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4" r:id="rId4"/>
  </p:sldMasterIdLst>
  <p:notesMasterIdLst>
    <p:notesMasterId r:id="rId16"/>
  </p:notesMasterIdLst>
  <p:handoutMasterIdLst>
    <p:handoutMasterId r:id="rId58"/>
  </p:handoutMasterIdLst>
  <p:sldIdLst>
    <p:sldId id="485" r:id="rId5"/>
    <p:sldId id="531" r:id="rId6"/>
    <p:sldId id="413" r:id="rId7"/>
    <p:sldId id="566" r:id="rId8"/>
    <p:sldId id="567" r:id="rId9"/>
    <p:sldId id="632" r:id="rId10"/>
    <p:sldId id="486" r:id="rId11"/>
    <p:sldId id="565" r:id="rId12"/>
    <p:sldId id="572" r:id="rId13"/>
    <p:sldId id="573" r:id="rId14"/>
    <p:sldId id="574" r:id="rId15"/>
    <p:sldId id="580" r:id="rId17"/>
    <p:sldId id="575" r:id="rId18"/>
    <p:sldId id="576" r:id="rId19"/>
    <p:sldId id="633" r:id="rId20"/>
    <p:sldId id="634" r:id="rId21"/>
    <p:sldId id="581" r:id="rId22"/>
    <p:sldId id="571" r:id="rId23"/>
    <p:sldId id="643" r:id="rId24"/>
    <p:sldId id="635" r:id="rId25"/>
    <p:sldId id="636" r:id="rId26"/>
    <p:sldId id="637" r:id="rId27"/>
    <p:sldId id="638" r:id="rId28"/>
    <p:sldId id="587" r:id="rId29"/>
    <p:sldId id="604" r:id="rId30"/>
    <p:sldId id="616" r:id="rId31"/>
    <p:sldId id="605" r:id="rId32"/>
    <p:sldId id="608" r:id="rId33"/>
    <p:sldId id="609" r:id="rId34"/>
    <p:sldId id="610" r:id="rId35"/>
    <p:sldId id="611" r:id="rId36"/>
    <p:sldId id="589" r:id="rId37"/>
    <p:sldId id="612" r:id="rId38"/>
    <p:sldId id="613" r:id="rId39"/>
    <p:sldId id="614" r:id="rId40"/>
    <p:sldId id="622" r:id="rId41"/>
    <p:sldId id="615" r:id="rId42"/>
    <p:sldId id="617" r:id="rId43"/>
    <p:sldId id="618" r:id="rId44"/>
    <p:sldId id="619" r:id="rId45"/>
    <p:sldId id="620" r:id="rId46"/>
    <p:sldId id="621" r:id="rId47"/>
    <p:sldId id="623" r:id="rId48"/>
    <p:sldId id="624" r:id="rId49"/>
    <p:sldId id="625" r:id="rId50"/>
    <p:sldId id="639" r:id="rId51"/>
    <p:sldId id="630" r:id="rId52"/>
    <p:sldId id="641" r:id="rId53"/>
    <p:sldId id="640" r:id="rId54"/>
    <p:sldId id="642" r:id="rId55"/>
    <p:sldId id="628" r:id="rId56"/>
    <p:sldId id="631" r:id="rId57"/>
  </p:sldIdLst>
  <p:sldSz cx="12196445" cy="6858000"/>
  <p:notesSz cx="6858000" cy="9144000"/>
  <p:custDataLst>
    <p:tags r:id="rId63"/>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92929"/>
    <a:srgbClr val="5307B2"/>
    <a:srgbClr val="F8F8F8"/>
    <a:srgbClr val="21A3D0"/>
    <a:srgbClr val="007DA7"/>
    <a:srgbClr val="A9BECB"/>
    <a:srgbClr val="781E19"/>
    <a:srgbClr val="C2D414"/>
    <a:srgbClr val="DDDDDD"/>
    <a:srgbClr val="AF1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38" autoAdjust="0"/>
  </p:normalViewPr>
  <p:slideViewPr>
    <p:cSldViewPr snapToObjects="1" showGuides="1">
      <p:cViewPr>
        <p:scale>
          <a:sx n="66" d="100"/>
          <a:sy n="66" d="100"/>
        </p:scale>
        <p:origin x="1296" y="403"/>
      </p:cViewPr>
      <p:guideLst>
        <p:guide orient="horz" pos="2159"/>
        <p:guide pos="3842"/>
      </p:guideLst>
    </p:cSldViewPr>
  </p:slideViewPr>
  <p:notesTextViewPr>
    <p:cViewPr>
      <p:scale>
        <a:sx n="1" d="1"/>
        <a:sy n="1" d="1"/>
      </p:scale>
      <p:origin x="0" y="0"/>
    </p:cViewPr>
  </p:notesTextViewPr>
  <p:notesViewPr>
    <p:cSldViewPr snapToObjects="1">
      <p:cViewPr varScale="1">
        <p:scale>
          <a:sx n="55" d="100"/>
          <a:sy n="55" d="100"/>
        </p:scale>
        <p:origin x="2640"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3" Type="http://schemas.openxmlformats.org/officeDocument/2006/relationships/tags" Target="tags/tag19.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2.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notesMaster" Target="notesMasters/notes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96222-23A1-4177-B433-96942F398B5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332C2A-70AA-477F-AE64-58C6D50ED8A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5E701364-3F2E-4B26-B151-4F92A62FFB98}" type="datetimeFigureOut">
              <a:rPr lang="zh-CN" altLang="en-US"/>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78455287-8C9E-4FEA-A396-C93FDD1800E3}"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1.</a:t>
            </a:r>
            <a:r>
              <a:rPr lang="zh-CN" altLang="en-US" sz="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电子合同法律效力的相关规定：</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中华人民共和国民法典</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（以下简称</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民法典</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）自</a:t>
            </a:r>
            <a:r>
              <a:rPr lang="en-US" altLang="zh-CN" sz="1200" b="1" dirty="0">
                <a:solidFill>
                  <a:schemeClr val="bg1"/>
                </a:solidFill>
                <a:latin typeface="宋体" panose="02010600030101010101" pitchFamily="2" charset="-122"/>
                <a:ea typeface="宋体" panose="02010600030101010101" pitchFamily="2" charset="-122"/>
              </a:rPr>
              <a:t>2021</a:t>
            </a:r>
            <a:r>
              <a:rPr lang="zh-CN" altLang="en-US" sz="1200" b="1" dirty="0">
                <a:solidFill>
                  <a:schemeClr val="bg1"/>
                </a:solidFill>
                <a:latin typeface="宋体" panose="02010600030101010101" pitchFamily="2" charset="-122"/>
                <a:ea typeface="宋体" panose="02010600030101010101" pitchFamily="2" charset="-122"/>
              </a:rPr>
              <a:t>年</a:t>
            </a:r>
            <a:r>
              <a:rPr lang="en-US" altLang="zh-CN" sz="1200" b="1" dirty="0">
                <a:solidFill>
                  <a:schemeClr val="bg1"/>
                </a:solidFill>
                <a:latin typeface="宋体" panose="02010600030101010101" pitchFamily="2" charset="-122"/>
                <a:ea typeface="宋体" panose="02010600030101010101" pitchFamily="2" charset="-122"/>
              </a:rPr>
              <a:t>1</a:t>
            </a:r>
            <a:r>
              <a:rPr lang="zh-CN" altLang="en-US" sz="1200" b="1" dirty="0">
                <a:solidFill>
                  <a:schemeClr val="bg1"/>
                </a:solidFill>
                <a:latin typeface="宋体" panose="02010600030101010101" pitchFamily="2" charset="-122"/>
                <a:ea typeface="宋体" panose="02010600030101010101" pitchFamily="2" charset="-122"/>
              </a:rPr>
              <a:t>月</a:t>
            </a:r>
            <a:r>
              <a:rPr lang="en-US" altLang="zh-CN" sz="1200" b="1" dirty="0">
                <a:solidFill>
                  <a:schemeClr val="bg1"/>
                </a:solidFill>
                <a:latin typeface="宋体" panose="02010600030101010101" pitchFamily="2" charset="-122"/>
                <a:ea typeface="宋体" panose="02010600030101010101" pitchFamily="2" charset="-122"/>
              </a:rPr>
              <a:t>1</a:t>
            </a:r>
            <a:r>
              <a:rPr lang="zh-CN" altLang="en-US" sz="1200" b="1" dirty="0">
                <a:solidFill>
                  <a:schemeClr val="bg1"/>
                </a:solidFill>
                <a:latin typeface="宋体" panose="02010600030101010101" pitchFamily="2" charset="-122"/>
                <a:ea typeface="宋体" panose="02010600030101010101" pitchFamily="2" charset="-122"/>
              </a:rPr>
              <a:t>日起施行，它规范了电子交易行为，对网络环境下合同的订立和合同的履行作了相应的规定。</a:t>
            </a:r>
            <a:endParaRPr lang="en-US" altLang="zh-CN" sz="1200" b="1" dirty="0">
              <a:solidFill>
                <a:schemeClr val="bg1"/>
              </a:solidFill>
              <a:latin typeface="宋体" panose="02010600030101010101" pitchFamily="2" charset="-122"/>
              <a:ea typeface="宋体" panose="02010600030101010101" pitchFamily="2" charset="-122"/>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sz="1200" b="1" dirty="0">
              <a:solidFill>
                <a:schemeClr val="bg1"/>
              </a:solidFill>
              <a:latin typeface="宋体" panose="02010600030101010101" pitchFamily="2" charset="-122"/>
              <a:ea typeface="宋体" panose="02010600030101010101" pitchFamily="2" charset="-122"/>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2.</a:t>
            </a:r>
            <a:r>
              <a:rPr lang="zh-CN" altLang="en-US" sz="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电子签名制度：</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中华人民共和国电子签名法</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于</a:t>
            </a:r>
            <a:r>
              <a:rPr lang="en-US" altLang="zh-CN" sz="1200" b="1" dirty="0">
                <a:solidFill>
                  <a:schemeClr val="bg1"/>
                </a:solidFill>
                <a:latin typeface="宋体" panose="02010600030101010101" pitchFamily="2" charset="-122"/>
                <a:ea typeface="宋体" panose="02010600030101010101" pitchFamily="2" charset="-122"/>
              </a:rPr>
              <a:t>2005</a:t>
            </a:r>
            <a:r>
              <a:rPr lang="zh-CN" altLang="en-US" sz="1200" b="1" dirty="0">
                <a:solidFill>
                  <a:schemeClr val="bg1"/>
                </a:solidFill>
                <a:latin typeface="宋体" panose="02010600030101010101" pitchFamily="2" charset="-122"/>
                <a:ea typeface="宋体" panose="02010600030101010101" pitchFamily="2" charset="-122"/>
              </a:rPr>
              <a:t>年</a:t>
            </a:r>
            <a:r>
              <a:rPr lang="en-US" altLang="zh-CN" sz="1200" b="1" dirty="0">
                <a:solidFill>
                  <a:schemeClr val="bg1"/>
                </a:solidFill>
                <a:latin typeface="宋体" panose="02010600030101010101" pitchFamily="2" charset="-122"/>
                <a:ea typeface="宋体" panose="02010600030101010101" pitchFamily="2" charset="-122"/>
              </a:rPr>
              <a:t>4</a:t>
            </a:r>
            <a:r>
              <a:rPr lang="zh-CN" altLang="en-US" sz="1200" b="1" dirty="0">
                <a:solidFill>
                  <a:schemeClr val="bg1"/>
                </a:solidFill>
                <a:latin typeface="宋体" panose="02010600030101010101" pitchFamily="2" charset="-122"/>
                <a:ea typeface="宋体" panose="02010600030101010101" pitchFamily="2" charset="-122"/>
              </a:rPr>
              <a:t>月</a:t>
            </a:r>
            <a:r>
              <a:rPr lang="en-US" altLang="zh-CN" sz="1200" b="1" dirty="0">
                <a:solidFill>
                  <a:schemeClr val="bg1"/>
                </a:solidFill>
                <a:latin typeface="宋体" panose="02010600030101010101" pitchFamily="2" charset="-122"/>
                <a:ea typeface="宋体" panose="02010600030101010101" pitchFamily="2" charset="-122"/>
              </a:rPr>
              <a:t>1</a:t>
            </a:r>
            <a:r>
              <a:rPr lang="zh-CN" altLang="en-US" sz="1200" b="1" dirty="0">
                <a:solidFill>
                  <a:schemeClr val="bg1"/>
                </a:solidFill>
                <a:latin typeface="宋体" panose="02010600030101010101" pitchFamily="2" charset="-122"/>
                <a:ea typeface="宋体" panose="02010600030101010101" pitchFamily="2" charset="-122"/>
              </a:rPr>
              <a:t>日起正式实施，它是我国电子商务领域的第一部法律。</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电子签名法</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规定了电子签名具有与手写签名或者盖章同等的法律效力，同时承认电子文件与书面文件具有同等效力。</a:t>
            </a:r>
            <a:endParaRPr lang="zh-CN" altLang="en-US" sz="1200" b="1" dirty="0">
              <a:solidFill>
                <a:schemeClr val="bg1"/>
              </a:solidFill>
              <a:latin typeface="宋体" panose="02010600030101010101" pitchFamily="2" charset="-122"/>
              <a:ea typeface="宋体" panose="02010600030101010101" pitchFamily="2" charset="-122"/>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sz="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3.</a:t>
            </a:r>
            <a:r>
              <a:rPr lang="zh-CN" altLang="en-US" sz="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电子商务法：</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中华人民共和国电子商务法</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电子商务法</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）自</a:t>
            </a:r>
            <a:r>
              <a:rPr lang="en-US" altLang="zh-CN" sz="1200" b="1" dirty="0">
                <a:solidFill>
                  <a:schemeClr val="bg1"/>
                </a:solidFill>
                <a:latin typeface="宋体" panose="02010600030101010101" pitchFamily="2" charset="-122"/>
                <a:ea typeface="宋体" panose="02010600030101010101" pitchFamily="2" charset="-122"/>
              </a:rPr>
              <a:t>2019</a:t>
            </a:r>
            <a:r>
              <a:rPr lang="zh-CN" altLang="en-US" sz="1200" b="1" dirty="0">
                <a:solidFill>
                  <a:schemeClr val="bg1"/>
                </a:solidFill>
                <a:latin typeface="宋体" panose="02010600030101010101" pitchFamily="2" charset="-122"/>
                <a:ea typeface="宋体" panose="02010600030101010101" pitchFamily="2" charset="-122"/>
              </a:rPr>
              <a:t>年</a:t>
            </a:r>
            <a:r>
              <a:rPr lang="en-US" altLang="zh-CN" sz="1200" b="1" dirty="0">
                <a:solidFill>
                  <a:schemeClr val="bg1"/>
                </a:solidFill>
                <a:latin typeface="宋体" panose="02010600030101010101" pitchFamily="2" charset="-122"/>
                <a:ea typeface="宋体" panose="02010600030101010101" pitchFamily="2" charset="-122"/>
              </a:rPr>
              <a:t>1</a:t>
            </a:r>
            <a:r>
              <a:rPr lang="zh-CN" altLang="en-US" sz="1200" b="1" dirty="0">
                <a:solidFill>
                  <a:schemeClr val="bg1"/>
                </a:solidFill>
                <a:latin typeface="宋体" panose="02010600030101010101" pitchFamily="2" charset="-122"/>
                <a:ea typeface="宋体" panose="02010600030101010101" pitchFamily="2" charset="-122"/>
              </a:rPr>
              <a:t>月</a:t>
            </a:r>
            <a:r>
              <a:rPr lang="en-US" altLang="zh-CN" sz="1200" b="1" dirty="0">
                <a:solidFill>
                  <a:schemeClr val="bg1"/>
                </a:solidFill>
                <a:latin typeface="宋体" panose="02010600030101010101" pitchFamily="2" charset="-122"/>
                <a:ea typeface="宋体" panose="02010600030101010101" pitchFamily="2" charset="-122"/>
              </a:rPr>
              <a:t>1</a:t>
            </a:r>
            <a:r>
              <a:rPr lang="zh-CN" altLang="en-US" sz="1200" b="1" dirty="0">
                <a:solidFill>
                  <a:schemeClr val="bg1"/>
                </a:solidFill>
                <a:latin typeface="宋体" panose="02010600030101010101" pitchFamily="2" charset="-122"/>
                <a:ea typeface="宋体" panose="02010600030101010101" pitchFamily="2" charset="-122"/>
              </a:rPr>
              <a:t>日起施行，这是中国第一部电子商务领域的综合性法律。</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电子商务法</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是一部调整消费者、平台、入驻经营者利益法律关系的民事立法。</a:t>
            </a:r>
            <a:endParaRPr lang="en-US" altLang="zh-CN" sz="1200" b="1" dirty="0">
              <a:solidFill>
                <a:schemeClr val="bg1"/>
              </a:solidFill>
              <a:latin typeface="宋体" panose="02010600030101010101" pitchFamily="2" charset="-122"/>
              <a:ea typeface="宋体" panose="02010600030101010101" pitchFamily="2" charset="-122"/>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4</a:t>
            </a:r>
            <a:r>
              <a:rPr lang="zh-CN" altLang="en-US" sz="1200"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．网络交易监督管理办法</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中华人民共和国电子商务法</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（以下简称</a:t>
            </a:r>
            <a:r>
              <a:rPr lang="en-US" altLang="zh-CN" sz="1200" b="1"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a:t>
            </a:r>
            <a:r>
              <a:rPr lang="zh-CN" altLang="en-US" sz="1200" b="1"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办法</a:t>
            </a:r>
            <a:r>
              <a:rPr lang="en-US" altLang="zh-CN" sz="1200" b="1"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a:t>
            </a:r>
            <a:r>
              <a:rPr lang="zh-CN" altLang="en-US" sz="1200" b="1"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）自</a:t>
            </a:r>
            <a:r>
              <a:rPr lang="en-US" altLang="zh-CN" sz="1200" b="1"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2021</a:t>
            </a:r>
            <a:r>
              <a:rPr lang="zh-CN" altLang="en-US" sz="1200" b="1"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年</a:t>
            </a:r>
            <a:r>
              <a:rPr lang="en-US" altLang="zh-CN" sz="1200" b="1"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5</a:t>
            </a:r>
            <a:r>
              <a:rPr lang="zh-CN" altLang="en-US" sz="1200" b="1"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月</a:t>
            </a:r>
            <a:r>
              <a:rPr lang="en-US" altLang="zh-CN" sz="1200" b="1"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1</a:t>
            </a:r>
            <a:r>
              <a:rPr lang="zh-CN" altLang="en-US" sz="1200" b="1"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日学而思，思而学根据</a:t>
            </a:r>
            <a:r>
              <a:rPr lang="en-US" altLang="zh-CN" sz="1200" b="1"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a:t>
            </a:r>
            <a:r>
              <a:rPr lang="zh-CN" altLang="en-US" sz="1200" b="1"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民法典</a:t>
            </a:r>
            <a:r>
              <a:rPr lang="en-US" altLang="zh-CN" sz="1200" b="1"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a:t>
            </a:r>
            <a:r>
              <a:rPr lang="zh-CN" altLang="en-US" sz="1200" b="1"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对电子合同交付时间的规定，什么情况下收货人的签收时间为交付时间？什么情况下实际提供服务的时间为交付时间？</a:t>
            </a:r>
            <a:endParaRPr lang="zh-CN" altLang="en-US" sz="1200" b="1"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5</a:t>
            </a:r>
            <a:r>
              <a:rPr lang="zh-CN" altLang="en-US" sz="1200"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．网络直播营销管理办法</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中华人民共和国电子商务法</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（试行）</a:t>
            </a:r>
            <a:r>
              <a:rPr lang="en-US" altLang="zh-CN" sz="1200"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a:t>
            </a:r>
            <a:r>
              <a:rPr lang="zh-CN" altLang="en-US" sz="1200"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自</a:t>
            </a:r>
            <a:r>
              <a:rPr lang="en-US" altLang="zh-CN" sz="1200"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2021 </a:t>
            </a:r>
            <a:r>
              <a:rPr lang="zh-CN" altLang="en-US" sz="1200"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年</a:t>
            </a:r>
            <a:r>
              <a:rPr lang="en-US" altLang="zh-CN" sz="1200"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5 </a:t>
            </a:r>
            <a:r>
              <a:rPr lang="zh-CN" altLang="en-US" sz="1200"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月</a:t>
            </a:r>
            <a:r>
              <a:rPr lang="en-US" altLang="zh-CN" sz="1200"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25 </a:t>
            </a:r>
            <a:r>
              <a:rPr lang="zh-CN" altLang="en-US" sz="1200" kern="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日起施行，它加强了网络直播营销管理，能促进网络直播营销健康有序发展，对整个直播行业市场规范化和保护消费者合法权益有重要意义。</a:t>
            </a:r>
            <a:endParaRPr lang="en-US" altLang="zh-CN" sz="1200" kern="1200" noProof="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6.</a:t>
            </a:r>
            <a:r>
              <a:rPr lang="zh-CN" altLang="en-US" sz="1200" dirty="0">
                <a:solidFill>
                  <a:srgbClr val="FFFF00"/>
                </a:solidFill>
                <a:effectLst>
                  <a:outerShdw dist="38100" dir="5400000" algn="t" rotWithShape="0">
                    <a:sysClr val="window" lastClr="FFFFFF">
                      <a:alpha val="55000"/>
                    </a:sysClr>
                  </a:outerShdw>
                </a:effectLst>
                <a:latin typeface="宋体" panose="02010600030101010101" pitchFamily="2" charset="-122"/>
                <a:ea typeface="宋体" panose="02010600030101010101" pitchFamily="2" charset="-122"/>
                <a:cs typeface="Times New Roman" panose="02020603050405020304" charset="0"/>
              </a:rPr>
              <a:t>电子商务安全保障的相关法律：</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中华人民共和国电子商务法</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电子商务法</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）自</a:t>
            </a:r>
            <a:r>
              <a:rPr lang="en-US" altLang="zh-CN" sz="1200" b="1" dirty="0">
                <a:solidFill>
                  <a:schemeClr val="bg1"/>
                </a:solidFill>
                <a:latin typeface="宋体" panose="02010600030101010101" pitchFamily="2" charset="-122"/>
                <a:ea typeface="宋体" panose="02010600030101010101" pitchFamily="2" charset="-122"/>
              </a:rPr>
              <a:t>2019</a:t>
            </a:r>
            <a:r>
              <a:rPr lang="zh-CN" altLang="en-US" sz="1200" b="1" dirty="0">
                <a:solidFill>
                  <a:schemeClr val="bg1"/>
                </a:solidFill>
                <a:latin typeface="宋体" panose="02010600030101010101" pitchFamily="2" charset="-122"/>
                <a:ea typeface="宋体" panose="02010600030101010101" pitchFamily="2" charset="-122"/>
              </a:rPr>
              <a:t>年</a:t>
            </a:r>
            <a:r>
              <a:rPr lang="en-US" altLang="zh-CN" sz="1200" b="1" dirty="0">
                <a:solidFill>
                  <a:schemeClr val="bg1"/>
                </a:solidFill>
                <a:latin typeface="宋体" panose="02010600030101010101" pitchFamily="2" charset="-122"/>
                <a:ea typeface="宋体" panose="02010600030101010101" pitchFamily="2" charset="-122"/>
              </a:rPr>
              <a:t>1</a:t>
            </a:r>
            <a:r>
              <a:rPr lang="zh-CN" altLang="en-US" sz="1200" b="1" dirty="0">
                <a:solidFill>
                  <a:schemeClr val="bg1"/>
                </a:solidFill>
                <a:latin typeface="宋体" panose="02010600030101010101" pitchFamily="2" charset="-122"/>
                <a:ea typeface="宋体" panose="02010600030101010101" pitchFamily="2" charset="-122"/>
              </a:rPr>
              <a:t>月</a:t>
            </a:r>
            <a:r>
              <a:rPr lang="en-US" altLang="zh-CN" sz="1200" b="1" dirty="0">
                <a:solidFill>
                  <a:schemeClr val="bg1"/>
                </a:solidFill>
                <a:latin typeface="宋体" panose="02010600030101010101" pitchFamily="2" charset="-122"/>
                <a:ea typeface="宋体" panose="02010600030101010101" pitchFamily="2" charset="-122"/>
              </a:rPr>
              <a:t>1</a:t>
            </a:r>
            <a:r>
              <a:rPr lang="zh-CN" altLang="en-US" sz="1200" b="1" dirty="0">
                <a:solidFill>
                  <a:schemeClr val="bg1"/>
                </a:solidFill>
                <a:latin typeface="宋体" panose="02010600030101010101" pitchFamily="2" charset="-122"/>
                <a:ea typeface="宋体" panose="02010600030101010101" pitchFamily="2" charset="-122"/>
              </a:rPr>
              <a:t>日起施行，这是中国第一部电子商务领域的综合性法律。</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电子商务法</a:t>
            </a:r>
            <a:r>
              <a:rPr lang="en-US" altLang="zh-CN" sz="1200" b="1" dirty="0">
                <a:solidFill>
                  <a:schemeClr val="bg1"/>
                </a:solidFill>
                <a:latin typeface="宋体" panose="02010600030101010101" pitchFamily="2" charset="-122"/>
                <a:ea typeface="宋体" panose="02010600030101010101" pitchFamily="2" charset="-122"/>
              </a:rPr>
              <a:t>》</a:t>
            </a:r>
            <a:r>
              <a:rPr lang="zh-CN" altLang="en-US" sz="1200" b="1" dirty="0">
                <a:solidFill>
                  <a:schemeClr val="bg1"/>
                </a:solidFill>
                <a:latin typeface="宋体" panose="02010600030101010101" pitchFamily="2" charset="-122"/>
                <a:ea typeface="宋体" panose="02010600030101010101" pitchFamily="2" charset="-122"/>
              </a:rPr>
              <a:t>是一部调整消费者、平台、入驻经营者利益法律关系的民事立法。</a:t>
            </a:r>
            <a:endParaRPr lang="zh-CN" altLang="en-US" sz="1200" b="1" dirty="0">
              <a:solidFill>
                <a:schemeClr val="bg1"/>
              </a:solidFill>
              <a:latin typeface="宋体" panose="02010600030101010101" pitchFamily="2" charset="-122"/>
              <a:ea typeface="宋体" panose="02010600030101010101" pitchFamily="2" charset="-122"/>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1" i="0" u="none" strike="noStrike" kern="0" cap="none" spc="0" normalizeH="0" baseline="0" noProof="0" dirty="0">
              <a:ln w="18415" cmpd="sng">
                <a:noFill/>
                <a:prstDash val="solid"/>
              </a:ln>
              <a:solidFill>
                <a:srgbClr val="FFFF00"/>
              </a:solidFill>
              <a:effectLst>
                <a:outerShdw dist="38100" dir="5400000" algn="t" rotWithShape="0">
                  <a:sysClr val="window" lastClr="FFFFFF">
                    <a:alpha val="55000"/>
                  </a:sysClr>
                </a:outerShdw>
              </a:effectLst>
              <a:uLnTx/>
              <a:uFillTx/>
              <a:latin typeface="Arial Black" panose="020B0A04020102020204" pitchFamily="34" charset="0"/>
              <a:cs typeface="Times New Roman" panose="02020603050405020304" charset="0"/>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1" i="0" u="none" strike="noStrike" kern="0" cap="none" spc="0" normalizeH="0" baseline="0" noProof="0" dirty="0">
              <a:ln w="18415" cmpd="sng">
                <a:noFill/>
                <a:prstDash val="solid"/>
              </a:ln>
              <a:solidFill>
                <a:srgbClr val="FFFF00"/>
              </a:solidFill>
              <a:effectLst>
                <a:outerShdw dist="38100" dir="5400000" algn="t" rotWithShape="0">
                  <a:sysClr val="window" lastClr="FFFFFF">
                    <a:alpha val="55000"/>
                  </a:sysClr>
                </a:outerShdw>
              </a:effectLst>
              <a:uLnTx/>
              <a:uFillTx/>
              <a:latin typeface="Arial Black" panose="020B0A04020102020204" pitchFamily="34" charset="0"/>
              <a:cs typeface="Times New Roman" panose="02020603050405020304" charset="0"/>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sz="1200" dirty="0">
              <a:solidFill>
                <a:srgbClr val="FFFF00"/>
              </a:solidFill>
              <a:effectLst>
                <a:outerShdw dist="38100" dir="5400000" algn="t" rotWithShape="0">
                  <a:sysClr val="window" lastClr="FFFFFF">
                    <a:alpha val="55000"/>
                  </a:sysClr>
                </a:outerShdw>
              </a:effectLst>
              <a:latin typeface="Arial Black" panose="020B0A04020102020204" pitchFamily="34" charset="0"/>
              <a:cs typeface="Times New Roman" panose="02020603050405020304" charset="0"/>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sz="12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sz="1200" kern="1200" dirty="0">
              <a:solidFill>
                <a:srgbClr val="FFFF00"/>
              </a:solidFill>
              <a:effectLst>
                <a:outerShdw dist="38100" dir="5400000" algn="t" rotWithShape="0">
                  <a:sysClr val="window" lastClr="FFFFFF">
                    <a:alpha val="55000"/>
                  </a:sysClr>
                </a:outerShdw>
              </a:effectLst>
              <a:latin typeface="Arial Black" panose="020B0A04020102020204" pitchFamily="34" charset="0"/>
              <a:ea typeface="宋体" panose="02010600030101010101" pitchFamily="2" charset="-122"/>
              <a:cs typeface="Times New Roman" panose="02020603050405020304" charset="0"/>
            </a:endParaRPr>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知识框架图</a:t>
            </a:r>
            <a:r>
              <a:rPr lang="en-US" altLang="zh-CN"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引例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第一节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电子商务认知</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案例</a:t>
            </a:r>
            <a:endParaRPr lang="zh-CN" altLang="en-US" sz="2800" dirty="0">
              <a:latin typeface="+mj-lt"/>
              <a:ea typeface="黑体" panose="02010609060101010101" pitchFamily="49"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视野拓展</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学而思，思而学</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Freeform 5"/>
          <p:cNvSpPr/>
          <p:nvPr userDrawn="1"/>
        </p:nvSpPr>
        <p:spPr bwMode="auto">
          <a:xfrm>
            <a:off x="193725"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47700"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第二节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411337" y="169476"/>
            <a:ext cx="52116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电子商务系统的组成及一般框架</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内容提高</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实训案例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归纳与提高</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第三节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电子商务的法律环境</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第二节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4852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电子商务的产生和行业新应用</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slide" Target="../slides/slide1.xml"/><Relationship Id="rId24" Type="http://schemas.openxmlformats.org/officeDocument/2006/relationships/image" Target="../media/image2.jpeg"/><Relationship Id="rId23" Type="http://schemas.openxmlformats.org/officeDocument/2006/relationships/slideLayout" Target="../slideLayouts/slideLayout34.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24"/>
          <a:srcRect/>
          <a:stretch>
            <a:fillRect/>
          </a:stretch>
        </a:blipFill>
        <a:effectLst/>
      </p:bgPr>
    </p:bg>
    <p:spTree>
      <p:nvGrpSpPr>
        <p:cNvPr id="1" name=""/>
        <p:cNvGrpSpPr/>
        <p:nvPr/>
      </p:nvGrpSpPr>
      <p:grpSpPr>
        <a:xfrm>
          <a:off x="0" y="0"/>
          <a:ext cx="0" cy="0"/>
          <a:chOff x="0" y="0"/>
          <a:chExt cx="0" cy="0"/>
        </a:xfrm>
      </p:grpSpPr>
      <p:sp>
        <p:nvSpPr>
          <p:cNvPr id="2050" name="Freeform 17"/>
          <p:cNvSpPr/>
          <p:nvPr userDrawn="1"/>
        </p:nvSpPr>
        <p:spPr bwMode="auto">
          <a:xfrm>
            <a:off x="10606088" y="291350"/>
            <a:ext cx="647700" cy="266700"/>
          </a:xfrm>
          <a:custGeom>
            <a:avLst/>
            <a:gdLst>
              <a:gd name="T0" fmla="*/ 106848987 w 843"/>
              <a:gd name="T1" fmla="*/ 0 h 362"/>
              <a:gd name="T2" fmla="*/ 390796672 w 843"/>
              <a:gd name="T3" fmla="*/ 0 h 362"/>
              <a:gd name="T4" fmla="*/ 497645658 w 843"/>
              <a:gd name="T5" fmla="*/ 98244323 h 362"/>
              <a:gd name="T6" fmla="*/ 497645658 w 843"/>
              <a:gd name="T7" fmla="*/ 98244323 h 362"/>
              <a:gd name="T8" fmla="*/ 390796672 w 843"/>
              <a:gd name="T9" fmla="*/ 196488646 h 362"/>
              <a:gd name="T10" fmla="*/ 106848987 w 843"/>
              <a:gd name="T11" fmla="*/ 196488646 h 362"/>
              <a:gd name="T12" fmla="*/ 0 w 843"/>
              <a:gd name="T13" fmla="*/ 98244323 h 362"/>
              <a:gd name="T14" fmla="*/ 0 w 843"/>
              <a:gd name="T15" fmla="*/ 98244323 h 362"/>
              <a:gd name="T16" fmla="*/ 106848987 w 8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362">
                <a:moveTo>
                  <a:pt x="181" y="0"/>
                </a:moveTo>
                <a:lnTo>
                  <a:pt x="662" y="0"/>
                </a:lnTo>
                <a:cubicBezTo>
                  <a:pt x="762" y="0"/>
                  <a:pt x="843" y="82"/>
                  <a:pt x="843" y="181"/>
                </a:cubicBezTo>
                <a:cubicBezTo>
                  <a:pt x="843" y="281"/>
                  <a:pt x="762" y="362"/>
                  <a:pt x="662" y="362"/>
                </a:cubicBezTo>
                <a:lnTo>
                  <a:pt x="181" y="362"/>
                </a:lnTo>
                <a:cubicBezTo>
                  <a:pt x="82" y="362"/>
                  <a:pt x="0" y="281"/>
                  <a:pt x="0" y="181"/>
                </a:cubicBezTo>
                <a:cubicBezTo>
                  <a:pt x="0" y="82"/>
                  <a:pt x="82" y="0"/>
                  <a:pt x="181"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 name="Freeform 19">
            <a:hlinkClick r:id="" action="ppaction://hlinkshowjump?jump=firstslide"/>
          </p:cNvPr>
          <p:cNvSpPr>
            <a:spLocks noEditPoints="1"/>
          </p:cNvSpPr>
          <p:nvPr userDrawn="1"/>
        </p:nvSpPr>
        <p:spPr bwMode="auto">
          <a:xfrm>
            <a:off x="9882188" y="280238"/>
            <a:ext cx="282575" cy="273050"/>
          </a:xfrm>
          <a:custGeom>
            <a:avLst/>
            <a:gdLst>
              <a:gd name="T0" fmla="*/ 170064203 w 369"/>
              <a:gd name="T1" fmla="*/ 42162176 h 369"/>
              <a:gd name="T2" fmla="*/ 75063100 w 369"/>
              <a:gd name="T3" fmla="*/ 104036490 h 369"/>
              <a:gd name="T4" fmla="*/ 170064203 w 369"/>
              <a:gd name="T5" fmla="*/ 165363224 h 369"/>
              <a:gd name="T6" fmla="*/ 170064203 w 369"/>
              <a:gd name="T7" fmla="*/ 42162176 h 369"/>
              <a:gd name="T8" fmla="*/ 161854212 w 369"/>
              <a:gd name="T9" fmla="*/ 151126885 h 369"/>
              <a:gd name="T10" fmla="*/ 161854212 w 369"/>
              <a:gd name="T11" fmla="*/ 151126885 h 369"/>
              <a:gd name="T12" fmla="*/ 88550888 w 369"/>
              <a:gd name="T13" fmla="*/ 104036490 h 369"/>
              <a:gd name="T14" fmla="*/ 161854212 w 369"/>
              <a:gd name="T15" fmla="*/ 55850935 h 369"/>
              <a:gd name="T16" fmla="*/ 161854212 w 369"/>
              <a:gd name="T17" fmla="*/ 151126885 h 369"/>
              <a:gd name="T18" fmla="*/ 65093334 w 369"/>
              <a:gd name="T19" fmla="*/ 165363224 h 369"/>
              <a:gd name="T20" fmla="*/ 65093334 w 369"/>
              <a:gd name="T21" fmla="*/ 165363224 h 369"/>
              <a:gd name="T22" fmla="*/ 65093334 w 369"/>
              <a:gd name="T23" fmla="*/ 42162176 h 369"/>
              <a:gd name="T24" fmla="*/ 52778731 w 369"/>
              <a:gd name="T25" fmla="*/ 42162176 h 369"/>
              <a:gd name="T26" fmla="*/ 52778731 w 369"/>
              <a:gd name="T27" fmla="*/ 165363224 h 369"/>
              <a:gd name="T28" fmla="*/ 65093334 w 369"/>
              <a:gd name="T29" fmla="*/ 165363224 h 369"/>
              <a:gd name="T30" fmla="*/ 107903063 w 369"/>
              <a:gd name="T31" fmla="*/ 0 h 369"/>
              <a:gd name="T32" fmla="*/ 216391953 w 369"/>
              <a:gd name="T33" fmla="*/ 101298590 h 369"/>
              <a:gd name="T34" fmla="*/ 107903063 w 369"/>
              <a:gd name="T35" fmla="*/ 202049600 h 369"/>
              <a:gd name="T36" fmla="*/ 0 w 369"/>
              <a:gd name="T37" fmla="*/ 101298590 h 369"/>
              <a:gd name="T38" fmla="*/ 107903063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290" y="77"/>
                </a:moveTo>
                <a:lnTo>
                  <a:pt x="128" y="190"/>
                </a:lnTo>
                <a:lnTo>
                  <a:pt x="290" y="302"/>
                </a:lnTo>
                <a:lnTo>
                  <a:pt x="290" y="77"/>
                </a:lnTo>
                <a:close/>
                <a:moveTo>
                  <a:pt x="276" y="276"/>
                </a:moveTo>
                <a:lnTo>
                  <a:pt x="276" y="276"/>
                </a:lnTo>
                <a:lnTo>
                  <a:pt x="151" y="190"/>
                </a:lnTo>
                <a:lnTo>
                  <a:pt x="276" y="102"/>
                </a:lnTo>
                <a:lnTo>
                  <a:pt x="276" y="276"/>
                </a:lnTo>
                <a:close/>
                <a:moveTo>
                  <a:pt x="111" y="302"/>
                </a:moveTo>
                <a:lnTo>
                  <a:pt x="111" y="302"/>
                </a:lnTo>
                <a:lnTo>
                  <a:pt x="111" y="77"/>
                </a:lnTo>
                <a:lnTo>
                  <a:pt x="90" y="77"/>
                </a:lnTo>
                <a:lnTo>
                  <a:pt x="90" y="302"/>
                </a:lnTo>
                <a:lnTo>
                  <a:pt x="111" y="302"/>
                </a:lnTo>
                <a:close/>
                <a:moveTo>
                  <a:pt x="184" y="0"/>
                </a:moveTo>
                <a:cubicBezTo>
                  <a:pt x="286" y="0"/>
                  <a:pt x="369" y="83"/>
                  <a:pt x="369" y="185"/>
                </a:cubicBezTo>
                <a:cubicBezTo>
                  <a:pt x="369" y="286"/>
                  <a:pt x="286" y="369"/>
                  <a:pt x="184" y="369"/>
                </a:cubicBezTo>
                <a:cubicBezTo>
                  <a:pt x="82" y="369"/>
                  <a:pt x="0" y="286"/>
                  <a:pt x="0" y="185"/>
                </a:cubicBezTo>
                <a:cubicBezTo>
                  <a:pt x="0" y="83"/>
                  <a:pt x="82" y="0"/>
                  <a:pt x="184"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 name="Freeform 20">
            <a:hlinkClick r:id="rId25" action="ppaction://hlinksldjump"/>
          </p:cNvPr>
          <p:cNvSpPr>
            <a:spLocks noEditPoints="1"/>
          </p:cNvSpPr>
          <p:nvPr userDrawn="1"/>
        </p:nvSpPr>
        <p:spPr bwMode="auto">
          <a:xfrm>
            <a:off x="9482138" y="280238"/>
            <a:ext cx="282575" cy="273050"/>
          </a:xfrm>
          <a:custGeom>
            <a:avLst/>
            <a:gdLst>
              <a:gd name="T0" fmla="*/ 108488890 w 369"/>
              <a:gd name="T1" fmla="*/ 0 h 369"/>
              <a:gd name="T2" fmla="*/ 216391953 w 369"/>
              <a:gd name="T3" fmla="*/ 101298590 h 369"/>
              <a:gd name="T4" fmla="*/ 108488890 w 369"/>
              <a:gd name="T5" fmla="*/ 202049600 h 369"/>
              <a:gd name="T6" fmla="*/ 0 w 369"/>
              <a:gd name="T7" fmla="*/ 101298590 h 369"/>
              <a:gd name="T8" fmla="*/ 108488890 w 369"/>
              <a:gd name="T9" fmla="*/ 0 h 369"/>
              <a:gd name="T10" fmla="*/ 185897592 w 369"/>
              <a:gd name="T11" fmla="*/ 108964709 h 369"/>
              <a:gd name="T12" fmla="*/ 182378806 w 369"/>
              <a:gd name="T13" fmla="*/ 111154289 h 369"/>
              <a:gd name="T14" fmla="*/ 168891019 w 369"/>
              <a:gd name="T15" fmla="*/ 111154289 h 369"/>
              <a:gd name="T16" fmla="*/ 165958825 w 369"/>
              <a:gd name="T17" fmla="*/ 110059869 h 369"/>
              <a:gd name="T18" fmla="*/ 107903063 w 369"/>
              <a:gd name="T19" fmla="*/ 53660615 h 369"/>
              <a:gd name="T20" fmla="*/ 51018955 w 369"/>
              <a:gd name="T21" fmla="*/ 110059869 h 369"/>
              <a:gd name="T22" fmla="*/ 47500934 w 369"/>
              <a:gd name="T23" fmla="*/ 111154289 h 369"/>
              <a:gd name="T24" fmla="*/ 34013147 w 369"/>
              <a:gd name="T25" fmla="*/ 111154289 h 369"/>
              <a:gd name="T26" fmla="*/ 30494361 w 369"/>
              <a:gd name="T27" fmla="*/ 108964709 h 369"/>
              <a:gd name="T28" fmla="*/ 31080953 w 369"/>
              <a:gd name="T29" fmla="*/ 104584070 h 369"/>
              <a:gd name="T30" fmla="*/ 104384277 w 369"/>
              <a:gd name="T31" fmla="*/ 33400897 h 369"/>
              <a:gd name="T32" fmla="*/ 107903063 w 369"/>
              <a:gd name="T33" fmla="*/ 31758157 h 369"/>
              <a:gd name="T34" fmla="*/ 112007676 w 369"/>
              <a:gd name="T35" fmla="*/ 33400897 h 369"/>
              <a:gd name="T36" fmla="*/ 185311000 w 369"/>
              <a:gd name="T37" fmla="*/ 104584070 h 369"/>
              <a:gd name="T38" fmla="*/ 185897592 w 369"/>
              <a:gd name="T39" fmla="*/ 108964709 h 369"/>
              <a:gd name="T40" fmla="*/ 54537741 w 369"/>
              <a:gd name="T41" fmla="*/ 115534929 h 369"/>
              <a:gd name="T42" fmla="*/ 54537741 w 369"/>
              <a:gd name="T43" fmla="*/ 115534929 h 369"/>
              <a:gd name="T44" fmla="*/ 54537741 w 369"/>
              <a:gd name="T45" fmla="*/ 157697105 h 369"/>
              <a:gd name="T46" fmla="*/ 60988721 w 369"/>
              <a:gd name="T47" fmla="*/ 164815644 h 369"/>
              <a:gd name="T48" fmla="*/ 90896490 w 369"/>
              <a:gd name="T49" fmla="*/ 164815644 h 369"/>
              <a:gd name="T50" fmla="*/ 90896490 w 369"/>
              <a:gd name="T51" fmla="*/ 118820408 h 369"/>
              <a:gd name="T52" fmla="*/ 98519889 w 369"/>
              <a:gd name="T53" fmla="*/ 111701869 h 369"/>
              <a:gd name="T54" fmla="*/ 117872064 w 369"/>
              <a:gd name="T55" fmla="*/ 111701869 h 369"/>
              <a:gd name="T56" fmla="*/ 125495463 w 369"/>
              <a:gd name="T57" fmla="*/ 118820408 h 369"/>
              <a:gd name="T58" fmla="*/ 125495463 w 369"/>
              <a:gd name="T59" fmla="*/ 164815644 h 369"/>
              <a:gd name="T60" fmla="*/ 155403232 w 369"/>
              <a:gd name="T61" fmla="*/ 164815644 h 369"/>
              <a:gd name="T62" fmla="*/ 161854212 w 369"/>
              <a:gd name="T63" fmla="*/ 157697105 h 369"/>
              <a:gd name="T64" fmla="*/ 161854212 w 369"/>
              <a:gd name="T65" fmla="*/ 115534929 h 369"/>
              <a:gd name="T66" fmla="*/ 107903063 w 369"/>
              <a:gd name="T67" fmla="*/ 62969474 h 369"/>
              <a:gd name="T68" fmla="*/ 54537741 w 369"/>
              <a:gd name="T69" fmla="*/ 115534929 h 3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9" h="369">
                <a:moveTo>
                  <a:pt x="185" y="0"/>
                </a:moveTo>
                <a:cubicBezTo>
                  <a:pt x="286" y="0"/>
                  <a:pt x="369" y="83"/>
                  <a:pt x="369" y="185"/>
                </a:cubicBezTo>
                <a:cubicBezTo>
                  <a:pt x="369" y="286"/>
                  <a:pt x="286" y="369"/>
                  <a:pt x="185" y="369"/>
                </a:cubicBezTo>
                <a:cubicBezTo>
                  <a:pt x="83" y="369"/>
                  <a:pt x="0" y="286"/>
                  <a:pt x="0" y="185"/>
                </a:cubicBezTo>
                <a:cubicBezTo>
                  <a:pt x="0" y="83"/>
                  <a:pt x="83" y="0"/>
                  <a:pt x="185" y="0"/>
                </a:cubicBezTo>
                <a:close/>
                <a:moveTo>
                  <a:pt x="317" y="199"/>
                </a:moveTo>
                <a:cubicBezTo>
                  <a:pt x="316" y="201"/>
                  <a:pt x="314" y="203"/>
                  <a:pt x="311" y="203"/>
                </a:cubicBezTo>
                <a:lnTo>
                  <a:pt x="288" y="203"/>
                </a:lnTo>
                <a:cubicBezTo>
                  <a:pt x="286" y="203"/>
                  <a:pt x="284" y="202"/>
                  <a:pt x="283" y="201"/>
                </a:cubicBezTo>
                <a:lnTo>
                  <a:pt x="184" y="98"/>
                </a:lnTo>
                <a:lnTo>
                  <a:pt x="87" y="201"/>
                </a:lnTo>
                <a:cubicBezTo>
                  <a:pt x="85" y="202"/>
                  <a:pt x="83" y="203"/>
                  <a:pt x="81" y="203"/>
                </a:cubicBezTo>
                <a:lnTo>
                  <a:pt x="58" y="203"/>
                </a:lnTo>
                <a:cubicBezTo>
                  <a:pt x="55" y="203"/>
                  <a:pt x="53" y="201"/>
                  <a:pt x="52" y="199"/>
                </a:cubicBezTo>
                <a:cubicBezTo>
                  <a:pt x="51" y="196"/>
                  <a:pt x="51" y="193"/>
                  <a:pt x="53" y="191"/>
                </a:cubicBezTo>
                <a:lnTo>
                  <a:pt x="178" y="61"/>
                </a:lnTo>
                <a:cubicBezTo>
                  <a:pt x="180" y="59"/>
                  <a:pt x="182" y="58"/>
                  <a:pt x="184" y="58"/>
                </a:cubicBezTo>
                <a:cubicBezTo>
                  <a:pt x="187" y="58"/>
                  <a:pt x="189" y="59"/>
                  <a:pt x="191" y="61"/>
                </a:cubicBezTo>
                <a:lnTo>
                  <a:pt x="316" y="191"/>
                </a:lnTo>
                <a:cubicBezTo>
                  <a:pt x="318" y="193"/>
                  <a:pt x="318" y="196"/>
                  <a:pt x="317" y="199"/>
                </a:cubicBezTo>
                <a:close/>
                <a:moveTo>
                  <a:pt x="93" y="211"/>
                </a:moveTo>
                <a:lnTo>
                  <a:pt x="93" y="211"/>
                </a:lnTo>
                <a:lnTo>
                  <a:pt x="93" y="288"/>
                </a:lnTo>
                <a:cubicBezTo>
                  <a:pt x="93" y="296"/>
                  <a:pt x="98" y="301"/>
                  <a:pt x="104" y="301"/>
                </a:cubicBezTo>
                <a:lnTo>
                  <a:pt x="155" y="301"/>
                </a:lnTo>
                <a:lnTo>
                  <a:pt x="155" y="217"/>
                </a:lnTo>
                <a:cubicBezTo>
                  <a:pt x="155" y="210"/>
                  <a:pt x="161" y="204"/>
                  <a:pt x="168" y="204"/>
                </a:cubicBezTo>
                <a:lnTo>
                  <a:pt x="201" y="204"/>
                </a:lnTo>
                <a:cubicBezTo>
                  <a:pt x="208" y="204"/>
                  <a:pt x="214" y="210"/>
                  <a:pt x="214" y="217"/>
                </a:cubicBezTo>
                <a:lnTo>
                  <a:pt x="214" y="301"/>
                </a:lnTo>
                <a:lnTo>
                  <a:pt x="265" y="301"/>
                </a:lnTo>
                <a:cubicBezTo>
                  <a:pt x="271" y="301"/>
                  <a:pt x="276" y="296"/>
                  <a:pt x="276" y="288"/>
                </a:cubicBezTo>
                <a:lnTo>
                  <a:pt x="276" y="211"/>
                </a:lnTo>
                <a:lnTo>
                  <a:pt x="184" y="115"/>
                </a:lnTo>
                <a:lnTo>
                  <a:pt x="93" y="21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 name="Freeform 21">
            <a:hlinkClick r:id="" action="ppaction://hlinkshowjump?jump=previousslide"/>
          </p:cNvPr>
          <p:cNvSpPr>
            <a:spLocks noEditPoints="1"/>
          </p:cNvSpPr>
          <p:nvPr userDrawn="1"/>
        </p:nvSpPr>
        <p:spPr bwMode="auto">
          <a:xfrm>
            <a:off x="10258425" y="280238"/>
            <a:ext cx="282575" cy="273050"/>
          </a:xfrm>
          <a:custGeom>
            <a:avLst/>
            <a:gdLst>
              <a:gd name="T0" fmla="*/ 107903063 w 369"/>
              <a:gd name="T1" fmla="*/ 0 h 369"/>
              <a:gd name="T2" fmla="*/ 216391953 w 369"/>
              <a:gd name="T3" fmla="*/ 101298590 h 369"/>
              <a:gd name="T4" fmla="*/ 107903063 w 369"/>
              <a:gd name="T5" fmla="*/ 202049600 h 369"/>
              <a:gd name="T6" fmla="*/ 0 w 369"/>
              <a:gd name="T7" fmla="*/ 101298590 h 369"/>
              <a:gd name="T8" fmla="*/ 107903063 w 369"/>
              <a:gd name="T9" fmla="*/ 0 h 369"/>
              <a:gd name="T10" fmla="*/ 153057629 w 369"/>
              <a:gd name="T11" fmla="*/ 33400897 h 369"/>
              <a:gd name="T12" fmla="*/ 153057629 w 369"/>
              <a:gd name="T13" fmla="*/ 175766503 h 369"/>
              <a:gd name="T14" fmla="*/ 17006573 w 369"/>
              <a:gd name="T15" fmla="*/ 104036490 h 369"/>
              <a:gd name="T16" fmla="*/ 153057629 w 369"/>
              <a:gd name="T17" fmla="*/ 33400897 h 369"/>
              <a:gd name="T18" fmla="*/ 140156434 w 369"/>
              <a:gd name="T19" fmla="*/ 50922715 h 369"/>
              <a:gd name="T20" fmla="*/ 140156434 w 369"/>
              <a:gd name="T21" fmla="*/ 50922715 h 369"/>
              <a:gd name="T22" fmla="*/ 38704351 w 369"/>
              <a:gd name="T23" fmla="*/ 104036490 h 369"/>
              <a:gd name="T24" fmla="*/ 140156434 w 369"/>
              <a:gd name="T25" fmla="*/ 157697105 h 369"/>
              <a:gd name="T26" fmla="*/ 140156434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4" y="0"/>
                </a:moveTo>
                <a:cubicBezTo>
                  <a:pt x="286" y="0"/>
                  <a:pt x="369" y="83"/>
                  <a:pt x="369" y="185"/>
                </a:cubicBezTo>
                <a:cubicBezTo>
                  <a:pt x="369" y="286"/>
                  <a:pt x="286" y="369"/>
                  <a:pt x="184" y="369"/>
                </a:cubicBezTo>
                <a:cubicBezTo>
                  <a:pt x="83" y="369"/>
                  <a:pt x="0" y="286"/>
                  <a:pt x="0" y="185"/>
                </a:cubicBezTo>
                <a:cubicBezTo>
                  <a:pt x="0" y="83"/>
                  <a:pt x="83" y="0"/>
                  <a:pt x="184" y="0"/>
                </a:cubicBezTo>
                <a:close/>
                <a:moveTo>
                  <a:pt x="261" y="61"/>
                </a:moveTo>
                <a:lnTo>
                  <a:pt x="261" y="321"/>
                </a:lnTo>
                <a:lnTo>
                  <a:pt x="29" y="190"/>
                </a:lnTo>
                <a:lnTo>
                  <a:pt x="261" y="61"/>
                </a:lnTo>
                <a:close/>
                <a:moveTo>
                  <a:pt x="239" y="93"/>
                </a:moveTo>
                <a:lnTo>
                  <a:pt x="239" y="93"/>
                </a:lnTo>
                <a:lnTo>
                  <a:pt x="66" y="190"/>
                </a:lnTo>
                <a:lnTo>
                  <a:pt x="239" y="288"/>
                </a:lnTo>
                <a:lnTo>
                  <a:pt x="239"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 name="Freeform 22">
            <a:hlinkClick r:id="" action="ppaction://hlinkshowjump?jump=lastslide"/>
          </p:cNvPr>
          <p:cNvSpPr>
            <a:spLocks noEditPoints="1"/>
          </p:cNvSpPr>
          <p:nvPr userDrawn="1"/>
        </p:nvSpPr>
        <p:spPr bwMode="auto">
          <a:xfrm>
            <a:off x="11736388" y="280238"/>
            <a:ext cx="284162" cy="273050"/>
          </a:xfrm>
          <a:custGeom>
            <a:avLst/>
            <a:gdLst>
              <a:gd name="T0" fmla="*/ 46849766 w 369"/>
              <a:gd name="T1" fmla="*/ 42162176 h 369"/>
              <a:gd name="T2" fmla="*/ 142921165 w 369"/>
              <a:gd name="T3" fmla="*/ 104036490 h 369"/>
              <a:gd name="T4" fmla="*/ 46849766 w 369"/>
              <a:gd name="T5" fmla="*/ 165363224 h 369"/>
              <a:gd name="T6" fmla="*/ 46849766 w 369"/>
              <a:gd name="T7" fmla="*/ 42162176 h 369"/>
              <a:gd name="T8" fmla="*/ 55152071 w 369"/>
              <a:gd name="T9" fmla="*/ 151126885 h 369"/>
              <a:gd name="T10" fmla="*/ 55152071 w 369"/>
              <a:gd name="T11" fmla="*/ 151126885 h 369"/>
              <a:gd name="T12" fmla="*/ 129281389 w 369"/>
              <a:gd name="T13" fmla="*/ 104036490 h 369"/>
              <a:gd name="T14" fmla="*/ 55152071 w 369"/>
              <a:gd name="T15" fmla="*/ 55850935 h 369"/>
              <a:gd name="T16" fmla="*/ 55152071 w 369"/>
              <a:gd name="T17" fmla="*/ 151126885 h 369"/>
              <a:gd name="T18" fmla="*/ 153002370 w 369"/>
              <a:gd name="T19" fmla="*/ 165363224 h 369"/>
              <a:gd name="T20" fmla="*/ 153002370 w 369"/>
              <a:gd name="T21" fmla="*/ 165363224 h 369"/>
              <a:gd name="T22" fmla="*/ 153002370 w 369"/>
              <a:gd name="T23" fmla="*/ 42162176 h 369"/>
              <a:gd name="T24" fmla="*/ 165456212 w 369"/>
              <a:gd name="T25" fmla="*/ 42162176 h 369"/>
              <a:gd name="T26" fmla="*/ 165456212 w 369"/>
              <a:gd name="T27" fmla="*/ 165363224 h 369"/>
              <a:gd name="T28" fmla="*/ 153002370 w 369"/>
              <a:gd name="T29" fmla="*/ 165363224 h 369"/>
              <a:gd name="T30" fmla="*/ 109711175 w 369"/>
              <a:gd name="T31" fmla="*/ 0 h 369"/>
              <a:gd name="T32" fmla="*/ 0 w 369"/>
              <a:gd name="T33" fmla="*/ 101298590 h 369"/>
              <a:gd name="T34" fmla="*/ 109711175 w 369"/>
              <a:gd name="T35" fmla="*/ 202049600 h 369"/>
              <a:gd name="T36" fmla="*/ 218829383 w 369"/>
              <a:gd name="T37" fmla="*/ 101298590 h 369"/>
              <a:gd name="T38" fmla="*/ 109711175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79" y="77"/>
                </a:moveTo>
                <a:lnTo>
                  <a:pt x="241" y="190"/>
                </a:lnTo>
                <a:lnTo>
                  <a:pt x="79" y="302"/>
                </a:lnTo>
                <a:lnTo>
                  <a:pt x="79" y="77"/>
                </a:lnTo>
                <a:close/>
                <a:moveTo>
                  <a:pt x="93" y="276"/>
                </a:moveTo>
                <a:lnTo>
                  <a:pt x="93" y="276"/>
                </a:lnTo>
                <a:lnTo>
                  <a:pt x="218" y="190"/>
                </a:lnTo>
                <a:lnTo>
                  <a:pt x="93" y="102"/>
                </a:lnTo>
                <a:lnTo>
                  <a:pt x="93" y="276"/>
                </a:lnTo>
                <a:close/>
                <a:moveTo>
                  <a:pt x="258" y="302"/>
                </a:moveTo>
                <a:lnTo>
                  <a:pt x="258" y="302"/>
                </a:lnTo>
                <a:lnTo>
                  <a:pt x="258" y="77"/>
                </a:lnTo>
                <a:lnTo>
                  <a:pt x="279" y="77"/>
                </a:lnTo>
                <a:lnTo>
                  <a:pt x="279" y="302"/>
                </a:lnTo>
                <a:lnTo>
                  <a:pt x="258" y="302"/>
                </a:lnTo>
                <a:close/>
                <a:moveTo>
                  <a:pt x="185" y="0"/>
                </a:moveTo>
                <a:cubicBezTo>
                  <a:pt x="83" y="0"/>
                  <a:pt x="0" y="83"/>
                  <a:pt x="0" y="185"/>
                </a:cubicBezTo>
                <a:cubicBezTo>
                  <a:pt x="0" y="286"/>
                  <a:pt x="83" y="369"/>
                  <a:pt x="185" y="369"/>
                </a:cubicBezTo>
                <a:cubicBezTo>
                  <a:pt x="287" y="369"/>
                  <a:pt x="369" y="286"/>
                  <a:pt x="369" y="185"/>
                </a:cubicBezTo>
                <a:cubicBezTo>
                  <a:pt x="369" y="83"/>
                  <a:pt x="287" y="0"/>
                  <a:pt x="18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 name="Freeform 23">
            <a:hlinkClick r:id="" action="ppaction://hlinkshowjump?jump=nextslide"/>
          </p:cNvPr>
          <p:cNvSpPr>
            <a:spLocks noEditPoints="1"/>
          </p:cNvSpPr>
          <p:nvPr userDrawn="1"/>
        </p:nvSpPr>
        <p:spPr bwMode="auto">
          <a:xfrm>
            <a:off x="11360150" y="280238"/>
            <a:ext cx="282575" cy="273050"/>
          </a:xfrm>
          <a:custGeom>
            <a:avLst/>
            <a:gdLst>
              <a:gd name="T0" fmla="*/ 108488890 w 369"/>
              <a:gd name="T1" fmla="*/ 0 h 369"/>
              <a:gd name="T2" fmla="*/ 0 w 369"/>
              <a:gd name="T3" fmla="*/ 101298590 h 369"/>
              <a:gd name="T4" fmla="*/ 108488890 w 369"/>
              <a:gd name="T5" fmla="*/ 202049600 h 369"/>
              <a:gd name="T6" fmla="*/ 216391953 w 369"/>
              <a:gd name="T7" fmla="*/ 101298590 h 369"/>
              <a:gd name="T8" fmla="*/ 108488890 w 369"/>
              <a:gd name="T9" fmla="*/ 0 h 369"/>
              <a:gd name="T10" fmla="*/ 63334324 w 369"/>
              <a:gd name="T11" fmla="*/ 33400897 h 369"/>
              <a:gd name="T12" fmla="*/ 63334324 w 369"/>
              <a:gd name="T13" fmla="*/ 175766503 h 369"/>
              <a:gd name="T14" fmla="*/ 199385379 w 369"/>
              <a:gd name="T15" fmla="*/ 104036490 h 369"/>
              <a:gd name="T16" fmla="*/ 63334324 w 369"/>
              <a:gd name="T17" fmla="*/ 33400897 h 369"/>
              <a:gd name="T18" fmla="*/ 76235519 w 369"/>
              <a:gd name="T19" fmla="*/ 50922715 h 369"/>
              <a:gd name="T20" fmla="*/ 76235519 w 369"/>
              <a:gd name="T21" fmla="*/ 50922715 h 369"/>
              <a:gd name="T22" fmla="*/ 177687602 w 369"/>
              <a:gd name="T23" fmla="*/ 104036490 h 369"/>
              <a:gd name="T24" fmla="*/ 76235519 w 369"/>
              <a:gd name="T25" fmla="*/ 157697105 h 369"/>
              <a:gd name="T26" fmla="*/ 76235519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5" y="0"/>
                </a:moveTo>
                <a:cubicBezTo>
                  <a:pt x="83" y="0"/>
                  <a:pt x="0" y="83"/>
                  <a:pt x="0" y="185"/>
                </a:cubicBezTo>
                <a:cubicBezTo>
                  <a:pt x="0" y="286"/>
                  <a:pt x="83" y="369"/>
                  <a:pt x="185" y="369"/>
                </a:cubicBezTo>
                <a:cubicBezTo>
                  <a:pt x="286" y="369"/>
                  <a:pt x="369" y="286"/>
                  <a:pt x="369" y="185"/>
                </a:cubicBezTo>
                <a:cubicBezTo>
                  <a:pt x="369" y="83"/>
                  <a:pt x="286" y="0"/>
                  <a:pt x="185" y="0"/>
                </a:cubicBezTo>
                <a:close/>
                <a:moveTo>
                  <a:pt x="108" y="61"/>
                </a:moveTo>
                <a:lnTo>
                  <a:pt x="108" y="321"/>
                </a:lnTo>
                <a:lnTo>
                  <a:pt x="340" y="190"/>
                </a:lnTo>
                <a:lnTo>
                  <a:pt x="108" y="61"/>
                </a:lnTo>
                <a:close/>
                <a:moveTo>
                  <a:pt x="130" y="93"/>
                </a:moveTo>
                <a:lnTo>
                  <a:pt x="130" y="93"/>
                </a:lnTo>
                <a:lnTo>
                  <a:pt x="303" y="190"/>
                </a:lnTo>
                <a:lnTo>
                  <a:pt x="130" y="288"/>
                </a:lnTo>
                <a:lnTo>
                  <a:pt x="130"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 name="TextBox 9"/>
          <p:cNvSpPr txBox="1">
            <a:spLocks noChangeArrowheads="1"/>
          </p:cNvSpPr>
          <p:nvPr userDrawn="1"/>
        </p:nvSpPr>
        <p:spPr bwMode="auto">
          <a:xfrm>
            <a:off x="10779125" y="285725"/>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8B80F623-1958-4BEA-BF48-89DEDC1FB0EA}" type="slidenum">
              <a:rPr lang="zh-CN" altLang="en-US" sz="1600" smtClean="0">
                <a:solidFill>
                  <a:srgbClr val="FFFFFF"/>
                </a:solidFill>
                <a:latin typeface="微软雅黑" panose="020B0503020204020204" pitchFamily="34" charset="-122"/>
                <a:ea typeface="微软雅黑" panose="020B0503020204020204" pitchFamily="34" charset="-122"/>
              </a:rPr>
            </a:fld>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057" name="矩形 10"/>
          <p:cNvSpPr>
            <a:spLocks noChangeArrowheads="1"/>
          </p:cNvSpPr>
          <p:nvPr userDrawn="1"/>
        </p:nvSpPr>
        <p:spPr bwMode="auto">
          <a:xfrm>
            <a:off x="0" y="6778625"/>
            <a:ext cx="12196763" cy="79375"/>
          </a:xfrm>
          <a:prstGeom prst="rect">
            <a:avLst/>
          </a:prstGeom>
          <a:solidFill>
            <a:schemeClr val="tx1"/>
          </a:solidFill>
          <a:ln w="9525" cmpd="sng">
            <a:solidFill>
              <a:schemeClr val="tx1"/>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p>
        </p:txBody>
      </p:sp>
      <p:sp>
        <p:nvSpPr>
          <p:cNvPr id="205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205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3075"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0" Type="http://schemas.openxmlformats.org/officeDocument/2006/relationships/slideLayout" Target="../slideLayouts/slideLayout7.xml"/><Relationship Id="rId2" Type="http://schemas.openxmlformats.org/officeDocument/2006/relationships/image" Target="../media/image4.png"/><Relationship Id="rId19" Type="http://schemas.openxmlformats.org/officeDocument/2006/relationships/image" Target="../media/image21.png"/><Relationship Id="rId18" Type="http://schemas.openxmlformats.org/officeDocument/2006/relationships/image" Target="../media/image20.png"/><Relationship Id="rId17" Type="http://schemas.openxmlformats.org/officeDocument/2006/relationships/image" Target="../media/image19.png"/><Relationship Id="rId16" Type="http://schemas.openxmlformats.org/officeDocument/2006/relationships/image" Target="../media/image18.png"/><Relationship Id="rId15" Type="http://schemas.openxmlformats.org/officeDocument/2006/relationships/image" Target="../media/image17.png"/><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23.png"/><Relationship Id="rId3" Type="http://schemas.openxmlformats.org/officeDocument/2006/relationships/hyperlink" Target="&#30005;&#23376;&#25919;&#21153;&#26032;&#38395;.mp4" TargetMode="External"/><Relationship Id="rId2" Type="http://schemas.openxmlformats.org/officeDocument/2006/relationships/image" Target="../media/image27.emf"/><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23.png"/><Relationship Id="rId1" Type="http://schemas.openxmlformats.org/officeDocument/2006/relationships/hyperlink" Target="&#8220;&#24517;&#35201;&#8221;&#8212;&#20840;&#29699;&#39318;&#23478;C2M&#30005;&#23376;&#21830;&#21153;&#24179;&#21488;.mp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23.png"/><Relationship Id="rId1" Type="http://schemas.openxmlformats.org/officeDocument/2006/relationships/hyperlink" Target="&#30005;&#23376;&#25968;&#25454;&#20132;&#25442;&#31616;&#20171;&#21450;&#24212;&#29992;.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23.png"/><Relationship Id="rId1" Type="http://schemas.openxmlformats.org/officeDocument/2006/relationships/hyperlink" Target="&#20013;&#22269;6G&#25216;&#26415;&#23558;&#22312;2030&#24180;&#24038;&#21491;&#23454;&#29616;&#21830;&#29992;.mp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image" Target="../media/image22.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slideLayout" Target="../slideLayouts/slideLayout25.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25.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31.png"/><Relationship Id="rId1" Type="http://schemas.openxmlformats.org/officeDocument/2006/relationships/hyperlink" Target="&#27743;&#33487;&#21335;&#20140;&#65306;&#28023;&#28120;&#32593;&#32418;&#20799;&#31461;&#33647;%20&#36716;&#21334;&#20063;&#29359;&#27861;&#65281;.mp4"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31.png"/><Relationship Id="rId1" Type="http://schemas.openxmlformats.org/officeDocument/2006/relationships/hyperlink" Target="&#31186;&#26432;&#20215;&#19982;&#32467;&#31639;&#20215;&#19981;&#19968;&#33268;&#65292;&#21040;&#24213;&#35841;&#25285;&#36131;&#65311;.mp4"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31.png"/><Relationship Id="rId2" Type="http://schemas.openxmlformats.org/officeDocument/2006/relationships/hyperlink" Target="&#12298;&#20013;&#21326;&#20154;&#27665;&#20849;&#21644;&#22269;&#30005;&#23376;&#21830;&#21153;&#27861;&#12299;&#27491;&#24335;&#23454;&#26045;%20&#21313;&#22823;&#20142;&#28857;&#35268;&#33539;&#30005;&#21830;&#34892;&#20026;.mp4" TargetMode="External"/><Relationship Id="rId1" Type="http://schemas.openxmlformats.org/officeDocument/2006/relationships/tags" Target="../tags/tag18.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9.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31.png"/><Relationship Id="rId1" Type="http://schemas.openxmlformats.org/officeDocument/2006/relationships/hyperlink" Target="&#36328;&#22659;&#30005;&#21830;&#36827;&#21475;&#31246;&#25910;&#25919;&#31574;.mp4"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29.xml"/><Relationship Id="rId7" Type="http://schemas.openxmlformats.org/officeDocument/2006/relationships/hyperlink" Target="http://www.ccidconsulting.com/" TargetMode="External"/><Relationship Id="rId6" Type="http://schemas.openxmlformats.org/officeDocument/2006/relationships/hyperlink" Target="http://tech.sina.com.cn/" TargetMode="External"/><Relationship Id="rId5" Type="http://schemas.openxmlformats.org/officeDocument/2006/relationships/hyperlink" Target="http://www.paidai.com/" TargetMode="External"/><Relationship Id="rId4" Type="http://schemas.openxmlformats.org/officeDocument/2006/relationships/hyperlink" Target="http://www.ebrun.com/" TargetMode="External"/><Relationship Id="rId3" Type="http://schemas.openxmlformats.org/officeDocument/2006/relationships/hyperlink" Target="http://www.100ec.cn/" TargetMode="External"/><Relationship Id="rId2" Type="http://schemas.openxmlformats.org/officeDocument/2006/relationships/hyperlink" Target="http://ec.iresearch.cn/" TargetMode="External"/><Relationship Id="rId1" Type="http://schemas.openxmlformats.org/officeDocument/2006/relationships/hyperlink" Target="https://top.chinaz.com/site_ec.iresearch.cn.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audio" Target="../media/audio1.wav"/><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23.png"/><Relationship Id="rId1" Type="http://schemas.openxmlformats.org/officeDocument/2006/relationships/hyperlink" Target="&#30005;&#23376;&#21830;&#21153;&#30340;&#27010;&#24565;.mp4"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microsoft.com/office/2007/relationships/hdphoto" Target="../media/image25.wdp"/><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6146" name="图片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2120900"/>
            <a:ext cx="41354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12298363" y="1601788"/>
            <a:ext cx="665162"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8" name="Rectangle 6"/>
          <p:cNvSpPr>
            <a:spLocks noChangeArrowheads="1"/>
          </p:cNvSpPr>
          <p:nvPr/>
        </p:nvSpPr>
        <p:spPr bwMode="auto">
          <a:xfrm>
            <a:off x="12298363" y="2341563"/>
            <a:ext cx="665162"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9" name="Rectangle 7"/>
          <p:cNvSpPr>
            <a:spLocks noChangeArrowheads="1"/>
          </p:cNvSpPr>
          <p:nvPr/>
        </p:nvSpPr>
        <p:spPr bwMode="auto">
          <a:xfrm>
            <a:off x="12298363" y="3082925"/>
            <a:ext cx="665162"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0" name="Rectangle 8"/>
          <p:cNvSpPr>
            <a:spLocks noChangeArrowheads="1"/>
          </p:cNvSpPr>
          <p:nvPr/>
        </p:nvSpPr>
        <p:spPr bwMode="auto">
          <a:xfrm>
            <a:off x="12298363" y="3822700"/>
            <a:ext cx="665162"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1" name="Rectangle 9"/>
          <p:cNvSpPr>
            <a:spLocks noChangeArrowheads="1"/>
          </p:cNvSpPr>
          <p:nvPr/>
        </p:nvSpPr>
        <p:spPr bwMode="auto">
          <a:xfrm>
            <a:off x="12298363" y="4562475"/>
            <a:ext cx="665162"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52" name="图片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74850"/>
            <a:ext cx="5127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38" y="2870200"/>
            <a:ext cx="5699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图片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8563" y="3684588"/>
            <a:ext cx="615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图片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9563" y="2201863"/>
            <a:ext cx="5810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图片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4451350"/>
            <a:ext cx="3429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图片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2788" y="2044700"/>
            <a:ext cx="8064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图片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5738" y="1755775"/>
            <a:ext cx="8985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图片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1463" y="2489200"/>
            <a:ext cx="5191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图片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8" y="2463800"/>
            <a:ext cx="8001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图片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7903">
            <a:off x="4581525" y="3846513"/>
            <a:ext cx="584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3"/>
          <p:cNvSpPr>
            <a:spLocks noGrp="1" noChangeArrowheads="1"/>
          </p:cNvSpPr>
          <p:nvPr>
            <p:ph type="ctrTitle" idx="4294967295"/>
          </p:nvPr>
        </p:nvSpPr>
        <p:spPr>
          <a:xfrm>
            <a:off x="8847138" y="1088400"/>
            <a:ext cx="2698750" cy="1015663"/>
          </a:xfrm>
        </p:spPr>
        <p:txBody>
          <a:bodyPr wrap="square">
            <a:spAutoFit/>
          </a:bodyPr>
          <a:lstStyle/>
          <a:p>
            <a:pPr algn="r" eaLnBrk="1" hangingPunct="1">
              <a:defRPr/>
            </a:pPr>
            <a:r>
              <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rPr>
              <a:t>第一章</a:t>
            </a:r>
            <a:endPar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endParaRPr>
          </a:p>
        </p:txBody>
      </p:sp>
      <p:sp>
        <p:nvSpPr>
          <p:cNvPr id="6163" name="Rectangle 3"/>
          <p:cNvSpPr txBox="1">
            <a:spLocks noChangeArrowheads="1"/>
          </p:cNvSpPr>
          <p:nvPr/>
        </p:nvSpPr>
        <p:spPr bwMode="auto">
          <a:xfrm>
            <a:off x="5943600" y="2336968"/>
            <a:ext cx="5702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defRPr/>
            </a:pPr>
            <a:r>
              <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rPr>
              <a:t>电子商务概述</a:t>
            </a:r>
            <a:endPar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endParaRPr>
          </a:p>
        </p:txBody>
      </p:sp>
      <p:sp>
        <p:nvSpPr>
          <p:cNvPr id="6170" name="Rectangle 5"/>
          <p:cNvSpPr>
            <a:spLocks noChangeArrowheads="1"/>
          </p:cNvSpPr>
          <p:nvPr/>
        </p:nvSpPr>
        <p:spPr bwMode="auto">
          <a:xfrm>
            <a:off x="12065000" y="1601788"/>
            <a:ext cx="131763"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1" name="Rectangle 6"/>
          <p:cNvSpPr>
            <a:spLocks noChangeArrowheads="1"/>
          </p:cNvSpPr>
          <p:nvPr/>
        </p:nvSpPr>
        <p:spPr bwMode="auto">
          <a:xfrm>
            <a:off x="12065000" y="2341563"/>
            <a:ext cx="131763"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2" name="Rectangle 7"/>
          <p:cNvSpPr>
            <a:spLocks noChangeArrowheads="1"/>
          </p:cNvSpPr>
          <p:nvPr/>
        </p:nvSpPr>
        <p:spPr bwMode="auto">
          <a:xfrm>
            <a:off x="12065000" y="3082925"/>
            <a:ext cx="131763"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3" name="Rectangle 8"/>
          <p:cNvSpPr>
            <a:spLocks noChangeArrowheads="1"/>
          </p:cNvSpPr>
          <p:nvPr/>
        </p:nvSpPr>
        <p:spPr bwMode="auto">
          <a:xfrm>
            <a:off x="12065000" y="3822700"/>
            <a:ext cx="131763"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4" name="Rectangle 9"/>
          <p:cNvSpPr>
            <a:spLocks noChangeArrowheads="1"/>
          </p:cNvSpPr>
          <p:nvPr/>
        </p:nvSpPr>
        <p:spPr bwMode="auto">
          <a:xfrm>
            <a:off x="12065000" y="4562475"/>
            <a:ext cx="13176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75" name="图片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8588" y="2806700"/>
            <a:ext cx="12382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图片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3400" y="3462338"/>
            <a:ext cx="12033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图片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1463" y="2671763"/>
            <a:ext cx="11795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图片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875" y="2754313"/>
            <a:ext cx="1130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图片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 y="1981200"/>
            <a:ext cx="784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图片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02100" y="4043363"/>
            <a:ext cx="7223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图片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08388" y="2212975"/>
            <a:ext cx="644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图片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2800" y="3870325"/>
            <a:ext cx="15573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图片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43125" y="4687888"/>
            <a:ext cx="6461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7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186"/>
                                        </p:tgtEl>
                                        <p:attrNameLst>
                                          <p:attrName>style.visibility</p:attrName>
                                        </p:attrNameLst>
                                      </p:cBhvr>
                                      <p:to>
                                        <p:strVal val="visible"/>
                                      </p:to>
                                    </p:set>
                                    <p:animEffect transition="in" filter="fade">
                                      <p:cBhvr>
                                        <p:cTn id="13" dur="1000"/>
                                        <p:tgtEl>
                                          <p:spTgt spid="6186"/>
                                        </p:tgtEl>
                                      </p:cBhvr>
                                    </p:animEffect>
                                    <p:anim calcmode="lin" valueType="num">
                                      <p:cBhvr>
                                        <p:cTn id="14" dur="1000" fill="hold"/>
                                        <p:tgtEl>
                                          <p:spTgt spid="6186"/>
                                        </p:tgtEl>
                                        <p:attrNameLst>
                                          <p:attrName>ppt_x</p:attrName>
                                        </p:attrNameLst>
                                      </p:cBhvr>
                                      <p:tavLst>
                                        <p:tav tm="0">
                                          <p:val>
                                            <p:strVal val="#ppt_x"/>
                                          </p:val>
                                        </p:tav>
                                        <p:tav tm="100000">
                                          <p:val>
                                            <p:strVal val="#ppt_x"/>
                                          </p:val>
                                        </p:tav>
                                      </p:tavLst>
                                    </p:anim>
                                    <p:anim calcmode="lin" valueType="num">
                                      <p:cBhvr>
                                        <p:cTn id="15" dur="1000" fill="hold"/>
                                        <p:tgtEl>
                                          <p:spTgt spid="618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200"/>
                                  </p:stCondLst>
                                  <p:childTnLst>
                                    <p:set>
                                      <p:cBhvr>
                                        <p:cTn id="17" dur="1" fill="hold">
                                          <p:stCondLst>
                                            <p:cond delay="0"/>
                                          </p:stCondLst>
                                        </p:cTn>
                                        <p:tgtEl>
                                          <p:spTgt spid="6187"/>
                                        </p:tgtEl>
                                        <p:attrNameLst>
                                          <p:attrName>style.visibility</p:attrName>
                                        </p:attrNameLst>
                                      </p:cBhvr>
                                      <p:to>
                                        <p:strVal val="visible"/>
                                      </p:to>
                                    </p:set>
                                    <p:animEffect transition="in" filter="fade">
                                      <p:cBhvr>
                                        <p:cTn id="18" dur="1000"/>
                                        <p:tgtEl>
                                          <p:spTgt spid="6187"/>
                                        </p:tgtEl>
                                      </p:cBhvr>
                                    </p:animEffect>
                                    <p:anim calcmode="lin" valueType="num">
                                      <p:cBhvr>
                                        <p:cTn id="19" dur="1000" fill="hold"/>
                                        <p:tgtEl>
                                          <p:spTgt spid="6187"/>
                                        </p:tgtEl>
                                        <p:attrNameLst>
                                          <p:attrName>ppt_x</p:attrName>
                                        </p:attrNameLst>
                                      </p:cBhvr>
                                      <p:tavLst>
                                        <p:tav tm="0">
                                          <p:val>
                                            <p:strVal val="#ppt_x"/>
                                          </p:val>
                                        </p:tav>
                                        <p:tav tm="100000">
                                          <p:val>
                                            <p:strVal val="#ppt_x"/>
                                          </p:val>
                                        </p:tav>
                                      </p:tavLst>
                                    </p:anim>
                                    <p:anim calcmode="lin" valueType="num">
                                      <p:cBhvr>
                                        <p:cTn id="20" dur="1000" fill="hold"/>
                                        <p:tgtEl>
                                          <p:spTgt spid="618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 presetClass="entr" presetSubtype="0" fill="hold" nodeType="afterEffect">
                                  <p:stCondLst>
                                    <p:cond delay="300"/>
                                  </p:stCondLst>
                                  <p:childTnLst>
                                    <p:set>
                                      <p:cBhvr>
                                        <p:cTn id="23" dur="1" fill="hold">
                                          <p:stCondLst>
                                            <p:cond delay="0"/>
                                          </p:stCondLst>
                                        </p:cTn>
                                        <p:tgtEl>
                                          <p:spTgt spid="6160"/>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6160"/>
                                        </p:tgtEl>
                                        <p:attrNameLst>
                                          <p:attrName>style.visibility</p:attrName>
                                        </p:attrNameLst>
                                      </p:cBhvr>
                                      <p:to>
                                        <p:strVal val="visible"/>
                                      </p:to>
                                    </p:set>
                                    <p:anim calcmode="lin" valueType="num">
                                      <p:cBhvr>
                                        <p:cTn id="26" dur="500" fill="hold"/>
                                        <p:tgtEl>
                                          <p:spTgt spid="6160"/>
                                        </p:tgtEl>
                                        <p:attrNameLst>
                                          <p:attrName>ppt_w</p:attrName>
                                        </p:attrNameLst>
                                      </p:cBhvr>
                                      <p:tavLst>
                                        <p:tav tm="0">
                                          <p:val>
                                            <p:fltVal val="0"/>
                                          </p:val>
                                        </p:tav>
                                        <p:tav tm="100000">
                                          <p:val>
                                            <p:strVal val="#ppt_w"/>
                                          </p:val>
                                        </p:tav>
                                      </p:tavLst>
                                    </p:anim>
                                    <p:anim calcmode="lin" valueType="num">
                                      <p:cBhvr>
                                        <p:cTn id="27" dur="500" fill="hold"/>
                                        <p:tgtEl>
                                          <p:spTgt spid="6160"/>
                                        </p:tgtEl>
                                        <p:attrNameLst>
                                          <p:attrName>ppt_h</p:attrName>
                                        </p:attrNameLst>
                                      </p:cBhvr>
                                      <p:tavLst>
                                        <p:tav tm="0">
                                          <p:val>
                                            <p:fltVal val="0"/>
                                          </p:val>
                                        </p:tav>
                                        <p:tav tm="100000">
                                          <p:val>
                                            <p:strVal val="#ppt_h"/>
                                          </p:val>
                                        </p:tav>
                                      </p:tavLst>
                                    </p:anim>
                                    <p:animEffect transition="in" filter="fade">
                                      <p:cBhvr>
                                        <p:cTn id="28" dur="500"/>
                                        <p:tgtEl>
                                          <p:spTgt spid="6160"/>
                                        </p:tgtEl>
                                      </p:cBhvr>
                                    </p:animEffect>
                                  </p:childTnLst>
                                </p:cTn>
                              </p:par>
                              <p:par>
                                <p:cTn id="29" presetID="35" presetClass="path" presetSubtype="0" accel="50000" fill="hold" nodeType="withEffect">
                                  <p:stCondLst>
                                    <p:cond delay="300"/>
                                  </p:stCondLst>
                                  <p:childTnLst>
                                    <p:animMotion origin="layout" path="M -4.0536E-6 2.22222E-6 L 0.11513 0.12245 " pathEditMode="relative" rAng="0" ptsTypes="AA">
                                      <p:cBhvr>
                                        <p:cTn id="30" dur="700" spd="-99800" fill="hold"/>
                                        <p:tgtEl>
                                          <p:spTgt spid="6160"/>
                                        </p:tgtEl>
                                        <p:attrNameLst>
                                          <p:attrName>ppt_x</p:attrName>
                                          <p:attrName>ppt_y</p:attrName>
                                        </p:attrNameLst>
                                      </p:cBhvr>
                                      <p:rCtr x="5800" y="6100"/>
                                    </p:animMotion>
                                  </p:childTnLst>
                                </p:cTn>
                              </p:par>
                              <p:par>
                                <p:cTn id="31" presetID="1" presetClass="entr" presetSubtype="0" fill="hold" nodeType="withEffect">
                                  <p:stCondLst>
                                    <p:cond delay="0"/>
                                  </p:stCondLst>
                                  <p:childTnLst>
                                    <p:set>
                                      <p:cBhvr>
                                        <p:cTn id="32" dur="1" fill="hold">
                                          <p:stCondLst>
                                            <p:cond delay="0"/>
                                          </p:stCondLst>
                                        </p:cTn>
                                        <p:tgtEl>
                                          <p:spTgt spid="6155"/>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6155"/>
                                        </p:tgtEl>
                                        <p:attrNameLst>
                                          <p:attrName>style.visibility</p:attrName>
                                        </p:attrNameLst>
                                      </p:cBhvr>
                                      <p:to>
                                        <p:strVal val="visible"/>
                                      </p:to>
                                    </p:set>
                                    <p:anim calcmode="lin" valueType="num">
                                      <p:cBhvr>
                                        <p:cTn id="35" dur="500" fill="hold"/>
                                        <p:tgtEl>
                                          <p:spTgt spid="6155"/>
                                        </p:tgtEl>
                                        <p:attrNameLst>
                                          <p:attrName>ppt_w</p:attrName>
                                        </p:attrNameLst>
                                      </p:cBhvr>
                                      <p:tavLst>
                                        <p:tav tm="0">
                                          <p:val>
                                            <p:fltVal val="0"/>
                                          </p:val>
                                        </p:tav>
                                        <p:tav tm="100000">
                                          <p:val>
                                            <p:strVal val="#ppt_w"/>
                                          </p:val>
                                        </p:tav>
                                      </p:tavLst>
                                    </p:anim>
                                    <p:anim calcmode="lin" valueType="num">
                                      <p:cBhvr>
                                        <p:cTn id="36" dur="500" fill="hold"/>
                                        <p:tgtEl>
                                          <p:spTgt spid="6155"/>
                                        </p:tgtEl>
                                        <p:attrNameLst>
                                          <p:attrName>ppt_h</p:attrName>
                                        </p:attrNameLst>
                                      </p:cBhvr>
                                      <p:tavLst>
                                        <p:tav tm="0">
                                          <p:val>
                                            <p:fltVal val="0"/>
                                          </p:val>
                                        </p:tav>
                                        <p:tav tm="100000">
                                          <p:val>
                                            <p:strVal val="#ppt_h"/>
                                          </p:val>
                                        </p:tav>
                                      </p:tavLst>
                                    </p:anim>
                                    <p:animEffect transition="in" filter="fade">
                                      <p:cBhvr>
                                        <p:cTn id="37" dur="500"/>
                                        <p:tgtEl>
                                          <p:spTgt spid="6155"/>
                                        </p:tgtEl>
                                      </p:cBhvr>
                                    </p:animEffect>
                                  </p:childTnLst>
                                </p:cTn>
                              </p:par>
                              <p:par>
                                <p:cTn id="38" presetID="35" presetClass="path" presetSubtype="0" accel="50000" fill="hold" nodeType="withEffect">
                                  <p:stCondLst>
                                    <p:cond delay="0"/>
                                  </p:stCondLst>
                                  <p:childTnLst>
                                    <p:animMotion origin="layout" path="M 4.26044E-6 7.40741E-7 L 0.0692 0.17222 " pathEditMode="relative" rAng="0" ptsTypes="AA">
                                      <p:cBhvr>
                                        <p:cTn id="39" dur="700" spd="-99800" fill="hold"/>
                                        <p:tgtEl>
                                          <p:spTgt spid="6155"/>
                                        </p:tgtEl>
                                        <p:attrNameLst>
                                          <p:attrName>ppt_x</p:attrName>
                                          <p:attrName>ppt_y</p:attrName>
                                        </p:attrNameLst>
                                      </p:cBhvr>
                                      <p:rCtr x="3500" y="8600"/>
                                    </p:animMotion>
                                  </p:childTnLst>
                                </p:cTn>
                              </p:par>
                              <p:par>
                                <p:cTn id="40" presetID="1" presetClass="entr" presetSubtype="0" fill="hold" nodeType="withEffect">
                                  <p:stCondLst>
                                    <p:cond delay="300"/>
                                  </p:stCondLst>
                                  <p:childTnLst>
                                    <p:set>
                                      <p:cBhvr>
                                        <p:cTn id="41" dur="1" fill="hold">
                                          <p:stCondLst>
                                            <p:cond delay="0"/>
                                          </p:stCondLst>
                                        </p:cTn>
                                        <p:tgtEl>
                                          <p:spTgt spid="6157"/>
                                        </p:tgtEl>
                                        <p:attrNameLst>
                                          <p:attrName>style.visibility</p:attrName>
                                        </p:attrNameLst>
                                      </p:cBhvr>
                                      <p:to>
                                        <p:strVal val="visible"/>
                                      </p:to>
                                    </p:set>
                                  </p:childTnLst>
                                </p:cTn>
                              </p:par>
                              <p:par>
                                <p:cTn id="42" presetID="10" presetClass="entr" presetSubtype="0" fill="hold" nodeType="withEffect">
                                  <p:stCondLst>
                                    <p:cond delay="300"/>
                                  </p:stCondLst>
                                  <p:childTnLst>
                                    <p:set>
                                      <p:cBhvr>
                                        <p:cTn id="43" dur="1" fill="hold">
                                          <p:stCondLst>
                                            <p:cond delay="0"/>
                                          </p:stCondLst>
                                        </p:cTn>
                                        <p:tgtEl>
                                          <p:spTgt spid="6157"/>
                                        </p:tgtEl>
                                        <p:attrNameLst>
                                          <p:attrName>style.visibility</p:attrName>
                                        </p:attrNameLst>
                                      </p:cBhvr>
                                      <p:to>
                                        <p:strVal val="visible"/>
                                      </p:to>
                                    </p:set>
                                    <p:anim calcmode="lin" valueType="num">
                                      <p:cBhvr>
                                        <p:cTn id="44" dur="500" fill="hold"/>
                                        <p:tgtEl>
                                          <p:spTgt spid="6157"/>
                                        </p:tgtEl>
                                        <p:attrNameLst>
                                          <p:attrName>ppt_w</p:attrName>
                                        </p:attrNameLst>
                                      </p:cBhvr>
                                      <p:tavLst>
                                        <p:tav tm="0">
                                          <p:val>
                                            <p:fltVal val="0"/>
                                          </p:val>
                                        </p:tav>
                                        <p:tav tm="100000">
                                          <p:val>
                                            <p:strVal val="#ppt_w"/>
                                          </p:val>
                                        </p:tav>
                                      </p:tavLst>
                                    </p:anim>
                                    <p:anim calcmode="lin" valueType="num">
                                      <p:cBhvr>
                                        <p:cTn id="45" dur="500" fill="hold"/>
                                        <p:tgtEl>
                                          <p:spTgt spid="6157"/>
                                        </p:tgtEl>
                                        <p:attrNameLst>
                                          <p:attrName>ppt_h</p:attrName>
                                        </p:attrNameLst>
                                      </p:cBhvr>
                                      <p:tavLst>
                                        <p:tav tm="0">
                                          <p:val>
                                            <p:fltVal val="0"/>
                                          </p:val>
                                        </p:tav>
                                        <p:tav tm="100000">
                                          <p:val>
                                            <p:strVal val="#ppt_h"/>
                                          </p:val>
                                        </p:tav>
                                      </p:tavLst>
                                    </p:anim>
                                    <p:animEffect transition="in" filter="fade">
                                      <p:cBhvr>
                                        <p:cTn id="46" dur="500"/>
                                        <p:tgtEl>
                                          <p:spTgt spid="6157"/>
                                        </p:tgtEl>
                                      </p:cBhvr>
                                    </p:animEffect>
                                  </p:childTnLst>
                                </p:cTn>
                              </p:par>
                              <p:par>
                                <p:cTn id="47" presetID="35" presetClass="path" presetSubtype="0" accel="50000" fill="hold" nodeType="withEffect">
                                  <p:stCondLst>
                                    <p:cond delay="300"/>
                                  </p:stCondLst>
                                  <p:childTnLst>
                                    <p:animMotion origin="layout" path="M -4.91219E-6 -1.48148E-6 L 0.02693 0.18125 " pathEditMode="relative" rAng="0" ptsTypes="AA">
                                      <p:cBhvr>
                                        <p:cTn id="48" dur="700" spd="-99800" fill="hold"/>
                                        <p:tgtEl>
                                          <p:spTgt spid="6157"/>
                                        </p:tgtEl>
                                        <p:attrNameLst>
                                          <p:attrName>ppt_x</p:attrName>
                                          <p:attrName>ppt_y</p:attrName>
                                        </p:attrNameLst>
                                      </p:cBhvr>
                                      <p:rCtr x="1300" y="9100"/>
                                    </p:animMotion>
                                  </p:childTnLst>
                                </p:cTn>
                              </p:par>
                              <p:par>
                                <p:cTn id="49" presetID="1" presetClass="entr" presetSubtype="0" fill="hold" nodeType="withEffect">
                                  <p:stCondLst>
                                    <p:cond delay="100"/>
                                  </p:stCondLst>
                                  <p:childTnLst>
                                    <p:set>
                                      <p:cBhvr>
                                        <p:cTn id="50" dur="1" fill="hold">
                                          <p:stCondLst>
                                            <p:cond delay="0"/>
                                          </p:stCondLst>
                                        </p:cTn>
                                        <p:tgtEl>
                                          <p:spTgt spid="6158"/>
                                        </p:tgtEl>
                                        <p:attrNameLst>
                                          <p:attrName>style.visibility</p:attrName>
                                        </p:attrNameLst>
                                      </p:cBhvr>
                                      <p:to>
                                        <p:strVal val="visible"/>
                                      </p:to>
                                    </p:set>
                                  </p:childTnLst>
                                </p:cTn>
                              </p:par>
                              <p:par>
                                <p:cTn id="51" presetID="10" presetClass="entr" presetSubtype="0" fill="hold" nodeType="withEffect">
                                  <p:stCondLst>
                                    <p:cond delay="100"/>
                                  </p:stCondLst>
                                  <p:childTnLst>
                                    <p:set>
                                      <p:cBhvr>
                                        <p:cTn id="52" dur="1" fill="hold">
                                          <p:stCondLst>
                                            <p:cond delay="0"/>
                                          </p:stCondLst>
                                        </p:cTn>
                                        <p:tgtEl>
                                          <p:spTgt spid="6158"/>
                                        </p:tgtEl>
                                        <p:attrNameLst>
                                          <p:attrName>style.visibility</p:attrName>
                                        </p:attrNameLst>
                                      </p:cBhvr>
                                      <p:to>
                                        <p:strVal val="visible"/>
                                      </p:to>
                                    </p:set>
                                    <p:anim calcmode="lin" valueType="num">
                                      <p:cBhvr>
                                        <p:cTn id="53" dur="500" fill="hold"/>
                                        <p:tgtEl>
                                          <p:spTgt spid="6158"/>
                                        </p:tgtEl>
                                        <p:attrNameLst>
                                          <p:attrName>ppt_w</p:attrName>
                                        </p:attrNameLst>
                                      </p:cBhvr>
                                      <p:tavLst>
                                        <p:tav tm="0">
                                          <p:val>
                                            <p:fltVal val="0"/>
                                          </p:val>
                                        </p:tav>
                                        <p:tav tm="100000">
                                          <p:val>
                                            <p:strVal val="#ppt_w"/>
                                          </p:val>
                                        </p:tav>
                                      </p:tavLst>
                                    </p:anim>
                                    <p:anim calcmode="lin" valueType="num">
                                      <p:cBhvr>
                                        <p:cTn id="54" dur="500" fill="hold"/>
                                        <p:tgtEl>
                                          <p:spTgt spid="6158"/>
                                        </p:tgtEl>
                                        <p:attrNameLst>
                                          <p:attrName>ppt_h</p:attrName>
                                        </p:attrNameLst>
                                      </p:cBhvr>
                                      <p:tavLst>
                                        <p:tav tm="0">
                                          <p:val>
                                            <p:fltVal val="0"/>
                                          </p:val>
                                        </p:tav>
                                        <p:tav tm="100000">
                                          <p:val>
                                            <p:strVal val="#ppt_h"/>
                                          </p:val>
                                        </p:tav>
                                      </p:tavLst>
                                    </p:anim>
                                    <p:animEffect transition="in" filter="fade">
                                      <p:cBhvr>
                                        <p:cTn id="55" dur="500"/>
                                        <p:tgtEl>
                                          <p:spTgt spid="6158"/>
                                        </p:tgtEl>
                                      </p:cBhvr>
                                    </p:animEffect>
                                  </p:childTnLst>
                                </p:cTn>
                              </p:par>
                              <p:par>
                                <p:cTn id="56" presetID="35" presetClass="path" presetSubtype="0" accel="50000" fill="hold" nodeType="withEffect">
                                  <p:stCondLst>
                                    <p:cond delay="100"/>
                                  </p:stCondLst>
                                  <p:childTnLst>
                                    <p:animMotion origin="layout" path="M -3.37497E-6 -3.58927E-6 L -0.03773 0.21161 " pathEditMode="relative" rAng="0" ptsTypes="AA">
                                      <p:cBhvr>
                                        <p:cTn id="57" dur="700" spd="-99800" fill="hold"/>
                                        <p:tgtEl>
                                          <p:spTgt spid="6158"/>
                                        </p:tgtEl>
                                        <p:attrNameLst>
                                          <p:attrName>ppt_x</p:attrName>
                                          <p:attrName>ppt_y</p:attrName>
                                        </p:attrNameLst>
                                      </p:cBhvr>
                                      <p:rCtr x="-1700" y="10600"/>
                                    </p:animMotion>
                                  </p:childTnLst>
                                </p:cTn>
                              </p:par>
                              <p:par>
                                <p:cTn id="58" presetID="1" presetClass="entr" presetSubtype="0" fill="hold" nodeType="withEffect">
                                  <p:stCondLst>
                                    <p:cond delay="100"/>
                                  </p:stCondLst>
                                  <p:childTnLst>
                                    <p:set>
                                      <p:cBhvr>
                                        <p:cTn id="59" dur="1" fill="hold">
                                          <p:stCondLst>
                                            <p:cond delay="0"/>
                                          </p:stCondLst>
                                        </p:cTn>
                                        <p:tgtEl>
                                          <p:spTgt spid="6153"/>
                                        </p:tgtEl>
                                        <p:attrNameLst>
                                          <p:attrName>style.visibility</p:attrName>
                                        </p:attrNameLst>
                                      </p:cBhvr>
                                      <p:to>
                                        <p:strVal val="visible"/>
                                      </p:to>
                                    </p:set>
                                  </p:childTnLst>
                                </p:cTn>
                              </p:par>
                              <p:par>
                                <p:cTn id="60" presetID="10" presetClass="entr" presetSubtype="0" fill="hold" nodeType="withEffect">
                                  <p:stCondLst>
                                    <p:cond delay="100"/>
                                  </p:stCondLst>
                                  <p:childTnLst>
                                    <p:set>
                                      <p:cBhvr>
                                        <p:cTn id="61" dur="1" fill="hold">
                                          <p:stCondLst>
                                            <p:cond delay="0"/>
                                          </p:stCondLst>
                                        </p:cTn>
                                        <p:tgtEl>
                                          <p:spTgt spid="6153"/>
                                        </p:tgtEl>
                                        <p:attrNameLst>
                                          <p:attrName>style.visibility</p:attrName>
                                        </p:attrNameLst>
                                      </p:cBhvr>
                                      <p:to>
                                        <p:strVal val="visible"/>
                                      </p:to>
                                    </p:set>
                                    <p:anim calcmode="lin" valueType="num">
                                      <p:cBhvr>
                                        <p:cTn id="62" dur="500" fill="hold"/>
                                        <p:tgtEl>
                                          <p:spTgt spid="6153"/>
                                        </p:tgtEl>
                                        <p:attrNameLst>
                                          <p:attrName>ppt_w</p:attrName>
                                        </p:attrNameLst>
                                      </p:cBhvr>
                                      <p:tavLst>
                                        <p:tav tm="0">
                                          <p:val>
                                            <p:fltVal val="0"/>
                                          </p:val>
                                        </p:tav>
                                        <p:tav tm="100000">
                                          <p:val>
                                            <p:strVal val="#ppt_w"/>
                                          </p:val>
                                        </p:tav>
                                      </p:tavLst>
                                    </p:anim>
                                    <p:anim calcmode="lin" valueType="num">
                                      <p:cBhvr>
                                        <p:cTn id="63" dur="500" fill="hold"/>
                                        <p:tgtEl>
                                          <p:spTgt spid="6153"/>
                                        </p:tgtEl>
                                        <p:attrNameLst>
                                          <p:attrName>ppt_h</p:attrName>
                                        </p:attrNameLst>
                                      </p:cBhvr>
                                      <p:tavLst>
                                        <p:tav tm="0">
                                          <p:val>
                                            <p:fltVal val="0"/>
                                          </p:val>
                                        </p:tav>
                                        <p:tav tm="100000">
                                          <p:val>
                                            <p:strVal val="#ppt_h"/>
                                          </p:val>
                                        </p:tav>
                                      </p:tavLst>
                                    </p:anim>
                                    <p:animEffect transition="in" filter="fade">
                                      <p:cBhvr>
                                        <p:cTn id="64" dur="500"/>
                                        <p:tgtEl>
                                          <p:spTgt spid="6153"/>
                                        </p:tgtEl>
                                      </p:cBhvr>
                                    </p:animEffect>
                                  </p:childTnLst>
                                </p:cTn>
                              </p:par>
                              <p:par>
                                <p:cTn id="65" presetID="35" presetClass="path" presetSubtype="0" accel="50000" fill="hold" nodeType="withEffect">
                                  <p:stCondLst>
                                    <p:cond delay="100"/>
                                  </p:stCondLst>
                                  <p:childTnLst>
                                    <p:animMotion origin="layout" path="M -2.25345E-6 4.73636E-6 L -0.1949 0.04949 " pathEditMode="relative" rAng="0" ptsTypes="AA">
                                      <p:cBhvr>
                                        <p:cTn id="66" dur="700" spd="-99800" fill="hold"/>
                                        <p:tgtEl>
                                          <p:spTgt spid="6153"/>
                                        </p:tgtEl>
                                        <p:attrNameLst>
                                          <p:attrName>ppt_x</p:attrName>
                                          <p:attrName>ppt_y</p:attrName>
                                        </p:attrNameLst>
                                      </p:cBhvr>
                                      <p:rCtr x="-9500" y="2500"/>
                                    </p:animMotion>
                                  </p:childTnLst>
                                </p:cTn>
                              </p:par>
                              <p:par>
                                <p:cTn id="67" presetID="1" presetClass="entr" presetSubtype="0" fill="hold" nodeType="withEffect">
                                  <p:stCondLst>
                                    <p:cond delay="0"/>
                                  </p:stCondLst>
                                  <p:childTnLst>
                                    <p:set>
                                      <p:cBhvr>
                                        <p:cTn id="68" dur="1" fill="hold">
                                          <p:stCondLst>
                                            <p:cond delay="0"/>
                                          </p:stCondLst>
                                        </p:cTn>
                                        <p:tgtEl>
                                          <p:spTgt spid="6154"/>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6154"/>
                                        </p:tgtEl>
                                        <p:attrNameLst>
                                          <p:attrName>style.visibility</p:attrName>
                                        </p:attrNameLst>
                                      </p:cBhvr>
                                      <p:to>
                                        <p:strVal val="visible"/>
                                      </p:to>
                                    </p:set>
                                    <p:anim calcmode="lin" valueType="num">
                                      <p:cBhvr>
                                        <p:cTn id="71" dur="500" fill="hold"/>
                                        <p:tgtEl>
                                          <p:spTgt spid="6154"/>
                                        </p:tgtEl>
                                        <p:attrNameLst>
                                          <p:attrName>ppt_w</p:attrName>
                                        </p:attrNameLst>
                                      </p:cBhvr>
                                      <p:tavLst>
                                        <p:tav tm="0">
                                          <p:val>
                                            <p:fltVal val="0"/>
                                          </p:val>
                                        </p:tav>
                                        <p:tav tm="100000">
                                          <p:val>
                                            <p:strVal val="#ppt_w"/>
                                          </p:val>
                                        </p:tav>
                                      </p:tavLst>
                                    </p:anim>
                                    <p:anim calcmode="lin" valueType="num">
                                      <p:cBhvr>
                                        <p:cTn id="72" dur="500" fill="hold"/>
                                        <p:tgtEl>
                                          <p:spTgt spid="6154"/>
                                        </p:tgtEl>
                                        <p:attrNameLst>
                                          <p:attrName>ppt_h</p:attrName>
                                        </p:attrNameLst>
                                      </p:cBhvr>
                                      <p:tavLst>
                                        <p:tav tm="0">
                                          <p:val>
                                            <p:fltVal val="0"/>
                                          </p:val>
                                        </p:tav>
                                        <p:tav tm="100000">
                                          <p:val>
                                            <p:strVal val="#ppt_h"/>
                                          </p:val>
                                        </p:tav>
                                      </p:tavLst>
                                    </p:anim>
                                    <p:animEffect transition="in" filter="fade">
                                      <p:cBhvr>
                                        <p:cTn id="73" dur="500"/>
                                        <p:tgtEl>
                                          <p:spTgt spid="6154"/>
                                        </p:tgtEl>
                                      </p:cBhvr>
                                    </p:animEffect>
                                  </p:childTnLst>
                                </p:cTn>
                              </p:par>
                              <p:par>
                                <p:cTn id="74" presetID="35" presetClass="path" presetSubtype="0" accel="50000" fill="hold" nodeType="withEffect">
                                  <p:stCondLst>
                                    <p:cond delay="0"/>
                                  </p:stCondLst>
                                  <p:childTnLst>
                                    <p:animMotion origin="layout" path="M 4.96943E-6 -7.40741E-7 L -0.17615 -0.04051 " pathEditMode="relative" rAng="0" ptsTypes="AA">
                                      <p:cBhvr>
                                        <p:cTn id="75" dur="700" spd="-99800" fill="hold"/>
                                        <p:tgtEl>
                                          <p:spTgt spid="6154"/>
                                        </p:tgtEl>
                                        <p:attrNameLst>
                                          <p:attrName>ppt_x</p:attrName>
                                          <p:attrName>ppt_y</p:attrName>
                                        </p:attrNameLst>
                                      </p:cBhvr>
                                      <p:rCtr x="-8600" y="-1800"/>
                                    </p:animMotion>
                                  </p:childTnLst>
                                </p:cTn>
                              </p:par>
                              <p:par>
                                <p:cTn id="76" presetID="1" presetClass="entr" presetSubtype="0" fill="hold" nodeType="withEffect">
                                  <p:stCondLst>
                                    <p:cond delay="200"/>
                                  </p:stCondLst>
                                  <p:childTnLst>
                                    <p:set>
                                      <p:cBhvr>
                                        <p:cTn id="77" dur="1" fill="hold">
                                          <p:stCondLst>
                                            <p:cond delay="0"/>
                                          </p:stCondLst>
                                        </p:cTn>
                                        <p:tgtEl>
                                          <p:spTgt spid="6156"/>
                                        </p:tgtEl>
                                        <p:attrNameLst>
                                          <p:attrName>style.visibility</p:attrName>
                                        </p:attrNameLst>
                                      </p:cBhvr>
                                      <p:to>
                                        <p:strVal val="visible"/>
                                      </p:to>
                                    </p:set>
                                  </p:childTnLst>
                                </p:cTn>
                              </p:par>
                              <p:par>
                                <p:cTn id="78" presetID="10" presetClass="entr" presetSubtype="0" fill="hold" nodeType="withEffect">
                                  <p:stCondLst>
                                    <p:cond delay="200"/>
                                  </p:stCondLst>
                                  <p:childTnLst>
                                    <p:set>
                                      <p:cBhvr>
                                        <p:cTn id="79" dur="1" fill="hold">
                                          <p:stCondLst>
                                            <p:cond delay="0"/>
                                          </p:stCondLst>
                                        </p:cTn>
                                        <p:tgtEl>
                                          <p:spTgt spid="6156"/>
                                        </p:tgtEl>
                                        <p:attrNameLst>
                                          <p:attrName>style.visibility</p:attrName>
                                        </p:attrNameLst>
                                      </p:cBhvr>
                                      <p:to>
                                        <p:strVal val="visible"/>
                                      </p:to>
                                    </p:set>
                                    <p:anim calcmode="lin" valueType="num">
                                      <p:cBhvr>
                                        <p:cTn id="80" dur="500" fill="hold"/>
                                        <p:tgtEl>
                                          <p:spTgt spid="6156"/>
                                        </p:tgtEl>
                                        <p:attrNameLst>
                                          <p:attrName>ppt_w</p:attrName>
                                        </p:attrNameLst>
                                      </p:cBhvr>
                                      <p:tavLst>
                                        <p:tav tm="0">
                                          <p:val>
                                            <p:fltVal val="0"/>
                                          </p:val>
                                        </p:tav>
                                        <p:tav tm="100000">
                                          <p:val>
                                            <p:strVal val="#ppt_w"/>
                                          </p:val>
                                        </p:tav>
                                      </p:tavLst>
                                    </p:anim>
                                    <p:anim calcmode="lin" valueType="num">
                                      <p:cBhvr>
                                        <p:cTn id="81" dur="500" fill="hold"/>
                                        <p:tgtEl>
                                          <p:spTgt spid="6156"/>
                                        </p:tgtEl>
                                        <p:attrNameLst>
                                          <p:attrName>ppt_h</p:attrName>
                                        </p:attrNameLst>
                                      </p:cBhvr>
                                      <p:tavLst>
                                        <p:tav tm="0">
                                          <p:val>
                                            <p:fltVal val="0"/>
                                          </p:val>
                                        </p:tav>
                                        <p:tav tm="100000">
                                          <p:val>
                                            <p:strVal val="#ppt_h"/>
                                          </p:val>
                                        </p:tav>
                                      </p:tavLst>
                                    </p:anim>
                                    <p:animEffect transition="in" filter="fade">
                                      <p:cBhvr>
                                        <p:cTn id="82" dur="500"/>
                                        <p:tgtEl>
                                          <p:spTgt spid="6156"/>
                                        </p:tgtEl>
                                      </p:cBhvr>
                                    </p:animEffect>
                                  </p:childTnLst>
                                </p:cTn>
                              </p:par>
                              <p:par>
                                <p:cTn id="83" presetID="35" presetClass="path" presetSubtype="0" accel="50000" fill="hold" nodeType="withEffect">
                                  <p:stCondLst>
                                    <p:cond delay="200"/>
                                  </p:stCondLst>
                                  <p:childTnLst>
                                    <p:animMotion origin="layout" path="M 4.92324E-6 3.15449E-6 L -0.17396 -0.14848 " pathEditMode="relative" rAng="0" ptsTypes="AA">
                                      <p:cBhvr>
                                        <p:cTn id="84" dur="700" spd="-99800" fill="hold"/>
                                        <p:tgtEl>
                                          <p:spTgt spid="6156"/>
                                        </p:tgtEl>
                                        <p:attrNameLst>
                                          <p:attrName>ppt_x</p:attrName>
                                          <p:attrName>ppt_y</p:attrName>
                                        </p:attrNameLst>
                                      </p:cBhvr>
                                      <p:rCtr x="-8500" y="-7200"/>
                                    </p:animMotion>
                                  </p:childTnLst>
                                </p:cTn>
                              </p:par>
                              <p:par>
                                <p:cTn id="85" presetID="1" presetClass="entr" presetSubtype="0" fill="hold" nodeType="withEffect">
                                  <p:stCondLst>
                                    <p:cond delay="100"/>
                                  </p:stCondLst>
                                  <p:childTnLst>
                                    <p:set>
                                      <p:cBhvr>
                                        <p:cTn id="86" dur="1" fill="hold">
                                          <p:stCondLst>
                                            <p:cond delay="0"/>
                                          </p:stCondLst>
                                        </p:cTn>
                                        <p:tgtEl>
                                          <p:spTgt spid="6159"/>
                                        </p:tgtEl>
                                        <p:attrNameLst>
                                          <p:attrName>style.visibility</p:attrName>
                                        </p:attrNameLst>
                                      </p:cBhvr>
                                      <p:to>
                                        <p:strVal val="visible"/>
                                      </p:to>
                                    </p:set>
                                  </p:childTnLst>
                                </p:cTn>
                              </p:par>
                              <p:par>
                                <p:cTn id="87" presetID="10" presetClass="entr" presetSubtype="0" fill="hold" nodeType="withEffect">
                                  <p:stCondLst>
                                    <p:cond delay="100"/>
                                  </p:stCondLst>
                                  <p:childTnLst>
                                    <p:set>
                                      <p:cBhvr>
                                        <p:cTn id="88" dur="1" fill="hold">
                                          <p:stCondLst>
                                            <p:cond delay="0"/>
                                          </p:stCondLst>
                                        </p:cTn>
                                        <p:tgtEl>
                                          <p:spTgt spid="6159"/>
                                        </p:tgtEl>
                                        <p:attrNameLst>
                                          <p:attrName>style.visibility</p:attrName>
                                        </p:attrNameLst>
                                      </p:cBhvr>
                                      <p:to>
                                        <p:strVal val="visible"/>
                                      </p:to>
                                    </p:set>
                                    <p:anim calcmode="lin" valueType="num">
                                      <p:cBhvr>
                                        <p:cTn id="89" dur="500" fill="hold"/>
                                        <p:tgtEl>
                                          <p:spTgt spid="6159"/>
                                        </p:tgtEl>
                                        <p:attrNameLst>
                                          <p:attrName>ppt_w</p:attrName>
                                        </p:attrNameLst>
                                      </p:cBhvr>
                                      <p:tavLst>
                                        <p:tav tm="0">
                                          <p:val>
                                            <p:fltVal val="0"/>
                                          </p:val>
                                        </p:tav>
                                        <p:tav tm="100000">
                                          <p:val>
                                            <p:strVal val="#ppt_w"/>
                                          </p:val>
                                        </p:tav>
                                      </p:tavLst>
                                    </p:anim>
                                    <p:anim calcmode="lin" valueType="num">
                                      <p:cBhvr>
                                        <p:cTn id="90" dur="500" fill="hold"/>
                                        <p:tgtEl>
                                          <p:spTgt spid="6159"/>
                                        </p:tgtEl>
                                        <p:attrNameLst>
                                          <p:attrName>ppt_h</p:attrName>
                                        </p:attrNameLst>
                                      </p:cBhvr>
                                      <p:tavLst>
                                        <p:tav tm="0">
                                          <p:val>
                                            <p:fltVal val="0"/>
                                          </p:val>
                                        </p:tav>
                                        <p:tav tm="100000">
                                          <p:val>
                                            <p:strVal val="#ppt_h"/>
                                          </p:val>
                                        </p:tav>
                                      </p:tavLst>
                                    </p:anim>
                                    <p:animEffect transition="in" filter="fade">
                                      <p:cBhvr>
                                        <p:cTn id="91" dur="500"/>
                                        <p:tgtEl>
                                          <p:spTgt spid="6159"/>
                                        </p:tgtEl>
                                      </p:cBhvr>
                                    </p:animEffect>
                                  </p:childTnLst>
                                </p:cTn>
                              </p:par>
                              <p:par>
                                <p:cTn id="92" presetID="35" presetClass="path" presetSubtype="0" accel="50000" fill="hold" nodeType="withEffect">
                                  <p:stCondLst>
                                    <p:cond delay="100"/>
                                  </p:stCondLst>
                                  <p:childTnLst>
                                    <p:animMotion origin="layout" path="M 3.66641E-6 -4.62535E-6 L -0.02915 0.13599 " pathEditMode="relative" rAng="0" ptsTypes="AA">
                                      <p:cBhvr>
                                        <p:cTn id="93" dur="700" spd="-99800" fill="hold"/>
                                        <p:tgtEl>
                                          <p:spTgt spid="6159"/>
                                        </p:tgtEl>
                                        <p:attrNameLst>
                                          <p:attrName>ppt_x</p:attrName>
                                          <p:attrName>ppt_y</p:attrName>
                                        </p:attrNameLst>
                                      </p:cBhvr>
                                      <p:rCtr x="-1300" y="6800"/>
                                    </p:animMotion>
                                  </p:childTnLst>
                                </p:cTn>
                              </p:par>
                              <p:par>
                                <p:cTn id="94" presetID="1" presetClass="entr" presetSubtype="0" fill="hold" nodeType="withEffect">
                                  <p:stCondLst>
                                    <p:cond delay="200"/>
                                  </p:stCondLst>
                                  <p:childTnLst>
                                    <p:set>
                                      <p:cBhvr>
                                        <p:cTn id="95" dur="1" fill="hold">
                                          <p:stCondLst>
                                            <p:cond delay="0"/>
                                          </p:stCondLst>
                                        </p:cTn>
                                        <p:tgtEl>
                                          <p:spTgt spid="6152"/>
                                        </p:tgtEl>
                                        <p:attrNameLst>
                                          <p:attrName>style.visibility</p:attrName>
                                        </p:attrNameLst>
                                      </p:cBhvr>
                                      <p:to>
                                        <p:strVal val="visible"/>
                                      </p:to>
                                    </p:set>
                                  </p:childTnLst>
                                </p:cTn>
                              </p:par>
                              <p:par>
                                <p:cTn id="96" presetID="10" presetClass="entr" presetSubtype="0" fill="hold" nodeType="withEffect">
                                  <p:stCondLst>
                                    <p:cond delay="200"/>
                                  </p:stCondLst>
                                  <p:childTnLst>
                                    <p:set>
                                      <p:cBhvr>
                                        <p:cTn id="97" dur="1" fill="hold">
                                          <p:stCondLst>
                                            <p:cond delay="0"/>
                                          </p:stCondLst>
                                        </p:cTn>
                                        <p:tgtEl>
                                          <p:spTgt spid="6152"/>
                                        </p:tgtEl>
                                        <p:attrNameLst>
                                          <p:attrName>style.visibility</p:attrName>
                                        </p:attrNameLst>
                                      </p:cBhvr>
                                      <p:to>
                                        <p:strVal val="visible"/>
                                      </p:to>
                                    </p:set>
                                    <p:anim calcmode="lin" valueType="num">
                                      <p:cBhvr>
                                        <p:cTn id="98" dur="500" fill="hold"/>
                                        <p:tgtEl>
                                          <p:spTgt spid="6152"/>
                                        </p:tgtEl>
                                        <p:attrNameLst>
                                          <p:attrName>ppt_w</p:attrName>
                                        </p:attrNameLst>
                                      </p:cBhvr>
                                      <p:tavLst>
                                        <p:tav tm="0">
                                          <p:val>
                                            <p:fltVal val="0"/>
                                          </p:val>
                                        </p:tav>
                                        <p:tav tm="100000">
                                          <p:val>
                                            <p:strVal val="#ppt_w"/>
                                          </p:val>
                                        </p:tav>
                                      </p:tavLst>
                                    </p:anim>
                                    <p:anim calcmode="lin" valueType="num">
                                      <p:cBhvr>
                                        <p:cTn id="99" dur="500" fill="hold"/>
                                        <p:tgtEl>
                                          <p:spTgt spid="6152"/>
                                        </p:tgtEl>
                                        <p:attrNameLst>
                                          <p:attrName>ppt_h</p:attrName>
                                        </p:attrNameLst>
                                      </p:cBhvr>
                                      <p:tavLst>
                                        <p:tav tm="0">
                                          <p:val>
                                            <p:fltVal val="0"/>
                                          </p:val>
                                        </p:tav>
                                        <p:tav tm="100000">
                                          <p:val>
                                            <p:strVal val="#ppt_h"/>
                                          </p:val>
                                        </p:tav>
                                      </p:tavLst>
                                    </p:anim>
                                    <p:animEffect transition="in" filter="fade">
                                      <p:cBhvr>
                                        <p:cTn id="100" dur="500"/>
                                        <p:tgtEl>
                                          <p:spTgt spid="6152"/>
                                        </p:tgtEl>
                                      </p:cBhvr>
                                    </p:animEffect>
                                  </p:childTnLst>
                                </p:cTn>
                              </p:par>
                              <p:par>
                                <p:cTn id="101" presetID="35" presetClass="path" presetSubtype="0" accel="50000" fill="hold" nodeType="withEffect">
                                  <p:stCondLst>
                                    <p:cond delay="200"/>
                                  </p:stCondLst>
                                  <p:childTnLst>
                                    <p:animMotion origin="layout" path="M -4.62859E-6 3.7037E-6 L 0.12879 0.20393 " pathEditMode="relative" rAng="0" ptsTypes="AA">
                                      <p:cBhvr>
                                        <p:cTn id="102" dur="700" spd="-99800" fill="hold"/>
                                        <p:tgtEl>
                                          <p:spTgt spid="6152"/>
                                        </p:tgtEl>
                                        <p:attrNameLst>
                                          <p:attrName>ppt_x</p:attrName>
                                          <p:attrName>ppt_y</p:attrName>
                                        </p:attrNameLst>
                                      </p:cBhvr>
                                      <p:rCtr x="6400" y="10200"/>
                                    </p:animMotion>
                                  </p:childTnLst>
                                </p:cTn>
                              </p:par>
                              <p:par>
                                <p:cTn id="103" presetID="1" presetClass="entr" presetSubtype="0" fill="hold" nodeType="withEffect">
                                  <p:stCondLst>
                                    <p:cond delay="200"/>
                                  </p:stCondLst>
                                  <p:childTnLst>
                                    <p:set>
                                      <p:cBhvr>
                                        <p:cTn id="104" dur="1" fill="hold">
                                          <p:stCondLst>
                                            <p:cond delay="0"/>
                                          </p:stCondLst>
                                        </p:cTn>
                                        <p:tgtEl>
                                          <p:spTgt spid="6178"/>
                                        </p:tgtEl>
                                        <p:attrNameLst>
                                          <p:attrName>style.visibility</p:attrName>
                                        </p:attrNameLst>
                                      </p:cBhvr>
                                      <p:to>
                                        <p:strVal val="visible"/>
                                      </p:to>
                                    </p:set>
                                  </p:childTnLst>
                                </p:cTn>
                              </p:par>
                              <p:par>
                                <p:cTn id="105" presetID="10" presetClass="entr" presetSubtype="0" fill="hold" nodeType="withEffect">
                                  <p:stCondLst>
                                    <p:cond delay="200"/>
                                  </p:stCondLst>
                                  <p:childTnLst>
                                    <p:set>
                                      <p:cBhvr>
                                        <p:cTn id="106" dur="1" fill="hold">
                                          <p:stCondLst>
                                            <p:cond delay="0"/>
                                          </p:stCondLst>
                                        </p:cTn>
                                        <p:tgtEl>
                                          <p:spTgt spid="6178"/>
                                        </p:tgtEl>
                                        <p:attrNameLst>
                                          <p:attrName>style.visibility</p:attrName>
                                        </p:attrNameLst>
                                      </p:cBhvr>
                                      <p:to>
                                        <p:strVal val="visible"/>
                                      </p:to>
                                    </p:set>
                                    <p:anim calcmode="lin" valueType="num">
                                      <p:cBhvr>
                                        <p:cTn id="107" dur="500" fill="hold"/>
                                        <p:tgtEl>
                                          <p:spTgt spid="6178"/>
                                        </p:tgtEl>
                                        <p:attrNameLst>
                                          <p:attrName>ppt_w</p:attrName>
                                        </p:attrNameLst>
                                      </p:cBhvr>
                                      <p:tavLst>
                                        <p:tav tm="0">
                                          <p:val>
                                            <p:fltVal val="0"/>
                                          </p:val>
                                        </p:tav>
                                        <p:tav tm="100000">
                                          <p:val>
                                            <p:strVal val="#ppt_w"/>
                                          </p:val>
                                        </p:tav>
                                      </p:tavLst>
                                    </p:anim>
                                    <p:anim calcmode="lin" valueType="num">
                                      <p:cBhvr>
                                        <p:cTn id="108" dur="500" fill="hold"/>
                                        <p:tgtEl>
                                          <p:spTgt spid="6178"/>
                                        </p:tgtEl>
                                        <p:attrNameLst>
                                          <p:attrName>ppt_h</p:attrName>
                                        </p:attrNameLst>
                                      </p:cBhvr>
                                      <p:tavLst>
                                        <p:tav tm="0">
                                          <p:val>
                                            <p:fltVal val="0"/>
                                          </p:val>
                                        </p:tav>
                                        <p:tav tm="100000">
                                          <p:val>
                                            <p:strVal val="#ppt_h"/>
                                          </p:val>
                                        </p:tav>
                                      </p:tavLst>
                                    </p:anim>
                                    <p:animEffect transition="in" filter="fade">
                                      <p:cBhvr>
                                        <p:cTn id="109" dur="500"/>
                                        <p:tgtEl>
                                          <p:spTgt spid="6178"/>
                                        </p:tgtEl>
                                      </p:cBhvr>
                                    </p:animEffect>
                                  </p:childTnLst>
                                </p:cTn>
                              </p:par>
                              <p:par>
                                <p:cTn id="110" presetID="35" presetClass="path" presetSubtype="0" accel="50000" fill="hold" nodeType="withEffect">
                                  <p:stCondLst>
                                    <p:cond delay="200"/>
                                  </p:stCondLst>
                                  <p:childTnLst>
                                    <p:animMotion origin="layout" path="M 3.88238E-6 -1.30435E-6 L 0.15404 0.0636 " pathEditMode="relative" rAng="0" ptsTypes="AA">
                                      <p:cBhvr>
                                        <p:cTn id="111" dur="700" spd="-99800" fill="hold"/>
                                        <p:tgtEl>
                                          <p:spTgt spid="6178"/>
                                        </p:tgtEl>
                                        <p:attrNameLst>
                                          <p:attrName>ppt_x</p:attrName>
                                          <p:attrName>ppt_y</p:attrName>
                                        </p:attrNameLst>
                                      </p:cBhvr>
                                      <p:rCtr x="7700" y="3200"/>
                                    </p:animMotion>
                                  </p:childTnLst>
                                </p:cTn>
                              </p:par>
                              <p:par>
                                <p:cTn id="112" presetID="1" presetClass="entr" presetSubtype="0" fill="hold" nodeType="withEffect">
                                  <p:stCondLst>
                                    <p:cond delay="200"/>
                                  </p:stCondLst>
                                  <p:childTnLst>
                                    <p:set>
                                      <p:cBhvr>
                                        <p:cTn id="113" dur="1" fill="hold">
                                          <p:stCondLst>
                                            <p:cond delay="0"/>
                                          </p:stCondLst>
                                        </p:cTn>
                                        <p:tgtEl>
                                          <p:spTgt spid="6181"/>
                                        </p:tgtEl>
                                        <p:attrNameLst>
                                          <p:attrName>style.visibility</p:attrName>
                                        </p:attrNameLst>
                                      </p:cBhvr>
                                      <p:to>
                                        <p:strVal val="visible"/>
                                      </p:to>
                                    </p:set>
                                  </p:childTnLst>
                                </p:cTn>
                              </p:par>
                              <p:par>
                                <p:cTn id="114" presetID="10" presetClass="entr" presetSubtype="0" fill="hold" nodeType="withEffect">
                                  <p:stCondLst>
                                    <p:cond delay="200"/>
                                  </p:stCondLst>
                                  <p:childTnLst>
                                    <p:set>
                                      <p:cBhvr>
                                        <p:cTn id="115" dur="1" fill="hold">
                                          <p:stCondLst>
                                            <p:cond delay="0"/>
                                          </p:stCondLst>
                                        </p:cTn>
                                        <p:tgtEl>
                                          <p:spTgt spid="6181"/>
                                        </p:tgtEl>
                                        <p:attrNameLst>
                                          <p:attrName>style.visibility</p:attrName>
                                        </p:attrNameLst>
                                      </p:cBhvr>
                                      <p:to>
                                        <p:strVal val="visible"/>
                                      </p:to>
                                    </p:set>
                                    <p:anim calcmode="lin" valueType="num">
                                      <p:cBhvr>
                                        <p:cTn id="116" dur="500" fill="hold"/>
                                        <p:tgtEl>
                                          <p:spTgt spid="6181"/>
                                        </p:tgtEl>
                                        <p:attrNameLst>
                                          <p:attrName>ppt_w</p:attrName>
                                        </p:attrNameLst>
                                      </p:cBhvr>
                                      <p:tavLst>
                                        <p:tav tm="0">
                                          <p:val>
                                            <p:fltVal val="0"/>
                                          </p:val>
                                        </p:tav>
                                        <p:tav tm="100000">
                                          <p:val>
                                            <p:strVal val="#ppt_w"/>
                                          </p:val>
                                        </p:tav>
                                      </p:tavLst>
                                    </p:anim>
                                    <p:anim calcmode="lin" valueType="num">
                                      <p:cBhvr>
                                        <p:cTn id="117" dur="500" fill="hold"/>
                                        <p:tgtEl>
                                          <p:spTgt spid="6181"/>
                                        </p:tgtEl>
                                        <p:attrNameLst>
                                          <p:attrName>ppt_h</p:attrName>
                                        </p:attrNameLst>
                                      </p:cBhvr>
                                      <p:tavLst>
                                        <p:tav tm="0">
                                          <p:val>
                                            <p:fltVal val="0"/>
                                          </p:val>
                                        </p:tav>
                                        <p:tav tm="100000">
                                          <p:val>
                                            <p:strVal val="#ppt_h"/>
                                          </p:val>
                                        </p:tav>
                                      </p:tavLst>
                                    </p:anim>
                                    <p:animEffect transition="in" filter="fade">
                                      <p:cBhvr>
                                        <p:cTn id="118" dur="500"/>
                                        <p:tgtEl>
                                          <p:spTgt spid="6181"/>
                                        </p:tgtEl>
                                      </p:cBhvr>
                                    </p:animEffect>
                                  </p:childTnLst>
                                </p:cTn>
                              </p:par>
                              <p:par>
                                <p:cTn id="119" presetID="35" presetClass="path" presetSubtype="0" accel="50000" fill="hold" nodeType="withEffect">
                                  <p:stCondLst>
                                    <p:cond delay="200"/>
                                  </p:stCondLst>
                                  <p:childTnLst>
                                    <p:animMotion origin="layout" path="M -4.15821E-6 1.11933E-6 L -0.09966 0.17507 " pathEditMode="relative" rAng="0" ptsTypes="AA">
                                      <p:cBhvr>
                                        <p:cTn id="120" dur="700" spd="-99800" fill="hold"/>
                                        <p:tgtEl>
                                          <p:spTgt spid="6181"/>
                                        </p:tgtEl>
                                        <p:attrNameLst>
                                          <p:attrName>ppt_x</p:attrName>
                                          <p:attrName>ppt_y</p:attrName>
                                        </p:attrNameLst>
                                      </p:cBhvr>
                                      <p:rCtr x="-4800" y="8700"/>
                                    </p:animMotion>
                                  </p:childTnLst>
                                </p:cTn>
                              </p:par>
                              <p:par>
                                <p:cTn id="121" presetID="1" presetClass="entr" presetSubtype="0" fill="hold" nodeType="withEffect">
                                  <p:stCondLst>
                                    <p:cond delay="400"/>
                                  </p:stCondLst>
                                  <p:childTnLst>
                                    <p:set>
                                      <p:cBhvr>
                                        <p:cTn id="122" dur="1" fill="hold">
                                          <p:stCondLst>
                                            <p:cond delay="0"/>
                                          </p:stCondLst>
                                        </p:cTn>
                                        <p:tgtEl>
                                          <p:spTgt spid="6179"/>
                                        </p:tgtEl>
                                        <p:attrNameLst>
                                          <p:attrName>style.visibility</p:attrName>
                                        </p:attrNameLst>
                                      </p:cBhvr>
                                      <p:to>
                                        <p:strVal val="visible"/>
                                      </p:to>
                                    </p:set>
                                  </p:childTnLst>
                                </p:cTn>
                              </p:par>
                              <p:par>
                                <p:cTn id="123" presetID="10" presetClass="entr" presetSubtype="0" fill="hold" nodeType="withEffect">
                                  <p:stCondLst>
                                    <p:cond delay="400"/>
                                  </p:stCondLst>
                                  <p:childTnLst>
                                    <p:set>
                                      <p:cBhvr>
                                        <p:cTn id="124" dur="1" fill="hold">
                                          <p:stCondLst>
                                            <p:cond delay="0"/>
                                          </p:stCondLst>
                                        </p:cTn>
                                        <p:tgtEl>
                                          <p:spTgt spid="6179"/>
                                        </p:tgtEl>
                                        <p:attrNameLst>
                                          <p:attrName>style.visibility</p:attrName>
                                        </p:attrNameLst>
                                      </p:cBhvr>
                                      <p:to>
                                        <p:strVal val="visible"/>
                                      </p:to>
                                    </p:set>
                                    <p:anim calcmode="lin" valueType="num">
                                      <p:cBhvr>
                                        <p:cTn id="125" dur="500" fill="hold"/>
                                        <p:tgtEl>
                                          <p:spTgt spid="6179"/>
                                        </p:tgtEl>
                                        <p:attrNameLst>
                                          <p:attrName>ppt_w</p:attrName>
                                        </p:attrNameLst>
                                      </p:cBhvr>
                                      <p:tavLst>
                                        <p:tav tm="0">
                                          <p:val>
                                            <p:fltVal val="0"/>
                                          </p:val>
                                        </p:tav>
                                        <p:tav tm="100000">
                                          <p:val>
                                            <p:strVal val="#ppt_w"/>
                                          </p:val>
                                        </p:tav>
                                      </p:tavLst>
                                    </p:anim>
                                    <p:anim calcmode="lin" valueType="num">
                                      <p:cBhvr>
                                        <p:cTn id="126" dur="500" fill="hold"/>
                                        <p:tgtEl>
                                          <p:spTgt spid="6179"/>
                                        </p:tgtEl>
                                        <p:attrNameLst>
                                          <p:attrName>ppt_h</p:attrName>
                                        </p:attrNameLst>
                                      </p:cBhvr>
                                      <p:tavLst>
                                        <p:tav tm="0">
                                          <p:val>
                                            <p:fltVal val="0"/>
                                          </p:val>
                                        </p:tav>
                                        <p:tav tm="100000">
                                          <p:val>
                                            <p:strVal val="#ppt_h"/>
                                          </p:val>
                                        </p:tav>
                                      </p:tavLst>
                                    </p:anim>
                                    <p:animEffect transition="in" filter="fade">
                                      <p:cBhvr>
                                        <p:cTn id="127" dur="500"/>
                                        <p:tgtEl>
                                          <p:spTgt spid="6179"/>
                                        </p:tgtEl>
                                      </p:cBhvr>
                                    </p:animEffect>
                                  </p:childTnLst>
                                </p:cTn>
                              </p:par>
                              <p:par>
                                <p:cTn id="128" presetID="35" presetClass="path" presetSubtype="0" accel="50000" fill="hold" nodeType="withEffect">
                                  <p:stCondLst>
                                    <p:cond delay="400"/>
                                  </p:stCondLst>
                                  <p:childTnLst>
                                    <p:animMotion origin="layout" path="M -4.27531E-6 5.2729E-7 L 0.16849 0.18316 " pathEditMode="relative" rAng="0" ptsTypes="AA">
                                      <p:cBhvr>
                                        <p:cTn id="129" dur="700" spd="-99800" fill="hold"/>
                                        <p:tgtEl>
                                          <p:spTgt spid="6179"/>
                                        </p:tgtEl>
                                        <p:attrNameLst>
                                          <p:attrName>ppt_x</p:attrName>
                                          <p:attrName>ppt_y</p:attrName>
                                        </p:attrNameLst>
                                      </p:cBhvr>
                                      <p:rCtr x="8400" y="9200"/>
                                    </p:animMotion>
                                  </p:childTnLst>
                                </p:cTn>
                              </p:par>
                              <p:par>
                                <p:cTn id="130" presetID="1" presetClass="entr" presetSubtype="0" fill="hold" nodeType="withEffect">
                                  <p:stCondLst>
                                    <p:cond delay="400"/>
                                  </p:stCondLst>
                                  <p:childTnLst>
                                    <p:set>
                                      <p:cBhvr>
                                        <p:cTn id="131" dur="1" fill="hold">
                                          <p:stCondLst>
                                            <p:cond delay="0"/>
                                          </p:stCondLst>
                                        </p:cTn>
                                        <p:tgtEl>
                                          <p:spTgt spid="6177"/>
                                        </p:tgtEl>
                                        <p:attrNameLst>
                                          <p:attrName>style.visibility</p:attrName>
                                        </p:attrNameLst>
                                      </p:cBhvr>
                                      <p:to>
                                        <p:strVal val="visible"/>
                                      </p:to>
                                    </p:set>
                                  </p:childTnLst>
                                </p:cTn>
                              </p:par>
                              <p:par>
                                <p:cTn id="132" presetID="10" presetClass="entr" presetSubtype="0" fill="hold" nodeType="withEffect">
                                  <p:stCondLst>
                                    <p:cond delay="400"/>
                                  </p:stCondLst>
                                  <p:childTnLst>
                                    <p:set>
                                      <p:cBhvr>
                                        <p:cTn id="133" dur="1" fill="hold">
                                          <p:stCondLst>
                                            <p:cond delay="0"/>
                                          </p:stCondLst>
                                        </p:cTn>
                                        <p:tgtEl>
                                          <p:spTgt spid="6177"/>
                                        </p:tgtEl>
                                        <p:attrNameLst>
                                          <p:attrName>style.visibility</p:attrName>
                                        </p:attrNameLst>
                                      </p:cBhvr>
                                      <p:to>
                                        <p:strVal val="visible"/>
                                      </p:to>
                                    </p:set>
                                    <p:anim calcmode="lin" valueType="num">
                                      <p:cBhvr>
                                        <p:cTn id="134" dur="500" fill="hold"/>
                                        <p:tgtEl>
                                          <p:spTgt spid="6177"/>
                                        </p:tgtEl>
                                        <p:attrNameLst>
                                          <p:attrName>ppt_w</p:attrName>
                                        </p:attrNameLst>
                                      </p:cBhvr>
                                      <p:tavLst>
                                        <p:tav tm="0">
                                          <p:val>
                                            <p:fltVal val="0"/>
                                          </p:val>
                                        </p:tav>
                                        <p:tav tm="100000">
                                          <p:val>
                                            <p:strVal val="#ppt_w"/>
                                          </p:val>
                                        </p:tav>
                                      </p:tavLst>
                                    </p:anim>
                                    <p:anim calcmode="lin" valueType="num">
                                      <p:cBhvr>
                                        <p:cTn id="135" dur="500" fill="hold"/>
                                        <p:tgtEl>
                                          <p:spTgt spid="6177"/>
                                        </p:tgtEl>
                                        <p:attrNameLst>
                                          <p:attrName>ppt_h</p:attrName>
                                        </p:attrNameLst>
                                      </p:cBhvr>
                                      <p:tavLst>
                                        <p:tav tm="0">
                                          <p:val>
                                            <p:fltVal val="0"/>
                                          </p:val>
                                        </p:tav>
                                        <p:tav tm="100000">
                                          <p:val>
                                            <p:strVal val="#ppt_h"/>
                                          </p:val>
                                        </p:tav>
                                      </p:tavLst>
                                    </p:anim>
                                    <p:animEffect transition="in" filter="fade">
                                      <p:cBhvr>
                                        <p:cTn id="136" dur="500"/>
                                        <p:tgtEl>
                                          <p:spTgt spid="6177"/>
                                        </p:tgtEl>
                                      </p:cBhvr>
                                    </p:animEffect>
                                  </p:childTnLst>
                                </p:cTn>
                              </p:par>
                              <p:par>
                                <p:cTn id="137" presetID="35" presetClass="path" presetSubtype="0" accel="50000" fill="hold" nodeType="withEffect">
                                  <p:stCondLst>
                                    <p:cond delay="400"/>
                                  </p:stCondLst>
                                  <p:childTnLst>
                                    <p:animMotion origin="layout" path="M 1.47541E-6 4.04255E-6 L -0.05621 0.06822 " pathEditMode="relative" rAng="0" ptsTypes="AA">
                                      <p:cBhvr>
                                        <p:cTn id="138" dur="700" spd="-99800" fill="hold"/>
                                        <p:tgtEl>
                                          <p:spTgt spid="6177"/>
                                        </p:tgtEl>
                                        <p:attrNameLst>
                                          <p:attrName>ppt_x</p:attrName>
                                          <p:attrName>ppt_y</p:attrName>
                                        </p:attrNameLst>
                                      </p:cBhvr>
                                      <p:rCtr x="-2600" y="3400"/>
                                    </p:animMotion>
                                  </p:childTnLst>
                                </p:cTn>
                              </p:par>
                              <p:par>
                                <p:cTn id="139" presetID="1" presetClass="entr" presetSubtype="0" fill="hold" nodeType="withEffect">
                                  <p:stCondLst>
                                    <p:cond delay="400"/>
                                  </p:stCondLst>
                                  <p:childTnLst>
                                    <p:set>
                                      <p:cBhvr>
                                        <p:cTn id="140" dur="1" fill="hold">
                                          <p:stCondLst>
                                            <p:cond delay="0"/>
                                          </p:stCondLst>
                                        </p:cTn>
                                        <p:tgtEl>
                                          <p:spTgt spid="6175"/>
                                        </p:tgtEl>
                                        <p:attrNameLst>
                                          <p:attrName>style.visibility</p:attrName>
                                        </p:attrNameLst>
                                      </p:cBhvr>
                                      <p:to>
                                        <p:strVal val="visible"/>
                                      </p:to>
                                    </p:set>
                                  </p:childTnLst>
                                </p:cTn>
                              </p:par>
                              <p:par>
                                <p:cTn id="141" presetID="10" presetClass="entr" presetSubtype="0" fill="hold" nodeType="withEffect">
                                  <p:stCondLst>
                                    <p:cond delay="400"/>
                                  </p:stCondLst>
                                  <p:childTnLst>
                                    <p:set>
                                      <p:cBhvr>
                                        <p:cTn id="142" dur="1" fill="hold">
                                          <p:stCondLst>
                                            <p:cond delay="0"/>
                                          </p:stCondLst>
                                        </p:cTn>
                                        <p:tgtEl>
                                          <p:spTgt spid="6175"/>
                                        </p:tgtEl>
                                        <p:attrNameLst>
                                          <p:attrName>style.visibility</p:attrName>
                                        </p:attrNameLst>
                                      </p:cBhvr>
                                      <p:to>
                                        <p:strVal val="visible"/>
                                      </p:to>
                                    </p:set>
                                    <p:anim calcmode="lin" valueType="num">
                                      <p:cBhvr>
                                        <p:cTn id="143" dur="500" fill="hold"/>
                                        <p:tgtEl>
                                          <p:spTgt spid="6175"/>
                                        </p:tgtEl>
                                        <p:attrNameLst>
                                          <p:attrName>ppt_w</p:attrName>
                                        </p:attrNameLst>
                                      </p:cBhvr>
                                      <p:tavLst>
                                        <p:tav tm="0">
                                          <p:val>
                                            <p:fltVal val="0"/>
                                          </p:val>
                                        </p:tav>
                                        <p:tav tm="100000">
                                          <p:val>
                                            <p:strVal val="#ppt_w"/>
                                          </p:val>
                                        </p:tav>
                                      </p:tavLst>
                                    </p:anim>
                                    <p:anim calcmode="lin" valueType="num">
                                      <p:cBhvr>
                                        <p:cTn id="144" dur="500" fill="hold"/>
                                        <p:tgtEl>
                                          <p:spTgt spid="6175"/>
                                        </p:tgtEl>
                                        <p:attrNameLst>
                                          <p:attrName>ppt_h</p:attrName>
                                        </p:attrNameLst>
                                      </p:cBhvr>
                                      <p:tavLst>
                                        <p:tav tm="0">
                                          <p:val>
                                            <p:fltVal val="0"/>
                                          </p:val>
                                        </p:tav>
                                        <p:tav tm="100000">
                                          <p:val>
                                            <p:strVal val="#ppt_h"/>
                                          </p:val>
                                        </p:tav>
                                      </p:tavLst>
                                    </p:anim>
                                    <p:animEffect transition="in" filter="fade">
                                      <p:cBhvr>
                                        <p:cTn id="145" dur="500"/>
                                        <p:tgtEl>
                                          <p:spTgt spid="6175"/>
                                        </p:tgtEl>
                                      </p:cBhvr>
                                    </p:animEffect>
                                  </p:childTnLst>
                                </p:cTn>
                              </p:par>
                              <p:par>
                                <p:cTn id="146" presetID="35" presetClass="path" presetSubtype="0" accel="50000" fill="hold" nodeType="withEffect">
                                  <p:stCondLst>
                                    <p:cond delay="400"/>
                                  </p:stCondLst>
                                  <p:childTnLst>
                                    <p:animMotion origin="layout" path="M 3.70023E-6 -1.42461E-6 L -0.15106 0.04047 " pathEditMode="relative" rAng="0" ptsTypes="AA">
                                      <p:cBhvr>
                                        <p:cTn id="147" dur="700" spd="-99800" fill="hold"/>
                                        <p:tgtEl>
                                          <p:spTgt spid="6175"/>
                                        </p:tgtEl>
                                        <p:attrNameLst>
                                          <p:attrName>ppt_x</p:attrName>
                                          <p:attrName>ppt_y</p:attrName>
                                        </p:attrNameLst>
                                      </p:cBhvr>
                                      <p:rCtr x="-7400" y="2000"/>
                                    </p:animMotion>
                                  </p:childTnLst>
                                </p:cTn>
                              </p:par>
                              <p:par>
                                <p:cTn id="148" presetID="1" presetClass="entr" presetSubtype="0" fill="hold" nodeType="withEffect">
                                  <p:stCondLst>
                                    <p:cond delay="100"/>
                                  </p:stCondLst>
                                  <p:childTnLst>
                                    <p:set>
                                      <p:cBhvr>
                                        <p:cTn id="149" dur="1" fill="hold">
                                          <p:stCondLst>
                                            <p:cond delay="0"/>
                                          </p:stCondLst>
                                        </p:cTn>
                                        <p:tgtEl>
                                          <p:spTgt spid="6161"/>
                                        </p:tgtEl>
                                        <p:attrNameLst>
                                          <p:attrName>style.visibility</p:attrName>
                                        </p:attrNameLst>
                                      </p:cBhvr>
                                      <p:to>
                                        <p:strVal val="visible"/>
                                      </p:to>
                                    </p:set>
                                  </p:childTnLst>
                                </p:cTn>
                              </p:par>
                              <p:par>
                                <p:cTn id="150" presetID="10" presetClass="entr" presetSubtype="0" fill="hold" nodeType="withEffect">
                                  <p:stCondLst>
                                    <p:cond delay="100"/>
                                  </p:stCondLst>
                                  <p:childTnLst>
                                    <p:set>
                                      <p:cBhvr>
                                        <p:cTn id="151" dur="1" fill="hold">
                                          <p:stCondLst>
                                            <p:cond delay="0"/>
                                          </p:stCondLst>
                                        </p:cTn>
                                        <p:tgtEl>
                                          <p:spTgt spid="6161"/>
                                        </p:tgtEl>
                                        <p:attrNameLst>
                                          <p:attrName>style.visibility</p:attrName>
                                        </p:attrNameLst>
                                      </p:cBhvr>
                                      <p:to>
                                        <p:strVal val="visible"/>
                                      </p:to>
                                    </p:set>
                                    <p:anim calcmode="lin" valueType="num">
                                      <p:cBhvr>
                                        <p:cTn id="152" dur="500" fill="hold"/>
                                        <p:tgtEl>
                                          <p:spTgt spid="6161"/>
                                        </p:tgtEl>
                                        <p:attrNameLst>
                                          <p:attrName>ppt_w</p:attrName>
                                        </p:attrNameLst>
                                      </p:cBhvr>
                                      <p:tavLst>
                                        <p:tav tm="0">
                                          <p:val>
                                            <p:fltVal val="0"/>
                                          </p:val>
                                        </p:tav>
                                        <p:tav tm="100000">
                                          <p:val>
                                            <p:strVal val="#ppt_w"/>
                                          </p:val>
                                        </p:tav>
                                      </p:tavLst>
                                    </p:anim>
                                    <p:anim calcmode="lin" valueType="num">
                                      <p:cBhvr>
                                        <p:cTn id="153" dur="500" fill="hold"/>
                                        <p:tgtEl>
                                          <p:spTgt spid="6161"/>
                                        </p:tgtEl>
                                        <p:attrNameLst>
                                          <p:attrName>ppt_h</p:attrName>
                                        </p:attrNameLst>
                                      </p:cBhvr>
                                      <p:tavLst>
                                        <p:tav tm="0">
                                          <p:val>
                                            <p:fltVal val="0"/>
                                          </p:val>
                                        </p:tav>
                                        <p:tav tm="100000">
                                          <p:val>
                                            <p:strVal val="#ppt_h"/>
                                          </p:val>
                                        </p:tav>
                                      </p:tavLst>
                                    </p:anim>
                                    <p:animEffect transition="in" filter="fade">
                                      <p:cBhvr>
                                        <p:cTn id="154" dur="500"/>
                                        <p:tgtEl>
                                          <p:spTgt spid="6161"/>
                                        </p:tgtEl>
                                      </p:cBhvr>
                                    </p:animEffect>
                                  </p:childTnLst>
                                </p:cTn>
                              </p:par>
                              <p:par>
                                <p:cTn id="155" presetID="35" presetClass="path" presetSubtype="0" accel="50000" fill="hold" nodeType="withEffect">
                                  <p:stCondLst>
                                    <p:cond delay="100"/>
                                  </p:stCondLst>
                                  <p:childTnLst>
                                    <p:animMotion origin="layout" path="M 2.46942E-6 2.49769E-7 L -0.17695 -0.07054 " pathEditMode="relative" rAng="0" ptsTypes="AA">
                                      <p:cBhvr>
                                        <p:cTn id="156" dur="700" spd="-99800" fill="hold"/>
                                        <p:tgtEl>
                                          <p:spTgt spid="6161"/>
                                        </p:tgtEl>
                                        <p:attrNameLst>
                                          <p:attrName>ppt_x</p:attrName>
                                          <p:attrName>ppt_y</p:attrName>
                                        </p:attrNameLst>
                                      </p:cBhvr>
                                      <p:rCtr x="-8600" y="-3300"/>
                                    </p:animMotion>
                                  </p:childTnLst>
                                </p:cTn>
                              </p:par>
                              <p:par>
                                <p:cTn id="157" presetID="1" presetClass="entr" presetSubtype="0" fill="hold" nodeType="withEffect">
                                  <p:stCondLst>
                                    <p:cond delay="400"/>
                                  </p:stCondLst>
                                  <p:childTnLst>
                                    <p:set>
                                      <p:cBhvr>
                                        <p:cTn id="158" dur="1" fill="hold">
                                          <p:stCondLst>
                                            <p:cond delay="0"/>
                                          </p:stCondLst>
                                        </p:cTn>
                                        <p:tgtEl>
                                          <p:spTgt spid="6180"/>
                                        </p:tgtEl>
                                        <p:attrNameLst>
                                          <p:attrName>style.visibility</p:attrName>
                                        </p:attrNameLst>
                                      </p:cBhvr>
                                      <p:to>
                                        <p:strVal val="visible"/>
                                      </p:to>
                                    </p:set>
                                  </p:childTnLst>
                                </p:cTn>
                              </p:par>
                              <p:par>
                                <p:cTn id="159" presetID="10" presetClass="entr" presetSubtype="0" fill="hold" nodeType="withEffect">
                                  <p:stCondLst>
                                    <p:cond delay="400"/>
                                  </p:stCondLst>
                                  <p:childTnLst>
                                    <p:set>
                                      <p:cBhvr>
                                        <p:cTn id="160" dur="1" fill="hold">
                                          <p:stCondLst>
                                            <p:cond delay="0"/>
                                          </p:stCondLst>
                                        </p:cTn>
                                        <p:tgtEl>
                                          <p:spTgt spid="6180"/>
                                        </p:tgtEl>
                                        <p:attrNameLst>
                                          <p:attrName>style.visibility</p:attrName>
                                        </p:attrNameLst>
                                      </p:cBhvr>
                                      <p:to>
                                        <p:strVal val="visible"/>
                                      </p:to>
                                    </p:set>
                                    <p:anim calcmode="lin" valueType="num">
                                      <p:cBhvr>
                                        <p:cTn id="161" dur="500" fill="hold"/>
                                        <p:tgtEl>
                                          <p:spTgt spid="6180"/>
                                        </p:tgtEl>
                                        <p:attrNameLst>
                                          <p:attrName>ppt_w</p:attrName>
                                        </p:attrNameLst>
                                      </p:cBhvr>
                                      <p:tavLst>
                                        <p:tav tm="0">
                                          <p:val>
                                            <p:fltVal val="0"/>
                                          </p:val>
                                        </p:tav>
                                        <p:tav tm="100000">
                                          <p:val>
                                            <p:strVal val="#ppt_w"/>
                                          </p:val>
                                        </p:tav>
                                      </p:tavLst>
                                    </p:anim>
                                    <p:anim calcmode="lin" valueType="num">
                                      <p:cBhvr>
                                        <p:cTn id="162" dur="500" fill="hold"/>
                                        <p:tgtEl>
                                          <p:spTgt spid="6180"/>
                                        </p:tgtEl>
                                        <p:attrNameLst>
                                          <p:attrName>ppt_h</p:attrName>
                                        </p:attrNameLst>
                                      </p:cBhvr>
                                      <p:tavLst>
                                        <p:tav tm="0">
                                          <p:val>
                                            <p:fltVal val="0"/>
                                          </p:val>
                                        </p:tav>
                                        <p:tav tm="100000">
                                          <p:val>
                                            <p:strVal val="#ppt_h"/>
                                          </p:val>
                                        </p:tav>
                                      </p:tavLst>
                                    </p:anim>
                                    <p:animEffect transition="in" filter="fade">
                                      <p:cBhvr>
                                        <p:cTn id="163" dur="500"/>
                                        <p:tgtEl>
                                          <p:spTgt spid="6180"/>
                                        </p:tgtEl>
                                      </p:cBhvr>
                                    </p:animEffect>
                                  </p:childTnLst>
                                </p:cTn>
                              </p:par>
                              <p:par>
                                <p:cTn id="164" presetID="35" presetClass="path" presetSubtype="0" accel="50000" fill="hold" nodeType="withEffect">
                                  <p:stCondLst>
                                    <p:cond delay="400"/>
                                  </p:stCondLst>
                                  <p:childTnLst>
                                    <p:animMotion origin="layout" path="M 1.01483E-7 -2.10916E-6 L -0.14325 -0.10199 " pathEditMode="relative" rAng="0" ptsTypes="AA">
                                      <p:cBhvr>
                                        <p:cTn id="165" dur="700" spd="-99800" fill="hold"/>
                                        <p:tgtEl>
                                          <p:spTgt spid="6180"/>
                                        </p:tgtEl>
                                        <p:attrNameLst>
                                          <p:attrName>ppt_x</p:attrName>
                                          <p:attrName>ppt_y</p:attrName>
                                        </p:attrNameLst>
                                      </p:cBhvr>
                                      <p:rCtr x="-7000" y="-4900"/>
                                    </p:animMotion>
                                  </p:childTnLst>
                                </p:cTn>
                              </p:par>
                              <p:par>
                                <p:cTn id="166" presetID="1" presetClass="entr" presetSubtype="0" fill="hold" nodeType="withEffect">
                                  <p:stCondLst>
                                    <p:cond delay="300"/>
                                  </p:stCondLst>
                                  <p:childTnLst>
                                    <p:set>
                                      <p:cBhvr>
                                        <p:cTn id="167" dur="1" fill="hold">
                                          <p:stCondLst>
                                            <p:cond delay="0"/>
                                          </p:stCondLst>
                                        </p:cTn>
                                        <p:tgtEl>
                                          <p:spTgt spid="6176"/>
                                        </p:tgtEl>
                                        <p:attrNameLst>
                                          <p:attrName>style.visibility</p:attrName>
                                        </p:attrNameLst>
                                      </p:cBhvr>
                                      <p:to>
                                        <p:strVal val="visible"/>
                                      </p:to>
                                    </p:set>
                                  </p:childTnLst>
                                </p:cTn>
                              </p:par>
                              <p:par>
                                <p:cTn id="168" presetID="10" presetClass="entr" presetSubtype="0" fill="hold" nodeType="withEffect">
                                  <p:stCondLst>
                                    <p:cond delay="300"/>
                                  </p:stCondLst>
                                  <p:childTnLst>
                                    <p:set>
                                      <p:cBhvr>
                                        <p:cTn id="169" dur="1" fill="hold">
                                          <p:stCondLst>
                                            <p:cond delay="0"/>
                                          </p:stCondLst>
                                        </p:cTn>
                                        <p:tgtEl>
                                          <p:spTgt spid="6176"/>
                                        </p:tgtEl>
                                        <p:attrNameLst>
                                          <p:attrName>style.visibility</p:attrName>
                                        </p:attrNameLst>
                                      </p:cBhvr>
                                      <p:to>
                                        <p:strVal val="visible"/>
                                      </p:to>
                                    </p:set>
                                    <p:anim calcmode="lin" valueType="num">
                                      <p:cBhvr>
                                        <p:cTn id="170" dur="500" fill="hold"/>
                                        <p:tgtEl>
                                          <p:spTgt spid="6176"/>
                                        </p:tgtEl>
                                        <p:attrNameLst>
                                          <p:attrName>ppt_w</p:attrName>
                                        </p:attrNameLst>
                                      </p:cBhvr>
                                      <p:tavLst>
                                        <p:tav tm="0">
                                          <p:val>
                                            <p:fltVal val="0"/>
                                          </p:val>
                                        </p:tav>
                                        <p:tav tm="100000">
                                          <p:val>
                                            <p:strVal val="#ppt_w"/>
                                          </p:val>
                                        </p:tav>
                                      </p:tavLst>
                                    </p:anim>
                                    <p:anim calcmode="lin" valueType="num">
                                      <p:cBhvr>
                                        <p:cTn id="171" dur="500" fill="hold"/>
                                        <p:tgtEl>
                                          <p:spTgt spid="6176"/>
                                        </p:tgtEl>
                                        <p:attrNameLst>
                                          <p:attrName>ppt_h</p:attrName>
                                        </p:attrNameLst>
                                      </p:cBhvr>
                                      <p:tavLst>
                                        <p:tav tm="0">
                                          <p:val>
                                            <p:fltVal val="0"/>
                                          </p:val>
                                        </p:tav>
                                        <p:tav tm="100000">
                                          <p:val>
                                            <p:strVal val="#ppt_h"/>
                                          </p:val>
                                        </p:tav>
                                      </p:tavLst>
                                    </p:anim>
                                    <p:animEffect transition="in" filter="fade">
                                      <p:cBhvr>
                                        <p:cTn id="172" dur="500"/>
                                        <p:tgtEl>
                                          <p:spTgt spid="6176"/>
                                        </p:tgtEl>
                                      </p:cBhvr>
                                    </p:animEffect>
                                  </p:childTnLst>
                                </p:cTn>
                              </p:par>
                              <p:par>
                                <p:cTn id="173" presetID="35" presetClass="path" presetSubtype="0" accel="50000" fill="hold" nodeType="withEffect">
                                  <p:stCondLst>
                                    <p:cond delay="300"/>
                                  </p:stCondLst>
                                  <p:childTnLst>
                                    <p:animMotion origin="layout" path="M 3.01848E-6 4.58834E-6 L -0.09446 -0.04603 " pathEditMode="relative" rAng="0" ptsTypes="AA">
                                      <p:cBhvr>
                                        <p:cTn id="174" dur="700" spd="-99800" fill="hold"/>
                                        <p:tgtEl>
                                          <p:spTgt spid="6176"/>
                                        </p:tgtEl>
                                        <p:attrNameLst>
                                          <p:attrName>ppt_x</p:attrName>
                                          <p:attrName>ppt_y</p:attrName>
                                        </p:attrNameLst>
                                      </p:cBhvr>
                                      <p:rCtr x="-4500" y="-2100"/>
                                    </p:animMotion>
                                  </p:childTnLst>
                                </p:cTn>
                              </p:par>
                            </p:childTnLst>
                          </p:cTn>
                        </p:par>
                        <p:par>
                          <p:cTn id="175" fill="hold">
                            <p:stCondLst>
                              <p:cond delay="2300"/>
                            </p:stCondLst>
                            <p:childTnLst>
                              <p:par>
                                <p:cTn id="176" presetID="1" presetClass="entr" presetSubtype="0" fill="hold" grpId="0" nodeType="afterEffect">
                                  <p:stCondLst>
                                    <p:cond delay="0"/>
                                  </p:stCondLst>
                                  <p:childTnLst>
                                    <p:set>
                                      <p:cBhvr>
                                        <p:cTn id="177" dur="1" fill="hold">
                                          <p:stCondLst>
                                            <p:cond delay="0"/>
                                          </p:stCondLst>
                                        </p:cTn>
                                        <p:tgtEl>
                                          <p:spTgt spid="6147"/>
                                        </p:tgtEl>
                                        <p:attrNameLst>
                                          <p:attrName>style.visibility</p:attrName>
                                        </p:attrNameLst>
                                      </p:cBhvr>
                                      <p:to>
                                        <p:strVal val="visible"/>
                                      </p:to>
                                    </p:set>
                                  </p:childTnLst>
                                </p:cTn>
                              </p:par>
                              <p:par>
                                <p:cTn id="178" presetID="10" presetClass="entr" presetSubtype="0" fill="hold" grpId="1" nodeType="withEffect">
                                  <p:stCondLst>
                                    <p:cond delay="0"/>
                                  </p:stCondLst>
                                  <p:childTnLst>
                                    <p:set>
                                      <p:cBhvr>
                                        <p:cTn id="179" dur="1" fill="hold">
                                          <p:stCondLst>
                                            <p:cond delay="0"/>
                                          </p:stCondLst>
                                        </p:cTn>
                                        <p:tgtEl>
                                          <p:spTgt spid="6147"/>
                                        </p:tgtEl>
                                        <p:attrNameLst>
                                          <p:attrName>style.visibility</p:attrName>
                                        </p:attrNameLst>
                                      </p:cBhvr>
                                      <p:to>
                                        <p:strVal val="visible"/>
                                      </p:to>
                                    </p:set>
                                    <p:anim calcmode="lin" valueType="num">
                                      <p:cBhvr>
                                        <p:cTn id="180" dur="500" fill="hold"/>
                                        <p:tgtEl>
                                          <p:spTgt spid="6147"/>
                                        </p:tgtEl>
                                        <p:attrNameLst>
                                          <p:attrName>ppt_w</p:attrName>
                                        </p:attrNameLst>
                                      </p:cBhvr>
                                      <p:tavLst>
                                        <p:tav tm="0">
                                          <p:val>
                                            <p:fltVal val="0"/>
                                          </p:val>
                                        </p:tav>
                                        <p:tav tm="100000">
                                          <p:val>
                                            <p:strVal val="#ppt_w"/>
                                          </p:val>
                                        </p:tav>
                                      </p:tavLst>
                                    </p:anim>
                                    <p:anim calcmode="lin" valueType="num">
                                      <p:cBhvr>
                                        <p:cTn id="181" dur="500" fill="hold"/>
                                        <p:tgtEl>
                                          <p:spTgt spid="6147"/>
                                        </p:tgtEl>
                                        <p:attrNameLst>
                                          <p:attrName>ppt_h</p:attrName>
                                        </p:attrNameLst>
                                      </p:cBhvr>
                                      <p:tavLst>
                                        <p:tav tm="0">
                                          <p:val>
                                            <p:fltVal val="0"/>
                                          </p:val>
                                        </p:tav>
                                        <p:tav tm="100000">
                                          <p:val>
                                            <p:strVal val="#ppt_h"/>
                                          </p:val>
                                        </p:tav>
                                      </p:tavLst>
                                    </p:anim>
                                    <p:animEffect transition="in" filter="fade">
                                      <p:cBhvr>
                                        <p:cTn id="182" dur="500"/>
                                        <p:tgtEl>
                                          <p:spTgt spid="6147"/>
                                        </p:tgtEl>
                                      </p:cBhvr>
                                    </p:animEffect>
                                  </p:childTnLst>
                                </p:cTn>
                              </p:par>
                              <p:par>
                                <p:cTn id="183" presetID="35" presetClass="path" presetSubtype="0" accel="50000" fill="hold" grpId="2" nodeType="withEffect">
                                  <p:stCondLst>
                                    <p:cond delay="0"/>
                                  </p:stCondLst>
                                  <p:childTnLst>
                                    <p:animMotion origin="layout" path="M 4.99285E-6 0 L -0.82829 0.24398 " pathEditMode="relative" rAng="0" ptsTypes="AA">
                                      <p:cBhvr>
                                        <p:cTn id="184" dur="1000" spd="-99800" fill="hold"/>
                                        <p:tgtEl>
                                          <p:spTgt spid="6147"/>
                                        </p:tgtEl>
                                        <p:attrNameLst>
                                          <p:attrName>ppt_x</p:attrName>
                                          <p:attrName>ppt_y</p:attrName>
                                        </p:attrNameLst>
                                      </p:cBhvr>
                                      <p:rCtr x="-41200" y="12200"/>
                                    </p:animMotion>
                                  </p:childTnLst>
                                </p:cTn>
                              </p:par>
                              <p:par>
                                <p:cTn id="185" presetID="22" presetClass="entr" presetSubtype="2" fill="hold" grpId="0" nodeType="withEffect">
                                  <p:stCondLst>
                                    <p:cond delay="950"/>
                                  </p:stCondLst>
                                  <p:childTnLst>
                                    <p:set>
                                      <p:cBhvr>
                                        <p:cTn id="186" dur="1" fill="hold">
                                          <p:stCondLst>
                                            <p:cond delay="0"/>
                                          </p:stCondLst>
                                        </p:cTn>
                                        <p:tgtEl>
                                          <p:spTgt spid="6170"/>
                                        </p:tgtEl>
                                        <p:attrNameLst>
                                          <p:attrName>style.visibility</p:attrName>
                                        </p:attrNameLst>
                                      </p:cBhvr>
                                      <p:to>
                                        <p:strVal val="visible"/>
                                      </p:to>
                                    </p:set>
                                    <p:animEffect transition="in" filter="wipe(right)">
                                      <p:cBhvr>
                                        <p:cTn id="187" dur="50"/>
                                        <p:tgtEl>
                                          <p:spTgt spid="6170"/>
                                        </p:tgtEl>
                                      </p:cBhvr>
                                    </p:animEffect>
                                  </p:childTnLst>
                                </p:cTn>
                              </p:par>
                              <p:par>
                                <p:cTn id="188" presetID="1" presetClass="entr" presetSubtype="0" fill="hold" grpId="0" nodeType="withEffect">
                                  <p:stCondLst>
                                    <p:cond delay="100"/>
                                  </p:stCondLst>
                                  <p:childTnLst>
                                    <p:set>
                                      <p:cBhvr>
                                        <p:cTn id="189" dur="1" fill="hold">
                                          <p:stCondLst>
                                            <p:cond delay="0"/>
                                          </p:stCondLst>
                                        </p:cTn>
                                        <p:tgtEl>
                                          <p:spTgt spid="6148"/>
                                        </p:tgtEl>
                                        <p:attrNameLst>
                                          <p:attrName>style.visibility</p:attrName>
                                        </p:attrNameLst>
                                      </p:cBhvr>
                                      <p:to>
                                        <p:strVal val="visible"/>
                                      </p:to>
                                    </p:set>
                                  </p:childTnLst>
                                </p:cTn>
                              </p:par>
                              <p:par>
                                <p:cTn id="190" presetID="10" presetClass="entr" presetSubtype="0" fill="hold" grpId="1" nodeType="withEffect">
                                  <p:stCondLst>
                                    <p:cond delay="100"/>
                                  </p:stCondLst>
                                  <p:childTnLst>
                                    <p:set>
                                      <p:cBhvr>
                                        <p:cTn id="191" dur="1" fill="hold">
                                          <p:stCondLst>
                                            <p:cond delay="0"/>
                                          </p:stCondLst>
                                        </p:cTn>
                                        <p:tgtEl>
                                          <p:spTgt spid="6148"/>
                                        </p:tgtEl>
                                        <p:attrNameLst>
                                          <p:attrName>style.visibility</p:attrName>
                                        </p:attrNameLst>
                                      </p:cBhvr>
                                      <p:to>
                                        <p:strVal val="visible"/>
                                      </p:to>
                                    </p:set>
                                    <p:anim calcmode="lin" valueType="num">
                                      <p:cBhvr>
                                        <p:cTn id="192" dur="500" fill="hold"/>
                                        <p:tgtEl>
                                          <p:spTgt spid="6148"/>
                                        </p:tgtEl>
                                        <p:attrNameLst>
                                          <p:attrName>ppt_w</p:attrName>
                                        </p:attrNameLst>
                                      </p:cBhvr>
                                      <p:tavLst>
                                        <p:tav tm="0">
                                          <p:val>
                                            <p:fltVal val="0"/>
                                          </p:val>
                                        </p:tav>
                                        <p:tav tm="100000">
                                          <p:val>
                                            <p:strVal val="#ppt_w"/>
                                          </p:val>
                                        </p:tav>
                                      </p:tavLst>
                                    </p:anim>
                                    <p:anim calcmode="lin" valueType="num">
                                      <p:cBhvr>
                                        <p:cTn id="193" dur="500" fill="hold"/>
                                        <p:tgtEl>
                                          <p:spTgt spid="6148"/>
                                        </p:tgtEl>
                                        <p:attrNameLst>
                                          <p:attrName>ppt_h</p:attrName>
                                        </p:attrNameLst>
                                      </p:cBhvr>
                                      <p:tavLst>
                                        <p:tav tm="0">
                                          <p:val>
                                            <p:fltVal val="0"/>
                                          </p:val>
                                        </p:tav>
                                        <p:tav tm="100000">
                                          <p:val>
                                            <p:strVal val="#ppt_h"/>
                                          </p:val>
                                        </p:tav>
                                      </p:tavLst>
                                    </p:anim>
                                    <p:animEffect transition="in" filter="fade">
                                      <p:cBhvr>
                                        <p:cTn id="194" dur="500"/>
                                        <p:tgtEl>
                                          <p:spTgt spid="6148"/>
                                        </p:tgtEl>
                                      </p:cBhvr>
                                    </p:animEffect>
                                  </p:childTnLst>
                                </p:cTn>
                              </p:par>
                              <p:par>
                                <p:cTn id="195" presetID="35" presetClass="path" presetSubtype="0" accel="50000" fill="hold" grpId="2" nodeType="withEffect">
                                  <p:stCondLst>
                                    <p:cond delay="100"/>
                                  </p:stCondLst>
                                  <p:childTnLst>
                                    <p:animMotion origin="layout" path="M 4.99285E-6 -3.7037E-7 L -0.82829 0.13611 " pathEditMode="relative" rAng="0" ptsTypes="AA">
                                      <p:cBhvr>
                                        <p:cTn id="196" dur="1000" spd="-99800" fill="hold"/>
                                        <p:tgtEl>
                                          <p:spTgt spid="6148"/>
                                        </p:tgtEl>
                                        <p:attrNameLst>
                                          <p:attrName>ppt_x</p:attrName>
                                          <p:attrName>ppt_y</p:attrName>
                                        </p:attrNameLst>
                                      </p:cBhvr>
                                      <p:rCtr x="-41200" y="6800"/>
                                    </p:animMotion>
                                  </p:childTnLst>
                                </p:cTn>
                              </p:par>
                              <p:par>
                                <p:cTn id="197" presetID="22" presetClass="entr" presetSubtype="2" fill="hold" grpId="0" nodeType="withEffect">
                                  <p:stCondLst>
                                    <p:cond delay="1050"/>
                                  </p:stCondLst>
                                  <p:childTnLst>
                                    <p:set>
                                      <p:cBhvr>
                                        <p:cTn id="198" dur="1" fill="hold">
                                          <p:stCondLst>
                                            <p:cond delay="0"/>
                                          </p:stCondLst>
                                        </p:cTn>
                                        <p:tgtEl>
                                          <p:spTgt spid="6171"/>
                                        </p:tgtEl>
                                        <p:attrNameLst>
                                          <p:attrName>style.visibility</p:attrName>
                                        </p:attrNameLst>
                                      </p:cBhvr>
                                      <p:to>
                                        <p:strVal val="visible"/>
                                      </p:to>
                                    </p:set>
                                    <p:animEffect transition="in" filter="wipe(right)">
                                      <p:cBhvr>
                                        <p:cTn id="199" dur="50"/>
                                        <p:tgtEl>
                                          <p:spTgt spid="6171"/>
                                        </p:tgtEl>
                                      </p:cBhvr>
                                    </p:animEffect>
                                  </p:childTnLst>
                                </p:cTn>
                              </p:par>
                              <p:par>
                                <p:cTn id="200" presetID="1" presetClass="entr" presetSubtype="0" fill="hold" grpId="0" nodeType="withEffect">
                                  <p:stCondLst>
                                    <p:cond delay="200"/>
                                  </p:stCondLst>
                                  <p:childTnLst>
                                    <p:set>
                                      <p:cBhvr>
                                        <p:cTn id="201" dur="1" fill="hold">
                                          <p:stCondLst>
                                            <p:cond delay="0"/>
                                          </p:stCondLst>
                                        </p:cTn>
                                        <p:tgtEl>
                                          <p:spTgt spid="6149"/>
                                        </p:tgtEl>
                                        <p:attrNameLst>
                                          <p:attrName>style.visibility</p:attrName>
                                        </p:attrNameLst>
                                      </p:cBhvr>
                                      <p:to>
                                        <p:strVal val="visible"/>
                                      </p:to>
                                    </p:set>
                                  </p:childTnLst>
                                </p:cTn>
                              </p:par>
                              <p:par>
                                <p:cTn id="202" presetID="10" presetClass="entr" presetSubtype="0" fill="hold" grpId="1" nodeType="withEffect">
                                  <p:stCondLst>
                                    <p:cond delay="200"/>
                                  </p:stCondLst>
                                  <p:childTnLst>
                                    <p:set>
                                      <p:cBhvr>
                                        <p:cTn id="203" dur="1" fill="hold">
                                          <p:stCondLst>
                                            <p:cond delay="0"/>
                                          </p:stCondLst>
                                        </p:cTn>
                                        <p:tgtEl>
                                          <p:spTgt spid="6149"/>
                                        </p:tgtEl>
                                        <p:attrNameLst>
                                          <p:attrName>style.visibility</p:attrName>
                                        </p:attrNameLst>
                                      </p:cBhvr>
                                      <p:to>
                                        <p:strVal val="visible"/>
                                      </p:to>
                                    </p:set>
                                    <p:anim calcmode="lin" valueType="num">
                                      <p:cBhvr>
                                        <p:cTn id="204" dur="500" fill="hold"/>
                                        <p:tgtEl>
                                          <p:spTgt spid="6149"/>
                                        </p:tgtEl>
                                        <p:attrNameLst>
                                          <p:attrName>ppt_w</p:attrName>
                                        </p:attrNameLst>
                                      </p:cBhvr>
                                      <p:tavLst>
                                        <p:tav tm="0">
                                          <p:val>
                                            <p:fltVal val="0"/>
                                          </p:val>
                                        </p:tav>
                                        <p:tav tm="100000">
                                          <p:val>
                                            <p:strVal val="#ppt_w"/>
                                          </p:val>
                                        </p:tav>
                                      </p:tavLst>
                                    </p:anim>
                                    <p:anim calcmode="lin" valueType="num">
                                      <p:cBhvr>
                                        <p:cTn id="205" dur="500" fill="hold"/>
                                        <p:tgtEl>
                                          <p:spTgt spid="6149"/>
                                        </p:tgtEl>
                                        <p:attrNameLst>
                                          <p:attrName>ppt_h</p:attrName>
                                        </p:attrNameLst>
                                      </p:cBhvr>
                                      <p:tavLst>
                                        <p:tav tm="0">
                                          <p:val>
                                            <p:fltVal val="0"/>
                                          </p:val>
                                        </p:tav>
                                        <p:tav tm="100000">
                                          <p:val>
                                            <p:strVal val="#ppt_h"/>
                                          </p:val>
                                        </p:tav>
                                      </p:tavLst>
                                    </p:anim>
                                    <p:animEffect transition="in" filter="fade">
                                      <p:cBhvr>
                                        <p:cTn id="206" dur="500"/>
                                        <p:tgtEl>
                                          <p:spTgt spid="6149"/>
                                        </p:tgtEl>
                                      </p:cBhvr>
                                    </p:animEffect>
                                  </p:childTnLst>
                                </p:cTn>
                              </p:par>
                              <p:par>
                                <p:cTn id="207" presetID="35" presetClass="path" presetSubtype="0" accel="50000" fill="hold" grpId="2" nodeType="withEffect">
                                  <p:stCondLst>
                                    <p:cond delay="200"/>
                                  </p:stCondLst>
                                  <p:childTnLst>
                                    <p:animMotion origin="layout" path="M 4.99285E-6 -2.22222E-6 L -0.82829 0.02801 " pathEditMode="relative" rAng="0" ptsTypes="AA">
                                      <p:cBhvr>
                                        <p:cTn id="208" dur="1000" spd="-99800" fill="hold"/>
                                        <p:tgtEl>
                                          <p:spTgt spid="6149"/>
                                        </p:tgtEl>
                                        <p:attrNameLst>
                                          <p:attrName>ppt_x</p:attrName>
                                          <p:attrName>ppt_y</p:attrName>
                                        </p:attrNameLst>
                                      </p:cBhvr>
                                      <p:rCtr x="-41200" y="1400"/>
                                    </p:animMotion>
                                  </p:childTnLst>
                                </p:cTn>
                              </p:par>
                              <p:par>
                                <p:cTn id="209" presetID="22" presetClass="entr" presetSubtype="2" fill="hold" grpId="0" nodeType="withEffect">
                                  <p:stCondLst>
                                    <p:cond delay="1150"/>
                                  </p:stCondLst>
                                  <p:childTnLst>
                                    <p:set>
                                      <p:cBhvr>
                                        <p:cTn id="210" dur="1" fill="hold">
                                          <p:stCondLst>
                                            <p:cond delay="0"/>
                                          </p:stCondLst>
                                        </p:cTn>
                                        <p:tgtEl>
                                          <p:spTgt spid="6172"/>
                                        </p:tgtEl>
                                        <p:attrNameLst>
                                          <p:attrName>style.visibility</p:attrName>
                                        </p:attrNameLst>
                                      </p:cBhvr>
                                      <p:to>
                                        <p:strVal val="visible"/>
                                      </p:to>
                                    </p:set>
                                    <p:animEffect transition="in" filter="wipe(right)">
                                      <p:cBhvr>
                                        <p:cTn id="211" dur="50"/>
                                        <p:tgtEl>
                                          <p:spTgt spid="6172"/>
                                        </p:tgtEl>
                                      </p:cBhvr>
                                    </p:animEffect>
                                  </p:childTnLst>
                                </p:cTn>
                              </p:par>
                              <p:par>
                                <p:cTn id="212" presetID="1" presetClass="entr" presetSubtype="0" fill="hold" grpId="0" nodeType="withEffect">
                                  <p:stCondLst>
                                    <p:cond delay="300"/>
                                  </p:stCondLst>
                                  <p:childTnLst>
                                    <p:set>
                                      <p:cBhvr>
                                        <p:cTn id="213" dur="1" fill="hold">
                                          <p:stCondLst>
                                            <p:cond delay="0"/>
                                          </p:stCondLst>
                                        </p:cTn>
                                        <p:tgtEl>
                                          <p:spTgt spid="6150"/>
                                        </p:tgtEl>
                                        <p:attrNameLst>
                                          <p:attrName>style.visibility</p:attrName>
                                        </p:attrNameLst>
                                      </p:cBhvr>
                                      <p:to>
                                        <p:strVal val="visible"/>
                                      </p:to>
                                    </p:set>
                                  </p:childTnLst>
                                </p:cTn>
                              </p:par>
                              <p:par>
                                <p:cTn id="214" presetID="10" presetClass="entr" presetSubtype="0" fill="hold" grpId="1" nodeType="withEffect">
                                  <p:stCondLst>
                                    <p:cond delay="300"/>
                                  </p:stCondLst>
                                  <p:childTnLst>
                                    <p:set>
                                      <p:cBhvr>
                                        <p:cTn id="215" dur="1" fill="hold">
                                          <p:stCondLst>
                                            <p:cond delay="0"/>
                                          </p:stCondLst>
                                        </p:cTn>
                                        <p:tgtEl>
                                          <p:spTgt spid="6150"/>
                                        </p:tgtEl>
                                        <p:attrNameLst>
                                          <p:attrName>style.visibility</p:attrName>
                                        </p:attrNameLst>
                                      </p:cBhvr>
                                      <p:to>
                                        <p:strVal val="visible"/>
                                      </p:to>
                                    </p:set>
                                    <p:anim calcmode="lin" valueType="num">
                                      <p:cBhvr>
                                        <p:cTn id="216" dur="500" fill="hold"/>
                                        <p:tgtEl>
                                          <p:spTgt spid="6150"/>
                                        </p:tgtEl>
                                        <p:attrNameLst>
                                          <p:attrName>ppt_w</p:attrName>
                                        </p:attrNameLst>
                                      </p:cBhvr>
                                      <p:tavLst>
                                        <p:tav tm="0">
                                          <p:val>
                                            <p:fltVal val="0"/>
                                          </p:val>
                                        </p:tav>
                                        <p:tav tm="100000">
                                          <p:val>
                                            <p:strVal val="#ppt_w"/>
                                          </p:val>
                                        </p:tav>
                                      </p:tavLst>
                                    </p:anim>
                                    <p:anim calcmode="lin" valueType="num">
                                      <p:cBhvr>
                                        <p:cTn id="217" dur="500" fill="hold"/>
                                        <p:tgtEl>
                                          <p:spTgt spid="6150"/>
                                        </p:tgtEl>
                                        <p:attrNameLst>
                                          <p:attrName>ppt_h</p:attrName>
                                        </p:attrNameLst>
                                      </p:cBhvr>
                                      <p:tavLst>
                                        <p:tav tm="0">
                                          <p:val>
                                            <p:fltVal val="0"/>
                                          </p:val>
                                        </p:tav>
                                        <p:tav tm="100000">
                                          <p:val>
                                            <p:strVal val="#ppt_h"/>
                                          </p:val>
                                        </p:tav>
                                      </p:tavLst>
                                    </p:anim>
                                    <p:animEffect transition="in" filter="fade">
                                      <p:cBhvr>
                                        <p:cTn id="218" dur="500"/>
                                        <p:tgtEl>
                                          <p:spTgt spid="6150"/>
                                        </p:tgtEl>
                                      </p:cBhvr>
                                    </p:animEffect>
                                  </p:childTnLst>
                                </p:cTn>
                              </p:par>
                              <p:par>
                                <p:cTn id="219" presetID="35" presetClass="path" presetSubtype="0" accel="50000" fill="hold" grpId="2" nodeType="withEffect">
                                  <p:stCondLst>
                                    <p:cond delay="300"/>
                                  </p:stCondLst>
                                  <p:childTnLst>
                                    <p:animMotion origin="layout" path="M 4.99285E-6 -2.59259E-6 L -0.82829 -0.07986 " pathEditMode="relative" rAng="0" ptsTypes="AA">
                                      <p:cBhvr>
                                        <p:cTn id="220" dur="1000" spd="-99800" fill="hold"/>
                                        <p:tgtEl>
                                          <p:spTgt spid="6150"/>
                                        </p:tgtEl>
                                        <p:attrNameLst>
                                          <p:attrName>ppt_x</p:attrName>
                                          <p:attrName>ppt_y</p:attrName>
                                        </p:attrNameLst>
                                      </p:cBhvr>
                                      <p:rCtr x="-41200" y="-3800"/>
                                    </p:animMotion>
                                  </p:childTnLst>
                                </p:cTn>
                              </p:par>
                              <p:par>
                                <p:cTn id="221" presetID="22" presetClass="entr" presetSubtype="2" fill="hold" grpId="0" nodeType="withEffect">
                                  <p:stCondLst>
                                    <p:cond delay="1250"/>
                                  </p:stCondLst>
                                  <p:childTnLst>
                                    <p:set>
                                      <p:cBhvr>
                                        <p:cTn id="222" dur="1" fill="hold">
                                          <p:stCondLst>
                                            <p:cond delay="0"/>
                                          </p:stCondLst>
                                        </p:cTn>
                                        <p:tgtEl>
                                          <p:spTgt spid="6173"/>
                                        </p:tgtEl>
                                        <p:attrNameLst>
                                          <p:attrName>style.visibility</p:attrName>
                                        </p:attrNameLst>
                                      </p:cBhvr>
                                      <p:to>
                                        <p:strVal val="visible"/>
                                      </p:to>
                                    </p:set>
                                    <p:animEffect transition="in" filter="wipe(right)">
                                      <p:cBhvr>
                                        <p:cTn id="223" dur="50"/>
                                        <p:tgtEl>
                                          <p:spTgt spid="6173"/>
                                        </p:tgtEl>
                                      </p:cBhvr>
                                    </p:animEffect>
                                  </p:childTnLst>
                                </p:cTn>
                              </p:par>
                              <p:par>
                                <p:cTn id="224" presetID="1" presetClass="entr" presetSubtype="0" fill="hold" grpId="0" nodeType="withEffect">
                                  <p:stCondLst>
                                    <p:cond delay="400"/>
                                  </p:stCondLst>
                                  <p:childTnLst>
                                    <p:set>
                                      <p:cBhvr>
                                        <p:cTn id="225" dur="1" fill="hold">
                                          <p:stCondLst>
                                            <p:cond delay="0"/>
                                          </p:stCondLst>
                                        </p:cTn>
                                        <p:tgtEl>
                                          <p:spTgt spid="6151"/>
                                        </p:tgtEl>
                                        <p:attrNameLst>
                                          <p:attrName>style.visibility</p:attrName>
                                        </p:attrNameLst>
                                      </p:cBhvr>
                                      <p:to>
                                        <p:strVal val="visible"/>
                                      </p:to>
                                    </p:set>
                                  </p:childTnLst>
                                </p:cTn>
                              </p:par>
                              <p:par>
                                <p:cTn id="226" presetID="10" presetClass="entr" presetSubtype="0" fill="hold" grpId="1" nodeType="withEffect">
                                  <p:stCondLst>
                                    <p:cond delay="400"/>
                                  </p:stCondLst>
                                  <p:childTnLst>
                                    <p:set>
                                      <p:cBhvr>
                                        <p:cTn id="227" dur="1" fill="hold">
                                          <p:stCondLst>
                                            <p:cond delay="0"/>
                                          </p:stCondLst>
                                        </p:cTn>
                                        <p:tgtEl>
                                          <p:spTgt spid="6151"/>
                                        </p:tgtEl>
                                        <p:attrNameLst>
                                          <p:attrName>style.visibility</p:attrName>
                                        </p:attrNameLst>
                                      </p:cBhvr>
                                      <p:to>
                                        <p:strVal val="visible"/>
                                      </p:to>
                                    </p:set>
                                    <p:anim calcmode="lin" valueType="num">
                                      <p:cBhvr>
                                        <p:cTn id="228" dur="500" fill="hold"/>
                                        <p:tgtEl>
                                          <p:spTgt spid="6151"/>
                                        </p:tgtEl>
                                        <p:attrNameLst>
                                          <p:attrName>ppt_w</p:attrName>
                                        </p:attrNameLst>
                                      </p:cBhvr>
                                      <p:tavLst>
                                        <p:tav tm="0">
                                          <p:val>
                                            <p:fltVal val="0"/>
                                          </p:val>
                                        </p:tav>
                                        <p:tav tm="100000">
                                          <p:val>
                                            <p:strVal val="#ppt_w"/>
                                          </p:val>
                                        </p:tav>
                                      </p:tavLst>
                                    </p:anim>
                                    <p:anim calcmode="lin" valueType="num">
                                      <p:cBhvr>
                                        <p:cTn id="229" dur="500" fill="hold"/>
                                        <p:tgtEl>
                                          <p:spTgt spid="6151"/>
                                        </p:tgtEl>
                                        <p:attrNameLst>
                                          <p:attrName>ppt_h</p:attrName>
                                        </p:attrNameLst>
                                      </p:cBhvr>
                                      <p:tavLst>
                                        <p:tav tm="0">
                                          <p:val>
                                            <p:fltVal val="0"/>
                                          </p:val>
                                        </p:tav>
                                        <p:tav tm="100000">
                                          <p:val>
                                            <p:strVal val="#ppt_h"/>
                                          </p:val>
                                        </p:tav>
                                      </p:tavLst>
                                    </p:anim>
                                    <p:animEffect transition="in" filter="fade">
                                      <p:cBhvr>
                                        <p:cTn id="230" dur="500"/>
                                        <p:tgtEl>
                                          <p:spTgt spid="6151"/>
                                        </p:tgtEl>
                                      </p:cBhvr>
                                    </p:animEffect>
                                  </p:childTnLst>
                                </p:cTn>
                              </p:par>
                              <p:par>
                                <p:cTn id="231" presetID="35" presetClass="path" presetSubtype="0" accel="50000" fill="hold" grpId="2" nodeType="withEffect">
                                  <p:stCondLst>
                                    <p:cond delay="400"/>
                                  </p:stCondLst>
                                  <p:childTnLst>
                                    <p:animMotion origin="layout" path="M 4.99285E-6 -2.96296E-6 L -0.82829 -0.17523 " pathEditMode="relative" rAng="0" ptsTypes="AA">
                                      <p:cBhvr>
                                        <p:cTn id="232" dur="1000" spd="-99800" fill="hold"/>
                                        <p:tgtEl>
                                          <p:spTgt spid="6151"/>
                                        </p:tgtEl>
                                        <p:attrNameLst>
                                          <p:attrName>ppt_x</p:attrName>
                                          <p:attrName>ppt_y</p:attrName>
                                        </p:attrNameLst>
                                      </p:cBhvr>
                                      <p:rCtr x="-41200" y="-8600"/>
                                    </p:animMotion>
                                  </p:childTnLst>
                                </p:cTn>
                              </p:par>
                              <p:par>
                                <p:cTn id="233" presetID="22" presetClass="entr" presetSubtype="2" fill="hold" grpId="0" nodeType="withEffect">
                                  <p:stCondLst>
                                    <p:cond delay="1200"/>
                                  </p:stCondLst>
                                  <p:childTnLst>
                                    <p:set>
                                      <p:cBhvr>
                                        <p:cTn id="234" dur="1" fill="hold">
                                          <p:stCondLst>
                                            <p:cond delay="0"/>
                                          </p:stCondLst>
                                        </p:cTn>
                                        <p:tgtEl>
                                          <p:spTgt spid="6174"/>
                                        </p:tgtEl>
                                        <p:attrNameLst>
                                          <p:attrName>style.visibility</p:attrName>
                                        </p:attrNameLst>
                                      </p:cBhvr>
                                      <p:to>
                                        <p:strVal val="visible"/>
                                      </p:to>
                                    </p:set>
                                    <p:animEffect transition="in" filter="wipe(right)">
                                      <p:cBhvr>
                                        <p:cTn id="235" dur="50"/>
                                        <p:tgtEl>
                                          <p:spTgt spid="6174"/>
                                        </p:tgtEl>
                                      </p:cBhvr>
                                    </p:animEffect>
                                  </p:childTnLst>
                                </p:cTn>
                              </p:par>
                            </p:childTnLst>
                          </p:cTn>
                        </p:par>
                        <p:par>
                          <p:cTn id="236" fill="hold">
                            <p:stCondLst>
                              <p:cond delay="2300"/>
                            </p:stCondLst>
                            <p:childTnLst>
                              <p:par>
                                <p:cTn id="237" presetID="31" presetClass="entr" presetSubtype="0" fill="hold" grpId="0" nodeType="afterEffect">
                                  <p:stCondLst>
                                    <p:cond delay="0"/>
                                  </p:stCondLst>
                                  <p:childTnLst>
                                    <p:set>
                                      <p:cBhvr>
                                        <p:cTn id="238" dur="1" fill="hold">
                                          <p:stCondLst>
                                            <p:cond delay="0"/>
                                          </p:stCondLst>
                                        </p:cTn>
                                        <p:tgtEl>
                                          <p:spTgt spid="6162"/>
                                        </p:tgtEl>
                                        <p:attrNameLst>
                                          <p:attrName>style.visibility</p:attrName>
                                        </p:attrNameLst>
                                      </p:cBhvr>
                                      <p:to>
                                        <p:strVal val="visible"/>
                                      </p:to>
                                    </p:set>
                                    <p:anim calcmode="lin" valueType="num">
                                      <p:cBhvr>
                                        <p:cTn id="239" dur="400" fill="hold"/>
                                        <p:tgtEl>
                                          <p:spTgt spid="6162"/>
                                        </p:tgtEl>
                                        <p:attrNameLst>
                                          <p:attrName>ppt_w</p:attrName>
                                        </p:attrNameLst>
                                      </p:cBhvr>
                                      <p:tavLst>
                                        <p:tav tm="0">
                                          <p:val>
                                            <p:fltVal val="0"/>
                                          </p:val>
                                        </p:tav>
                                        <p:tav tm="100000">
                                          <p:val>
                                            <p:strVal val="#ppt_w"/>
                                          </p:val>
                                        </p:tav>
                                      </p:tavLst>
                                    </p:anim>
                                    <p:anim calcmode="lin" valueType="num">
                                      <p:cBhvr>
                                        <p:cTn id="240" dur="400" fill="hold"/>
                                        <p:tgtEl>
                                          <p:spTgt spid="6162"/>
                                        </p:tgtEl>
                                        <p:attrNameLst>
                                          <p:attrName>ppt_h</p:attrName>
                                        </p:attrNameLst>
                                      </p:cBhvr>
                                      <p:tavLst>
                                        <p:tav tm="0">
                                          <p:val>
                                            <p:fltVal val="0"/>
                                          </p:val>
                                        </p:tav>
                                        <p:tav tm="100000">
                                          <p:val>
                                            <p:strVal val="#ppt_h"/>
                                          </p:val>
                                        </p:tav>
                                      </p:tavLst>
                                    </p:anim>
                                    <p:anim calcmode="lin" valueType="num">
                                      <p:cBhvr>
                                        <p:cTn id="241" dur="400" fill="hold"/>
                                        <p:tgtEl>
                                          <p:spTgt spid="6162"/>
                                        </p:tgtEl>
                                        <p:attrNameLst>
                                          <p:attrName>style.rotation</p:attrName>
                                        </p:attrNameLst>
                                      </p:cBhvr>
                                      <p:tavLst>
                                        <p:tav tm="0">
                                          <p:val>
                                            <p:fltVal val="90"/>
                                          </p:val>
                                        </p:tav>
                                        <p:tav tm="100000">
                                          <p:val>
                                            <p:fltVal val="0"/>
                                          </p:val>
                                        </p:tav>
                                      </p:tavLst>
                                    </p:anim>
                                    <p:animEffect transition="in" filter="fade">
                                      <p:cBhvr>
                                        <p:cTn id="242" dur="400"/>
                                        <p:tgtEl>
                                          <p:spTgt spid="6162"/>
                                        </p:tgtEl>
                                      </p:cBhvr>
                                    </p:animEffect>
                                  </p:childTnLst>
                                </p:cTn>
                              </p:par>
                            </p:childTnLst>
                          </p:cTn>
                        </p:par>
                        <p:par>
                          <p:cTn id="243" fill="hold">
                            <p:stCondLst>
                              <p:cond delay="2800"/>
                            </p:stCondLst>
                            <p:childTnLst>
                              <p:par>
                                <p:cTn id="244" presetID="56" presetClass="entr" presetSubtype="0" fill="hold" nodeType="afterEffect">
                                  <p:stCondLst>
                                    <p:cond delay="0"/>
                                  </p:stCondLst>
                                  <p:iterate type="lt">
                                    <p:tmPct val="10000"/>
                                  </p:iterate>
                                  <p:childTnLst>
                                    <p:set>
                                      <p:cBhvr>
                                        <p:cTn id="245" dur="1" fill="hold">
                                          <p:stCondLst>
                                            <p:cond delay="0"/>
                                          </p:stCondLst>
                                        </p:cTn>
                                        <p:tgtEl>
                                          <p:spTgt spid="6163">
                                            <p:txEl>
                                              <p:pRg st="0" end="0"/>
                                            </p:txEl>
                                          </p:spTgt>
                                        </p:tgtEl>
                                        <p:attrNameLst>
                                          <p:attrName>style.visibility</p:attrName>
                                        </p:attrNameLst>
                                      </p:cBhvr>
                                      <p:to>
                                        <p:strVal val="visible"/>
                                      </p:to>
                                    </p:set>
                                    <p:anim by="(-#ppt_w*2)" calcmode="lin" valueType="num">
                                      <p:cBhvr rctx="PPT">
                                        <p:cTn id="246" dur="500" autoRev="1" fill="hold">
                                          <p:stCondLst>
                                            <p:cond delay="0"/>
                                          </p:stCondLst>
                                        </p:cTn>
                                        <p:tgtEl>
                                          <p:spTgt spid="6163">
                                            <p:txEl>
                                              <p:pRg st="0" end="0"/>
                                            </p:txEl>
                                          </p:spTgt>
                                        </p:tgtEl>
                                        <p:attrNameLst>
                                          <p:attrName>ppt_w</p:attrName>
                                        </p:attrNameLst>
                                      </p:cBhvr>
                                    </p:anim>
                                    <p:anim by="(#ppt_w*0.50)" calcmode="lin" valueType="num">
                                      <p:cBhvr>
                                        <p:cTn id="247" dur="500" decel="50000" autoRev="1" fill="hold">
                                          <p:stCondLst>
                                            <p:cond delay="0"/>
                                          </p:stCondLst>
                                        </p:cTn>
                                        <p:tgtEl>
                                          <p:spTgt spid="6163">
                                            <p:txEl>
                                              <p:pRg st="0" end="0"/>
                                            </p:txEl>
                                          </p:spTgt>
                                        </p:tgtEl>
                                        <p:attrNameLst>
                                          <p:attrName>ppt_x</p:attrName>
                                        </p:attrNameLst>
                                      </p:cBhvr>
                                    </p:anim>
                                    <p:anim from="(-#ppt_h/2)" to="(#ppt_y)" calcmode="lin" valueType="num">
                                      <p:cBhvr>
                                        <p:cTn id="248" dur="1000" fill="hold">
                                          <p:stCondLst>
                                            <p:cond delay="0"/>
                                          </p:stCondLst>
                                        </p:cTn>
                                        <p:tgtEl>
                                          <p:spTgt spid="6163">
                                            <p:txEl>
                                              <p:pRg st="0" end="0"/>
                                            </p:txEl>
                                          </p:spTgt>
                                        </p:tgtEl>
                                        <p:attrNameLst>
                                          <p:attrName>ppt_y</p:attrName>
                                        </p:attrNameLst>
                                      </p:cBhvr>
                                    </p:anim>
                                    <p:animRot by="21600000">
                                      <p:cBhvr>
                                        <p:cTn id="249" dur="1000" fill="hold">
                                          <p:stCondLst>
                                            <p:cond delay="0"/>
                                          </p:stCondLst>
                                        </p:cTn>
                                        <p:tgtEl>
                                          <p:spTgt spid="616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7" grpId="1" animBg="1" autoUpdateAnimBg="0"/>
      <p:bldP spid="6147" grpId="2" animBg="1" autoUpdateAnimBg="0"/>
      <p:bldP spid="6148" grpId="0" animBg="1" autoUpdateAnimBg="0"/>
      <p:bldP spid="6148" grpId="1" animBg="1" autoUpdateAnimBg="0"/>
      <p:bldP spid="6148" grpId="2" animBg="1" autoUpdateAnimBg="0"/>
      <p:bldP spid="6149" grpId="0" animBg="1" autoUpdateAnimBg="0"/>
      <p:bldP spid="6149" grpId="1" animBg="1" autoUpdateAnimBg="0"/>
      <p:bldP spid="6149" grpId="2" animBg="1" autoUpdateAnimBg="0"/>
      <p:bldP spid="6150" grpId="0" animBg="1" autoUpdateAnimBg="0"/>
      <p:bldP spid="6150" grpId="1" animBg="1" autoUpdateAnimBg="0"/>
      <p:bldP spid="6150" grpId="2" animBg="1" autoUpdateAnimBg="0"/>
      <p:bldP spid="6151" grpId="0" animBg="1" autoUpdateAnimBg="0"/>
      <p:bldP spid="6151" grpId="1" animBg="1" autoUpdateAnimBg="0"/>
      <p:bldP spid="6151" grpId="2" animBg="1" autoUpdateAnimBg="0"/>
      <p:bldP spid="6162" grpId="0" autoUpdateAnimBg="0"/>
      <p:bldP spid="6170" grpId="0" animBg="1" autoUpdateAnimBg="0"/>
      <p:bldP spid="6171" grpId="0" animBg="1" autoUpdateAnimBg="0"/>
      <p:bldP spid="6172" grpId="0" animBg="1" autoUpdateAnimBg="0"/>
      <p:bldP spid="6173" grpId="0" animBg="1" autoUpdateAnimBg="0"/>
      <p:bldP spid="617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984076" y="2006592"/>
            <a:ext cx="154745" cy="3572864"/>
            <a:chOff x="5982114" y="2124225"/>
            <a:chExt cx="154745" cy="3572864"/>
          </a:xfrm>
        </p:grpSpPr>
        <p:cxnSp>
          <p:nvCxnSpPr>
            <p:cNvPr id="8" name="直接连接符 7"/>
            <p:cNvCxnSpPr/>
            <p:nvPr/>
          </p:nvCxnSpPr>
          <p:spPr>
            <a:xfrm flipH="1">
              <a:off x="6052458" y="2124225"/>
              <a:ext cx="7028" cy="3572864"/>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5982114" y="2716240"/>
              <a:ext cx="154745" cy="154745"/>
            </a:xfrm>
            <a:prstGeom prst="ellipse">
              <a:avLst/>
            </a:prstGeom>
            <a:solidFill>
              <a:srgbClr val="61C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造字工房悦圆演示版常规体" pitchFamily="2" charset="-122"/>
                <a:ea typeface="造字工房悦圆演示版常规体" pitchFamily="2" charset="-122"/>
              </a:endParaRPr>
            </a:p>
          </p:txBody>
        </p:sp>
        <p:sp>
          <p:nvSpPr>
            <p:cNvPr id="10" name="椭圆 9"/>
            <p:cNvSpPr/>
            <p:nvPr/>
          </p:nvSpPr>
          <p:spPr>
            <a:xfrm>
              <a:off x="5982114" y="3684066"/>
              <a:ext cx="154745" cy="1547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造字工房悦圆演示版常规体" pitchFamily="2" charset="-122"/>
                <a:ea typeface="造字工房悦圆演示版常规体" pitchFamily="2" charset="-122"/>
              </a:endParaRPr>
            </a:p>
          </p:txBody>
        </p:sp>
        <p:sp>
          <p:nvSpPr>
            <p:cNvPr id="11" name="椭圆 10"/>
            <p:cNvSpPr/>
            <p:nvPr/>
          </p:nvSpPr>
          <p:spPr>
            <a:xfrm>
              <a:off x="5982114" y="4651892"/>
              <a:ext cx="154745" cy="154745"/>
            </a:xfrm>
            <a:prstGeom prst="ellipse">
              <a:avLst/>
            </a:prstGeom>
            <a:solidFill>
              <a:srgbClr val="FF8805"/>
            </a:solidFill>
            <a:ln>
              <a:solidFill>
                <a:srgbClr val="FF88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造字工房悦圆演示版常规体" pitchFamily="2" charset="-122"/>
                <a:ea typeface="造字工房悦圆演示版常规体" pitchFamily="2" charset="-122"/>
              </a:endParaRPr>
            </a:p>
          </p:txBody>
        </p:sp>
      </p:grpSp>
      <p:sp>
        <p:nvSpPr>
          <p:cNvPr id="13" name="矩形 12"/>
          <p:cNvSpPr/>
          <p:nvPr/>
        </p:nvSpPr>
        <p:spPr>
          <a:xfrm>
            <a:off x="337741" y="2420533"/>
            <a:ext cx="3517545" cy="2744982"/>
          </a:xfrm>
          <a:prstGeom prst="rect">
            <a:avLst/>
          </a:prstGeom>
          <a:ln w="19050">
            <a:solidFill>
              <a:srgbClr val="0070C0"/>
            </a:solidFill>
          </a:ln>
        </p:spPr>
        <p:txBody>
          <a:bodyPr wrap="square">
            <a:spAutoFit/>
          </a:bodyPr>
          <a:lstStyle/>
          <a:p>
            <a:pPr algn="just">
              <a:lnSpc>
                <a:spcPct val="130000"/>
              </a:lnSpc>
            </a:pPr>
            <a:r>
              <a:rPr lang="zh-CN" altLang="en-US" sz="2000" dirty="0">
                <a:solidFill>
                  <a:schemeClr val="accent2"/>
                </a:solidFill>
                <a:latin typeface="黑体" panose="02010609060101010101" pitchFamily="49" charset="-122"/>
                <a:ea typeface="黑体" panose="02010609060101010101" pitchFamily="49" charset="-122"/>
              </a:rPr>
              <a:t>电子商务的概念模型是对现实世界中电子商务活动的抽象描述。它由</a:t>
            </a:r>
            <a:r>
              <a:rPr lang="zh-CN" altLang="en-US" sz="2400" b="1" dirty="0">
                <a:solidFill>
                  <a:schemeClr val="tx1">
                    <a:lumMod val="75000"/>
                  </a:schemeClr>
                </a:solidFill>
                <a:latin typeface="黑体" panose="02010609060101010101" pitchFamily="49" charset="-122"/>
                <a:ea typeface="黑体" panose="02010609060101010101" pitchFamily="49" charset="-122"/>
              </a:rPr>
              <a:t>电子商务实体、电子市场、交易事务和信息流、资金流、商流、物流</a:t>
            </a:r>
            <a:r>
              <a:rPr lang="zh-CN" altLang="en-US" sz="2000" dirty="0">
                <a:solidFill>
                  <a:schemeClr val="accent2"/>
                </a:solidFill>
                <a:latin typeface="黑体" panose="02010609060101010101" pitchFamily="49" charset="-122"/>
                <a:ea typeface="黑体" panose="02010609060101010101" pitchFamily="49" charset="-122"/>
              </a:rPr>
              <a:t>等基本要素构成。 </a:t>
            </a:r>
            <a:endParaRPr lang="zh-CN" altLang="en-US" sz="2000" dirty="0">
              <a:solidFill>
                <a:schemeClr val="accent2"/>
              </a:solidFill>
              <a:latin typeface="黑体" panose="02010609060101010101" pitchFamily="49" charset="-122"/>
              <a:ea typeface="黑体" panose="02010609060101010101" pitchFamily="49" charset="-122"/>
            </a:endParaRPr>
          </a:p>
        </p:txBody>
      </p:sp>
      <p:sp>
        <p:nvSpPr>
          <p:cNvPr id="14" name="矩形 13"/>
          <p:cNvSpPr/>
          <p:nvPr/>
        </p:nvSpPr>
        <p:spPr>
          <a:xfrm>
            <a:off x="7939840" y="1131686"/>
            <a:ext cx="3959053" cy="5322676"/>
          </a:xfrm>
          <a:prstGeom prst="rect">
            <a:avLst/>
          </a:prstGeom>
          <a:ln w="3175">
            <a:solidFill>
              <a:schemeClr val="tx1"/>
            </a:solidFill>
          </a:ln>
        </p:spPr>
        <p:txBody>
          <a:bodyPr wrap="square">
            <a:spAutoFit/>
          </a:bodyPr>
          <a:lstStyle/>
          <a:p>
            <a:pPr algn="just">
              <a:lnSpc>
                <a:spcPct val="120000"/>
              </a:lnSpc>
              <a:spcBef>
                <a:spcPts val="1000"/>
              </a:spcBef>
            </a:pPr>
            <a:r>
              <a:rPr lang="zh-CN" altLang="en-US" sz="2400" b="1" dirty="0">
                <a:solidFill>
                  <a:schemeClr val="tx1">
                    <a:lumMod val="75000"/>
                  </a:schemeClr>
                </a:solidFill>
                <a:latin typeface="黑体" panose="02010609060101010101" pitchFamily="49" charset="-122"/>
                <a:ea typeface="黑体" panose="02010609060101010101" pitchFamily="49" charset="-122"/>
              </a:rPr>
              <a:t>电子商务实体</a:t>
            </a:r>
            <a:r>
              <a:rPr lang="zh-CN" altLang="en-US" sz="2000" dirty="0">
                <a:solidFill>
                  <a:schemeClr val="accent2"/>
                </a:solidFill>
                <a:latin typeface="黑体" panose="02010609060101010101" pitchFamily="49" charset="-122"/>
                <a:ea typeface="黑体" panose="02010609060101010101" pitchFamily="49" charset="-122"/>
              </a:rPr>
              <a:t>是指能够从事电子商务活动的客观对象，它可以是它可以是企业、中介机构、政府或消费者。</a:t>
            </a:r>
            <a:endParaRPr lang="zh-CN" altLang="en-US" sz="2000" dirty="0">
              <a:solidFill>
                <a:schemeClr val="accent2"/>
              </a:solidFill>
              <a:latin typeface="黑体" panose="02010609060101010101" pitchFamily="49" charset="-122"/>
              <a:ea typeface="黑体" panose="02010609060101010101" pitchFamily="49" charset="-122"/>
            </a:endParaRPr>
          </a:p>
          <a:p>
            <a:pPr algn="just">
              <a:lnSpc>
                <a:spcPct val="120000"/>
              </a:lnSpc>
              <a:spcBef>
                <a:spcPts val="1000"/>
              </a:spcBef>
            </a:pPr>
            <a:r>
              <a:rPr lang="zh-CN" altLang="en-US" sz="2400" b="1" dirty="0">
                <a:solidFill>
                  <a:schemeClr val="tx1">
                    <a:lumMod val="75000"/>
                  </a:schemeClr>
                </a:solidFill>
                <a:latin typeface="黑体" panose="02010609060101010101" pitchFamily="49" charset="-122"/>
                <a:ea typeface="黑体" panose="02010609060101010101" pitchFamily="49" charset="-122"/>
              </a:rPr>
              <a:t>交易事务</a:t>
            </a:r>
            <a:r>
              <a:rPr lang="zh-CN" altLang="en-US" sz="2000" dirty="0">
                <a:solidFill>
                  <a:schemeClr val="accent2"/>
                </a:solidFill>
                <a:latin typeface="黑体" panose="02010609060101010101" pitchFamily="49" charset="-122"/>
                <a:ea typeface="黑体" panose="02010609060101010101" pitchFamily="49" charset="-122"/>
              </a:rPr>
              <a:t>是指电子商务实体之间所从事的具体的商务活动的内容，如询价、报价、转账支付、广告宣传、商品运输等。</a:t>
            </a:r>
            <a:endParaRPr lang="zh-CN" altLang="en-US" sz="2000" dirty="0">
              <a:solidFill>
                <a:schemeClr val="accent2"/>
              </a:solidFill>
              <a:latin typeface="黑体" panose="02010609060101010101" pitchFamily="49" charset="-122"/>
              <a:ea typeface="黑体" panose="02010609060101010101" pitchFamily="49" charset="-122"/>
            </a:endParaRPr>
          </a:p>
          <a:p>
            <a:pPr algn="just">
              <a:lnSpc>
                <a:spcPct val="120000"/>
              </a:lnSpc>
              <a:spcBef>
                <a:spcPts val="1000"/>
              </a:spcBef>
            </a:pPr>
            <a:r>
              <a:rPr lang="zh-CN" altLang="en-US" sz="2400" b="1" dirty="0">
                <a:solidFill>
                  <a:schemeClr val="tx1">
                    <a:lumMod val="75000"/>
                  </a:schemeClr>
                </a:solidFill>
                <a:latin typeface="黑体" panose="02010609060101010101" pitchFamily="49" charset="-122"/>
                <a:ea typeface="黑体" panose="02010609060101010101" pitchFamily="49" charset="-122"/>
              </a:rPr>
              <a:t>电子市场</a:t>
            </a:r>
            <a:r>
              <a:rPr lang="zh-CN" altLang="en-US" sz="2000" dirty="0">
                <a:solidFill>
                  <a:schemeClr val="accent2"/>
                </a:solidFill>
                <a:latin typeface="黑体" panose="02010609060101010101" pitchFamily="49" charset="-122"/>
                <a:ea typeface="黑体" panose="02010609060101010101" pitchFamily="49" charset="-122"/>
              </a:rPr>
              <a:t>电子市场是指电子商务实体进行商品和服务交易的场所，它是商务活动参与者利用各种接入设备，通过网络连接而成的一个完整市场。</a:t>
            </a:r>
            <a:endParaRPr lang="zh-CN" altLang="en-US" sz="2000" dirty="0">
              <a:solidFill>
                <a:schemeClr val="accent2"/>
              </a:solidFill>
              <a:latin typeface="黑体" panose="02010609060101010101" pitchFamily="49" charset="-122"/>
              <a:ea typeface="黑体" panose="02010609060101010101" pitchFamily="49" charset="-122"/>
            </a:endParaRPr>
          </a:p>
        </p:txBody>
      </p:sp>
      <p:grpSp>
        <p:nvGrpSpPr>
          <p:cNvPr id="85" name="组合 84"/>
          <p:cNvGrpSpPr/>
          <p:nvPr/>
        </p:nvGrpSpPr>
        <p:grpSpPr>
          <a:xfrm>
            <a:off x="4292618" y="2305763"/>
            <a:ext cx="3508862" cy="2974523"/>
            <a:chOff x="4317714" y="2310549"/>
            <a:chExt cx="3508862" cy="2974523"/>
          </a:xfrm>
        </p:grpSpPr>
        <p:grpSp>
          <p:nvGrpSpPr>
            <p:cNvPr id="67" name="组合 66"/>
            <p:cNvGrpSpPr/>
            <p:nvPr/>
          </p:nvGrpSpPr>
          <p:grpSpPr>
            <a:xfrm>
              <a:off x="4317714" y="2310549"/>
              <a:ext cx="3508862" cy="2424200"/>
              <a:chOff x="4043187" y="2151255"/>
              <a:chExt cx="3508889" cy="2423944"/>
            </a:xfrm>
          </p:grpSpPr>
          <p:grpSp>
            <p:nvGrpSpPr>
              <p:cNvPr id="69" name="组合 68"/>
              <p:cNvGrpSpPr/>
              <p:nvPr/>
            </p:nvGrpSpPr>
            <p:grpSpPr>
              <a:xfrm>
                <a:off x="4043187" y="2151255"/>
                <a:ext cx="1481874" cy="349571"/>
                <a:chOff x="4351663" y="2404646"/>
                <a:chExt cx="1481874" cy="349571"/>
              </a:xfrm>
            </p:grpSpPr>
            <p:sp>
              <p:nvSpPr>
                <p:cNvPr id="83" name="TextBox 4"/>
                <p:cNvSpPr txBox="1"/>
                <p:nvPr/>
              </p:nvSpPr>
              <p:spPr>
                <a:xfrm>
                  <a:off x="4351663" y="2404646"/>
                  <a:ext cx="1481874" cy="337149"/>
                </a:xfrm>
                <a:prstGeom prst="rect">
                  <a:avLst/>
                </a:prstGeom>
                <a:noFill/>
                <a:ln w="19050">
                  <a:noFill/>
                </a:ln>
              </p:spPr>
              <p:txBody>
                <a:bodyPr wrap="square" rtlCol="0">
                  <a:spAutoFit/>
                </a:bodyPr>
                <a:lstStyle/>
                <a:p>
                  <a:pPr algn="ctr"/>
                  <a:r>
                    <a:rPr lang="zh-CN" altLang="en-US" sz="1600" dirty="0">
                      <a:solidFill>
                        <a:schemeClr val="accent2"/>
                      </a:solidFill>
                      <a:latin typeface="黑体" panose="02010609060101010101" pitchFamily="49" charset="-122"/>
                      <a:ea typeface="黑体" panose="02010609060101010101" pitchFamily="49" charset="-122"/>
                    </a:rPr>
                    <a:t>电子商务实体</a:t>
                  </a:r>
                  <a:endParaRPr lang="zh-CN" altLang="en-US" sz="1600" dirty="0">
                    <a:solidFill>
                      <a:schemeClr val="accent2"/>
                    </a:solidFill>
                    <a:latin typeface="黑体" panose="02010609060101010101" pitchFamily="49" charset="-122"/>
                    <a:ea typeface="黑体" panose="02010609060101010101" pitchFamily="49" charset="-122"/>
                  </a:endParaRPr>
                </a:p>
              </p:txBody>
            </p:sp>
            <p:sp>
              <p:nvSpPr>
                <p:cNvPr id="84" name="矩形 83"/>
                <p:cNvSpPr/>
                <p:nvPr/>
              </p:nvSpPr>
              <p:spPr>
                <a:xfrm>
                  <a:off x="4351663" y="2415663"/>
                  <a:ext cx="1415772" cy="338554"/>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grpSp>
          <p:sp>
            <p:nvSpPr>
              <p:cNvPr id="82" name="TextBox 10"/>
              <p:cNvSpPr txBox="1"/>
              <p:nvPr/>
            </p:nvSpPr>
            <p:spPr>
              <a:xfrm>
                <a:off x="4188371" y="2954663"/>
                <a:ext cx="1226022" cy="369293"/>
              </a:xfrm>
              <a:prstGeom prst="rect">
                <a:avLst/>
              </a:prstGeom>
              <a:noFill/>
              <a:ln>
                <a:solidFill>
                  <a:srgbClr val="781E19"/>
                </a:solidFill>
              </a:ln>
            </p:spPr>
            <p:txBody>
              <a:bodyPr wrap="square" rtlCol="0">
                <a:spAutoFit/>
              </a:bodyPr>
              <a:lstStyle/>
              <a:p>
                <a:pPr algn="ctr"/>
                <a:r>
                  <a:rPr lang="zh-CN" altLang="en-US" dirty="0">
                    <a:solidFill>
                      <a:schemeClr val="accent2"/>
                    </a:solidFill>
                    <a:latin typeface="黑体" panose="02010609060101010101" pitchFamily="49" charset="-122"/>
                    <a:ea typeface="黑体" panose="02010609060101010101" pitchFamily="49" charset="-122"/>
                  </a:rPr>
                  <a:t>交易事务</a:t>
                </a:r>
                <a:endParaRPr lang="zh-CN" altLang="en-US" dirty="0">
                  <a:solidFill>
                    <a:schemeClr val="accent2"/>
                  </a:solidFill>
                  <a:latin typeface="黑体" panose="02010609060101010101" pitchFamily="49" charset="-122"/>
                  <a:ea typeface="黑体" panose="02010609060101010101" pitchFamily="49" charset="-122"/>
                </a:endParaRPr>
              </a:p>
            </p:txBody>
          </p:sp>
          <p:grpSp>
            <p:nvGrpSpPr>
              <p:cNvPr id="71" name="组合 70"/>
              <p:cNvGrpSpPr/>
              <p:nvPr/>
            </p:nvGrpSpPr>
            <p:grpSpPr>
              <a:xfrm>
                <a:off x="4049429" y="3561647"/>
                <a:ext cx="1481874" cy="1013552"/>
                <a:chOff x="4324854" y="3682834"/>
                <a:chExt cx="1481874" cy="1013552"/>
              </a:xfrm>
            </p:grpSpPr>
            <p:sp>
              <p:nvSpPr>
                <p:cNvPr id="79" name="爆炸形 1 11"/>
                <p:cNvSpPr/>
                <p:nvPr/>
              </p:nvSpPr>
              <p:spPr>
                <a:xfrm>
                  <a:off x="4324854" y="3682834"/>
                  <a:ext cx="1481874" cy="1013552"/>
                </a:xfrm>
                <a:prstGeom prst="irregularSeal1">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80" name="TextBox 12"/>
                <p:cNvSpPr txBox="1"/>
                <p:nvPr/>
              </p:nvSpPr>
              <p:spPr>
                <a:xfrm>
                  <a:off x="4491880" y="3978314"/>
                  <a:ext cx="1115712" cy="369293"/>
                </a:xfrm>
                <a:prstGeom prst="rect">
                  <a:avLst/>
                </a:prstGeom>
                <a:noFill/>
              </p:spPr>
              <p:txBody>
                <a:bodyPr wrap="square" rtlCol="0">
                  <a:spAutoFit/>
                </a:bodyPr>
                <a:lstStyle/>
                <a:p>
                  <a:r>
                    <a:rPr lang="zh-CN" altLang="en-US" dirty="0">
                      <a:solidFill>
                        <a:schemeClr val="accent2"/>
                      </a:solidFill>
                      <a:latin typeface="黑体" panose="02010609060101010101" pitchFamily="49" charset="-122"/>
                      <a:ea typeface="黑体" panose="02010609060101010101" pitchFamily="49" charset="-122"/>
                    </a:rPr>
                    <a:t>电子市场</a:t>
                  </a:r>
                  <a:endParaRPr lang="zh-CN" altLang="en-US" dirty="0">
                    <a:solidFill>
                      <a:schemeClr val="accent2"/>
                    </a:solidFill>
                    <a:latin typeface="黑体" panose="02010609060101010101" pitchFamily="49" charset="-122"/>
                    <a:ea typeface="黑体" panose="02010609060101010101" pitchFamily="49" charset="-122"/>
                  </a:endParaRPr>
                </a:p>
              </p:txBody>
            </p:sp>
          </p:grpSp>
          <p:cxnSp>
            <p:nvCxnSpPr>
              <p:cNvPr id="72" name="直接箭头连接符 71"/>
              <p:cNvCxnSpPr>
                <a:stCxn id="83" idx="2"/>
              </p:cNvCxnSpPr>
              <p:nvPr/>
            </p:nvCxnSpPr>
            <p:spPr>
              <a:xfrm>
                <a:off x="4784124" y="2488539"/>
                <a:ext cx="0" cy="481811"/>
              </a:xfrm>
              <a:prstGeom prst="straightConnector1">
                <a:avLst/>
              </a:prstGeom>
              <a:ln w="19050">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4782286" y="3303229"/>
                <a:ext cx="0" cy="481811"/>
              </a:xfrm>
              <a:prstGeom prst="straightConnector1">
                <a:avLst/>
              </a:prstGeom>
              <a:ln w="19050">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8" name="TextBox 27"/>
              <p:cNvSpPr txBox="1"/>
              <p:nvPr/>
            </p:nvSpPr>
            <p:spPr>
              <a:xfrm>
                <a:off x="5697776" y="2777121"/>
                <a:ext cx="1854300" cy="646263"/>
              </a:xfrm>
              <a:prstGeom prst="rect">
                <a:avLst/>
              </a:prstGeom>
              <a:noFill/>
              <a:ln>
                <a:solidFill>
                  <a:schemeClr val="accent2"/>
                </a:solidFill>
              </a:ln>
            </p:spPr>
            <p:txBody>
              <a:bodyPr wrap="square" rtlCol="0">
                <a:spAutoFit/>
              </a:bodyPr>
              <a:lstStyle/>
              <a:p>
                <a:pPr algn="ctr"/>
                <a:r>
                  <a:rPr lang="zh-CN" altLang="en-US" dirty="0">
                    <a:solidFill>
                      <a:schemeClr val="accent2"/>
                    </a:solidFill>
                    <a:latin typeface="黑体" panose="02010609060101010101" pitchFamily="49" charset="-122"/>
                    <a:ea typeface="黑体" panose="02010609060101010101" pitchFamily="49" charset="-122"/>
                  </a:rPr>
                  <a:t>信息流、资金流</a:t>
                </a:r>
                <a:endParaRPr lang="en-US" altLang="zh-CN" dirty="0">
                  <a:solidFill>
                    <a:schemeClr val="accent2"/>
                  </a:solidFill>
                  <a:latin typeface="黑体" panose="02010609060101010101" pitchFamily="49" charset="-122"/>
                  <a:ea typeface="黑体" panose="02010609060101010101" pitchFamily="49" charset="-122"/>
                </a:endParaRPr>
              </a:p>
              <a:p>
                <a:pPr algn="ctr"/>
                <a:r>
                  <a:rPr lang="zh-CN" altLang="en-US" dirty="0">
                    <a:solidFill>
                      <a:schemeClr val="accent2"/>
                    </a:solidFill>
                    <a:latin typeface="黑体" panose="02010609060101010101" pitchFamily="49" charset="-122"/>
                    <a:ea typeface="黑体" panose="02010609060101010101" pitchFamily="49" charset="-122"/>
                  </a:rPr>
                  <a:t>商流、物流</a:t>
                </a:r>
                <a:endParaRPr lang="zh-CN" altLang="en-US" dirty="0">
                  <a:solidFill>
                    <a:schemeClr val="accent2"/>
                  </a:solidFill>
                  <a:latin typeface="黑体" panose="02010609060101010101" pitchFamily="49" charset="-122"/>
                  <a:ea typeface="黑体" panose="02010609060101010101" pitchFamily="49" charset="-122"/>
                </a:endParaRPr>
              </a:p>
            </p:txBody>
          </p:sp>
          <p:cxnSp>
            <p:nvCxnSpPr>
              <p:cNvPr id="75" name="直接连接符 74"/>
              <p:cNvCxnSpPr/>
              <p:nvPr/>
            </p:nvCxnSpPr>
            <p:spPr>
              <a:xfrm>
                <a:off x="4782285" y="2741731"/>
                <a:ext cx="915491" cy="16758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4815748" y="3276876"/>
                <a:ext cx="887380" cy="28477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矩形 67"/>
            <p:cNvSpPr/>
            <p:nvPr/>
          </p:nvSpPr>
          <p:spPr>
            <a:xfrm>
              <a:off x="4706933" y="4915740"/>
              <a:ext cx="2264817" cy="369332"/>
            </a:xfrm>
            <a:prstGeom prst="rect">
              <a:avLst/>
            </a:prstGeom>
          </p:spPr>
          <p:txBody>
            <a:bodyPr wrap="square" anchor="ctr">
              <a:spAutoFit/>
            </a:bodyPr>
            <a:lstStyle/>
            <a:p>
              <a:pPr algn="ctr"/>
              <a:r>
                <a:rPr lang="zh-CN" altLang="en-US" dirty="0">
                  <a:solidFill>
                    <a:schemeClr val="accent2"/>
                  </a:solidFill>
                  <a:latin typeface="黑体" panose="02010609060101010101" pitchFamily="49" charset="-122"/>
                  <a:ea typeface="黑体" panose="02010609060101010101" pitchFamily="49" charset="-122"/>
                </a:rPr>
                <a:t>电子商务的概念模型</a:t>
              </a:r>
              <a:endParaRPr lang="zh-CN" altLang="en-US" dirty="0">
                <a:solidFill>
                  <a:schemeClr val="accent2"/>
                </a:solidFill>
                <a:effectLst>
                  <a:outerShdw blurRad="63500" sx="102000" sy="102000" algn="ctr" rotWithShape="0">
                    <a:prstClr val="black">
                      <a:alpha val="40000"/>
                    </a:prstClr>
                  </a:outerShdw>
                </a:effectLst>
                <a:latin typeface="黑体" panose="02010609060101010101" pitchFamily="49" charset="-122"/>
                <a:ea typeface="黑体" panose="02010609060101010101" pitchFamily="49" charset="-122"/>
              </a:endParaRPr>
            </a:p>
          </p:txBody>
        </p:sp>
      </p:gr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605857" y="980728"/>
            <a:ext cx="6046894" cy="4849508"/>
            <a:chOff x="5605857" y="980728"/>
            <a:chExt cx="6046894" cy="4849508"/>
          </a:xfrm>
        </p:grpSpPr>
        <p:sp>
          <p:nvSpPr>
            <p:cNvPr id="3" name="矩形 2"/>
            <p:cNvSpPr/>
            <p:nvPr/>
          </p:nvSpPr>
          <p:spPr bwMode="auto">
            <a:xfrm>
              <a:off x="5605857" y="1974622"/>
              <a:ext cx="1044176" cy="57606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信息流</a:t>
              </a:r>
              <a:endPar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
          <p:nvSpPr>
            <p:cNvPr id="4" name="矩形 3"/>
            <p:cNvSpPr/>
            <p:nvPr/>
          </p:nvSpPr>
          <p:spPr bwMode="auto">
            <a:xfrm>
              <a:off x="5605857" y="3482073"/>
              <a:ext cx="1044176" cy="57606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资金流</a:t>
              </a:r>
              <a:endPar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
          <p:nvSpPr>
            <p:cNvPr id="5" name="矩形 4"/>
            <p:cNvSpPr/>
            <p:nvPr/>
          </p:nvSpPr>
          <p:spPr bwMode="auto">
            <a:xfrm>
              <a:off x="5605857" y="4277201"/>
              <a:ext cx="1044176" cy="57606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商流</a:t>
              </a:r>
              <a:endPar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
          <p:nvSpPr>
            <p:cNvPr id="6" name="矩形 5"/>
            <p:cNvSpPr/>
            <p:nvPr/>
          </p:nvSpPr>
          <p:spPr bwMode="auto">
            <a:xfrm>
              <a:off x="5605857" y="5156823"/>
              <a:ext cx="1044176" cy="57606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000" dirty="0">
                  <a:solidFill>
                    <a:schemeClr val="accent2"/>
                  </a:solidFill>
                  <a:latin typeface="黑体" panose="02010609060101010101" pitchFamily="49" charset="-122"/>
                  <a:ea typeface="黑体" panose="02010609060101010101" pitchFamily="49" charset="-122"/>
                </a:rPr>
                <a:t>物流</a:t>
              </a:r>
              <a:endPar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
          <p:nvSpPr>
            <p:cNvPr id="7" name="矩形 6"/>
            <p:cNvSpPr/>
            <p:nvPr/>
          </p:nvSpPr>
          <p:spPr bwMode="auto">
            <a:xfrm>
              <a:off x="7178501" y="980728"/>
              <a:ext cx="4474250" cy="78768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商品信息的提供、促销、技术支持、售后服务等</a:t>
              </a:r>
              <a:endPar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
          <p:nvSpPr>
            <p:cNvPr id="8" name="矩形 7"/>
            <p:cNvSpPr/>
            <p:nvPr/>
          </p:nvSpPr>
          <p:spPr bwMode="auto">
            <a:xfrm>
              <a:off x="7178501" y="1935460"/>
              <a:ext cx="4474250" cy="65438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询价单、报价单、付款通知书、转账通知单等</a:t>
              </a:r>
              <a:endPar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
          <p:nvSpPr>
            <p:cNvPr id="9" name="矩形 8"/>
            <p:cNvSpPr/>
            <p:nvPr/>
          </p:nvSpPr>
          <p:spPr bwMode="auto">
            <a:xfrm>
              <a:off x="7178501" y="2786194"/>
              <a:ext cx="4474250" cy="57606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交易方的支付能力、支付信誉等</a:t>
              </a:r>
              <a:endPar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
          <p:nvSpPr>
            <p:cNvPr id="10" name="矩形 9"/>
            <p:cNvSpPr/>
            <p:nvPr/>
          </p:nvSpPr>
          <p:spPr bwMode="auto">
            <a:xfrm>
              <a:off x="7178501" y="3482073"/>
              <a:ext cx="4474250" cy="57606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付款、转账、结算、兑换等</a:t>
              </a:r>
              <a:endPar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
          <p:nvSpPr>
            <p:cNvPr id="11" name="矩形 10"/>
            <p:cNvSpPr/>
            <p:nvPr/>
          </p:nvSpPr>
          <p:spPr bwMode="auto">
            <a:xfrm>
              <a:off x="7178501" y="4277201"/>
              <a:ext cx="4474250" cy="57606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商品交易、所有权的转移等</a:t>
              </a:r>
              <a:endPar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
          <p:nvSpPr>
            <p:cNvPr id="12" name="矩形 11"/>
            <p:cNvSpPr/>
            <p:nvPr/>
          </p:nvSpPr>
          <p:spPr bwMode="auto">
            <a:xfrm>
              <a:off x="7178501" y="5059475"/>
              <a:ext cx="4474250" cy="770761"/>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运输、储存、装卸搬运、包装、流通加工、配送、物流信息管理等</a:t>
              </a:r>
              <a:endParaRPr kumimoji="0" lang="zh-CN" altLang="en-US" sz="20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cxnSp>
          <p:nvCxnSpPr>
            <p:cNvPr id="14" name="直接箭头连接符 13"/>
            <p:cNvCxnSpPr>
              <a:stCxn id="3" idx="3"/>
              <a:endCxn id="7" idx="1"/>
            </p:cNvCxnSpPr>
            <p:nvPr/>
          </p:nvCxnSpPr>
          <p:spPr bwMode="auto">
            <a:xfrm flipV="1">
              <a:off x="6650033" y="1374570"/>
              <a:ext cx="528468" cy="888084"/>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箭头连接符 15"/>
            <p:cNvCxnSpPr/>
            <p:nvPr/>
          </p:nvCxnSpPr>
          <p:spPr bwMode="auto">
            <a:xfrm flipV="1">
              <a:off x="6674445" y="2253361"/>
              <a:ext cx="540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箭头连接符 17"/>
            <p:cNvCxnSpPr>
              <a:stCxn id="3" idx="3"/>
              <a:endCxn id="9" idx="1"/>
            </p:cNvCxnSpPr>
            <p:nvPr/>
          </p:nvCxnSpPr>
          <p:spPr bwMode="auto">
            <a:xfrm>
              <a:off x="6650033" y="2262654"/>
              <a:ext cx="528468" cy="811572"/>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箭头连接符 19"/>
            <p:cNvCxnSpPr/>
            <p:nvPr/>
          </p:nvCxnSpPr>
          <p:spPr bwMode="auto">
            <a:xfrm flipV="1">
              <a:off x="6650033" y="3739164"/>
              <a:ext cx="540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箭头连接符 21"/>
            <p:cNvCxnSpPr/>
            <p:nvPr/>
          </p:nvCxnSpPr>
          <p:spPr bwMode="auto">
            <a:xfrm flipV="1">
              <a:off x="6650033" y="4552976"/>
              <a:ext cx="540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p:nvPr/>
          </p:nvCxnSpPr>
          <p:spPr bwMode="auto">
            <a:xfrm flipV="1">
              <a:off x="6650033" y="5396182"/>
              <a:ext cx="540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矩形 24"/>
          <p:cNvSpPr/>
          <p:nvPr/>
        </p:nvSpPr>
        <p:spPr>
          <a:xfrm>
            <a:off x="722352" y="1553629"/>
            <a:ext cx="4314875" cy="2999347"/>
          </a:xfrm>
          <a:prstGeom prst="rect">
            <a:avLst/>
          </a:prstGeom>
        </p:spPr>
        <p:txBody>
          <a:bodyPr wrap="square">
            <a:spAutoFit/>
          </a:bodyPr>
          <a:lstStyle/>
          <a:p>
            <a:pPr indent="457200" algn="just">
              <a:lnSpc>
                <a:spcPct val="150000"/>
              </a:lnSpc>
              <a:spcBef>
                <a:spcPts val="1000"/>
              </a:spcBef>
            </a:pPr>
            <a:r>
              <a:rPr lang="zh-CN" altLang="en-US" sz="2600" dirty="0">
                <a:solidFill>
                  <a:schemeClr val="accent2"/>
                </a:solidFill>
                <a:latin typeface="黑体" panose="02010609060101010101" pitchFamily="49" charset="-122"/>
                <a:ea typeface="黑体" panose="02010609060101010101" pitchFamily="49" charset="-122"/>
              </a:rPr>
              <a:t>传统商务活动基本都离不开“四流”，即</a:t>
            </a:r>
            <a:r>
              <a:rPr lang="zh-CN" altLang="en-US" sz="2600" dirty="0">
                <a:solidFill>
                  <a:srgbClr val="C00000"/>
                </a:solidFill>
                <a:latin typeface="黑体" panose="02010609060101010101" pitchFamily="49" charset="-122"/>
                <a:ea typeface="黑体" panose="02010609060101010101" pitchFamily="49" charset="-122"/>
              </a:rPr>
              <a:t>信息流</a:t>
            </a:r>
            <a:r>
              <a:rPr lang="zh-CN" altLang="en-US" sz="2600" dirty="0">
                <a:solidFill>
                  <a:schemeClr val="accent2"/>
                </a:solidFill>
                <a:latin typeface="黑体" panose="02010609060101010101" pitchFamily="49" charset="-122"/>
                <a:ea typeface="黑体" panose="02010609060101010101" pitchFamily="49" charset="-122"/>
              </a:rPr>
              <a:t>、</a:t>
            </a:r>
            <a:r>
              <a:rPr lang="zh-CN" altLang="en-US" sz="2600" dirty="0">
                <a:solidFill>
                  <a:srgbClr val="C00000"/>
                </a:solidFill>
                <a:latin typeface="黑体" panose="02010609060101010101" pitchFamily="49" charset="-122"/>
                <a:ea typeface="黑体" panose="02010609060101010101" pitchFamily="49" charset="-122"/>
              </a:rPr>
              <a:t>资金流</a:t>
            </a:r>
            <a:r>
              <a:rPr lang="zh-CN" altLang="en-US" sz="2600" dirty="0">
                <a:solidFill>
                  <a:schemeClr val="accent2"/>
                </a:solidFill>
                <a:latin typeface="黑体" panose="02010609060101010101" pitchFamily="49" charset="-122"/>
                <a:ea typeface="黑体" panose="02010609060101010101" pitchFamily="49" charset="-122"/>
              </a:rPr>
              <a:t>、</a:t>
            </a:r>
            <a:r>
              <a:rPr lang="zh-CN" altLang="en-US" sz="2600" dirty="0">
                <a:solidFill>
                  <a:srgbClr val="C00000"/>
                </a:solidFill>
                <a:latin typeface="黑体" panose="02010609060101010101" pitchFamily="49" charset="-122"/>
                <a:ea typeface="黑体" panose="02010609060101010101" pitchFamily="49" charset="-122"/>
              </a:rPr>
              <a:t>商流</a:t>
            </a:r>
            <a:r>
              <a:rPr lang="zh-CN" altLang="en-US" sz="2600" dirty="0">
                <a:solidFill>
                  <a:schemeClr val="accent2"/>
                </a:solidFill>
                <a:latin typeface="黑体" panose="02010609060101010101" pitchFamily="49" charset="-122"/>
                <a:ea typeface="黑体" panose="02010609060101010101" pitchFamily="49" charset="-122"/>
              </a:rPr>
              <a:t>和</a:t>
            </a:r>
            <a:r>
              <a:rPr lang="zh-CN" altLang="en-US" sz="2600" dirty="0">
                <a:solidFill>
                  <a:srgbClr val="C00000"/>
                </a:solidFill>
                <a:latin typeface="黑体" panose="02010609060101010101" pitchFamily="49" charset="-122"/>
                <a:ea typeface="黑体" panose="02010609060101010101" pitchFamily="49" charset="-122"/>
              </a:rPr>
              <a:t>物流</a:t>
            </a:r>
            <a:r>
              <a:rPr lang="zh-CN" altLang="en-US" sz="2600" dirty="0">
                <a:solidFill>
                  <a:schemeClr val="accent2"/>
                </a:solidFill>
                <a:latin typeface="黑体" panose="02010609060101010101" pitchFamily="49" charset="-122"/>
                <a:ea typeface="黑体" panose="02010609060101010101" pitchFamily="49" charset="-122"/>
              </a:rPr>
              <a:t>。电子商务作为电子化手段的商务活动同样如此。</a:t>
            </a:r>
            <a:endParaRPr lang="en-US" altLang="zh-CN" sz="2600" dirty="0">
              <a:solidFill>
                <a:schemeClr val="accent2"/>
              </a:solidFill>
              <a:latin typeface="黑体" panose="02010609060101010101" pitchFamily="49" charset="-122"/>
              <a:ea typeface="黑体" panose="02010609060101010101" pitchFamily="49" charset="-122"/>
            </a:endParaRPr>
          </a:p>
        </p:txBody>
      </p:sp>
      <p:sp>
        <p:nvSpPr>
          <p:cNvPr id="2" name="矩形 1"/>
          <p:cNvSpPr/>
          <p:nvPr/>
        </p:nvSpPr>
        <p:spPr>
          <a:xfrm>
            <a:off x="7158389" y="5968612"/>
            <a:ext cx="2941831" cy="369332"/>
          </a:xfrm>
          <a:prstGeom prst="rect">
            <a:avLst/>
          </a:prstGeom>
        </p:spPr>
        <p:txBody>
          <a:bodyPr wrap="none">
            <a:spAutoFit/>
          </a:bodyPr>
          <a:lstStyle/>
          <a:p>
            <a:pPr algn="ctr"/>
            <a:r>
              <a:rPr lang="zh-CN" altLang="en-US" dirty="0">
                <a:solidFill>
                  <a:schemeClr val="accent2"/>
                </a:solidFill>
                <a:latin typeface="+mj-lt"/>
                <a:ea typeface="黑体" panose="02010609060101010101" pitchFamily="49" charset="-122"/>
                <a:cs typeface="Times New Roman" panose="02020603050405020304" charset="0"/>
              </a:rPr>
              <a:t>图1.</a:t>
            </a:r>
            <a:r>
              <a:rPr lang="en-US" altLang="zh-CN" dirty="0">
                <a:solidFill>
                  <a:schemeClr val="accent2"/>
                </a:solidFill>
                <a:latin typeface="+mj-lt"/>
                <a:ea typeface="黑体" panose="02010609060101010101" pitchFamily="49" charset="-122"/>
                <a:cs typeface="Times New Roman" panose="02020603050405020304" charset="0"/>
              </a:rPr>
              <a:t>3</a:t>
            </a:r>
            <a:r>
              <a:rPr lang="zh-CN" altLang="en-US" dirty="0">
                <a:solidFill>
                  <a:schemeClr val="accent2"/>
                </a:solidFill>
                <a:latin typeface="+mj-lt"/>
                <a:ea typeface="黑体" panose="02010609060101010101" pitchFamily="49" charset="-122"/>
                <a:cs typeface="Times New Roman" panose="02020603050405020304" charset="0"/>
              </a:rPr>
              <a:t> “四流”的基本功能</a:t>
            </a:r>
            <a:endParaRPr lang="zh-CN" altLang="en-US"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6092" y="908720"/>
            <a:ext cx="10524578" cy="5712911"/>
          </a:xfrm>
          <a:prstGeom prst="rect">
            <a:avLst/>
          </a:prstGeom>
        </p:spPr>
        <p:txBody>
          <a:bodyPr wrap="square">
            <a:spAutoFit/>
          </a:bodyPr>
          <a:lstStyle/>
          <a:p>
            <a:pPr algn="just">
              <a:lnSpc>
                <a:spcPct val="140000"/>
              </a:lnSpc>
              <a:spcBef>
                <a:spcPts val="1500"/>
              </a:spcBef>
            </a:pPr>
            <a:r>
              <a:rPr lang="zh-CN" altLang="en-US" sz="3200" b="1" dirty="0">
                <a:solidFill>
                  <a:schemeClr val="accent2"/>
                </a:solidFill>
                <a:latin typeface="方正大黑简体" panose="02010601030101010101" pitchFamily="65" charset="-122"/>
                <a:ea typeface="方正大黑简体" panose="02010601030101010101" pitchFamily="65" charset="-122"/>
              </a:rPr>
              <a:t>二、电子商务的分类</a:t>
            </a:r>
            <a:endParaRPr lang="en-US" altLang="zh-CN" sz="3200" b="1" dirty="0">
              <a:solidFill>
                <a:schemeClr val="accent2"/>
              </a:solidFill>
              <a:latin typeface="方正大黑简体" panose="02010601030101010101" pitchFamily="65" charset="-122"/>
              <a:ea typeface="方正大黑简体" panose="02010601030101010101" pitchFamily="65" charset="-122"/>
            </a:endParaRPr>
          </a:p>
          <a:p>
            <a:pPr indent="612140" algn="just">
              <a:lnSpc>
                <a:spcPct val="140000"/>
              </a:lnSpc>
              <a:spcBef>
                <a:spcPts val="1000"/>
              </a:spcBef>
            </a:pPr>
            <a:r>
              <a:rPr lang="zh-CN" altLang="en-US" sz="3200" dirty="0">
                <a:solidFill>
                  <a:schemeClr val="accent2"/>
                </a:solidFill>
                <a:latin typeface="方正大黑简体" panose="02010601030101010101" pitchFamily="65" charset="-122"/>
                <a:ea typeface="方正大黑简体" panose="02010601030101010101" pitchFamily="65" charset="-122"/>
              </a:rPr>
              <a:t>（一）按交易主体分类</a:t>
            </a:r>
            <a:endParaRPr lang="zh-CN" altLang="en-US" sz="3200" dirty="0">
              <a:solidFill>
                <a:schemeClr val="accent2"/>
              </a:solidFill>
              <a:latin typeface="方正大黑简体" panose="02010601030101010101" pitchFamily="65" charset="-122"/>
              <a:ea typeface="方正大黑简体" panose="02010601030101010101" pitchFamily="65" charset="-122"/>
            </a:endParaRPr>
          </a:p>
          <a:p>
            <a:pPr indent="612140" algn="just">
              <a:lnSpc>
                <a:spcPct val="120000"/>
              </a:lnSpc>
              <a:spcBef>
                <a:spcPts val="1000"/>
              </a:spcBef>
            </a:pPr>
            <a:r>
              <a:rPr lang="en-US" altLang="zh-CN" sz="2600" b="1" dirty="0">
                <a:solidFill>
                  <a:srgbClr val="C00000"/>
                </a:solidFill>
                <a:latin typeface="+mj-lt"/>
                <a:ea typeface="黑体" panose="02010609060101010101" pitchFamily="49" charset="-122"/>
              </a:rPr>
              <a:t>1. </a:t>
            </a:r>
            <a:r>
              <a:rPr lang="zh-CN" altLang="en-US" sz="2600" b="1" dirty="0">
                <a:solidFill>
                  <a:srgbClr val="C00000"/>
                </a:solidFill>
                <a:latin typeface="+mj-lt"/>
                <a:ea typeface="黑体" panose="02010609060101010101" pitchFamily="49" charset="-122"/>
              </a:rPr>
              <a:t>企业与企业之间的电子商务</a:t>
            </a:r>
            <a:endParaRPr lang="zh-CN" altLang="en-US" sz="2600" b="1" dirty="0">
              <a:solidFill>
                <a:srgbClr val="C00000"/>
              </a:solidFill>
              <a:latin typeface="+mj-lt"/>
              <a:ea typeface="黑体" panose="02010609060101010101" pitchFamily="49" charset="-122"/>
            </a:endParaRPr>
          </a:p>
          <a:p>
            <a:pPr indent="612140" algn="just">
              <a:lnSpc>
                <a:spcPct val="120000"/>
              </a:lnSpc>
              <a:spcBef>
                <a:spcPts val="1000"/>
              </a:spcBef>
            </a:pPr>
            <a:r>
              <a:rPr lang="en-US" altLang="zh-CN" sz="2600" b="1" dirty="0">
                <a:solidFill>
                  <a:srgbClr val="C00000"/>
                </a:solidFill>
                <a:latin typeface="+mj-lt"/>
                <a:ea typeface="黑体" panose="02010609060101010101" pitchFamily="49" charset="-122"/>
              </a:rPr>
              <a:t>2. </a:t>
            </a:r>
            <a:r>
              <a:rPr lang="zh-CN" altLang="en-US" sz="2600" b="1" dirty="0">
                <a:solidFill>
                  <a:srgbClr val="C00000"/>
                </a:solidFill>
                <a:latin typeface="+mj-lt"/>
                <a:ea typeface="黑体" panose="02010609060101010101" pitchFamily="49" charset="-122"/>
              </a:rPr>
              <a:t>企业与个人消费者之间的电子商务</a:t>
            </a:r>
            <a:endParaRPr lang="zh-CN" altLang="en-US" sz="2600" b="1" dirty="0">
              <a:solidFill>
                <a:srgbClr val="C00000"/>
              </a:solidFill>
              <a:latin typeface="+mj-lt"/>
              <a:ea typeface="黑体" panose="02010609060101010101" pitchFamily="49" charset="-122"/>
            </a:endParaRPr>
          </a:p>
          <a:p>
            <a:pPr indent="612140" algn="just">
              <a:lnSpc>
                <a:spcPct val="120000"/>
              </a:lnSpc>
              <a:spcBef>
                <a:spcPts val="1000"/>
              </a:spcBef>
            </a:pPr>
            <a:r>
              <a:rPr lang="en-US" altLang="zh-CN" sz="2600" b="1" dirty="0">
                <a:solidFill>
                  <a:srgbClr val="C00000"/>
                </a:solidFill>
                <a:latin typeface="+mj-lt"/>
                <a:ea typeface="黑体" panose="02010609060101010101" pitchFamily="49" charset="-122"/>
              </a:rPr>
              <a:t>3. </a:t>
            </a:r>
            <a:r>
              <a:rPr lang="zh-CN" altLang="en-US" sz="2600" b="1" dirty="0">
                <a:solidFill>
                  <a:srgbClr val="C00000"/>
                </a:solidFill>
                <a:latin typeface="+mj-lt"/>
                <a:ea typeface="黑体" panose="02010609060101010101" pitchFamily="49" charset="-122"/>
              </a:rPr>
              <a:t>个人消费者与个人消费者之间的电子商务</a:t>
            </a:r>
            <a:endParaRPr lang="zh-CN" altLang="en-US" sz="2600" b="1" dirty="0">
              <a:solidFill>
                <a:srgbClr val="C00000"/>
              </a:solidFill>
              <a:latin typeface="+mj-lt"/>
              <a:ea typeface="黑体" panose="02010609060101010101" pitchFamily="49" charset="-122"/>
            </a:endParaRPr>
          </a:p>
          <a:p>
            <a:pPr indent="612140" algn="just">
              <a:lnSpc>
                <a:spcPct val="120000"/>
              </a:lnSpc>
              <a:spcBef>
                <a:spcPts val="1000"/>
              </a:spcBef>
              <a:spcAft>
                <a:spcPts val="500"/>
              </a:spcAft>
            </a:pPr>
            <a:r>
              <a:rPr lang="en-US" altLang="zh-CN" sz="2600" b="1" dirty="0">
                <a:solidFill>
                  <a:srgbClr val="C00000"/>
                </a:solidFill>
                <a:latin typeface="+mj-lt"/>
                <a:ea typeface="黑体" panose="02010609060101010101" pitchFamily="49" charset="-122"/>
              </a:rPr>
              <a:t>4. B2B2C</a:t>
            </a:r>
            <a:r>
              <a:rPr lang="zh-CN" altLang="en-US" sz="2600" b="1" dirty="0">
                <a:solidFill>
                  <a:srgbClr val="C00000"/>
                </a:solidFill>
                <a:latin typeface="+mj-lt"/>
                <a:ea typeface="黑体" panose="02010609060101010101" pitchFamily="49" charset="-122"/>
              </a:rPr>
              <a:t>电子商务 </a:t>
            </a:r>
            <a:endParaRPr lang="en-US" altLang="zh-CN" sz="2600" b="1" dirty="0">
              <a:solidFill>
                <a:srgbClr val="C00000"/>
              </a:solidFill>
              <a:latin typeface="+mj-lt"/>
              <a:ea typeface="黑体" panose="02010609060101010101" pitchFamily="49" charset="-122"/>
            </a:endParaRPr>
          </a:p>
          <a:p>
            <a:pPr indent="612140" algn="just">
              <a:lnSpc>
                <a:spcPct val="120000"/>
              </a:lnSpc>
              <a:spcBef>
                <a:spcPts val="1000"/>
              </a:spcBef>
              <a:spcAft>
                <a:spcPts val="500"/>
              </a:spcAft>
            </a:pPr>
            <a:r>
              <a:rPr lang="en-US" altLang="zh-CN" sz="2600" b="1" dirty="0">
                <a:solidFill>
                  <a:srgbClr val="C00000"/>
                </a:solidFill>
                <a:latin typeface="+mj-lt"/>
                <a:ea typeface="黑体" panose="02010609060101010101" pitchFamily="49" charset="-122"/>
              </a:rPr>
              <a:t>5. </a:t>
            </a:r>
            <a:r>
              <a:rPr lang="zh-CN" altLang="en-US" sz="2600" b="1" dirty="0">
                <a:solidFill>
                  <a:srgbClr val="C00000"/>
                </a:solidFill>
                <a:latin typeface="+mj-lt"/>
                <a:ea typeface="黑体" panose="02010609060101010101" pitchFamily="49" charset="-122"/>
              </a:rPr>
              <a:t>个人消费者与企业之间的电子商务</a:t>
            </a:r>
            <a:endParaRPr lang="zh-CN" altLang="en-US" sz="2600" b="1" dirty="0">
              <a:solidFill>
                <a:srgbClr val="C00000"/>
              </a:solidFill>
              <a:latin typeface="+mj-lt"/>
              <a:ea typeface="黑体" panose="02010609060101010101" pitchFamily="49" charset="-122"/>
            </a:endParaRPr>
          </a:p>
          <a:p>
            <a:pPr indent="612140" algn="just">
              <a:lnSpc>
                <a:spcPct val="130000"/>
              </a:lnSpc>
              <a:spcBef>
                <a:spcPts val="0"/>
              </a:spcBef>
            </a:pP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1</a:t>
            </a:r>
            <a:r>
              <a:rPr lang="zh-CN" altLang="en-US" sz="2400" dirty="0">
                <a:solidFill>
                  <a:schemeClr val="accent2"/>
                </a:solidFill>
                <a:latin typeface="+mj-lt"/>
                <a:ea typeface="黑体" panose="02010609060101010101" pitchFamily="49" charset="-122"/>
              </a:rPr>
              <a:t>）消费者群体主导的</a:t>
            </a:r>
            <a:r>
              <a:rPr lang="en-US" altLang="zh-CN" sz="2400" dirty="0">
                <a:solidFill>
                  <a:schemeClr val="accent2"/>
                </a:solidFill>
                <a:latin typeface="+mj-lt"/>
                <a:ea typeface="黑体" panose="02010609060101010101" pitchFamily="49" charset="-122"/>
              </a:rPr>
              <a:t>C2B</a:t>
            </a:r>
            <a:r>
              <a:rPr lang="zh-CN" altLang="en-US" sz="2400" dirty="0">
                <a:solidFill>
                  <a:schemeClr val="accent2"/>
                </a:solidFill>
                <a:latin typeface="+mj-lt"/>
                <a:ea typeface="黑体" panose="02010609060101010101" pitchFamily="49" charset="-122"/>
              </a:rPr>
              <a:t>。</a:t>
            </a:r>
            <a:endParaRPr lang="zh-CN" altLang="en-US" sz="2400" dirty="0">
              <a:solidFill>
                <a:schemeClr val="accent2"/>
              </a:solidFill>
              <a:latin typeface="+mj-lt"/>
              <a:ea typeface="黑体" panose="02010609060101010101" pitchFamily="49" charset="-122"/>
            </a:endParaRPr>
          </a:p>
          <a:p>
            <a:pPr indent="612140" algn="just">
              <a:lnSpc>
                <a:spcPct val="120000"/>
              </a:lnSpc>
              <a:spcBef>
                <a:spcPts val="500"/>
              </a:spcBef>
            </a:pP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2</a:t>
            </a:r>
            <a:r>
              <a:rPr lang="zh-CN" altLang="en-US" sz="2400" dirty="0">
                <a:solidFill>
                  <a:schemeClr val="accent2"/>
                </a:solidFill>
                <a:latin typeface="+mj-lt"/>
                <a:ea typeface="黑体" panose="02010609060101010101" pitchFamily="49" charset="-122"/>
              </a:rPr>
              <a:t>）消费者个体参与定制的</a:t>
            </a:r>
            <a:r>
              <a:rPr lang="en-US" altLang="zh-CN" sz="2400" dirty="0">
                <a:solidFill>
                  <a:schemeClr val="accent2"/>
                </a:solidFill>
                <a:latin typeface="+mj-lt"/>
                <a:ea typeface="黑体" panose="02010609060101010101" pitchFamily="49" charset="-122"/>
              </a:rPr>
              <a:t>C2B</a:t>
            </a:r>
            <a:r>
              <a:rPr lang="zh-CN" altLang="en-US" sz="2400" dirty="0">
                <a:solidFill>
                  <a:schemeClr val="accent2"/>
                </a:solidFill>
                <a:latin typeface="+mj-lt"/>
                <a:ea typeface="黑体" panose="02010609060101010101" pitchFamily="49" charset="-122"/>
              </a:rPr>
              <a:t>。</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332" y="1248491"/>
            <a:ext cx="10737641" cy="3892925"/>
          </a:xfrm>
          <a:prstGeom prst="rect">
            <a:avLst/>
          </a:prstGeom>
        </p:spPr>
        <p:txBody>
          <a:bodyPr wrap="square">
            <a:spAutoFit/>
          </a:bodyPr>
          <a:lstStyle/>
          <a:p>
            <a:pPr indent="612140" algn="just">
              <a:lnSpc>
                <a:spcPct val="120000"/>
              </a:lnSpc>
              <a:spcBef>
                <a:spcPts val="1000"/>
              </a:spcBef>
              <a:spcAft>
                <a:spcPts val="500"/>
              </a:spcAft>
            </a:pPr>
            <a:r>
              <a:rPr lang="en-US" altLang="zh-CN" sz="2600" b="1" dirty="0">
                <a:solidFill>
                  <a:srgbClr val="C00000"/>
                </a:solidFill>
                <a:ea typeface="黑体" panose="02010609060101010101" pitchFamily="49" charset="-122"/>
              </a:rPr>
              <a:t>6. O2O</a:t>
            </a:r>
            <a:r>
              <a:rPr lang="zh-CN" altLang="en-US" sz="2600" b="1" dirty="0">
                <a:solidFill>
                  <a:srgbClr val="C00000"/>
                </a:solidFill>
                <a:ea typeface="黑体" panose="02010609060101010101" pitchFamily="49" charset="-122"/>
              </a:rPr>
              <a:t>电子商务</a:t>
            </a:r>
            <a:endParaRPr lang="en-US" altLang="zh-CN" sz="2600" b="1" dirty="0">
              <a:solidFill>
                <a:srgbClr val="C00000"/>
              </a:solidFill>
              <a:ea typeface="黑体" panose="02010609060101010101" pitchFamily="49" charset="-122"/>
            </a:endParaRPr>
          </a:p>
          <a:p>
            <a:pPr indent="612140" algn="just">
              <a:lnSpc>
                <a:spcPct val="120000"/>
              </a:lnSpc>
              <a:spcBef>
                <a:spcPts val="0"/>
              </a:spcBef>
            </a:pPr>
            <a:r>
              <a:rPr lang="en-US" altLang="zh-CN" sz="2400" dirty="0">
                <a:solidFill>
                  <a:schemeClr val="accent2"/>
                </a:solidFill>
                <a:ea typeface="黑体" panose="02010609060101010101" pitchFamily="49" charset="-122"/>
              </a:rPr>
              <a:t>O2O</a:t>
            </a:r>
            <a:r>
              <a:rPr lang="zh-CN" altLang="en-US" sz="2400" dirty="0">
                <a:solidFill>
                  <a:schemeClr val="accent2"/>
                </a:solidFill>
                <a:ea typeface="黑体" panose="02010609060101010101" pitchFamily="49" charset="-122"/>
              </a:rPr>
              <a:t>（</a:t>
            </a:r>
            <a:r>
              <a:rPr lang="en-US" altLang="zh-CN" sz="2400" dirty="0">
                <a:solidFill>
                  <a:schemeClr val="accent2"/>
                </a:solidFill>
                <a:ea typeface="黑体" panose="02010609060101010101" pitchFamily="49" charset="-122"/>
              </a:rPr>
              <a:t>Online to Offline</a:t>
            </a:r>
            <a:r>
              <a:rPr lang="zh-CN" altLang="en-US" sz="2400" dirty="0">
                <a:solidFill>
                  <a:schemeClr val="accent2"/>
                </a:solidFill>
                <a:ea typeface="黑体" panose="02010609060101010101" pitchFamily="49" charset="-122"/>
              </a:rPr>
              <a:t>）电子商务是指将线下商务与互联网结合在一起，让互联网成为线下交易的前台。</a:t>
            </a:r>
            <a:endParaRPr lang="en-US" altLang="zh-CN" sz="2400" dirty="0">
              <a:solidFill>
                <a:schemeClr val="accent2"/>
              </a:solidFill>
              <a:ea typeface="黑体" panose="02010609060101010101" pitchFamily="49" charset="-122"/>
            </a:endParaRPr>
          </a:p>
          <a:p>
            <a:pPr indent="612140" algn="just">
              <a:lnSpc>
                <a:spcPct val="120000"/>
              </a:lnSpc>
              <a:spcBef>
                <a:spcPts val="1000"/>
              </a:spcBef>
              <a:spcAft>
                <a:spcPts val="1000"/>
              </a:spcAft>
            </a:pPr>
            <a:r>
              <a:rPr lang="en-US" altLang="zh-CN" sz="2400" b="1" dirty="0">
                <a:solidFill>
                  <a:srgbClr val="C00000"/>
                </a:solidFill>
                <a:latin typeface="+mj-lt"/>
                <a:ea typeface="黑体" panose="02010609060101010101" pitchFamily="49" charset="-122"/>
              </a:rPr>
              <a:t>7. </a:t>
            </a:r>
            <a:r>
              <a:rPr lang="zh-CN" altLang="en-US" sz="2400" b="1" dirty="0">
                <a:solidFill>
                  <a:srgbClr val="C00000"/>
                </a:solidFill>
                <a:latin typeface="+mj-lt"/>
                <a:ea typeface="黑体" panose="02010609060101010101" pitchFamily="49" charset="-122"/>
              </a:rPr>
              <a:t>电子政务</a:t>
            </a:r>
            <a:endParaRPr lang="zh-CN" altLang="en-US" sz="2400" b="1" dirty="0">
              <a:solidFill>
                <a:srgbClr val="C00000"/>
              </a:solidFill>
              <a:latin typeface="+mj-lt"/>
              <a:ea typeface="黑体" panose="02010609060101010101" pitchFamily="49" charset="-122"/>
            </a:endParaRPr>
          </a:p>
          <a:p>
            <a:pPr indent="612140" algn="just">
              <a:lnSpc>
                <a:spcPct val="120000"/>
              </a:lnSpc>
              <a:spcBef>
                <a:spcPts val="0"/>
              </a:spcBef>
            </a:pP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1</a:t>
            </a: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G2B </a:t>
            </a:r>
            <a:r>
              <a:rPr lang="zh-CN" altLang="en-US" sz="2400" dirty="0">
                <a:solidFill>
                  <a:schemeClr val="accent2"/>
                </a:solidFill>
                <a:latin typeface="+mj-lt"/>
                <a:ea typeface="黑体" panose="02010609060101010101" pitchFamily="49" charset="-122"/>
              </a:rPr>
              <a:t>涵盖了政府与企业间的各项事；</a:t>
            </a:r>
            <a:endParaRPr lang="zh-CN" altLang="en-US" sz="2400" dirty="0">
              <a:solidFill>
                <a:schemeClr val="accent2"/>
              </a:solidFill>
              <a:latin typeface="+mj-lt"/>
              <a:ea typeface="黑体" panose="02010609060101010101" pitchFamily="49" charset="-122"/>
            </a:endParaRPr>
          </a:p>
          <a:p>
            <a:pPr indent="612140" algn="just">
              <a:lnSpc>
                <a:spcPct val="120000"/>
              </a:lnSpc>
              <a:spcBef>
                <a:spcPts val="1000"/>
              </a:spcBef>
            </a:pP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2</a:t>
            </a: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G2C </a:t>
            </a:r>
            <a:r>
              <a:rPr lang="zh-CN" altLang="en-US" sz="2400" dirty="0">
                <a:solidFill>
                  <a:schemeClr val="accent2"/>
                </a:solidFill>
                <a:latin typeface="+mj-lt"/>
                <a:ea typeface="黑体" panose="02010609060101010101" pitchFamily="49" charset="-122"/>
              </a:rPr>
              <a:t>涵盖了政府与公民之间的若干事务；</a:t>
            </a:r>
            <a:endParaRPr lang="zh-CN" altLang="en-US" sz="2400" dirty="0">
              <a:solidFill>
                <a:schemeClr val="accent2"/>
              </a:solidFill>
              <a:latin typeface="+mj-lt"/>
              <a:ea typeface="黑体" panose="02010609060101010101" pitchFamily="49" charset="-122"/>
            </a:endParaRPr>
          </a:p>
          <a:p>
            <a:pPr indent="612140" algn="just">
              <a:lnSpc>
                <a:spcPct val="120000"/>
              </a:lnSpc>
              <a:spcBef>
                <a:spcPts val="1000"/>
              </a:spcBef>
            </a:pP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3</a:t>
            </a: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G2G </a:t>
            </a:r>
            <a:r>
              <a:rPr lang="zh-CN" altLang="en-US" sz="2400" dirty="0">
                <a:solidFill>
                  <a:schemeClr val="accent2"/>
                </a:solidFill>
                <a:latin typeface="+mj-lt"/>
                <a:ea typeface="黑体" panose="02010609060101010101" pitchFamily="49" charset="-122"/>
              </a:rPr>
              <a:t>是指政府与政府间的电子政务。</a:t>
            </a:r>
            <a:endParaRPr lang="zh-CN" altLang="en-US" sz="2400" dirty="0">
              <a:solidFill>
                <a:schemeClr val="accent2"/>
              </a:solidFill>
              <a:latin typeface="+mj-lt"/>
              <a:ea typeface="黑体" panose="02010609060101010101" pitchFamily="49" charset="-122"/>
            </a:endParaRPr>
          </a:p>
        </p:txBody>
      </p:sp>
      <p:pic>
        <p:nvPicPr>
          <p:cNvPr id="3" name="图片 -2147482611" descr="1-5"/>
          <p:cNvPicPr>
            <a:picLocks noChangeAspect="1"/>
          </p:cNvPicPr>
          <p:nvPr/>
        </p:nvPicPr>
        <p:blipFill>
          <a:blip r:embed="rId1">
            <a:clrChange>
              <a:clrFrom>
                <a:srgbClr val="FFFFFF"/>
              </a:clrFrom>
              <a:clrTo>
                <a:srgbClr val="FFFFFF">
                  <a:alpha val="0"/>
                </a:srgbClr>
              </a:clrTo>
            </a:clrChange>
          </a:blip>
          <a:stretch>
            <a:fillRect/>
          </a:stretch>
        </p:blipFill>
        <p:spPr>
          <a:xfrm>
            <a:off x="1993925" y="5329276"/>
            <a:ext cx="5388434" cy="1340084"/>
          </a:xfrm>
          <a:prstGeom prst="rect">
            <a:avLst/>
          </a:prstGeom>
          <a:noFill/>
          <a:ln w="9525">
            <a:noFill/>
          </a:ln>
          <a:effectLst>
            <a:outerShdw blurRad="50800" dist="38100" dir="5400000" algn="t" rotWithShape="0">
              <a:prstClr val="black">
                <a:alpha val="40000"/>
              </a:prstClr>
            </a:outerShdw>
          </a:effectLst>
        </p:spPr>
      </p:pic>
      <p:pic>
        <p:nvPicPr>
          <p:cNvPr id="6" name="图片 5"/>
          <p:cNvPicPr>
            <a:picLocks noChangeAspect="1"/>
          </p:cNvPicPr>
          <p:nvPr/>
        </p:nvPicPr>
        <p:blipFill>
          <a:blip r:embed="rId2">
            <a:clrChange>
              <a:clrFrom>
                <a:srgbClr val="FFFFFF"/>
              </a:clrFrom>
              <a:clrTo>
                <a:srgbClr val="FFFFFF">
                  <a:alpha val="0"/>
                </a:srgbClr>
              </a:clrTo>
            </a:clrChange>
          </a:blip>
          <a:stretch>
            <a:fillRect/>
          </a:stretch>
        </p:blipFill>
        <p:spPr>
          <a:xfrm>
            <a:off x="8258342" y="2420888"/>
            <a:ext cx="2865161" cy="1512168"/>
          </a:xfrm>
          <a:prstGeom prst="rect">
            <a:avLst/>
          </a:prstGeom>
        </p:spPr>
      </p:pic>
      <p:sp>
        <p:nvSpPr>
          <p:cNvPr id="4" name="文本框 3"/>
          <p:cNvSpPr txBox="1"/>
          <p:nvPr/>
        </p:nvSpPr>
        <p:spPr>
          <a:xfrm>
            <a:off x="8054539" y="5882424"/>
            <a:ext cx="3557302" cy="400110"/>
          </a:xfrm>
          <a:prstGeom prst="rect">
            <a:avLst/>
          </a:prstGeom>
          <a:solidFill>
            <a:srgbClr val="00B0F0"/>
          </a:solidFill>
          <a:ln>
            <a:noFill/>
          </a:ln>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8F8F8"/>
                </a:solidFill>
                <a:latin typeface="+mj-lt"/>
                <a:ea typeface="黑体" panose="02010609060101010101" pitchFamily="49" charset="-122"/>
                <a:sym typeface="+mn-ea"/>
                <a:hlinkClick r:id="rId3" action="ppaction://hlinkfile"/>
              </a:rPr>
              <a:t>点击播放视频：</a:t>
            </a:r>
            <a:r>
              <a:rPr lang="zh-CN" altLang="en-US" sz="2000" dirty="0">
                <a:solidFill>
                  <a:srgbClr val="F8F8F8"/>
                </a:solidFill>
                <a:latin typeface="+mj-lt"/>
                <a:ea typeface="黑体" panose="02010609060101010101" pitchFamily="49" charset="-122"/>
                <a:hlinkClick r:id="rId3" action="ppaction://hlinkfile"/>
              </a:rPr>
              <a:t>电子政务新闻</a:t>
            </a:r>
            <a:endParaRPr lang="zh-CN" altLang="en-US" sz="2000" dirty="0">
              <a:solidFill>
                <a:srgbClr val="F8F8F8"/>
              </a:solidFill>
              <a:latin typeface="+mn-lt"/>
              <a:ea typeface="黑体" panose="02010609060101010101" pitchFamily="49" charset="-122"/>
            </a:endParaRPr>
          </a:p>
        </p:txBody>
      </p:sp>
      <p:pic>
        <p:nvPicPr>
          <p:cNvPr id="5" name="图片 4">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4306" y="5018328"/>
            <a:ext cx="657769" cy="657769"/>
          </a:xfrm>
          <a:prstGeom prst="rect">
            <a:avLst/>
          </a:prstGeo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5763" y="908720"/>
            <a:ext cx="11125236" cy="4395470"/>
          </a:xfrm>
          <a:prstGeom prst="rect">
            <a:avLst/>
          </a:prstGeom>
        </p:spPr>
        <p:txBody>
          <a:bodyPr wrap="square">
            <a:spAutoFit/>
          </a:bodyPr>
          <a:lstStyle/>
          <a:p>
            <a:pPr algn="ctr">
              <a:lnSpc>
                <a:spcPct val="140000"/>
              </a:lnSpc>
              <a:spcBef>
                <a:spcPts val="1000"/>
              </a:spcBef>
            </a:pPr>
            <a:r>
              <a:rPr lang="zh-CN" altLang="en-US" sz="3200" dirty="0">
                <a:solidFill>
                  <a:srgbClr val="0070C0"/>
                </a:solidFill>
                <a:latin typeface="方正大黑简体" panose="02010601030101010101" pitchFamily="65" charset="-122"/>
                <a:ea typeface="方正大黑简体" panose="02010601030101010101" pitchFamily="65" charset="-122"/>
              </a:rPr>
              <a:t>阿里巴巴的“淘工厂”</a:t>
            </a:r>
            <a:endParaRPr lang="zh-CN" altLang="en-US" sz="3200" dirty="0">
              <a:solidFill>
                <a:srgbClr val="0070C0"/>
              </a:solidFill>
              <a:latin typeface="方正大黑简体" panose="02010601030101010101" pitchFamily="65" charset="-122"/>
              <a:ea typeface="方正大黑简体" panose="02010601030101010101" pitchFamily="65" charset="-122"/>
            </a:endParaRPr>
          </a:p>
          <a:p>
            <a:pPr algn="l">
              <a:lnSpc>
                <a:spcPct val="140000"/>
              </a:lnSpc>
              <a:spcBef>
                <a:spcPts val="1000"/>
              </a:spcBef>
            </a:pPr>
            <a:r>
              <a:rPr lang="en-US" altLang="zh-CN" sz="2600" dirty="0">
                <a:solidFill>
                  <a:schemeClr val="accent2"/>
                </a:solidFill>
                <a:latin typeface="+mj-lt"/>
                <a:ea typeface="黑体" panose="02010609060101010101" pitchFamily="49" charset="-122"/>
              </a:rPr>
              <a:t>    </a:t>
            </a:r>
            <a:r>
              <a:rPr lang="zh-CN" altLang="en-US" sz="2600" dirty="0">
                <a:solidFill>
                  <a:schemeClr val="accent2"/>
                </a:solidFill>
                <a:latin typeface="+mj-lt"/>
                <a:ea typeface="黑体" panose="02010609060101010101" pitchFamily="49" charset="-122"/>
              </a:rPr>
              <a:t>“淘工厂”是阿里巴巴旗下1688事业部的一个平台，是连接淘宝卖家与有生产能力工厂的平台，其前身于2013年上线。</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rPr>
              <a:t>淘工厂迭代始于2019年，基于淘特C2M的发展，在产业带为想要做电商的工厂提供代全托管的代运营服务。工厂通过托管模式，可快速入驻淘工厂并享受淘工厂提供的数字化选品、智能化定价、营销托管、供应链优化、物流和本地化服务等解决方案。</a:t>
            </a:r>
            <a:endParaRPr lang="zh-CN" altLang="en-US" sz="2600" dirty="0">
              <a:solidFill>
                <a:schemeClr val="accent2"/>
              </a:solidFill>
              <a:latin typeface="+mj-lt"/>
              <a:ea typeface="黑体" panose="02010609060101010101" pitchFamily="49" charset="-122"/>
            </a:endParaRPr>
          </a:p>
        </p:txBody>
      </p:sp>
      <p:sp>
        <p:nvSpPr>
          <p:cNvPr id="4" name="文本框 3"/>
          <p:cNvSpPr txBox="1"/>
          <p:nvPr/>
        </p:nvSpPr>
        <p:spPr>
          <a:xfrm>
            <a:off x="2281957" y="6140421"/>
            <a:ext cx="6768751" cy="400110"/>
          </a:xfrm>
          <a:prstGeom prst="rect">
            <a:avLst/>
          </a:prstGeom>
          <a:solidFill>
            <a:srgbClr val="00B0F0"/>
          </a:solidFill>
          <a:ln>
            <a:noFill/>
          </a:ln>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8F8F8"/>
                </a:solidFill>
                <a:latin typeface="+mj-lt"/>
                <a:ea typeface="黑体" panose="02010609060101010101" pitchFamily="49" charset="-122"/>
                <a:sym typeface="+mn-ea"/>
                <a:hlinkClick r:id="rId1" action="ppaction://hlinkfile"/>
              </a:rPr>
              <a:t>点击播放视频：</a:t>
            </a:r>
            <a:r>
              <a:rPr lang="zh-CN" altLang="en-US" sz="2000" dirty="0">
                <a:solidFill>
                  <a:srgbClr val="F8F8F8"/>
                </a:solidFill>
                <a:latin typeface="+mj-lt"/>
                <a:ea typeface="黑体" panose="02010609060101010101" pitchFamily="49" charset="-122"/>
                <a:hlinkClick r:id="rId1" action="ppaction://hlinkfile"/>
              </a:rPr>
              <a:t>“必要”</a:t>
            </a:r>
            <a:r>
              <a:rPr lang="en-US" altLang="zh-CN" sz="2000" dirty="0">
                <a:solidFill>
                  <a:srgbClr val="F8F8F8"/>
                </a:solidFill>
                <a:latin typeface="+mj-lt"/>
                <a:ea typeface="黑体" panose="02010609060101010101" pitchFamily="49" charset="-122"/>
                <a:hlinkClick r:id="rId1" action="ppaction://hlinkfile"/>
              </a:rPr>
              <a:t>——</a:t>
            </a:r>
            <a:r>
              <a:rPr lang="zh-CN" altLang="en-US" sz="2000" dirty="0">
                <a:solidFill>
                  <a:srgbClr val="F8F8F8"/>
                </a:solidFill>
                <a:latin typeface="+mj-lt"/>
                <a:ea typeface="黑体" panose="02010609060101010101" pitchFamily="49" charset="-122"/>
                <a:hlinkClick r:id="rId1" action="ppaction://hlinkfile"/>
              </a:rPr>
              <a:t>全球首家C2M电子商务平台</a:t>
            </a:r>
            <a:endParaRPr lang="zh-CN" altLang="en-US" sz="2000" dirty="0">
              <a:solidFill>
                <a:srgbClr val="F8F8F8"/>
              </a:solidFill>
              <a:latin typeface="+mj-lt"/>
              <a:ea typeface="黑体" panose="02010609060101010101" pitchFamily="49" charset="-122"/>
            </a:endParaRPr>
          </a:p>
        </p:txBody>
      </p:sp>
      <p:pic>
        <p:nvPicPr>
          <p:cNvPr id="5" name="图片 4">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1677" y="6011591"/>
            <a:ext cx="657769" cy="657769"/>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4150" y="980440"/>
            <a:ext cx="11764645" cy="5255260"/>
          </a:xfrm>
          <a:prstGeom prst="rect">
            <a:avLst/>
          </a:prstGeom>
        </p:spPr>
        <p:txBody>
          <a:bodyPr wrap="square">
            <a:spAutoFit/>
          </a:bodyPr>
          <a:lstStyle/>
          <a:p>
            <a:pPr algn="just">
              <a:lnSpc>
                <a:spcPct val="140000"/>
              </a:lnSpc>
              <a:spcBef>
                <a:spcPts val="1000"/>
              </a:spcBef>
            </a:pPr>
            <a:r>
              <a:rPr lang="en-US" sz="2400" dirty="0">
                <a:solidFill>
                  <a:schemeClr val="accent2"/>
                </a:solidFill>
                <a:latin typeface="+mj-lt"/>
                <a:ea typeface="黑体" panose="02010609060101010101" pitchFamily="49" charset="-122"/>
              </a:rPr>
              <a:t>      </a:t>
            </a:r>
            <a:r>
              <a:rPr sz="2400" dirty="0">
                <a:solidFill>
                  <a:schemeClr val="accent2"/>
                </a:solidFill>
                <a:latin typeface="+mj-lt"/>
                <a:ea typeface="黑体" panose="02010609060101010101" pitchFamily="49" charset="-122"/>
              </a:rPr>
              <a:t>1．淘工厂打通了零售端数据和生产端数据</a:t>
            </a:r>
            <a:endParaRPr sz="2400" dirty="0">
              <a:solidFill>
                <a:schemeClr val="accent2"/>
              </a:solidFill>
              <a:latin typeface="+mj-lt"/>
              <a:ea typeface="黑体" panose="02010609060101010101" pitchFamily="49" charset="-122"/>
            </a:endParaRPr>
          </a:p>
          <a:p>
            <a:pPr algn="just">
              <a:lnSpc>
                <a:spcPct val="140000"/>
              </a:lnSpc>
              <a:spcBef>
                <a:spcPts val="1000"/>
              </a:spcBef>
            </a:pPr>
            <a:r>
              <a:rPr lang="en-US" sz="2400" dirty="0">
                <a:solidFill>
                  <a:schemeClr val="accent2"/>
                </a:solidFill>
                <a:latin typeface="+mj-lt"/>
                <a:ea typeface="黑体" panose="02010609060101010101" pitchFamily="49" charset="-122"/>
              </a:rPr>
              <a:t>    </a:t>
            </a:r>
            <a:r>
              <a:rPr sz="2400" dirty="0">
                <a:solidFill>
                  <a:schemeClr val="accent2"/>
                </a:solidFill>
                <a:latin typeface="+mj-lt"/>
                <a:ea typeface="黑体" panose="02010609060101010101" pitchFamily="49" charset="-122"/>
              </a:rPr>
              <a:t>淘工厂凭借阿里巴巴庞大的数据资源，能够洞悉消费者需求并将其反馈给厂家，从而实现生产数字化选品，帮助厂家捕捉市场趋势，形成差异化卖点。淘工厂把零售端数据和生产端数据打通。</a:t>
            </a:r>
            <a:endParaRPr sz="2400" dirty="0">
              <a:solidFill>
                <a:schemeClr val="accent2"/>
              </a:solidFill>
              <a:latin typeface="+mj-lt"/>
              <a:ea typeface="黑体" panose="02010609060101010101" pitchFamily="49" charset="-122"/>
            </a:endParaRPr>
          </a:p>
          <a:p>
            <a:pPr algn="just">
              <a:lnSpc>
                <a:spcPct val="140000"/>
              </a:lnSpc>
              <a:spcBef>
                <a:spcPts val="1000"/>
              </a:spcBef>
            </a:pPr>
            <a:r>
              <a:rPr lang="en-US" sz="2400" dirty="0">
                <a:solidFill>
                  <a:schemeClr val="accent2"/>
                </a:solidFill>
                <a:latin typeface="+mj-lt"/>
                <a:ea typeface="黑体" panose="02010609060101010101" pitchFamily="49" charset="-122"/>
              </a:rPr>
              <a:t>        </a:t>
            </a:r>
            <a:r>
              <a:rPr sz="2400" dirty="0">
                <a:solidFill>
                  <a:schemeClr val="accent2"/>
                </a:solidFill>
                <a:latin typeface="+mj-lt"/>
                <a:ea typeface="黑体" panose="02010609060101010101" pitchFamily="49" charset="-122"/>
              </a:rPr>
              <a:t>2．淘工厂为生产工厂提供完善供应链服务</a:t>
            </a:r>
            <a:endParaRPr sz="2400" dirty="0">
              <a:solidFill>
                <a:schemeClr val="accent2"/>
              </a:solidFill>
              <a:latin typeface="+mj-lt"/>
              <a:ea typeface="黑体" panose="02010609060101010101" pitchFamily="49" charset="-122"/>
            </a:endParaRPr>
          </a:p>
          <a:p>
            <a:pPr algn="just">
              <a:lnSpc>
                <a:spcPct val="140000"/>
              </a:lnSpc>
              <a:spcBef>
                <a:spcPts val="1000"/>
              </a:spcBef>
            </a:pPr>
            <a:r>
              <a:rPr lang="en-US" sz="2400" dirty="0">
                <a:solidFill>
                  <a:schemeClr val="accent2"/>
                </a:solidFill>
                <a:latin typeface="+mj-lt"/>
                <a:ea typeface="黑体" panose="02010609060101010101" pitchFamily="49" charset="-122"/>
              </a:rPr>
              <a:t>      </a:t>
            </a:r>
            <a:r>
              <a:rPr sz="2400" dirty="0">
                <a:solidFill>
                  <a:schemeClr val="accent2"/>
                </a:solidFill>
                <a:latin typeface="+mj-lt"/>
                <a:ea typeface="黑体" panose="02010609060101010101" pitchFamily="49" charset="-122"/>
              </a:rPr>
              <a:t>淘工厂的诞生是阿里生态协同的产物，整合了阿里巴巴1688积累的地方产业资源、电商全链路效率优化的能力、菜鸟的物流仓储能力以及众包云客服等各个系统。</a:t>
            </a:r>
            <a:endParaRPr sz="2400" dirty="0">
              <a:solidFill>
                <a:schemeClr val="accent2"/>
              </a:solidFill>
              <a:latin typeface="+mj-lt"/>
              <a:ea typeface="黑体" panose="02010609060101010101" pitchFamily="49" charset="-122"/>
            </a:endParaRPr>
          </a:p>
          <a:p>
            <a:pPr algn="just">
              <a:lnSpc>
                <a:spcPct val="140000"/>
              </a:lnSpc>
              <a:spcBef>
                <a:spcPts val="1000"/>
              </a:spcBef>
            </a:pPr>
            <a:r>
              <a:rPr lang="en-US" sz="2400" dirty="0">
                <a:solidFill>
                  <a:schemeClr val="accent2"/>
                </a:solidFill>
                <a:latin typeface="+mj-lt"/>
                <a:ea typeface="黑体" panose="02010609060101010101" pitchFamily="49" charset="-122"/>
              </a:rPr>
              <a:t>      </a:t>
            </a:r>
            <a:r>
              <a:rPr sz="2400" dirty="0">
                <a:solidFill>
                  <a:schemeClr val="accent2"/>
                </a:solidFill>
                <a:latin typeface="+mj-lt"/>
                <a:ea typeface="黑体" panose="02010609060101010101" pitchFamily="49" charset="-122"/>
              </a:rPr>
              <a:t>工厂只需要专注于供货和生产，而将定价、营销、物流仓储、咨询和售后等工作交给淘工厂负责。</a:t>
            </a:r>
            <a:endParaRPr sz="24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1787" y="1718890"/>
            <a:ext cx="10693188" cy="2070100"/>
          </a:xfrm>
          <a:prstGeom prst="rect">
            <a:avLst/>
          </a:prstGeom>
        </p:spPr>
        <p:txBody>
          <a:bodyPr wrap="square">
            <a:spAutoFit/>
          </a:bodyPr>
          <a:lstStyle/>
          <a:p>
            <a:pPr algn="just">
              <a:lnSpc>
                <a:spcPct val="140000"/>
              </a:lnSpc>
              <a:spcBef>
                <a:spcPts val="1000"/>
              </a:spcBef>
            </a:pPr>
            <a:r>
              <a:rPr lang="zh-CN" altLang="en-US" sz="2800" b="1" dirty="0">
                <a:solidFill>
                  <a:srgbClr val="C00000"/>
                </a:solidFill>
                <a:latin typeface="+mj-lt"/>
                <a:ea typeface="黑体" panose="02010609060101010101" pitchFamily="49" charset="-122"/>
              </a:rPr>
              <a:t>启发思考：</a:t>
            </a:r>
            <a:endParaRPr lang="en-US" altLang="zh-CN" sz="2800" b="1" dirty="0">
              <a:solidFill>
                <a:srgbClr val="C00000"/>
              </a:solidFill>
              <a:latin typeface="+mj-lt"/>
              <a:ea typeface="黑体" panose="02010609060101010101" pitchFamily="49" charset="-122"/>
            </a:endParaRPr>
          </a:p>
          <a:p>
            <a:pPr algn="just">
              <a:lnSpc>
                <a:spcPct val="140000"/>
              </a:lnSpc>
              <a:spcBef>
                <a:spcPts val="1000"/>
              </a:spcBef>
            </a:pPr>
            <a:r>
              <a:rPr sz="2600" b="1" dirty="0">
                <a:solidFill>
                  <a:schemeClr val="accent2"/>
                </a:solidFill>
                <a:latin typeface="+mj-lt"/>
                <a:ea typeface="黑体" panose="02010609060101010101" pitchFamily="49" charset="-122"/>
              </a:rPr>
              <a:t>1．淘工厂是如何为生产工厂提供完善供应链服务的？</a:t>
            </a:r>
            <a:endParaRPr sz="2600" b="1" dirty="0">
              <a:solidFill>
                <a:schemeClr val="accent2"/>
              </a:solidFill>
              <a:latin typeface="+mj-lt"/>
              <a:ea typeface="黑体" panose="02010609060101010101" pitchFamily="49" charset="-122"/>
            </a:endParaRPr>
          </a:p>
          <a:p>
            <a:pPr algn="just">
              <a:lnSpc>
                <a:spcPct val="140000"/>
              </a:lnSpc>
              <a:spcBef>
                <a:spcPts val="1000"/>
              </a:spcBef>
            </a:pPr>
            <a:r>
              <a:rPr lang="en-US" altLang="zh-CN" sz="2600" b="1" dirty="0">
                <a:solidFill>
                  <a:schemeClr val="accent2"/>
                </a:solidFill>
                <a:latin typeface="+mj-lt"/>
                <a:ea typeface="黑体" panose="02010609060101010101" pitchFamily="49" charset="-122"/>
              </a:rPr>
              <a:t>2</a:t>
            </a:r>
            <a:r>
              <a:rPr lang="zh-CN" altLang="en-US" sz="2600" b="1" dirty="0">
                <a:solidFill>
                  <a:schemeClr val="accent2"/>
                </a:solidFill>
                <a:latin typeface="+mj-lt"/>
                <a:ea typeface="黑体" panose="02010609060101010101" pitchFamily="49" charset="-122"/>
              </a:rPr>
              <a:t>．阿里巴巴的淘工厂是如何做C2M的？</a:t>
            </a:r>
            <a:endParaRPr lang="zh-CN" altLang="en-US" sz="2600" b="1"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noChangeArrowheads="1"/>
          </p:cNvPicPr>
          <p:nvPr/>
        </p:nvPicPr>
        <p:blipFill>
          <a:blip r:embed="rId1">
            <a:extLst>
              <a:ext uri="{28A0092B-C50C-407E-A947-70E740481C1C}">
                <a14:useLocalDpi xmlns:a14="http://schemas.microsoft.com/office/drawing/2010/main" val="0"/>
              </a:ext>
            </a:extLst>
          </a:blip>
          <a:srcRect l="9447" r="9943"/>
          <a:stretch>
            <a:fillRect/>
          </a:stretch>
        </p:blipFill>
        <p:spPr bwMode="auto">
          <a:xfrm>
            <a:off x="7872797" y="2183257"/>
            <a:ext cx="4202248" cy="391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6"/>
          <p:cNvCxnSpPr>
            <a:cxnSpLocks noChangeShapeType="1"/>
          </p:cNvCxnSpPr>
          <p:nvPr/>
        </p:nvCxnSpPr>
        <p:spPr bwMode="auto">
          <a:xfrm>
            <a:off x="2349127" y="1729031"/>
            <a:ext cx="0" cy="122400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组合 11"/>
          <p:cNvGrpSpPr/>
          <p:nvPr/>
        </p:nvGrpSpPr>
        <p:grpSpPr>
          <a:xfrm>
            <a:off x="627199" y="1531031"/>
            <a:ext cx="1614896" cy="1620000"/>
            <a:chOff x="278994" y="1462106"/>
            <a:chExt cx="1614896" cy="1620000"/>
          </a:xfrm>
        </p:grpSpPr>
        <p:sp>
          <p:nvSpPr>
            <p:cNvPr id="3" name="Freeform 5"/>
            <p:cNvSpPr>
              <a:spLocks noChangeAspect="1"/>
            </p:cNvSpPr>
            <p:nvPr/>
          </p:nvSpPr>
          <p:spPr bwMode="auto">
            <a:xfrm>
              <a:off x="278994" y="1462106"/>
              <a:ext cx="1614896" cy="1620000"/>
            </a:xfrm>
            <a:custGeom>
              <a:avLst/>
              <a:gdLst>
                <a:gd name="T0" fmla="*/ 153789205 w 1114"/>
                <a:gd name="T1" fmla="*/ 725351912 h 1116"/>
                <a:gd name="T2" fmla="*/ 185523429 w 1114"/>
                <a:gd name="T3" fmla="*/ 135442658 h 1116"/>
                <a:gd name="T4" fmla="*/ 626548849 w 1114"/>
                <a:gd name="T5" fmla="*/ 62009424 h 1116"/>
                <a:gd name="T6" fmla="*/ 866589652 w 1114"/>
                <a:gd name="T7" fmla="*/ 74248898 h 1116"/>
                <a:gd name="T8" fmla="*/ 863335045 w 1114"/>
                <a:gd name="T9" fmla="*/ 328815517 h 1116"/>
                <a:gd name="T10" fmla="*/ 742093715 w 1114"/>
                <a:gd name="T11" fmla="*/ 756357076 h 1116"/>
                <a:gd name="T12" fmla="*/ 153789205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黑体" panose="02010609060101010101" pitchFamily="49" charset="-122"/>
                <a:ea typeface="黑体" panose="02010609060101010101" pitchFamily="49" charset="-122"/>
              </a:endParaRPr>
            </a:p>
          </p:txBody>
        </p:sp>
        <p:sp>
          <p:nvSpPr>
            <p:cNvPr id="5" name="TextBox 7"/>
            <p:cNvSpPr txBox="1">
              <a:spLocks noChangeArrowheads="1"/>
            </p:cNvSpPr>
            <p:nvPr/>
          </p:nvSpPr>
          <p:spPr bwMode="auto">
            <a:xfrm>
              <a:off x="374141" y="1856608"/>
              <a:ext cx="14859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solidFill>
                    <a:srgbClr val="F8F8F8"/>
                  </a:solidFill>
                  <a:latin typeface="黑体" panose="02010609060101010101" pitchFamily="49" charset="-122"/>
                  <a:ea typeface="黑体" panose="02010609060101010101" pitchFamily="49" charset="-122"/>
                </a:rPr>
                <a:t>电子</a:t>
              </a:r>
              <a:endParaRPr lang="en-US" altLang="zh-CN" sz="2400" b="1" dirty="0">
                <a:solidFill>
                  <a:srgbClr val="F8F8F8"/>
                </a:solidFill>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2400" b="1" dirty="0">
                  <a:solidFill>
                    <a:srgbClr val="F8F8F8"/>
                  </a:solidFill>
                  <a:latin typeface="黑体" panose="02010609060101010101" pitchFamily="49" charset="-122"/>
                  <a:ea typeface="黑体" panose="02010609060101010101" pitchFamily="49" charset="-122"/>
                </a:rPr>
                <a:t>商务</a:t>
              </a:r>
              <a:endParaRPr lang="zh-CN" altLang="en-US" sz="2400" b="1" dirty="0">
                <a:solidFill>
                  <a:srgbClr val="F8F8F8"/>
                </a:solidFill>
                <a:latin typeface="黑体" panose="02010609060101010101" pitchFamily="49" charset="-122"/>
                <a:ea typeface="黑体" panose="02010609060101010101" pitchFamily="49" charset="-122"/>
              </a:endParaRPr>
            </a:p>
          </p:txBody>
        </p:sp>
      </p:grpSp>
      <p:cxnSp>
        <p:nvCxnSpPr>
          <p:cNvPr id="7" name="直接连接符 9"/>
          <p:cNvCxnSpPr>
            <a:cxnSpLocks noChangeShapeType="1"/>
          </p:cNvCxnSpPr>
          <p:nvPr/>
        </p:nvCxnSpPr>
        <p:spPr bwMode="auto">
          <a:xfrm>
            <a:off x="2349127" y="3375152"/>
            <a:ext cx="0" cy="122400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 name="组合 10"/>
          <p:cNvGrpSpPr/>
          <p:nvPr/>
        </p:nvGrpSpPr>
        <p:grpSpPr>
          <a:xfrm>
            <a:off x="627199" y="3177152"/>
            <a:ext cx="1614896" cy="1620000"/>
            <a:chOff x="309403" y="3465184"/>
            <a:chExt cx="1614896" cy="1620000"/>
          </a:xfrm>
        </p:grpSpPr>
        <p:sp>
          <p:nvSpPr>
            <p:cNvPr id="6" name="Freeform 5"/>
            <p:cNvSpPr>
              <a:spLocks noChangeAspect="1"/>
            </p:cNvSpPr>
            <p:nvPr/>
          </p:nvSpPr>
          <p:spPr bwMode="auto">
            <a:xfrm>
              <a:off x="309403" y="3465184"/>
              <a:ext cx="1614896" cy="1620000"/>
            </a:xfrm>
            <a:custGeom>
              <a:avLst/>
              <a:gdLst>
                <a:gd name="T0" fmla="*/ 153789205 w 1114"/>
                <a:gd name="T1" fmla="*/ 725351912 h 1116"/>
                <a:gd name="T2" fmla="*/ 185523429 w 1114"/>
                <a:gd name="T3" fmla="*/ 135442658 h 1116"/>
                <a:gd name="T4" fmla="*/ 626548849 w 1114"/>
                <a:gd name="T5" fmla="*/ 62009424 h 1116"/>
                <a:gd name="T6" fmla="*/ 866589652 w 1114"/>
                <a:gd name="T7" fmla="*/ 74248898 h 1116"/>
                <a:gd name="T8" fmla="*/ 863335045 w 1114"/>
                <a:gd name="T9" fmla="*/ 328815517 h 1116"/>
                <a:gd name="T10" fmla="*/ 742093715 w 1114"/>
                <a:gd name="T11" fmla="*/ 756357076 h 1116"/>
                <a:gd name="T12" fmla="*/ 153789205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黑体" panose="02010609060101010101" pitchFamily="49" charset="-122"/>
                <a:ea typeface="黑体" panose="02010609060101010101" pitchFamily="49" charset="-122"/>
              </a:endParaRPr>
            </a:p>
          </p:txBody>
        </p:sp>
        <p:sp>
          <p:nvSpPr>
            <p:cNvPr id="8" name="TextBox 10"/>
            <p:cNvSpPr txBox="1">
              <a:spLocks noChangeArrowheads="1"/>
            </p:cNvSpPr>
            <p:nvPr/>
          </p:nvSpPr>
          <p:spPr bwMode="auto">
            <a:xfrm>
              <a:off x="451253" y="3649819"/>
              <a:ext cx="1440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solidFill>
                    <a:srgbClr val="F8F8F8"/>
                  </a:solidFill>
                  <a:latin typeface="黑体" panose="02010609060101010101" pitchFamily="49" charset="-122"/>
                  <a:ea typeface="黑体" panose="02010609060101010101" pitchFamily="49" charset="-122"/>
                </a:rPr>
                <a:t>国（境）内电子</a:t>
              </a:r>
              <a:endParaRPr lang="en-US" altLang="zh-CN" sz="2400" b="1" dirty="0">
                <a:solidFill>
                  <a:srgbClr val="F8F8F8"/>
                </a:solidFill>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2400" b="1" dirty="0">
                  <a:solidFill>
                    <a:srgbClr val="F8F8F8"/>
                  </a:solidFill>
                  <a:latin typeface="黑体" panose="02010609060101010101" pitchFamily="49" charset="-122"/>
                  <a:ea typeface="黑体" panose="02010609060101010101" pitchFamily="49" charset="-122"/>
                </a:rPr>
                <a:t>商务</a:t>
              </a:r>
              <a:endParaRPr lang="zh-CN" altLang="en-US" sz="2400" b="1" dirty="0">
                <a:solidFill>
                  <a:srgbClr val="F8F8F8"/>
                </a:solidFill>
                <a:latin typeface="黑体" panose="02010609060101010101" pitchFamily="49" charset="-122"/>
                <a:ea typeface="黑体" panose="02010609060101010101" pitchFamily="49" charset="-122"/>
              </a:endParaRPr>
            </a:p>
          </p:txBody>
        </p:sp>
      </p:grpSp>
      <p:sp>
        <p:nvSpPr>
          <p:cNvPr id="9" name="TextBox 14"/>
          <p:cNvSpPr txBox="1">
            <a:spLocks noChangeArrowheads="1"/>
          </p:cNvSpPr>
          <p:nvPr/>
        </p:nvSpPr>
        <p:spPr bwMode="auto">
          <a:xfrm>
            <a:off x="2471363" y="2116547"/>
            <a:ext cx="5342870" cy="448969"/>
          </a:xfrm>
          <a:prstGeom prst="rect">
            <a:avLst/>
          </a:prstGeom>
          <a:noFill/>
          <a:ln w="19050">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spcBef>
                <a:spcPct val="0"/>
              </a:spcBef>
              <a:buFontTx/>
              <a:buNone/>
            </a:pPr>
            <a:r>
              <a:rPr lang="zh-CN" altLang="en-US" sz="2400" dirty="0">
                <a:latin typeface="黑体" panose="02010609060101010101" pitchFamily="49" charset="-122"/>
                <a:ea typeface="黑体" panose="02010609060101010101" pitchFamily="49" charset="-122"/>
              </a:rPr>
              <a:t>在本城市或本地区内开展的电子商务</a:t>
            </a:r>
            <a:endParaRPr lang="zh-CN" altLang="en-US" sz="2400" dirty="0">
              <a:latin typeface="黑体" panose="02010609060101010101" pitchFamily="49" charset="-122"/>
              <a:ea typeface="黑体" panose="02010609060101010101" pitchFamily="49" charset="-122"/>
            </a:endParaRPr>
          </a:p>
        </p:txBody>
      </p:sp>
      <p:sp>
        <p:nvSpPr>
          <p:cNvPr id="10" name="TextBox 15"/>
          <p:cNvSpPr txBox="1">
            <a:spLocks noChangeArrowheads="1"/>
          </p:cNvSpPr>
          <p:nvPr/>
        </p:nvSpPr>
        <p:spPr bwMode="auto">
          <a:xfrm>
            <a:off x="2471362" y="3559535"/>
            <a:ext cx="5369285" cy="855234"/>
          </a:xfrm>
          <a:prstGeom prst="rect">
            <a:avLst/>
          </a:prstGeom>
          <a:noFill/>
          <a:ln w="19050">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spcBef>
                <a:spcPct val="0"/>
              </a:spcBef>
              <a:buFontTx/>
              <a:buNone/>
            </a:pPr>
            <a:r>
              <a:rPr lang="zh-CN" altLang="en-US" sz="2400" dirty="0">
                <a:latin typeface="黑体" panose="02010609060101010101" pitchFamily="49" charset="-122"/>
                <a:ea typeface="黑体" panose="02010609060101010101" pitchFamily="49" charset="-122"/>
              </a:rPr>
              <a:t>在本国（或某一关境）范围内开展的电子商务活动</a:t>
            </a:r>
            <a:endParaRPr lang="zh-CN" altLang="en-US" sz="2400" dirty="0">
              <a:latin typeface="黑体" panose="02010609060101010101" pitchFamily="49" charset="-122"/>
              <a:ea typeface="黑体" panose="02010609060101010101" pitchFamily="49" charset="-122"/>
            </a:endParaRPr>
          </a:p>
        </p:txBody>
      </p:sp>
      <p:sp>
        <p:nvSpPr>
          <p:cNvPr id="13" name="矩形 12"/>
          <p:cNvSpPr/>
          <p:nvPr/>
        </p:nvSpPr>
        <p:spPr>
          <a:xfrm>
            <a:off x="841797" y="908720"/>
            <a:ext cx="6340197" cy="584775"/>
          </a:xfrm>
          <a:prstGeom prst="rect">
            <a:avLst/>
          </a:prstGeom>
        </p:spPr>
        <p:txBody>
          <a:bodyPr wrap="none">
            <a:spAutoFit/>
          </a:bodyPr>
          <a:lstStyle/>
          <a:p>
            <a:r>
              <a:rPr lang="zh-CN" altLang="en-US" sz="3200" dirty="0">
                <a:solidFill>
                  <a:schemeClr val="accent2"/>
                </a:solidFill>
                <a:latin typeface="方正大黑简体" panose="02010601030101010101" pitchFamily="65" charset="-122"/>
                <a:ea typeface="方正大黑简体" panose="02010601030101010101" pitchFamily="65" charset="-122"/>
              </a:rPr>
              <a:t>（二）按开展交易的地域范围分类</a:t>
            </a:r>
            <a:endParaRPr lang="zh-CN" altLang="en-US" sz="3200" dirty="0">
              <a:solidFill>
                <a:schemeClr val="accent2"/>
              </a:solidFill>
              <a:latin typeface="方正大黑简体" panose="02010601030101010101" pitchFamily="65" charset="-122"/>
              <a:ea typeface="方正大黑简体" panose="02010601030101010101" pitchFamily="65" charset="-122"/>
            </a:endParaRPr>
          </a:p>
        </p:txBody>
      </p:sp>
      <p:cxnSp>
        <p:nvCxnSpPr>
          <p:cNvPr id="19" name="直接连接符 9"/>
          <p:cNvCxnSpPr>
            <a:cxnSpLocks noChangeShapeType="1"/>
          </p:cNvCxnSpPr>
          <p:nvPr/>
        </p:nvCxnSpPr>
        <p:spPr bwMode="auto">
          <a:xfrm>
            <a:off x="2322073" y="5175352"/>
            <a:ext cx="0" cy="122400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组合 19"/>
          <p:cNvGrpSpPr/>
          <p:nvPr/>
        </p:nvGrpSpPr>
        <p:grpSpPr>
          <a:xfrm>
            <a:off x="600145" y="4977352"/>
            <a:ext cx="1614896" cy="1620000"/>
            <a:chOff x="309403" y="3465184"/>
            <a:chExt cx="1614896" cy="1620000"/>
          </a:xfrm>
        </p:grpSpPr>
        <p:sp>
          <p:nvSpPr>
            <p:cNvPr id="21" name="Freeform 5"/>
            <p:cNvSpPr>
              <a:spLocks noChangeAspect="1"/>
            </p:cNvSpPr>
            <p:nvPr/>
          </p:nvSpPr>
          <p:spPr bwMode="auto">
            <a:xfrm>
              <a:off x="309403" y="3465184"/>
              <a:ext cx="1614896" cy="1620000"/>
            </a:xfrm>
            <a:custGeom>
              <a:avLst/>
              <a:gdLst>
                <a:gd name="T0" fmla="*/ 153789205 w 1114"/>
                <a:gd name="T1" fmla="*/ 725351912 h 1116"/>
                <a:gd name="T2" fmla="*/ 185523429 w 1114"/>
                <a:gd name="T3" fmla="*/ 135442658 h 1116"/>
                <a:gd name="T4" fmla="*/ 626548849 w 1114"/>
                <a:gd name="T5" fmla="*/ 62009424 h 1116"/>
                <a:gd name="T6" fmla="*/ 866589652 w 1114"/>
                <a:gd name="T7" fmla="*/ 74248898 h 1116"/>
                <a:gd name="T8" fmla="*/ 863335045 w 1114"/>
                <a:gd name="T9" fmla="*/ 328815517 h 1116"/>
                <a:gd name="T10" fmla="*/ 742093715 w 1114"/>
                <a:gd name="T11" fmla="*/ 756357076 h 1116"/>
                <a:gd name="T12" fmla="*/ 153789205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007DA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b="1">
                <a:latin typeface="黑体" panose="02010609060101010101" pitchFamily="49" charset="-122"/>
                <a:ea typeface="黑体" panose="02010609060101010101" pitchFamily="49" charset="-122"/>
              </a:endParaRPr>
            </a:p>
          </p:txBody>
        </p:sp>
        <p:sp>
          <p:nvSpPr>
            <p:cNvPr id="22" name="TextBox 10"/>
            <p:cNvSpPr txBox="1">
              <a:spLocks noChangeArrowheads="1"/>
            </p:cNvSpPr>
            <p:nvPr/>
          </p:nvSpPr>
          <p:spPr bwMode="auto">
            <a:xfrm>
              <a:off x="451253" y="3859675"/>
              <a:ext cx="144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solidFill>
                    <a:srgbClr val="F8F8F8"/>
                  </a:solidFill>
                  <a:latin typeface="黑体" panose="02010609060101010101" pitchFamily="49" charset="-122"/>
                  <a:ea typeface="黑体" panose="02010609060101010101" pitchFamily="49" charset="-122"/>
                </a:rPr>
                <a:t>全球</a:t>
              </a:r>
              <a:endParaRPr lang="en-US" altLang="zh-CN" sz="2400" b="1" dirty="0">
                <a:solidFill>
                  <a:srgbClr val="F8F8F8"/>
                </a:solidFill>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2400" b="1" dirty="0">
                  <a:solidFill>
                    <a:srgbClr val="F8F8F8"/>
                  </a:solidFill>
                  <a:latin typeface="黑体" panose="02010609060101010101" pitchFamily="49" charset="-122"/>
                  <a:ea typeface="黑体" panose="02010609060101010101" pitchFamily="49" charset="-122"/>
                </a:rPr>
                <a:t>电子商务</a:t>
              </a:r>
              <a:endParaRPr lang="zh-CN" altLang="en-US" sz="2400" b="1" dirty="0">
                <a:solidFill>
                  <a:srgbClr val="F8F8F8"/>
                </a:solidFill>
                <a:latin typeface="黑体" panose="02010609060101010101" pitchFamily="49" charset="-122"/>
                <a:ea typeface="黑体" panose="02010609060101010101" pitchFamily="49" charset="-122"/>
              </a:endParaRPr>
            </a:p>
          </p:txBody>
        </p:sp>
      </p:grpSp>
      <p:sp>
        <p:nvSpPr>
          <p:cNvPr id="23" name="TextBox 15"/>
          <p:cNvSpPr txBox="1">
            <a:spLocks noChangeArrowheads="1"/>
          </p:cNvSpPr>
          <p:nvPr/>
        </p:nvSpPr>
        <p:spPr bwMode="auto">
          <a:xfrm>
            <a:off x="2444308" y="5359735"/>
            <a:ext cx="5369285" cy="855234"/>
          </a:xfrm>
          <a:prstGeom prst="rect">
            <a:avLst/>
          </a:prstGeom>
          <a:noFill/>
          <a:ln w="19050">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spcBef>
                <a:spcPct val="0"/>
              </a:spcBef>
              <a:buFontTx/>
              <a:buNone/>
            </a:pPr>
            <a:r>
              <a:rPr lang="zh-CN" altLang="en-US" sz="2400" dirty="0">
                <a:latin typeface="黑体" panose="02010609060101010101" pitchFamily="49" charset="-122"/>
                <a:ea typeface="黑体" panose="02010609060101010101" pitchFamily="49" charset="-122"/>
              </a:rPr>
              <a:t>在全世界范围内开展的电子商务活动，</a:t>
            </a:r>
            <a:endParaRPr lang="zh-CN" altLang="en-US" sz="2400" dirty="0">
              <a:latin typeface="黑体" panose="02010609060101010101" pitchFamily="49" charset="-122"/>
              <a:ea typeface="黑体" panose="02010609060101010101" pitchFamily="49" charset="-122"/>
            </a:endParaRPr>
          </a:p>
          <a:p>
            <a:pPr algn="just" eaLnBrk="1" hangingPunct="1">
              <a:lnSpc>
                <a:spcPct val="110000"/>
              </a:lnSpc>
              <a:spcBef>
                <a:spcPct val="0"/>
              </a:spcBef>
              <a:buFontTx/>
              <a:buNone/>
            </a:pPr>
            <a:r>
              <a:rPr lang="zh-CN" altLang="en-US" sz="2400" dirty="0">
                <a:latin typeface="黑体" panose="02010609060101010101" pitchFamily="49" charset="-122"/>
                <a:ea typeface="黑体" panose="02010609060101010101" pitchFamily="49" charset="-122"/>
              </a:rPr>
              <a:t>涉及交易各方的相关系统</a:t>
            </a:r>
            <a:endParaRPr lang="zh-CN" altLang="en-US" sz="2400" dirty="0">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16" presetClass="entr" presetSubtype="4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Horizontal)">
                                      <p:cBhvr>
                                        <p:cTn id="17" dur="500"/>
                                        <p:tgtEl>
                                          <p:spTgt spid="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400"/>
                                        <p:tgtEl>
                                          <p:spTgt spid="9"/>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500"/>
                            </p:stCondLst>
                            <p:childTnLst>
                              <p:par>
                                <p:cTn id="29" presetID="16" presetClass="entr" presetSubtype="42"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500"/>
                                        <p:tgtEl>
                                          <p:spTgt spid="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4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par>
                          <p:cTn id="45" fill="hold">
                            <p:stCondLst>
                              <p:cond delay="4000"/>
                            </p:stCondLst>
                            <p:childTnLst>
                              <p:par>
                                <p:cTn id="46" presetID="16" presetClass="entr" presetSubtype="42"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outHorizontal)">
                                      <p:cBhvr>
                                        <p:cTn id="48" dur="500"/>
                                        <p:tgtEl>
                                          <p:spTgt spid="19"/>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P spid="13" grpId="0"/>
      <p:bldP spid="2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4744" y="1353343"/>
            <a:ext cx="11467274" cy="4236720"/>
          </a:xfrm>
          <a:prstGeom prst="rect">
            <a:avLst/>
          </a:prstGeom>
        </p:spPr>
        <p:txBody>
          <a:bodyPr wrap="square">
            <a:spAutoFit/>
          </a:bodyPr>
          <a:lstStyle/>
          <a:p>
            <a:pPr algn="just">
              <a:spcBef>
                <a:spcPts val="1000"/>
              </a:spcBef>
            </a:pPr>
            <a:r>
              <a:rPr lang="zh-CN" altLang="en-US" sz="3600" dirty="0">
                <a:solidFill>
                  <a:schemeClr val="accent2"/>
                </a:solidFill>
                <a:latin typeface="+mj-lt"/>
                <a:ea typeface="方正大黑简体" panose="02010601030101010101" pitchFamily="65" charset="-122"/>
              </a:rPr>
              <a:t>三、电子商务的产生和发展</a:t>
            </a:r>
            <a:endParaRPr lang="zh-CN" altLang="en-US" sz="3600" dirty="0">
              <a:solidFill>
                <a:schemeClr val="accent2"/>
              </a:solidFill>
              <a:latin typeface="+mj-lt"/>
              <a:ea typeface="方正大黑简体" panose="02010601030101010101" pitchFamily="65" charset="-122"/>
            </a:endParaRPr>
          </a:p>
          <a:p>
            <a:pPr indent="612140" algn="just">
              <a:lnSpc>
                <a:spcPct val="140000"/>
              </a:lnSpc>
              <a:spcBef>
                <a:spcPts val="1500"/>
              </a:spcBef>
            </a:pPr>
            <a:r>
              <a:rPr lang="zh-CN" altLang="en-US" sz="3200" dirty="0">
                <a:solidFill>
                  <a:schemeClr val="accent2"/>
                </a:solidFill>
                <a:latin typeface="+mj-lt"/>
                <a:ea typeface="方正大黑简体" panose="02010601030101010101" pitchFamily="65" charset="-122"/>
              </a:rPr>
              <a:t>（一）电子商务产生和发展的条件</a:t>
            </a:r>
            <a:endParaRPr lang="zh-CN" altLang="en-US" sz="3200" dirty="0">
              <a:solidFill>
                <a:schemeClr val="accent2"/>
              </a:solidFill>
              <a:latin typeface="+mj-lt"/>
              <a:ea typeface="方正大黑简体" panose="02010601030101010101" pitchFamily="65"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信息技术的发展</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1</a:t>
            </a:r>
            <a:r>
              <a:rPr lang="zh-CN" altLang="en-US" sz="2600" dirty="0">
                <a:solidFill>
                  <a:schemeClr val="accent2"/>
                </a:solidFill>
                <a:latin typeface="+mj-lt"/>
                <a:ea typeface="黑体" panose="02010609060101010101" pitchFamily="49" charset="-122"/>
              </a:rPr>
              <a:t>）计算机的广泛应用；（</a:t>
            </a:r>
            <a:r>
              <a:rPr lang="en-US" altLang="zh-CN" sz="2600" dirty="0">
                <a:solidFill>
                  <a:schemeClr val="accent2"/>
                </a:solidFill>
                <a:latin typeface="+mj-lt"/>
                <a:ea typeface="黑体" panose="02010609060101010101" pitchFamily="49" charset="-122"/>
              </a:rPr>
              <a:t>2</a:t>
            </a:r>
            <a:r>
              <a:rPr lang="zh-CN" altLang="en-US" sz="2600" dirty="0">
                <a:solidFill>
                  <a:schemeClr val="accent2"/>
                </a:solidFill>
                <a:latin typeface="+mj-lt"/>
                <a:ea typeface="黑体" panose="02010609060101010101" pitchFamily="49" charset="-122"/>
              </a:rPr>
              <a:t>）网络的普及和成熟。</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社会经济的发展</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电子商务是人类社会经济发展的必然趋势。</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4744" y="1353343"/>
            <a:ext cx="11467274" cy="3985706"/>
          </a:xfrm>
          <a:prstGeom prst="rect">
            <a:avLst/>
          </a:prstGeom>
        </p:spPr>
        <p:txBody>
          <a:bodyPr wrap="square">
            <a:spAutoFit/>
          </a:bodyPr>
          <a:lstStyle/>
          <a:p>
            <a:pPr indent="612140" algn="just">
              <a:lnSpc>
                <a:spcPct val="140000"/>
              </a:lnSpc>
              <a:spcBef>
                <a:spcPts val="1000"/>
              </a:spcBef>
            </a:pPr>
            <a:r>
              <a:rPr lang="zh-CN" altLang="en-US" sz="3200" dirty="0">
                <a:solidFill>
                  <a:schemeClr val="accent2"/>
                </a:solidFill>
                <a:latin typeface="+mj-lt"/>
                <a:ea typeface="方正大黑简体" panose="02010601030101010101" pitchFamily="65" charset="-122"/>
              </a:rPr>
              <a:t>（二）电子商务的发展阶段</a:t>
            </a:r>
            <a:endParaRPr lang="zh-CN" altLang="en-US" sz="3200" dirty="0">
              <a:solidFill>
                <a:schemeClr val="accent2"/>
              </a:solidFill>
              <a:latin typeface="+mj-lt"/>
              <a:ea typeface="方正大黑简体" panose="02010601030101010101" pitchFamily="65"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基于电子数据交换的电子商务</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在互联网普及之前，电子数据交换技术是最主要的电子商务应用技术。我国基于电子数据交换的电子商务始于</a:t>
            </a:r>
            <a:r>
              <a:rPr lang="en-US" altLang="zh-CN" sz="2600" dirty="0">
                <a:solidFill>
                  <a:schemeClr val="accent2"/>
                </a:solidFill>
                <a:latin typeface="+mj-lt"/>
                <a:ea typeface="黑体" panose="02010609060101010101" pitchFamily="49" charset="-122"/>
              </a:rPr>
              <a:t>20</a:t>
            </a:r>
            <a:r>
              <a:rPr lang="zh-CN" altLang="en-US" sz="2600" dirty="0">
                <a:solidFill>
                  <a:schemeClr val="accent2"/>
                </a:solidFill>
                <a:latin typeface="+mj-lt"/>
                <a:ea typeface="黑体" panose="02010609060101010101" pitchFamily="49" charset="-122"/>
              </a:rPr>
              <a:t>世纪</a:t>
            </a:r>
            <a:r>
              <a:rPr lang="en-US" altLang="zh-CN" sz="2600" dirty="0">
                <a:solidFill>
                  <a:schemeClr val="accent2"/>
                </a:solidFill>
                <a:latin typeface="+mj-lt"/>
                <a:ea typeface="黑体" panose="02010609060101010101" pitchFamily="49" charset="-122"/>
              </a:rPr>
              <a:t>90</a:t>
            </a:r>
            <a:r>
              <a:rPr lang="zh-CN" altLang="en-US" sz="2600" dirty="0">
                <a:solidFill>
                  <a:schemeClr val="accent2"/>
                </a:solidFill>
                <a:latin typeface="+mj-lt"/>
                <a:ea typeface="黑体" panose="02010609060101010101" pitchFamily="49" charset="-122"/>
              </a:rPr>
              <a:t>年代初。</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基于互联网的电子商务</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基于互联网的电子商务起源于</a:t>
            </a:r>
            <a:r>
              <a:rPr lang="en-US" altLang="zh-CN" sz="2600" dirty="0">
                <a:solidFill>
                  <a:schemeClr val="accent2"/>
                </a:solidFill>
                <a:latin typeface="+mj-lt"/>
                <a:ea typeface="黑体" panose="02010609060101010101" pitchFamily="49" charset="-122"/>
              </a:rPr>
              <a:t>1995</a:t>
            </a:r>
            <a:r>
              <a:rPr lang="zh-CN" altLang="en-US" sz="2600" dirty="0">
                <a:solidFill>
                  <a:schemeClr val="accent2"/>
                </a:solidFill>
                <a:latin typeface="+mj-lt"/>
                <a:ea typeface="黑体" panose="02010609060101010101" pitchFamily="49" charset="-122"/>
              </a:rPr>
              <a:t>年，它的先驱是一些互联网零售公司。</a:t>
            </a:r>
            <a:endParaRPr lang="zh-CN" altLang="en-US" sz="2600" dirty="0">
              <a:solidFill>
                <a:schemeClr val="accent2"/>
              </a:solidFill>
              <a:latin typeface="+mj-lt"/>
              <a:ea typeface="黑体" panose="02010609060101010101" pitchFamily="49" charset="-122"/>
            </a:endParaRPr>
          </a:p>
        </p:txBody>
      </p:sp>
      <p:sp>
        <p:nvSpPr>
          <p:cNvPr id="3" name="文本框 2"/>
          <p:cNvSpPr txBox="1"/>
          <p:nvPr/>
        </p:nvSpPr>
        <p:spPr>
          <a:xfrm>
            <a:off x="2649538" y="5908095"/>
            <a:ext cx="4836344" cy="400110"/>
          </a:xfrm>
          <a:prstGeom prst="rect">
            <a:avLst/>
          </a:prstGeom>
          <a:solidFill>
            <a:srgbClr val="00B0F0"/>
          </a:solidFill>
          <a:ln>
            <a:noFill/>
          </a:ln>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8F8F8"/>
                </a:solidFill>
                <a:latin typeface="+mj-lt"/>
                <a:ea typeface="黑体" panose="02010609060101010101" pitchFamily="49" charset="-122"/>
                <a:sym typeface="+mn-ea"/>
                <a:hlinkClick r:id="rId1" action="ppaction://hlinkfile"/>
              </a:rPr>
              <a:t>点击播放视频：</a:t>
            </a:r>
            <a:r>
              <a:rPr lang="zh-CN" altLang="en-US" sz="2000" dirty="0">
                <a:solidFill>
                  <a:srgbClr val="F8F8F8"/>
                </a:solidFill>
                <a:latin typeface="+mj-lt"/>
                <a:ea typeface="黑体" panose="02010609060101010101" pitchFamily="49" charset="-122"/>
                <a:hlinkClick r:id="rId1" action="ppaction://hlinkfile"/>
              </a:rPr>
              <a:t>电子数据交换简介及应用</a:t>
            </a:r>
            <a:endParaRPr lang="zh-CN" altLang="en-US" sz="2000" dirty="0">
              <a:solidFill>
                <a:srgbClr val="F8F8F8"/>
              </a:solidFill>
              <a:latin typeface="+mj-lt"/>
              <a:ea typeface="黑体" panose="02010609060101010101" pitchFamily="49" charset="-122"/>
            </a:endParaRPr>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9257" y="5779265"/>
            <a:ext cx="657769" cy="657769"/>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913805" y="2133871"/>
            <a:ext cx="792088" cy="3032720"/>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电</a:t>
            </a:r>
            <a:endParaRPr kumimoji="0" lang="en-US" altLang="zh-CN" sz="32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子</a:t>
            </a:r>
            <a:endParaRPr kumimoji="0" lang="en-US" altLang="zh-CN" sz="32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商</a:t>
            </a:r>
            <a:endParaRPr kumimoji="0" lang="en-US" altLang="zh-CN" sz="32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务</a:t>
            </a:r>
            <a:endParaRPr kumimoji="0" lang="en-US" altLang="zh-CN" sz="32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概</a:t>
            </a:r>
            <a:endParaRPr kumimoji="0" lang="en-US" altLang="zh-CN" sz="32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述</a:t>
            </a:r>
            <a:endParaRPr kumimoji="0" lang="zh-CN" altLang="en-US" sz="32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
        <p:nvSpPr>
          <p:cNvPr id="6" name="箭头: 右 5"/>
          <p:cNvSpPr/>
          <p:nvPr/>
        </p:nvSpPr>
        <p:spPr bwMode="auto">
          <a:xfrm>
            <a:off x="1849909" y="3407915"/>
            <a:ext cx="648072" cy="484632"/>
          </a:xfrm>
          <a:prstGeom prst="rightArrow">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accent2"/>
              </a:solidFill>
              <a:effectLst/>
              <a:latin typeface="黑体" panose="02010609060101010101" pitchFamily="49" charset="-122"/>
              <a:ea typeface="黑体" panose="02010609060101010101" pitchFamily="49" charset="-122"/>
            </a:endParaRPr>
          </a:p>
        </p:txBody>
      </p:sp>
      <p:sp>
        <p:nvSpPr>
          <p:cNvPr id="7" name="矩形 6"/>
          <p:cNvSpPr/>
          <p:nvPr/>
        </p:nvSpPr>
        <p:spPr bwMode="auto">
          <a:xfrm>
            <a:off x="3074045" y="2005034"/>
            <a:ext cx="3456381"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a:r>
              <a:rPr lang="zh-CN" altLang="en-US" dirty="0">
                <a:solidFill>
                  <a:schemeClr val="accent2"/>
                </a:solidFill>
                <a:latin typeface="黑体" panose="02010609060101010101" pitchFamily="49" charset="-122"/>
                <a:ea typeface="黑体" panose="02010609060101010101" pitchFamily="49" charset="-122"/>
              </a:rPr>
              <a:t>电子商务认知</a:t>
            </a:r>
            <a:endParaRPr lang="zh-CN" altLang="en-US" dirty="0">
              <a:solidFill>
                <a:schemeClr val="accent2"/>
              </a:solidFill>
              <a:latin typeface="黑体" panose="02010609060101010101" pitchFamily="49" charset="-122"/>
              <a:ea typeface="黑体" panose="02010609060101010101" pitchFamily="49" charset="-122"/>
            </a:endParaRPr>
          </a:p>
        </p:txBody>
      </p:sp>
      <p:sp>
        <p:nvSpPr>
          <p:cNvPr id="78" name="矩形 77"/>
          <p:cNvSpPr/>
          <p:nvPr/>
        </p:nvSpPr>
        <p:spPr bwMode="auto">
          <a:xfrm>
            <a:off x="3171208" y="3434207"/>
            <a:ext cx="3456381"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algn="ctr"/>
            <a:r>
              <a:rPr lang="zh-CN" altLang="en-US" dirty="0">
                <a:solidFill>
                  <a:schemeClr val="accent2"/>
                </a:solidFill>
                <a:latin typeface="黑体" panose="02010609060101010101" pitchFamily="49" charset="-122"/>
                <a:ea typeface="黑体" panose="02010609060101010101" pitchFamily="49" charset="-122"/>
              </a:rPr>
              <a:t>电子商务系统的组成及一般框架</a:t>
            </a:r>
            <a:endParaRPr lang="zh-CN" altLang="en-US" dirty="0">
              <a:solidFill>
                <a:schemeClr val="accent2"/>
              </a:solidFill>
              <a:latin typeface="黑体" panose="02010609060101010101" pitchFamily="49" charset="-122"/>
              <a:ea typeface="黑体" panose="02010609060101010101" pitchFamily="49" charset="-122"/>
            </a:endParaRPr>
          </a:p>
        </p:txBody>
      </p:sp>
      <p:sp>
        <p:nvSpPr>
          <p:cNvPr id="80" name="矩形 79"/>
          <p:cNvSpPr/>
          <p:nvPr/>
        </p:nvSpPr>
        <p:spPr bwMode="auto">
          <a:xfrm>
            <a:off x="3055824" y="4868800"/>
            <a:ext cx="3456381"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电子商务的法律环境</a:t>
            </a:r>
            <a:endParaRPr kumimoji="0" lang="zh-CN" altLang="en-US" sz="18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
        <p:nvSpPr>
          <p:cNvPr id="85" name="矩形 84"/>
          <p:cNvSpPr/>
          <p:nvPr/>
        </p:nvSpPr>
        <p:spPr bwMode="auto">
          <a:xfrm>
            <a:off x="8067749" y="4082279"/>
            <a:ext cx="2783160"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dirty="0">
                <a:solidFill>
                  <a:schemeClr val="accent2"/>
                </a:solidFill>
                <a:latin typeface="黑体" panose="02010609060101010101" pitchFamily="49" charset="-122"/>
                <a:ea typeface="黑体" panose="02010609060101010101" pitchFamily="49" charset="-122"/>
              </a:rPr>
              <a:t>电子商务涉及的法律问题</a:t>
            </a:r>
            <a:endParaRPr kumimoji="0" lang="zh-CN" altLang="en-US" sz="18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
        <p:nvSpPr>
          <p:cNvPr id="86" name="矩形 85"/>
          <p:cNvSpPr/>
          <p:nvPr/>
        </p:nvSpPr>
        <p:spPr bwMode="auto">
          <a:xfrm>
            <a:off x="8067749" y="4810743"/>
            <a:ext cx="2783160"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电子商务法律及相关政策</a:t>
            </a:r>
            <a:endParaRPr kumimoji="0" lang="zh-CN" altLang="en-US" sz="18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
        <p:nvSpPr>
          <p:cNvPr id="87" name="矩形 86"/>
          <p:cNvSpPr/>
          <p:nvPr/>
        </p:nvSpPr>
        <p:spPr bwMode="auto">
          <a:xfrm>
            <a:off x="8067749" y="5539207"/>
            <a:ext cx="2783160"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电子商务的税收问题</a:t>
            </a:r>
            <a:endParaRPr kumimoji="0" lang="zh-CN" altLang="en-US" sz="18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cxnSp>
        <p:nvCxnSpPr>
          <p:cNvPr id="10" name="直接连接符 9"/>
          <p:cNvCxnSpPr/>
          <p:nvPr/>
        </p:nvCxnSpPr>
        <p:spPr bwMode="auto">
          <a:xfrm>
            <a:off x="7466533" y="4293096"/>
            <a:ext cx="0" cy="144016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箭头连接符 11"/>
          <p:cNvCxnSpPr/>
          <p:nvPr/>
        </p:nvCxnSpPr>
        <p:spPr bwMode="auto">
          <a:xfrm>
            <a:off x="7466533" y="5733256"/>
            <a:ext cx="594381"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箭头连接符 13"/>
          <p:cNvCxnSpPr/>
          <p:nvPr/>
        </p:nvCxnSpPr>
        <p:spPr bwMode="auto">
          <a:xfrm>
            <a:off x="7466533" y="4293096"/>
            <a:ext cx="620659"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箭头连接符 15"/>
          <p:cNvCxnSpPr/>
          <p:nvPr/>
        </p:nvCxnSpPr>
        <p:spPr bwMode="auto">
          <a:xfrm>
            <a:off x="6519749" y="5090391"/>
            <a:ext cx="1548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7"/>
          <p:cNvCxnSpPr/>
          <p:nvPr/>
        </p:nvCxnSpPr>
        <p:spPr bwMode="auto">
          <a:xfrm>
            <a:off x="2641997" y="2246391"/>
            <a:ext cx="0" cy="2844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箭头连接符 19"/>
          <p:cNvCxnSpPr/>
          <p:nvPr/>
        </p:nvCxnSpPr>
        <p:spPr bwMode="auto">
          <a:xfrm>
            <a:off x="2641997" y="2221058"/>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直接箭头连接符 99"/>
          <p:cNvCxnSpPr/>
          <p:nvPr/>
        </p:nvCxnSpPr>
        <p:spPr bwMode="auto">
          <a:xfrm>
            <a:off x="2641996" y="3650231"/>
            <a:ext cx="504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接箭头连接符 101"/>
          <p:cNvCxnSpPr/>
          <p:nvPr/>
        </p:nvCxnSpPr>
        <p:spPr bwMode="auto">
          <a:xfrm>
            <a:off x="2641997" y="5085184"/>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矩形 1"/>
          <p:cNvSpPr/>
          <p:nvPr/>
        </p:nvSpPr>
        <p:spPr bwMode="auto">
          <a:xfrm>
            <a:off x="8087192" y="1202832"/>
            <a:ext cx="2783160"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dirty="0">
                <a:solidFill>
                  <a:schemeClr val="accent2"/>
                </a:solidFill>
                <a:latin typeface="黑体" panose="02010609060101010101" pitchFamily="49" charset="-122"/>
                <a:ea typeface="黑体" panose="02010609060101010101" pitchFamily="49" charset="-122"/>
              </a:rPr>
              <a:t>电子商务的概念</a:t>
            </a:r>
            <a:endParaRPr kumimoji="0" lang="zh-CN" altLang="en-US" sz="18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
        <p:nvSpPr>
          <p:cNvPr id="3" name="矩形 2"/>
          <p:cNvSpPr/>
          <p:nvPr/>
        </p:nvSpPr>
        <p:spPr bwMode="auto">
          <a:xfrm>
            <a:off x="8087192" y="1931296"/>
            <a:ext cx="2783160"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电子商务的分类</a:t>
            </a:r>
            <a:endParaRPr kumimoji="0" lang="zh-CN" altLang="en-US" sz="18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
        <p:nvSpPr>
          <p:cNvPr id="4" name="矩形 3"/>
          <p:cNvSpPr/>
          <p:nvPr/>
        </p:nvSpPr>
        <p:spPr bwMode="auto">
          <a:xfrm>
            <a:off x="8087192" y="2659760"/>
            <a:ext cx="2783160"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电子商务的发展</a:t>
            </a:r>
            <a:endParaRPr kumimoji="0" lang="zh-CN" altLang="en-US" sz="18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cxnSp>
        <p:nvCxnSpPr>
          <p:cNvPr id="9" name="直接连接符 8"/>
          <p:cNvCxnSpPr/>
          <p:nvPr/>
        </p:nvCxnSpPr>
        <p:spPr bwMode="auto">
          <a:xfrm>
            <a:off x="7485976" y="1413649"/>
            <a:ext cx="0" cy="144016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箭头连接符 10"/>
          <p:cNvCxnSpPr/>
          <p:nvPr/>
        </p:nvCxnSpPr>
        <p:spPr bwMode="auto">
          <a:xfrm>
            <a:off x="7485976" y="2853809"/>
            <a:ext cx="594381"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箭头连接符 12"/>
          <p:cNvCxnSpPr/>
          <p:nvPr/>
        </p:nvCxnSpPr>
        <p:spPr bwMode="auto">
          <a:xfrm>
            <a:off x="7485976" y="1413649"/>
            <a:ext cx="620659"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箭头连接符 14"/>
          <p:cNvCxnSpPr/>
          <p:nvPr/>
        </p:nvCxnSpPr>
        <p:spPr bwMode="auto">
          <a:xfrm>
            <a:off x="6539192" y="2210944"/>
            <a:ext cx="1548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262" y="1564900"/>
            <a:ext cx="11134237" cy="3599815"/>
          </a:xfrm>
          <a:prstGeom prst="rect">
            <a:avLst/>
          </a:prstGeom>
        </p:spPr>
        <p:txBody>
          <a:bodyPr wrap="square">
            <a:spAutoFit/>
          </a:bodyPr>
          <a:lstStyle/>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3. </a:t>
            </a:r>
            <a:r>
              <a:rPr lang="zh-CN" altLang="en-US" sz="2800" b="1" dirty="0">
                <a:solidFill>
                  <a:schemeClr val="accent2"/>
                </a:solidFill>
                <a:latin typeface="+mj-lt"/>
                <a:ea typeface="黑体" panose="02010609060101010101" pitchFamily="49" charset="-122"/>
              </a:rPr>
              <a:t>基于</a:t>
            </a:r>
            <a:r>
              <a:rPr lang="en-US" altLang="zh-CN" sz="2800" b="1" dirty="0">
                <a:solidFill>
                  <a:schemeClr val="accent2"/>
                </a:solidFill>
                <a:latin typeface="+mj-lt"/>
                <a:ea typeface="黑体" panose="02010609060101010101" pitchFamily="49" charset="-122"/>
              </a:rPr>
              <a:t>3G</a:t>
            </a:r>
            <a:r>
              <a:rPr lang="zh-CN" altLang="en-US" sz="2800" b="1" dirty="0">
                <a:solidFill>
                  <a:schemeClr val="accent2"/>
                </a:solidFill>
                <a:latin typeface="+mj-lt"/>
                <a:ea typeface="黑体" panose="02010609060101010101" pitchFamily="49" charset="-122"/>
              </a:rPr>
              <a:t>、</a:t>
            </a:r>
            <a:r>
              <a:rPr lang="en-US" altLang="zh-CN" sz="2800" b="1" dirty="0">
                <a:solidFill>
                  <a:schemeClr val="accent2"/>
                </a:solidFill>
                <a:latin typeface="+mj-lt"/>
                <a:ea typeface="黑体" panose="02010609060101010101" pitchFamily="49" charset="-122"/>
              </a:rPr>
              <a:t>4G</a:t>
            </a:r>
            <a:r>
              <a:rPr lang="zh-CN" altLang="en-US" sz="2800" b="1" dirty="0">
                <a:solidFill>
                  <a:schemeClr val="accent2"/>
                </a:solidFill>
                <a:latin typeface="+mj-lt"/>
                <a:ea typeface="黑体" panose="02010609060101010101" pitchFamily="49" charset="-122"/>
              </a:rPr>
              <a:t>、</a:t>
            </a:r>
            <a:r>
              <a:rPr lang="en-US" altLang="zh-CN" sz="2800" b="1" dirty="0">
                <a:solidFill>
                  <a:schemeClr val="accent2"/>
                </a:solidFill>
                <a:latin typeface="+mj-lt"/>
                <a:ea typeface="黑体" panose="02010609060101010101" pitchFamily="49" charset="-122"/>
              </a:rPr>
              <a:t>5G</a:t>
            </a:r>
            <a:r>
              <a:rPr lang="zh-CN" altLang="en-US" sz="2800" b="1" dirty="0">
                <a:solidFill>
                  <a:schemeClr val="accent2"/>
                </a:solidFill>
                <a:latin typeface="+mj-lt"/>
                <a:ea typeface="黑体" panose="02010609060101010101" pitchFamily="49" charset="-122"/>
              </a:rPr>
              <a:t>的移动电商</a:t>
            </a:r>
            <a:endParaRPr lang="zh-CN" altLang="en-US" sz="2800"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截至</a:t>
            </a:r>
            <a:r>
              <a:rPr lang="en-US" altLang="zh-CN" sz="2600" dirty="0">
                <a:solidFill>
                  <a:schemeClr val="accent2"/>
                </a:solidFill>
                <a:latin typeface="+mj-lt"/>
                <a:ea typeface="黑体" panose="02010609060101010101" pitchFamily="49" charset="-122"/>
              </a:rPr>
              <a:t>2023</a:t>
            </a:r>
            <a:r>
              <a:rPr lang="zh-CN" altLang="en-US" sz="2600" dirty="0">
                <a:solidFill>
                  <a:schemeClr val="accent2"/>
                </a:solidFill>
                <a:latin typeface="+mj-lt"/>
                <a:ea typeface="黑体" panose="02010609060101010101" pitchFamily="49" charset="-122"/>
              </a:rPr>
              <a:t>年</a:t>
            </a:r>
            <a:r>
              <a:rPr lang="en-US" altLang="zh-CN" sz="2600" dirty="0">
                <a:solidFill>
                  <a:schemeClr val="accent2"/>
                </a:solidFill>
                <a:latin typeface="+mj-lt"/>
                <a:ea typeface="黑体" panose="02010609060101010101" pitchFamily="49" charset="-122"/>
              </a:rPr>
              <a:t>12</a:t>
            </a:r>
            <a:r>
              <a:rPr lang="zh-CN" altLang="en-US" sz="2600" dirty="0">
                <a:solidFill>
                  <a:schemeClr val="accent2"/>
                </a:solidFill>
                <a:latin typeface="+mj-lt"/>
                <a:ea typeface="黑体" panose="02010609060101010101" pitchFamily="49" charset="-122"/>
              </a:rPr>
              <a:t>月底，我国</a:t>
            </a:r>
            <a:r>
              <a:rPr lang="en-US" altLang="zh-CN" sz="2600" dirty="0">
                <a:solidFill>
                  <a:schemeClr val="accent2"/>
                </a:solidFill>
                <a:latin typeface="+mj-lt"/>
                <a:ea typeface="黑体" panose="02010609060101010101" pitchFamily="49" charset="-122"/>
              </a:rPr>
              <a:t>5G</a:t>
            </a:r>
            <a:r>
              <a:rPr lang="zh-CN" altLang="en-US" sz="2600" dirty="0">
                <a:solidFill>
                  <a:schemeClr val="accent2"/>
                </a:solidFill>
                <a:latin typeface="+mj-lt"/>
                <a:ea typeface="黑体" panose="02010609060101010101" pitchFamily="49" charset="-122"/>
              </a:rPr>
              <a:t>移动电话用户达</a:t>
            </a:r>
            <a:r>
              <a:rPr lang="en-US" altLang="zh-CN" sz="2600" dirty="0">
                <a:solidFill>
                  <a:schemeClr val="accent2"/>
                </a:solidFill>
                <a:latin typeface="+mj-lt"/>
                <a:ea typeface="黑体" panose="02010609060101010101" pitchFamily="49" charset="-122"/>
              </a:rPr>
              <a:t>8.05</a:t>
            </a:r>
            <a:r>
              <a:rPr lang="zh-CN" altLang="en-US" sz="2600" dirty="0">
                <a:solidFill>
                  <a:schemeClr val="accent2"/>
                </a:solidFill>
                <a:latin typeface="+mj-lt"/>
                <a:ea typeface="黑体" panose="02010609060101010101" pitchFamily="49" charset="-122"/>
              </a:rPr>
              <a:t>亿户，已开通</a:t>
            </a:r>
            <a:r>
              <a:rPr lang="en-US" altLang="zh-CN" sz="2600" dirty="0">
                <a:solidFill>
                  <a:schemeClr val="accent2"/>
                </a:solidFill>
                <a:latin typeface="+mj-lt"/>
                <a:ea typeface="黑体" panose="02010609060101010101" pitchFamily="49" charset="-122"/>
              </a:rPr>
              <a:t>5G</a:t>
            </a:r>
            <a:r>
              <a:rPr lang="zh-CN" altLang="en-US" sz="2600" dirty="0">
                <a:solidFill>
                  <a:schemeClr val="accent2"/>
                </a:solidFill>
                <a:latin typeface="+mj-lt"/>
                <a:ea typeface="黑体" panose="02010609060101010101" pitchFamily="49" charset="-122"/>
              </a:rPr>
              <a:t>基站</a:t>
            </a:r>
            <a:r>
              <a:rPr lang="en-US" altLang="zh-CN" sz="2600" dirty="0">
                <a:solidFill>
                  <a:schemeClr val="accent2"/>
                </a:solidFill>
                <a:latin typeface="+mj-lt"/>
                <a:ea typeface="黑体" panose="02010609060101010101" pitchFamily="49" charset="-122"/>
              </a:rPr>
              <a:t>337.7</a:t>
            </a:r>
            <a:r>
              <a:rPr lang="zh-CN" altLang="en-US" sz="2600" dirty="0">
                <a:solidFill>
                  <a:schemeClr val="accent2"/>
                </a:solidFill>
                <a:latin typeface="+mj-lt"/>
                <a:ea typeface="黑体" panose="02010609060101010101" pitchFamily="49" charset="-122"/>
              </a:rPr>
              <a:t>万个，覆盖全国地级以上城市及重点县市。</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0"/>
              </a:spcBef>
            </a:pPr>
            <a:r>
              <a:rPr lang="en-US" altLang="zh-CN" sz="2800" b="1" dirty="0">
                <a:solidFill>
                  <a:schemeClr val="accent2"/>
                </a:solidFill>
                <a:latin typeface="+mj-lt"/>
                <a:ea typeface="黑体" panose="02010609060101010101" pitchFamily="49" charset="-122"/>
              </a:rPr>
              <a:t>4. </a:t>
            </a:r>
            <a:r>
              <a:rPr lang="zh-CN" altLang="en-US" sz="2800" b="1" dirty="0">
                <a:solidFill>
                  <a:schemeClr val="accent2"/>
                </a:solidFill>
                <a:latin typeface="+mj-lt"/>
                <a:ea typeface="黑体" panose="02010609060101010101" pitchFamily="49" charset="-122"/>
              </a:rPr>
              <a:t>基于新兴技术的智慧电子商务</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电子商务是“互联网</a:t>
            </a:r>
            <a:r>
              <a:rPr lang="en-US" altLang="zh-CN" sz="2600" dirty="0">
                <a:solidFill>
                  <a:schemeClr val="accent2"/>
                </a:solidFill>
                <a:latin typeface="+mj-lt"/>
                <a:ea typeface="黑体" panose="02010609060101010101" pitchFamily="49" charset="-122"/>
              </a:rPr>
              <a:t>+”</a:t>
            </a:r>
            <a:r>
              <a:rPr lang="zh-CN" altLang="en-US" sz="2600" dirty="0">
                <a:solidFill>
                  <a:schemeClr val="accent2"/>
                </a:solidFill>
                <a:latin typeface="+mj-lt"/>
                <a:ea typeface="黑体" panose="02010609060101010101" pitchFamily="49" charset="-122"/>
              </a:rPr>
              <a:t>行动计划的一项重要内容，也是核心内容之一。“互联网</a:t>
            </a:r>
            <a:r>
              <a:rPr lang="en-US" altLang="zh-CN" sz="2600" dirty="0">
                <a:solidFill>
                  <a:schemeClr val="accent2"/>
                </a:solidFill>
                <a:latin typeface="+mj-lt"/>
                <a:ea typeface="黑体" panose="02010609060101010101" pitchFamily="49" charset="-122"/>
              </a:rPr>
              <a:t>+”</a:t>
            </a:r>
            <a:r>
              <a:rPr lang="zh-CN" altLang="en-US" sz="2600" dirty="0">
                <a:solidFill>
                  <a:schemeClr val="accent2"/>
                </a:solidFill>
                <a:latin typeface="+mj-lt"/>
                <a:ea typeface="黑体" panose="02010609060101010101" pitchFamily="49" charset="-122"/>
              </a:rPr>
              <a:t>不仅是技术变革，还是一场思维变革。</a:t>
            </a:r>
            <a:endParaRPr lang="zh-CN" altLang="en-US" sz="2600" dirty="0">
              <a:solidFill>
                <a:schemeClr val="accent2"/>
              </a:solidFill>
              <a:latin typeface="+mj-lt"/>
              <a:ea typeface="黑体" panose="02010609060101010101" pitchFamily="49" charset="-122"/>
            </a:endParaRPr>
          </a:p>
        </p:txBody>
      </p:sp>
      <p:pic>
        <p:nvPicPr>
          <p:cNvPr id="5" name="图片 4">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7412" y="1322835"/>
            <a:ext cx="657769" cy="657769"/>
          </a:xfrm>
          <a:prstGeom prst="rect">
            <a:avLst/>
          </a:prstGeom>
        </p:spPr>
      </p:pic>
      <p:sp>
        <p:nvSpPr>
          <p:cNvPr id="7" name="文本框 6"/>
          <p:cNvSpPr txBox="1"/>
          <p:nvPr/>
        </p:nvSpPr>
        <p:spPr>
          <a:xfrm>
            <a:off x="8114665" y="1297940"/>
            <a:ext cx="3291840" cy="706755"/>
          </a:xfrm>
          <a:prstGeom prst="rect">
            <a:avLst/>
          </a:prstGeom>
          <a:solidFill>
            <a:srgbClr val="00B0F0"/>
          </a:solidFill>
          <a:ln>
            <a:noFill/>
          </a:ln>
          <a:effectLst>
            <a:outerShdw blurRad="50800" dist="38100" dir="5400000" algn="t" rotWithShape="0">
              <a:prstClr val="black">
                <a:alpha val="40000"/>
              </a:prstClr>
            </a:outerShdw>
          </a:effectLst>
        </p:spPr>
        <p:txBody>
          <a:bodyPr wrap="square" rtlCol="0">
            <a:spAutoFit/>
          </a:bodyPr>
          <a:p>
            <a:r>
              <a:rPr lang="zh-CN" altLang="en-US" sz="2000" dirty="0">
                <a:solidFill>
                  <a:srgbClr val="F8F8F8"/>
                </a:solidFill>
                <a:latin typeface="+mj-lt"/>
                <a:ea typeface="黑体" panose="02010609060101010101" pitchFamily="49" charset="-122"/>
                <a:sym typeface="+mn-ea"/>
                <a:hlinkClick r:id="rId1" action="ppaction://hlinkfile"/>
              </a:rPr>
              <a:t>点击播放视频：</a:t>
            </a:r>
            <a:r>
              <a:rPr lang="zh-CN" altLang="en-US" sz="2000" dirty="0">
                <a:solidFill>
                  <a:srgbClr val="F8F8F8"/>
                </a:solidFill>
                <a:latin typeface="+mj-lt"/>
                <a:ea typeface="黑体" panose="02010609060101010101" pitchFamily="49" charset="-122"/>
                <a:hlinkClick r:id="rId1" action="ppaction://hlinkfile"/>
              </a:rPr>
              <a:t>中国6G技术将在2030年左右实现商用</a:t>
            </a:r>
            <a:endParaRPr lang="zh-CN" altLang="en-US" sz="2000" dirty="0">
              <a:solidFill>
                <a:srgbClr val="F8F8F8"/>
              </a:solidFill>
              <a:latin typeface="+mj-lt"/>
              <a:ea typeface="黑体" panose="02010609060101010101" pitchFamily="49" charset="-122"/>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3270" y="1184260"/>
            <a:ext cx="10990221" cy="4909036"/>
          </a:xfrm>
          <a:prstGeom prst="rect">
            <a:avLst/>
          </a:prstGeom>
        </p:spPr>
        <p:txBody>
          <a:bodyPr wrap="square">
            <a:spAutoFit/>
          </a:bodyPr>
          <a:lstStyle/>
          <a:p>
            <a:pPr indent="612140" algn="just">
              <a:spcBef>
                <a:spcPts val="1000"/>
              </a:spcBef>
            </a:pPr>
            <a:r>
              <a:rPr lang="zh-CN" altLang="en-US" sz="3200" dirty="0">
                <a:solidFill>
                  <a:schemeClr val="accent2"/>
                </a:solidFill>
                <a:latin typeface="+mj-lt"/>
                <a:ea typeface="方正大黑简体" panose="02010601030101010101" pitchFamily="65" charset="-122"/>
              </a:rPr>
              <a:t>（二）我国电子商务的发展特点与趋势</a:t>
            </a:r>
            <a:endParaRPr lang="zh-CN" altLang="en-US" sz="3200" dirty="0">
              <a:solidFill>
                <a:schemeClr val="accent2"/>
              </a:solidFill>
              <a:latin typeface="+mj-lt"/>
              <a:ea typeface="方正大黑简体" panose="02010601030101010101" pitchFamily="65"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数字经济助力电商新业态新模式快速发展</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1</a:t>
            </a:r>
            <a:r>
              <a:rPr lang="zh-CN" altLang="en-US" sz="2600" dirty="0">
                <a:solidFill>
                  <a:schemeClr val="accent2"/>
                </a:solidFill>
                <a:latin typeface="+mj-lt"/>
                <a:ea typeface="黑体" panose="02010609060101010101" pitchFamily="49" charset="-122"/>
              </a:rPr>
              <a:t>）移动网络零售市场向多方向发展。</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2</a:t>
            </a:r>
            <a:r>
              <a:rPr lang="zh-CN" altLang="en-US" sz="2600" dirty="0">
                <a:solidFill>
                  <a:schemeClr val="accent2"/>
                </a:solidFill>
                <a:latin typeface="+mj-lt"/>
                <a:ea typeface="黑体" panose="02010609060101010101" pitchFamily="49" charset="-122"/>
              </a:rPr>
              <a:t>）从交易型电商向内容型电商发展。</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3</a:t>
            </a:r>
            <a:r>
              <a:rPr lang="zh-CN" altLang="en-US" sz="2600" dirty="0">
                <a:solidFill>
                  <a:schemeClr val="accent2"/>
                </a:solidFill>
                <a:latin typeface="+mj-lt"/>
                <a:ea typeface="黑体" panose="02010609060101010101" pitchFamily="49" charset="-122"/>
              </a:rPr>
              <a:t>）电商与社交融合。</a:t>
            </a:r>
            <a:endParaRPr lang="zh-CN" altLang="en-US" sz="2600" dirty="0">
              <a:solidFill>
                <a:schemeClr val="accent2"/>
              </a:solidFill>
              <a:latin typeface="+mj-lt"/>
              <a:ea typeface="黑体" panose="02010609060101010101" pitchFamily="49"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农村电商提质升级、电商兴农不断深入</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电子商务加速了农业产业化、数字化发展，一系列适应电商市场的农产品持续热销，有力推动了乡村振兴。</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2513" y="1556792"/>
            <a:ext cx="11111735" cy="3664080"/>
          </a:xfrm>
          <a:prstGeom prst="rect">
            <a:avLst/>
          </a:prstGeom>
        </p:spPr>
        <p:txBody>
          <a:bodyPr wrap="square">
            <a:spAutoFit/>
          </a:bodyPr>
          <a:lstStyle/>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3. </a:t>
            </a:r>
            <a:r>
              <a:rPr lang="zh-CN" altLang="en-US" sz="2800" b="1" dirty="0">
                <a:solidFill>
                  <a:schemeClr val="accent2"/>
                </a:solidFill>
                <a:latin typeface="+mj-lt"/>
                <a:ea typeface="黑体" panose="02010609060101010101" pitchFamily="49" charset="-122"/>
              </a:rPr>
              <a:t>跨境电商持续发力，有力推动外贸发展</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spcAft>
                <a:spcPts val="1000"/>
              </a:spcAft>
            </a:pPr>
            <a:r>
              <a:rPr lang="zh-CN" altLang="en-US" sz="2600" dirty="0">
                <a:solidFill>
                  <a:schemeClr val="accent2"/>
                </a:solidFill>
                <a:latin typeface="+mj-lt"/>
                <a:ea typeface="黑体" panose="02010609060101010101" pitchFamily="49" charset="-122"/>
              </a:rPr>
              <a:t>跨境电商的发展有助于降低交易成本、推动全球贸易便利化，有助于增进国内群众福祉，有助于打造良好的营商环境，推动经济长期健康发展。</a:t>
            </a:r>
            <a:endParaRPr lang="en-US" altLang="zh-CN" sz="2600" dirty="0">
              <a:solidFill>
                <a:schemeClr val="accent2"/>
              </a:solidFill>
              <a:latin typeface="+mj-lt"/>
              <a:ea typeface="黑体" panose="02010609060101010101" pitchFamily="49" charset="-122"/>
            </a:endParaRPr>
          </a:p>
          <a:p>
            <a:pPr indent="612140" algn="just">
              <a:lnSpc>
                <a:spcPct val="140000"/>
              </a:lnSpc>
              <a:spcBef>
                <a:spcPts val="0"/>
              </a:spcBef>
            </a:pPr>
            <a:r>
              <a:rPr lang="en-US" altLang="zh-CN" sz="2800" b="1" dirty="0">
                <a:solidFill>
                  <a:schemeClr val="accent2"/>
                </a:solidFill>
                <a:latin typeface="+mj-lt"/>
                <a:ea typeface="黑体" panose="02010609060101010101" pitchFamily="49" charset="-122"/>
              </a:rPr>
              <a:t>4. </a:t>
            </a:r>
            <a:r>
              <a:rPr lang="zh-CN" altLang="en-US" sz="2800" b="1" dirty="0">
                <a:solidFill>
                  <a:schemeClr val="accent2"/>
                </a:solidFill>
                <a:latin typeface="+mj-lt"/>
                <a:ea typeface="黑体" panose="02010609060101010101" pitchFamily="49" charset="-122"/>
              </a:rPr>
              <a:t>数据驱动明显，数据争夺将更激烈</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以数据为依托，可以提高电商企业的成本效率，提高电商运营的精确程度，为电商企业带来真正的竞争力。</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2513" y="980728"/>
            <a:ext cx="11111735" cy="5368201"/>
          </a:xfrm>
          <a:prstGeom prst="rect">
            <a:avLst/>
          </a:prstGeom>
        </p:spPr>
        <p:txBody>
          <a:bodyPr wrap="square">
            <a:spAutoFit/>
          </a:bodyPr>
          <a:lstStyle/>
          <a:p>
            <a:pPr indent="612140" algn="just">
              <a:spcBef>
                <a:spcPts val="1000"/>
              </a:spcBef>
              <a:spcAft>
                <a:spcPts val="500"/>
              </a:spcAft>
            </a:pPr>
            <a:r>
              <a:rPr lang="en-US" altLang="zh-CN" sz="2800" b="1" dirty="0">
                <a:solidFill>
                  <a:schemeClr val="accent2"/>
                </a:solidFill>
                <a:latin typeface="+mj-lt"/>
                <a:ea typeface="黑体" panose="02010609060101010101" pitchFamily="49" charset="-122"/>
              </a:rPr>
              <a:t>5. </a:t>
            </a:r>
            <a:r>
              <a:rPr lang="zh-CN" altLang="en-US" sz="2800" b="1" dirty="0">
                <a:solidFill>
                  <a:schemeClr val="accent2"/>
                </a:solidFill>
                <a:latin typeface="+mj-lt"/>
                <a:ea typeface="黑体" panose="02010609060101010101" pitchFamily="49" charset="-122"/>
              </a:rPr>
              <a:t>互联网与传统产业的融合，智慧电商是趋势</a:t>
            </a:r>
            <a:endParaRPr lang="zh-CN" altLang="en-US" sz="2800" b="1" dirty="0">
              <a:solidFill>
                <a:schemeClr val="accent2"/>
              </a:solidFill>
              <a:latin typeface="+mj-lt"/>
              <a:ea typeface="黑体" panose="02010609060101010101" pitchFamily="49" charset="-122"/>
            </a:endParaRPr>
          </a:p>
          <a:p>
            <a:pPr indent="612140" algn="just">
              <a:lnSpc>
                <a:spcPct val="140000"/>
              </a:lnSpc>
              <a:spcBef>
                <a:spcPts val="0"/>
              </a:spcBef>
              <a:spcAft>
                <a:spcPts val="1000"/>
              </a:spcAft>
            </a:pPr>
            <a:r>
              <a:rPr lang="zh-CN" altLang="en-US" sz="2400" dirty="0">
                <a:solidFill>
                  <a:schemeClr val="accent2"/>
                </a:solidFill>
                <a:latin typeface="+mj-lt"/>
                <a:ea typeface="黑体" panose="02010609060101010101" pitchFamily="49" charset="-122"/>
              </a:rPr>
              <a:t>随着信息技术、智能技术的逐步成熟，人工智能将会逐步取代部分人力而使零售效率得到提升。</a:t>
            </a:r>
            <a:endParaRPr lang="en-US" altLang="zh-CN" sz="2400" dirty="0">
              <a:solidFill>
                <a:schemeClr val="accent2"/>
              </a:solidFill>
              <a:latin typeface="+mj-lt"/>
              <a:ea typeface="黑体" panose="02010609060101010101" pitchFamily="49" charset="-122"/>
            </a:endParaRPr>
          </a:p>
          <a:p>
            <a:pPr indent="612140" algn="just">
              <a:spcBef>
                <a:spcPts val="0"/>
              </a:spcBef>
            </a:pPr>
            <a:r>
              <a:rPr lang="en-US" altLang="zh-CN" sz="2800" b="1" dirty="0">
                <a:solidFill>
                  <a:schemeClr val="accent2"/>
                </a:solidFill>
                <a:latin typeface="+mj-lt"/>
                <a:ea typeface="黑体" panose="02010609060101010101" pitchFamily="49" charset="-122"/>
              </a:rPr>
              <a:t>6. </a:t>
            </a:r>
            <a:r>
              <a:rPr lang="zh-CN" altLang="en-US" sz="2800" b="1" dirty="0">
                <a:solidFill>
                  <a:schemeClr val="accent2"/>
                </a:solidFill>
                <a:latin typeface="+mj-lt"/>
                <a:ea typeface="黑体" panose="02010609060101010101" pitchFamily="49" charset="-122"/>
              </a:rPr>
              <a:t>特色电商产业链和生态圈的构建，促进</a:t>
            </a:r>
            <a:r>
              <a:rPr lang="en-US" altLang="zh-CN" sz="2800" b="1" dirty="0">
                <a:solidFill>
                  <a:schemeClr val="accent2"/>
                </a:solidFill>
                <a:latin typeface="+mj-lt"/>
                <a:ea typeface="黑体" panose="02010609060101010101" pitchFamily="49" charset="-122"/>
              </a:rPr>
              <a:t>B2B</a:t>
            </a:r>
            <a:r>
              <a:rPr lang="zh-CN" altLang="en-US" sz="2800" b="1" dirty="0">
                <a:solidFill>
                  <a:schemeClr val="accent2"/>
                </a:solidFill>
                <a:latin typeface="+mj-lt"/>
                <a:ea typeface="黑体" panose="02010609060101010101" pitchFamily="49" charset="-122"/>
              </a:rPr>
              <a:t>电商的发展</a:t>
            </a:r>
            <a:endParaRPr lang="zh-CN" altLang="en-US" sz="1800" b="0" i="0" u="none" strike="noStrike" baseline="0" dirty="0">
              <a:solidFill>
                <a:srgbClr val="000000"/>
              </a:solidFill>
              <a:latin typeface="方正宋一..."/>
            </a:endParaRPr>
          </a:p>
          <a:p>
            <a:pPr indent="612140" algn="just">
              <a:lnSpc>
                <a:spcPct val="150000"/>
              </a:lnSpc>
            </a:pPr>
            <a:r>
              <a:rPr lang="zh-CN" altLang="en-US" sz="2400" dirty="0">
                <a:solidFill>
                  <a:schemeClr val="accent2"/>
                </a:solidFill>
                <a:latin typeface="+mj-lt"/>
                <a:ea typeface="黑体" panose="02010609060101010101" pitchFamily="49" charset="-122"/>
              </a:rPr>
              <a:t>随着供给侧结构性改革的提出，以重点行业、特色产业为基础的我国</a:t>
            </a:r>
            <a:r>
              <a:rPr lang="en-US" altLang="zh-CN" sz="2400" dirty="0">
                <a:solidFill>
                  <a:schemeClr val="accent2"/>
                </a:solidFill>
                <a:latin typeface="+mj-lt"/>
                <a:ea typeface="黑体" panose="02010609060101010101" pitchFamily="49" charset="-122"/>
              </a:rPr>
              <a:t>B2B</a:t>
            </a:r>
            <a:r>
              <a:rPr lang="zh-CN" altLang="en-US" sz="2400" dirty="0">
                <a:solidFill>
                  <a:schemeClr val="accent2"/>
                </a:solidFill>
                <a:latin typeface="+mj-lt"/>
                <a:ea typeface="黑体" panose="02010609060101010101" pitchFamily="49" charset="-122"/>
              </a:rPr>
              <a:t>电商将通过打通上下游产业链，促进产业优化重组，聚合当地产业带的好商家、好货源，在电商平台上构建专属卖场，同时整合线上线下服务型资源，调动整个产业链由简单的空间集聚向专业化、系统化集聚，形成上下游的良性互动。</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400" dirty="0">
                <a:solidFill>
                  <a:schemeClr val="accent2"/>
                </a:solidFill>
                <a:latin typeface="+mj-lt"/>
                <a:ea typeface="黑体" panose="02010609060101010101" pitchFamily="49" charset="-122"/>
              </a:rPr>
              <a:t>电商生态圈是指企业在开展电子商务的过程中，与上下游企业及供应商等利益相关者建立的一个价值平台。</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741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3" name="Freeform 18"/>
          <p:cNvSpPr/>
          <p:nvPr/>
        </p:nvSpPr>
        <p:spPr bwMode="auto">
          <a:xfrm>
            <a:off x="4225925" y="3394465"/>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4"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2010601030101010101" pitchFamily="65" charset="-122"/>
                <a:ea typeface="方正大黑简体" panose="02010601030101010101" pitchFamily="65" charset="-122"/>
              </a:rPr>
              <a:t>目录</a:t>
            </a:r>
            <a:endParaRPr lang="zh-CN" altLang="en-US" sz="2400" dirty="0">
              <a:solidFill>
                <a:srgbClr val="FFFFFF"/>
              </a:solidFill>
              <a:latin typeface="方正大黑简体" panose="02010601030101010101" pitchFamily="65" charset="-122"/>
              <a:ea typeface="方正大黑简体" panose="02010601030101010101" pitchFamily="65" charset="-122"/>
            </a:endParaRPr>
          </a:p>
        </p:txBody>
      </p:sp>
      <p:sp>
        <p:nvSpPr>
          <p:cNvPr id="17415"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17416" name="Group 21"/>
          <p:cNvGrpSpPr/>
          <p:nvPr/>
        </p:nvGrpSpPr>
        <p:grpSpPr bwMode="auto">
          <a:xfrm>
            <a:off x="0" y="6715125"/>
            <a:ext cx="12196763" cy="142875"/>
            <a:chOff x="0" y="0"/>
            <a:chExt cx="7634" cy="89"/>
          </a:xfrm>
        </p:grpSpPr>
        <p:sp>
          <p:nvSpPr>
            <p:cNvPr id="17445"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6"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8"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9"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17422" name="直接连接符 35"/>
          <p:cNvCxnSpPr>
            <a:cxnSpLocks noChangeShapeType="1"/>
          </p:cNvCxnSpPr>
          <p:nvPr/>
        </p:nvCxnSpPr>
        <p:spPr bwMode="auto">
          <a:xfrm flipV="1">
            <a:off x="4144963" y="3137632"/>
            <a:ext cx="0" cy="888000"/>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组合 60"/>
          <p:cNvGrpSpPr/>
          <p:nvPr/>
        </p:nvGrpSpPr>
        <p:grpSpPr bwMode="auto">
          <a:xfrm>
            <a:off x="4594225" y="5058000"/>
            <a:ext cx="584200" cy="557212"/>
            <a:chOff x="0" y="0"/>
            <a:chExt cx="650875" cy="620712"/>
          </a:xfrm>
        </p:grpSpPr>
        <p:sp>
          <p:nvSpPr>
            <p:cNvPr id="17441"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2"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34" name="组合 63"/>
          <p:cNvGrpSpPr/>
          <p:nvPr/>
        </p:nvGrpSpPr>
        <p:grpSpPr bwMode="auto">
          <a:xfrm>
            <a:off x="4594225" y="3106832"/>
            <a:ext cx="584200" cy="557212"/>
            <a:chOff x="0" y="0"/>
            <a:chExt cx="650875" cy="620712"/>
          </a:xfrm>
        </p:grpSpPr>
        <p:sp>
          <p:nvSpPr>
            <p:cNvPr id="17439"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0"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6" name="组合 66"/>
          <p:cNvGrpSpPr/>
          <p:nvPr/>
        </p:nvGrpSpPr>
        <p:grpSpPr bwMode="auto">
          <a:xfrm>
            <a:off x="4594225" y="1699200"/>
            <a:ext cx="584200" cy="557212"/>
            <a:chOff x="0" y="0"/>
            <a:chExt cx="650875" cy="620712"/>
          </a:xfrm>
        </p:grpSpPr>
        <p:sp>
          <p:nvSpPr>
            <p:cNvPr id="1743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3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7443" name="TextBox 77"/>
          <p:cNvSpPr txBox="1">
            <a:spLocks noChangeArrowheads="1"/>
          </p:cNvSpPr>
          <p:nvPr/>
        </p:nvSpPr>
        <p:spPr bwMode="auto">
          <a:xfrm>
            <a:off x="779265" y="2996952"/>
            <a:ext cx="3400112" cy="102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一、电子商务系统的组成</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二、电子商务的一般框架</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17444" name="组合 41"/>
          <p:cNvGrpSpPr/>
          <p:nvPr/>
        </p:nvGrpSpPr>
        <p:grpSpPr bwMode="auto">
          <a:xfrm>
            <a:off x="4408488" y="2967843"/>
            <a:ext cx="982662" cy="935037"/>
            <a:chOff x="0" y="0"/>
            <a:chExt cx="650875" cy="620712"/>
          </a:xfrm>
        </p:grpSpPr>
        <p:sp>
          <p:nvSpPr>
            <p:cNvPr id="17433" name="Oval 14"/>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7"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47" name="Group 4"/>
          <p:cNvGrpSpPr/>
          <p:nvPr/>
        </p:nvGrpSpPr>
        <p:grpSpPr bwMode="auto">
          <a:xfrm>
            <a:off x="9101138" y="7031038"/>
            <a:ext cx="668337" cy="765175"/>
            <a:chOff x="0" y="0"/>
            <a:chExt cx="421" cy="482"/>
          </a:xfrm>
        </p:grpSpPr>
        <p:sp>
          <p:nvSpPr>
            <p:cNvPr id="17431"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2"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 name="TextBox 80"/>
          <p:cNvSpPr txBox="1">
            <a:spLocks noChangeArrowheads="1"/>
          </p:cNvSpPr>
          <p:nvPr/>
        </p:nvSpPr>
        <p:spPr bwMode="auto">
          <a:xfrm>
            <a:off x="5373687" y="1686212"/>
            <a:ext cx="28129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10601030101010101" pitchFamily="65" charset="-122"/>
                <a:ea typeface="方正大黑简体" panose="02010601030101010101" pitchFamily="65" charset="-122"/>
              </a:rPr>
              <a:t>电子商务认知</a:t>
            </a:r>
            <a:endParaRPr lang="zh-CN" altLang="en-US" sz="3200" dirty="0">
              <a:solidFill>
                <a:srgbClr val="FFFFFF"/>
              </a:solidFill>
              <a:latin typeface="方正大黑简体" panose="02010601030101010101" pitchFamily="65" charset="-122"/>
              <a:ea typeface="方正大黑简体" panose="02010601030101010101" pitchFamily="65" charset="-122"/>
            </a:endParaRPr>
          </a:p>
        </p:txBody>
      </p:sp>
      <p:sp>
        <p:nvSpPr>
          <p:cNvPr id="4" name="TextBox 83"/>
          <p:cNvSpPr txBox="1">
            <a:spLocks noChangeArrowheads="1"/>
          </p:cNvSpPr>
          <p:nvPr/>
        </p:nvSpPr>
        <p:spPr bwMode="auto">
          <a:xfrm>
            <a:off x="5373687" y="3169674"/>
            <a:ext cx="59812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10601030101010101" pitchFamily="65" charset="-122"/>
                <a:ea typeface="方正大黑简体" panose="02010601030101010101" pitchFamily="65" charset="-122"/>
              </a:rPr>
              <a:t>电子商务系统的组成及一般框架</a:t>
            </a:r>
            <a:endParaRPr lang="zh-CN" altLang="en-US" sz="3200" dirty="0">
              <a:solidFill>
                <a:srgbClr val="FFFFFF"/>
              </a:solidFill>
              <a:latin typeface="方正大黑简体" panose="02010601030101010101" pitchFamily="65" charset="-122"/>
              <a:ea typeface="方正大黑简体" panose="02010601030101010101" pitchFamily="65" charset="-122"/>
            </a:endParaRPr>
          </a:p>
        </p:txBody>
      </p:sp>
      <p:sp>
        <p:nvSpPr>
          <p:cNvPr id="5" name="TextBox 85"/>
          <p:cNvSpPr txBox="1">
            <a:spLocks noChangeArrowheads="1"/>
          </p:cNvSpPr>
          <p:nvPr/>
        </p:nvSpPr>
        <p:spPr bwMode="auto">
          <a:xfrm>
            <a:off x="5373687" y="5013176"/>
            <a:ext cx="396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dirty="0">
                <a:solidFill>
                  <a:srgbClr val="FFFFFF"/>
                </a:solidFill>
                <a:latin typeface="方正大黑简体" panose="02010601030101010101" pitchFamily="65" charset="-122"/>
                <a:ea typeface="方正大黑简体" panose="02010601030101010101" pitchFamily="65" charset="-122"/>
              </a:rPr>
              <a:t>电子商务的法律环境</a:t>
            </a:r>
            <a:endParaRPr lang="zh-CN" altLang="en-US" sz="3200" dirty="0">
              <a:solidFill>
                <a:srgbClr val="FFFFFF"/>
              </a:solidFill>
              <a:latin typeface="方正大黑简体" panose="02010601030101010101" pitchFamily="65" charset="-122"/>
              <a:ea typeface="方正大黑简体" panose="02010601030101010101" pitchFamily="65" charset="-122"/>
            </a:endParaRPr>
          </a:p>
        </p:txBody>
      </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1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3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64" presetClass="path" presetSubtype="0" accel="50000" decel="50000" fill="hold" nodeType="afterEffect">
                                  <p:stCondLst>
                                    <p:cond delay="0"/>
                                  </p:stCondLst>
                                  <p:childTnLst>
                                    <p:animMotion origin="layout" path="M 4.03358E-6 1.48148E-6 L -0.34935 -0.53264 " pathEditMode="relative" rAng="0" ptsTypes="AA">
                                      <p:cBhvr>
                                        <p:cTn id="19" dur="1000" fill="hold"/>
                                        <p:tgtEl>
                                          <p:spTgt spid="17447"/>
                                        </p:tgtEl>
                                        <p:attrNameLst>
                                          <p:attrName>ppt_x</p:attrName>
                                          <p:attrName>ppt_y</p:attrName>
                                        </p:attrNameLst>
                                      </p:cBhvr>
                                      <p:rCtr x="-17467" y="-26644"/>
                                    </p:animMotion>
                                  </p:childTnLst>
                                </p:cTn>
                              </p:par>
                            </p:childTnLst>
                          </p:cTn>
                        </p:par>
                        <p:par>
                          <p:cTn id="20" fill="hold">
                            <p:stCondLst>
                              <p:cond delay="1500"/>
                            </p:stCondLst>
                            <p:childTnLst>
                              <p:par>
                                <p:cTn id="21" presetID="26" presetClass="emph" presetSubtype="0" fill="hold" nodeType="afterEffect">
                                  <p:stCondLst>
                                    <p:cond delay="0"/>
                                  </p:stCondLst>
                                  <p:childTnLst>
                                    <p:animEffect transition="out" filter="fade">
                                      <p:cBhvr>
                                        <p:cTn id="22" dur="200" tmFilter="0, 0; .2, .5; .8, .5; 1, 0"/>
                                        <p:tgtEl>
                                          <p:spTgt spid="17447"/>
                                        </p:tgtEl>
                                      </p:cBhvr>
                                    </p:animEffect>
                                    <p:animScale>
                                      <p:cBhvr>
                                        <p:cTn id="23" dur="100" autoRev="1" fill="hold"/>
                                        <p:tgtEl>
                                          <p:spTgt spid="17447"/>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1" name="click.wav"/>
                                        </p:tgtEl>
                                      </p:cMediaNode>
                                    </p:audio>
                                  </p:subTnLst>
                                </p:cTn>
                              </p:par>
                              <p:par>
                                <p:cTn id="24" presetID="10" presetClass="entr" presetSubtype="0" fill="hold" nodeType="withEffect">
                                  <p:stCondLst>
                                    <p:cond delay="0"/>
                                  </p:stCondLst>
                                  <p:childTnLst>
                                    <p:set>
                                      <p:cBhvr>
                                        <p:cTn id="25" dur="1" fill="hold">
                                          <p:stCondLst>
                                            <p:cond delay="0"/>
                                          </p:stCondLst>
                                        </p:cTn>
                                        <p:tgtEl>
                                          <p:spTgt spid="17444"/>
                                        </p:tgtEl>
                                        <p:attrNameLst>
                                          <p:attrName>style.visibility</p:attrName>
                                        </p:attrNameLst>
                                      </p:cBhvr>
                                      <p:to>
                                        <p:strVal val="visible"/>
                                      </p:to>
                                    </p:set>
                                    <p:anim calcmode="lin" valueType="num">
                                      <p:cBhvr>
                                        <p:cTn id="26" dur="300" fill="hold"/>
                                        <p:tgtEl>
                                          <p:spTgt spid="17444"/>
                                        </p:tgtEl>
                                        <p:attrNameLst>
                                          <p:attrName>ppt_w</p:attrName>
                                        </p:attrNameLst>
                                      </p:cBhvr>
                                      <p:tavLst>
                                        <p:tav tm="0">
                                          <p:val>
                                            <p:fltVal val="0"/>
                                          </p:val>
                                        </p:tav>
                                        <p:tav tm="100000">
                                          <p:val>
                                            <p:strVal val="#ppt_w"/>
                                          </p:val>
                                        </p:tav>
                                      </p:tavLst>
                                    </p:anim>
                                    <p:anim calcmode="lin" valueType="num">
                                      <p:cBhvr>
                                        <p:cTn id="27" dur="300" fill="hold"/>
                                        <p:tgtEl>
                                          <p:spTgt spid="17444"/>
                                        </p:tgtEl>
                                        <p:attrNameLst>
                                          <p:attrName>ppt_h</p:attrName>
                                        </p:attrNameLst>
                                      </p:cBhvr>
                                      <p:tavLst>
                                        <p:tav tm="0">
                                          <p:val>
                                            <p:fltVal val="0"/>
                                          </p:val>
                                        </p:tav>
                                        <p:tav tm="100000">
                                          <p:val>
                                            <p:strVal val="#ppt_h"/>
                                          </p:val>
                                        </p:tav>
                                      </p:tavLst>
                                    </p:anim>
                                    <p:animEffect transition="in" filter="fade">
                                      <p:cBhvr>
                                        <p:cTn id="28" dur="300"/>
                                        <p:tgtEl>
                                          <p:spTgt spid="17444"/>
                                        </p:tgtEl>
                                      </p:cBhvr>
                                    </p:animEffect>
                                  </p:childTnLst>
                                </p:cTn>
                              </p:par>
                              <p:par>
                                <p:cTn id="29" presetID="10" presetClass="exit" presetSubtype="0" fill="hold" nodeType="withEffect">
                                  <p:stCondLst>
                                    <p:cond delay="0"/>
                                  </p:stCondLst>
                                  <p:childTnLst>
                                    <p:anim calcmode="lin" valueType="num">
                                      <p:cBhvr>
                                        <p:cTn id="30" dur="300"/>
                                        <p:tgtEl>
                                          <p:spTgt spid="17434"/>
                                        </p:tgtEl>
                                        <p:attrNameLst>
                                          <p:attrName>ppt_w</p:attrName>
                                        </p:attrNameLst>
                                      </p:cBhvr>
                                      <p:tavLst>
                                        <p:tav tm="0">
                                          <p:val>
                                            <p:strVal val="ppt_w"/>
                                          </p:val>
                                        </p:tav>
                                        <p:tav tm="100000">
                                          <p:val>
                                            <p:fltVal val="0"/>
                                          </p:val>
                                        </p:tav>
                                      </p:tavLst>
                                    </p:anim>
                                    <p:anim calcmode="lin" valueType="num">
                                      <p:cBhvr>
                                        <p:cTn id="31" dur="300"/>
                                        <p:tgtEl>
                                          <p:spTgt spid="17434"/>
                                        </p:tgtEl>
                                        <p:attrNameLst>
                                          <p:attrName>ppt_h</p:attrName>
                                        </p:attrNameLst>
                                      </p:cBhvr>
                                      <p:tavLst>
                                        <p:tav tm="0">
                                          <p:val>
                                            <p:strVal val="ppt_h"/>
                                          </p:val>
                                        </p:tav>
                                        <p:tav tm="100000">
                                          <p:val>
                                            <p:fltVal val="0"/>
                                          </p:val>
                                        </p:tav>
                                      </p:tavLst>
                                    </p:anim>
                                    <p:animEffect transition="out" filter="fade">
                                      <p:cBhvr>
                                        <p:cTn id="32" dur="300"/>
                                        <p:tgtEl>
                                          <p:spTgt spid="17434"/>
                                        </p:tgtEl>
                                      </p:cBhvr>
                                    </p:animEffect>
                                    <p:set>
                                      <p:cBhvr>
                                        <p:cTn id="33" dur="1" fill="hold">
                                          <p:stCondLst>
                                            <p:cond delay="299"/>
                                          </p:stCondLst>
                                        </p:cTn>
                                        <p:tgtEl>
                                          <p:spTgt spid="17434"/>
                                        </p:tgtEl>
                                        <p:attrNameLst>
                                          <p:attrName>style.visibility</p:attrName>
                                        </p:attrNameLst>
                                      </p:cBhvr>
                                      <p:to>
                                        <p:strVal val="hidden"/>
                                      </p:to>
                                    </p:set>
                                  </p:childTnLst>
                                </p:cTn>
                              </p:par>
                            </p:childTnLst>
                          </p:cTn>
                        </p:par>
                        <p:par>
                          <p:cTn id="34" fill="hold">
                            <p:stCondLst>
                              <p:cond delay="2000"/>
                            </p:stCondLst>
                            <p:childTnLst>
                              <p:par>
                                <p:cTn id="35" presetID="2" presetClass="exit" presetSubtype="4" fill="hold" nodeType="afterEffect">
                                  <p:stCondLst>
                                    <p:cond delay="0"/>
                                  </p:stCondLst>
                                  <p:childTnLst>
                                    <p:anim calcmode="lin" valueType="num">
                                      <p:cBhvr additive="base">
                                        <p:cTn id="36" dur="1000"/>
                                        <p:tgtEl>
                                          <p:spTgt spid="17447"/>
                                        </p:tgtEl>
                                        <p:attrNameLst>
                                          <p:attrName>ppt_x</p:attrName>
                                        </p:attrNameLst>
                                      </p:cBhvr>
                                      <p:tavLst>
                                        <p:tav tm="0">
                                          <p:val>
                                            <p:strVal val="ppt_x"/>
                                          </p:val>
                                        </p:tav>
                                        <p:tav tm="100000">
                                          <p:val>
                                            <p:strVal val="ppt_x"/>
                                          </p:val>
                                        </p:tav>
                                      </p:tavLst>
                                    </p:anim>
                                    <p:anim calcmode="lin" valueType="num">
                                      <p:cBhvr additive="base">
                                        <p:cTn id="37" dur="1000"/>
                                        <p:tgtEl>
                                          <p:spTgt spid="17447"/>
                                        </p:tgtEl>
                                        <p:attrNameLst>
                                          <p:attrName>ppt_y</p:attrName>
                                        </p:attrNameLst>
                                      </p:cBhvr>
                                      <p:tavLst>
                                        <p:tav tm="0">
                                          <p:val>
                                            <p:strVal val="ppt_y"/>
                                          </p:val>
                                        </p:tav>
                                        <p:tav tm="100000">
                                          <p:val>
                                            <p:strVal val="1+ppt_h/2"/>
                                          </p:val>
                                        </p:tav>
                                      </p:tavLst>
                                    </p:anim>
                                    <p:set>
                                      <p:cBhvr>
                                        <p:cTn id="38" dur="1" fill="hold">
                                          <p:stCondLst>
                                            <p:cond delay="999"/>
                                          </p:stCondLst>
                                        </p:cTn>
                                        <p:tgtEl>
                                          <p:spTgt spid="17447"/>
                                        </p:tgtEl>
                                        <p:attrNameLst>
                                          <p:attrName>style.visibility</p:attrName>
                                        </p:attrNameLst>
                                      </p:cBhvr>
                                      <p:to>
                                        <p:strVal val="hidden"/>
                                      </p:to>
                                    </p:set>
                                  </p:childTnLst>
                                </p:cTn>
                              </p:par>
                            </p:childTnLst>
                          </p:cTn>
                        </p:par>
                        <p:par>
                          <p:cTn id="39" fill="hold">
                            <p:stCondLst>
                              <p:cond delay="3000"/>
                            </p:stCondLst>
                            <p:childTnLst>
                              <p:par>
                                <p:cTn id="40" presetID="12" presetClass="entr" presetSubtype="2" fill="hold" grpId="0" nodeType="afterEffect">
                                  <p:stCondLst>
                                    <p:cond delay="0"/>
                                  </p:stCondLst>
                                  <p:childTnLst>
                                    <p:set>
                                      <p:cBhvr>
                                        <p:cTn id="41" dur="1" fill="hold">
                                          <p:stCondLst>
                                            <p:cond delay="0"/>
                                          </p:stCondLst>
                                        </p:cTn>
                                        <p:tgtEl>
                                          <p:spTgt spid="17413"/>
                                        </p:tgtEl>
                                        <p:attrNameLst>
                                          <p:attrName>style.visibility</p:attrName>
                                        </p:attrNameLst>
                                      </p:cBhvr>
                                      <p:to>
                                        <p:strVal val="visible"/>
                                      </p:to>
                                    </p:set>
                                    <p:anim calcmode="lin" valueType="num">
                                      <p:cBhvr additive="base">
                                        <p:cTn id="42" dur="300"/>
                                        <p:tgtEl>
                                          <p:spTgt spid="17413"/>
                                        </p:tgtEl>
                                        <p:attrNameLst>
                                          <p:attrName>ppt_x</p:attrName>
                                        </p:attrNameLst>
                                      </p:cBhvr>
                                      <p:tavLst>
                                        <p:tav tm="0">
                                          <p:val>
                                            <p:strVal val="#ppt_x+#ppt_w*1.125000"/>
                                          </p:val>
                                        </p:tav>
                                        <p:tav tm="100000">
                                          <p:val>
                                            <p:strVal val="#ppt_x"/>
                                          </p:val>
                                        </p:tav>
                                      </p:tavLst>
                                    </p:anim>
                                    <p:animEffect transition="in" filter="wipe(left)">
                                      <p:cBhvr>
                                        <p:cTn id="43" dur="300"/>
                                        <p:tgtEl>
                                          <p:spTgt spid="17413"/>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7422"/>
                                        </p:tgtEl>
                                        <p:attrNameLst>
                                          <p:attrName>style.visibility</p:attrName>
                                        </p:attrNameLst>
                                      </p:cBhvr>
                                      <p:to>
                                        <p:strVal val="visible"/>
                                      </p:to>
                                    </p:set>
                                    <p:animEffect transition="in" filter="wipe(up)">
                                      <p:cBhvr>
                                        <p:cTn id="47" dur="500"/>
                                        <p:tgtEl>
                                          <p:spTgt spid="17422"/>
                                        </p:tgtEl>
                                      </p:cBhvr>
                                    </p:animEffect>
                                  </p:childTnLst>
                                </p:cTn>
                              </p:par>
                            </p:childTnLst>
                          </p:cTn>
                        </p:par>
                        <p:par>
                          <p:cTn id="48" fill="hold">
                            <p:stCondLst>
                              <p:cond delay="4000"/>
                            </p:stCondLst>
                            <p:childTnLst>
                              <p:par>
                                <p:cTn id="49" presetID="56" presetClass="entr" presetSubtype="0" fill="hold" grpId="0" nodeType="afterEffect">
                                  <p:stCondLst>
                                    <p:cond delay="0"/>
                                  </p:stCondLst>
                                  <p:iterate type="lt">
                                    <p:tmPct val="10000"/>
                                  </p:iterate>
                                  <p:childTnLst>
                                    <p:set>
                                      <p:cBhvr>
                                        <p:cTn id="50" dur="1" fill="hold">
                                          <p:stCondLst>
                                            <p:cond delay="0"/>
                                          </p:stCondLst>
                                        </p:cTn>
                                        <p:tgtEl>
                                          <p:spTgt spid="17443"/>
                                        </p:tgtEl>
                                        <p:attrNameLst>
                                          <p:attrName>style.visibility</p:attrName>
                                        </p:attrNameLst>
                                      </p:cBhvr>
                                      <p:to>
                                        <p:strVal val="visible"/>
                                      </p:to>
                                    </p:set>
                                    <p:anim by="(-#ppt_w*2)" calcmode="lin" valueType="num">
                                      <p:cBhvr rctx="PPT">
                                        <p:cTn id="51" dur="250" autoRev="1" fill="hold">
                                          <p:stCondLst>
                                            <p:cond delay="0"/>
                                          </p:stCondLst>
                                        </p:cTn>
                                        <p:tgtEl>
                                          <p:spTgt spid="17443"/>
                                        </p:tgtEl>
                                        <p:attrNameLst>
                                          <p:attrName>ppt_w</p:attrName>
                                        </p:attrNameLst>
                                      </p:cBhvr>
                                    </p:anim>
                                    <p:anim by="(#ppt_w*0.50)" calcmode="lin" valueType="num">
                                      <p:cBhvr>
                                        <p:cTn id="52" dur="250" decel="50000" autoRev="1" fill="hold">
                                          <p:stCondLst>
                                            <p:cond delay="0"/>
                                          </p:stCondLst>
                                        </p:cTn>
                                        <p:tgtEl>
                                          <p:spTgt spid="17443"/>
                                        </p:tgtEl>
                                        <p:attrNameLst>
                                          <p:attrName>ppt_x</p:attrName>
                                        </p:attrNameLst>
                                      </p:cBhvr>
                                    </p:anim>
                                    <p:anim from="(-#ppt_h/2)" to="(#ppt_y)" calcmode="lin" valueType="num">
                                      <p:cBhvr>
                                        <p:cTn id="53" dur="500" fill="hold">
                                          <p:stCondLst>
                                            <p:cond delay="0"/>
                                          </p:stCondLst>
                                        </p:cTn>
                                        <p:tgtEl>
                                          <p:spTgt spid="17443"/>
                                        </p:tgtEl>
                                        <p:attrNameLst>
                                          <p:attrName>ppt_y</p:attrName>
                                        </p:attrNameLst>
                                      </p:cBhvr>
                                    </p:anim>
                                    <p:animRot by="21600000">
                                      <p:cBhvr>
                                        <p:cTn id="54" dur="500" fill="hold">
                                          <p:stCondLst>
                                            <p:cond delay="0"/>
                                          </p:stCondLst>
                                        </p:cTn>
                                        <p:tgtEl>
                                          <p:spTgt spid="174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43" grpId="0" autoUpdateAnimBg="0"/>
      <p:bldP spid="3" grpId="0" autoUpdateAnimBg="0"/>
      <p:bldP spid="4" grpId="0" autoUpdateAnimBg="0"/>
      <p:bldP spid="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clrChange>
              <a:clrFrom>
                <a:srgbClr val="FFFFFF"/>
              </a:clrFrom>
              <a:clrTo>
                <a:srgbClr val="FFFFFF">
                  <a:alpha val="0"/>
                </a:srgbClr>
              </a:clrTo>
            </a:clrChange>
          </a:blip>
          <a:stretch>
            <a:fillRect/>
          </a:stretch>
        </p:blipFill>
        <p:spPr>
          <a:xfrm>
            <a:off x="3592461" y="1991708"/>
            <a:ext cx="5409741" cy="4323833"/>
          </a:xfrm>
          <a:prstGeom prst="rect">
            <a:avLst/>
          </a:prstGeom>
          <a:effectLst/>
        </p:spPr>
      </p:pic>
      <p:sp>
        <p:nvSpPr>
          <p:cNvPr id="3" name="矩形 2"/>
          <p:cNvSpPr/>
          <p:nvPr/>
        </p:nvSpPr>
        <p:spPr>
          <a:xfrm>
            <a:off x="4680542" y="6390417"/>
            <a:ext cx="3233578" cy="400110"/>
          </a:xfrm>
          <a:prstGeom prst="rect">
            <a:avLst/>
          </a:prstGeom>
          <a:noFill/>
          <a:ln w="9525">
            <a:noFill/>
          </a:ln>
        </p:spPr>
        <p:txBody>
          <a:bodyPr wrap="none" anchor="ctr">
            <a:spAutoFit/>
          </a:bodyPr>
          <a:lstStyle/>
          <a:p>
            <a:pPr algn="ctr"/>
            <a:r>
              <a:rPr lang="zh-CN" altLang="en-US" sz="2000" dirty="0">
                <a:solidFill>
                  <a:schemeClr val="accent2"/>
                </a:solidFill>
                <a:latin typeface="黑体" panose="02010609060101010101" pitchFamily="49" charset="-122"/>
                <a:ea typeface="黑体" panose="02010609060101010101" pitchFamily="49" charset="-122"/>
                <a:cs typeface="Times New Roman" panose="02020603050405020304" charset="0"/>
              </a:rPr>
              <a:t>图</a:t>
            </a:r>
            <a:r>
              <a:rPr lang="en-US" altLang="zh-CN" sz="2000" dirty="0">
                <a:solidFill>
                  <a:schemeClr val="accent2"/>
                </a:solidFill>
                <a:latin typeface="+mj-lt"/>
                <a:ea typeface="黑体" panose="02010609060101010101" pitchFamily="49" charset="-122"/>
                <a:cs typeface="Times New Roman" panose="02020603050405020304" charset="0"/>
              </a:rPr>
              <a:t>1.7</a:t>
            </a:r>
            <a:r>
              <a:rPr lang="en-US" altLang="zh-CN" sz="2000" dirty="0">
                <a:solidFill>
                  <a:schemeClr val="accent2"/>
                </a:solidFill>
                <a:latin typeface="黑体" panose="02010609060101010101" pitchFamily="49" charset="-122"/>
                <a:ea typeface="黑体" panose="02010609060101010101" pitchFamily="49" charset="-122"/>
                <a:cs typeface="Times New Roman" panose="02020603050405020304" charset="0"/>
              </a:rPr>
              <a:t> </a:t>
            </a:r>
            <a:r>
              <a:rPr lang="zh-CN" altLang="en-US" sz="2000" dirty="0">
                <a:solidFill>
                  <a:schemeClr val="accent2"/>
                </a:solidFill>
                <a:latin typeface="黑体" panose="02010609060101010101" pitchFamily="49" charset="-122"/>
                <a:ea typeface="黑体" panose="02010609060101010101" pitchFamily="49" charset="-122"/>
                <a:cs typeface="Times New Roman" panose="02020603050405020304" charset="0"/>
              </a:rPr>
              <a:t>电子商务系统的组成</a:t>
            </a:r>
            <a:endParaRPr lang="zh-CN" altLang="en-US" sz="20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5" name="文本占位符 105474"/>
          <p:cNvSpPr>
            <a:spLocks noGrp="1"/>
          </p:cNvSpPr>
          <p:nvPr/>
        </p:nvSpPr>
        <p:spPr>
          <a:xfrm>
            <a:off x="730488" y="1195625"/>
            <a:ext cx="5223877" cy="646331"/>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00000"/>
              </a:lnSpc>
              <a:spcBef>
                <a:spcPts val="0"/>
              </a:spcBef>
              <a:buNone/>
            </a:pPr>
            <a:r>
              <a:rPr lang="zh-CN" altLang="en-US" sz="3600" dirty="0">
                <a:solidFill>
                  <a:schemeClr val="accent2"/>
                </a:solidFill>
                <a:latin typeface="+mj-lt"/>
                <a:ea typeface="方正大黑简体" panose="02010601030101010101" pitchFamily="65" charset="-122"/>
              </a:rPr>
              <a:t>一、电子商务系统的组成</a:t>
            </a:r>
            <a:endParaRPr lang="zh-CN" altLang="en-US" sz="3600" dirty="0">
              <a:solidFill>
                <a:schemeClr val="accent2"/>
              </a:solidFill>
              <a:latin typeface="+mj-lt"/>
              <a:ea typeface="方正大黑简体" panose="02010601030101010101" pitchFamily="65" charset="-122"/>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27851" y="1484784"/>
            <a:ext cx="9541060" cy="4715137"/>
          </a:xfrm>
          <a:prstGeom prst="rect">
            <a:avLst/>
          </a:prstGeom>
          <a:noFill/>
          <a:ln w="12700">
            <a:solidFill>
              <a:schemeClr val="tx1">
                <a:lumMod val="75000"/>
              </a:schemeClr>
            </a:solidFill>
            <a:prstDash val="solid"/>
          </a:ln>
        </p:spPr>
        <p:txBody>
          <a:bodyPr wrap="square" rtlCol="0">
            <a:spAutoFit/>
          </a:bodyPr>
          <a:lstStyle/>
          <a:p>
            <a:pPr indent="612140">
              <a:lnSpc>
                <a:spcPct val="140000"/>
              </a:lnSpc>
              <a:spcBef>
                <a:spcPts val="1000"/>
              </a:spcBef>
            </a:pPr>
            <a:r>
              <a:rPr lang="zh-CN" altLang="en-US" sz="2600" dirty="0">
                <a:solidFill>
                  <a:schemeClr val="accent2"/>
                </a:solidFill>
                <a:latin typeface="+mj-lt"/>
                <a:ea typeface="黑体" panose="02010609060101010101" pitchFamily="49" charset="-122"/>
              </a:rPr>
              <a:t>电子商务系统包括：</a:t>
            </a:r>
            <a:endParaRPr lang="en-US" altLang="zh-CN" sz="2600" dirty="0">
              <a:solidFill>
                <a:schemeClr val="accent2"/>
              </a:solidFill>
              <a:latin typeface="+mj-lt"/>
              <a:ea typeface="黑体" panose="02010609060101010101" pitchFamily="49" charset="-122"/>
            </a:endParaRPr>
          </a:p>
          <a:p>
            <a:pPr indent="612140">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1</a:t>
            </a:r>
            <a:r>
              <a:rPr lang="zh-CN" altLang="en-US" sz="2600" dirty="0">
                <a:solidFill>
                  <a:schemeClr val="accent2"/>
                </a:solidFill>
                <a:latin typeface="+mj-lt"/>
                <a:ea typeface="黑体" panose="02010609060101010101" pitchFamily="49" charset="-122"/>
              </a:rPr>
              <a:t>）电子商务网络系统</a:t>
            </a:r>
            <a:endParaRPr lang="zh-CN" altLang="en-US" sz="2600" dirty="0">
              <a:solidFill>
                <a:schemeClr val="accent2"/>
              </a:solidFill>
              <a:latin typeface="+mj-lt"/>
              <a:ea typeface="黑体" panose="02010609060101010101" pitchFamily="49" charset="-122"/>
            </a:endParaRPr>
          </a:p>
          <a:p>
            <a:pPr indent="612140">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2</a:t>
            </a:r>
            <a:r>
              <a:rPr lang="zh-CN" altLang="en-US" sz="2600" dirty="0">
                <a:solidFill>
                  <a:schemeClr val="accent2"/>
                </a:solidFill>
                <a:latin typeface="+mj-lt"/>
                <a:ea typeface="黑体" panose="02010609060101010101" pitchFamily="49" charset="-122"/>
              </a:rPr>
              <a:t>）供应方和需求方</a:t>
            </a:r>
            <a:endParaRPr lang="zh-CN" altLang="en-US" sz="2600" dirty="0">
              <a:solidFill>
                <a:schemeClr val="accent2"/>
              </a:solidFill>
              <a:latin typeface="+mj-lt"/>
              <a:ea typeface="黑体" panose="02010609060101010101" pitchFamily="49" charset="-122"/>
            </a:endParaRPr>
          </a:p>
          <a:p>
            <a:pPr indent="612140">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3</a:t>
            </a:r>
            <a:r>
              <a:rPr lang="zh-CN" altLang="en-US" sz="2600" dirty="0">
                <a:solidFill>
                  <a:schemeClr val="accent2"/>
                </a:solidFill>
                <a:latin typeface="+mj-lt"/>
                <a:ea typeface="黑体" panose="02010609060101010101" pitchFamily="49" charset="-122"/>
              </a:rPr>
              <a:t>）数字证书认证中心（</a:t>
            </a:r>
            <a:r>
              <a:rPr lang="en-US" altLang="zh-CN" sz="2600" dirty="0">
                <a:solidFill>
                  <a:schemeClr val="accent2"/>
                </a:solidFill>
                <a:latin typeface="+mj-lt"/>
                <a:ea typeface="黑体" panose="02010609060101010101" pitchFamily="49" charset="-122"/>
              </a:rPr>
              <a:t>Certificate Authority</a:t>
            </a:r>
            <a:r>
              <a:rPr lang="zh-CN" altLang="en-US" sz="2600" dirty="0">
                <a:solidFill>
                  <a:schemeClr val="accent2"/>
                </a:solidFill>
                <a:latin typeface="+mj-lt"/>
                <a:ea typeface="黑体" panose="02010609060101010101" pitchFamily="49" charset="-122"/>
              </a:rPr>
              <a:t>）</a:t>
            </a:r>
            <a:endParaRPr lang="zh-CN" altLang="en-US" sz="2600" dirty="0">
              <a:solidFill>
                <a:schemeClr val="accent2"/>
              </a:solidFill>
              <a:latin typeface="+mj-lt"/>
              <a:ea typeface="黑体" panose="02010609060101010101" pitchFamily="49" charset="-122"/>
            </a:endParaRPr>
          </a:p>
          <a:p>
            <a:pPr indent="612140">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4</a:t>
            </a:r>
            <a:r>
              <a:rPr lang="zh-CN" altLang="en-US" sz="2600" dirty="0">
                <a:solidFill>
                  <a:schemeClr val="accent2"/>
                </a:solidFill>
                <a:latin typeface="+mj-lt"/>
                <a:ea typeface="黑体" panose="02010609060101010101" pitchFamily="49" charset="-122"/>
              </a:rPr>
              <a:t>）支付系统</a:t>
            </a:r>
            <a:endParaRPr lang="zh-CN" altLang="en-US" sz="2600" dirty="0">
              <a:solidFill>
                <a:schemeClr val="accent2"/>
              </a:solidFill>
              <a:latin typeface="+mj-lt"/>
              <a:ea typeface="黑体" panose="02010609060101010101" pitchFamily="49" charset="-122"/>
            </a:endParaRPr>
          </a:p>
          <a:p>
            <a:pPr indent="612140">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5</a:t>
            </a:r>
            <a:r>
              <a:rPr lang="zh-CN" altLang="en-US" sz="2600" dirty="0">
                <a:solidFill>
                  <a:schemeClr val="accent2"/>
                </a:solidFill>
                <a:latin typeface="+mj-lt"/>
                <a:ea typeface="黑体" panose="02010609060101010101" pitchFamily="49" charset="-122"/>
              </a:rPr>
              <a:t>）物流中心</a:t>
            </a:r>
            <a:endParaRPr lang="zh-CN" altLang="en-US" sz="2600" dirty="0">
              <a:solidFill>
                <a:schemeClr val="accent2"/>
              </a:solidFill>
              <a:latin typeface="+mj-lt"/>
              <a:ea typeface="黑体" panose="02010609060101010101" pitchFamily="49" charset="-122"/>
            </a:endParaRPr>
          </a:p>
          <a:p>
            <a:pPr indent="612140">
              <a:lnSpc>
                <a:spcPct val="14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6</a:t>
            </a:r>
            <a:r>
              <a:rPr lang="zh-CN" altLang="en-US" sz="2600" dirty="0">
                <a:solidFill>
                  <a:schemeClr val="accent2"/>
                </a:solidFill>
                <a:latin typeface="+mj-lt"/>
                <a:ea typeface="黑体" panose="02010609060101010101" pitchFamily="49" charset="-122"/>
              </a:rPr>
              <a:t>）电子商务服务商</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3028" y="1338428"/>
            <a:ext cx="10850706" cy="4132157"/>
          </a:xfrm>
          <a:prstGeom prst="rect">
            <a:avLst/>
          </a:prstGeom>
        </p:spPr>
        <p:txBody>
          <a:bodyPr wrap="square">
            <a:spAutoFit/>
          </a:bodyPr>
          <a:lstStyle/>
          <a:p>
            <a:pPr algn="just">
              <a:lnSpc>
                <a:spcPct val="130000"/>
              </a:lnSpc>
              <a:spcBef>
                <a:spcPts val="1000"/>
              </a:spcBef>
            </a:pPr>
            <a:r>
              <a:rPr lang="zh-CN" altLang="en-US" sz="3600" dirty="0">
                <a:solidFill>
                  <a:schemeClr val="accent2"/>
                </a:solidFill>
                <a:latin typeface="+mj-lt"/>
                <a:ea typeface="方正大黑简体" panose="02010601030101010101" pitchFamily="65" charset="-122"/>
              </a:rPr>
              <a:t>二、电子商务的一般框架</a:t>
            </a:r>
            <a:endParaRPr lang="en-US" altLang="zh-CN" sz="3600" dirty="0">
              <a:solidFill>
                <a:schemeClr val="accent2"/>
              </a:solidFill>
              <a:latin typeface="+mj-lt"/>
              <a:ea typeface="方正大黑简体" panose="02010601030101010101" pitchFamily="65" charset="-122"/>
            </a:endParaRPr>
          </a:p>
          <a:p>
            <a:pPr indent="612140" algn="just">
              <a:lnSpc>
                <a:spcPct val="130000"/>
              </a:lnSpc>
              <a:spcBef>
                <a:spcPts val="1000"/>
              </a:spcBef>
            </a:pPr>
            <a:r>
              <a:rPr lang="zh-CN" altLang="en-US" sz="2600" dirty="0">
                <a:solidFill>
                  <a:schemeClr val="accent2"/>
                </a:solidFill>
                <a:latin typeface="+mj-lt"/>
                <a:ea typeface="黑体" panose="02010609060101010101" pitchFamily="49" charset="-122"/>
              </a:rPr>
              <a:t>电子商务的一般框架是指实现电子商务从技术到一般服务所应具备的完整运作基础。</a:t>
            </a:r>
            <a:endParaRPr lang="zh-CN" altLang="en-US" sz="2600" dirty="0">
              <a:solidFill>
                <a:schemeClr val="accent2"/>
              </a:solidFill>
              <a:latin typeface="+mj-lt"/>
              <a:ea typeface="黑体" panose="02010609060101010101" pitchFamily="49" charset="-122"/>
            </a:endParaRPr>
          </a:p>
          <a:p>
            <a:pPr indent="612140" algn="just">
              <a:lnSpc>
                <a:spcPct val="130000"/>
              </a:lnSpc>
              <a:spcBef>
                <a:spcPts val="1000"/>
              </a:spcBef>
            </a:pPr>
            <a:r>
              <a:rPr lang="zh-CN" altLang="en-US" sz="2600" dirty="0">
                <a:solidFill>
                  <a:schemeClr val="accent2"/>
                </a:solidFill>
                <a:latin typeface="+mj-lt"/>
                <a:ea typeface="黑体" panose="02010609060101010101" pitchFamily="49" charset="-122"/>
              </a:rPr>
              <a:t>完整的电子商务体系体现在全面的电子商务应用上，而这需要有相应层面的基础设施和众多支撑条件构成的环境要素。这些环境要素从整体上可分为四个层次（网络层、技术支持层、服务支持层、应用层）和两大支柱（国家政策及法律规范、技术标准和网络协议）。</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67165" y="6314430"/>
            <a:ext cx="3262432" cy="400110"/>
          </a:xfrm>
          <a:prstGeom prst="rect">
            <a:avLst/>
          </a:prstGeom>
          <a:noFill/>
          <a:ln w="9525">
            <a:noFill/>
          </a:ln>
        </p:spPr>
        <p:txBody>
          <a:bodyPr wrap="none" anchor="ctr">
            <a:spAutoFit/>
          </a:bodyPr>
          <a:lstStyle/>
          <a:p>
            <a:pPr algn="ctr"/>
            <a:r>
              <a:rPr lang="zh-CN" altLang="en-US" sz="2000" dirty="0">
                <a:solidFill>
                  <a:schemeClr val="accent2"/>
                </a:solidFill>
                <a:latin typeface="黑体" panose="02010609060101010101" pitchFamily="49" charset="-122"/>
                <a:ea typeface="黑体" panose="02010609060101010101" pitchFamily="49" charset="-122"/>
                <a:cs typeface="Times New Roman" panose="02020603050405020304" charset="0"/>
              </a:rPr>
              <a:t>图</a:t>
            </a:r>
            <a:r>
              <a:rPr lang="en-US" altLang="zh-CN" sz="2000" dirty="0">
                <a:solidFill>
                  <a:schemeClr val="accent2"/>
                </a:solidFill>
                <a:ea typeface="黑体" panose="02010609060101010101" pitchFamily="49" charset="-122"/>
                <a:cs typeface="Arial" panose="020B0604020202020204" pitchFamily="34" charset="0"/>
              </a:rPr>
              <a:t>1.8</a:t>
            </a:r>
            <a:r>
              <a:rPr lang="en-US" altLang="zh-CN" sz="2000" dirty="0">
                <a:solidFill>
                  <a:schemeClr val="accent2"/>
                </a:solidFill>
                <a:latin typeface="黑体" panose="02010609060101010101" pitchFamily="49" charset="-122"/>
                <a:ea typeface="黑体" panose="02010609060101010101" pitchFamily="49" charset="-122"/>
                <a:cs typeface="Times New Roman" panose="02020603050405020304" charset="0"/>
              </a:rPr>
              <a:t> </a:t>
            </a:r>
            <a:r>
              <a:rPr lang="zh-CN" altLang="en-US" sz="2000" dirty="0">
                <a:solidFill>
                  <a:schemeClr val="accent2"/>
                </a:solidFill>
                <a:latin typeface="黑体" panose="02010609060101010101" pitchFamily="49" charset="-122"/>
                <a:ea typeface="黑体" panose="02010609060101010101" pitchFamily="49" charset="-122"/>
                <a:cs typeface="Times New Roman" panose="02020603050405020304" charset="0"/>
              </a:rPr>
              <a:t>电子商务的一般框架</a:t>
            </a:r>
            <a:endParaRPr lang="zh-CN" altLang="en-US" sz="20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pic>
        <p:nvPicPr>
          <p:cNvPr id="3" name="图片 -2147482596" descr="1-9"/>
          <p:cNvPicPr>
            <a:picLocks noChangeAspect="1"/>
          </p:cNvPicPr>
          <p:nvPr/>
        </p:nvPicPr>
        <p:blipFill>
          <a:blip r:embed="rId1">
            <a:clrChange>
              <a:clrFrom>
                <a:srgbClr val="FFFFFF"/>
              </a:clrFrom>
              <a:clrTo>
                <a:srgbClr val="FFFFFF">
                  <a:alpha val="0"/>
                </a:srgbClr>
              </a:clrTo>
            </a:clrChange>
          </a:blip>
          <a:stretch>
            <a:fillRect/>
          </a:stretch>
        </p:blipFill>
        <p:spPr>
          <a:xfrm>
            <a:off x="2842027" y="980728"/>
            <a:ext cx="6512709" cy="5204072"/>
          </a:xfrm>
          <a:prstGeom prst="rect">
            <a:avLst/>
          </a:prstGeom>
          <a:noFill/>
          <a:ln w="9525">
            <a:noFill/>
          </a:ln>
          <a:effectLst/>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33785" y="1870862"/>
            <a:ext cx="11053228" cy="4510466"/>
          </a:xfrm>
          <a:prstGeom prst="rect">
            <a:avLst/>
          </a:prstGeom>
          <a:noFill/>
          <a:ln>
            <a:noFill/>
          </a:ln>
        </p:spPr>
        <p:txBody>
          <a:bodyPr wrap="square" rtlCol="0">
            <a:spAutoFit/>
          </a:bodyPr>
          <a:lstStyle/>
          <a:p>
            <a:pPr indent="612140" algn="just">
              <a:lnSpc>
                <a:spcPct val="150000"/>
              </a:lnSpc>
              <a:spcBef>
                <a:spcPts val="1000"/>
              </a:spcBef>
            </a:pPr>
            <a:r>
              <a:rPr lang="zh-CN" altLang="en-US" sz="2600" dirty="0">
                <a:solidFill>
                  <a:srgbClr val="C00000"/>
                </a:solidFill>
                <a:latin typeface="+mj-lt"/>
                <a:ea typeface="黑体" panose="02010609060101010101" pitchFamily="49" charset="-122"/>
              </a:rPr>
              <a:t>应用层</a:t>
            </a:r>
            <a:r>
              <a:rPr lang="zh-CN" altLang="en-US" sz="2600" dirty="0">
                <a:solidFill>
                  <a:schemeClr val="accent2"/>
                </a:solidFill>
                <a:latin typeface="+mj-lt"/>
                <a:ea typeface="黑体" panose="02010609060101010101" pitchFamily="49" charset="-122"/>
              </a:rPr>
              <a:t>网络基础设施，是实现电子商务的底层基础设施。它是信息传输系统，是实现电子商务的基本保证。</a:t>
            </a:r>
            <a:endParaRPr lang="en-US" altLang="zh-CN" sz="2600" dirty="0">
              <a:solidFill>
                <a:schemeClr val="accent2"/>
              </a:solidFill>
              <a:latin typeface="+mj-lt"/>
              <a:ea typeface="黑体" panose="02010609060101010101" pitchFamily="49" charset="-122"/>
            </a:endParaRPr>
          </a:p>
          <a:p>
            <a:pPr indent="612140" algn="just">
              <a:lnSpc>
                <a:spcPct val="150000"/>
              </a:lnSpc>
              <a:spcBef>
                <a:spcPts val="1000"/>
              </a:spcBef>
            </a:pPr>
            <a:r>
              <a:rPr lang="zh-CN" altLang="en-US" sz="2600" dirty="0">
                <a:solidFill>
                  <a:srgbClr val="C00000"/>
                </a:solidFill>
                <a:latin typeface="+mj-lt"/>
                <a:ea typeface="黑体" panose="02010609060101010101" pitchFamily="49" charset="-122"/>
              </a:rPr>
              <a:t>服务支持层</a:t>
            </a:r>
            <a:r>
              <a:rPr lang="zh-CN" altLang="en-US" sz="2600" dirty="0">
                <a:solidFill>
                  <a:schemeClr val="accent2"/>
                </a:solidFill>
                <a:latin typeface="+mj-lt"/>
                <a:ea typeface="黑体" panose="02010609060101010101" pitchFamily="49" charset="-122"/>
              </a:rPr>
              <a:t>网络层决定了电子商务信息传输使用的线路，技术支持层则决定和解决了如何在网络上传输信息和管理信息的问题。</a:t>
            </a:r>
            <a:endParaRPr lang="en-US" altLang="zh-CN" sz="2600" dirty="0">
              <a:solidFill>
                <a:schemeClr val="accent2"/>
              </a:solidFill>
              <a:latin typeface="+mj-lt"/>
              <a:ea typeface="黑体" panose="02010609060101010101" pitchFamily="49" charset="-122"/>
            </a:endParaRPr>
          </a:p>
          <a:p>
            <a:pPr indent="612140" algn="just">
              <a:lnSpc>
                <a:spcPct val="150000"/>
              </a:lnSpc>
              <a:spcBef>
                <a:spcPts val="1000"/>
              </a:spcBef>
            </a:pPr>
            <a:r>
              <a:rPr lang="zh-CN" altLang="en-US" sz="2600" dirty="0">
                <a:solidFill>
                  <a:srgbClr val="C00000"/>
                </a:solidFill>
                <a:latin typeface="+mj-lt"/>
                <a:ea typeface="黑体" panose="02010609060101010101" pitchFamily="49" charset="-122"/>
              </a:rPr>
              <a:t>技术支持层</a:t>
            </a:r>
            <a:r>
              <a:rPr lang="zh-CN" altLang="en-US" sz="2600" dirty="0">
                <a:solidFill>
                  <a:schemeClr val="accent2"/>
                </a:solidFill>
                <a:latin typeface="+mj-lt"/>
                <a:ea typeface="黑体" panose="02010609060101010101" pitchFamily="49" charset="-122"/>
              </a:rPr>
              <a:t>用来为电子商务应用提供支持，包括安全服务、支付服务、物流服务、数字证书认证、目录服务等。</a:t>
            </a:r>
            <a:endParaRPr lang="zh-CN" altLang="en-US" sz="2600" dirty="0">
              <a:solidFill>
                <a:schemeClr val="accent2"/>
              </a:solidFill>
              <a:latin typeface="+mj-lt"/>
              <a:ea typeface="黑体" panose="02010609060101010101" pitchFamily="49" charset="-122"/>
            </a:endParaRPr>
          </a:p>
          <a:p>
            <a:pPr indent="612140" algn="just">
              <a:lnSpc>
                <a:spcPct val="120000"/>
              </a:lnSpc>
              <a:spcBef>
                <a:spcPts val="1000"/>
              </a:spcBef>
            </a:pPr>
            <a:r>
              <a:rPr lang="zh-CN" altLang="en-US" sz="2600" dirty="0">
                <a:solidFill>
                  <a:srgbClr val="C00000"/>
                </a:solidFill>
                <a:latin typeface="+mj-lt"/>
                <a:ea typeface="黑体" panose="02010609060101010101" pitchFamily="49" charset="-122"/>
              </a:rPr>
              <a:t>网络层</a:t>
            </a:r>
            <a:r>
              <a:rPr lang="zh-CN" altLang="en-US" sz="2600" dirty="0">
                <a:solidFill>
                  <a:schemeClr val="accent2"/>
                </a:solidFill>
                <a:latin typeface="+mj-lt"/>
                <a:ea typeface="黑体" panose="02010609060101010101" pitchFamily="49" charset="-122"/>
              </a:rPr>
              <a:t>是指生产、流通和消费等领域的各种电子商务应用系统。</a:t>
            </a:r>
            <a:endParaRPr lang="zh-CN" altLang="en-US" sz="2600" dirty="0">
              <a:solidFill>
                <a:schemeClr val="accent2"/>
              </a:solidFill>
              <a:latin typeface="+mj-lt"/>
              <a:ea typeface="黑体" panose="02010609060101010101" pitchFamily="49" charset="-122"/>
            </a:endParaRPr>
          </a:p>
        </p:txBody>
      </p:sp>
      <p:sp>
        <p:nvSpPr>
          <p:cNvPr id="9" name="矩形 8"/>
          <p:cNvSpPr/>
          <p:nvPr/>
        </p:nvSpPr>
        <p:spPr>
          <a:xfrm>
            <a:off x="841797" y="1178390"/>
            <a:ext cx="1627369" cy="523220"/>
          </a:xfrm>
          <a:prstGeom prst="rect">
            <a:avLst/>
          </a:prstGeom>
        </p:spPr>
        <p:txBody>
          <a:bodyPr wrap="none">
            <a:spAutoFit/>
          </a:bodyPr>
          <a:lstStyle/>
          <a:p>
            <a:pPr lvl="0">
              <a:defRPr/>
            </a:pPr>
            <a:r>
              <a:rPr lang="zh-CN" altLang="en-US" sz="2800" b="1" dirty="0">
                <a:solidFill>
                  <a:schemeClr val="accent2"/>
                </a:solidFill>
                <a:latin typeface="黑体" panose="02010609060101010101" pitchFamily="49" charset="-122"/>
                <a:ea typeface="黑体" panose="02010609060101010101" pitchFamily="49" charset="-122"/>
                <a:cs typeface="Arial" panose="020B0604020202020204" pitchFamily="34" charset="0"/>
                <a:sym typeface="Arial" panose="020B0604020202020204" pitchFamily="34" charset="0"/>
              </a:rPr>
              <a:t>四个层次</a:t>
            </a:r>
            <a:endParaRPr lang="zh-CN" altLang="en-US" sz="2800" b="1" dirty="0">
              <a:solidFill>
                <a:schemeClr val="accent2"/>
              </a:solidFill>
              <a:latin typeface="黑体" panose="02010609060101010101" pitchFamily="49" charset="-122"/>
              <a:ea typeface="黑体" panose="02010609060101010101" pitchFamily="49" charset="-122"/>
              <a:cs typeface="Arial" panose="020B0604020202020204" pitchFamily="34" charset="0"/>
              <a:sym typeface="Arial" panose="020B0604020202020204" pitchFamily="34" charset="0"/>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717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717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3"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2010601030101010101" pitchFamily="65" charset="-122"/>
                <a:ea typeface="方正大黑简体" panose="02010601030101010101" pitchFamily="65" charset="-122"/>
              </a:rPr>
              <a:t>目录</a:t>
            </a:r>
            <a:endParaRPr lang="zh-CN" altLang="en-US" sz="2400" dirty="0">
              <a:solidFill>
                <a:srgbClr val="FFFFFF"/>
              </a:solidFill>
              <a:latin typeface="方正大黑简体" panose="02010601030101010101" pitchFamily="65" charset="-122"/>
              <a:ea typeface="方正大黑简体" panose="02010601030101010101" pitchFamily="65" charset="-122"/>
            </a:endParaRPr>
          </a:p>
        </p:txBody>
      </p:sp>
      <p:sp>
        <p:nvSpPr>
          <p:cNvPr id="7174"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7175" name="Group 21"/>
          <p:cNvGrpSpPr/>
          <p:nvPr/>
        </p:nvGrpSpPr>
        <p:grpSpPr bwMode="auto">
          <a:xfrm>
            <a:off x="0" y="6715125"/>
            <a:ext cx="12196763" cy="142875"/>
            <a:chOff x="0" y="0"/>
            <a:chExt cx="7634" cy="89"/>
          </a:xfrm>
        </p:grpSpPr>
        <p:sp>
          <p:nvSpPr>
            <p:cNvPr id="7198"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0"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1"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sp>
        <p:nvSpPr>
          <p:cNvPr id="7181" name="TextBox 80"/>
          <p:cNvSpPr txBox="1">
            <a:spLocks noChangeArrowheads="1"/>
          </p:cNvSpPr>
          <p:nvPr/>
        </p:nvSpPr>
        <p:spPr bwMode="auto">
          <a:xfrm>
            <a:off x="5373688" y="1686212"/>
            <a:ext cx="28129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10601030101010101" pitchFamily="65" charset="-122"/>
                <a:ea typeface="方正大黑简体" panose="02010601030101010101" pitchFamily="65" charset="-122"/>
              </a:rPr>
              <a:t>电子商务认知</a:t>
            </a:r>
            <a:endParaRPr lang="zh-CN" altLang="en-US" sz="3200" dirty="0">
              <a:solidFill>
                <a:srgbClr val="FFFFFF"/>
              </a:solidFill>
              <a:latin typeface="方正大黑简体" panose="02010601030101010101" pitchFamily="65" charset="-122"/>
              <a:ea typeface="方正大黑简体" panose="02010601030101010101" pitchFamily="65" charset="-122"/>
            </a:endParaRPr>
          </a:p>
        </p:txBody>
      </p:sp>
      <p:sp>
        <p:nvSpPr>
          <p:cNvPr id="7182" name="TextBox 83"/>
          <p:cNvSpPr txBox="1">
            <a:spLocks noChangeArrowheads="1"/>
          </p:cNvSpPr>
          <p:nvPr/>
        </p:nvSpPr>
        <p:spPr bwMode="auto">
          <a:xfrm>
            <a:off x="5373687" y="3169674"/>
            <a:ext cx="59812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10601030101010101" pitchFamily="65" charset="-122"/>
                <a:ea typeface="方正大黑简体" panose="02010601030101010101" pitchFamily="65" charset="-122"/>
              </a:rPr>
              <a:t>电子商务系统的组成及一般框架</a:t>
            </a:r>
            <a:endParaRPr lang="zh-CN" altLang="en-US" sz="3200" dirty="0">
              <a:solidFill>
                <a:srgbClr val="FFFFFF"/>
              </a:solidFill>
              <a:latin typeface="方正大黑简体" panose="02010601030101010101" pitchFamily="65" charset="-122"/>
              <a:ea typeface="方正大黑简体" panose="02010601030101010101" pitchFamily="65" charset="-122"/>
            </a:endParaRPr>
          </a:p>
        </p:txBody>
      </p:sp>
      <p:sp>
        <p:nvSpPr>
          <p:cNvPr id="7184" name="TextBox 85"/>
          <p:cNvSpPr txBox="1">
            <a:spLocks noChangeArrowheads="1"/>
          </p:cNvSpPr>
          <p:nvPr/>
        </p:nvSpPr>
        <p:spPr bwMode="auto">
          <a:xfrm>
            <a:off x="5373688" y="4653136"/>
            <a:ext cx="396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dirty="0">
                <a:solidFill>
                  <a:srgbClr val="FFFFFF"/>
                </a:solidFill>
                <a:latin typeface="方正大黑简体" panose="02010601030101010101" pitchFamily="65" charset="-122"/>
                <a:ea typeface="方正大黑简体" panose="02010601030101010101" pitchFamily="65" charset="-122"/>
              </a:rPr>
              <a:t>电子商务的法律环境</a:t>
            </a:r>
            <a:endParaRPr lang="zh-CN" altLang="en-US" sz="3200" dirty="0">
              <a:solidFill>
                <a:srgbClr val="FFFFFF"/>
              </a:solidFill>
              <a:latin typeface="方正大黑简体" panose="02010601030101010101" pitchFamily="65" charset="-122"/>
              <a:ea typeface="方正大黑简体" panose="02010601030101010101" pitchFamily="65" charset="-122"/>
            </a:endParaRPr>
          </a:p>
        </p:txBody>
      </p:sp>
      <p:pic>
        <p:nvPicPr>
          <p:cNvPr id="7186" name="Picture 3" descr="F:\快盘\WPS上传PPT\互联网生活\导出\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3654425"/>
            <a:ext cx="52181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0" name="组合 48"/>
          <p:cNvGrpSpPr/>
          <p:nvPr/>
        </p:nvGrpSpPr>
        <p:grpSpPr bwMode="auto">
          <a:xfrm>
            <a:off x="4594225" y="4666630"/>
            <a:ext cx="584200" cy="557212"/>
            <a:chOff x="0" y="0"/>
            <a:chExt cx="650875" cy="620712"/>
          </a:xfrm>
        </p:grpSpPr>
        <p:sp>
          <p:nvSpPr>
            <p:cNvPr id="7194"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5"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3" name="组合 46"/>
          <p:cNvGrpSpPr/>
          <p:nvPr/>
        </p:nvGrpSpPr>
        <p:grpSpPr bwMode="auto">
          <a:xfrm>
            <a:off x="4594225" y="3212976"/>
            <a:ext cx="584200" cy="557212"/>
            <a:chOff x="0" y="0"/>
            <a:chExt cx="650875" cy="620712"/>
          </a:xfrm>
        </p:grpSpPr>
        <p:sp>
          <p:nvSpPr>
            <p:cNvPr id="7192"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6" name="组合 45"/>
          <p:cNvGrpSpPr/>
          <p:nvPr/>
        </p:nvGrpSpPr>
        <p:grpSpPr bwMode="auto">
          <a:xfrm>
            <a:off x="4594225" y="1699993"/>
            <a:ext cx="584200" cy="557212"/>
            <a:chOff x="0" y="0"/>
            <a:chExt cx="650875" cy="620712"/>
          </a:xfrm>
        </p:grpSpPr>
        <p:sp>
          <p:nvSpPr>
            <p:cNvPr id="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1"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Tm="1023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300" fill="hold"/>
                                        <p:tgtEl>
                                          <p:spTgt spid="7171"/>
                                        </p:tgtEl>
                                        <p:attrNameLst>
                                          <p:attrName>ppt_x</p:attrName>
                                        </p:attrNameLst>
                                      </p:cBhvr>
                                      <p:tavLst>
                                        <p:tav tm="0">
                                          <p:val>
                                            <p:strVal val="#ppt_x"/>
                                          </p:val>
                                        </p:tav>
                                        <p:tav tm="100000">
                                          <p:val>
                                            <p:strVal val="#ppt_x"/>
                                          </p:val>
                                        </p:tav>
                                      </p:tavLst>
                                    </p:anim>
                                    <p:anim calcmode="lin" valueType="num">
                                      <p:cBhvr additive="base">
                                        <p:cTn id="8" dur="300" fill="hold"/>
                                        <p:tgtEl>
                                          <p:spTgt spid="717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300" fill="hold"/>
                                        <p:tgtEl>
                                          <p:spTgt spid="7172"/>
                                        </p:tgtEl>
                                        <p:attrNameLst>
                                          <p:attrName>ppt_x</p:attrName>
                                        </p:attrNameLst>
                                      </p:cBhvr>
                                      <p:tavLst>
                                        <p:tav tm="0">
                                          <p:val>
                                            <p:strVal val="#ppt_x"/>
                                          </p:val>
                                        </p:tav>
                                        <p:tav tm="100000">
                                          <p:val>
                                            <p:strVal val="#ppt_x"/>
                                          </p:val>
                                        </p:tav>
                                      </p:tavLst>
                                    </p:anim>
                                    <p:anim calcmode="lin" valueType="num">
                                      <p:cBhvr additive="base">
                                        <p:cTn id="12" dur="300" fill="hold"/>
                                        <p:tgtEl>
                                          <p:spTgt spid="71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7173"/>
                                        </p:tgtEl>
                                        <p:attrNameLst>
                                          <p:attrName>style.visibility</p:attrName>
                                        </p:attrNameLst>
                                      </p:cBhvr>
                                      <p:to>
                                        <p:strVal val="visible"/>
                                      </p:to>
                                    </p:set>
                                    <p:anim calcmode="lin" valueType="num">
                                      <p:cBhvr>
                                        <p:cTn id="16" dur="300" fill="hold"/>
                                        <p:tgtEl>
                                          <p:spTgt spid="7173"/>
                                        </p:tgtEl>
                                        <p:attrNameLst>
                                          <p:attrName>ppt_w</p:attrName>
                                        </p:attrNameLst>
                                      </p:cBhvr>
                                      <p:tavLst>
                                        <p:tav tm="0">
                                          <p:val>
                                            <p:fltVal val="0"/>
                                          </p:val>
                                        </p:tav>
                                        <p:tav tm="100000">
                                          <p:val>
                                            <p:strVal val="#ppt_w"/>
                                          </p:val>
                                        </p:tav>
                                      </p:tavLst>
                                    </p:anim>
                                    <p:anim calcmode="lin" valueType="num">
                                      <p:cBhvr>
                                        <p:cTn id="17" dur="300" fill="hold"/>
                                        <p:tgtEl>
                                          <p:spTgt spid="7173"/>
                                        </p:tgtEl>
                                        <p:attrNameLst>
                                          <p:attrName>ppt_h</p:attrName>
                                        </p:attrNameLst>
                                      </p:cBhvr>
                                      <p:tavLst>
                                        <p:tav tm="0">
                                          <p:val>
                                            <p:fltVal val="0"/>
                                          </p:val>
                                        </p:tav>
                                        <p:tav tm="100000">
                                          <p:val>
                                            <p:strVal val="#ppt_h"/>
                                          </p:val>
                                        </p:tav>
                                      </p:tavLst>
                                    </p:anim>
                                    <p:anim calcmode="lin" valueType="num">
                                      <p:cBhvr>
                                        <p:cTn id="18" dur="300" fill="hold"/>
                                        <p:tgtEl>
                                          <p:spTgt spid="7173"/>
                                        </p:tgtEl>
                                        <p:attrNameLst>
                                          <p:attrName>style.rotation</p:attrName>
                                        </p:attrNameLst>
                                      </p:cBhvr>
                                      <p:tavLst>
                                        <p:tav tm="0">
                                          <p:val>
                                            <p:fltVal val="90"/>
                                          </p:val>
                                        </p:tav>
                                        <p:tav tm="100000">
                                          <p:val>
                                            <p:fltVal val="0"/>
                                          </p:val>
                                        </p:tav>
                                      </p:tavLst>
                                    </p:anim>
                                    <p:animEffect transition="in" filter="fade">
                                      <p:cBhvr>
                                        <p:cTn id="19" dur="300"/>
                                        <p:tgtEl>
                                          <p:spTgt spid="7173"/>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300" fill="hold"/>
                                        <p:tgtEl>
                                          <p:spTgt spid="7174"/>
                                        </p:tgtEl>
                                        <p:attrNameLst>
                                          <p:attrName>ppt_w</p:attrName>
                                        </p:attrNameLst>
                                      </p:cBhvr>
                                      <p:tavLst>
                                        <p:tav tm="0">
                                          <p:val>
                                            <p:fltVal val="0"/>
                                          </p:val>
                                        </p:tav>
                                        <p:tav tm="100000">
                                          <p:val>
                                            <p:strVal val="#ppt_w"/>
                                          </p:val>
                                        </p:tav>
                                      </p:tavLst>
                                    </p:anim>
                                    <p:anim calcmode="lin" valueType="num">
                                      <p:cBhvr>
                                        <p:cTn id="23" dur="300" fill="hold"/>
                                        <p:tgtEl>
                                          <p:spTgt spid="7174"/>
                                        </p:tgtEl>
                                        <p:attrNameLst>
                                          <p:attrName>ppt_h</p:attrName>
                                        </p:attrNameLst>
                                      </p:cBhvr>
                                      <p:tavLst>
                                        <p:tav tm="0">
                                          <p:val>
                                            <p:fltVal val="0"/>
                                          </p:val>
                                        </p:tav>
                                        <p:tav tm="100000">
                                          <p:val>
                                            <p:strVal val="#ppt_h"/>
                                          </p:val>
                                        </p:tav>
                                      </p:tavLst>
                                    </p:anim>
                                    <p:anim calcmode="lin" valueType="num">
                                      <p:cBhvr>
                                        <p:cTn id="24" dur="300" fill="hold"/>
                                        <p:tgtEl>
                                          <p:spTgt spid="7174"/>
                                        </p:tgtEl>
                                        <p:attrNameLst>
                                          <p:attrName>style.rotation</p:attrName>
                                        </p:attrNameLst>
                                      </p:cBhvr>
                                      <p:tavLst>
                                        <p:tav tm="0">
                                          <p:val>
                                            <p:fltVal val="90"/>
                                          </p:val>
                                        </p:tav>
                                        <p:tav tm="100000">
                                          <p:val>
                                            <p:fltVal val="0"/>
                                          </p:val>
                                        </p:tav>
                                      </p:tavLst>
                                    </p:anim>
                                    <p:animEffect transition="in" filter="fade">
                                      <p:cBhvr>
                                        <p:cTn id="25" dur="300"/>
                                        <p:tgtEl>
                                          <p:spTgt spid="7174"/>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wipe(up)">
                                      <p:cBhvr>
                                        <p:cTn id="29" dur="500"/>
                                        <p:tgtEl>
                                          <p:spTgt spid="7170"/>
                                        </p:tgtEl>
                                      </p:cBhvr>
                                    </p:animEffect>
                                  </p:childTnLst>
                                </p:cTn>
                              </p:par>
                            </p:childTnLst>
                          </p:cTn>
                        </p:par>
                        <p:par>
                          <p:cTn id="30" fill="hold">
                            <p:stCondLst>
                              <p:cond delay="1500"/>
                            </p:stCondLst>
                            <p:childTnLst>
                              <p:par>
                                <p:cTn id="31" presetID="2" presetClass="entr" presetSubtype="6" fill="hold" nodeType="afterEffect">
                                  <p:stCondLst>
                                    <p:cond delay="0"/>
                                  </p:stCondLst>
                                  <p:childTnLst>
                                    <p:set>
                                      <p:cBhvr>
                                        <p:cTn id="32" dur="1" fill="hold">
                                          <p:stCondLst>
                                            <p:cond delay="0"/>
                                          </p:stCondLst>
                                        </p:cTn>
                                        <p:tgtEl>
                                          <p:spTgt spid="7196"/>
                                        </p:tgtEl>
                                        <p:attrNameLst>
                                          <p:attrName>style.visibility</p:attrName>
                                        </p:attrNameLst>
                                      </p:cBhvr>
                                      <p:to>
                                        <p:strVal val="visible"/>
                                      </p:to>
                                    </p:set>
                                    <p:anim calcmode="lin" valueType="num">
                                      <p:cBhvr additive="base">
                                        <p:cTn id="33" dur="500" fill="hold"/>
                                        <p:tgtEl>
                                          <p:spTgt spid="7196"/>
                                        </p:tgtEl>
                                        <p:attrNameLst>
                                          <p:attrName>ppt_x</p:attrName>
                                        </p:attrNameLst>
                                      </p:cBhvr>
                                      <p:tavLst>
                                        <p:tav tm="0">
                                          <p:val>
                                            <p:strVal val="1+#ppt_w/2"/>
                                          </p:val>
                                        </p:tav>
                                        <p:tav tm="100000">
                                          <p:val>
                                            <p:strVal val="#ppt_x"/>
                                          </p:val>
                                        </p:tav>
                                      </p:tavLst>
                                    </p:anim>
                                    <p:anim calcmode="lin" valueType="num">
                                      <p:cBhvr additive="base">
                                        <p:cTn id="34" dur="500" fill="hold"/>
                                        <p:tgtEl>
                                          <p:spTgt spid="7196"/>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100"/>
                                  </p:stCondLst>
                                  <p:childTnLst>
                                    <p:set>
                                      <p:cBhvr>
                                        <p:cTn id="36" dur="1" fill="hold">
                                          <p:stCondLst>
                                            <p:cond delay="0"/>
                                          </p:stCondLst>
                                        </p:cTn>
                                        <p:tgtEl>
                                          <p:spTgt spid="7193"/>
                                        </p:tgtEl>
                                        <p:attrNameLst>
                                          <p:attrName>style.visibility</p:attrName>
                                        </p:attrNameLst>
                                      </p:cBhvr>
                                      <p:to>
                                        <p:strVal val="visible"/>
                                      </p:to>
                                    </p:set>
                                    <p:anim calcmode="lin" valueType="num">
                                      <p:cBhvr additive="base">
                                        <p:cTn id="37" dur="500" fill="hold"/>
                                        <p:tgtEl>
                                          <p:spTgt spid="7193"/>
                                        </p:tgtEl>
                                        <p:attrNameLst>
                                          <p:attrName>ppt_x</p:attrName>
                                        </p:attrNameLst>
                                      </p:cBhvr>
                                      <p:tavLst>
                                        <p:tav tm="0">
                                          <p:val>
                                            <p:strVal val="1+#ppt_w/2"/>
                                          </p:val>
                                        </p:tav>
                                        <p:tav tm="100000">
                                          <p:val>
                                            <p:strVal val="#ppt_x"/>
                                          </p:val>
                                        </p:tav>
                                      </p:tavLst>
                                    </p:anim>
                                    <p:anim calcmode="lin" valueType="num">
                                      <p:cBhvr additive="base">
                                        <p:cTn id="38" dur="500" fill="hold"/>
                                        <p:tgtEl>
                                          <p:spTgt spid="7193"/>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300"/>
                                  </p:stCondLst>
                                  <p:childTnLst>
                                    <p:set>
                                      <p:cBhvr>
                                        <p:cTn id="40" dur="1" fill="hold">
                                          <p:stCondLst>
                                            <p:cond delay="0"/>
                                          </p:stCondLst>
                                        </p:cTn>
                                        <p:tgtEl>
                                          <p:spTgt spid="7190"/>
                                        </p:tgtEl>
                                        <p:attrNameLst>
                                          <p:attrName>style.visibility</p:attrName>
                                        </p:attrNameLst>
                                      </p:cBhvr>
                                      <p:to>
                                        <p:strVal val="visible"/>
                                      </p:to>
                                    </p:set>
                                    <p:anim calcmode="lin" valueType="num">
                                      <p:cBhvr additive="base">
                                        <p:cTn id="41" dur="500" fill="hold"/>
                                        <p:tgtEl>
                                          <p:spTgt spid="7190"/>
                                        </p:tgtEl>
                                        <p:attrNameLst>
                                          <p:attrName>ppt_x</p:attrName>
                                        </p:attrNameLst>
                                      </p:cBhvr>
                                      <p:tavLst>
                                        <p:tav tm="0">
                                          <p:val>
                                            <p:strVal val="1+#ppt_w/2"/>
                                          </p:val>
                                        </p:tav>
                                        <p:tav tm="100000">
                                          <p:val>
                                            <p:strVal val="#ppt_x"/>
                                          </p:val>
                                        </p:tav>
                                      </p:tavLst>
                                    </p:anim>
                                    <p:anim calcmode="lin" valueType="num">
                                      <p:cBhvr additive="base">
                                        <p:cTn id="42" dur="500" fill="hold"/>
                                        <p:tgtEl>
                                          <p:spTgt spid="7190"/>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2" presetClass="entr" presetSubtype="3" fill="hold" grpId="0" nodeType="afterEffect">
                                  <p:stCondLst>
                                    <p:cond delay="0"/>
                                  </p:stCondLst>
                                  <p:childTnLst>
                                    <p:set>
                                      <p:cBhvr>
                                        <p:cTn id="45" dur="1" fill="hold">
                                          <p:stCondLst>
                                            <p:cond delay="0"/>
                                          </p:stCondLst>
                                        </p:cTn>
                                        <p:tgtEl>
                                          <p:spTgt spid="7181"/>
                                        </p:tgtEl>
                                        <p:attrNameLst>
                                          <p:attrName>style.visibility</p:attrName>
                                        </p:attrNameLst>
                                      </p:cBhvr>
                                      <p:to>
                                        <p:strVal val="visible"/>
                                      </p:to>
                                    </p:set>
                                    <p:anim calcmode="lin" valueType="num">
                                      <p:cBhvr additive="base">
                                        <p:cTn id="46" dur="500" fill="hold"/>
                                        <p:tgtEl>
                                          <p:spTgt spid="7181"/>
                                        </p:tgtEl>
                                        <p:attrNameLst>
                                          <p:attrName>ppt_x</p:attrName>
                                        </p:attrNameLst>
                                      </p:cBhvr>
                                      <p:tavLst>
                                        <p:tav tm="0">
                                          <p:val>
                                            <p:strVal val="1+#ppt_w/2"/>
                                          </p:val>
                                        </p:tav>
                                        <p:tav tm="100000">
                                          <p:val>
                                            <p:strVal val="#ppt_x"/>
                                          </p:val>
                                        </p:tav>
                                      </p:tavLst>
                                    </p:anim>
                                    <p:anim calcmode="lin" valueType="num">
                                      <p:cBhvr additive="base">
                                        <p:cTn id="47" dur="500" fill="hold"/>
                                        <p:tgtEl>
                                          <p:spTgt spid="7181"/>
                                        </p:tgtEl>
                                        <p:attrNameLst>
                                          <p:attrName>ppt_y</p:attrName>
                                        </p:attrNameLst>
                                      </p:cBhvr>
                                      <p:tavLst>
                                        <p:tav tm="0">
                                          <p:val>
                                            <p:strVal val="0-#ppt_h/2"/>
                                          </p:val>
                                        </p:tav>
                                        <p:tav tm="100000">
                                          <p:val>
                                            <p:strVal val="#ppt_y"/>
                                          </p:val>
                                        </p:tav>
                                      </p:tavLst>
                                    </p:anim>
                                  </p:childTnLst>
                                </p:cTn>
                              </p:par>
                              <p:par>
                                <p:cTn id="48" presetID="2" presetClass="entr" presetSubtype="3" fill="hold" grpId="0" nodeType="withEffect">
                                  <p:stCondLst>
                                    <p:cond delay="100"/>
                                  </p:stCondLst>
                                  <p:childTnLst>
                                    <p:set>
                                      <p:cBhvr>
                                        <p:cTn id="49" dur="1" fill="hold">
                                          <p:stCondLst>
                                            <p:cond delay="0"/>
                                          </p:stCondLst>
                                        </p:cTn>
                                        <p:tgtEl>
                                          <p:spTgt spid="7182"/>
                                        </p:tgtEl>
                                        <p:attrNameLst>
                                          <p:attrName>style.visibility</p:attrName>
                                        </p:attrNameLst>
                                      </p:cBhvr>
                                      <p:to>
                                        <p:strVal val="visible"/>
                                      </p:to>
                                    </p:set>
                                    <p:anim calcmode="lin" valueType="num">
                                      <p:cBhvr additive="base">
                                        <p:cTn id="50" dur="500" fill="hold"/>
                                        <p:tgtEl>
                                          <p:spTgt spid="7182"/>
                                        </p:tgtEl>
                                        <p:attrNameLst>
                                          <p:attrName>ppt_x</p:attrName>
                                        </p:attrNameLst>
                                      </p:cBhvr>
                                      <p:tavLst>
                                        <p:tav tm="0">
                                          <p:val>
                                            <p:strVal val="1+#ppt_w/2"/>
                                          </p:val>
                                        </p:tav>
                                        <p:tav tm="100000">
                                          <p:val>
                                            <p:strVal val="#ppt_x"/>
                                          </p:val>
                                        </p:tav>
                                      </p:tavLst>
                                    </p:anim>
                                    <p:anim calcmode="lin" valueType="num">
                                      <p:cBhvr additive="base">
                                        <p:cTn id="51" dur="500" fill="hold"/>
                                        <p:tgtEl>
                                          <p:spTgt spid="7182"/>
                                        </p:tgtEl>
                                        <p:attrNameLst>
                                          <p:attrName>ppt_y</p:attrName>
                                        </p:attrNameLst>
                                      </p:cBhvr>
                                      <p:tavLst>
                                        <p:tav tm="0">
                                          <p:val>
                                            <p:strVal val="0-#ppt_h/2"/>
                                          </p:val>
                                        </p:tav>
                                        <p:tav tm="100000">
                                          <p:val>
                                            <p:strVal val="#ppt_y"/>
                                          </p:val>
                                        </p:tav>
                                      </p:tavLst>
                                    </p:anim>
                                  </p:childTnLst>
                                </p:cTn>
                              </p:par>
                              <p:par>
                                <p:cTn id="52" presetID="2" presetClass="entr" presetSubtype="3" fill="hold" grpId="0" nodeType="withEffect">
                                  <p:stCondLst>
                                    <p:cond delay="300"/>
                                  </p:stCondLst>
                                  <p:childTnLst>
                                    <p:set>
                                      <p:cBhvr>
                                        <p:cTn id="53" dur="1" fill="hold">
                                          <p:stCondLst>
                                            <p:cond delay="0"/>
                                          </p:stCondLst>
                                        </p:cTn>
                                        <p:tgtEl>
                                          <p:spTgt spid="7184"/>
                                        </p:tgtEl>
                                        <p:attrNameLst>
                                          <p:attrName>style.visibility</p:attrName>
                                        </p:attrNameLst>
                                      </p:cBhvr>
                                      <p:to>
                                        <p:strVal val="visible"/>
                                      </p:to>
                                    </p:set>
                                    <p:anim calcmode="lin" valueType="num">
                                      <p:cBhvr additive="base">
                                        <p:cTn id="54" dur="500" fill="hold"/>
                                        <p:tgtEl>
                                          <p:spTgt spid="7184"/>
                                        </p:tgtEl>
                                        <p:attrNameLst>
                                          <p:attrName>ppt_x</p:attrName>
                                        </p:attrNameLst>
                                      </p:cBhvr>
                                      <p:tavLst>
                                        <p:tav tm="0">
                                          <p:val>
                                            <p:strVal val="1+#ppt_w/2"/>
                                          </p:val>
                                        </p:tav>
                                        <p:tav tm="100000">
                                          <p:val>
                                            <p:strVal val="#ppt_x"/>
                                          </p:val>
                                        </p:tav>
                                      </p:tavLst>
                                    </p:anim>
                                    <p:anim calcmode="lin" valueType="num">
                                      <p:cBhvr additive="base">
                                        <p:cTn id="55" dur="500" fill="hold"/>
                                        <p:tgtEl>
                                          <p:spTgt spid="7184"/>
                                        </p:tgtEl>
                                        <p:attrNameLst>
                                          <p:attrName>ppt_y</p:attrName>
                                        </p:attrNameLst>
                                      </p:cBhvr>
                                      <p:tavLst>
                                        <p:tav tm="0">
                                          <p:val>
                                            <p:strVal val="0-#ppt_h/2"/>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7186"/>
                                        </p:tgtEl>
                                        <p:attrNameLst>
                                          <p:attrName>style.visibility</p:attrName>
                                        </p:attrNameLst>
                                      </p:cBhvr>
                                      <p:to>
                                        <p:strVal val="visible"/>
                                      </p:to>
                                    </p:set>
                                    <p:animEffect transition="in" filter="fade">
                                      <p:cBhvr>
                                        <p:cTn id="58" dur="1000"/>
                                        <p:tgtEl>
                                          <p:spTgt spid="7186"/>
                                        </p:tgtEl>
                                      </p:cBhvr>
                                    </p:animEffect>
                                    <p:anim calcmode="lin" valueType="num">
                                      <p:cBhvr>
                                        <p:cTn id="59" dur="1000" fill="hold"/>
                                        <p:tgtEl>
                                          <p:spTgt spid="7186"/>
                                        </p:tgtEl>
                                        <p:attrNameLst>
                                          <p:attrName>ppt_x</p:attrName>
                                        </p:attrNameLst>
                                      </p:cBhvr>
                                      <p:tavLst>
                                        <p:tav tm="0">
                                          <p:val>
                                            <p:strVal val="#ppt_x"/>
                                          </p:val>
                                        </p:tav>
                                        <p:tav tm="100000">
                                          <p:val>
                                            <p:strVal val="#ppt_x"/>
                                          </p:val>
                                        </p:tav>
                                      </p:tavLst>
                                    </p:anim>
                                    <p:anim calcmode="lin" valueType="num">
                                      <p:cBhvr>
                                        <p:cTn id="60" dur="1000" fill="hold"/>
                                        <p:tgtEl>
                                          <p:spTgt spid="7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P spid="7173" grpId="0" autoUpdateAnimBg="0"/>
      <p:bldP spid="7174" grpId="0" autoUpdateAnimBg="0"/>
      <p:bldP spid="7181" grpId="0" autoUpdateAnimBg="0"/>
      <p:bldP spid="7182" grpId="0" autoUpdateAnimBg="0"/>
      <p:bldP spid="718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custDataLst>
              <p:tags r:id="rId1"/>
            </p:custDataLst>
          </p:nvPr>
        </p:nvSpPr>
        <p:spPr bwMode="auto">
          <a:xfrm>
            <a:off x="1345853" y="1104788"/>
            <a:ext cx="1728192" cy="4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1" rIns="68582" bIns="34291" anchor="ctr" anchorCtr="0">
            <a:noAutofit/>
          </a:bodyPr>
          <a:lstStyle>
            <a:lvl1pPr>
              <a:spcBef>
                <a:spcPct val="20000"/>
              </a:spcBef>
              <a:buFont typeface="Arial" panose="020B0604020202020204" pitchFamily="34" charset="0"/>
              <a:buChar char="•"/>
              <a:defRPr sz="32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spcBef>
                <a:spcPct val="0"/>
              </a:spcBef>
              <a:buNone/>
              <a:defRPr/>
            </a:pPr>
            <a:r>
              <a:rPr lang="zh-CN" altLang="en-US" sz="2800" b="1" kern="0" spc="300" dirty="0">
                <a:solidFill>
                  <a:schemeClr val="accent2"/>
                </a:solidFill>
                <a:latin typeface="黑体" panose="02010609060101010101" pitchFamily="49" charset="-122"/>
                <a:ea typeface="黑体" panose="02010609060101010101" pitchFamily="49" charset="-122"/>
                <a:cs typeface="Arial" panose="020B0604020202020204" pitchFamily="34" charset="0"/>
                <a:sym typeface="Arial" panose="020B0604020202020204" pitchFamily="34" charset="0"/>
              </a:rPr>
              <a:t>两大</a:t>
            </a:r>
            <a:r>
              <a:rPr lang="zh-CN" altLang="en-US" sz="2800" b="1" kern="0" dirty="0">
                <a:solidFill>
                  <a:schemeClr val="accent2"/>
                </a:solidFill>
                <a:latin typeface="黑体" panose="02010609060101010101" pitchFamily="49" charset="-122"/>
                <a:ea typeface="黑体" panose="02010609060101010101" pitchFamily="49" charset="-122"/>
                <a:cs typeface="Arial" panose="020B0604020202020204" pitchFamily="34" charset="0"/>
                <a:sym typeface="Arial" panose="020B0604020202020204" pitchFamily="34" charset="0"/>
              </a:rPr>
              <a:t>支柱</a:t>
            </a:r>
            <a:endParaRPr lang="zh-CN" altLang="en-US" sz="2800" b="1" kern="0" dirty="0">
              <a:solidFill>
                <a:schemeClr val="accent2"/>
              </a:solidFill>
              <a:latin typeface="黑体" panose="02010609060101010101" pitchFamily="49" charset="-122"/>
              <a:ea typeface="黑体" panose="02010609060101010101" pitchFamily="49" charset="-122"/>
              <a:cs typeface="Arial" panose="020B0604020202020204" pitchFamily="34" charset="0"/>
              <a:sym typeface="Arial" panose="020B0604020202020204" pitchFamily="34" charset="0"/>
            </a:endParaRPr>
          </a:p>
        </p:txBody>
      </p:sp>
      <p:grpSp>
        <p:nvGrpSpPr>
          <p:cNvPr id="14" name="组合 13"/>
          <p:cNvGrpSpPr/>
          <p:nvPr/>
        </p:nvGrpSpPr>
        <p:grpSpPr>
          <a:xfrm>
            <a:off x="1404464" y="1888446"/>
            <a:ext cx="4528800" cy="4492882"/>
            <a:chOff x="1112139" y="1788934"/>
            <a:chExt cx="4528800" cy="4492882"/>
          </a:xfrm>
        </p:grpSpPr>
        <p:sp>
          <p:nvSpPr>
            <p:cNvPr id="3" name="矩形: 圆角 2"/>
            <p:cNvSpPr/>
            <p:nvPr>
              <p:custDataLst>
                <p:tags r:id="rId2"/>
              </p:custDataLst>
            </p:nvPr>
          </p:nvSpPr>
          <p:spPr>
            <a:xfrm>
              <a:off x="1112139" y="2095016"/>
              <a:ext cx="4528800" cy="4186800"/>
            </a:xfrm>
            <a:prstGeom prst="roundRect">
              <a:avLst>
                <a:gd name="adj" fmla="val 8595"/>
              </a:avLst>
            </a:prstGeom>
            <a:noFill/>
            <a:ln w="9525">
              <a:solidFill>
                <a:srgbClr val="3498DB"/>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20000"/>
                </a:lnSpc>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sym typeface="Arial" panose="020B0604020202020204" pitchFamily="34" charset="0"/>
              </a:endParaRPr>
            </a:p>
          </p:txBody>
        </p:sp>
        <p:sp>
          <p:nvSpPr>
            <p:cNvPr id="4" name="矩形: 圆角 3"/>
            <p:cNvSpPr/>
            <p:nvPr>
              <p:custDataLst>
                <p:tags r:id="rId3"/>
              </p:custDataLst>
            </p:nvPr>
          </p:nvSpPr>
          <p:spPr>
            <a:xfrm>
              <a:off x="3013627" y="1788934"/>
              <a:ext cx="725825" cy="725825"/>
            </a:xfrm>
            <a:prstGeom prst="roundRect">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20000"/>
                </a:lnSpc>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sym typeface="Arial" panose="020B0604020202020204" pitchFamily="34" charset="0"/>
              </a:endParaRPr>
            </a:p>
          </p:txBody>
        </p:sp>
        <p:sp>
          <p:nvSpPr>
            <p:cNvPr id="5" name="books_115067"/>
            <p:cNvSpPr>
              <a:spLocks noChangeAspect="1"/>
            </p:cNvSpPr>
            <p:nvPr>
              <p:custDataLst>
                <p:tags r:id="rId4"/>
              </p:custDataLst>
            </p:nvPr>
          </p:nvSpPr>
          <p:spPr bwMode="auto">
            <a:xfrm>
              <a:off x="3183376" y="1991017"/>
              <a:ext cx="386327" cy="323061"/>
            </a:xfrm>
            <a:custGeom>
              <a:avLst/>
              <a:gdLst>
                <a:gd name="T0" fmla="*/ 873 w 3949"/>
                <a:gd name="T1" fmla="*/ 2867 h 3307"/>
                <a:gd name="T2" fmla="*/ 767 w 3949"/>
                <a:gd name="T3" fmla="*/ 2760 h 3307"/>
                <a:gd name="T4" fmla="*/ 873 w 3949"/>
                <a:gd name="T5" fmla="*/ 2653 h 3307"/>
                <a:gd name="T6" fmla="*/ 3949 w 3949"/>
                <a:gd name="T7" fmla="*/ 2653 h 3307"/>
                <a:gd name="T8" fmla="*/ 3949 w 3949"/>
                <a:gd name="T9" fmla="*/ 2213 h 3307"/>
                <a:gd name="T10" fmla="*/ 3736 w 3949"/>
                <a:gd name="T11" fmla="*/ 2213 h 3307"/>
                <a:gd name="T12" fmla="*/ 3736 w 3949"/>
                <a:gd name="T13" fmla="*/ 1760 h 3307"/>
                <a:gd name="T14" fmla="*/ 540 w 3949"/>
                <a:gd name="T15" fmla="*/ 1760 h 3307"/>
                <a:gd name="T16" fmla="*/ 433 w 3949"/>
                <a:gd name="T17" fmla="*/ 1653 h 3307"/>
                <a:gd name="T18" fmla="*/ 540 w 3949"/>
                <a:gd name="T19" fmla="*/ 1547 h 3307"/>
                <a:gd name="T20" fmla="*/ 3736 w 3949"/>
                <a:gd name="T21" fmla="*/ 1547 h 3307"/>
                <a:gd name="T22" fmla="*/ 3736 w 3949"/>
                <a:gd name="T23" fmla="*/ 1093 h 3307"/>
                <a:gd name="T24" fmla="*/ 3949 w 3949"/>
                <a:gd name="T25" fmla="*/ 1093 h 3307"/>
                <a:gd name="T26" fmla="*/ 3949 w 3949"/>
                <a:gd name="T27" fmla="*/ 653 h 3307"/>
                <a:gd name="T28" fmla="*/ 873 w 3949"/>
                <a:gd name="T29" fmla="*/ 653 h 3307"/>
                <a:gd name="T30" fmla="*/ 767 w 3949"/>
                <a:gd name="T31" fmla="*/ 547 h 3307"/>
                <a:gd name="T32" fmla="*/ 873 w 3949"/>
                <a:gd name="T33" fmla="*/ 440 h 3307"/>
                <a:gd name="T34" fmla="*/ 3949 w 3949"/>
                <a:gd name="T35" fmla="*/ 440 h 3307"/>
                <a:gd name="T36" fmla="*/ 3949 w 3949"/>
                <a:gd name="T37" fmla="*/ 0 h 3307"/>
                <a:gd name="T38" fmla="*/ 884 w 3949"/>
                <a:gd name="T39" fmla="*/ 0 h 3307"/>
                <a:gd name="T40" fmla="*/ 336 w 3949"/>
                <a:gd name="T41" fmla="*/ 549 h 3307"/>
                <a:gd name="T42" fmla="*/ 807 w 3949"/>
                <a:gd name="T43" fmla="*/ 1093 h 3307"/>
                <a:gd name="T44" fmla="*/ 560 w 3949"/>
                <a:gd name="T45" fmla="*/ 1093 h 3307"/>
                <a:gd name="T46" fmla="*/ 0 w 3949"/>
                <a:gd name="T47" fmla="*/ 1653 h 3307"/>
                <a:gd name="T48" fmla="*/ 560 w 3949"/>
                <a:gd name="T49" fmla="*/ 2213 h 3307"/>
                <a:gd name="T50" fmla="*/ 793 w 3949"/>
                <a:gd name="T51" fmla="*/ 2213 h 3307"/>
                <a:gd name="T52" fmla="*/ 336 w 3949"/>
                <a:gd name="T53" fmla="*/ 2756 h 3307"/>
                <a:gd name="T54" fmla="*/ 884 w 3949"/>
                <a:gd name="T55" fmla="*/ 3307 h 3307"/>
                <a:gd name="T56" fmla="*/ 3949 w 3949"/>
                <a:gd name="T57" fmla="*/ 3307 h 3307"/>
                <a:gd name="T58" fmla="*/ 3949 w 3949"/>
                <a:gd name="T59" fmla="*/ 2867 h 3307"/>
                <a:gd name="T60" fmla="*/ 873 w 3949"/>
                <a:gd name="T61" fmla="*/ 2867 h 3307"/>
                <a:gd name="T62" fmla="*/ 873 w 3949"/>
                <a:gd name="T63" fmla="*/ 2867 h 3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9" h="3307">
                  <a:moveTo>
                    <a:pt x="873" y="2867"/>
                  </a:moveTo>
                  <a:cubicBezTo>
                    <a:pt x="814" y="2867"/>
                    <a:pt x="767" y="2819"/>
                    <a:pt x="767" y="2760"/>
                  </a:cubicBezTo>
                  <a:cubicBezTo>
                    <a:pt x="767" y="2701"/>
                    <a:pt x="814" y="2653"/>
                    <a:pt x="873" y="2653"/>
                  </a:cubicBezTo>
                  <a:lnTo>
                    <a:pt x="3949" y="2653"/>
                  </a:lnTo>
                  <a:lnTo>
                    <a:pt x="3949" y="2213"/>
                  </a:lnTo>
                  <a:lnTo>
                    <a:pt x="3736" y="2213"/>
                  </a:lnTo>
                  <a:lnTo>
                    <a:pt x="3736" y="1760"/>
                  </a:lnTo>
                  <a:lnTo>
                    <a:pt x="540" y="1760"/>
                  </a:lnTo>
                  <a:cubicBezTo>
                    <a:pt x="481" y="1760"/>
                    <a:pt x="433" y="1712"/>
                    <a:pt x="433" y="1653"/>
                  </a:cubicBezTo>
                  <a:cubicBezTo>
                    <a:pt x="433" y="1595"/>
                    <a:pt x="481" y="1547"/>
                    <a:pt x="540" y="1547"/>
                  </a:cubicBezTo>
                  <a:lnTo>
                    <a:pt x="3736" y="1547"/>
                  </a:lnTo>
                  <a:lnTo>
                    <a:pt x="3736" y="1093"/>
                  </a:lnTo>
                  <a:lnTo>
                    <a:pt x="3949" y="1093"/>
                  </a:lnTo>
                  <a:lnTo>
                    <a:pt x="3949" y="653"/>
                  </a:lnTo>
                  <a:lnTo>
                    <a:pt x="873" y="653"/>
                  </a:lnTo>
                  <a:cubicBezTo>
                    <a:pt x="814" y="653"/>
                    <a:pt x="767" y="606"/>
                    <a:pt x="767" y="547"/>
                  </a:cubicBezTo>
                  <a:cubicBezTo>
                    <a:pt x="767" y="488"/>
                    <a:pt x="814" y="440"/>
                    <a:pt x="873" y="440"/>
                  </a:cubicBezTo>
                  <a:lnTo>
                    <a:pt x="3949" y="440"/>
                  </a:lnTo>
                  <a:lnTo>
                    <a:pt x="3949" y="0"/>
                  </a:lnTo>
                  <a:lnTo>
                    <a:pt x="884" y="0"/>
                  </a:lnTo>
                  <a:cubicBezTo>
                    <a:pt x="582" y="0"/>
                    <a:pt x="336" y="247"/>
                    <a:pt x="336" y="549"/>
                  </a:cubicBezTo>
                  <a:cubicBezTo>
                    <a:pt x="336" y="826"/>
                    <a:pt x="541" y="1053"/>
                    <a:pt x="807" y="1093"/>
                  </a:cubicBezTo>
                  <a:lnTo>
                    <a:pt x="560" y="1093"/>
                  </a:lnTo>
                  <a:cubicBezTo>
                    <a:pt x="251" y="1093"/>
                    <a:pt x="0" y="1344"/>
                    <a:pt x="0" y="1653"/>
                  </a:cubicBezTo>
                  <a:cubicBezTo>
                    <a:pt x="0" y="1963"/>
                    <a:pt x="251" y="2213"/>
                    <a:pt x="560" y="2213"/>
                  </a:cubicBezTo>
                  <a:lnTo>
                    <a:pt x="793" y="2213"/>
                  </a:lnTo>
                  <a:cubicBezTo>
                    <a:pt x="534" y="2253"/>
                    <a:pt x="336" y="2485"/>
                    <a:pt x="336" y="2756"/>
                  </a:cubicBezTo>
                  <a:cubicBezTo>
                    <a:pt x="336" y="3058"/>
                    <a:pt x="582" y="3307"/>
                    <a:pt x="884" y="3307"/>
                  </a:cubicBezTo>
                  <a:lnTo>
                    <a:pt x="3949" y="3307"/>
                  </a:lnTo>
                  <a:lnTo>
                    <a:pt x="3949" y="2867"/>
                  </a:lnTo>
                  <a:lnTo>
                    <a:pt x="873" y="2867"/>
                  </a:lnTo>
                  <a:lnTo>
                    <a:pt x="873" y="2867"/>
                  </a:lnTo>
                  <a:close/>
                </a:path>
              </a:pathLst>
            </a:custGeom>
            <a:solidFill>
              <a:sysClr val="window" lastClr="FFFFFF"/>
            </a:solidFill>
            <a:ln>
              <a:noFill/>
            </a:ln>
          </p:spPr>
          <p:txBody>
            <a:bodyPr/>
            <a:lstStyle/>
            <a:p>
              <a:pPr>
                <a:lnSpc>
                  <a:spcPct val="120000"/>
                </a:lnSpc>
              </a:pPr>
              <a:endParaRPr lang="zh-CN" altLang="en-US" sz="1350">
                <a:latin typeface="黑体" panose="02010609060101010101" pitchFamily="49" charset="-122"/>
                <a:ea typeface="黑体" panose="02010609060101010101" pitchFamily="49" charset="-122"/>
                <a:sym typeface="Arial" panose="020B0604020202020204" pitchFamily="34" charset="0"/>
              </a:endParaRPr>
            </a:p>
          </p:txBody>
        </p:sp>
        <p:sp>
          <p:nvSpPr>
            <p:cNvPr id="6" name="文本框 5"/>
            <p:cNvSpPr txBox="1"/>
            <p:nvPr>
              <p:custDataLst>
                <p:tags r:id="rId5"/>
              </p:custDataLst>
            </p:nvPr>
          </p:nvSpPr>
          <p:spPr>
            <a:xfrm>
              <a:off x="1704290" y="2462569"/>
              <a:ext cx="3344499" cy="566796"/>
            </a:xfrm>
            <a:prstGeom prst="rect">
              <a:avLst/>
            </a:prstGeom>
            <a:noFill/>
          </p:spPr>
          <p:txBody>
            <a:bodyPr wrap="square" rtlCol="0" anchor="ctr">
              <a:noAutofit/>
            </a:bodyPr>
            <a:lstStyle/>
            <a:p>
              <a:pPr marL="0" marR="0" lvl="0" indent="0" algn="ctr" defTabSz="914400" rtl="0" eaLnBrk="1" fontAlgn="auto" latinLnBrk="0" hangingPunct="1">
                <a:lnSpc>
                  <a:spcPct val="120000"/>
                </a:lnSpc>
                <a:buClrTx/>
                <a:buSzTx/>
                <a:buFontTx/>
                <a:buNone/>
                <a:defRPr/>
              </a:pPr>
              <a:r>
                <a:rPr kumimoji="0" lang="zh-CN" altLang="en-US" sz="2400" b="1" i="0" u="none" strike="noStrike" kern="1200" cap="none" spc="300" normalizeH="0" noProof="0" dirty="0">
                  <a:ln>
                    <a:noFill/>
                  </a:ln>
                  <a:solidFill>
                    <a:srgbClr val="3498DB"/>
                  </a:solidFill>
                  <a:effectLst/>
                  <a:uLnTx/>
                  <a:uFillTx/>
                  <a:latin typeface="黑体" panose="02010609060101010101" pitchFamily="49" charset="-122"/>
                  <a:ea typeface="黑体" panose="02010609060101010101" pitchFamily="49" charset="-122"/>
                  <a:sym typeface="Arial" panose="020B0604020202020204" pitchFamily="34" charset="0"/>
                </a:rPr>
                <a:t>国家政策及法律规范  </a:t>
              </a:r>
              <a:endParaRPr kumimoji="0" lang="zh-CN" altLang="en-US" sz="2400" b="1" i="0" u="none" strike="noStrike" kern="1200" cap="none" spc="300" normalizeH="0" noProof="0" dirty="0">
                <a:ln>
                  <a:noFill/>
                </a:ln>
                <a:solidFill>
                  <a:srgbClr val="3498DB"/>
                </a:solidFill>
                <a:effectLst/>
                <a:uLnTx/>
                <a:uFillTx/>
                <a:latin typeface="黑体" panose="02010609060101010101" pitchFamily="49" charset="-122"/>
                <a:ea typeface="黑体" panose="02010609060101010101" pitchFamily="49" charset="-122"/>
                <a:sym typeface="Arial" panose="020B0604020202020204" pitchFamily="34" charset="0"/>
              </a:endParaRPr>
            </a:p>
          </p:txBody>
        </p:sp>
        <p:sp>
          <p:nvSpPr>
            <p:cNvPr id="7" name="文本框 6"/>
            <p:cNvSpPr txBox="1"/>
            <p:nvPr>
              <p:custDataLst>
                <p:tags r:id="rId6"/>
              </p:custDataLst>
            </p:nvPr>
          </p:nvSpPr>
          <p:spPr>
            <a:xfrm>
              <a:off x="1208219" y="3068960"/>
              <a:ext cx="4336640" cy="2781306"/>
            </a:xfrm>
            <a:prstGeom prst="rect">
              <a:avLst/>
            </a:prstGeom>
            <a:noFill/>
          </p:spPr>
          <p:txBody>
            <a:bodyPr wrap="square" rtlCol="0">
              <a:noAutofit/>
            </a:bodyPr>
            <a:lstStyle/>
            <a:p>
              <a:pPr marL="0" marR="0" lvl="0" indent="0" algn="just" defTabSz="914400" rtl="0" eaLnBrk="1" fontAlgn="auto" latinLnBrk="0" hangingPunct="1">
                <a:lnSpc>
                  <a:spcPct val="110000"/>
                </a:lnSpc>
                <a:buClrTx/>
                <a:buSzTx/>
                <a:buFontTx/>
                <a:buNone/>
                <a:defRPr/>
              </a:pPr>
              <a:r>
                <a:rPr kumimoji="0" lang="zh-CN" altLang="en-US" sz="2000" b="0" i="0" u="none" strike="noStrike" kern="1200" cap="none" spc="150" normalizeH="0" noProof="0" dirty="0">
                  <a:ln>
                    <a:noFill/>
                  </a:ln>
                  <a:solidFill>
                    <a:schemeClr val="accent2"/>
                  </a:solidFill>
                  <a:effectLst/>
                  <a:uLnTx/>
                  <a:uFillTx/>
                  <a:latin typeface="黑体" panose="02010609060101010101" pitchFamily="49" charset="-122"/>
                  <a:ea typeface="黑体" panose="02010609060101010101" pitchFamily="49" charset="-122"/>
                  <a:sym typeface="Arial" panose="020B0604020202020204" pitchFamily="34" charset="0"/>
                </a:rPr>
                <a:t>开展商务活动时必须遵守有关的法律、法规和相应的政策。电子商务出现后，原有的法律规范已经不适应新的发展环境，需要制定新的法律规范并形成一个成熟、统一的法律体系，已成为世界各国（地区）发展电子商务活动的必然趋势。</a:t>
              </a:r>
              <a:endParaRPr kumimoji="0" lang="zh-CN" altLang="en-US" sz="2000" b="0" i="0" u="none" strike="noStrike" kern="1200" cap="none" spc="150" normalizeH="0" noProof="0" dirty="0">
                <a:ln>
                  <a:noFill/>
                </a:ln>
                <a:solidFill>
                  <a:schemeClr val="accent2"/>
                </a:solidFill>
                <a:effectLst/>
                <a:uLnTx/>
                <a:uFillTx/>
                <a:latin typeface="黑体" panose="02010609060101010101" pitchFamily="49" charset="-122"/>
                <a:ea typeface="黑体" panose="02010609060101010101" pitchFamily="49" charset="-122"/>
                <a:sym typeface="Arial" panose="020B0604020202020204" pitchFamily="34" charset="0"/>
              </a:endParaRPr>
            </a:p>
          </p:txBody>
        </p:sp>
      </p:grpSp>
      <p:grpSp>
        <p:nvGrpSpPr>
          <p:cNvPr id="15" name="组合 14"/>
          <p:cNvGrpSpPr/>
          <p:nvPr/>
        </p:nvGrpSpPr>
        <p:grpSpPr>
          <a:xfrm>
            <a:off x="6465234" y="1888446"/>
            <a:ext cx="4529691" cy="4490059"/>
            <a:chOff x="6172909" y="1892933"/>
            <a:chExt cx="4529691" cy="4490059"/>
          </a:xfrm>
        </p:grpSpPr>
        <p:sp>
          <p:nvSpPr>
            <p:cNvPr id="8" name="矩形: 圆角 7"/>
            <p:cNvSpPr/>
            <p:nvPr>
              <p:custDataLst>
                <p:tags r:id="rId7"/>
              </p:custDataLst>
            </p:nvPr>
          </p:nvSpPr>
          <p:spPr>
            <a:xfrm>
              <a:off x="6172909" y="2197920"/>
              <a:ext cx="4529691" cy="4185072"/>
            </a:xfrm>
            <a:prstGeom prst="roundRect">
              <a:avLst>
                <a:gd name="adj" fmla="val 8595"/>
              </a:avLst>
            </a:prstGeom>
            <a:noFill/>
            <a:ln w="9525">
              <a:solidFill>
                <a:srgbClr val="1AA3AA"/>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20000"/>
                </a:lnSpc>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sym typeface="Arial" panose="020B0604020202020204" pitchFamily="34" charset="0"/>
              </a:endParaRPr>
            </a:p>
          </p:txBody>
        </p:sp>
        <p:sp>
          <p:nvSpPr>
            <p:cNvPr id="9" name="矩形: 圆角 8"/>
            <p:cNvSpPr/>
            <p:nvPr>
              <p:custDataLst>
                <p:tags r:id="rId8"/>
              </p:custDataLst>
            </p:nvPr>
          </p:nvSpPr>
          <p:spPr>
            <a:xfrm>
              <a:off x="8074842" y="1892933"/>
              <a:ext cx="725825" cy="725825"/>
            </a:xfrm>
            <a:prstGeom prst="roundRect">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marL="0" marR="0" lvl="0" indent="0" algn="ctr" defTabSz="914400" rtl="0" eaLnBrk="1" fontAlgn="auto" latinLnBrk="0" hangingPunct="1">
                <a:lnSpc>
                  <a:spcPct val="120000"/>
                </a:lnSpc>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sym typeface="Arial" panose="020B0604020202020204" pitchFamily="34" charset="0"/>
              </a:endParaRPr>
            </a:p>
          </p:txBody>
        </p:sp>
        <p:sp>
          <p:nvSpPr>
            <p:cNvPr id="10" name="books_115067"/>
            <p:cNvSpPr>
              <a:spLocks noChangeAspect="1"/>
            </p:cNvSpPr>
            <p:nvPr>
              <p:custDataLst>
                <p:tags r:id="rId9"/>
              </p:custDataLst>
            </p:nvPr>
          </p:nvSpPr>
          <p:spPr bwMode="auto">
            <a:xfrm>
              <a:off x="8244572" y="2094938"/>
              <a:ext cx="386365" cy="3147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697" h="495934">
                  <a:moveTo>
                    <a:pt x="274757" y="203328"/>
                  </a:moveTo>
                  <a:cubicBezTo>
                    <a:pt x="262375" y="203328"/>
                    <a:pt x="252305" y="213383"/>
                    <a:pt x="252305" y="225746"/>
                  </a:cubicBezTo>
                  <a:cubicBezTo>
                    <a:pt x="252305" y="238110"/>
                    <a:pt x="262375" y="248164"/>
                    <a:pt x="274757" y="248164"/>
                  </a:cubicBezTo>
                  <a:lnTo>
                    <a:pt x="505837" y="248164"/>
                  </a:lnTo>
                  <a:cubicBezTo>
                    <a:pt x="518219" y="248164"/>
                    <a:pt x="528289" y="238110"/>
                    <a:pt x="528289" y="225746"/>
                  </a:cubicBezTo>
                  <a:cubicBezTo>
                    <a:pt x="528289" y="213383"/>
                    <a:pt x="518219" y="203328"/>
                    <a:pt x="505837" y="203328"/>
                  </a:cubicBezTo>
                  <a:close/>
                  <a:moveTo>
                    <a:pt x="274757" y="85949"/>
                  </a:moveTo>
                  <a:cubicBezTo>
                    <a:pt x="262375" y="85949"/>
                    <a:pt x="252305" y="95929"/>
                    <a:pt x="252305" y="108293"/>
                  </a:cubicBezTo>
                  <a:cubicBezTo>
                    <a:pt x="252305" y="120656"/>
                    <a:pt x="262375" y="130711"/>
                    <a:pt x="274757" y="130711"/>
                  </a:cubicBezTo>
                  <a:lnTo>
                    <a:pt x="505837" y="130711"/>
                  </a:lnTo>
                  <a:cubicBezTo>
                    <a:pt x="518219" y="130711"/>
                    <a:pt x="528289" y="120656"/>
                    <a:pt x="528289" y="108293"/>
                  </a:cubicBezTo>
                  <a:cubicBezTo>
                    <a:pt x="528289" y="95929"/>
                    <a:pt x="518219" y="85949"/>
                    <a:pt x="505837" y="85949"/>
                  </a:cubicBezTo>
                  <a:close/>
                  <a:moveTo>
                    <a:pt x="36405" y="60757"/>
                  </a:moveTo>
                  <a:lnTo>
                    <a:pt x="135995" y="60757"/>
                  </a:lnTo>
                  <a:lnTo>
                    <a:pt x="135995" y="146720"/>
                  </a:lnTo>
                  <a:lnTo>
                    <a:pt x="102873" y="146720"/>
                  </a:lnTo>
                  <a:cubicBezTo>
                    <a:pt x="90490" y="146720"/>
                    <a:pt x="80419" y="156702"/>
                    <a:pt x="80419" y="169067"/>
                  </a:cubicBezTo>
                  <a:cubicBezTo>
                    <a:pt x="80419" y="181433"/>
                    <a:pt x="90490" y="191489"/>
                    <a:pt x="102873" y="191489"/>
                  </a:cubicBezTo>
                  <a:lnTo>
                    <a:pt x="135995" y="191489"/>
                  </a:lnTo>
                  <a:lnTo>
                    <a:pt x="135995" y="264118"/>
                  </a:lnTo>
                  <a:lnTo>
                    <a:pt x="102873" y="264118"/>
                  </a:lnTo>
                  <a:cubicBezTo>
                    <a:pt x="90490" y="264118"/>
                    <a:pt x="80419" y="274174"/>
                    <a:pt x="80419" y="286540"/>
                  </a:cubicBezTo>
                  <a:cubicBezTo>
                    <a:pt x="80419" y="298905"/>
                    <a:pt x="90490" y="308961"/>
                    <a:pt x="102873" y="308961"/>
                  </a:cubicBezTo>
                  <a:lnTo>
                    <a:pt x="136816" y="308961"/>
                  </a:lnTo>
                  <a:cubicBezTo>
                    <a:pt x="142262" y="343451"/>
                    <a:pt x="172176" y="369970"/>
                    <a:pt x="208208" y="369970"/>
                  </a:cubicBezTo>
                  <a:lnTo>
                    <a:pt x="430515" y="369970"/>
                  </a:lnTo>
                  <a:lnTo>
                    <a:pt x="433201" y="374439"/>
                  </a:lnTo>
                  <a:cubicBezTo>
                    <a:pt x="427308" y="386507"/>
                    <a:pt x="414924" y="394850"/>
                    <a:pt x="400526" y="394850"/>
                  </a:cubicBezTo>
                  <a:lnTo>
                    <a:pt x="157779" y="394850"/>
                  </a:lnTo>
                  <a:lnTo>
                    <a:pt x="103022" y="487144"/>
                  </a:lnTo>
                  <a:cubicBezTo>
                    <a:pt x="99665" y="492731"/>
                    <a:pt x="93772" y="495934"/>
                    <a:pt x="87580" y="495934"/>
                  </a:cubicBezTo>
                  <a:cubicBezTo>
                    <a:pt x="85939" y="495934"/>
                    <a:pt x="84372" y="495711"/>
                    <a:pt x="82806" y="495264"/>
                  </a:cubicBezTo>
                  <a:cubicBezTo>
                    <a:pt x="74973" y="493178"/>
                    <a:pt x="69602" y="486101"/>
                    <a:pt x="69602" y="477982"/>
                  </a:cubicBezTo>
                  <a:lnTo>
                    <a:pt x="69602" y="394850"/>
                  </a:lnTo>
                  <a:lnTo>
                    <a:pt x="36405" y="394850"/>
                  </a:lnTo>
                  <a:cubicBezTo>
                    <a:pt x="16263" y="394850"/>
                    <a:pt x="0" y="378611"/>
                    <a:pt x="0" y="358572"/>
                  </a:cubicBezTo>
                  <a:lnTo>
                    <a:pt x="0" y="97034"/>
                  </a:lnTo>
                  <a:cubicBezTo>
                    <a:pt x="0" y="76996"/>
                    <a:pt x="16263" y="60757"/>
                    <a:pt x="36405" y="60757"/>
                  </a:cubicBezTo>
                  <a:close/>
                  <a:moveTo>
                    <a:pt x="208222" y="0"/>
                  </a:moveTo>
                  <a:lnTo>
                    <a:pt x="572297" y="0"/>
                  </a:lnTo>
                  <a:cubicBezTo>
                    <a:pt x="592436" y="0"/>
                    <a:pt x="608697" y="16236"/>
                    <a:pt x="608697" y="36346"/>
                  </a:cubicBezTo>
                  <a:lnTo>
                    <a:pt x="608697" y="297768"/>
                  </a:lnTo>
                  <a:cubicBezTo>
                    <a:pt x="608697" y="317802"/>
                    <a:pt x="592436" y="334039"/>
                    <a:pt x="572297" y="334039"/>
                  </a:cubicBezTo>
                  <a:lnTo>
                    <a:pt x="539104" y="334039"/>
                  </a:lnTo>
                  <a:lnTo>
                    <a:pt x="539104" y="417232"/>
                  </a:lnTo>
                  <a:cubicBezTo>
                    <a:pt x="539104" y="425276"/>
                    <a:pt x="533734" y="432351"/>
                    <a:pt x="525902" y="434511"/>
                  </a:cubicBezTo>
                  <a:cubicBezTo>
                    <a:pt x="524336" y="434884"/>
                    <a:pt x="522769" y="435107"/>
                    <a:pt x="521203" y="435107"/>
                  </a:cubicBezTo>
                  <a:cubicBezTo>
                    <a:pt x="514937" y="435107"/>
                    <a:pt x="509045" y="431904"/>
                    <a:pt x="505763" y="426318"/>
                  </a:cubicBezTo>
                  <a:lnTo>
                    <a:pt x="450939" y="334039"/>
                  </a:lnTo>
                  <a:lnTo>
                    <a:pt x="208222" y="334039"/>
                  </a:lnTo>
                  <a:cubicBezTo>
                    <a:pt x="188158" y="334039"/>
                    <a:pt x="171897" y="317802"/>
                    <a:pt x="171897" y="297768"/>
                  </a:cubicBezTo>
                  <a:lnTo>
                    <a:pt x="171897" y="36346"/>
                  </a:lnTo>
                  <a:cubicBezTo>
                    <a:pt x="171897" y="16236"/>
                    <a:pt x="188158" y="0"/>
                    <a:pt x="208222" y="0"/>
                  </a:cubicBezTo>
                  <a:close/>
                </a:path>
              </a:pathLst>
            </a:custGeom>
            <a:solidFill>
              <a:sysClr val="window" lastClr="FFFFFF"/>
            </a:solidFill>
            <a:ln>
              <a:noFill/>
            </a:ln>
          </p:spPr>
          <p:txBody>
            <a:bodyPr/>
            <a:lstStyle/>
            <a:p>
              <a:pPr marL="0" marR="0" lvl="0" indent="0" algn="l" defTabSz="914400" rtl="0" eaLnBrk="1" fontAlgn="auto" latinLnBrk="0" hangingPunct="1">
                <a:lnSpc>
                  <a:spcPct val="120000"/>
                </a:lnSpc>
                <a:buClrTx/>
                <a:buSzTx/>
                <a:buFontTx/>
                <a:buNone/>
                <a:defRPr/>
              </a:pPr>
              <a:endParaRPr kumimoji="0" lang="zh-CN" altLang="en-US" sz="135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sym typeface="Arial" panose="020B0604020202020204" pitchFamily="34" charset="0"/>
              </a:endParaRPr>
            </a:p>
          </p:txBody>
        </p:sp>
        <p:sp>
          <p:nvSpPr>
            <p:cNvPr id="11" name="文本框 10"/>
            <p:cNvSpPr txBox="1"/>
            <p:nvPr>
              <p:custDataLst>
                <p:tags r:id="rId10"/>
              </p:custDataLst>
            </p:nvPr>
          </p:nvSpPr>
          <p:spPr>
            <a:xfrm>
              <a:off x="6792018" y="2566568"/>
              <a:ext cx="3291472" cy="566796"/>
            </a:xfrm>
            <a:prstGeom prst="rect">
              <a:avLst/>
            </a:prstGeom>
            <a:noFill/>
          </p:spPr>
          <p:txBody>
            <a:bodyPr wrap="square" rtlCol="0" anchor="ctr">
              <a:noAutofit/>
            </a:bodyPr>
            <a:lstStyle/>
            <a:p>
              <a:pPr algn="ctr">
                <a:lnSpc>
                  <a:spcPct val="120000"/>
                </a:lnSpc>
                <a:defRPr/>
              </a:pPr>
              <a:r>
                <a:rPr lang="zh-CN" altLang="en-US" sz="2400" b="1" spc="300" dirty="0">
                  <a:solidFill>
                    <a:srgbClr val="1AA3AA"/>
                  </a:solidFill>
                  <a:latin typeface="黑体" panose="02010609060101010101" pitchFamily="49" charset="-122"/>
                  <a:ea typeface="黑体" panose="02010609060101010101" pitchFamily="49" charset="-122"/>
                  <a:sym typeface="Arial" panose="020B0604020202020204" pitchFamily="34" charset="0"/>
                </a:rPr>
                <a:t>技术标准和网络协议</a:t>
              </a:r>
              <a:endParaRPr lang="zh-CN" altLang="en-US" sz="2400" b="1" spc="300" dirty="0">
                <a:solidFill>
                  <a:srgbClr val="1AA3AA"/>
                </a:solidFill>
                <a:latin typeface="黑体" panose="02010609060101010101" pitchFamily="49" charset="-122"/>
                <a:ea typeface="黑体" panose="02010609060101010101" pitchFamily="49" charset="-122"/>
                <a:sym typeface="Arial" panose="020B0604020202020204" pitchFamily="34" charset="0"/>
              </a:endParaRPr>
            </a:p>
          </p:txBody>
        </p:sp>
        <p:sp>
          <p:nvSpPr>
            <p:cNvPr id="12" name="文本框 11"/>
            <p:cNvSpPr txBox="1"/>
            <p:nvPr>
              <p:custDataLst>
                <p:tags r:id="rId11"/>
              </p:custDataLst>
            </p:nvPr>
          </p:nvSpPr>
          <p:spPr>
            <a:xfrm>
              <a:off x="6282351" y="3140968"/>
              <a:ext cx="4310806" cy="3051412"/>
            </a:xfrm>
            <a:prstGeom prst="rect">
              <a:avLst/>
            </a:prstGeom>
            <a:noFill/>
          </p:spPr>
          <p:txBody>
            <a:bodyPr wrap="square" rtlCol="0">
              <a:noAutofit/>
            </a:bodyPr>
            <a:lstStyle/>
            <a:p>
              <a:pPr marL="0" marR="0" lvl="0" indent="0" algn="l" defTabSz="914400" rtl="0" eaLnBrk="1" fontAlgn="auto" latinLnBrk="0" hangingPunct="1">
                <a:lnSpc>
                  <a:spcPct val="110000"/>
                </a:lnSpc>
                <a:spcAft>
                  <a:spcPts val="500"/>
                </a:spcAft>
                <a:buClrTx/>
                <a:buSzTx/>
                <a:buFontTx/>
                <a:buNone/>
                <a:defRPr/>
              </a:pPr>
              <a:r>
                <a:rPr kumimoji="0" lang="zh-CN" altLang="en-US" sz="2000" b="1" i="0" u="none" strike="noStrike" kern="1200" cap="none" spc="150" normalizeH="0" noProof="0" dirty="0">
                  <a:ln>
                    <a:noFill/>
                  </a:ln>
                  <a:solidFill>
                    <a:srgbClr val="C00000"/>
                  </a:solidFill>
                  <a:effectLst/>
                  <a:uLnTx/>
                  <a:uFillTx/>
                  <a:latin typeface="黑体" panose="02010609060101010101" pitchFamily="49" charset="-122"/>
                  <a:ea typeface="黑体" panose="02010609060101010101" pitchFamily="49" charset="-122"/>
                  <a:sym typeface="Arial" panose="020B0604020202020204" pitchFamily="34" charset="0"/>
                </a:rPr>
                <a:t>技术标准</a:t>
              </a:r>
              <a:r>
                <a:rPr kumimoji="0" lang="zh-CN" altLang="en-US" sz="2000" b="0" i="0" u="none" strike="noStrike" kern="1200" cap="none" spc="150" normalizeH="0" noProof="0" dirty="0">
                  <a:ln>
                    <a:noFill/>
                  </a:ln>
                  <a:solidFill>
                    <a:schemeClr val="accent2"/>
                  </a:solidFill>
                  <a:effectLst/>
                  <a:uLnTx/>
                  <a:uFillTx/>
                  <a:latin typeface="黑体" panose="02010609060101010101" pitchFamily="49" charset="-122"/>
                  <a:ea typeface="黑体" panose="02010609060101010101" pitchFamily="49" charset="-122"/>
                  <a:sym typeface="Arial" panose="020B0604020202020204" pitchFamily="34" charset="0"/>
                </a:rPr>
                <a:t>定义了用户接口、传输协议、信息发布标准等技术细节，是信息发布和传递的基础，是网络信息一致性的保证。</a:t>
              </a:r>
              <a:endParaRPr kumimoji="0" lang="en-US" altLang="zh-CN" sz="2000" b="0" i="0" u="none" strike="noStrike" kern="1200" cap="none" spc="150" normalizeH="0" noProof="0" dirty="0">
                <a:ln>
                  <a:noFill/>
                </a:ln>
                <a:solidFill>
                  <a:schemeClr val="accent2"/>
                </a:solidFill>
                <a:effectLst/>
                <a:uLnTx/>
                <a:uFillTx/>
                <a:latin typeface="黑体" panose="02010609060101010101" pitchFamily="49" charset="-122"/>
                <a:ea typeface="黑体" panose="02010609060101010101" pitchFamily="49" charset="-122"/>
                <a:sym typeface="Arial" panose="020B0604020202020204" pitchFamily="34" charset="0"/>
              </a:endParaRPr>
            </a:p>
            <a:p>
              <a:pPr eaLnBrk="1" fontAlgn="auto" hangingPunct="1">
                <a:lnSpc>
                  <a:spcPct val="110000"/>
                </a:lnSpc>
                <a:spcBef>
                  <a:spcPts val="500"/>
                </a:spcBef>
                <a:defRPr/>
              </a:pPr>
              <a:r>
                <a:rPr lang="zh-CN" altLang="en-US" sz="2000" b="1" spc="150" dirty="0">
                  <a:solidFill>
                    <a:srgbClr val="C00000"/>
                  </a:solidFill>
                  <a:latin typeface="黑体" panose="02010609060101010101" pitchFamily="49" charset="-122"/>
                  <a:ea typeface="黑体" panose="02010609060101010101" pitchFamily="49" charset="-122"/>
                  <a:sym typeface="Arial" panose="020B0604020202020204" pitchFamily="34" charset="0"/>
                </a:rPr>
                <a:t>网络协议</a:t>
              </a:r>
              <a:r>
                <a:rPr lang="zh-CN" altLang="en-US" sz="2000" spc="150" dirty="0">
                  <a:solidFill>
                    <a:schemeClr val="accent2"/>
                  </a:solidFill>
                  <a:latin typeface="黑体" panose="02010609060101010101" pitchFamily="49" charset="-122"/>
                  <a:ea typeface="黑体" panose="02010609060101010101" pitchFamily="49" charset="-122"/>
                  <a:sym typeface="Arial" panose="020B0604020202020204" pitchFamily="34" charset="0"/>
                </a:rPr>
                <a:t>是计算机网络中为进行数据交换而建立的规则、标准或约定的集合。网络用户要进行通信，就必须按照通信双方预先约定好的规程进行。</a:t>
              </a:r>
              <a:endParaRPr lang="zh-CN" altLang="en-US" sz="2000" spc="150"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p:txBody>
        </p:sp>
      </p:gr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57821" y="1380843"/>
            <a:ext cx="4992107" cy="4430942"/>
            <a:chOff x="1178283" y="1380843"/>
            <a:chExt cx="4992107" cy="4430942"/>
          </a:xfrm>
        </p:grpSpPr>
        <p:sp>
          <p:nvSpPr>
            <p:cNvPr id="2" name="Freeform 12"/>
            <p:cNvSpPr/>
            <p:nvPr>
              <p:custDataLst>
                <p:tags r:id="rId1"/>
              </p:custDataLst>
            </p:nvPr>
          </p:nvSpPr>
          <p:spPr bwMode="auto">
            <a:xfrm>
              <a:off x="1178283" y="1380843"/>
              <a:ext cx="4992107" cy="4430942"/>
            </a:xfrm>
            <a:custGeom>
              <a:avLst/>
              <a:gdLst>
                <a:gd name="T0" fmla="*/ 1316 w 1492"/>
                <a:gd name="T1" fmla="*/ 328 h 937"/>
                <a:gd name="T2" fmla="*/ 1404 w 1492"/>
                <a:gd name="T3" fmla="*/ 281 h 937"/>
                <a:gd name="T4" fmla="*/ 1492 w 1492"/>
                <a:gd name="T5" fmla="*/ 235 h 937"/>
                <a:gd name="T6" fmla="*/ 1404 w 1492"/>
                <a:gd name="T7" fmla="*/ 188 h 937"/>
                <a:gd name="T8" fmla="*/ 562 w 1492"/>
                <a:gd name="T9" fmla="*/ 188 h 937"/>
                <a:gd name="T10" fmla="*/ 562 w 1492"/>
                <a:gd name="T11" fmla="*/ 0 h 937"/>
                <a:gd name="T12" fmla="*/ 0 w 1492"/>
                <a:gd name="T13" fmla="*/ 469 h 937"/>
                <a:gd name="T14" fmla="*/ 0 w 1492"/>
                <a:gd name="T15" fmla="*/ 469 h 937"/>
                <a:gd name="T16" fmla="*/ 562 w 1492"/>
                <a:gd name="T17" fmla="*/ 937 h 937"/>
                <a:gd name="T18" fmla="*/ 562 w 1492"/>
                <a:gd name="T19" fmla="*/ 750 h 937"/>
                <a:gd name="T20" fmla="*/ 1316 w 1492"/>
                <a:gd name="T21" fmla="*/ 750 h 937"/>
                <a:gd name="T22" fmla="*/ 1316 w 1492"/>
                <a:gd name="T23" fmla="*/ 32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2" h="937">
                  <a:moveTo>
                    <a:pt x="1316" y="328"/>
                  </a:moveTo>
                  <a:cubicBezTo>
                    <a:pt x="1316" y="302"/>
                    <a:pt x="1356" y="281"/>
                    <a:pt x="1404" y="281"/>
                  </a:cubicBezTo>
                  <a:cubicBezTo>
                    <a:pt x="1452" y="281"/>
                    <a:pt x="1492" y="260"/>
                    <a:pt x="1492" y="235"/>
                  </a:cubicBezTo>
                  <a:cubicBezTo>
                    <a:pt x="1492" y="209"/>
                    <a:pt x="1452" y="188"/>
                    <a:pt x="1404" y="188"/>
                  </a:cubicBezTo>
                  <a:cubicBezTo>
                    <a:pt x="562" y="188"/>
                    <a:pt x="562" y="188"/>
                    <a:pt x="562" y="188"/>
                  </a:cubicBezTo>
                  <a:cubicBezTo>
                    <a:pt x="562" y="0"/>
                    <a:pt x="562" y="0"/>
                    <a:pt x="562" y="0"/>
                  </a:cubicBezTo>
                  <a:cubicBezTo>
                    <a:pt x="0" y="469"/>
                    <a:pt x="0" y="469"/>
                    <a:pt x="0" y="469"/>
                  </a:cubicBezTo>
                  <a:cubicBezTo>
                    <a:pt x="0" y="469"/>
                    <a:pt x="0" y="469"/>
                    <a:pt x="0" y="469"/>
                  </a:cubicBezTo>
                  <a:cubicBezTo>
                    <a:pt x="562" y="937"/>
                    <a:pt x="562" y="937"/>
                    <a:pt x="562" y="937"/>
                  </a:cubicBezTo>
                  <a:cubicBezTo>
                    <a:pt x="562" y="750"/>
                    <a:pt x="562" y="750"/>
                    <a:pt x="562" y="750"/>
                  </a:cubicBezTo>
                  <a:cubicBezTo>
                    <a:pt x="1316" y="750"/>
                    <a:pt x="1316" y="750"/>
                    <a:pt x="1316" y="750"/>
                  </a:cubicBezTo>
                  <a:lnTo>
                    <a:pt x="1316" y="328"/>
                  </a:lnTo>
                  <a:close/>
                </a:path>
              </a:pathLst>
            </a:custGeom>
            <a:gradFill>
              <a:gsLst>
                <a:gs pos="0">
                  <a:srgbClr val="007BD3"/>
                </a:gs>
                <a:gs pos="100000">
                  <a:srgbClr val="034373"/>
                </a:gs>
              </a:gsLst>
              <a:lin scaled="0"/>
            </a:gradFill>
            <a:ln>
              <a:noFill/>
            </a:ln>
            <a:effectLst>
              <a:outerShdw blurRad="50800" dist="38100" dir="5400000" algn="t" rotWithShape="0">
                <a:prstClr val="black">
                  <a:alpha val="40000"/>
                </a:prstClr>
              </a:outerShdw>
            </a:effectLst>
          </p:spPr>
          <p:txBody>
            <a:bodyPr vert="horz" wrap="square" lIns="68589" tIns="34294" rIns="68589" bIns="34294" numCol="1" anchor="t" anchorCtr="0" compatLnSpc="1"/>
            <a:lstStyle/>
            <a:p>
              <a:endParaRPr lang="en-US" sz="1200">
                <a:latin typeface="Roboto Light" charset="0"/>
                <a:ea typeface="Roboto Light" charset="0"/>
                <a:cs typeface="Roboto Light" charset="0"/>
              </a:endParaRPr>
            </a:p>
          </p:txBody>
        </p:sp>
        <p:sp>
          <p:nvSpPr>
            <p:cNvPr id="5" name="图形 37"/>
            <p:cNvSpPr/>
            <p:nvPr>
              <p:custDataLst>
                <p:tags r:id="rId2"/>
              </p:custDataLst>
            </p:nvPr>
          </p:nvSpPr>
          <p:spPr>
            <a:xfrm>
              <a:off x="1973145" y="3635616"/>
              <a:ext cx="457264" cy="457264"/>
            </a:xfrm>
            <a:custGeom>
              <a:avLst/>
              <a:gdLst>
                <a:gd name="connsiteX0" fmla="*/ 20347 w 609600"/>
                <a:gd name="connsiteY0" fmla="*/ 332029 h 609600"/>
                <a:gd name="connsiteX1" fmla="*/ 277568 w 609600"/>
                <a:gd name="connsiteY1" fmla="*/ 589209 h 609600"/>
                <a:gd name="connsiteX2" fmla="*/ 312795 w 609600"/>
                <a:gd name="connsiteY2" fmla="*/ 608461 h 609600"/>
                <a:gd name="connsiteX3" fmla="*/ 332041 w 609600"/>
                <a:gd name="connsiteY3" fmla="*/ 589228 h 609600"/>
                <a:gd name="connsiteX4" fmla="*/ 589230 w 609600"/>
                <a:gd name="connsiteY4" fmla="*/ 332040 h 609600"/>
                <a:gd name="connsiteX5" fmla="*/ 608454 w 609600"/>
                <a:gd name="connsiteY5" fmla="*/ 296798 h 609600"/>
                <a:gd name="connsiteX6" fmla="*/ 589199 w 609600"/>
                <a:gd name="connsiteY6" fmla="*/ 277565 h 609600"/>
                <a:gd name="connsiteX7" fmla="*/ 332035 w 609600"/>
                <a:gd name="connsiteY7" fmla="*/ 20368 h 609600"/>
                <a:gd name="connsiteX8" fmla="*/ 296781 w 609600"/>
                <a:gd name="connsiteY8" fmla="*/ 1166 h 609600"/>
                <a:gd name="connsiteX9" fmla="*/ 277564 w 609600"/>
                <a:gd name="connsiteY9" fmla="*/ 20417 h 609600"/>
                <a:gd name="connsiteX10" fmla="*/ 20386 w 609600"/>
                <a:gd name="connsiteY10" fmla="*/ 277574 h 609600"/>
                <a:gd name="connsiteX11" fmla="*/ 1160 w 609600"/>
                <a:gd name="connsiteY11" fmla="*/ 312813 h 609600"/>
                <a:gd name="connsiteX12" fmla="*/ 20347 w 609600"/>
                <a:gd name="connsiteY12" fmla="*/ 332028 h 609600"/>
                <a:gd name="connsiteX13" fmla="*/ 20347 w 609600"/>
                <a:gd name="connsiteY13" fmla="*/ 332029 h 609600"/>
                <a:gd name="connsiteX14" fmla="*/ 139789 w 609600"/>
                <a:gd name="connsiteY14" fmla="*/ 193633 h 609600"/>
                <a:gd name="connsiteX15" fmla="*/ 153295 w 609600"/>
                <a:gd name="connsiteY15" fmla="*/ 207844 h 609600"/>
                <a:gd name="connsiteX16" fmla="*/ 145234 w 609600"/>
                <a:gd name="connsiteY16" fmla="*/ 267615 h 609600"/>
                <a:gd name="connsiteX17" fmla="*/ 116581 w 609600"/>
                <a:gd name="connsiteY17" fmla="*/ 295283 h 609600"/>
                <a:gd name="connsiteX18" fmla="*/ 55401 w 609600"/>
                <a:gd name="connsiteY18" fmla="*/ 295283 h 609600"/>
                <a:gd name="connsiteX19" fmla="*/ 42415 w 609600"/>
                <a:gd name="connsiteY19" fmla="*/ 279960 h 609600"/>
                <a:gd name="connsiteX20" fmla="*/ 139789 w 609600"/>
                <a:gd name="connsiteY20" fmla="*/ 193633 h 609600"/>
                <a:gd name="connsiteX21" fmla="*/ 279940 w 609600"/>
                <a:gd name="connsiteY21" fmla="*/ 42379 h 609600"/>
                <a:gd name="connsiteX22" fmla="*/ 295282 w 609600"/>
                <a:gd name="connsiteY22" fmla="*/ 55402 h 609600"/>
                <a:gd name="connsiteX23" fmla="*/ 295282 w 609600"/>
                <a:gd name="connsiteY23" fmla="*/ 106135 h 609600"/>
                <a:gd name="connsiteX24" fmla="*/ 266707 w 609600"/>
                <a:gd name="connsiteY24" fmla="*/ 142883 h 609600"/>
                <a:gd name="connsiteX25" fmla="*/ 266945 w 609600"/>
                <a:gd name="connsiteY25" fmla="*/ 145232 h 609600"/>
                <a:gd name="connsiteX26" fmla="*/ 204473 w 609600"/>
                <a:gd name="connsiteY26" fmla="*/ 153943 h 609600"/>
                <a:gd name="connsiteX27" fmla="*/ 192391 w 609600"/>
                <a:gd name="connsiteY27" fmla="*/ 142783 h 609600"/>
                <a:gd name="connsiteX28" fmla="*/ 279940 w 609600"/>
                <a:gd name="connsiteY28" fmla="*/ 42379 h 609600"/>
                <a:gd name="connsiteX29" fmla="*/ 279940 w 609600"/>
                <a:gd name="connsiteY29" fmla="*/ 42379 h 609600"/>
                <a:gd name="connsiteX30" fmla="*/ 329673 w 609600"/>
                <a:gd name="connsiteY30" fmla="*/ 42382 h 609600"/>
                <a:gd name="connsiteX31" fmla="*/ 417734 w 609600"/>
                <a:gd name="connsiteY31" fmla="*/ 144165 h 609600"/>
                <a:gd name="connsiteX32" fmla="*/ 407116 w 609600"/>
                <a:gd name="connsiteY32" fmla="*/ 154273 h 609600"/>
                <a:gd name="connsiteX33" fmla="*/ 342670 w 609600"/>
                <a:gd name="connsiteY33" fmla="*/ 145220 h 609600"/>
                <a:gd name="connsiteX34" fmla="*/ 342907 w 609600"/>
                <a:gd name="connsiteY34" fmla="*/ 142883 h 609600"/>
                <a:gd name="connsiteX35" fmla="*/ 314332 w 609600"/>
                <a:gd name="connsiteY35" fmla="*/ 106135 h 609600"/>
                <a:gd name="connsiteX36" fmla="*/ 314332 w 609600"/>
                <a:gd name="connsiteY36" fmla="*/ 55402 h 609600"/>
                <a:gd name="connsiteX37" fmla="*/ 329673 w 609600"/>
                <a:gd name="connsiteY37" fmla="*/ 42382 h 609600"/>
                <a:gd name="connsiteX38" fmla="*/ 567304 w 609600"/>
                <a:gd name="connsiteY38" fmla="*/ 279903 h 609600"/>
                <a:gd name="connsiteX39" fmla="*/ 554212 w 609600"/>
                <a:gd name="connsiteY39" fmla="*/ 295283 h 609600"/>
                <a:gd name="connsiteX40" fmla="*/ 493033 w 609600"/>
                <a:gd name="connsiteY40" fmla="*/ 295283 h 609600"/>
                <a:gd name="connsiteX41" fmla="*/ 464382 w 609600"/>
                <a:gd name="connsiteY41" fmla="*/ 267616 h 609600"/>
                <a:gd name="connsiteX42" fmla="*/ 456609 w 609600"/>
                <a:gd name="connsiteY42" fmla="*/ 209346 h 609600"/>
                <a:gd name="connsiteX43" fmla="*/ 471481 w 609600"/>
                <a:gd name="connsiteY43" fmla="*/ 194307 h 609600"/>
                <a:gd name="connsiteX44" fmla="*/ 567304 w 609600"/>
                <a:gd name="connsiteY44" fmla="*/ 279903 h 609600"/>
                <a:gd name="connsiteX45" fmla="*/ 455775 w 609600"/>
                <a:gd name="connsiteY45" fmla="*/ 404578 h 609600"/>
                <a:gd name="connsiteX46" fmla="*/ 464381 w 609600"/>
                <a:gd name="connsiteY46" fmla="*/ 342000 h 609600"/>
                <a:gd name="connsiteX47" fmla="*/ 493033 w 609600"/>
                <a:gd name="connsiteY47" fmla="*/ 314333 h 609600"/>
                <a:gd name="connsiteX48" fmla="*/ 554212 w 609600"/>
                <a:gd name="connsiteY48" fmla="*/ 314333 h 609600"/>
                <a:gd name="connsiteX49" fmla="*/ 567267 w 609600"/>
                <a:gd name="connsiteY49" fmla="*/ 329692 h 609600"/>
                <a:gd name="connsiteX50" fmla="*/ 469194 w 609600"/>
                <a:gd name="connsiteY50" fmla="*/ 416207 h 609600"/>
                <a:gd name="connsiteX51" fmla="*/ 455775 w 609600"/>
                <a:gd name="connsiteY51" fmla="*/ 404578 h 609600"/>
                <a:gd name="connsiteX52" fmla="*/ 455775 w 609600"/>
                <a:gd name="connsiteY52" fmla="*/ 404578 h 609600"/>
                <a:gd name="connsiteX53" fmla="*/ 329675 w 609600"/>
                <a:gd name="connsiteY53" fmla="*/ 567237 h 609600"/>
                <a:gd name="connsiteX54" fmla="*/ 314332 w 609600"/>
                <a:gd name="connsiteY54" fmla="*/ 554213 h 609600"/>
                <a:gd name="connsiteX55" fmla="*/ 314332 w 609600"/>
                <a:gd name="connsiteY55" fmla="*/ 503480 h 609600"/>
                <a:gd name="connsiteX56" fmla="*/ 342907 w 609600"/>
                <a:gd name="connsiteY56" fmla="*/ 466733 h 609600"/>
                <a:gd name="connsiteX57" fmla="*/ 342659 w 609600"/>
                <a:gd name="connsiteY57" fmla="*/ 464285 h 609600"/>
                <a:gd name="connsiteX58" fmla="*/ 404560 w 609600"/>
                <a:gd name="connsiteY58" fmla="*/ 455742 h 609600"/>
                <a:gd name="connsiteX59" fmla="*/ 416228 w 609600"/>
                <a:gd name="connsiteY59" fmla="*/ 469214 h 609600"/>
                <a:gd name="connsiteX60" fmla="*/ 329675 w 609600"/>
                <a:gd name="connsiteY60" fmla="*/ 567236 h 609600"/>
                <a:gd name="connsiteX61" fmla="*/ 329675 w 609600"/>
                <a:gd name="connsiteY61" fmla="*/ 567237 h 609600"/>
                <a:gd name="connsiteX62" fmla="*/ 279942 w 609600"/>
                <a:gd name="connsiteY62" fmla="*/ 567233 h 609600"/>
                <a:gd name="connsiteX63" fmla="*/ 193490 w 609600"/>
                <a:gd name="connsiteY63" fmla="*/ 469406 h 609600"/>
                <a:gd name="connsiteX64" fmla="*/ 206117 w 609600"/>
                <a:gd name="connsiteY64" fmla="*/ 455916 h 609600"/>
                <a:gd name="connsiteX65" fmla="*/ 266956 w 609600"/>
                <a:gd name="connsiteY65" fmla="*/ 464273 h 609600"/>
                <a:gd name="connsiteX66" fmla="*/ 266707 w 609600"/>
                <a:gd name="connsiteY66" fmla="*/ 466733 h 609600"/>
                <a:gd name="connsiteX67" fmla="*/ 295282 w 609600"/>
                <a:gd name="connsiteY67" fmla="*/ 503480 h 609600"/>
                <a:gd name="connsiteX68" fmla="*/ 295282 w 609600"/>
                <a:gd name="connsiteY68" fmla="*/ 554212 h 609600"/>
                <a:gd name="connsiteX69" fmla="*/ 279942 w 609600"/>
                <a:gd name="connsiteY69" fmla="*/ 567232 h 609600"/>
                <a:gd name="connsiteX70" fmla="*/ 279942 w 609600"/>
                <a:gd name="connsiteY70" fmla="*/ 567233 h 609600"/>
                <a:gd name="connsiteX71" fmla="*/ 141244 w 609600"/>
                <a:gd name="connsiteY71" fmla="*/ 416477 h 609600"/>
                <a:gd name="connsiteX72" fmla="*/ 42444 w 609600"/>
                <a:gd name="connsiteY72" fmla="*/ 329639 h 609600"/>
                <a:gd name="connsiteX73" fmla="*/ 55402 w 609600"/>
                <a:gd name="connsiteY73" fmla="*/ 314333 h 609600"/>
                <a:gd name="connsiteX74" fmla="*/ 116581 w 609600"/>
                <a:gd name="connsiteY74" fmla="*/ 314333 h 609600"/>
                <a:gd name="connsiteX75" fmla="*/ 145238 w 609600"/>
                <a:gd name="connsiteY75" fmla="*/ 342001 h 609600"/>
                <a:gd name="connsiteX76" fmla="*/ 153890 w 609600"/>
                <a:gd name="connsiteY76" fmla="*/ 404620 h 609600"/>
                <a:gd name="connsiteX77" fmla="*/ 141244 w 609600"/>
                <a:gd name="connsiteY77" fmla="*/ 416477 h 609600"/>
                <a:gd name="connsiteX78" fmla="*/ 173048 w 609600"/>
                <a:gd name="connsiteY78" fmla="*/ 213525 h 609600"/>
                <a:gd name="connsiteX79" fmla="*/ 211148 w 609600"/>
                <a:gd name="connsiteY79" fmla="*/ 175425 h 609600"/>
                <a:gd name="connsiteX80" fmla="*/ 210810 w 609600"/>
                <a:gd name="connsiteY80" fmla="*/ 172092 h 609600"/>
                <a:gd name="connsiteX81" fmla="*/ 273059 w 609600"/>
                <a:gd name="connsiteY81" fmla="*/ 163872 h 609600"/>
                <a:gd name="connsiteX82" fmla="*/ 295282 w 609600"/>
                <a:gd name="connsiteY82" fmla="*/ 179630 h 609600"/>
                <a:gd name="connsiteX83" fmla="*/ 295282 w 609600"/>
                <a:gd name="connsiteY83" fmla="*/ 248518 h 609600"/>
                <a:gd name="connsiteX84" fmla="*/ 248517 w 609600"/>
                <a:gd name="connsiteY84" fmla="*/ 295283 h 609600"/>
                <a:gd name="connsiteX85" fmla="*/ 190075 w 609600"/>
                <a:gd name="connsiteY85" fmla="*/ 295283 h 609600"/>
                <a:gd name="connsiteX86" fmla="*/ 164270 w 609600"/>
                <a:gd name="connsiteY86" fmla="*/ 268501 h 609600"/>
                <a:gd name="connsiteX87" fmla="*/ 171625 w 609600"/>
                <a:gd name="connsiteY87" fmla="*/ 213381 h 609600"/>
                <a:gd name="connsiteX88" fmla="*/ 173048 w 609600"/>
                <a:gd name="connsiteY88" fmla="*/ 213525 h 609600"/>
                <a:gd name="connsiteX89" fmla="*/ 304807 w 609600"/>
                <a:gd name="connsiteY89" fmla="*/ 123833 h 609600"/>
                <a:gd name="connsiteX90" fmla="*/ 323857 w 609600"/>
                <a:gd name="connsiteY90" fmla="*/ 142883 h 609600"/>
                <a:gd name="connsiteX91" fmla="*/ 304807 w 609600"/>
                <a:gd name="connsiteY91" fmla="*/ 161933 h 609600"/>
                <a:gd name="connsiteX92" fmla="*/ 285757 w 609600"/>
                <a:gd name="connsiteY92" fmla="*/ 142883 h 609600"/>
                <a:gd name="connsiteX93" fmla="*/ 304807 w 609600"/>
                <a:gd name="connsiteY93" fmla="*/ 123833 h 609600"/>
                <a:gd name="connsiteX94" fmla="*/ 336553 w 609600"/>
                <a:gd name="connsiteY94" fmla="*/ 163875 h 609600"/>
                <a:gd name="connsiteX95" fmla="*/ 400446 w 609600"/>
                <a:gd name="connsiteY95" fmla="*/ 172373 h 609600"/>
                <a:gd name="connsiteX96" fmla="*/ 400057 w 609600"/>
                <a:gd name="connsiteY96" fmla="*/ 176220 h 609600"/>
                <a:gd name="connsiteX97" fmla="*/ 438157 w 609600"/>
                <a:gd name="connsiteY97" fmla="*/ 214320 h 609600"/>
                <a:gd name="connsiteX98" fmla="*/ 438173 w 609600"/>
                <a:gd name="connsiteY98" fmla="*/ 214318 h 609600"/>
                <a:gd name="connsiteX99" fmla="*/ 445352 w 609600"/>
                <a:gd name="connsiteY99" fmla="*/ 268499 h 609600"/>
                <a:gd name="connsiteX100" fmla="*/ 419539 w 609600"/>
                <a:gd name="connsiteY100" fmla="*/ 295283 h 609600"/>
                <a:gd name="connsiteX101" fmla="*/ 361096 w 609600"/>
                <a:gd name="connsiteY101" fmla="*/ 295283 h 609600"/>
                <a:gd name="connsiteX102" fmla="*/ 314332 w 609600"/>
                <a:gd name="connsiteY102" fmla="*/ 248518 h 609600"/>
                <a:gd name="connsiteX103" fmla="*/ 314332 w 609600"/>
                <a:gd name="connsiteY103" fmla="*/ 179630 h 609600"/>
                <a:gd name="connsiteX104" fmla="*/ 336553 w 609600"/>
                <a:gd name="connsiteY104" fmla="*/ 163875 h 609600"/>
                <a:gd name="connsiteX105" fmla="*/ 437231 w 609600"/>
                <a:gd name="connsiteY105" fmla="*/ 400151 h 609600"/>
                <a:gd name="connsiteX106" fmla="*/ 400154 w 609600"/>
                <a:gd name="connsiteY106" fmla="*/ 437191 h 609600"/>
                <a:gd name="connsiteX107" fmla="*/ 336480 w 609600"/>
                <a:gd name="connsiteY107" fmla="*/ 445608 h 609600"/>
                <a:gd name="connsiteX108" fmla="*/ 314332 w 609600"/>
                <a:gd name="connsiteY108" fmla="*/ 429985 h 609600"/>
                <a:gd name="connsiteX109" fmla="*/ 314332 w 609600"/>
                <a:gd name="connsiteY109" fmla="*/ 361097 h 609600"/>
                <a:gd name="connsiteX110" fmla="*/ 361096 w 609600"/>
                <a:gd name="connsiteY110" fmla="*/ 314333 h 609600"/>
                <a:gd name="connsiteX111" fmla="*/ 419539 w 609600"/>
                <a:gd name="connsiteY111" fmla="*/ 314333 h 609600"/>
                <a:gd name="connsiteX112" fmla="*/ 445352 w 609600"/>
                <a:gd name="connsiteY112" fmla="*/ 341117 h 609600"/>
                <a:gd name="connsiteX113" fmla="*/ 437231 w 609600"/>
                <a:gd name="connsiteY113" fmla="*/ 400151 h 609600"/>
                <a:gd name="connsiteX114" fmla="*/ 304807 w 609600"/>
                <a:gd name="connsiteY114" fmla="*/ 485783 h 609600"/>
                <a:gd name="connsiteX115" fmla="*/ 285757 w 609600"/>
                <a:gd name="connsiteY115" fmla="*/ 466733 h 609600"/>
                <a:gd name="connsiteX116" fmla="*/ 304807 w 609600"/>
                <a:gd name="connsiteY116" fmla="*/ 447683 h 609600"/>
                <a:gd name="connsiteX117" fmla="*/ 323857 w 609600"/>
                <a:gd name="connsiteY117" fmla="*/ 466733 h 609600"/>
                <a:gd name="connsiteX118" fmla="*/ 304807 w 609600"/>
                <a:gd name="connsiteY118" fmla="*/ 485783 h 609600"/>
                <a:gd name="connsiteX119" fmla="*/ 273119 w 609600"/>
                <a:gd name="connsiteY119" fmla="*/ 445635 h 609600"/>
                <a:gd name="connsiteX120" fmla="*/ 211135 w 609600"/>
                <a:gd name="connsiteY120" fmla="*/ 437488 h 609600"/>
                <a:gd name="connsiteX121" fmla="*/ 211147 w 609600"/>
                <a:gd name="connsiteY121" fmla="*/ 437362 h 609600"/>
                <a:gd name="connsiteX122" fmla="*/ 173047 w 609600"/>
                <a:gd name="connsiteY122" fmla="*/ 399262 h 609600"/>
                <a:gd name="connsiteX123" fmla="*/ 172253 w 609600"/>
                <a:gd name="connsiteY123" fmla="*/ 399342 h 609600"/>
                <a:gd name="connsiteX124" fmla="*/ 164264 w 609600"/>
                <a:gd name="connsiteY124" fmla="*/ 341116 h 609600"/>
                <a:gd name="connsiteX125" fmla="*/ 190075 w 609600"/>
                <a:gd name="connsiteY125" fmla="*/ 314333 h 609600"/>
                <a:gd name="connsiteX126" fmla="*/ 248517 w 609600"/>
                <a:gd name="connsiteY126" fmla="*/ 314333 h 609600"/>
                <a:gd name="connsiteX127" fmla="*/ 295282 w 609600"/>
                <a:gd name="connsiteY127" fmla="*/ 361097 h 609600"/>
                <a:gd name="connsiteX128" fmla="*/ 295282 w 609600"/>
                <a:gd name="connsiteY128" fmla="*/ 429985 h 609600"/>
                <a:gd name="connsiteX129" fmla="*/ 273119 w 609600"/>
                <a:gd name="connsiteY129" fmla="*/ 445635 h 609600"/>
                <a:gd name="connsiteX130" fmla="*/ 304807 w 609600"/>
                <a:gd name="connsiteY130" fmla="*/ 266708 h 609600"/>
                <a:gd name="connsiteX131" fmla="*/ 342907 w 609600"/>
                <a:gd name="connsiteY131" fmla="*/ 304808 h 609600"/>
                <a:gd name="connsiteX132" fmla="*/ 304807 w 609600"/>
                <a:gd name="connsiteY132" fmla="*/ 342908 h 609600"/>
                <a:gd name="connsiteX133" fmla="*/ 266707 w 609600"/>
                <a:gd name="connsiteY133" fmla="*/ 304808 h 609600"/>
                <a:gd name="connsiteX134" fmla="*/ 304807 w 609600"/>
                <a:gd name="connsiteY134" fmla="*/ 266708 h 609600"/>
                <a:gd name="connsiteX135" fmla="*/ 456286 w 609600"/>
                <a:gd name="connsiteY135" fmla="*/ 323858 h 609600"/>
                <a:gd name="connsiteX136" fmla="*/ 437236 w 609600"/>
                <a:gd name="connsiteY136" fmla="*/ 304808 h 609600"/>
                <a:gd name="connsiteX137" fmla="*/ 456286 w 609600"/>
                <a:gd name="connsiteY137" fmla="*/ 285758 h 609600"/>
                <a:gd name="connsiteX138" fmla="*/ 475336 w 609600"/>
                <a:gd name="connsiteY138" fmla="*/ 304808 h 609600"/>
                <a:gd name="connsiteX139" fmla="*/ 456286 w 609600"/>
                <a:gd name="connsiteY139" fmla="*/ 323858 h 609600"/>
                <a:gd name="connsiteX140" fmla="*/ 153328 w 609600"/>
                <a:gd name="connsiteY140" fmla="*/ 285758 h 609600"/>
                <a:gd name="connsiteX141" fmla="*/ 172378 w 609600"/>
                <a:gd name="connsiteY141" fmla="*/ 304808 h 609600"/>
                <a:gd name="connsiteX142" fmla="*/ 153328 w 609600"/>
                <a:gd name="connsiteY142" fmla="*/ 323858 h 609600"/>
                <a:gd name="connsiteX143" fmla="*/ 134278 w 609600"/>
                <a:gd name="connsiteY143" fmla="*/ 304808 h 609600"/>
                <a:gd name="connsiteX144" fmla="*/ 153328 w 609600"/>
                <a:gd name="connsiteY144" fmla="*/ 285758 h 609600"/>
                <a:gd name="connsiteX145" fmla="*/ 173048 w 609600"/>
                <a:gd name="connsiteY145" fmla="*/ 418312 h 609600"/>
                <a:gd name="connsiteX146" fmla="*/ 192098 w 609600"/>
                <a:gd name="connsiteY146" fmla="*/ 437362 h 609600"/>
                <a:gd name="connsiteX147" fmla="*/ 173048 w 609600"/>
                <a:gd name="connsiteY147" fmla="*/ 456412 h 609600"/>
                <a:gd name="connsiteX148" fmla="*/ 153998 w 609600"/>
                <a:gd name="connsiteY148" fmla="*/ 437362 h 609600"/>
                <a:gd name="connsiteX149" fmla="*/ 173048 w 609600"/>
                <a:gd name="connsiteY149" fmla="*/ 418312 h 609600"/>
                <a:gd name="connsiteX150" fmla="*/ 438157 w 609600"/>
                <a:gd name="connsiteY150" fmla="*/ 457208 h 609600"/>
                <a:gd name="connsiteX151" fmla="*/ 419107 w 609600"/>
                <a:gd name="connsiteY151" fmla="*/ 438158 h 609600"/>
                <a:gd name="connsiteX152" fmla="*/ 438157 w 609600"/>
                <a:gd name="connsiteY152" fmla="*/ 419108 h 609600"/>
                <a:gd name="connsiteX153" fmla="*/ 457207 w 609600"/>
                <a:gd name="connsiteY153" fmla="*/ 438158 h 609600"/>
                <a:gd name="connsiteX154" fmla="*/ 438157 w 609600"/>
                <a:gd name="connsiteY154" fmla="*/ 457208 h 609600"/>
                <a:gd name="connsiteX155" fmla="*/ 438157 w 609600"/>
                <a:gd name="connsiteY155" fmla="*/ 195270 h 609600"/>
                <a:gd name="connsiteX156" fmla="*/ 419107 w 609600"/>
                <a:gd name="connsiteY156" fmla="*/ 176220 h 609600"/>
                <a:gd name="connsiteX157" fmla="*/ 438157 w 609600"/>
                <a:gd name="connsiteY157" fmla="*/ 157170 h 609600"/>
                <a:gd name="connsiteX158" fmla="*/ 457207 w 609600"/>
                <a:gd name="connsiteY158" fmla="*/ 176220 h 609600"/>
                <a:gd name="connsiteX159" fmla="*/ 438157 w 609600"/>
                <a:gd name="connsiteY159" fmla="*/ 195270 h 609600"/>
                <a:gd name="connsiteX160" fmla="*/ 173048 w 609600"/>
                <a:gd name="connsiteY160" fmla="*/ 156375 h 609600"/>
                <a:gd name="connsiteX161" fmla="*/ 192098 w 609600"/>
                <a:gd name="connsiteY161" fmla="*/ 175425 h 609600"/>
                <a:gd name="connsiteX162" fmla="*/ 173048 w 609600"/>
                <a:gd name="connsiteY162" fmla="*/ 194475 h 609600"/>
                <a:gd name="connsiteX163" fmla="*/ 153998 w 609600"/>
                <a:gd name="connsiteY163" fmla="*/ 175425 h 609600"/>
                <a:gd name="connsiteX164" fmla="*/ 173048 w 609600"/>
                <a:gd name="connsiteY164" fmla="*/ 156375 h 609600"/>
                <a:gd name="connsiteX165" fmla="*/ 47502 w 609600"/>
                <a:gd name="connsiteY165" fmla="*/ 375133 h 609600"/>
                <a:gd name="connsiteX166" fmla="*/ 135229 w 609600"/>
                <a:gd name="connsiteY166" fmla="*/ 434576 h 609600"/>
                <a:gd name="connsiteX167" fmla="*/ 134947 w 609600"/>
                <a:gd name="connsiteY167" fmla="*/ 437363 h 609600"/>
                <a:gd name="connsiteX168" fmla="*/ 173047 w 609600"/>
                <a:gd name="connsiteY168" fmla="*/ 475463 h 609600"/>
                <a:gd name="connsiteX169" fmla="*/ 175314 w 609600"/>
                <a:gd name="connsiteY169" fmla="*/ 475234 h 609600"/>
                <a:gd name="connsiteX170" fmla="*/ 234347 w 609600"/>
                <a:gd name="connsiteY170" fmla="*/ 562079 h 609600"/>
                <a:gd name="connsiteX171" fmla="*/ 47502 w 609600"/>
                <a:gd name="connsiteY171" fmla="*/ 375133 h 609600"/>
                <a:gd name="connsiteX172" fmla="*/ 304807 w 609600"/>
                <a:gd name="connsiteY172" fmla="*/ 590558 h 609600"/>
                <a:gd name="connsiteX173" fmla="*/ 295282 w 609600"/>
                <a:gd name="connsiteY173" fmla="*/ 581033 h 609600"/>
                <a:gd name="connsiteX174" fmla="*/ 304807 w 609600"/>
                <a:gd name="connsiteY174" fmla="*/ 571508 h 609600"/>
                <a:gd name="connsiteX175" fmla="*/ 314332 w 609600"/>
                <a:gd name="connsiteY175" fmla="*/ 581033 h 609600"/>
                <a:gd name="connsiteX176" fmla="*/ 304807 w 609600"/>
                <a:gd name="connsiteY176" fmla="*/ 590558 h 609600"/>
                <a:gd name="connsiteX177" fmla="*/ 375315 w 609600"/>
                <a:gd name="connsiteY177" fmla="*/ 562056 h 609600"/>
                <a:gd name="connsiteX178" fmla="*/ 434071 w 609600"/>
                <a:gd name="connsiteY178" fmla="*/ 475844 h 609600"/>
                <a:gd name="connsiteX179" fmla="*/ 438157 w 609600"/>
                <a:gd name="connsiteY179" fmla="*/ 476258 h 609600"/>
                <a:gd name="connsiteX180" fmla="*/ 476257 w 609600"/>
                <a:gd name="connsiteY180" fmla="*/ 438158 h 609600"/>
                <a:gd name="connsiteX181" fmla="*/ 475841 w 609600"/>
                <a:gd name="connsiteY181" fmla="*/ 434043 h 609600"/>
                <a:gd name="connsiteX182" fmla="*/ 562045 w 609600"/>
                <a:gd name="connsiteY182" fmla="*/ 375359 h 609600"/>
                <a:gd name="connsiteX183" fmla="*/ 375315 w 609600"/>
                <a:gd name="connsiteY183" fmla="*/ 562056 h 609600"/>
                <a:gd name="connsiteX184" fmla="*/ 581032 w 609600"/>
                <a:gd name="connsiteY184" fmla="*/ 314333 h 609600"/>
                <a:gd name="connsiteX185" fmla="*/ 571507 w 609600"/>
                <a:gd name="connsiteY185" fmla="*/ 304808 h 609600"/>
                <a:gd name="connsiteX186" fmla="*/ 581032 w 609600"/>
                <a:gd name="connsiteY186" fmla="*/ 295283 h 609600"/>
                <a:gd name="connsiteX187" fmla="*/ 590557 w 609600"/>
                <a:gd name="connsiteY187" fmla="*/ 304808 h 609600"/>
                <a:gd name="connsiteX188" fmla="*/ 581032 w 609600"/>
                <a:gd name="connsiteY188" fmla="*/ 314333 h 609600"/>
                <a:gd name="connsiteX189" fmla="*/ 561949 w 609600"/>
                <a:gd name="connsiteY189" fmla="*/ 233975 h 609600"/>
                <a:gd name="connsiteX190" fmla="*/ 476192 w 609600"/>
                <a:gd name="connsiteY190" fmla="*/ 175579 h 609600"/>
                <a:gd name="connsiteX191" fmla="*/ 438157 w 609600"/>
                <a:gd name="connsiteY191" fmla="*/ 138120 h 609600"/>
                <a:gd name="connsiteX192" fmla="*/ 435909 w 609600"/>
                <a:gd name="connsiteY192" fmla="*/ 138347 h 609600"/>
                <a:gd name="connsiteX193" fmla="*/ 375431 w 609600"/>
                <a:gd name="connsiteY193" fmla="*/ 47643 h 609600"/>
                <a:gd name="connsiteX194" fmla="*/ 561949 w 609600"/>
                <a:gd name="connsiteY194" fmla="*/ 233975 h 609600"/>
                <a:gd name="connsiteX195" fmla="*/ 304807 w 609600"/>
                <a:gd name="connsiteY195" fmla="*/ 19058 h 609600"/>
                <a:gd name="connsiteX196" fmla="*/ 314332 w 609600"/>
                <a:gd name="connsiteY196" fmla="*/ 28583 h 609600"/>
                <a:gd name="connsiteX197" fmla="*/ 304807 w 609600"/>
                <a:gd name="connsiteY197" fmla="*/ 38108 h 609600"/>
                <a:gd name="connsiteX198" fmla="*/ 295282 w 609600"/>
                <a:gd name="connsiteY198" fmla="*/ 28583 h 609600"/>
                <a:gd name="connsiteX199" fmla="*/ 304807 w 609600"/>
                <a:gd name="connsiteY199" fmla="*/ 19058 h 609600"/>
                <a:gd name="connsiteX200" fmla="*/ 234259 w 609600"/>
                <a:gd name="connsiteY200" fmla="*/ 47524 h 609600"/>
                <a:gd name="connsiteX201" fmla="*/ 174048 w 609600"/>
                <a:gd name="connsiteY201" fmla="*/ 137426 h 609600"/>
                <a:gd name="connsiteX202" fmla="*/ 173048 w 609600"/>
                <a:gd name="connsiteY202" fmla="*/ 137325 h 609600"/>
                <a:gd name="connsiteX203" fmla="*/ 134987 w 609600"/>
                <a:gd name="connsiteY203" fmla="*/ 175034 h 609600"/>
                <a:gd name="connsiteX204" fmla="*/ 47476 w 609600"/>
                <a:gd name="connsiteY204" fmla="*/ 234425 h 609600"/>
                <a:gd name="connsiteX205" fmla="*/ 234259 w 609600"/>
                <a:gd name="connsiteY205" fmla="*/ 47524 h 609600"/>
                <a:gd name="connsiteX206" fmla="*/ 28582 w 609600"/>
                <a:gd name="connsiteY206" fmla="*/ 295283 h 609600"/>
                <a:gd name="connsiteX207" fmla="*/ 38107 w 609600"/>
                <a:gd name="connsiteY207" fmla="*/ 304808 h 609600"/>
                <a:gd name="connsiteX208" fmla="*/ 28582 w 609600"/>
                <a:gd name="connsiteY208" fmla="*/ 314333 h 609600"/>
                <a:gd name="connsiteX209" fmla="*/ 19057 w 609600"/>
                <a:gd name="connsiteY209" fmla="*/ 304808 h 609600"/>
                <a:gd name="connsiteX210" fmla="*/ 28582 w 609600"/>
                <a:gd name="connsiteY210" fmla="*/ 295283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609600" h="609600">
                  <a:moveTo>
                    <a:pt x="20347" y="332029"/>
                  </a:moveTo>
                  <a:cubicBezTo>
                    <a:pt x="33183" y="468411"/>
                    <a:pt x="141184" y="576394"/>
                    <a:pt x="277568" y="589209"/>
                  </a:cubicBezTo>
                  <a:cubicBezTo>
                    <a:pt x="281980" y="604253"/>
                    <a:pt x="297751" y="612872"/>
                    <a:pt x="312795" y="608461"/>
                  </a:cubicBezTo>
                  <a:cubicBezTo>
                    <a:pt x="322065" y="605742"/>
                    <a:pt x="329316" y="598496"/>
                    <a:pt x="332041" y="589228"/>
                  </a:cubicBezTo>
                  <a:cubicBezTo>
                    <a:pt x="468412" y="576392"/>
                    <a:pt x="576393" y="468411"/>
                    <a:pt x="589230" y="332040"/>
                  </a:cubicBezTo>
                  <a:cubicBezTo>
                    <a:pt x="604270" y="327617"/>
                    <a:pt x="612877" y="311838"/>
                    <a:pt x="608454" y="296798"/>
                  </a:cubicBezTo>
                  <a:cubicBezTo>
                    <a:pt x="605727" y="287528"/>
                    <a:pt x="598472" y="280281"/>
                    <a:pt x="589199" y="277565"/>
                  </a:cubicBezTo>
                  <a:cubicBezTo>
                    <a:pt x="576039" y="141354"/>
                    <a:pt x="468244" y="33546"/>
                    <a:pt x="332035" y="20368"/>
                  </a:cubicBezTo>
                  <a:cubicBezTo>
                    <a:pt x="327602" y="5330"/>
                    <a:pt x="311819" y="-3267"/>
                    <a:pt x="296781" y="1166"/>
                  </a:cubicBezTo>
                  <a:cubicBezTo>
                    <a:pt x="287518" y="3896"/>
                    <a:pt x="280278" y="11149"/>
                    <a:pt x="277564" y="20417"/>
                  </a:cubicBezTo>
                  <a:cubicBezTo>
                    <a:pt x="141169" y="33173"/>
                    <a:pt x="33153" y="141180"/>
                    <a:pt x="20386" y="277574"/>
                  </a:cubicBezTo>
                  <a:cubicBezTo>
                    <a:pt x="5346" y="281996"/>
                    <a:pt x="-3262" y="297773"/>
                    <a:pt x="1160" y="312813"/>
                  </a:cubicBezTo>
                  <a:cubicBezTo>
                    <a:pt x="3879" y="322060"/>
                    <a:pt x="11104" y="329296"/>
                    <a:pt x="20347" y="332028"/>
                  </a:cubicBezTo>
                  <a:lnTo>
                    <a:pt x="20347" y="332029"/>
                  </a:lnTo>
                  <a:close/>
                  <a:moveTo>
                    <a:pt x="139789" y="193633"/>
                  </a:moveTo>
                  <a:cubicBezTo>
                    <a:pt x="142975" y="199467"/>
                    <a:pt x="147631" y="204366"/>
                    <a:pt x="153295" y="207844"/>
                  </a:cubicBezTo>
                  <a:cubicBezTo>
                    <a:pt x="149357" y="227579"/>
                    <a:pt x="146665" y="247542"/>
                    <a:pt x="145234" y="267615"/>
                  </a:cubicBezTo>
                  <a:cubicBezTo>
                    <a:pt x="131239" y="270713"/>
                    <a:pt x="120167" y="281404"/>
                    <a:pt x="116581" y="295283"/>
                  </a:cubicBezTo>
                  <a:lnTo>
                    <a:pt x="55401" y="295283"/>
                  </a:lnTo>
                  <a:cubicBezTo>
                    <a:pt x="53073" y="288770"/>
                    <a:pt x="48458" y="283324"/>
                    <a:pt x="42415" y="279960"/>
                  </a:cubicBezTo>
                  <a:cubicBezTo>
                    <a:pt x="53856" y="246129"/>
                    <a:pt x="88418" y="215388"/>
                    <a:pt x="139789" y="193633"/>
                  </a:cubicBezTo>
                  <a:close/>
                  <a:moveTo>
                    <a:pt x="279940" y="42379"/>
                  </a:moveTo>
                  <a:cubicBezTo>
                    <a:pt x="283302" y="48439"/>
                    <a:pt x="288756" y="53068"/>
                    <a:pt x="295282" y="55402"/>
                  </a:cubicBezTo>
                  <a:lnTo>
                    <a:pt x="295282" y="106135"/>
                  </a:lnTo>
                  <a:cubicBezTo>
                    <a:pt x="278504" y="110453"/>
                    <a:pt x="266758" y="125557"/>
                    <a:pt x="266707" y="142883"/>
                  </a:cubicBezTo>
                  <a:cubicBezTo>
                    <a:pt x="266707" y="143687"/>
                    <a:pt x="266895" y="144440"/>
                    <a:pt x="266945" y="145232"/>
                  </a:cubicBezTo>
                  <a:cubicBezTo>
                    <a:pt x="245952" y="146757"/>
                    <a:pt x="225082" y="149667"/>
                    <a:pt x="204473" y="153943"/>
                  </a:cubicBezTo>
                  <a:cubicBezTo>
                    <a:pt x="201302" y="149391"/>
                    <a:pt x="197180" y="145583"/>
                    <a:pt x="192391" y="142783"/>
                  </a:cubicBezTo>
                  <a:cubicBezTo>
                    <a:pt x="214190" y="89685"/>
                    <a:pt x="245353" y="54075"/>
                    <a:pt x="279940" y="42379"/>
                  </a:cubicBezTo>
                  <a:lnTo>
                    <a:pt x="279940" y="42379"/>
                  </a:lnTo>
                  <a:close/>
                  <a:moveTo>
                    <a:pt x="329673" y="42382"/>
                  </a:moveTo>
                  <a:cubicBezTo>
                    <a:pt x="364480" y="54179"/>
                    <a:pt x="395904" y="90374"/>
                    <a:pt x="417734" y="144165"/>
                  </a:cubicBezTo>
                  <a:cubicBezTo>
                    <a:pt x="413577" y="146819"/>
                    <a:pt x="409971" y="150251"/>
                    <a:pt x="407116" y="154273"/>
                  </a:cubicBezTo>
                  <a:cubicBezTo>
                    <a:pt x="385866" y="149790"/>
                    <a:pt x="364333" y="146766"/>
                    <a:pt x="342670" y="145220"/>
                  </a:cubicBezTo>
                  <a:cubicBezTo>
                    <a:pt x="342719" y="144432"/>
                    <a:pt x="342907" y="143683"/>
                    <a:pt x="342907" y="142883"/>
                  </a:cubicBezTo>
                  <a:cubicBezTo>
                    <a:pt x="342855" y="125557"/>
                    <a:pt x="331110" y="110453"/>
                    <a:pt x="314332" y="106135"/>
                  </a:cubicBezTo>
                  <a:lnTo>
                    <a:pt x="314332" y="55402"/>
                  </a:lnTo>
                  <a:cubicBezTo>
                    <a:pt x="320857" y="53069"/>
                    <a:pt x="326310" y="48441"/>
                    <a:pt x="329673" y="42382"/>
                  </a:cubicBezTo>
                  <a:close/>
                  <a:moveTo>
                    <a:pt x="567304" y="279903"/>
                  </a:moveTo>
                  <a:cubicBezTo>
                    <a:pt x="561211" y="283262"/>
                    <a:pt x="556555" y="288731"/>
                    <a:pt x="554212" y="295283"/>
                  </a:cubicBezTo>
                  <a:lnTo>
                    <a:pt x="493033" y="295283"/>
                  </a:lnTo>
                  <a:cubicBezTo>
                    <a:pt x="489447" y="281405"/>
                    <a:pt x="478376" y="270714"/>
                    <a:pt x="464382" y="267616"/>
                  </a:cubicBezTo>
                  <a:cubicBezTo>
                    <a:pt x="462984" y="248052"/>
                    <a:pt x="460388" y="228592"/>
                    <a:pt x="456609" y="209346"/>
                  </a:cubicBezTo>
                  <a:cubicBezTo>
                    <a:pt x="462887" y="205837"/>
                    <a:pt x="468043" y="200624"/>
                    <a:pt x="471481" y="194307"/>
                  </a:cubicBezTo>
                  <a:cubicBezTo>
                    <a:pt x="522030" y="216001"/>
                    <a:pt x="555961" y="246326"/>
                    <a:pt x="567304" y="279903"/>
                  </a:cubicBezTo>
                  <a:close/>
                  <a:moveTo>
                    <a:pt x="455775" y="404578"/>
                  </a:moveTo>
                  <a:cubicBezTo>
                    <a:pt x="460023" y="383932"/>
                    <a:pt x="462898" y="363027"/>
                    <a:pt x="464381" y="342000"/>
                  </a:cubicBezTo>
                  <a:cubicBezTo>
                    <a:pt x="478376" y="338901"/>
                    <a:pt x="489447" y="328210"/>
                    <a:pt x="493033" y="314333"/>
                  </a:cubicBezTo>
                  <a:lnTo>
                    <a:pt x="554212" y="314333"/>
                  </a:lnTo>
                  <a:cubicBezTo>
                    <a:pt x="556550" y="320870"/>
                    <a:pt x="561191" y="326331"/>
                    <a:pt x="567267" y="329692"/>
                  </a:cubicBezTo>
                  <a:cubicBezTo>
                    <a:pt x="555713" y="363689"/>
                    <a:pt x="520950" y="394470"/>
                    <a:pt x="469194" y="416207"/>
                  </a:cubicBezTo>
                  <a:cubicBezTo>
                    <a:pt x="465697" y="411330"/>
                    <a:pt x="461099" y="407346"/>
                    <a:pt x="455775" y="404578"/>
                  </a:cubicBezTo>
                  <a:lnTo>
                    <a:pt x="455775" y="404578"/>
                  </a:lnTo>
                  <a:close/>
                  <a:moveTo>
                    <a:pt x="329675" y="567237"/>
                  </a:moveTo>
                  <a:cubicBezTo>
                    <a:pt x="326312" y="561176"/>
                    <a:pt x="320858" y="556546"/>
                    <a:pt x="314332" y="554213"/>
                  </a:cubicBezTo>
                  <a:lnTo>
                    <a:pt x="314332" y="503480"/>
                  </a:lnTo>
                  <a:cubicBezTo>
                    <a:pt x="331110" y="499162"/>
                    <a:pt x="342855" y="484058"/>
                    <a:pt x="342907" y="466733"/>
                  </a:cubicBezTo>
                  <a:cubicBezTo>
                    <a:pt x="342907" y="465894"/>
                    <a:pt x="342713" y="465109"/>
                    <a:pt x="342659" y="464285"/>
                  </a:cubicBezTo>
                  <a:cubicBezTo>
                    <a:pt x="363457" y="462788"/>
                    <a:pt x="384134" y="459934"/>
                    <a:pt x="404560" y="455742"/>
                  </a:cubicBezTo>
                  <a:cubicBezTo>
                    <a:pt x="407332" y="461090"/>
                    <a:pt x="411331" y="465706"/>
                    <a:pt x="416228" y="469214"/>
                  </a:cubicBezTo>
                  <a:cubicBezTo>
                    <a:pt x="394468" y="520931"/>
                    <a:pt x="363660" y="555707"/>
                    <a:pt x="329675" y="567236"/>
                  </a:cubicBezTo>
                  <a:lnTo>
                    <a:pt x="329675" y="567237"/>
                  </a:lnTo>
                  <a:close/>
                  <a:moveTo>
                    <a:pt x="279942" y="567233"/>
                  </a:moveTo>
                  <a:cubicBezTo>
                    <a:pt x="246039" y="555725"/>
                    <a:pt x="215242" y="520996"/>
                    <a:pt x="193490" y="469406"/>
                  </a:cubicBezTo>
                  <a:cubicBezTo>
                    <a:pt x="198741" y="466012"/>
                    <a:pt x="203077" y="461379"/>
                    <a:pt x="206117" y="455916"/>
                  </a:cubicBezTo>
                  <a:cubicBezTo>
                    <a:pt x="226197" y="460000"/>
                    <a:pt x="246518" y="462791"/>
                    <a:pt x="266956" y="464273"/>
                  </a:cubicBezTo>
                  <a:cubicBezTo>
                    <a:pt x="266902" y="465102"/>
                    <a:pt x="266707" y="465891"/>
                    <a:pt x="266707" y="466733"/>
                  </a:cubicBezTo>
                  <a:cubicBezTo>
                    <a:pt x="266758" y="484057"/>
                    <a:pt x="278504" y="499162"/>
                    <a:pt x="295282" y="503480"/>
                  </a:cubicBezTo>
                  <a:lnTo>
                    <a:pt x="295282" y="554212"/>
                  </a:lnTo>
                  <a:cubicBezTo>
                    <a:pt x="288757" y="556545"/>
                    <a:pt x="283304" y="561173"/>
                    <a:pt x="279942" y="567232"/>
                  </a:cubicBezTo>
                  <a:lnTo>
                    <a:pt x="279942" y="567233"/>
                  </a:lnTo>
                  <a:close/>
                  <a:moveTo>
                    <a:pt x="141244" y="416477"/>
                  </a:moveTo>
                  <a:cubicBezTo>
                    <a:pt x="89119" y="394719"/>
                    <a:pt x="54041" y="363786"/>
                    <a:pt x="42444" y="329639"/>
                  </a:cubicBezTo>
                  <a:cubicBezTo>
                    <a:pt x="48473" y="326273"/>
                    <a:pt x="53077" y="320835"/>
                    <a:pt x="55402" y="314333"/>
                  </a:cubicBezTo>
                  <a:lnTo>
                    <a:pt x="116581" y="314333"/>
                  </a:lnTo>
                  <a:cubicBezTo>
                    <a:pt x="120167" y="328212"/>
                    <a:pt x="131241" y="338904"/>
                    <a:pt x="145238" y="342001"/>
                  </a:cubicBezTo>
                  <a:cubicBezTo>
                    <a:pt x="146737" y="363042"/>
                    <a:pt x="149627" y="383960"/>
                    <a:pt x="153890" y="404620"/>
                  </a:cubicBezTo>
                  <a:cubicBezTo>
                    <a:pt x="148822" y="407551"/>
                    <a:pt x="144495" y="411608"/>
                    <a:pt x="141244" y="416477"/>
                  </a:cubicBezTo>
                  <a:close/>
                  <a:moveTo>
                    <a:pt x="173048" y="213525"/>
                  </a:moveTo>
                  <a:cubicBezTo>
                    <a:pt x="194080" y="213502"/>
                    <a:pt x="211125" y="196457"/>
                    <a:pt x="211148" y="175425"/>
                  </a:cubicBezTo>
                  <a:cubicBezTo>
                    <a:pt x="211148" y="174283"/>
                    <a:pt x="210909" y="173208"/>
                    <a:pt x="210810" y="172092"/>
                  </a:cubicBezTo>
                  <a:cubicBezTo>
                    <a:pt x="231350" y="167943"/>
                    <a:pt x="252147" y="165197"/>
                    <a:pt x="273059" y="163872"/>
                  </a:cubicBezTo>
                  <a:cubicBezTo>
                    <a:pt x="278273" y="171682"/>
                    <a:pt x="286186" y="177293"/>
                    <a:pt x="295282" y="179630"/>
                  </a:cubicBezTo>
                  <a:lnTo>
                    <a:pt x="295282" y="248518"/>
                  </a:lnTo>
                  <a:cubicBezTo>
                    <a:pt x="271349" y="252602"/>
                    <a:pt x="252601" y="271349"/>
                    <a:pt x="248517" y="295283"/>
                  </a:cubicBezTo>
                  <a:lnTo>
                    <a:pt x="190075" y="295283"/>
                  </a:lnTo>
                  <a:cubicBezTo>
                    <a:pt x="186726" y="282470"/>
                    <a:pt x="176950" y="272324"/>
                    <a:pt x="164270" y="268501"/>
                  </a:cubicBezTo>
                  <a:cubicBezTo>
                    <a:pt x="165607" y="249996"/>
                    <a:pt x="168063" y="231589"/>
                    <a:pt x="171625" y="213381"/>
                  </a:cubicBezTo>
                  <a:cubicBezTo>
                    <a:pt x="172108" y="213399"/>
                    <a:pt x="172560" y="213525"/>
                    <a:pt x="173048" y="213525"/>
                  </a:cubicBezTo>
                  <a:close/>
                  <a:moveTo>
                    <a:pt x="304807" y="123833"/>
                  </a:moveTo>
                  <a:cubicBezTo>
                    <a:pt x="315328" y="123833"/>
                    <a:pt x="323857" y="132361"/>
                    <a:pt x="323857" y="142883"/>
                  </a:cubicBezTo>
                  <a:cubicBezTo>
                    <a:pt x="323857" y="153404"/>
                    <a:pt x="315328" y="161933"/>
                    <a:pt x="304807" y="161933"/>
                  </a:cubicBezTo>
                  <a:cubicBezTo>
                    <a:pt x="294286" y="161933"/>
                    <a:pt x="285757" y="153404"/>
                    <a:pt x="285757" y="142883"/>
                  </a:cubicBezTo>
                  <a:cubicBezTo>
                    <a:pt x="285769" y="132367"/>
                    <a:pt x="294291" y="123845"/>
                    <a:pt x="304807" y="123833"/>
                  </a:cubicBezTo>
                  <a:close/>
                  <a:moveTo>
                    <a:pt x="336553" y="163875"/>
                  </a:moveTo>
                  <a:cubicBezTo>
                    <a:pt x="358023" y="165213"/>
                    <a:pt x="379373" y="168053"/>
                    <a:pt x="400446" y="172373"/>
                  </a:cubicBezTo>
                  <a:cubicBezTo>
                    <a:pt x="400250" y="173647"/>
                    <a:pt x="400120" y="174932"/>
                    <a:pt x="400057" y="176220"/>
                  </a:cubicBezTo>
                  <a:cubicBezTo>
                    <a:pt x="400079" y="197253"/>
                    <a:pt x="417124" y="214298"/>
                    <a:pt x="438157" y="214320"/>
                  </a:cubicBezTo>
                  <a:lnTo>
                    <a:pt x="438173" y="214318"/>
                  </a:lnTo>
                  <a:cubicBezTo>
                    <a:pt x="441636" y="232221"/>
                    <a:pt x="444033" y="250312"/>
                    <a:pt x="445352" y="268499"/>
                  </a:cubicBezTo>
                  <a:cubicBezTo>
                    <a:pt x="432668" y="272320"/>
                    <a:pt x="422889" y="282467"/>
                    <a:pt x="419539" y="295283"/>
                  </a:cubicBezTo>
                  <a:lnTo>
                    <a:pt x="361096" y="295283"/>
                  </a:lnTo>
                  <a:cubicBezTo>
                    <a:pt x="357012" y="271350"/>
                    <a:pt x="338265" y="252602"/>
                    <a:pt x="314332" y="248518"/>
                  </a:cubicBezTo>
                  <a:lnTo>
                    <a:pt x="314332" y="179630"/>
                  </a:lnTo>
                  <a:cubicBezTo>
                    <a:pt x="323426" y="177294"/>
                    <a:pt x="331339" y="171684"/>
                    <a:pt x="336553" y="163875"/>
                  </a:cubicBezTo>
                  <a:close/>
                  <a:moveTo>
                    <a:pt x="437231" y="400151"/>
                  </a:moveTo>
                  <a:cubicBezTo>
                    <a:pt x="416981" y="400656"/>
                    <a:pt x="400679" y="416942"/>
                    <a:pt x="400154" y="437191"/>
                  </a:cubicBezTo>
                  <a:cubicBezTo>
                    <a:pt x="379151" y="441473"/>
                    <a:pt x="357875" y="444285"/>
                    <a:pt x="336480" y="445608"/>
                  </a:cubicBezTo>
                  <a:cubicBezTo>
                    <a:pt x="331260" y="437864"/>
                    <a:pt x="323379" y="432305"/>
                    <a:pt x="314332" y="429985"/>
                  </a:cubicBezTo>
                  <a:lnTo>
                    <a:pt x="314332" y="361097"/>
                  </a:lnTo>
                  <a:cubicBezTo>
                    <a:pt x="338265" y="357013"/>
                    <a:pt x="357012" y="338266"/>
                    <a:pt x="361096" y="314333"/>
                  </a:cubicBezTo>
                  <a:lnTo>
                    <a:pt x="419539" y="314333"/>
                  </a:lnTo>
                  <a:cubicBezTo>
                    <a:pt x="422889" y="327148"/>
                    <a:pt x="432669" y="337296"/>
                    <a:pt x="445352" y="341117"/>
                  </a:cubicBezTo>
                  <a:cubicBezTo>
                    <a:pt x="443929" y="360950"/>
                    <a:pt x="441216" y="380670"/>
                    <a:pt x="437231" y="400151"/>
                  </a:cubicBezTo>
                  <a:close/>
                  <a:moveTo>
                    <a:pt x="304807" y="485783"/>
                  </a:moveTo>
                  <a:cubicBezTo>
                    <a:pt x="294286" y="485783"/>
                    <a:pt x="285757" y="477254"/>
                    <a:pt x="285757" y="466733"/>
                  </a:cubicBezTo>
                  <a:cubicBezTo>
                    <a:pt x="285757" y="456212"/>
                    <a:pt x="294286" y="447683"/>
                    <a:pt x="304807" y="447683"/>
                  </a:cubicBezTo>
                  <a:cubicBezTo>
                    <a:pt x="315328" y="447683"/>
                    <a:pt x="323857" y="456212"/>
                    <a:pt x="323857" y="466733"/>
                  </a:cubicBezTo>
                  <a:cubicBezTo>
                    <a:pt x="323845" y="477249"/>
                    <a:pt x="315323" y="485771"/>
                    <a:pt x="304807" y="485783"/>
                  </a:cubicBezTo>
                  <a:close/>
                  <a:moveTo>
                    <a:pt x="273119" y="445635"/>
                  </a:moveTo>
                  <a:cubicBezTo>
                    <a:pt x="252297" y="444323"/>
                    <a:pt x="231588" y="441601"/>
                    <a:pt x="211135" y="437488"/>
                  </a:cubicBezTo>
                  <a:lnTo>
                    <a:pt x="211147" y="437362"/>
                  </a:lnTo>
                  <a:cubicBezTo>
                    <a:pt x="211125" y="416329"/>
                    <a:pt x="194080" y="399284"/>
                    <a:pt x="173047" y="399262"/>
                  </a:cubicBezTo>
                  <a:cubicBezTo>
                    <a:pt x="172775" y="399262"/>
                    <a:pt x="172524" y="399336"/>
                    <a:pt x="172253" y="399342"/>
                  </a:cubicBezTo>
                  <a:cubicBezTo>
                    <a:pt x="168352" y="380123"/>
                    <a:pt x="165684" y="360675"/>
                    <a:pt x="164264" y="341116"/>
                  </a:cubicBezTo>
                  <a:cubicBezTo>
                    <a:pt x="176946" y="337294"/>
                    <a:pt x="186725" y="327147"/>
                    <a:pt x="190075" y="314333"/>
                  </a:cubicBezTo>
                  <a:lnTo>
                    <a:pt x="248517" y="314333"/>
                  </a:lnTo>
                  <a:cubicBezTo>
                    <a:pt x="252601" y="338266"/>
                    <a:pt x="271349" y="357013"/>
                    <a:pt x="295282" y="361097"/>
                  </a:cubicBezTo>
                  <a:lnTo>
                    <a:pt x="295282" y="429985"/>
                  </a:lnTo>
                  <a:cubicBezTo>
                    <a:pt x="286225" y="432308"/>
                    <a:pt x="278338" y="437878"/>
                    <a:pt x="273119" y="445635"/>
                  </a:cubicBezTo>
                  <a:close/>
                  <a:moveTo>
                    <a:pt x="304807" y="266708"/>
                  </a:moveTo>
                  <a:cubicBezTo>
                    <a:pt x="325849" y="266708"/>
                    <a:pt x="342907" y="283765"/>
                    <a:pt x="342907" y="304808"/>
                  </a:cubicBezTo>
                  <a:cubicBezTo>
                    <a:pt x="342907" y="325850"/>
                    <a:pt x="325849" y="342908"/>
                    <a:pt x="304807" y="342908"/>
                  </a:cubicBezTo>
                  <a:cubicBezTo>
                    <a:pt x="283765" y="342908"/>
                    <a:pt x="266707" y="325850"/>
                    <a:pt x="266707" y="304808"/>
                  </a:cubicBezTo>
                  <a:cubicBezTo>
                    <a:pt x="266729" y="283775"/>
                    <a:pt x="283774" y="266730"/>
                    <a:pt x="304807" y="266708"/>
                  </a:cubicBezTo>
                  <a:close/>
                  <a:moveTo>
                    <a:pt x="456286" y="323858"/>
                  </a:moveTo>
                  <a:cubicBezTo>
                    <a:pt x="445765" y="323858"/>
                    <a:pt x="437236" y="315329"/>
                    <a:pt x="437236" y="304808"/>
                  </a:cubicBezTo>
                  <a:cubicBezTo>
                    <a:pt x="437236" y="294286"/>
                    <a:pt x="445765" y="285758"/>
                    <a:pt x="456286" y="285758"/>
                  </a:cubicBezTo>
                  <a:cubicBezTo>
                    <a:pt x="466807" y="285758"/>
                    <a:pt x="475336" y="294286"/>
                    <a:pt x="475336" y="304808"/>
                  </a:cubicBezTo>
                  <a:cubicBezTo>
                    <a:pt x="475324" y="315324"/>
                    <a:pt x="466802" y="323846"/>
                    <a:pt x="456286" y="323858"/>
                  </a:cubicBezTo>
                  <a:close/>
                  <a:moveTo>
                    <a:pt x="153328" y="285758"/>
                  </a:moveTo>
                  <a:cubicBezTo>
                    <a:pt x="163849" y="285758"/>
                    <a:pt x="172378" y="294286"/>
                    <a:pt x="172378" y="304808"/>
                  </a:cubicBezTo>
                  <a:cubicBezTo>
                    <a:pt x="172378" y="315329"/>
                    <a:pt x="163849" y="323858"/>
                    <a:pt x="153328" y="323858"/>
                  </a:cubicBezTo>
                  <a:cubicBezTo>
                    <a:pt x="142807" y="323858"/>
                    <a:pt x="134278" y="315329"/>
                    <a:pt x="134278" y="304808"/>
                  </a:cubicBezTo>
                  <a:cubicBezTo>
                    <a:pt x="134290" y="294292"/>
                    <a:pt x="142812" y="285770"/>
                    <a:pt x="153328" y="285758"/>
                  </a:cubicBezTo>
                  <a:close/>
                  <a:moveTo>
                    <a:pt x="173048" y="418312"/>
                  </a:moveTo>
                  <a:cubicBezTo>
                    <a:pt x="183569" y="418312"/>
                    <a:pt x="192098" y="426841"/>
                    <a:pt x="192098" y="437362"/>
                  </a:cubicBezTo>
                  <a:cubicBezTo>
                    <a:pt x="192098" y="447883"/>
                    <a:pt x="183569" y="456412"/>
                    <a:pt x="173048" y="456412"/>
                  </a:cubicBezTo>
                  <a:cubicBezTo>
                    <a:pt x="162526" y="456412"/>
                    <a:pt x="153998" y="447883"/>
                    <a:pt x="153998" y="437362"/>
                  </a:cubicBezTo>
                  <a:cubicBezTo>
                    <a:pt x="154010" y="426846"/>
                    <a:pt x="162531" y="418324"/>
                    <a:pt x="173048" y="418312"/>
                  </a:cubicBezTo>
                  <a:close/>
                  <a:moveTo>
                    <a:pt x="438157" y="457208"/>
                  </a:moveTo>
                  <a:cubicBezTo>
                    <a:pt x="427636" y="457208"/>
                    <a:pt x="419107" y="448679"/>
                    <a:pt x="419107" y="438158"/>
                  </a:cubicBezTo>
                  <a:cubicBezTo>
                    <a:pt x="419107" y="427637"/>
                    <a:pt x="427636" y="419108"/>
                    <a:pt x="438157" y="419108"/>
                  </a:cubicBezTo>
                  <a:cubicBezTo>
                    <a:pt x="448678" y="419108"/>
                    <a:pt x="457207" y="427637"/>
                    <a:pt x="457207" y="438158"/>
                  </a:cubicBezTo>
                  <a:cubicBezTo>
                    <a:pt x="457195" y="448674"/>
                    <a:pt x="448673" y="457196"/>
                    <a:pt x="438157" y="457208"/>
                  </a:cubicBezTo>
                  <a:close/>
                  <a:moveTo>
                    <a:pt x="438157" y="195270"/>
                  </a:moveTo>
                  <a:cubicBezTo>
                    <a:pt x="427636" y="195270"/>
                    <a:pt x="419107" y="186741"/>
                    <a:pt x="419107" y="176220"/>
                  </a:cubicBezTo>
                  <a:cubicBezTo>
                    <a:pt x="419107" y="165699"/>
                    <a:pt x="427636" y="157170"/>
                    <a:pt x="438157" y="157170"/>
                  </a:cubicBezTo>
                  <a:cubicBezTo>
                    <a:pt x="448678" y="157170"/>
                    <a:pt x="457207" y="165699"/>
                    <a:pt x="457207" y="176220"/>
                  </a:cubicBezTo>
                  <a:cubicBezTo>
                    <a:pt x="457195" y="186736"/>
                    <a:pt x="448673" y="195258"/>
                    <a:pt x="438157" y="195270"/>
                  </a:cubicBezTo>
                  <a:close/>
                  <a:moveTo>
                    <a:pt x="173048" y="156375"/>
                  </a:moveTo>
                  <a:cubicBezTo>
                    <a:pt x="183569" y="156375"/>
                    <a:pt x="192098" y="164904"/>
                    <a:pt x="192098" y="175425"/>
                  </a:cubicBezTo>
                  <a:cubicBezTo>
                    <a:pt x="192098" y="185946"/>
                    <a:pt x="183569" y="194475"/>
                    <a:pt x="173048" y="194475"/>
                  </a:cubicBezTo>
                  <a:cubicBezTo>
                    <a:pt x="162526" y="194475"/>
                    <a:pt x="153998" y="185946"/>
                    <a:pt x="153998" y="175425"/>
                  </a:cubicBezTo>
                  <a:cubicBezTo>
                    <a:pt x="154010" y="164909"/>
                    <a:pt x="162531" y="156387"/>
                    <a:pt x="173048" y="156375"/>
                  </a:cubicBezTo>
                  <a:close/>
                  <a:moveTo>
                    <a:pt x="47502" y="375133"/>
                  </a:moveTo>
                  <a:cubicBezTo>
                    <a:pt x="71714" y="401511"/>
                    <a:pt x="101755" y="421867"/>
                    <a:pt x="135229" y="434576"/>
                  </a:cubicBezTo>
                  <a:cubicBezTo>
                    <a:pt x="135160" y="435513"/>
                    <a:pt x="134947" y="436409"/>
                    <a:pt x="134947" y="437363"/>
                  </a:cubicBezTo>
                  <a:cubicBezTo>
                    <a:pt x="134970" y="458395"/>
                    <a:pt x="152015" y="475440"/>
                    <a:pt x="173047" y="475463"/>
                  </a:cubicBezTo>
                  <a:cubicBezTo>
                    <a:pt x="173824" y="475463"/>
                    <a:pt x="174549" y="475279"/>
                    <a:pt x="175314" y="475234"/>
                  </a:cubicBezTo>
                  <a:cubicBezTo>
                    <a:pt x="188008" y="508360"/>
                    <a:pt x="208215" y="538088"/>
                    <a:pt x="234347" y="562079"/>
                  </a:cubicBezTo>
                  <a:cubicBezTo>
                    <a:pt x="143345" y="537264"/>
                    <a:pt x="72268" y="466148"/>
                    <a:pt x="47502" y="375133"/>
                  </a:cubicBezTo>
                  <a:close/>
                  <a:moveTo>
                    <a:pt x="304807" y="590558"/>
                  </a:moveTo>
                  <a:cubicBezTo>
                    <a:pt x="299546" y="590558"/>
                    <a:pt x="295282" y="586293"/>
                    <a:pt x="295282" y="581033"/>
                  </a:cubicBezTo>
                  <a:cubicBezTo>
                    <a:pt x="295282" y="575772"/>
                    <a:pt x="299546" y="571508"/>
                    <a:pt x="304807" y="571508"/>
                  </a:cubicBezTo>
                  <a:cubicBezTo>
                    <a:pt x="310067" y="571508"/>
                    <a:pt x="314332" y="575772"/>
                    <a:pt x="314332" y="581033"/>
                  </a:cubicBezTo>
                  <a:cubicBezTo>
                    <a:pt x="314327" y="586291"/>
                    <a:pt x="310065" y="590552"/>
                    <a:pt x="304807" y="590558"/>
                  </a:cubicBezTo>
                  <a:close/>
                  <a:moveTo>
                    <a:pt x="375315" y="562056"/>
                  </a:moveTo>
                  <a:cubicBezTo>
                    <a:pt x="401278" y="538227"/>
                    <a:pt x="421386" y="508722"/>
                    <a:pt x="434071" y="475844"/>
                  </a:cubicBezTo>
                  <a:cubicBezTo>
                    <a:pt x="435424" y="476057"/>
                    <a:pt x="436788" y="476195"/>
                    <a:pt x="438157" y="476258"/>
                  </a:cubicBezTo>
                  <a:cubicBezTo>
                    <a:pt x="459190" y="476235"/>
                    <a:pt x="476234" y="459190"/>
                    <a:pt x="476257" y="438158"/>
                  </a:cubicBezTo>
                  <a:cubicBezTo>
                    <a:pt x="476194" y="436779"/>
                    <a:pt x="476055" y="435406"/>
                    <a:pt x="475841" y="434043"/>
                  </a:cubicBezTo>
                  <a:cubicBezTo>
                    <a:pt x="508710" y="421378"/>
                    <a:pt x="538211" y="401296"/>
                    <a:pt x="562045" y="375359"/>
                  </a:cubicBezTo>
                  <a:cubicBezTo>
                    <a:pt x="537216" y="466245"/>
                    <a:pt x="466205" y="537243"/>
                    <a:pt x="375315" y="562056"/>
                  </a:cubicBezTo>
                  <a:close/>
                  <a:moveTo>
                    <a:pt x="581032" y="314333"/>
                  </a:moveTo>
                  <a:cubicBezTo>
                    <a:pt x="575771" y="314333"/>
                    <a:pt x="571507" y="310068"/>
                    <a:pt x="571507" y="304808"/>
                  </a:cubicBezTo>
                  <a:cubicBezTo>
                    <a:pt x="571507" y="299547"/>
                    <a:pt x="575771" y="295283"/>
                    <a:pt x="581032" y="295283"/>
                  </a:cubicBezTo>
                  <a:cubicBezTo>
                    <a:pt x="586292" y="295283"/>
                    <a:pt x="590557" y="299547"/>
                    <a:pt x="590557" y="304808"/>
                  </a:cubicBezTo>
                  <a:cubicBezTo>
                    <a:pt x="590552" y="310066"/>
                    <a:pt x="586290" y="314327"/>
                    <a:pt x="581032" y="314333"/>
                  </a:cubicBezTo>
                  <a:close/>
                  <a:moveTo>
                    <a:pt x="561949" y="233975"/>
                  </a:moveTo>
                  <a:cubicBezTo>
                    <a:pt x="538219" y="208192"/>
                    <a:pt x="508877" y="188212"/>
                    <a:pt x="476192" y="175579"/>
                  </a:cubicBezTo>
                  <a:cubicBezTo>
                    <a:pt x="475840" y="154814"/>
                    <a:pt x="458925" y="138155"/>
                    <a:pt x="438157" y="138120"/>
                  </a:cubicBezTo>
                  <a:cubicBezTo>
                    <a:pt x="437387" y="138120"/>
                    <a:pt x="436668" y="138302"/>
                    <a:pt x="435909" y="138347"/>
                  </a:cubicBezTo>
                  <a:cubicBezTo>
                    <a:pt x="423219" y="103749"/>
                    <a:pt x="402490" y="72661"/>
                    <a:pt x="375431" y="47643"/>
                  </a:cubicBezTo>
                  <a:cubicBezTo>
                    <a:pt x="466021" y="72674"/>
                    <a:pt x="536828" y="143410"/>
                    <a:pt x="561949" y="233975"/>
                  </a:cubicBezTo>
                  <a:close/>
                  <a:moveTo>
                    <a:pt x="304807" y="19058"/>
                  </a:moveTo>
                  <a:cubicBezTo>
                    <a:pt x="310067" y="19058"/>
                    <a:pt x="314332" y="23322"/>
                    <a:pt x="314332" y="28583"/>
                  </a:cubicBezTo>
                  <a:cubicBezTo>
                    <a:pt x="314332" y="33843"/>
                    <a:pt x="310067" y="38108"/>
                    <a:pt x="304807" y="38108"/>
                  </a:cubicBezTo>
                  <a:cubicBezTo>
                    <a:pt x="299546" y="38108"/>
                    <a:pt x="295282" y="33843"/>
                    <a:pt x="295282" y="28583"/>
                  </a:cubicBezTo>
                  <a:cubicBezTo>
                    <a:pt x="295287" y="23324"/>
                    <a:pt x="299548" y="19063"/>
                    <a:pt x="304807" y="19058"/>
                  </a:cubicBezTo>
                  <a:close/>
                  <a:moveTo>
                    <a:pt x="234259" y="47524"/>
                  </a:moveTo>
                  <a:cubicBezTo>
                    <a:pt x="207370" y="72316"/>
                    <a:pt x="186736" y="103124"/>
                    <a:pt x="174048" y="137426"/>
                  </a:cubicBezTo>
                  <a:cubicBezTo>
                    <a:pt x="173707" y="137416"/>
                    <a:pt x="173390" y="137325"/>
                    <a:pt x="173048" y="137325"/>
                  </a:cubicBezTo>
                  <a:cubicBezTo>
                    <a:pt x="152177" y="137355"/>
                    <a:pt x="135211" y="154164"/>
                    <a:pt x="134987" y="175034"/>
                  </a:cubicBezTo>
                  <a:cubicBezTo>
                    <a:pt x="101592" y="187751"/>
                    <a:pt x="71627" y="208088"/>
                    <a:pt x="47476" y="234425"/>
                  </a:cubicBezTo>
                  <a:cubicBezTo>
                    <a:pt x="72210" y="143422"/>
                    <a:pt x="143273" y="72316"/>
                    <a:pt x="234259" y="47524"/>
                  </a:cubicBezTo>
                  <a:close/>
                  <a:moveTo>
                    <a:pt x="28582" y="295283"/>
                  </a:moveTo>
                  <a:cubicBezTo>
                    <a:pt x="33842" y="295283"/>
                    <a:pt x="38107" y="299547"/>
                    <a:pt x="38107" y="304808"/>
                  </a:cubicBezTo>
                  <a:cubicBezTo>
                    <a:pt x="38107" y="310068"/>
                    <a:pt x="33842" y="314333"/>
                    <a:pt x="28582" y="314333"/>
                  </a:cubicBezTo>
                  <a:cubicBezTo>
                    <a:pt x="23321" y="314333"/>
                    <a:pt x="19057" y="310068"/>
                    <a:pt x="19057" y="304808"/>
                  </a:cubicBezTo>
                  <a:cubicBezTo>
                    <a:pt x="19062" y="299549"/>
                    <a:pt x="23323" y="295288"/>
                    <a:pt x="28582" y="295283"/>
                  </a:cubicBezTo>
                  <a:close/>
                </a:path>
              </a:pathLst>
            </a:custGeom>
            <a:solidFill>
              <a:srgbClr val="FFFFFF"/>
            </a:solidFill>
            <a:ln w="9525" cap="flat">
              <a:noFill/>
              <a:prstDash val="solid"/>
              <a:miter/>
            </a:ln>
          </p:spPr>
          <p:txBody>
            <a:bodyPr rtlCol="0" anchor="ctr"/>
            <a:lstStyle/>
            <a:p>
              <a:endParaRPr lang="zh-CN" altLang="en-US" sz="1350">
                <a:solidFill>
                  <a:srgbClr val="FFFFFF"/>
                </a:solidFill>
              </a:endParaRPr>
            </a:p>
          </p:txBody>
        </p:sp>
        <p:sp>
          <p:nvSpPr>
            <p:cNvPr id="6" name="文本框 5"/>
            <p:cNvSpPr txBox="1"/>
            <p:nvPr>
              <p:custDataLst>
                <p:tags r:id="rId3"/>
              </p:custDataLst>
            </p:nvPr>
          </p:nvSpPr>
          <p:spPr>
            <a:xfrm>
              <a:off x="2569989" y="2375724"/>
              <a:ext cx="2952328" cy="2565444"/>
            </a:xfrm>
            <a:prstGeom prst="rect">
              <a:avLst/>
            </a:prstGeom>
            <a:noFill/>
          </p:spPr>
          <p:txBody>
            <a:bodyPr wrap="square" tIns="0" rtlCol="0" anchor="ctr">
              <a:noAutofit/>
            </a:bodyPr>
            <a:lstStyle/>
            <a:p>
              <a:pPr indent="508000" algn="just" eaLnBrk="1" latinLnBrk="0" hangingPunct="1">
                <a:lnSpc>
                  <a:spcPct val="120000"/>
                </a:lnSpc>
                <a:spcBef>
                  <a:spcPts val="1000"/>
                </a:spcBef>
                <a:buClrTx/>
                <a:buSzTx/>
                <a:buFontTx/>
              </a:pPr>
              <a:r>
                <a:rPr lang="zh-CN" altLang="en-US" sz="2000" dirty="0">
                  <a:solidFill>
                    <a:srgbClr val="F8F8F8"/>
                  </a:solidFill>
                  <a:latin typeface="黑体" panose="02010609060101010101" pitchFamily="49" charset="-122"/>
                  <a:ea typeface="黑体" panose="02010609060101010101" pitchFamily="49" charset="-122"/>
                  <a:sym typeface="+mn-ea"/>
                </a:rPr>
                <a:t>在电子商务的一般框架中，前三层属于社会经济环境，取决于政府或社会其他部门，而第四层则是企业或企业与其他合作伙伴共同需要完成的业务内容。</a:t>
              </a:r>
              <a:endParaRPr lang="zh-CN" altLang="en-US" sz="2000" dirty="0">
                <a:solidFill>
                  <a:srgbClr val="F8F8F8"/>
                </a:solidFill>
                <a:latin typeface="黑体" panose="02010609060101010101" pitchFamily="49" charset="-122"/>
                <a:ea typeface="黑体" panose="02010609060101010101" pitchFamily="49" charset="-122"/>
                <a:sym typeface="+mn-ea"/>
              </a:endParaRPr>
            </a:p>
          </p:txBody>
        </p:sp>
      </p:grpSp>
      <p:grpSp>
        <p:nvGrpSpPr>
          <p:cNvPr id="9" name="组合 8"/>
          <p:cNvGrpSpPr/>
          <p:nvPr/>
        </p:nvGrpSpPr>
        <p:grpSpPr>
          <a:xfrm>
            <a:off x="6324902" y="1380843"/>
            <a:ext cx="4814039" cy="4430942"/>
            <a:chOff x="6170389" y="1469109"/>
            <a:chExt cx="4814039" cy="4430942"/>
          </a:xfrm>
        </p:grpSpPr>
        <p:sp>
          <p:nvSpPr>
            <p:cNvPr id="3" name="Freeform 11"/>
            <p:cNvSpPr/>
            <p:nvPr>
              <p:custDataLst>
                <p:tags r:id="rId4"/>
              </p:custDataLst>
            </p:nvPr>
          </p:nvSpPr>
          <p:spPr bwMode="auto">
            <a:xfrm>
              <a:off x="6170389" y="1469109"/>
              <a:ext cx="4814039" cy="4430942"/>
            </a:xfrm>
            <a:custGeom>
              <a:avLst/>
              <a:gdLst>
                <a:gd name="T0" fmla="*/ 0 w 1492"/>
                <a:gd name="T1" fmla="*/ 140 h 936"/>
                <a:gd name="T2" fmla="*/ 88 w 1492"/>
                <a:gd name="T3" fmla="*/ 187 h 936"/>
                <a:gd name="T4" fmla="*/ 930 w 1492"/>
                <a:gd name="T5" fmla="*/ 187 h 936"/>
                <a:gd name="T6" fmla="*/ 930 w 1492"/>
                <a:gd name="T7" fmla="*/ 0 h 936"/>
                <a:gd name="T8" fmla="*/ 1492 w 1492"/>
                <a:gd name="T9" fmla="*/ 468 h 936"/>
                <a:gd name="T10" fmla="*/ 930 w 1492"/>
                <a:gd name="T11" fmla="*/ 936 h 936"/>
                <a:gd name="T12" fmla="*/ 930 w 1492"/>
                <a:gd name="T13" fmla="*/ 749 h 936"/>
                <a:gd name="T14" fmla="*/ 88 w 1492"/>
                <a:gd name="T15" fmla="*/ 749 h 936"/>
                <a:gd name="T16" fmla="*/ 0 w 1492"/>
                <a:gd name="T17" fmla="*/ 702 h 936"/>
                <a:gd name="T18" fmla="*/ 0 w 1492"/>
                <a:gd name="T19" fmla="*/ 14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2" h="936">
                  <a:moveTo>
                    <a:pt x="0" y="140"/>
                  </a:moveTo>
                  <a:cubicBezTo>
                    <a:pt x="0" y="166"/>
                    <a:pt x="40" y="187"/>
                    <a:pt x="88" y="187"/>
                  </a:cubicBezTo>
                  <a:cubicBezTo>
                    <a:pt x="930" y="187"/>
                    <a:pt x="930" y="187"/>
                    <a:pt x="930" y="187"/>
                  </a:cubicBezTo>
                  <a:cubicBezTo>
                    <a:pt x="930" y="0"/>
                    <a:pt x="930" y="0"/>
                    <a:pt x="930" y="0"/>
                  </a:cubicBezTo>
                  <a:cubicBezTo>
                    <a:pt x="1492" y="468"/>
                    <a:pt x="1492" y="468"/>
                    <a:pt x="1492" y="468"/>
                  </a:cubicBezTo>
                  <a:cubicBezTo>
                    <a:pt x="930" y="936"/>
                    <a:pt x="930" y="936"/>
                    <a:pt x="930" y="936"/>
                  </a:cubicBezTo>
                  <a:cubicBezTo>
                    <a:pt x="930" y="749"/>
                    <a:pt x="930" y="749"/>
                    <a:pt x="930" y="749"/>
                  </a:cubicBezTo>
                  <a:cubicBezTo>
                    <a:pt x="88" y="749"/>
                    <a:pt x="88" y="749"/>
                    <a:pt x="88" y="749"/>
                  </a:cubicBezTo>
                  <a:cubicBezTo>
                    <a:pt x="40" y="749"/>
                    <a:pt x="0" y="728"/>
                    <a:pt x="0" y="702"/>
                  </a:cubicBezTo>
                  <a:lnTo>
                    <a:pt x="0" y="140"/>
                  </a:lnTo>
                  <a:close/>
                </a:path>
              </a:pathLst>
            </a:custGeom>
            <a:solidFill>
              <a:srgbClr val="009587"/>
            </a:solidFill>
            <a:ln>
              <a:noFill/>
            </a:ln>
            <a:effectLst>
              <a:outerShdw blurRad="50800" dist="38100" dir="5400000" algn="t" rotWithShape="0">
                <a:prstClr val="black">
                  <a:alpha val="40000"/>
                </a:prstClr>
              </a:outerShdw>
            </a:effectLst>
          </p:spPr>
          <p:txBody>
            <a:bodyPr vert="horz" wrap="square" lIns="68589" tIns="34294" rIns="68589" bIns="34294" numCol="1" anchor="t" anchorCtr="0" compatLnSpc="1"/>
            <a:lstStyle/>
            <a:p>
              <a:endParaRPr lang="en-US" sz="2100">
                <a:latin typeface="Roboto Light" charset="0"/>
                <a:ea typeface="Roboto Light" charset="0"/>
                <a:cs typeface="Roboto Light" charset="0"/>
              </a:endParaRPr>
            </a:p>
          </p:txBody>
        </p:sp>
        <p:sp>
          <p:nvSpPr>
            <p:cNvPr id="4" name="文本框 3"/>
            <p:cNvSpPr txBox="1"/>
            <p:nvPr>
              <p:custDataLst>
                <p:tags r:id="rId5"/>
              </p:custDataLst>
            </p:nvPr>
          </p:nvSpPr>
          <p:spPr>
            <a:xfrm>
              <a:off x="6170390" y="2345983"/>
              <a:ext cx="3168351" cy="2624926"/>
            </a:xfrm>
            <a:prstGeom prst="rect">
              <a:avLst/>
            </a:prstGeom>
            <a:noFill/>
          </p:spPr>
          <p:txBody>
            <a:bodyPr wrap="square" tIns="0" rtlCol="0" anchor="ctr">
              <a:noAutofit/>
            </a:bodyPr>
            <a:lstStyle/>
            <a:p>
              <a:pPr indent="508000" algn="ctr" eaLnBrk="1" latinLnBrk="0" hangingPunct="1">
                <a:lnSpc>
                  <a:spcPct val="120000"/>
                </a:lnSpc>
                <a:spcBef>
                  <a:spcPts val="1000"/>
                </a:spcBef>
              </a:pPr>
              <a:r>
                <a:rPr lang="zh-CN" altLang="en-US" sz="2000" dirty="0">
                  <a:solidFill>
                    <a:srgbClr val="F8F8F8"/>
                  </a:solidFill>
                  <a:latin typeface="黑体" panose="02010609060101010101" pitchFamily="49" charset="-122"/>
                  <a:ea typeface="黑体" panose="02010609060101010101" pitchFamily="49" charset="-122"/>
                  <a:sym typeface="+mn-ea"/>
                </a:rPr>
                <a:t>电子商务的一般框架是电子商务学习者应该掌握的知识与技术框架，电子商务从业者可以选择框架中的一部分或几部分去学习或从事相关岗位。</a:t>
              </a:r>
              <a:endParaRPr lang="zh-CN" altLang="en-US" sz="2000" kern="0" spc="150" dirty="0">
                <a:solidFill>
                  <a:srgbClr val="F8F8F8"/>
                </a:solidFill>
                <a:latin typeface="黑体" panose="02010609060101010101" pitchFamily="49" charset="-122"/>
                <a:ea typeface="黑体" panose="02010609060101010101" pitchFamily="49" charset="-122"/>
                <a:sym typeface="+mn-ea"/>
              </a:endParaRPr>
            </a:p>
          </p:txBody>
        </p:sp>
        <p:sp>
          <p:nvSpPr>
            <p:cNvPr id="7" name="任意形状 26"/>
            <p:cNvSpPr/>
            <p:nvPr>
              <p:custDataLst>
                <p:tags r:id="rId6"/>
              </p:custDataLst>
            </p:nvPr>
          </p:nvSpPr>
          <p:spPr>
            <a:xfrm>
              <a:off x="9435015" y="3542911"/>
              <a:ext cx="457501" cy="457501"/>
            </a:xfrm>
            <a:custGeom>
              <a:avLst/>
              <a:gdLst>
                <a:gd name="connsiteX0" fmla="*/ 260281 w 609916"/>
                <a:gd name="connsiteY0" fmla="*/ 555556 h 609916"/>
                <a:gd name="connsiteX1" fmla="*/ 273714 w 609916"/>
                <a:gd name="connsiteY1" fmla="*/ 555556 h 609916"/>
                <a:gd name="connsiteX2" fmla="*/ 276476 w 609916"/>
                <a:gd name="connsiteY2" fmla="*/ 562226 h 609916"/>
                <a:gd name="connsiteX3" fmla="*/ 273714 w 609916"/>
                <a:gd name="connsiteY3" fmla="*/ 568988 h 609916"/>
                <a:gd name="connsiteX4" fmla="*/ 266802 w 609916"/>
                <a:gd name="connsiteY4" fmla="*/ 571844 h 609916"/>
                <a:gd name="connsiteX5" fmla="*/ 257426 w 609916"/>
                <a:gd name="connsiteY5" fmla="*/ 562226 h 609916"/>
                <a:gd name="connsiteX6" fmla="*/ 260281 w 609916"/>
                <a:gd name="connsiteY6" fmla="*/ 555556 h 609916"/>
                <a:gd name="connsiteX7" fmla="*/ 571817 w 609916"/>
                <a:gd name="connsiteY7" fmla="*/ 552766 h 609916"/>
                <a:gd name="connsiteX8" fmla="*/ 552767 w 609916"/>
                <a:gd name="connsiteY8" fmla="*/ 571816 h 609916"/>
                <a:gd name="connsiteX9" fmla="*/ 571817 w 609916"/>
                <a:gd name="connsiteY9" fmla="*/ 590866 h 609916"/>
                <a:gd name="connsiteX10" fmla="*/ 590867 w 609916"/>
                <a:gd name="connsiteY10" fmla="*/ 571816 h 609916"/>
                <a:gd name="connsiteX11" fmla="*/ 571817 w 609916"/>
                <a:gd name="connsiteY11" fmla="*/ 552766 h 609916"/>
                <a:gd name="connsiteX12" fmla="*/ 38100 w 609916"/>
                <a:gd name="connsiteY12" fmla="*/ 552766 h 609916"/>
                <a:gd name="connsiteX13" fmla="*/ 19050 w 609916"/>
                <a:gd name="connsiteY13" fmla="*/ 571816 h 609916"/>
                <a:gd name="connsiteX14" fmla="*/ 38100 w 609916"/>
                <a:gd name="connsiteY14" fmla="*/ 590866 h 609916"/>
                <a:gd name="connsiteX15" fmla="*/ 57150 w 609916"/>
                <a:gd name="connsiteY15" fmla="*/ 571816 h 609916"/>
                <a:gd name="connsiteX16" fmla="*/ 38100 w 609916"/>
                <a:gd name="connsiteY16" fmla="*/ 552766 h 609916"/>
                <a:gd name="connsiteX17" fmla="*/ 571816 w 609916"/>
                <a:gd name="connsiteY17" fmla="*/ 533716 h 609916"/>
                <a:gd name="connsiteX18" fmla="*/ 571817 w 609916"/>
                <a:gd name="connsiteY18" fmla="*/ 533716 h 609916"/>
                <a:gd name="connsiteX19" fmla="*/ 571816 w 609916"/>
                <a:gd name="connsiteY19" fmla="*/ 533716 h 609916"/>
                <a:gd name="connsiteX20" fmla="*/ 487840 w 609916"/>
                <a:gd name="connsiteY20" fmla="*/ 476529 h 609916"/>
                <a:gd name="connsiteX21" fmla="*/ 494668 w 609916"/>
                <a:gd name="connsiteY21" fmla="*/ 479412 h 609916"/>
                <a:gd name="connsiteX22" fmla="*/ 552665 w 609916"/>
                <a:gd name="connsiteY22" fmla="*/ 539069 h 609916"/>
                <a:gd name="connsiteX23" fmla="*/ 571816 w 609916"/>
                <a:gd name="connsiteY23" fmla="*/ 533716 h 609916"/>
                <a:gd name="connsiteX24" fmla="*/ 598757 w 609916"/>
                <a:gd name="connsiteY24" fmla="*/ 544875 h 609916"/>
                <a:gd name="connsiteX25" fmla="*/ 609916 w 609916"/>
                <a:gd name="connsiteY25" fmla="*/ 571816 h 609916"/>
                <a:gd name="connsiteX26" fmla="*/ 571816 w 609916"/>
                <a:gd name="connsiteY26" fmla="*/ 609916 h 609916"/>
                <a:gd name="connsiteX27" fmla="*/ 533716 w 609916"/>
                <a:gd name="connsiteY27" fmla="*/ 571816 h 609916"/>
                <a:gd name="connsiteX28" fmla="*/ 539156 w 609916"/>
                <a:gd name="connsiteY28" fmla="*/ 552505 h 609916"/>
                <a:gd name="connsiteX29" fmla="*/ 487654 w 609916"/>
                <a:gd name="connsiteY29" fmla="*/ 499532 h 609916"/>
                <a:gd name="connsiteX30" fmla="*/ 305098 w 609916"/>
                <a:gd name="connsiteY30" fmla="*/ 571798 h 609916"/>
                <a:gd name="connsiteX31" fmla="*/ 295573 w 609916"/>
                <a:gd name="connsiteY31" fmla="*/ 571798 h 609916"/>
                <a:gd name="connsiteX32" fmla="*/ 295573 w 609916"/>
                <a:gd name="connsiteY32" fmla="*/ 552748 h 609916"/>
                <a:gd name="connsiteX33" fmla="*/ 305098 w 609916"/>
                <a:gd name="connsiteY33" fmla="*/ 552748 h 609916"/>
                <a:gd name="connsiteX34" fmla="*/ 481069 w 609916"/>
                <a:gd name="connsiteY34" fmla="*/ 479347 h 609916"/>
                <a:gd name="connsiteX35" fmla="*/ 487840 w 609916"/>
                <a:gd name="connsiteY35" fmla="*/ 476529 h 609916"/>
                <a:gd name="connsiteX36" fmla="*/ 206825 w 609916"/>
                <a:gd name="connsiteY36" fmla="*/ 419397 h 609916"/>
                <a:gd name="connsiteX37" fmla="*/ 295573 w 609916"/>
                <a:gd name="connsiteY37" fmla="*/ 513898 h 609916"/>
                <a:gd name="connsiteX38" fmla="*/ 295573 w 609916"/>
                <a:gd name="connsiteY38" fmla="*/ 419398 h 609916"/>
                <a:gd name="connsiteX39" fmla="*/ 564133 w 609916"/>
                <a:gd name="connsiteY39" fmla="*/ 333821 h 609916"/>
                <a:gd name="connsiteX40" fmla="*/ 565938 w 609916"/>
                <a:gd name="connsiteY40" fmla="*/ 334389 h 609916"/>
                <a:gd name="connsiteX41" fmla="*/ 567556 w 609916"/>
                <a:gd name="connsiteY41" fmla="*/ 335244 h 609916"/>
                <a:gd name="connsiteX42" fmla="*/ 568988 w 609916"/>
                <a:gd name="connsiteY42" fmla="*/ 336481 h 609916"/>
                <a:gd name="connsiteX43" fmla="*/ 571081 w 609916"/>
                <a:gd name="connsiteY43" fmla="*/ 339532 h 609916"/>
                <a:gd name="connsiteX44" fmla="*/ 571751 w 609916"/>
                <a:gd name="connsiteY44" fmla="*/ 343150 h 609916"/>
                <a:gd name="connsiteX45" fmla="*/ 568989 w 609916"/>
                <a:gd name="connsiteY45" fmla="*/ 349913 h 609916"/>
                <a:gd name="connsiteX46" fmla="*/ 555557 w 609916"/>
                <a:gd name="connsiteY46" fmla="*/ 349913 h 609916"/>
                <a:gd name="connsiteX47" fmla="*/ 553464 w 609916"/>
                <a:gd name="connsiteY47" fmla="*/ 339532 h 609916"/>
                <a:gd name="connsiteX48" fmla="*/ 555557 w 609916"/>
                <a:gd name="connsiteY48" fmla="*/ 336481 h 609916"/>
                <a:gd name="connsiteX49" fmla="*/ 564133 w 609916"/>
                <a:gd name="connsiteY49" fmla="*/ 333821 h 609916"/>
                <a:gd name="connsiteX50" fmla="*/ 38397 w 609916"/>
                <a:gd name="connsiteY50" fmla="*/ 295293 h 609916"/>
                <a:gd name="connsiteX51" fmla="*/ 57447 w 609916"/>
                <a:gd name="connsiteY51" fmla="*/ 295293 h 609916"/>
                <a:gd name="connsiteX52" fmla="*/ 57447 w 609916"/>
                <a:gd name="connsiteY52" fmla="*/ 304818 h 609916"/>
                <a:gd name="connsiteX53" fmla="*/ 130819 w 609916"/>
                <a:gd name="connsiteY53" fmla="*/ 480779 h 609916"/>
                <a:gd name="connsiteX54" fmla="*/ 130942 w 609916"/>
                <a:gd name="connsiteY54" fmla="*/ 480903 h 609916"/>
                <a:gd name="connsiteX55" fmla="*/ 130754 w 609916"/>
                <a:gd name="connsiteY55" fmla="*/ 494369 h 609916"/>
                <a:gd name="connsiteX56" fmla="*/ 70851 w 609916"/>
                <a:gd name="connsiteY56" fmla="*/ 552673 h 609916"/>
                <a:gd name="connsiteX57" fmla="*/ 76200 w 609916"/>
                <a:gd name="connsiteY57" fmla="*/ 571816 h 609916"/>
                <a:gd name="connsiteX58" fmla="*/ 38100 w 609916"/>
                <a:gd name="connsiteY58" fmla="*/ 609916 h 609916"/>
                <a:gd name="connsiteX59" fmla="*/ 38100 w 609916"/>
                <a:gd name="connsiteY59" fmla="*/ 609915 h 609916"/>
                <a:gd name="connsiteX60" fmla="*/ 0 w 609916"/>
                <a:gd name="connsiteY60" fmla="*/ 571815 h 609916"/>
                <a:gd name="connsiteX61" fmla="*/ 38100 w 609916"/>
                <a:gd name="connsiteY61" fmla="*/ 533715 h 609916"/>
                <a:gd name="connsiteX62" fmla="*/ 57422 w 609916"/>
                <a:gd name="connsiteY62" fmla="*/ 539162 h 609916"/>
                <a:gd name="connsiteX63" fmla="*/ 110644 w 609916"/>
                <a:gd name="connsiteY63" fmla="*/ 487365 h 609916"/>
                <a:gd name="connsiteX64" fmla="*/ 38397 w 609916"/>
                <a:gd name="connsiteY64" fmla="*/ 304818 h 609916"/>
                <a:gd name="connsiteX65" fmla="*/ 46062 w 609916"/>
                <a:gd name="connsiteY65" fmla="*/ 257621 h 609916"/>
                <a:gd name="connsiteX66" fmla="*/ 54638 w 609916"/>
                <a:gd name="connsiteY66" fmla="*/ 260281 h 609916"/>
                <a:gd name="connsiteX67" fmla="*/ 56731 w 609916"/>
                <a:gd name="connsiteY67" fmla="*/ 270662 h 609916"/>
                <a:gd name="connsiteX68" fmla="*/ 54638 w 609916"/>
                <a:gd name="connsiteY68" fmla="*/ 273713 h 609916"/>
                <a:gd name="connsiteX69" fmla="*/ 54392 w 609916"/>
                <a:gd name="connsiteY69" fmla="*/ 273960 h 609916"/>
                <a:gd name="connsiteX70" fmla="*/ 41207 w 609916"/>
                <a:gd name="connsiteY70" fmla="*/ 273713 h 609916"/>
                <a:gd name="connsiteX71" fmla="*/ 39114 w 609916"/>
                <a:gd name="connsiteY71" fmla="*/ 270662 h 609916"/>
                <a:gd name="connsiteX72" fmla="*/ 38351 w 609916"/>
                <a:gd name="connsiteY72" fmla="*/ 267044 h 609916"/>
                <a:gd name="connsiteX73" fmla="*/ 39114 w 609916"/>
                <a:gd name="connsiteY73" fmla="*/ 263332 h 609916"/>
                <a:gd name="connsiteX74" fmla="*/ 41207 w 609916"/>
                <a:gd name="connsiteY74" fmla="*/ 260281 h 609916"/>
                <a:gd name="connsiteX75" fmla="*/ 42639 w 609916"/>
                <a:gd name="connsiteY75" fmla="*/ 259044 h 609916"/>
                <a:gd name="connsiteX76" fmla="*/ 44258 w 609916"/>
                <a:gd name="connsiteY76" fmla="*/ 258188 h 609916"/>
                <a:gd name="connsiteX77" fmla="*/ 46062 w 609916"/>
                <a:gd name="connsiteY77" fmla="*/ 257621 h 609916"/>
                <a:gd name="connsiteX78" fmla="*/ 314623 w 609916"/>
                <a:gd name="connsiteY78" fmla="*/ 209717 h 609916"/>
                <a:gd name="connsiteX79" fmla="*/ 314623 w 609916"/>
                <a:gd name="connsiteY79" fmla="*/ 400347 h 609916"/>
                <a:gd name="connsiteX80" fmla="*/ 343198 w 609916"/>
                <a:gd name="connsiteY80" fmla="*/ 400347 h 609916"/>
                <a:gd name="connsiteX81" fmla="*/ 343198 w 609916"/>
                <a:gd name="connsiteY81" fmla="*/ 419397 h 609916"/>
                <a:gd name="connsiteX82" fmla="*/ 314623 w 609916"/>
                <a:gd name="connsiteY82" fmla="*/ 419397 h 609916"/>
                <a:gd name="connsiteX83" fmla="*/ 314623 w 609916"/>
                <a:gd name="connsiteY83" fmla="*/ 513899 h 609916"/>
                <a:gd name="connsiteX84" fmla="*/ 422440 w 609916"/>
                <a:gd name="connsiteY84" fmla="*/ 305097 h 609916"/>
                <a:gd name="connsiteX85" fmla="*/ 409526 w 609916"/>
                <a:gd name="connsiteY85" fmla="*/ 209717 h 609916"/>
                <a:gd name="connsiteX86" fmla="*/ 372892 w 609916"/>
                <a:gd name="connsiteY86" fmla="*/ 106865 h 609916"/>
                <a:gd name="connsiteX87" fmla="*/ 423095 w 609916"/>
                <a:gd name="connsiteY87" fmla="*/ 190667 h 609916"/>
                <a:gd name="connsiteX88" fmla="*/ 476521 w 609916"/>
                <a:gd name="connsiteY88" fmla="*/ 190667 h 609916"/>
                <a:gd name="connsiteX89" fmla="*/ 476521 w 609916"/>
                <a:gd name="connsiteY89" fmla="*/ 209717 h 609916"/>
                <a:gd name="connsiteX90" fmla="*/ 429003 w 609916"/>
                <a:gd name="connsiteY90" fmla="*/ 209717 h 609916"/>
                <a:gd name="connsiteX91" fmla="*/ 441490 w 609916"/>
                <a:gd name="connsiteY91" fmla="*/ 305097 h 609916"/>
                <a:gd name="connsiteX92" fmla="*/ 372892 w 609916"/>
                <a:gd name="connsiteY92" fmla="*/ 503330 h 609916"/>
                <a:gd name="connsiteX93" fmla="*/ 480596 w 609916"/>
                <a:gd name="connsiteY93" fmla="*/ 419398 h 609916"/>
                <a:gd name="connsiteX94" fmla="*/ 438448 w 609916"/>
                <a:gd name="connsiteY94" fmla="*/ 419398 h 609916"/>
                <a:gd name="connsiteX95" fmla="*/ 438448 w 609916"/>
                <a:gd name="connsiteY95" fmla="*/ 400348 h 609916"/>
                <a:gd name="connsiteX96" fmla="*/ 491654 w 609916"/>
                <a:gd name="connsiteY96" fmla="*/ 400348 h 609916"/>
                <a:gd name="connsiteX97" fmla="*/ 514648 w 609916"/>
                <a:gd name="connsiteY97" fmla="*/ 305098 h 609916"/>
                <a:gd name="connsiteX98" fmla="*/ 514648 w 609916"/>
                <a:gd name="connsiteY98" fmla="*/ 305097 h 609916"/>
                <a:gd name="connsiteX99" fmla="*/ 372892 w 609916"/>
                <a:gd name="connsiteY99" fmla="*/ 106865 h 609916"/>
                <a:gd name="connsiteX100" fmla="*/ 237304 w 609916"/>
                <a:gd name="connsiteY100" fmla="*/ 106865 h 609916"/>
                <a:gd name="connsiteX101" fmla="*/ 129684 w 609916"/>
                <a:gd name="connsiteY101" fmla="*/ 190667 h 609916"/>
                <a:gd name="connsiteX102" fmla="*/ 171720 w 609916"/>
                <a:gd name="connsiteY102" fmla="*/ 190667 h 609916"/>
                <a:gd name="connsiteX103" fmla="*/ 171720 w 609916"/>
                <a:gd name="connsiteY103" fmla="*/ 209717 h 609916"/>
                <a:gd name="connsiteX104" fmla="*/ 118609 w 609916"/>
                <a:gd name="connsiteY104" fmla="*/ 209717 h 609916"/>
                <a:gd name="connsiteX105" fmla="*/ 101379 w 609916"/>
                <a:gd name="connsiteY105" fmla="*/ 256030 h 609916"/>
                <a:gd name="connsiteX106" fmla="*/ 95548 w 609916"/>
                <a:gd name="connsiteY106" fmla="*/ 305098 h 609916"/>
                <a:gd name="connsiteX107" fmla="*/ 105836 w 609916"/>
                <a:gd name="connsiteY107" fmla="*/ 369764 h 609916"/>
                <a:gd name="connsiteX108" fmla="*/ 237304 w 609916"/>
                <a:gd name="connsiteY108" fmla="*/ 503330 h 609916"/>
                <a:gd name="connsiteX109" fmla="*/ 187057 w 609916"/>
                <a:gd name="connsiteY109" fmla="*/ 419398 h 609916"/>
                <a:gd name="connsiteX110" fmla="*/ 133648 w 609916"/>
                <a:gd name="connsiteY110" fmla="*/ 419398 h 609916"/>
                <a:gd name="connsiteX111" fmla="*/ 133648 w 609916"/>
                <a:gd name="connsiteY111" fmla="*/ 400348 h 609916"/>
                <a:gd name="connsiteX112" fmla="*/ 181159 w 609916"/>
                <a:gd name="connsiteY112" fmla="*/ 400348 h 609916"/>
                <a:gd name="connsiteX113" fmla="*/ 168706 w 609916"/>
                <a:gd name="connsiteY113" fmla="*/ 305098 h 609916"/>
                <a:gd name="connsiteX114" fmla="*/ 237304 w 609916"/>
                <a:gd name="connsiteY114" fmla="*/ 106865 h 609916"/>
                <a:gd name="connsiteX115" fmla="*/ 314623 w 609916"/>
                <a:gd name="connsiteY115" fmla="*/ 96296 h 609916"/>
                <a:gd name="connsiteX116" fmla="*/ 314623 w 609916"/>
                <a:gd name="connsiteY116" fmla="*/ 190667 h 609916"/>
                <a:gd name="connsiteX117" fmla="*/ 403325 w 609916"/>
                <a:gd name="connsiteY117" fmla="*/ 190667 h 609916"/>
                <a:gd name="connsiteX118" fmla="*/ 314623 w 609916"/>
                <a:gd name="connsiteY118" fmla="*/ 96296 h 609916"/>
                <a:gd name="connsiteX119" fmla="*/ 295573 w 609916"/>
                <a:gd name="connsiteY119" fmla="*/ 96296 h 609916"/>
                <a:gd name="connsiteX120" fmla="*/ 187756 w 609916"/>
                <a:gd name="connsiteY120" fmla="*/ 305097 h 609916"/>
                <a:gd name="connsiteX121" fmla="*/ 200632 w 609916"/>
                <a:gd name="connsiteY121" fmla="*/ 400347 h 609916"/>
                <a:gd name="connsiteX122" fmla="*/ 295573 w 609916"/>
                <a:gd name="connsiteY122" fmla="*/ 400347 h 609916"/>
                <a:gd name="connsiteX123" fmla="*/ 295573 w 609916"/>
                <a:gd name="connsiteY123" fmla="*/ 209717 h 609916"/>
                <a:gd name="connsiteX124" fmla="*/ 266970 w 609916"/>
                <a:gd name="connsiteY124" fmla="*/ 209717 h 609916"/>
                <a:gd name="connsiteX125" fmla="*/ 266970 w 609916"/>
                <a:gd name="connsiteY125" fmla="*/ 190667 h 609916"/>
                <a:gd name="connsiteX126" fmla="*/ 295573 w 609916"/>
                <a:gd name="connsiteY126" fmla="*/ 190667 h 609916"/>
                <a:gd name="connsiteX127" fmla="*/ 295573 w 609916"/>
                <a:gd name="connsiteY127" fmla="*/ 76497 h 609916"/>
                <a:gd name="connsiteX128" fmla="*/ 314623 w 609916"/>
                <a:gd name="connsiteY128" fmla="*/ 76497 h 609916"/>
                <a:gd name="connsiteX129" fmla="*/ 314623 w 609916"/>
                <a:gd name="connsiteY129" fmla="*/ 76739 h 609916"/>
                <a:gd name="connsiteX130" fmla="*/ 415910 w 609916"/>
                <a:gd name="connsiteY130" fmla="*/ 105132 h 609916"/>
                <a:gd name="connsiteX131" fmla="*/ 505114 w 609916"/>
                <a:gd name="connsiteY131" fmla="*/ 415626 h 609916"/>
                <a:gd name="connsiteX132" fmla="*/ 505114 w 609916"/>
                <a:gd name="connsiteY132" fmla="*/ 419397 h 609916"/>
                <a:gd name="connsiteX133" fmla="*/ 502942 w 609916"/>
                <a:gd name="connsiteY133" fmla="*/ 419397 h 609916"/>
                <a:gd name="connsiteX134" fmla="*/ 314623 w 609916"/>
                <a:gd name="connsiteY134" fmla="*/ 533456 h 609916"/>
                <a:gd name="connsiteX135" fmla="*/ 314623 w 609916"/>
                <a:gd name="connsiteY135" fmla="*/ 533697 h 609916"/>
                <a:gd name="connsiteX136" fmla="*/ 295574 w 609916"/>
                <a:gd name="connsiteY136" fmla="*/ 533698 h 609916"/>
                <a:gd name="connsiteX137" fmla="*/ 295574 w 609916"/>
                <a:gd name="connsiteY137" fmla="*/ 533456 h 609916"/>
                <a:gd name="connsiteX138" fmla="*/ 194339 w 609916"/>
                <a:gd name="connsiteY138" fmla="*/ 505091 h 609916"/>
                <a:gd name="connsiteX139" fmla="*/ 105054 w 609916"/>
                <a:gd name="connsiteY139" fmla="*/ 194618 h 609916"/>
                <a:gd name="connsiteX140" fmla="*/ 105054 w 609916"/>
                <a:gd name="connsiteY140" fmla="*/ 190667 h 609916"/>
                <a:gd name="connsiteX141" fmla="*/ 107329 w 609916"/>
                <a:gd name="connsiteY141" fmla="*/ 190667 h 609916"/>
                <a:gd name="connsiteX142" fmla="*/ 295573 w 609916"/>
                <a:gd name="connsiteY142" fmla="*/ 76739 h 609916"/>
                <a:gd name="connsiteX143" fmla="*/ 339398 w 609916"/>
                <a:gd name="connsiteY143" fmla="*/ 39248 h 609916"/>
                <a:gd name="connsiteX144" fmla="*/ 352006 w 609916"/>
                <a:gd name="connsiteY144" fmla="*/ 44257 h 609916"/>
                <a:gd name="connsiteX145" fmla="*/ 349913 w 609916"/>
                <a:gd name="connsiteY145" fmla="*/ 54638 h 609916"/>
                <a:gd name="connsiteX146" fmla="*/ 343150 w 609916"/>
                <a:gd name="connsiteY146" fmla="*/ 57494 h 609916"/>
                <a:gd name="connsiteX147" fmla="*/ 339532 w 609916"/>
                <a:gd name="connsiteY147" fmla="*/ 56731 h 609916"/>
                <a:gd name="connsiteX148" fmla="*/ 336481 w 609916"/>
                <a:gd name="connsiteY148" fmla="*/ 54638 h 609916"/>
                <a:gd name="connsiteX149" fmla="*/ 333719 w 609916"/>
                <a:gd name="connsiteY149" fmla="*/ 47969 h 609916"/>
                <a:gd name="connsiteX150" fmla="*/ 334389 w 609916"/>
                <a:gd name="connsiteY150" fmla="*/ 44257 h 609916"/>
                <a:gd name="connsiteX151" fmla="*/ 336481 w 609916"/>
                <a:gd name="connsiteY151" fmla="*/ 41206 h 609916"/>
                <a:gd name="connsiteX152" fmla="*/ 339398 w 609916"/>
                <a:gd name="connsiteY152" fmla="*/ 39248 h 609916"/>
                <a:gd name="connsiteX153" fmla="*/ 571816 w 609916"/>
                <a:gd name="connsiteY153" fmla="*/ 19050 h 609916"/>
                <a:gd name="connsiteX154" fmla="*/ 552766 w 609916"/>
                <a:gd name="connsiteY154" fmla="*/ 38100 h 609916"/>
                <a:gd name="connsiteX155" fmla="*/ 571816 w 609916"/>
                <a:gd name="connsiteY155" fmla="*/ 57150 h 609916"/>
                <a:gd name="connsiteX156" fmla="*/ 590866 w 609916"/>
                <a:gd name="connsiteY156" fmla="*/ 38100 h 609916"/>
                <a:gd name="connsiteX157" fmla="*/ 571816 w 609916"/>
                <a:gd name="connsiteY157" fmla="*/ 19050 h 609916"/>
                <a:gd name="connsiteX158" fmla="*/ 38100 w 609916"/>
                <a:gd name="connsiteY158" fmla="*/ 19050 h 609916"/>
                <a:gd name="connsiteX159" fmla="*/ 19050 w 609916"/>
                <a:gd name="connsiteY159" fmla="*/ 38100 h 609916"/>
                <a:gd name="connsiteX160" fmla="*/ 38100 w 609916"/>
                <a:gd name="connsiteY160" fmla="*/ 57150 h 609916"/>
                <a:gd name="connsiteX161" fmla="*/ 57150 w 609916"/>
                <a:gd name="connsiteY161" fmla="*/ 38100 h 609916"/>
                <a:gd name="connsiteX162" fmla="*/ 38100 w 609916"/>
                <a:gd name="connsiteY162" fmla="*/ 19050 h 609916"/>
                <a:gd name="connsiteX163" fmla="*/ 571816 w 609916"/>
                <a:gd name="connsiteY163" fmla="*/ 0 h 609916"/>
                <a:gd name="connsiteX164" fmla="*/ 609916 w 609916"/>
                <a:gd name="connsiteY164" fmla="*/ 38100 h 609916"/>
                <a:gd name="connsiteX165" fmla="*/ 571816 w 609916"/>
                <a:gd name="connsiteY165" fmla="*/ 76200 h 609916"/>
                <a:gd name="connsiteX166" fmla="*/ 552505 w 609916"/>
                <a:gd name="connsiteY166" fmla="*/ 70761 h 609916"/>
                <a:gd name="connsiteX167" fmla="*/ 499532 w 609916"/>
                <a:gd name="connsiteY167" fmla="*/ 122262 h 609916"/>
                <a:gd name="connsiteX168" fmla="*/ 571798 w 609916"/>
                <a:gd name="connsiteY168" fmla="*/ 304818 h 609916"/>
                <a:gd name="connsiteX169" fmla="*/ 571798 w 609916"/>
                <a:gd name="connsiteY169" fmla="*/ 314343 h 609916"/>
                <a:gd name="connsiteX170" fmla="*/ 552748 w 609916"/>
                <a:gd name="connsiteY170" fmla="*/ 314343 h 609916"/>
                <a:gd name="connsiteX171" fmla="*/ 552748 w 609916"/>
                <a:gd name="connsiteY171" fmla="*/ 304818 h 609916"/>
                <a:gd name="connsiteX172" fmla="*/ 479347 w 609916"/>
                <a:gd name="connsiteY172" fmla="*/ 128848 h 609916"/>
                <a:gd name="connsiteX173" fmla="*/ 479231 w 609916"/>
                <a:gd name="connsiteY173" fmla="*/ 128731 h 609916"/>
                <a:gd name="connsiteX174" fmla="*/ 479413 w 609916"/>
                <a:gd name="connsiteY174" fmla="*/ 115249 h 609916"/>
                <a:gd name="connsiteX175" fmla="*/ 539069 w 609916"/>
                <a:gd name="connsiteY175" fmla="*/ 57252 h 609916"/>
                <a:gd name="connsiteX176" fmla="*/ 533716 w 609916"/>
                <a:gd name="connsiteY176" fmla="*/ 38100 h 609916"/>
                <a:gd name="connsiteX177" fmla="*/ 571816 w 609916"/>
                <a:gd name="connsiteY177" fmla="*/ 0 h 609916"/>
                <a:gd name="connsiteX178" fmla="*/ 38100 w 609916"/>
                <a:gd name="connsiteY178" fmla="*/ 0 h 609916"/>
                <a:gd name="connsiteX179" fmla="*/ 76200 w 609916"/>
                <a:gd name="connsiteY179" fmla="*/ 38100 h 609916"/>
                <a:gd name="connsiteX180" fmla="*/ 70754 w 609916"/>
                <a:gd name="connsiteY180" fmla="*/ 57422 h 609916"/>
                <a:gd name="connsiteX181" fmla="*/ 122551 w 609916"/>
                <a:gd name="connsiteY181" fmla="*/ 110644 h 609916"/>
                <a:gd name="connsiteX182" fmla="*/ 305098 w 609916"/>
                <a:gd name="connsiteY182" fmla="*/ 38397 h 609916"/>
                <a:gd name="connsiteX183" fmla="*/ 314623 w 609916"/>
                <a:gd name="connsiteY183" fmla="*/ 38397 h 609916"/>
                <a:gd name="connsiteX184" fmla="*/ 314623 w 609916"/>
                <a:gd name="connsiteY184" fmla="*/ 57447 h 609916"/>
                <a:gd name="connsiteX185" fmla="*/ 305098 w 609916"/>
                <a:gd name="connsiteY185" fmla="*/ 57447 h 609916"/>
                <a:gd name="connsiteX186" fmla="*/ 129137 w 609916"/>
                <a:gd name="connsiteY186" fmla="*/ 130819 h 609916"/>
                <a:gd name="connsiteX187" fmla="*/ 122374 w 609916"/>
                <a:gd name="connsiteY187" fmla="*/ 133638 h 609916"/>
                <a:gd name="connsiteX188" fmla="*/ 122327 w 609916"/>
                <a:gd name="connsiteY188" fmla="*/ 133638 h 609916"/>
                <a:gd name="connsiteX189" fmla="*/ 115546 w 609916"/>
                <a:gd name="connsiteY189" fmla="*/ 130755 h 609916"/>
                <a:gd name="connsiteX190" fmla="*/ 57243 w 609916"/>
                <a:gd name="connsiteY190" fmla="*/ 70852 h 609916"/>
                <a:gd name="connsiteX191" fmla="*/ 38100 w 609916"/>
                <a:gd name="connsiteY191" fmla="*/ 76200 h 609916"/>
                <a:gd name="connsiteX192" fmla="*/ 0 w 609916"/>
                <a:gd name="connsiteY192" fmla="*/ 38100 h 609916"/>
                <a:gd name="connsiteX193" fmla="*/ 38100 w 609916"/>
                <a:gd name="connsiteY193" fmla="*/ 0 h 60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09916" h="609916">
                  <a:moveTo>
                    <a:pt x="260281" y="555556"/>
                  </a:moveTo>
                  <a:cubicBezTo>
                    <a:pt x="264065" y="552031"/>
                    <a:pt x="269930" y="552031"/>
                    <a:pt x="273714" y="555556"/>
                  </a:cubicBezTo>
                  <a:cubicBezTo>
                    <a:pt x="275503" y="557311"/>
                    <a:pt x="276501" y="559719"/>
                    <a:pt x="276476" y="562226"/>
                  </a:cubicBezTo>
                  <a:cubicBezTo>
                    <a:pt x="276505" y="564760"/>
                    <a:pt x="275509" y="567199"/>
                    <a:pt x="273714" y="568988"/>
                  </a:cubicBezTo>
                  <a:cubicBezTo>
                    <a:pt x="271897" y="570845"/>
                    <a:pt x="269399" y="571878"/>
                    <a:pt x="266802" y="571844"/>
                  </a:cubicBezTo>
                  <a:cubicBezTo>
                    <a:pt x="261557" y="571777"/>
                    <a:pt x="257359" y="567471"/>
                    <a:pt x="257426" y="562226"/>
                  </a:cubicBezTo>
                  <a:cubicBezTo>
                    <a:pt x="257440" y="559709"/>
                    <a:pt x="258470" y="557304"/>
                    <a:pt x="260281" y="555556"/>
                  </a:cubicBezTo>
                  <a:close/>
                  <a:moveTo>
                    <a:pt x="571817" y="552766"/>
                  </a:moveTo>
                  <a:cubicBezTo>
                    <a:pt x="561296" y="552766"/>
                    <a:pt x="552767" y="561295"/>
                    <a:pt x="552767" y="571816"/>
                  </a:cubicBezTo>
                  <a:cubicBezTo>
                    <a:pt x="552767" y="582337"/>
                    <a:pt x="561296" y="590866"/>
                    <a:pt x="571817" y="590866"/>
                  </a:cubicBezTo>
                  <a:cubicBezTo>
                    <a:pt x="582332" y="590853"/>
                    <a:pt x="590853" y="582332"/>
                    <a:pt x="590867" y="571816"/>
                  </a:cubicBezTo>
                  <a:cubicBezTo>
                    <a:pt x="590867" y="561295"/>
                    <a:pt x="582338" y="552766"/>
                    <a:pt x="571817" y="552766"/>
                  </a:cubicBezTo>
                  <a:close/>
                  <a:moveTo>
                    <a:pt x="38100" y="552766"/>
                  </a:moveTo>
                  <a:cubicBezTo>
                    <a:pt x="27584" y="552779"/>
                    <a:pt x="19063" y="561300"/>
                    <a:pt x="19050" y="571816"/>
                  </a:cubicBezTo>
                  <a:cubicBezTo>
                    <a:pt x="19050" y="582337"/>
                    <a:pt x="27578" y="590866"/>
                    <a:pt x="38100" y="590866"/>
                  </a:cubicBezTo>
                  <a:cubicBezTo>
                    <a:pt x="48621" y="590866"/>
                    <a:pt x="57150" y="582337"/>
                    <a:pt x="57150" y="571816"/>
                  </a:cubicBezTo>
                  <a:cubicBezTo>
                    <a:pt x="57150" y="561295"/>
                    <a:pt x="48621" y="552766"/>
                    <a:pt x="38100" y="552766"/>
                  </a:cubicBezTo>
                  <a:close/>
                  <a:moveTo>
                    <a:pt x="571816" y="533716"/>
                  </a:moveTo>
                  <a:lnTo>
                    <a:pt x="571817" y="533716"/>
                  </a:lnTo>
                  <a:lnTo>
                    <a:pt x="571816" y="533716"/>
                  </a:lnTo>
                  <a:close/>
                  <a:moveTo>
                    <a:pt x="487840" y="476529"/>
                  </a:moveTo>
                  <a:cubicBezTo>
                    <a:pt x="490388" y="476640"/>
                    <a:pt x="492812" y="477663"/>
                    <a:pt x="494668" y="479412"/>
                  </a:cubicBezTo>
                  <a:lnTo>
                    <a:pt x="552665" y="539069"/>
                  </a:lnTo>
                  <a:lnTo>
                    <a:pt x="571816" y="533716"/>
                  </a:lnTo>
                  <a:lnTo>
                    <a:pt x="598757" y="544875"/>
                  </a:lnTo>
                  <a:cubicBezTo>
                    <a:pt x="605652" y="551770"/>
                    <a:pt x="609916" y="561295"/>
                    <a:pt x="609916" y="571816"/>
                  </a:cubicBezTo>
                  <a:cubicBezTo>
                    <a:pt x="609916" y="592858"/>
                    <a:pt x="592858" y="609916"/>
                    <a:pt x="571816" y="609916"/>
                  </a:cubicBezTo>
                  <a:cubicBezTo>
                    <a:pt x="550774" y="609916"/>
                    <a:pt x="533716" y="592858"/>
                    <a:pt x="533716" y="571816"/>
                  </a:cubicBezTo>
                  <a:cubicBezTo>
                    <a:pt x="533751" y="565006"/>
                    <a:pt x="535631" y="558332"/>
                    <a:pt x="539156" y="552505"/>
                  </a:cubicBezTo>
                  <a:lnTo>
                    <a:pt x="487654" y="499532"/>
                  </a:lnTo>
                  <a:cubicBezTo>
                    <a:pt x="438316" y="546133"/>
                    <a:pt x="372964" y="572003"/>
                    <a:pt x="305098" y="571798"/>
                  </a:cubicBezTo>
                  <a:lnTo>
                    <a:pt x="295573" y="571798"/>
                  </a:lnTo>
                  <a:lnTo>
                    <a:pt x="295573" y="552748"/>
                  </a:lnTo>
                  <a:lnTo>
                    <a:pt x="305098" y="552748"/>
                  </a:lnTo>
                  <a:cubicBezTo>
                    <a:pt x="371239" y="552940"/>
                    <a:pt x="434669" y="526482"/>
                    <a:pt x="481069" y="479347"/>
                  </a:cubicBezTo>
                  <a:cubicBezTo>
                    <a:pt x="482861" y="477544"/>
                    <a:pt x="485298" y="476530"/>
                    <a:pt x="487840" y="476529"/>
                  </a:cubicBezTo>
                  <a:close/>
                  <a:moveTo>
                    <a:pt x="206825" y="419397"/>
                  </a:moveTo>
                  <a:cubicBezTo>
                    <a:pt x="226153" y="472212"/>
                    <a:pt x="258442" y="508540"/>
                    <a:pt x="295573" y="513898"/>
                  </a:cubicBezTo>
                  <a:lnTo>
                    <a:pt x="295573" y="419398"/>
                  </a:lnTo>
                  <a:close/>
                  <a:moveTo>
                    <a:pt x="564133" y="333821"/>
                  </a:moveTo>
                  <a:cubicBezTo>
                    <a:pt x="564748" y="333963"/>
                    <a:pt x="565352" y="334153"/>
                    <a:pt x="565938" y="334389"/>
                  </a:cubicBezTo>
                  <a:cubicBezTo>
                    <a:pt x="566514" y="334677"/>
                    <a:pt x="567082" y="334956"/>
                    <a:pt x="567556" y="335244"/>
                  </a:cubicBezTo>
                  <a:cubicBezTo>
                    <a:pt x="568077" y="335603"/>
                    <a:pt x="568557" y="336018"/>
                    <a:pt x="568988" y="336481"/>
                  </a:cubicBezTo>
                  <a:cubicBezTo>
                    <a:pt x="569876" y="337353"/>
                    <a:pt x="570587" y="338390"/>
                    <a:pt x="571081" y="339532"/>
                  </a:cubicBezTo>
                  <a:cubicBezTo>
                    <a:pt x="571544" y="340681"/>
                    <a:pt x="571772" y="341912"/>
                    <a:pt x="571751" y="343150"/>
                  </a:cubicBezTo>
                  <a:cubicBezTo>
                    <a:pt x="571780" y="345685"/>
                    <a:pt x="570784" y="348124"/>
                    <a:pt x="568989" y="349913"/>
                  </a:cubicBezTo>
                  <a:cubicBezTo>
                    <a:pt x="565269" y="353597"/>
                    <a:pt x="559277" y="353597"/>
                    <a:pt x="555557" y="349913"/>
                  </a:cubicBezTo>
                  <a:cubicBezTo>
                    <a:pt x="552889" y="347160"/>
                    <a:pt x="552071" y="343104"/>
                    <a:pt x="553464" y="339532"/>
                  </a:cubicBezTo>
                  <a:cubicBezTo>
                    <a:pt x="553924" y="338372"/>
                    <a:pt x="554640" y="337329"/>
                    <a:pt x="555557" y="336481"/>
                  </a:cubicBezTo>
                  <a:cubicBezTo>
                    <a:pt x="557763" y="334171"/>
                    <a:pt x="561007" y="333165"/>
                    <a:pt x="564133" y="333821"/>
                  </a:cubicBezTo>
                  <a:close/>
                  <a:moveTo>
                    <a:pt x="38397" y="295293"/>
                  </a:moveTo>
                  <a:lnTo>
                    <a:pt x="57447" y="295293"/>
                  </a:lnTo>
                  <a:lnTo>
                    <a:pt x="57447" y="304818"/>
                  </a:lnTo>
                  <a:cubicBezTo>
                    <a:pt x="57255" y="370950"/>
                    <a:pt x="83701" y="434374"/>
                    <a:pt x="130819" y="480779"/>
                  </a:cubicBezTo>
                  <a:cubicBezTo>
                    <a:pt x="130861" y="480820"/>
                    <a:pt x="130902" y="480861"/>
                    <a:pt x="130942" y="480903"/>
                  </a:cubicBezTo>
                  <a:cubicBezTo>
                    <a:pt x="134609" y="484673"/>
                    <a:pt x="134525" y="490702"/>
                    <a:pt x="130754" y="494369"/>
                  </a:cubicBezTo>
                  <a:lnTo>
                    <a:pt x="70851" y="552673"/>
                  </a:lnTo>
                  <a:cubicBezTo>
                    <a:pt x="74316" y="558460"/>
                    <a:pt x="76163" y="565071"/>
                    <a:pt x="76200" y="571816"/>
                  </a:cubicBezTo>
                  <a:cubicBezTo>
                    <a:pt x="76179" y="592849"/>
                    <a:pt x="59133" y="609895"/>
                    <a:pt x="38100" y="609916"/>
                  </a:cubicBezTo>
                  <a:lnTo>
                    <a:pt x="38100" y="609915"/>
                  </a:lnTo>
                  <a:cubicBezTo>
                    <a:pt x="17058" y="609915"/>
                    <a:pt x="0" y="592857"/>
                    <a:pt x="0" y="571815"/>
                  </a:cubicBezTo>
                  <a:cubicBezTo>
                    <a:pt x="0" y="550773"/>
                    <a:pt x="17058" y="533715"/>
                    <a:pt x="38100" y="533715"/>
                  </a:cubicBezTo>
                  <a:cubicBezTo>
                    <a:pt x="44915" y="533750"/>
                    <a:pt x="51593" y="535632"/>
                    <a:pt x="57422" y="539162"/>
                  </a:cubicBezTo>
                  <a:lnTo>
                    <a:pt x="110644" y="487365"/>
                  </a:lnTo>
                  <a:cubicBezTo>
                    <a:pt x="64053" y="438026"/>
                    <a:pt x="38190" y="372678"/>
                    <a:pt x="38397" y="304818"/>
                  </a:cubicBezTo>
                  <a:close/>
                  <a:moveTo>
                    <a:pt x="46062" y="257621"/>
                  </a:moveTo>
                  <a:cubicBezTo>
                    <a:pt x="49183" y="257073"/>
                    <a:pt x="52376" y="258064"/>
                    <a:pt x="54638" y="260281"/>
                  </a:cubicBezTo>
                  <a:cubicBezTo>
                    <a:pt x="57307" y="263034"/>
                    <a:pt x="58125" y="267090"/>
                    <a:pt x="56731" y="270662"/>
                  </a:cubicBezTo>
                  <a:cubicBezTo>
                    <a:pt x="56237" y="271805"/>
                    <a:pt x="55526" y="272841"/>
                    <a:pt x="54638" y="273713"/>
                  </a:cubicBezTo>
                  <a:cubicBezTo>
                    <a:pt x="54558" y="273797"/>
                    <a:pt x="54476" y="273879"/>
                    <a:pt x="54392" y="273960"/>
                  </a:cubicBezTo>
                  <a:cubicBezTo>
                    <a:pt x="50683" y="277532"/>
                    <a:pt x="44780" y="277422"/>
                    <a:pt x="41207" y="273713"/>
                  </a:cubicBezTo>
                  <a:cubicBezTo>
                    <a:pt x="40289" y="272866"/>
                    <a:pt x="39574" y="271823"/>
                    <a:pt x="39114" y="270662"/>
                  </a:cubicBezTo>
                  <a:cubicBezTo>
                    <a:pt x="38625" y="269518"/>
                    <a:pt x="38365" y="268288"/>
                    <a:pt x="38351" y="267044"/>
                  </a:cubicBezTo>
                  <a:cubicBezTo>
                    <a:pt x="38357" y="265768"/>
                    <a:pt x="38616" y="264507"/>
                    <a:pt x="39114" y="263332"/>
                  </a:cubicBezTo>
                  <a:cubicBezTo>
                    <a:pt x="39574" y="262171"/>
                    <a:pt x="40289" y="261129"/>
                    <a:pt x="41207" y="260281"/>
                  </a:cubicBezTo>
                  <a:cubicBezTo>
                    <a:pt x="41616" y="259796"/>
                    <a:pt x="42100" y="259379"/>
                    <a:pt x="42639" y="259044"/>
                  </a:cubicBezTo>
                  <a:cubicBezTo>
                    <a:pt x="43114" y="258756"/>
                    <a:pt x="43681" y="258477"/>
                    <a:pt x="44258" y="258188"/>
                  </a:cubicBezTo>
                  <a:cubicBezTo>
                    <a:pt x="44825" y="257993"/>
                    <a:pt x="45495" y="257807"/>
                    <a:pt x="46062" y="257621"/>
                  </a:cubicBezTo>
                  <a:close/>
                  <a:moveTo>
                    <a:pt x="314623" y="209717"/>
                  </a:moveTo>
                  <a:lnTo>
                    <a:pt x="314623" y="400347"/>
                  </a:lnTo>
                  <a:lnTo>
                    <a:pt x="343198" y="400347"/>
                  </a:lnTo>
                  <a:lnTo>
                    <a:pt x="343198" y="419397"/>
                  </a:lnTo>
                  <a:lnTo>
                    <a:pt x="314623" y="419397"/>
                  </a:lnTo>
                  <a:lnTo>
                    <a:pt x="314623" y="513899"/>
                  </a:lnTo>
                  <a:cubicBezTo>
                    <a:pt x="374884" y="505204"/>
                    <a:pt x="422440" y="414912"/>
                    <a:pt x="422440" y="305097"/>
                  </a:cubicBezTo>
                  <a:cubicBezTo>
                    <a:pt x="422584" y="272859"/>
                    <a:pt x="418238" y="240757"/>
                    <a:pt x="409526" y="209717"/>
                  </a:cubicBezTo>
                  <a:close/>
                  <a:moveTo>
                    <a:pt x="372892" y="106865"/>
                  </a:moveTo>
                  <a:cubicBezTo>
                    <a:pt x="395887" y="130537"/>
                    <a:pt x="413073" y="159224"/>
                    <a:pt x="423095" y="190667"/>
                  </a:cubicBezTo>
                  <a:lnTo>
                    <a:pt x="476521" y="190667"/>
                  </a:lnTo>
                  <a:lnTo>
                    <a:pt x="476521" y="209717"/>
                  </a:lnTo>
                  <a:lnTo>
                    <a:pt x="429003" y="209717"/>
                  </a:lnTo>
                  <a:cubicBezTo>
                    <a:pt x="437400" y="240811"/>
                    <a:pt x="441600" y="272889"/>
                    <a:pt x="441490" y="305097"/>
                  </a:cubicBezTo>
                  <a:cubicBezTo>
                    <a:pt x="441490" y="389799"/>
                    <a:pt x="413839" y="463835"/>
                    <a:pt x="372892" y="503330"/>
                  </a:cubicBezTo>
                  <a:cubicBezTo>
                    <a:pt x="417121" y="488096"/>
                    <a:pt x="455017" y="458564"/>
                    <a:pt x="480596" y="419398"/>
                  </a:cubicBezTo>
                  <a:lnTo>
                    <a:pt x="438448" y="419398"/>
                  </a:lnTo>
                  <a:lnTo>
                    <a:pt x="438448" y="400348"/>
                  </a:lnTo>
                  <a:lnTo>
                    <a:pt x="491654" y="400348"/>
                  </a:lnTo>
                  <a:cubicBezTo>
                    <a:pt x="506788" y="370879"/>
                    <a:pt x="514671" y="338225"/>
                    <a:pt x="514648" y="305098"/>
                  </a:cubicBezTo>
                  <a:lnTo>
                    <a:pt x="514648" y="305097"/>
                  </a:lnTo>
                  <a:cubicBezTo>
                    <a:pt x="514529" y="215544"/>
                    <a:pt x="457598" y="135931"/>
                    <a:pt x="372892" y="106865"/>
                  </a:cubicBezTo>
                  <a:close/>
                  <a:moveTo>
                    <a:pt x="237304" y="106865"/>
                  </a:moveTo>
                  <a:cubicBezTo>
                    <a:pt x="193125" y="122082"/>
                    <a:pt x="155263" y="151564"/>
                    <a:pt x="129684" y="190667"/>
                  </a:cubicBezTo>
                  <a:lnTo>
                    <a:pt x="171720" y="190667"/>
                  </a:lnTo>
                  <a:lnTo>
                    <a:pt x="171720" y="209717"/>
                  </a:lnTo>
                  <a:lnTo>
                    <a:pt x="118609" y="209717"/>
                  </a:lnTo>
                  <a:cubicBezTo>
                    <a:pt x="111021" y="224468"/>
                    <a:pt x="105250" y="240019"/>
                    <a:pt x="101379" y="256030"/>
                  </a:cubicBezTo>
                  <a:lnTo>
                    <a:pt x="95548" y="305098"/>
                  </a:lnTo>
                  <a:lnTo>
                    <a:pt x="105836" y="369764"/>
                  </a:lnTo>
                  <a:cubicBezTo>
                    <a:pt x="125868" y="431298"/>
                    <a:pt x="173775" y="481531"/>
                    <a:pt x="237304" y="503330"/>
                  </a:cubicBezTo>
                  <a:cubicBezTo>
                    <a:pt x="214279" y="479623"/>
                    <a:pt x="197077" y="450890"/>
                    <a:pt x="187057" y="419398"/>
                  </a:cubicBezTo>
                  <a:lnTo>
                    <a:pt x="133648" y="419398"/>
                  </a:lnTo>
                  <a:lnTo>
                    <a:pt x="133648" y="400348"/>
                  </a:lnTo>
                  <a:lnTo>
                    <a:pt x="181159" y="400348"/>
                  </a:lnTo>
                  <a:cubicBezTo>
                    <a:pt x="172785" y="369294"/>
                    <a:pt x="168597" y="337260"/>
                    <a:pt x="168706" y="305098"/>
                  </a:cubicBezTo>
                  <a:cubicBezTo>
                    <a:pt x="168706" y="220396"/>
                    <a:pt x="196358" y="146360"/>
                    <a:pt x="237304" y="106865"/>
                  </a:cubicBezTo>
                  <a:close/>
                  <a:moveTo>
                    <a:pt x="314623" y="96296"/>
                  </a:moveTo>
                  <a:lnTo>
                    <a:pt x="314623" y="190667"/>
                  </a:lnTo>
                  <a:lnTo>
                    <a:pt x="403325" y="190667"/>
                  </a:lnTo>
                  <a:cubicBezTo>
                    <a:pt x="383992" y="137922"/>
                    <a:pt x="351724" y="101649"/>
                    <a:pt x="314623" y="96296"/>
                  </a:cubicBezTo>
                  <a:close/>
                  <a:moveTo>
                    <a:pt x="295573" y="96296"/>
                  </a:moveTo>
                  <a:cubicBezTo>
                    <a:pt x="235312" y="104991"/>
                    <a:pt x="187756" y="195283"/>
                    <a:pt x="187756" y="305097"/>
                  </a:cubicBezTo>
                  <a:cubicBezTo>
                    <a:pt x="187613" y="337291"/>
                    <a:pt x="191946" y="369348"/>
                    <a:pt x="200632" y="400347"/>
                  </a:cubicBezTo>
                  <a:lnTo>
                    <a:pt x="295573" y="400347"/>
                  </a:lnTo>
                  <a:lnTo>
                    <a:pt x="295573" y="209717"/>
                  </a:lnTo>
                  <a:lnTo>
                    <a:pt x="266970" y="209717"/>
                  </a:lnTo>
                  <a:lnTo>
                    <a:pt x="266970" y="190667"/>
                  </a:lnTo>
                  <a:lnTo>
                    <a:pt x="295573" y="190667"/>
                  </a:lnTo>
                  <a:close/>
                  <a:moveTo>
                    <a:pt x="295573" y="76497"/>
                  </a:moveTo>
                  <a:lnTo>
                    <a:pt x="314623" y="76497"/>
                  </a:lnTo>
                  <a:lnTo>
                    <a:pt x="314623" y="76739"/>
                  </a:lnTo>
                  <a:cubicBezTo>
                    <a:pt x="350134" y="78195"/>
                    <a:pt x="384816" y="87917"/>
                    <a:pt x="415910" y="105132"/>
                  </a:cubicBezTo>
                  <a:cubicBezTo>
                    <a:pt x="526283" y="166239"/>
                    <a:pt x="566221" y="305252"/>
                    <a:pt x="505114" y="415626"/>
                  </a:cubicBezTo>
                  <a:lnTo>
                    <a:pt x="505114" y="419397"/>
                  </a:lnTo>
                  <a:lnTo>
                    <a:pt x="502942" y="419397"/>
                  </a:lnTo>
                  <a:cubicBezTo>
                    <a:pt x="463799" y="487113"/>
                    <a:pt x="392768" y="530134"/>
                    <a:pt x="314623" y="533456"/>
                  </a:cubicBezTo>
                  <a:lnTo>
                    <a:pt x="314623" y="533697"/>
                  </a:lnTo>
                  <a:lnTo>
                    <a:pt x="295574" y="533698"/>
                  </a:lnTo>
                  <a:lnTo>
                    <a:pt x="295574" y="533456"/>
                  </a:lnTo>
                  <a:cubicBezTo>
                    <a:pt x="260082" y="532000"/>
                    <a:pt x="225419" y="522288"/>
                    <a:pt x="194339" y="505091"/>
                  </a:cubicBezTo>
                  <a:cubicBezTo>
                    <a:pt x="83949" y="444012"/>
                    <a:pt x="43975" y="305008"/>
                    <a:pt x="105054" y="194618"/>
                  </a:cubicBezTo>
                  <a:lnTo>
                    <a:pt x="105054" y="190667"/>
                  </a:lnTo>
                  <a:lnTo>
                    <a:pt x="107329" y="190667"/>
                  </a:lnTo>
                  <a:cubicBezTo>
                    <a:pt x="146490" y="123023"/>
                    <a:pt x="217481" y="80058"/>
                    <a:pt x="295573" y="76739"/>
                  </a:cubicBezTo>
                  <a:close/>
                  <a:moveTo>
                    <a:pt x="339398" y="39248"/>
                  </a:moveTo>
                  <a:cubicBezTo>
                    <a:pt x="344263" y="37150"/>
                    <a:pt x="349908" y="39392"/>
                    <a:pt x="352006" y="44257"/>
                  </a:cubicBezTo>
                  <a:cubicBezTo>
                    <a:pt x="353401" y="47829"/>
                    <a:pt x="352583" y="51886"/>
                    <a:pt x="349913" y="54638"/>
                  </a:cubicBezTo>
                  <a:cubicBezTo>
                    <a:pt x="348134" y="56459"/>
                    <a:pt x="345697" y="57488"/>
                    <a:pt x="343150" y="57494"/>
                  </a:cubicBezTo>
                  <a:cubicBezTo>
                    <a:pt x="341906" y="57483"/>
                    <a:pt x="340675" y="57223"/>
                    <a:pt x="339532" y="56731"/>
                  </a:cubicBezTo>
                  <a:cubicBezTo>
                    <a:pt x="338371" y="56271"/>
                    <a:pt x="337328" y="55555"/>
                    <a:pt x="336481" y="54638"/>
                  </a:cubicBezTo>
                  <a:cubicBezTo>
                    <a:pt x="334707" y="52873"/>
                    <a:pt x="333712" y="50471"/>
                    <a:pt x="333719" y="47969"/>
                  </a:cubicBezTo>
                  <a:cubicBezTo>
                    <a:pt x="333694" y="46699"/>
                    <a:pt x="333921" y="45438"/>
                    <a:pt x="334389" y="44257"/>
                  </a:cubicBezTo>
                  <a:cubicBezTo>
                    <a:pt x="334849" y="43096"/>
                    <a:pt x="335564" y="42053"/>
                    <a:pt x="336481" y="41206"/>
                  </a:cubicBezTo>
                  <a:cubicBezTo>
                    <a:pt x="337325" y="40380"/>
                    <a:pt x="338314" y="39716"/>
                    <a:pt x="339398" y="39248"/>
                  </a:cubicBezTo>
                  <a:close/>
                  <a:moveTo>
                    <a:pt x="571816" y="19050"/>
                  </a:moveTo>
                  <a:cubicBezTo>
                    <a:pt x="561301" y="19064"/>
                    <a:pt x="552780" y="27585"/>
                    <a:pt x="552766" y="38100"/>
                  </a:cubicBezTo>
                  <a:cubicBezTo>
                    <a:pt x="552766" y="48621"/>
                    <a:pt x="561295" y="57150"/>
                    <a:pt x="571816" y="57150"/>
                  </a:cubicBezTo>
                  <a:cubicBezTo>
                    <a:pt x="582337" y="57150"/>
                    <a:pt x="590866" y="48621"/>
                    <a:pt x="590866" y="38100"/>
                  </a:cubicBezTo>
                  <a:cubicBezTo>
                    <a:pt x="590866" y="27579"/>
                    <a:pt x="582337" y="19050"/>
                    <a:pt x="571816" y="19050"/>
                  </a:cubicBezTo>
                  <a:close/>
                  <a:moveTo>
                    <a:pt x="38100" y="19050"/>
                  </a:moveTo>
                  <a:cubicBezTo>
                    <a:pt x="27579" y="19050"/>
                    <a:pt x="19050" y="27579"/>
                    <a:pt x="19050" y="38100"/>
                  </a:cubicBezTo>
                  <a:cubicBezTo>
                    <a:pt x="19064" y="48615"/>
                    <a:pt x="27585" y="57136"/>
                    <a:pt x="38100" y="57150"/>
                  </a:cubicBezTo>
                  <a:cubicBezTo>
                    <a:pt x="48621" y="57150"/>
                    <a:pt x="57150" y="48621"/>
                    <a:pt x="57150" y="38100"/>
                  </a:cubicBezTo>
                  <a:cubicBezTo>
                    <a:pt x="57150" y="27579"/>
                    <a:pt x="48621" y="19050"/>
                    <a:pt x="38100" y="19050"/>
                  </a:cubicBezTo>
                  <a:close/>
                  <a:moveTo>
                    <a:pt x="571816" y="0"/>
                  </a:moveTo>
                  <a:cubicBezTo>
                    <a:pt x="592858" y="0"/>
                    <a:pt x="609916" y="17058"/>
                    <a:pt x="609916" y="38100"/>
                  </a:cubicBezTo>
                  <a:cubicBezTo>
                    <a:pt x="609916" y="59142"/>
                    <a:pt x="592858" y="76200"/>
                    <a:pt x="571816" y="76200"/>
                  </a:cubicBezTo>
                  <a:cubicBezTo>
                    <a:pt x="565006" y="76165"/>
                    <a:pt x="558332" y="74285"/>
                    <a:pt x="552505" y="70761"/>
                  </a:cubicBezTo>
                  <a:lnTo>
                    <a:pt x="499532" y="122262"/>
                  </a:lnTo>
                  <a:cubicBezTo>
                    <a:pt x="546133" y="171600"/>
                    <a:pt x="572003" y="236952"/>
                    <a:pt x="571798" y="304818"/>
                  </a:cubicBezTo>
                  <a:lnTo>
                    <a:pt x="571798" y="314343"/>
                  </a:lnTo>
                  <a:lnTo>
                    <a:pt x="552748" y="314343"/>
                  </a:lnTo>
                  <a:lnTo>
                    <a:pt x="552748" y="304818"/>
                  </a:lnTo>
                  <a:cubicBezTo>
                    <a:pt x="552940" y="238678"/>
                    <a:pt x="526482" y="175248"/>
                    <a:pt x="479347" y="128848"/>
                  </a:cubicBezTo>
                  <a:cubicBezTo>
                    <a:pt x="479308" y="128809"/>
                    <a:pt x="479270" y="128770"/>
                    <a:pt x="479231" y="128731"/>
                  </a:cubicBezTo>
                  <a:cubicBezTo>
                    <a:pt x="475559" y="124958"/>
                    <a:pt x="475640" y="118922"/>
                    <a:pt x="479413" y="115249"/>
                  </a:cubicBezTo>
                  <a:lnTo>
                    <a:pt x="539069" y="57252"/>
                  </a:lnTo>
                  <a:cubicBezTo>
                    <a:pt x="535602" y="51463"/>
                    <a:pt x="533753" y="44848"/>
                    <a:pt x="533716" y="38100"/>
                  </a:cubicBezTo>
                  <a:cubicBezTo>
                    <a:pt x="533716" y="17058"/>
                    <a:pt x="550774" y="0"/>
                    <a:pt x="571816" y="0"/>
                  </a:cubicBezTo>
                  <a:close/>
                  <a:moveTo>
                    <a:pt x="38100" y="0"/>
                  </a:moveTo>
                  <a:cubicBezTo>
                    <a:pt x="59142" y="0"/>
                    <a:pt x="76200" y="17058"/>
                    <a:pt x="76200" y="38100"/>
                  </a:cubicBezTo>
                  <a:cubicBezTo>
                    <a:pt x="76165" y="44915"/>
                    <a:pt x="74283" y="51592"/>
                    <a:pt x="70754" y="57422"/>
                  </a:cubicBezTo>
                  <a:lnTo>
                    <a:pt x="122551" y="110644"/>
                  </a:lnTo>
                  <a:cubicBezTo>
                    <a:pt x="171890" y="64053"/>
                    <a:pt x="237238" y="38190"/>
                    <a:pt x="305098" y="38397"/>
                  </a:cubicBezTo>
                  <a:lnTo>
                    <a:pt x="314623" y="38397"/>
                  </a:lnTo>
                  <a:lnTo>
                    <a:pt x="314623" y="57447"/>
                  </a:lnTo>
                  <a:lnTo>
                    <a:pt x="305098" y="57447"/>
                  </a:lnTo>
                  <a:cubicBezTo>
                    <a:pt x="238965" y="57255"/>
                    <a:pt x="175541" y="83701"/>
                    <a:pt x="129137" y="130819"/>
                  </a:cubicBezTo>
                  <a:cubicBezTo>
                    <a:pt x="127349" y="132624"/>
                    <a:pt x="124914" y="133639"/>
                    <a:pt x="122374" y="133638"/>
                  </a:cubicBezTo>
                  <a:lnTo>
                    <a:pt x="122327" y="133638"/>
                  </a:lnTo>
                  <a:cubicBezTo>
                    <a:pt x="119772" y="133625"/>
                    <a:pt x="117329" y="132586"/>
                    <a:pt x="115546" y="130755"/>
                  </a:cubicBezTo>
                  <a:lnTo>
                    <a:pt x="57243" y="70852"/>
                  </a:lnTo>
                  <a:cubicBezTo>
                    <a:pt x="51456" y="74316"/>
                    <a:pt x="44845" y="76163"/>
                    <a:pt x="38100" y="76200"/>
                  </a:cubicBezTo>
                  <a:cubicBezTo>
                    <a:pt x="17058" y="76200"/>
                    <a:pt x="0" y="59142"/>
                    <a:pt x="0" y="38100"/>
                  </a:cubicBezTo>
                  <a:cubicBezTo>
                    <a:pt x="0" y="17058"/>
                    <a:pt x="17058" y="0"/>
                    <a:pt x="38100" y="0"/>
                  </a:cubicBezTo>
                  <a:close/>
                </a:path>
              </a:pathLst>
            </a:custGeom>
            <a:solidFill>
              <a:srgbClr val="FFFFFF"/>
            </a:solidFill>
            <a:ln w="9525" cap="flat">
              <a:noFill/>
              <a:prstDash val="solid"/>
              <a:miter/>
            </a:ln>
          </p:spPr>
          <p:txBody>
            <a:bodyPr rtlCol="0" anchor="ctr"/>
            <a:lstStyle/>
            <a:p>
              <a:endParaRPr lang="zh-CN" altLang="en-US" sz="1350"/>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30723"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4"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5" name="Freeform 18"/>
          <p:cNvSpPr/>
          <p:nvPr/>
        </p:nvSpPr>
        <p:spPr bwMode="auto">
          <a:xfrm>
            <a:off x="4225925" y="5255531"/>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26"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2010601030101010101" pitchFamily="65" charset="-122"/>
                <a:ea typeface="方正大黑简体" panose="02010601030101010101" pitchFamily="65" charset="-122"/>
              </a:rPr>
              <a:t>目录</a:t>
            </a:r>
            <a:endParaRPr lang="zh-CN" altLang="en-US" sz="2400" dirty="0">
              <a:solidFill>
                <a:srgbClr val="FFFFFF"/>
              </a:solidFill>
              <a:latin typeface="方正大黑简体" panose="02010601030101010101" pitchFamily="65" charset="-122"/>
              <a:ea typeface="方正大黑简体" panose="02010601030101010101" pitchFamily="65" charset="-122"/>
            </a:endParaRPr>
          </a:p>
        </p:txBody>
      </p:sp>
      <p:sp>
        <p:nvSpPr>
          <p:cNvPr id="30727"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30728" name="Group 21"/>
          <p:cNvGrpSpPr/>
          <p:nvPr/>
        </p:nvGrpSpPr>
        <p:grpSpPr bwMode="auto">
          <a:xfrm>
            <a:off x="0" y="6715125"/>
            <a:ext cx="12196763" cy="142875"/>
            <a:chOff x="0" y="0"/>
            <a:chExt cx="7634" cy="89"/>
          </a:xfrm>
        </p:grpSpPr>
        <p:sp>
          <p:nvSpPr>
            <p:cNvPr id="30757"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58"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60"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61"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30734" name="直接连接符 35"/>
          <p:cNvCxnSpPr>
            <a:cxnSpLocks noChangeShapeType="1"/>
          </p:cNvCxnSpPr>
          <p:nvPr/>
        </p:nvCxnSpPr>
        <p:spPr bwMode="auto">
          <a:xfrm flipV="1">
            <a:off x="4144963" y="4592519"/>
            <a:ext cx="0" cy="1512000"/>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8" name="TextBox 55"/>
          <p:cNvSpPr txBox="1">
            <a:spLocks noChangeArrowheads="1"/>
          </p:cNvSpPr>
          <p:nvPr/>
        </p:nvSpPr>
        <p:spPr bwMode="auto">
          <a:xfrm>
            <a:off x="5373688" y="5043600"/>
            <a:ext cx="403706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10601030101010101" pitchFamily="65" charset="-122"/>
                <a:ea typeface="方正大黑简体" panose="02010601030101010101" pitchFamily="65" charset="-122"/>
              </a:rPr>
              <a:t>电子商务的法律环境</a:t>
            </a:r>
            <a:endParaRPr lang="zh-CN" altLang="en-US" sz="3200" dirty="0">
              <a:solidFill>
                <a:srgbClr val="FFFFFF"/>
              </a:solidFill>
              <a:latin typeface="方正大黑简体" panose="02010601030101010101" pitchFamily="65" charset="-122"/>
              <a:ea typeface="方正大黑简体" panose="02010601030101010101" pitchFamily="65" charset="-122"/>
            </a:endParaRPr>
          </a:p>
        </p:txBody>
      </p:sp>
      <p:grpSp>
        <p:nvGrpSpPr>
          <p:cNvPr id="30743" name="组合 60"/>
          <p:cNvGrpSpPr/>
          <p:nvPr/>
        </p:nvGrpSpPr>
        <p:grpSpPr bwMode="auto">
          <a:xfrm>
            <a:off x="4594225" y="5058000"/>
            <a:ext cx="584200" cy="557212"/>
            <a:chOff x="0" y="0"/>
            <a:chExt cx="650875" cy="620712"/>
          </a:xfrm>
        </p:grpSpPr>
        <p:sp>
          <p:nvSpPr>
            <p:cNvPr id="30753" name="Oval 11"/>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54"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39" name="组合 69"/>
          <p:cNvGrpSpPr/>
          <p:nvPr/>
        </p:nvGrpSpPr>
        <p:grpSpPr bwMode="auto">
          <a:xfrm>
            <a:off x="4594225" y="3212976"/>
            <a:ext cx="584200" cy="557212"/>
            <a:chOff x="0" y="0"/>
            <a:chExt cx="650875" cy="620712"/>
          </a:xfrm>
        </p:grpSpPr>
        <p:sp>
          <p:nvSpPr>
            <p:cNvPr id="30747"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48"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755" name="TextBox 77"/>
          <p:cNvSpPr txBox="1">
            <a:spLocks noChangeArrowheads="1"/>
          </p:cNvSpPr>
          <p:nvPr/>
        </p:nvSpPr>
        <p:spPr bwMode="auto">
          <a:xfrm>
            <a:off x="193725" y="4528986"/>
            <a:ext cx="3981764" cy="153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一、电子商务涉及的法律问题</a:t>
            </a:r>
            <a:endParaRPr lang="en-US" altLang="zh-CN"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二、电子商务法律及相关政策</a:t>
            </a:r>
            <a:endParaRPr lang="en-US" altLang="zh-CN"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三、电子商务的税收问题</a:t>
            </a:r>
            <a:endParaRPr lang="en-US" altLang="zh-CN"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30756" name="组合 50"/>
          <p:cNvGrpSpPr/>
          <p:nvPr/>
        </p:nvGrpSpPr>
        <p:grpSpPr bwMode="auto">
          <a:xfrm>
            <a:off x="4386263" y="4869160"/>
            <a:ext cx="981075" cy="935038"/>
            <a:chOff x="0" y="0"/>
            <a:chExt cx="650875" cy="620712"/>
          </a:xfrm>
        </p:grpSpPr>
        <p:sp>
          <p:nvSpPr>
            <p:cNvPr id="30745" name="Oval 11"/>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30746" name="Freeform 12"/>
            <p:cNvSpPr>
              <a:spLocks noEditPoints="1"/>
            </p:cNvSpPr>
            <p:nvPr/>
          </p:nvSpPr>
          <p:spPr bwMode="auto">
            <a:xfrm>
              <a:off x="98425" y="88900"/>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0759" name="Group 4"/>
          <p:cNvGrpSpPr/>
          <p:nvPr/>
        </p:nvGrpSpPr>
        <p:grpSpPr bwMode="auto">
          <a:xfrm>
            <a:off x="9101138" y="7031038"/>
            <a:ext cx="668337" cy="765175"/>
            <a:chOff x="0" y="0"/>
            <a:chExt cx="421" cy="482"/>
          </a:xfrm>
        </p:grpSpPr>
        <p:sp>
          <p:nvSpPr>
            <p:cNvPr id="7"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4"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66"/>
          <p:cNvGrpSpPr/>
          <p:nvPr/>
        </p:nvGrpSpPr>
        <p:grpSpPr bwMode="auto">
          <a:xfrm>
            <a:off x="4594225" y="1699200"/>
            <a:ext cx="584200" cy="557212"/>
            <a:chOff x="0" y="0"/>
            <a:chExt cx="650875" cy="620712"/>
          </a:xfrm>
        </p:grpSpPr>
        <p:sp>
          <p:nvSpPr>
            <p:cNvPr id="4"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5"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 name="TextBox 80"/>
          <p:cNvSpPr txBox="1">
            <a:spLocks noChangeArrowheads="1"/>
          </p:cNvSpPr>
          <p:nvPr/>
        </p:nvSpPr>
        <p:spPr bwMode="auto">
          <a:xfrm>
            <a:off x="5373687" y="1686212"/>
            <a:ext cx="28129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10601030101010101" pitchFamily="65" charset="-122"/>
                <a:ea typeface="方正大黑简体" panose="02010601030101010101" pitchFamily="65" charset="-122"/>
              </a:rPr>
              <a:t>电子商务认知</a:t>
            </a:r>
            <a:endParaRPr lang="zh-CN" altLang="en-US" sz="3200" dirty="0">
              <a:solidFill>
                <a:srgbClr val="FFFFFF"/>
              </a:solidFill>
              <a:latin typeface="方正大黑简体" panose="02010601030101010101" pitchFamily="65" charset="-122"/>
              <a:ea typeface="方正大黑简体" panose="02010601030101010101" pitchFamily="65" charset="-122"/>
            </a:endParaRPr>
          </a:p>
        </p:txBody>
      </p:sp>
      <p:sp>
        <p:nvSpPr>
          <p:cNvPr id="9" name="TextBox 83"/>
          <p:cNvSpPr txBox="1">
            <a:spLocks noChangeArrowheads="1"/>
          </p:cNvSpPr>
          <p:nvPr/>
        </p:nvSpPr>
        <p:spPr bwMode="auto">
          <a:xfrm>
            <a:off x="5373687" y="3169674"/>
            <a:ext cx="59812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10601030101010101" pitchFamily="65" charset="-122"/>
                <a:ea typeface="方正大黑简体" panose="02010601030101010101" pitchFamily="65" charset="-122"/>
              </a:rPr>
              <a:t>电子商务系统的组成及一般框架</a:t>
            </a:r>
            <a:endParaRPr lang="zh-CN" altLang="en-US" sz="3200" dirty="0">
              <a:solidFill>
                <a:srgbClr val="FFFFFF"/>
              </a:solidFill>
              <a:latin typeface="方正大黑简体" panose="02010601030101010101" pitchFamily="65" charset="-122"/>
              <a:ea typeface="方正大黑简体" panose="02010601030101010101" pitchFamily="65" charset="-122"/>
            </a:endParaRPr>
          </a:p>
        </p:txBody>
      </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1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100"/>
                                  </p:stCondLst>
                                  <p:childTnLst>
                                    <p:set>
                                      <p:cBhvr>
                                        <p:cTn id="14" dur="1" fill="hold">
                                          <p:stCondLst>
                                            <p:cond delay="0"/>
                                          </p:stCondLst>
                                        </p:cTn>
                                        <p:tgtEl>
                                          <p:spTgt spid="30738"/>
                                        </p:tgtEl>
                                        <p:attrNameLst>
                                          <p:attrName>style.visibility</p:attrName>
                                        </p:attrNameLst>
                                      </p:cBhvr>
                                      <p:to>
                                        <p:strVal val="visible"/>
                                      </p:to>
                                    </p:set>
                                    <p:anim calcmode="lin" valueType="num">
                                      <p:cBhvr additive="base">
                                        <p:cTn id="15" dur="500" fill="hold"/>
                                        <p:tgtEl>
                                          <p:spTgt spid="30738"/>
                                        </p:tgtEl>
                                        <p:attrNameLst>
                                          <p:attrName>ppt_x</p:attrName>
                                        </p:attrNameLst>
                                      </p:cBhvr>
                                      <p:tavLst>
                                        <p:tav tm="0">
                                          <p:val>
                                            <p:strVal val="1+#ppt_w/2"/>
                                          </p:val>
                                        </p:tav>
                                        <p:tav tm="100000">
                                          <p:val>
                                            <p:strVal val="#ppt_x"/>
                                          </p:val>
                                        </p:tav>
                                      </p:tavLst>
                                    </p:anim>
                                    <p:anim calcmode="lin" valueType="num">
                                      <p:cBhvr additive="base">
                                        <p:cTn id="16" dur="500" fill="hold"/>
                                        <p:tgtEl>
                                          <p:spTgt spid="30738"/>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64" presetClass="path" presetSubtype="0" accel="50000" decel="50000" fill="hold" nodeType="afterEffect">
                                  <p:stCondLst>
                                    <p:cond delay="0"/>
                                  </p:stCondLst>
                                  <p:childTnLst>
                                    <p:animMotion origin="layout" path="M 4.03358E-6 1.48148E-6 L -0.35729 -0.26458 " pathEditMode="relative" rAng="0" ptsTypes="AA">
                                      <p:cBhvr>
                                        <p:cTn id="19" dur="1000" fill="hold"/>
                                        <p:tgtEl>
                                          <p:spTgt spid="30759"/>
                                        </p:tgtEl>
                                        <p:attrNameLst>
                                          <p:attrName>ppt_x</p:attrName>
                                          <p:attrName>ppt_y</p:attrName>
                                        </p:attrNameLst>
                                      </p:cBhvr>
                                      <p:rCtr x="-17871" y="-13241"/>
                                    </p:animMotion>
                                  </p:childTnLst>
                                </p:cTn>
                              </p:par>
                            </p:childTnLst>
                          </p:cTn>
                        </p:par>
                        <p:par>
                          <p:cTn id="20" fill="hold">
                            <p:stCondLst>
                              <p:cond delay="1500"/>
                            </p:stCondLst>
                            <p:childTnLst>
                              <p:par>
                                <p:cTn id="21" presetID="26" presetClass="emph" presetSubtype="0" fill="hold" nodeType="afterEffect">
                                  <p:stCondLst>
                                    <p:cond delay="0"/>
                                  </p:stCondLst>
                                  <p:childTnLst>
                                    <p:animEffect transition="out" filter="fade">
                                      <p:cBhvr>
                                        <p:cTn id="22" dur="200" tmFilter="0, 0; .2, .5; .8, .5; 1, 0"/>
                                        <p:tgtEl>
                                          <p:spTgt spid="30759"/>
                                        </p:tgtEl>
                                      </p:cBhvr>
                                    </p:animEffect>
                                    <p:animScale>
                                      <p:cBhvr>
                                        <p:cTn id="23" dur="100" autoRev="1" fill="hold"/>
                                        <p:tgtEl>
                                          <p:spTgt spid="30759"/>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1" name="click.wav"/>
                                        </p:tgtEl>
                                      </p:cMediaNode>
                                    </p:audio>
                                  </p:subTnLst>
                                </p:cTn>
                              </p:par>
                              <p:par>
                                <p:cTn id="24" presetID="10" presetClass="entr" presetSubtype="0" fill="hold" nodeType="withEffect">
                                  <p:stCondLst>
                                    <p:cond delay="0"/>
                                  </p:stCondLst>
                                  <p:childTnLst>
                                    <p:set>
                                      <p:cBhvr>
                                        <p:cTn id="25" dur="1" fill="hold">
                                          <p:stCondLst>
                                            <p:cond delay="0"/>
                                          </p:stCondLst>
                                        </p:cTn>
                                        <p:tgtEl>
                                          <p:spTgt spid="30756"/>
                                        </p:tgtEl>
                                        <p:attrNameLst>
                                          <p:attrName>style.visibility</p:attrName>
                                        </p:attrNameLst>
                                      </p:cBhvr>
                                      <p:to>
                                        <p:strVal val="visible"/>
                                      </p:to>
                                    </p:set>
                                    <p:anim calcmode="lin" valueType="num">
                                      <p:cBhvr>
                                        <p:cTn id="26" dur="300" fill="hold"/>
                                        <p:tgtEl>
                                          <p:spTgt spid="30756"/>
                                        </p:tgtEl>
                                        <p:attrNameLst>
                                          <p:attrName>ppt_w</p:attrName>
                                        </p:attrNameLst>
                                      </p:cBhvr>
                                      <p:tavLst>
                                        <p:tav tm="0">
                                          <p:val>
                                            <p:fltVal val="0"/>
                                          </p:val>
                                        </p:tav>
                                        <p:tav tm="100000">
                                          <p:val>
                                            <p:strVal val="#ppt_w"/>
                                          </p:val>
                                        </p:tav>
                                      </p:tavLst>
                                    </p:anim>
                                    <p:anim calcmode="lin" valueType="num">
                                      <p:cBhvr>
                                        <p:cTn id="27" dur="300" fill="hold"/>
                                        <p:tgtEl>
                                          <p:spTgt spid="30756"/>
                                        </p:tgtEl>
                                        <p:attrNameLst>
                                          <p:attrName>ppt_h</p:attrName>
                                        </p:attrNameLst>
                                      </p:cBhvr>
                                      <p:tavLst>
                                        <p:tav tm="0">
                                          <p:val>
                                            <p:fltVal val="0"/>
                                          </p:val>
                                        </p:tav>
                                        <p:tav tm="100000">
                                          <p:val>
                                            <p:strVal val="#ppt_h"/>
                                          </p:val>
                                        </p:tav>
                                      </p:tavLst>
                                    </p:anim>
                                    <p:animEffect transition="in" filter="fade">
                                      <p:cBhvr>
                                        <p:cTn id="28" dur="300"/>
                                        <p:tgtEl>
                                          <p:spTgt spid="30756"/>
                                        </p:tgtEl>
                                      </p:cBhvr>
                                    </p:animEffect>
                                  </p:childTnLst>
                                </p:cTn>
                              </p:par>
                              <p:par>
                                <p:cTn id="29" presetID="10" presetClass="exit" presetSubtype="0" fill="hold" nodeType="withEffect">
                                  <p:stCondLst>
                                    <p:cond delay="0"/>
                                  </p:stCondLst>
                                  <p:childTnLst>
                                    <p:anim calcmode="lin" valueType="num">
                                      <p:cBhvr>
                                        <p:cTn id="30" dur="300"/>
                                        <p:tgtEl>
                                          <p:spTgt spid="30743"/>
                                        </p:tgtEl>
                                        <p:attrNameLst>
                                          <p:attrName>ppt_w</p:attrName>
                                        </p:attrNameLst>
                                      </p:cBhvr>
                                      <p:tavLst>
                                        <p:tav tm="0">
                                          <p:val>
                                            <p:strVal val="ppt_w"/>
                                          </p:val>
                                        </p:tav>
                                        <p:tav tm="100000">
                                          <p:val>
                                            <p:fltVal val="0"/>
                                          </p:val>
                                        </p:tav>
                                      </p:tavLst>
                                    </p:anim>
                                    <p:anim calcmode="lin" valueType="num">
                                      <p:cBhvr>
                                        <p:cTn id="31" dur="300"/>
                                        <p:tgtEl>
                                          <p:spTgt spid="30743"/>
                                        </p:tgtEl>
                                        <p:attrNameLst>
                                          <p:attrName>ppt_h</p:attrName>
                                        </p:attrNameLst>
                                      </p:cBhvr>
                                      <p:tavLst>
                                        <p:tav tm="0">
                                          <p:val>
                                            <p:strVal val="ppt_h"/>
                                          </p:val>
                                        </p:tav>
                                        <p:tav tm="100000">
                                          <p:val>
                                            <p:fltVal val="0"/>
                                          </p:val>
                                        </p:tav>
                                      </p:tavLst>
                                    </p:anim>
                                    <p:animEffect transition="out" filter="fade">
                                      <p:cBhvr>
                                        <p:cTn id="32" dur="300"/>
                                        <p:tgtEl>
                                          <p:spTgt spid="30743"/>
                                        </p:tgtEl>
                                      </p:cBhvr>
                                    </p:animEffect>
                                    <p:set>
                                      <p:cBhvr>
                                        <p:cTn id="33" dur="1" fill="hold">
                                          <p:stCondLst>
                                            <p:cond delay="299"/>
                                          </p:stCondLst>
                                        </p:cTn>
                                        <p:tgtEl>
                                          <p:spTgt spid="30743"/>
                                        </p:tgtEl>
                                        <p:attrNameLst>
                                          <p:attrName>style.visibility</p:attrName>
                                        </p:attrNameLst>
                                      </p:cBhvr>
                                      <p:to>
                                        <p:strVal val="hidden"/>
                                      </p:to>
                                    </p:set>
                                  </p:childTnLst>
                                </p:cTn>
                              </p:par>
                            </p:childTnLst>
                          </p:cTn>
                        </p:par>
                        <p:par>
                          <p:cTn id="34" fill="hold">
                            <p:stCondLst>
                              <p:cond delay="2000"/>
                            </p:stCondLst>
                            <p:childTnLst>
                              <p:par>
                                <p:cTn id="35" presetID="2" presetClass="exit" presetSubtype="4" fill="hold" nodeType="afterEffect">
                                  <p:stCondLst>
                                    <p:cond delay="0"/>
                                  </p:stCondLst>
                                  <p:childTnLst>
                                    <p:anim calcmode="lin" valueType="num">
                                      <p:cBhvr additive="base">
                                        <p:cTn id="36" dur="1000"/>
                                        <p:tgtEl>
                                          <p:spTgt spid="30759"/>
                                        </p:tgtEl>
                                        <p:attrNameLst>
                                          <p:attrName>ppt_x</p:attrName>
                                        </p:attrNameLst>
                                      </p:cBhvr>
                                      <p:tavLst>
                                        <p:tav tm="0">
                                          <p:val>
                                            <p:strVal val="ppt_x"/>
                                          </p:val>
                                        </p:tav>
                                        <p:tav tm="100000">
                                          <p:val>
                                            <p:strVal val="ppt_x"/>
                                          </p:val>
                                        </p:tav>
                                      </p:tavLst>
                                    </p:anim>
                                    <p:anim calcmode="lin" valueType="num">
                                      <p:cBhvr additive="base">
                                        <p:cTn id="37" dur="1000"/>
                                        <p:tgtEl>
                                          <p:spTgt spid="30759"/>
                                        </p:tgtEl>
                                        <p:attrNameLst>
                                          <p:attrName>ppt_y</p:attrName>
                                        </p:attrNameLst>
                                      </p:cBhvr>
                                      <p:tavLst>
                                        <p:tav tm="0">
                                          <p:val>
                                            <p:strVal val="ppt_y"/>
                                          </p:val>
                                        </p:tav>
                                        <p:tav tm="100000">
                                          <p:val>
                                            <p:strVal val="1+ppt_h/2"/>
                                          </p:val>
                                        </p:tav>
                                      </p:tavLst>
                                    </p:anim>
                                    <p:set>
                                      <p:cBhvr>
                                        <p:cTn id="38" dur="1" fill="hold">
                                          <p:stCondLst>
                                            <p:cond delay="999"/>
                                          </p:stCondLst>
                                        </p:cTn>
                                        <p:tgtEl>
                                          <p:spTgt spid="30759"/>
                                        </p:tgtEl>
                                        <p:attrNameLst>
                                          <p:attrName>style.visibility</p:attrName>
                                        </p:attrNameLst>
                                      </p:cBhvr>
                                      <p:to>
                                        <p:strVal val="hidden"/>
                                      </p:to>
                                    </p:set>
                                  </p:childTnLst>
                                </p:cTn>
                              </p:par>
                            </p:childTnLst>
                          </p:cTn>
                        </p:par>
                        <p:par>
                          <p:cTn id="39" fill="hold">
                            <p:stCondLst>
                              <p:cond delay="3000"/>
                            </p:stCondLst>
                            <p:childTnLst>
                              <p:par>
                                <p:cTn id="40" presetID="12" presetClass="entr" presetSubtype="2" fill="hold" grpId="0" nodeType="afterEffect">
                                  <p:stCondLst>
                                    <p:cond delay="0"/>
                                  </p:stCondLst>
                                  <p:childTnLst>
                                    <p:set>
                                      <p:cBhvr>
                                        <p:cTn id="41" dur="1" fill="hold">
                                          <p:stCondLst>
                                            <p:cond delay="0"/>
                                          </p:stCondLst>
                                        </p:cTn>
                                        <p:tgtEl>
                                          <p:spTgt spid="30725"/>
                                        </p:tgtEl>
                                        <p:attrNameLst>
                                          <p:attrName>style.visibility</p:attrName>
                                        </p:attrNameLst>
                                      </p:cBhvr>
                                      <p:to>
                                        <p:strVal val="visible"/>
                                      </p:to>
                                    </p:set>
                                    <p:anim calcmode="lin" valueType="num">
                                      <p:cBhvr additive="base">
                                        <p:cTn id="42" dur="300"/>
                                        <p:tgtEl>
                                          <p:spTgt spid="30725"/>
                                        </p:tgtEl>
                                        <p:attrNameLst>
                                          <p:attrName>ppt_x</p:attrName>
                                        </p:attrNameLst>
                                      </p:cBhvr>
                                      <p:tavLst>
                                        <p:tav tm="0">
                                          <p:val>
                                            <p:strVal val="#ppt_x+#ppt_w*1.125000"/>
                                          </p:val>
                                        </p:tav>
                                        <p:tav tm="100000">
                                          <p:val>
                                            <p:strVal val="#ppt_x"/>
                                          </p:val>
                                        </p:tav>
                                      </p:tavLst>
                                    </p:anim>
                                    <p:animEffect transition="in" filter="wipe(left)">
                                      <p:cBhvr>
                                        <p:cTn id="43" dur="300"/>
                                        <p:tgtEl>
                                          <p:spTgt spid="3072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30734"/>
                                        </p:tgtEl>
                                        <p:attrNameLst>
                                          <p:attrName>style.visibility</p:attrName>
                                        </p:attrNameLst>
                                      </p:cBhvr>
                                      <p:to>
                                        <p:strVal val="visible"/>
                                      </p:to>
                                    </p:set>
                                    <p:animEffect transition="in" filter="wipe(up)">
                                      <p:cBhvr>
                                        <p:cTn id="47" dur="500"/>
                                        <p:tgtEl>
                                          <p:spTgt spid="30734"/>
                                        </p:tgtEl>
                                      </p:cBhvr>
                                    </p:animEffect>
                                  </p:childTnLst>
                                </p:cTn>
                              </p:par>
                            </p:childTnLst>
                          </p:cTn>
                        </p:par>
                        <p:par>
                          <p:cTn id="48" fill="hold">
                            <p:stCondLst>
                              <p:cond delay="4000"/>
                            </p:stCondLst>
                            <p:childTnLst>
                              <p:par>
                                <p:cTn id="49" presetID="56" presetClass="entr" presetSubtype="0" fill="hold" grpId="0" nodeType="afterEffect">
                                  <p:stCondLst>
                                    <p:cond delay="0"/>
                                  </p:stCondLst>
                                  <p:iterate type="lt">
                                    <p:tmPct val="10000"/>
                                  </p:iterate>
                                  <p:childTnLst>
                                    <p:set>
                                      <p:cBhvr>
                                        <p:cTn id="50" dur="1" fill="hold">
                                          <p:stCondLst>
                                            <p:cond delay="0"/>
                                          </p:stCondLst>
                                        </p:cTn>
                                        <p:tgtEl>
                                          <p:spTgt spid="30755"/>
                                        </p:tgtEl>
                                        <p:attrNameLst>
                                          <p:attrName>style.visibility</p:attrName>
                                        </p:attrNameLst>
                                      </p:cBhvr>
                                      <p:to>
                                        <p:strVal val="visible"/>
                                      </p:to>
                                    </p:set>
                                    <p:anim by="(-#ppt_w*2)" calcmode="lin" valueType="num">
                                      <p:cBhvr rctx="PPT">
                                        <p:cTn id="51" dur="250" autoRev="1" fill="hold">
                                          <p:stCondLst>
                                            <p:cond delay="0"/>
                                          </p:stCondLst>
                                        </p:cTn>
                                        <p:tgtEl>
                                          <p:spTgt spid="30755"/>
                                        </p:tgtEl>
                                        <p:attrNameLst>
                                          <p:attrName>ppt_w</p:attrName>
                                        </p:attrNameLst>
                                      </p:cBhvr>
                                    </p:anim>
                                    <p:anim by="(#ppt_w*0.50)" calcmode="lin" valueType="num">
                                      <p:cBhvr>
                                        <p:cTn id="52" dur="250" decel="50000" autoRev="1" fill="hold">
                                          <p:stCondLst>
                                            <p:cond delay="0"/>
                                          </p:stCondLst>
                                        </p:cTn>
                                        <p:tgtEl>
                                          <p:spTgt spid="30755"/>
                                        </p:tgtEl>
                                        <p:attrNameLst>
                                          <p:attrName>ppt_x</p:attrName>
                                        </p:attrNameLst>
                                      </p:cBhvr>
                                    </p:anim>
                                    <p:anim from="(-#ppt_h/2)" to="(#ppt_y)" calcmode="lin" valueType="num">
                                      <p:cBhvr>
                                        <p:cTn id="53" dur="500" fill="hold">
                                          <p:stCondLst>
                                            <p:cond delay="0"/>
                                          </p:stCondLst>
                                        </p:cTn>
                                        <p:tgtEl>
                                          <p:spTgt spid="30755"/>
                                        </p:tgtEl>
                                        <p:attrNameLst>
                                          <p:attrName>ppt_y</p:attrName>
                                        </p:attrNameLst>
                                      </p:cBhvr>
                                    </p:anim>
                                    <p:animRot by="21600000">
                                      <p:cBhvr>
                                        <p:cTn id="54" dur="500" fill="hold">
                                          <p:stCondLst>
                                            <p:cond delay="0"/>
                                          </p:stCondLst>
                                        </p:cTn>
                                        <p:tgtEl>
                                          <p:spTgt spid="307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P spid="30738" grpId="0" autoUpdateAnimBg="0"/>
      <p:bldP spid="30755" grpId="0" autoUpdateAnimBg="0"/>
      <p:bldP spid="8" grpId="0" autoUpdateAnimBg="0"/>
      <p:bldP spid="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688975" y="1271964"/>
            <a:ext cx="6273502" cy="646331"/>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00000"/>
              </a:lnSpc>
              <a:spcBef>
                <a:spcPts val="0"/>
              </a:spcBef>
              <a:buNone/>
            </a:pPr>
            <a:r>
              <a:rPr lang="zh-CN" altLang="en-US" sz="3600" dirty="0">
                <a:solidFill>
                  <a:schemeClr val="accent2"/>
                </a:solidFill>
                <a:latin typeface="+mj-lt"/>
                <a:ea typeface="方正大黑简体" panose="02010601030101010101" pitchFamily="65" charset="-122"/>
              </a:rPr>
              <a:t>一、电子商务涉及的法律问题</a:t>
            </a:r>
            <a:endParaRPr lang="zh-CN" altLang="en-US" sz="3600" dirty="0">
              <a:solidFill>
                <a:schemeClr val="accent2"/>
              </a:solidFill>
              <a:latin typeface="+mj-lt"/>
              <a:ea typeface="方正大黑简体" panose="02010601030101010101" pitchFamily="65" charset="-122"/>
            </a:endParaRPr>
          </a:p>
        </p:txBody>
      </p:sp>
      <p:sp>
        <p:nvSpPr>
          <p:cNvPr id="16" name="文本框 15"/>
          <p:cNvSpPr txBox="1"/>
          <p:nvPr/>
        </p:nvSpPr>
        <p:spPr>
          <a:xfrm>
            <a:off x="3146625" y="5827925"/>
            <a:ext cx="6606712" cy="400110"/>
          </a:xfrm>
          <a:prstGeom prst="rect">
            <a:avLst/>
          </a:prstGeom>
          <a:solidFill>
            <a:srgbClr val="21A3D0"/>
          </a:solidFill>
          <a:ln>
            <a:noFill/>
          </a:ln>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点击播放视频：江苏南京：海淘网红儿童药 转卖也犯法</a:t>
            </a:r>
            <a:endParaRPr lang="zh-CN" altLang="en-US" sz="2000" dirty="0">
              <a:solidFill>
                <a:srgbClr val="F8F8F8"/>
              </a:solidFill>
              <a:latin typeface="黑体" panose="02010609060101010101" pitchFamily="49" charset="-122"/>
              <a:ea typeface="黑体" panose="02010609060101010101" pitchFamily="49" charset="-122"/>
            </a:endParaRPr>
          </a:p>
        </p:txBody>
      </p:sp>
      <p:pic>
        <p:nvPicPr>
          <p:cNvPr id="17" name="图片 16">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3343" y="5648561"/>
            <a:ext cx="758838" cy="758838"/>
          </a:xfrm>
          <a:prstGeom prst="rect">
            <a:avLst/>
          </a:prstGeom>
        </p:spPr>
      </p:pic>
      <p:sp>
        <p:nvSpPr>
          <p:cNvPr id="18" name="Oval 6"/>
          <p:cNvSpPr>
            <a:spLocks noChangeArrowheads="1"/>
          </p:cNvSpPr>
          <p:nvPr/>
        </p:nvSpPr>
        <p:spPr bwMode="auto">
          <a:xfrm>
            <a:off x="1847578" y="2723737"/>
            <a:ext cx="1766887" cy="17668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9" name="Oval 7"/>
          <p:cNvSpPr>
            <a:spLocks noChangeArrowheads="1"/>
          </p:cNvSpPr>
          <p:nvPr/>
        </p:nvSpPr>
        <p:spPr bwMode="auto">
          <a:xfrm>
            <a:off x="1839640" y="2801524"/>
            <a:ext cx="444500" cy="442913"/>
          </a:xfrm>
          <a:prstGeom prst="ellipse">
            <a:avLst/>
          </a:prstGeom>
          <a:solidFill>
            <a:schemeClr val="tx1"/>
          </a:solidFill>
          <a:ln w="38100">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黑体" panose="02010609060101010101" pitchFamily="49" charset="-122"/>
                <a:ea typeface="黑体" panose="02010609060101010101" pitchFamily="49" charset="-122"/>
              </a:rPr>
              <a:t>1</a:t>
            </a:r>
            <a:endParaRPr lang="zh-CN" altLang="en-US" sz="2400" b="1" dirty="0">
              <a:solidFill>
                <a:srgbClr val="FFFFFF"/>
              </a:solidFill>
              <a:latin typeface="黑体" panose="02010609060101010101" pitchFamily="49" charset="-122"/>
              <a:ea typeface="黑体" panose="02010609060101010101" pitchFamily="49" charset="-122"/>
            </a:endParaRPr>
          </a:p>
        </p:txBody>
      </p:sp>
      <p:sp>
        <p:nvSpPr>
          <p:cNvPr id="20" name="Oval 8"/>
          <p:cNvSpPr>
            <a:spLocks noChangeArrowheads="1"/>
          </p:cNvSpPr>
          <p:nvPr/>
        </p:nvSpPr>
        <p:spPr bwMode="auto">
          <a:xfrm>
            <a:off x="4211365" y="2723737"/>
            <a:ext cx="1766887" cy="1766887"/>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 name="Oval 9"/>
          <p:cNvSpPr>
            <a:spLocks noChangeArrowheads="1"/>
          </p:cNvSpPr>
          <p:nvPr/>
        </p:nvSpPr>
        <p:spPr bwMode="auto">
          <a:xfrm>
            <a:off x="4209777" y="2801524"/>
            <a:ext cx="442913" cy="442913"/>
          </a:xfrm>
          <a:prstGeom prst="ellipse">
            <a:avLst/>
          </a:prstGeom>
          <a:solidFill>
            <a:schemeClr val="tx1"/>
          </a:solidFill>
          <a:ln w="38100">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黑体" panose="02010609060101010101" pitchFamily="49" charset="-122"/>
                <a:ea typeface="黑体" panose="02010609060101010101" pitchFamily="49" charset="-122"/>
              </a:rPr>
              <a:t>2</a:t>
            </a:r>
            <a:endParaRPr lang="zh-CN" altLang="en-US" sz="2400" b="1" dirty="0">
              <a:solidFill>
                <a:srgbClr val="FFFFFF"/>
              </a:solidFill>
              <a:latin typeface="黑体" panose="02010609060101010101" pitchFamily="49" charset="-122"/>
              <a:ea typeface="黑体" panose="02010609060101010101" pitchFamily="49" charset="-122"/>
            </a:endParaRPr>
          </a:p>
        </p:txBody>
      </p:sp>
      <p:sp>
        <p:nvSpPr>
          <p:cNvPr id="22" name="Oval 10"/>
          <p:cNvSpPr>
            <a:spLocks noChangeArrowheads="1"/>
          </p:cNvSpPr>
          <p:nvPr/>
        </p:nvSpPr>
        <p:spPr bwMode="auto">
          <a:xfrm>
            <a:off x="6560865" y="2723737"/>
            <a:ext cx="1766887" cy="176688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3" name="Oval 11"/>
          <p:cNvSpPr>
            <a:spLocks noChangeArrowheads="1"/>
          </p:cNvSpPr>
          <p:nvPr/>
        </p:nvSpPr>
        <p:spPr bwMode="auto">
          <a:xfrm>
            <a:off x="6603727" y="2801524"/>
            <a:ext cx="442913" cy="442913"/>
          </a:xfrm>
          <a:prstGeom prst="ellipse">
            <a:avLst/>
          </a:prstGeom>
          <a:solidFill>
            <a:schemeClr val="tx1"/>
          </a:solidFill>
          <a:ln w="38100">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黑体" panose="02010609060101010101" pitchFamily="49" charset="-122"/>
                <a:ea typeface="黑体" panose="02010609060101010101" pitchFamily="49" charset="-122"/>
              </a:rPr>
              <a:t>3</a:t>
            </a:r>
            <a:endParaRPr lang="zh-CN" altLang="en-US" sz="2400" b="1" dirty="0">
              <a:solidFill>
                <a:srgbClr val="FFFFFF"/>
              </a:solidFill>
              <a:latin typeface="黑体" panose="02010609060101010101" pitchFamily="49" charset="-122"/>
              <a:ea typeface="黑体" panose="02010609060101010101" pitchFamily="49" charset="-122"/>
            </a:endParaRPr>
          </a:p>
        </p:txBody>
      </p:sp>
      <p:sp>
        <p:nvSpPr>
          <p:cNvPr id="24" name="Oval 12"/>
          <p:cNvSpPr>
            <a:spLocks noChangeArrowheads="1"/>
          </p:cNvSpPr>
          <p:nvPr/>
        </p:nvSpPr>
        <p:spPr bwMode="auto">
          <a:xfrm>
            <a:off x="8927033" y="2723737"/>
            <a:ext cx="1765300" cy="176688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5" name="Oval 13"/>
          <p:cNvSpPr>
            <a:spLocks noChangeArrowheads="1"/>
          </p:cNvSpPr>
          <p:nvPr/>
        </p:nvSpPr>
        <p:spPr bwMode="auto">
          <a:xfrm>
            <a:off x="9002440" y="2801524"/>
            <a:ext cx="442912" cy="442913"/>
          </a:xfrm>
          <a:prstGeom prst="ellipse">
            <a:avLst/>
          </a:prstGeom>
          <a:solidFill>
            <a:schemeClr val="tx1"/>
          </a:solidFill>
          <a:ln w="38100">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黑体" panose="02010609060101010101" pitchFamily="49" charset="-122"/>
                <a:ea typeface="黑体" panose="02010609060101010101" pitchFamily="49" charset="-122"/>
              </a:rPr>
              <a:t>4</a:t>
            </a:r>
            <a:endParaRPr lang="zh-CN" altLang="en-US" sz="2400" b="1" dirty="0">
              <a:solidFill>
                <a:srgbClr val="FFFFFF"/>
              </a:solidFill>
              <a:latin typeface="黑体" panose="02010609060101010101" pitchFamily="49" charset="-122"/>
              <a:ea typeface="黑体" panose="02010609060101010101" pitchFamily="49" charset="-122"/>
            </a:endParaRPr>
          </a:p>
        </p:txBody>
      </p:sp>
      <p:sp>
        <p:nvSpPr>
          <p:cNvPr id="26" name="Freeform 14"/>
          <p:cNvSpPr>
            <a:spLocks noEditPoints="1"/>
          </p:cNvSpPr>
          <p:nvPr/>
        </p:nvSpPr>
        <p:spPr bwMode="auto">
          <a:xfrm>
            <a:off x="2304777" y="3261899"/>
            <a:ext cx="849313" cy="633413"/>
          </a:xfrm>
          <a:custGeom>
            <a:avLst/>
            <a:gdLst>
              <a:gd name="T0" fmla="*/ 126057845 w 1167"/>
              <a:gd name="T1" fmla="*/ 244425904 h 868"/>
              <a:gd name="T2" fmla="*/ 225633426 w 1167"/>
              <a:gd name="T3" fmla="*/ 69227371 h 868"/>
              <a:gd name="T4" fmla="*/ 250526957 w 1167"/>
              <a:gd name="T5" fmla="*/ 41004005 h 868"/>
              <a:gd name="T6" fmla="*/ 477220023 w 1167"/>
              <a:gd name="T7" fmla="*/ 58576837 h 868"/>
              <a:gd name="T8" fmla="*/ 464507984 w 1167"/>
              <a:gd name="T9" fmla="*/ 31418890 h 868"/>
              <a:gd name="T10" fmla="*/ 515884506 w 1167"/>
              <a:gd name="T11" fmla="*/ 14910746 h 868"/>
              <a:gd name="T12" fmla="*/ 551371525 w 1167"/>
              <a:gd name="T13" fmla="*/ 17040853 h 868"/>
              <a:gd name="T14" fmla="*/ 540248945 w 1167"/>
              <a:gd name="T15" fmla="*/ 69227371 h 868"/>
              <a:gd name="T16" fmla="*/ 522240890 w 1167"/>
              <a:gd name="T17" fmla="*/ 97450736 h 868"/>
              <a:gd name="T18" fmla="*/ 391945213 w 1167"/>
              <a:gd name="T19" fmla="*/ 217799936 h 868"/>
              <a:gd name="T20" fmla="*/ 391415394 w 1167"/>
              <a:gd name="T21" fmla="*/ 217799936 h 868"/>
              <a:gd name="T22" fmla="*/ 599040764 w 1167"/>
              <a:gd name="T23" fmla="*/ 423351941 h 868"/>
              <a:gd name="T24" fmla="*/ 599040764 w 1167"/>
              <a:gd name="T25" fmla="*/ 462225839 h 868"/>
              <a:gd name="T26" fmla="*/ 479338575 w 1167"/>
              <a:gd name="T27" fmla="*/ 462225839 h 868"/>
              <a:gd name="T28" fmla="*/ 350632358 w 1167"/>
              <a:gd name="T29" fmla="*/ 462225839 h 868"/>
              <a:gd name="T30" fmla="*/ 221926142 w 1167"/>
              <a:gd name="T31" fmla="*/ 462225839 h 868"/>
              <a:gd name="T32" fmla="*/ 93219198 w 1167"/>
              <a:gd name="T33" fmla="*/ 462225839 h 868"/>
              <a:gd name="T34" fmla="*/ 529820 w 1167"/>
              <a:gd name="T35" fmla="*/ 443054880 h 868"/>
              <a:gd name="T36" fmla="*/ 19597515 w 1167"/>
              <a:gd name="T37" fmla="*/ 0 h 868"/>
              <a:gd name="T38" fmla="*/ 39194303 w 1167"/>
              <a:gd name="T39" fmla="*/ 423351941 h 868"/>
              <a:gd name="T40" fmla="*/ 93219198 w 1167"/>
              <a:gd name="T41" fmla="*/ 334954340 h 868"/>
              <a:gd name="T42" fmla="*/ 148833552 w 1167"/>
              <a:gd name="T43" fmla="*/ 315783381 h 868"/>
              <a:gd name="T44" fmla="*/ 167901247 w 1167"/>
              <a:gd name="T45" fmla="*/ 423351941 h 868"/>
              <a:gd name="T46" fmla="*/ 221926142 w 1167"/>
              <a:gd name="T47" fmla="*/ 200227103 h 868"/>
              <a:gd name="T48" fmla="*/ 277009949 w 1167"/>
              <a:gd name="T49" fmla="*/ 180523435 h 868"/>
              <a:gd name="T50" fmla="*/ 297137284 w 1167"/>
              <a:gd name="T51" fmla="*/ 423351941 h 868"/>
              <a:gd name="T52" fmla="*/ 350632358 w 1167"/>
              <a:gd name="T53" fmla="*/ 266258949 h 868"/>
              <a:gd name="T54" fmla="*/ 406245985 w 1167"/>
              <a:gd name="T55" fmla="*/ 247088719 h 868"/>
              <a:gd name="T56" fmla="*/ 425843500 w 1167"/>
              <a:gd name="T57" fmla="*/ 423351941 h 868"/>
              <a:gd name="T58" fmla="*/ 479338575 w 1167"/>
              <a:gd name="T59" fmla="*/ 154962885 h 868"/>
              <a:gd name="T60" fmla="*/ 534952202 w 1167"/>
              <a:gd name="T61" fmla="*/ 135259946 h 868"/>
              <a:gd name="T62" fmla="*/ 554019897 w 1167"/>
              <a:gd name="T63" fmla="*/ 423351941 h 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7" h="868">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15"/>
          <p:cNvSpPr>
            <a:spLocks noEditPoints="1"/>
          </p:cNvSpPr>
          <p:nvPr/>
        </p:nvSpPr>
        <p:spPr bwMode="auto">
          <a:xfrm>
            <a:off x="4719365" y="3142837"/>
            <a:ext cx="815975" cy="863600"/>
          </a:xfrm>
          <a:custGeom>
            <a:avLst/>
            <a:gdLst>
              <a:gd name="T0" fmla="*/ 370225021 w 1122"/>
              <a:gd name="T1" fmla="*/ 0 h 1186"/>
              <a:gd name="T2" fmla="*/ 452732311 w 1122"/>
              <a:gd name="T3" fmla="*/ 193530139 h 1186"/>
              <a:gd name="T4" fmla="*/ 390323314 w 1122"/>
              <a:gd name="T5" fmla="*/ 82714093 h 1186"/>
              <a:gd name="T6" fmla="*/ 179823581 w 1122"/>
              <a:gd name="T7" fmla="*/ 62565854 h 1186"/>
              <a:gd name="T8" fmla="*/ 163957158 w 1122"/>
              <a:gd name="T9" fmla="*/ 165959017 h 1186"/>
              <a:gd name="T10" fmla="*/ 62409724 w 1122"/>
              <a:gd name="T11" fmla="*/ 471365404 h 1186"/>
              <a:gd name="T12" fmla="*/ 273437441 w 1122"/>
              <a:gd name="T13" fmla="*/ 491513644 h 1186"/>
              <a:gd name="T14" fmla="*/ 82507290 w 1122"/>
              <a:gd name="T15" fmla="*/ 554079498 h 1186"/>
              <a:gd name="T16" fmla="*/ 0 w 1122"/>
              <a:gd name="T17" fmla="*/ 130964285 h 1186"/>
              <a:gd name="T18" fmla="*/ 526777315 w 1122"/>
              <a:gd name="T19" fmla="*/ 203074156 h 1186"/>
              <a:gd name="T20" fmla="*/ 586013318 w 1122"/>
              <a:gd name="T21" fmla="*/ 262458671 h 1186"/>
              <a:gd name="T22" fmla="*/ 516199457 w 1122"/>
              <a:gd name="T23" fmla="*/ 431068925 h 1186"/>
              <a:gd name="T24" fmla="*/ 556395317 w 1122"/>
              <a:gd name="T25" fmla="*/ 302225048 h 1186"/>
              <a:gd name="T26" fmla="*/ 541586316 w 1122"/>
              <a:gd name="T27" fmla="*/ 266700214 h 1186"/>
              <a:gd name="T28" fmla="*/ 464368318 w 1122"/>
              <a:gd name="T29" fmla="*/ 221632090 h 1186"/>
              <a:gd name="T30" fmla="*/ 535769040 w 1122"/>
              <a:gd name="T31" fmla="*/ 289499691 h 1186"/>
              <a:gd name="T32" fmla="*/ 423643748 w 1122"/>
              <a:gd name="T33" fmla="*/ 499466628 h 1186"/>
              <a:gd name="T34" fmla="*/ 322625024 w 1122"/>
              <a:gd name="T35" fmla="*/ 440612943 h 1186"/>
              <a:gd name="T36" fmla="*/ 446915035 w 1122"/>
              <a:gd name="T37" fmla="*/ 238598991 h 1186"/>
              <a:gd name="T38" fmla="*/ 535769040 w 1122"/>
              <a:gd name="T39" fmla="*/ 289499691 h 1186"/>
              <a:gd name="T40" fmla="*/ 286660308 w 1122"/>
              <a:gd name="T41" fmla="*/ 621417725 h 1186"/>
              <a:gd name="T42" fmla="*/ 360705312 w 1122"/>
              <a:gd name="T43" fmla="*/ 492573848 h 1186"/>
              <a:gd name="T44" fmla="*/ 214730876 w 1122"/>
              <a:gd name="T45" fmla="*/ 109755841 h 1186"/>
              <a:gd name="T46" fmla="*/ 352243026 w 1122"/>
              <a:gd name="T47" fmla="*/ 141568506 h 1186"/>
              <a:gd name="T48" fmla="*/ 214730876 w 1122"/>
              <a:gd name="T49" fmla="*/ 109755841 h 1186"/>
              <a:gd name="T50" fmla="*/ 188285868 w 1122"/>
              <a:gd name="T51" fmla="*/ 320252880 h 1186"/>
              <a:gd name="T52" fmla="*/ 107894149 w 1122"/>
              <a:gd name="T53" fmla="*/ 352065545 h 1186"/>
              <a:gd name="T54" fmla="*/ 107894149 w 1122"/>
              <a:gd name="T55" fmla="*/ 247612907 h 1186"/>
              <a:gd name="T56" fmla="*/ 352243026 w 1122"/>
              <a:gd name="T57" fmla="*/ 278895469 h 1186"/>
              <a:gd name="T58" fmla="*/ 107894149 w 1122"/>
              <a:gd name="T59" fmla="*/ 247612907 h 1186"/>
              <a:gd name="T60" fmla="*/ 352243026 w 1122"/>
              <a:gd name="T61" fmla="*/ 179744578 h 1186"/>
              <a:gd name="T62" fmla="*/ 107894149 w 1122"/>
              <a:gd name="T63" fmla="*/ 211557971 h 1186"/>
              <a:gd name="T64" fmla="*/ 81449868 w 1122"/>
              <a:gd name="T65" fmla="*/ 137326963 h 1186"/>
              <a:gd name="T66" fmla="*/ 151263729 w 1122"/>
              <a:gd name="T67" fmla="*/ 126722742 h 1186"/>
              <a:gd name="T68" fmla="*/ 81449868 w 1122"/>
              <a:gd name="T69" fmla="*/ 137326963 h 1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2" h="1186">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16"/>
          <p:cNvSpPr>
            <a:spLocks noEditPoints="1"/>
          </p:cNvSpPr>
          <p:nvPr/>
        </p:nvSpPr>
        <p:spPr bwMode="auto">
          <a:xfrm>
            <a:off x="7078390" y="3076162"/>
            <a:ext cx="800100" cy="1044575"/>
          </a:xfrm>
          <a:custGeom>
            <a:avLst/>
            <a:gdLst>
              <a:gd name="T0" fmla="*/ 394711138 w 1097"/>
              <a:gd name="T1" fmla="*/ 110744604 h 1435"/>
              <a:gd name="T2" fmla="*/ 562808720 w 1097"/>
              <a:gd name="T3" fmla="*/ 139887883 h 1435"/>
              <a:gd name="T4" fmla="*/ 549509701 w 1097"/>
              <a:gd name="T5" fmla="*/ 163201923 h 1435"/>
              <a:gd name="T6" fmla="*/ 448438181 w 1097"/>
              <a:gd name="T7" fmla="*/ 134588575 h 1435"/>
              <a:gd name="T8" fmla="*/ 502697652 w 1097"/>
              <a:gd name="T9" fmla="*/ 181748043 h 1435"/>
              <a:gd name="T10" fmla="*/ 475036218 w 1097"/>
              <a:gd name="T11" fmla="*/ 192345202 h 1435"/>
              <a:gd name="T12" fmla="*/ 394178710 w 1097"/>
              <a:gd name="T13" fmla="*/ 142536808 h 1435"/>
              <a:gd name="T14" fmla="*/ 367581402 w 1097"/>
              <a:gd name="T15" fmla="*/ 126111139 h 1435"/>
              <a:gd name="T16" fmla="*/ 394711138 w 1097"/>
              <a:gd name="T17" fmla="*/ 110744604 h 1435"/>
              <a:gd name="T18" fmla="*/ 295235441 w 1097"/>
              <a:gd name="T19" fmla="*/ 507622686 h 1435"/>
              <a:gd name="T20" fmla="*/ 295235441 w 1097"/>
              <a:gd name="T21" fmla="*/ 507622686 h 1435"/>
              <a:gd name="T22" fmla="*/ 311193680 w 1097"/>
              <a:gd name="T23" fmla="*/ 499674453 h 1435"/>
              <a:gd name="T24" fmla="*/ 315981881 w 1097"/>
              <a:gd name="T25" fmla="*/ 486957571 h 1435"/>
              <a:gd name="T26" fmla="*/ 311726108 w 1097"/>
              <a:gd name="T27" fmla="*/ 475829754 h 1435"/>
              <a:gd name="T28" fmla="*/ 295235441 w 1097"/>
              <a:gd name="T29" fmla="*/ 466822387 h 1435"/>
              <a:gd name="T30" fmla="*/ 295235441 w 1097"/>
              <a:gd name="T31" fmla="*/ 507622686 h 1435"/>
              <a:gd name="T32" fmla="*/ 276084825 w 1097"/>
              <a:gd name="T33" fmla="*/ 382041477 h 1435"/>
              <a:gd name="T34" fmla="*/ 276084825 w 1097"/>
              <a:gd name="T35" fmla="*/ 382041477 h 1435"/>
              <a:gd name="T36" fmla="*/ 264914058 w 1097"/>
              <a:gd name="T37" fmla="*/ 407475969 h 1435"/>
              <a:gd name="T38" fmla="*/ 276084825 w 1097"/>
              <a:gd name="T39" fmla="*/ 414364340 h 1435"/>
              <a:gd name="T40" fmla="*/ 276084825 w 1097"/>
              <a:gd name="T41" fmla="*/ 382041477 h 1435"/>
              <a:gd name="T42" fmla="*/ 358538157 w 1097"/>
              <a:gd name="T43" fmla="*/ 394758359 h 1435"/>
              <a:gd name="T44" fmla="*/ 358538157 w 1097"/>
              <a:gd name="T45" fmla="*/ 394758359 h 1435"/>
              <a:gd name="T46" fmla="*/ 311193680 w 1097"/>
              <a:gd name="T47" fmla="*/ 402176661 h 1435"/>
              <a:gd name="T48" fmla="*/ 295235441 w 1097"/>
              <a:gd name="T49" fmla="*/ 382571408 h 1435"/>
              <a:gd name="T50" fmla="*/ 295235441 w 1097"/>
              <a:gd name="T51" fmla="*/ 419132989 h 1435"/>
              <a:gd name="T52" fmla="*/ 347366661 w 1097"/>
              <a:gd name="T53" fmla="*/ 441387896 h 1435"/>
              <a:gd name="T54" fmla="*/ 336727592 w 1097"/>
              <a:gd name="T55" fmla="*/ 529347662 h 1435"/>
              <a:gd name="T56" fmla="*/ 295235441 w 1097"/>
              <a:gd name="T57" fmla="*/ 540474752 h 1435"/>
              <a:gd name="T58" fmla="*/ 295235441 w 1097"/>
              <a:gd name="T59" fmla="*/ 564849382 h 1435"/>
              <a:gd name="T60" fmla="*/ 276084825 w 1097"/>
              <a:gd name="T61" fmla="*/ 564849382 h 1435"/>
              <a:gd name="T62" fmla="*/ 276084825 w 1097"/>
              <a:gd name="T63" fmla="*/ 540474752 h 1435"/>
              <a:gd name="T64" fmla="*/ 205334688 w 1097"/>
              <a:gd name="T65" fmla="*/ 483777987 h 1435"/>
              <a:gd name="T66" fmla="*/ 257466637 w 1097"/>
              <a:gd name="T67" fmla="*/ 477949477 h 1435"/>
              <a:gd name="T68" fmla="*/ 276084825 w 1097"/>
              <a:gd name="T69" fmla="*/ 506032894 h 1435"/>
              <a:gd name="T70" fmla="*/ 276084825 w 1097"/>
              <a:gd name="T71" fmla="*/ 460993149 h 1435"/>
              <a:gd name="T72" fmla="*/ 239380147 w 1097"/>
              <a:gd name="T73" fmla="*/ 448806198 h 1435"/>
              <a:gd name="T74" fmla="*/ 228741078 w 1097"/>
              <a:gd name="T75" fmla="*/ 365615809 h 1435"/>
              <a:gd name="T76" fmla="*/ 276084825 w 1097"/>
              <a:gd name="T77" fmla="*/ 348659481 h 1435"/>
              <a:gd name="T78" fmla="*/ 276084825 w 1097"/>
              <a:gd name="T79" fmla="*/ 336472530 h 1435"/>
              <a:gd name="T80" fmla="*/ 295235441 w 1097"/>
              <a:gd name="T81" fmla="*/ 336472530 h 1435"/>
              <a:gd name="T82" fmla="*/ 295235441 w 1097"/>
              <a:gd name="T83" fmla="*/ 348659481 h 1435"/>
              <a:gd name="T84" fmla="*/ 358538157 w 1097"/>
              <a:gd name="T85" fmla="*/ 394758359 h 1435"/>
              <a:gd name="T86" fmla="*/ 10107371 w 1097"/>
              <a:gd name="T87" fmla="*/ 535176172 h 1435"/>
              <a:gd name="T88" fmla="*/ 10107371 w 1097"/>
              <a:gd name="T89" fmla="*/ 535176172 h 1435"/>
              <a:gd name="T90" fmla="*/ 552702078 w 1097"/>
              <a:gd name="T91" fmla="*/ 545774059 h 1435"/>
              <a:gd name="T92" fmla="*/ 343111616 w 1097"/>
              <a:gd name="T93" fmla="*/ 125051278 h 1435"/>
              <a:gd name="T94" fmla="*/ 420245049 w 1097"/>
              <a:gd name="T95" fmla="*/ 31263001 h 1435"/>
              <a:gd name="T96" fmla="*/ 290979668 w 1097"/>
              <a:gd name="T97" fmla="*/ 30733071 h 1435"/>
              <a:gd name="T98" fmla="*/ 187780626 w 1097"/>
              <a:gd name="T99" fmla="*/ 64115067 h 1435"/>
              <a:gd name="T100" fmla="*/ 236188499 w 1097"/>
              <a:gd name="T101" fmla="*/ 120811832 h 1435"/>
              <a:gd name="T102" fmla="*/ 10107371 w 1097"/>
              <a:gd name="T103" fmla="*/ 535176172 h 14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17"/>
          <p:cNvSpPr>
            <a:spLocks noEditPoints="1"/>
          </p:cNvSpPr>
          <p:nvPr/>
        </p:nvSpPr>
        <p:spPr bwMode="auto">
          <a:xfrm>
            <a:off x="9440590" y="3139662"/>
            <a:ext cx="876300" cy="876300"/>
          </a:xfrm>
          <a:custGeom>
            <a:avLst/>
            <a:gdLst>
              <a:gd name="T0" fmla="*/ 319426283 w 1203"/>
              <a:gd name="T1" fmla="*/ 638322269 h 1203"/>
              <a:gd name="T2" fmla="*/ 0 w 1203"/>
              <a:gd name="T3" fmla="*/ 318895987 h 1203"/>
              <a:gd name="T4" fmla="*/ 319426283 w 1203"/>
              <a:gd name="T5" fmla="*/ 0 h 1203"/>
              <a:gd name="T6" fmla="*/ 638322269 w 1203"/>
              <a:gd name="T7" fmla="*/ 318895987 h 1203"/>
              <a:gd name="T8" fmla="*/ 319426283 w 1203"/>
              <a:gd name="T9" fmla="*/ 638322269 h 1203"/>
              <a:gd name="T10" fmla="*/ 458976511 w 1203"/>
              <a:gd name="T11" fmla="*/ 486567942 h 1203"/>
              <a:gd name="T12" fmla="*/ 458976511 w 1203"/>
              <a:gd name="T13" fmla="*/ 486567942 h 1203"/>
              <a:gd name="T14" fmla="*/ 340650516 w 1203"/>
              <a:gd name="T15" fmla="*/ 370364589 h 1203"/>
              <a:gd name="T16" fmla="*/ 319426283 w 1203"/>
              <a:gd name="T17" fmla="*/ 374609873 h 1203"/>
              <a:gd name="T18" fmla="*/ 263712396 w 1203"/>
              <a:gd name="T19" fmla="*/ 318895987 h 1203"/>
              <a:gd name="T20" fmla="*/ 288650889 w 1203"/>
              <a:gd name="T21" fmla="*/ 272732532 h 1203"/>
              <a:gd name="T22" fmla="*/ 288650889 w 1203"/>
              <a:gd name="T23" fmla="*/ 113019390 h 1203"/>
              <a:gd name="T24" fmla="*/ 349671380 w 1203"/>
              <a:gd name="T25" fmla="*/ 113019390 h 1203"/>
              <a:gd name="T26" fmla="*/ 349671380 w 1203"/>
              <a:gd name="T27" fmla="*/ 272732532 h 1203"/>
              <a:gd name="T28" fmla="*/ 375140169 w 1203"/>
              <a:gd name="T29" fmla="*/ 318895987 h 1203"/>
              <a:gd name="T30" fmla="*/ 371425910 w 1203"/>
              <a:gd name="T31" fmla="*/ 339058899 h 1203"/>
              <a:gd name="T32" fmla="*/ 489751905 w 1203"/>
              <a:gd name="T33" fmla="*/ 455262252 h 1203"/>
              <a:gd name="T34" fmla="*/ 458976511 w 1203"/>
              <a:gd name="T35" fmla="*/ 486567942 h 1203"/>
              <a:gd name="T36" fmla="*/ 106652193 w 1203"/>
              <a:gd name="T37" fmla="*/ 297671753 h 1203"/>
              <a:gd name="T38" fmla="*/ 106652193 w 1203"/>
              <a:gd name="T39" fmla="*/ 297671753 h 1203"/>
              <a:gd name="T40" fmla="*/ 148040068 w 1203"/>
              <a:gd name="T41" fmla="*/ 297671753 h 1203"/>
              <a:gd name="T42" fmla="*/ 148040068 w 1203"/>
              <a:gd name="T43" fmla="*/ 340650516 h 1203"/>
              <a:gd name="T44" fmla="*/ 106652193 w 1203"/>
              <a:gd name="T45" fmla="*/ 340650516 h 1203"/>
              <a:gd name="T46" fmla="*/ 106652193 w 1203"/>
              <a:gd name="T47" fmla="*/ 297671753 h 1203"/>
              <a:gd name="T48" fmla="*/ 490282201 w 1203"/>
              <a:gd name="T49" fmla="*/ 297671753 h 1203"/>
              <a:gd name="T50" fmla="*/ 490282201 w 1203"/>
              <a:gd name="T51" fmla="*/ 297671753 h 1203"/>
              <a:gd name="T52" fmla="*/ 531670076 w 1203"/>
              <a:gd name="T53" fmla="*/ 297671753 h 1203"/>
              <a:gd name="T54" fmla="*/ 531670076 w 1203"/>
              <a:gd name="T55" fmla="*/ 340650516 h 1203"/>
              <a:gd name="T56" fmla="*/ 490282201 w 1203"/>
              <a:gd name="T57" fmla="*/ 340650516 h 1203"/>
              <a:gd name="T58" fmla="*/ 490282201 w 1203"/>
              <a:gd name="T59" fmla="*/ 297671753 h 1203"/>
              <a:gd name="T60" fmla="*/ 297671753 w 1203"/>
              <a:gd name="T61" fmla="*/ 531670076 h 1203"/>
              <a:gd name="T62" fmla="*/ 297671753 w 1203"/>
              <a:gd name="T63" fmla="*/ 531670076 h 1203"/>
              <a:gd name="T64" fmla="*/ 297671753 w 1203"/>
              <a:gd name="T65" fmla="*/ 490282201 h 1203"/>
              <a:gd name="T66" fmla="*/ 340650516 w 1203"/>
              <a:gd name="T67" fmla="*/ 490282201 h 1203"/>
              <a:gd name="T68" fmla="*/ 340650516 w 1203"/>
              <a:gd name="T69" fmla="*/ 531670076 h 1203"/>
              <a:gd name="T70" fmla="*/ 297671753 w 1203"/>
              <a:gd name="T71" fmla="*/ 531670076 h 1203"/>
              <a:gd name="T72" fmla="*/ 319426283 w 1203"/>
              <a:gd name="T73" fmla="*/ 577302506 h 1203"/>
              <a:gd name="T74" fmla="*/ 319426283 w 1203"/>
              <a:gd name="T75" fmla="*/ 577302506 h 1203"/>
              <a:gd name="T76" fmla="*/ 577302506 w 1203"/>
              <a:gd name="T77" fmla="*/ 318895987 h 1203"/>
              <a:gd name="T78" fmla="*/ 319426283 w 1203"/>
              <a:gd name="T79" fmla="*/ 61019763 h 1203"/>
              <a:gd name="T80" fmla="*/ 61019763 w 1203"/>
              <a:gd name="T81" fmla="*/ 318895987 h 1203"/>
              <a:gd name="T82" fmla="*/ 319426283 w 1203"/>
              <a:gd name="T83" fmla="*/ 577302506 h 1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03" h="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TextBox 17"/>
          <p:cNvSpPr txBox="1">
            <a:spLocks noChangeArrowheads="1"/>
          </p:cNvSpPr>
          <p:nvPr/>
        </p:nvSpPr>
        <p:spPr bwMode="auto">
          <a:xfrm>
            <a:off x="1657077" y="4676362"/>
            <a:ext cx="2147888" cy="461665"/>
          </a:xfrm>
          <a:prstGeom prst="rect">
            <a:avLst/>
          </a:prstGeom>
          <a:noFill/>
          <a:ln>
            <a:noFill/>
          </a:ln>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ctr">
              <a:buNone/>
            </a:pPr>
            <a:r>
              <a:rPr lang="zh-CN" altLang="en-US" sz="2400" dirty="0">
                <a:latin typeface="黑体" panose="02010609060101010101" pitchFamily="49" charset="-122"/>
                <a:ea typeface="黑体" panose="02010609060101010101" pitchFamily="49" charset="-122"/>
              </a:rPr>
              <a:t>电子合同问题</a:t>
            </a:r>
            <a:endParaRPr lang="zh-CN" altLang="en-US" sz="2400" dirty="0">
              <a:latin typeface="黑体" panose="02010609060101010101" pitchFamily="49" charset="-122"/>
              <a:ea typeface="黑体" panose="02010609060101010101" pitchFamily="49" charset="-122"/>
            </a:endParaRPr>
          </a:p>
        </p:txBody>
      </p:sp>
      <p:sp>
        <p:nvSpPr>
          <p:cNvPr id="31" name="TextBox 20"/>
          <p:cNvSpPr txBox="1">
            <a:spLocks noChangeArrowheads="1"/>
          </p:cNvSpPr>
          <p:nvPr/>
        </p:nvSpPr>
        <p:spPr bwMode="auto">
          <a:xfrm>
            <a:off x="4020865" y="4676362"/>
            <a:ext cx="2147887" cy="461665"/>
          </a:xfrm>
          <a:prstGeom prst="rect">
            <a:avLst/>
          </a:prstGeom>
          <a:noFill/>
          <a:ln>
            <a:noFill/>
          </a:ln>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ctr">
              <a:buNone/>
            </a:pPr>
            <a:r>
              <a:rPr lang="zh-CN" altLang="en-US" sz="2400" dirty="0">
                <a:latin typeface="黑体" panose="02010609060101010101" pitchFamily="49" charset="-122"/>
                <a:ea typeface="黑体" panose="02010609060101010101" pitchFamily="49" charset="-122"/>
              </a:rPr>
              <a:t>知识产权问题</a:t>
            </a:r>
            <a:endParaRPr lang="zh-CN" altLang="en-US" sz="2400" dirty="0">
              <a:latin typeface="黑体" panose="02010609060101010101" pitchFamily="49" charset="-122"/>
              <a:ea typeface="黑体" panose="02010609060101010101" pitchFamily="49" charset="-122"/>
            </a:endParaRPr>
          </a:p>
        </p:txBody>
      </p:sp>
      <p:sp>
        <p:nvSpPr>
          <p:cNvPr id="32" name="TextBox 23"/>
          <p:cNvSpPr txBox="1">
            <a:spLocks noChangeArrowheads="1"/>
          </p:cNvSpPr>
          <p:nvPr/>
        </p:nvSpPr>
        <p:spPr bwMode="auto">
          <a:xfrm>
            <a:off x="6370365" y="4676362"/>
            <a:ext cx="2147887" cy="461665"/>
          </a:xfrm>
          <a:prstGeom prst="rect">
            <a:avLst/>
          </a:prstGeom>
          <a:noFill/>
          <a:ln>
            <a:noFill/>
          </a:ln>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ctr">
              <a:buNone/>
            </a:pPr>
            <a:r>
              <a:rPr lang="zh-CN" altLang="en-US" sz="2400" dirty="0">
                <a:latin typeface="黑体" panose="02010609060101010101" pitchFamily="49" charset="-122"/>
                <a:ea typeface="黑体" panose="02010609060101010101" pitchFamily="49" charset="-122"/>
              </a:rPr>
              <a:t>个人隐私问题</a:t>
            </a:r>
            <a:endParaRPr lang="zh-CN" altLang="en-US" sz="2400" dirty="0">
              <a:latin typeface="黑体" panose="02010609060101010101" pitchFamily="49" charset="-122"/>
              <a:ea typeface="黑体" panose="02010609060101010101" pitchFamily="49" charset="-122"/>
            </a:endParaRPr>
          </a:p>
        </p:txBody>
      </p:sp>
      <p:sp>
        <p:nvSpPr>
          <p:cNvPr id="33" name="TextBox 26"/>
          <p:cNvSpPr txBox="1">
            <a:spLocks noChangeArrowheads="1"/>
          </p:cNvSpPr>
          <p:nvPr/>
        </p:nvSpPr>
        <p:spPr bwMode="auto">
          <a:xfrm>
            <a:off x="8735740" y="4676362"/>
            <a:ext cx="2147887" cy="461665"/>
          </a:xfrm>
          <a:prstGeom prst="rect">
            <a:avLst/>
          </a:prstGeom>
          <a:noFill/>
          <a:ln>
            <a:noFill/>
          </a:ln>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ctr">
              <a:buNone/>
            </a:pPr>
            <a:r>
              <a:rPr lang="zh-CN" altLang="en-US" sz="2400" dirty="0">
                <a:latin typeface="黑体" panose="02010609060101010101" pitchFamily="49" charset="-122"/>
                <a:ea typeface="黑体" panose="02010609060101010101" pitchFamily="49" charset="-122"/>
              </a:rPr>
              <a:t>管辖权问题</a:t>
            </a:r>
            <a:endParaRPr lang="zh-CN" altLang="en-US" sz="2400" dirty="0">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10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1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20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30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30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childTnLst>
                          </p:cTn>
                        </p:par>
                        <p:par>
                          <p:cTn id="43" fill="hold">
                            <p:stCondLst>
                              <p:cond delay="1500"/>
                            </p:stCondLst>
                            <p:childTnLst>
                              <p:par>
                                <p:cTn id="44" presetID="1"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1" presetClass="path" presetSubtype="0" accel="50000" decel="50000" fill="hold" grpId="1" nodeType="withEffect">
                                  <p:stCondLst>
                                    <p:cond delay="0"/>
                                  </p:stCondLst>
                                  <p:childTnLst>
                                    <p:animMotion origin="layout" path="M -0.00715 0.00787 C 0.01575 -0.05023 0.06118 -0.06551 0.09411 -0.02407 C 0.12678 0.0169 0.13485 0.09769 0.11168 0.15602 C 0.08877 0.21458 0.04322 0.22894 0.01042 0.18796 C -0.02264 0.14722 -0.03006 0.0662 -0.00715 0.00787 Z " pathEditMode="relative" rAng="18300000" ptsTypes="AAAAA">
                                      <p:cBhvr>
                                        <p:cTn id="47" dur="1000" fill="hold"/>
                                        <p:tgtEl>
                                          <p:spTgt spid="19"/>
                                        </p:tgtEl>
                                        <p:attrNameLst>
                                          <p:attrName>ppt_x</p:attrName>
                                          <p:attrName>ppt_y</p:attrName>
                                        </p:attrNameLst>
                                      </p:cBhvr>
                                      <p:rCtr x="5935" y="7407"/>
                                    </p:animMotion>
                                  </p:childTnLst>
                                </p:cTn>
                              </p:par>
                            </p:childTnLst>
                          </p:cTn>
                        </p:par>
                        <p:par>
                          <p:cTn id="48" fill="hold">
                            <p:stCondLst>
                              <p:cond delay="1500"/>
                            </p:stCondLst>
                            <p:childTnLst>
                              <p:par>
                                <p:cTn id="49" presetID="1"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path" presetSubtype="0" accel="50000" decel="50000" fill="hold" grpId="1" nodeType="withEffect">
                                  <p:stCondLst>
                                    <p:cond delay="0"/>
                                  </p:stCondLst>
                                  <p:childTnLst>
                                    <p:animMotion origin="layout" path="M -0.00716 0.00787 C 0.01575 -0.05023 0.06117 -0.06551 0.0941 -0.02407 C 0.12677 0.0169 0.13484 0.09769 0.11167 0.15602 C 0.08877 0.21458 0.04321 0.22894 0.01041 0.18796 C -0.02265 0.14722 -0.03007 0.0662 -0.00716 0.00787 Z " pathEditMode="relative" rAng="18300000" ptsTypes="AAAAA">
                                      <p:cBhvr>
                                        <p:cTn id="52" dur="1000" fill="hold"/>
                                        <p:tgtEl>
                                          <p:spTgt spid="21"/>
                                        </p:tgtEl>
                                        <p:attrNameLst>
                                          <p:attrName>ppt_x</p:attrName>
                                          <p:attrName>ppt_y</p:attrName>
                                        </p:attrNameLst>
                                      </p:cBhvr>
                                      <p:rCtr x="5935" y="7407"/>
                                    </p:animMotion>
                                  </p:childTnLst>
                                </p:cTn>
                              </p:par>
                            </p:childTnLst>
                          </p:cTn>
                        </p:par>
                        <p:par>
                          <p:cTn id="53" fill="hold">
                            <p:stCondLst>
                              <p:cond delay="1500"/>
                            </p:stCondLst>
                            <p:childTnLst>
                              <p:par>
                                <p:cTn id="54" presetID="1"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par>
                                <p:cTn id="56" presetID="1" presetClass="path" presetSubtype="0" accel="50000" decel="50000" fill="hold" grpId="1" nodeType="withEffect">
                                  <p:stCondLst>
                                    <p:cond delay="0"/>
                                  </p:stCondLst>
                                  <p:childTnLst>
                                    <p:animMotion origin="layout" path="M -0.00716 0.00787 C 0.01575 -0.05023 0.06117 -0.06551 0.0941 -0.02407 C 0.12677 0.0169 0.13484 0.09769 0.11167 0.15602 C 0.08876 0.21458 0.04321 0.22894 0.01041 0.18796 C -0.02265 0.14722 -0.03007 0.0662 -0.00716 0.00787 Z " pathEditMode="relative" rAng="18300000" ptsTypes="AAAAA">
                                      <p:cBhvr>
                                        <p:cTn id="57" dur="1000" fill="hold"/>
                                        <p:tgtEl>
                                          <p:spTgt spid="23"/>
                                        </p:tgtEl>
                                        <p:attrNameLst>
                                          <p:attrName>ppt_x</p:attrName>
                                          <p:attrName>ppt_y</p:attrName>
                                        </p:attrNameLst>
                                      </p:cBhvr>
                                      <p:rCtr x="5935" y="7407"/>
                                    </p:animMotion>
                                  </p:childTnLst>
                                </p:cTn>
                              </p:par>
                            </p:childTnLst>
                          </p:cTn>
                        </p:par>
                        <p:par>
                          <p:cTn id="58" fill="hold">
                            <p:stCondLst>
                              <p:cond delay="1500"/>
                            </p:stCondLst>
                            <p:childTnLst>
                              <p:par>
                                <p:cTn id="59" presetID="1"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path" presetSubtype="0" accel="50000" decel="50000" fill="hold" grpId="1" nodeType="withEffect">
                                  <p:stCondLst>
                                    <p:cond delay="0"/>
                                  </p:stCondLst>
                                  <p:childTnLst>
                                    <p:animMotion origin="layout" path="M -0.00716 0.00787 C 0.01574 -0.05023 0.06117 -0.06551 0.0941 -0.02407 C 0.12677 0.0169 0.13484 0.09769 0.11167 0.15602 C 0.08876 0.21458 0.04321 0.22894 0.01041 0.18796 C -0.02265 0.14722 -0.03007 0.0662 -0.00716 0.00787 Z " pathEditMode="relative" rAng="18300000" ptsTypes="AAAAA">
                                      <p:cBhvr>
                                        <p:cTn id="62" dur="1000" fill="hold"/>
                                        <p:tgtEl>
                                          <p:spTgt spid="25"/>
                                        </p:tgtEl>
                                        <p:attrNameLst>
                                          <p:attrName>ppt_x</p:attrName>
                                          <p:attrName>ppt_y</p:attrName>
                                        </p:attrNameLst>
                                      </p:cBhvr>
                                      <p:rCtr x="5935" y="7407"/>
                                    </p:animMotion>
                                  </p:childTnLst>
                                </p:cTn>
                              </p:par>
                            </p:childTnLst>
                          </p:cTn>
                        </p:par>
                        <p:par>
                          <p:cTn id="63" fill="hold">
                            <p:stCondLst>
                              <p:cond delay="1500"/>
                            </p:stCondLst>
                            <p:childTnLst>
                              <p:par>
                                <p:cTn id="64" presetID="2" presetClass="entr" presetSubtype="12"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0-#ppt_w/2"/>
                                          </p:val>
                                        </p:tav>
                                        <p:tav tm="100000">
                                          <p:val>
                                            <p:strVal val="#ppt_x"/>
                                          </p:val>
                                        </p:tav>
                                      </p:tavLst>
                                    </p:anim>
                                    <p:anim calcmode="lin" valueType="num">
                                      <p:cBhvr additive="base">
                                        <p:cTn id="67" dur="500" fill="hold"/>
                                        <p:tgtEl>
                                          <p:spTgt spid="30"/>
                                        </p:tgtEl>
                                        <p:attrNameLst>
                                          <p:attrName>ppt_y</p:attrName>
                                        </p:attrNameLst>
                                      </p:cBhvr>
                                      <p:tavLst>
                                        <p:tav tm="0">
                                          <p:val>
                                            <p:strVal val="1+#ppt_h/2"/>
                                          </p:val>
                                        </p:tav>
                                        <p:tav tm="100000">
                                          <p:val>
                                            <p:strVal val="#ppt_y"/>
                                          </p:val>
                                        </p:tav>
                                      </p:tavLst>
                                    </p:anim>
                                  </p:childTnLst>
                                </p:cTn>
                              </p:par>
                              <p:par>
                                <p:cTn id="68" presetID="2" presetClass="entr" presetSubtype="12" fill="hold" grpId="0" nodeType="withEffect">
                                  <p:stCondLst>
                                    <p:cond delay="10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0-#ppt_w/2"/>
                                          </p:val>
                                        </p:tav>
                                        <p:tav tm="100000">
                                          <p:val>
                                            <p:strVal val="#ppt_x"/>
                                          </p:val>
                                        </p:tav>
                                      </p:tavLst>
                                    </p:anim>
                                    <p:anim calcmode="lin" valueType="num">
                                      <p:cBhvr additive="base">
                                        <p:cTn id="71" dur="500" fill="hold"/>
                                        <p:tgtEl>
                                          <p:spTgt spid="31"/>
                                        </p:tgtEl>
                                        <p:attrNameLst>
                                          <p:attrName>ppt_y</p:attrName>
                                        </p:attrNameLst>
                                      </p:cBhvr>
                                      <p:tavLst>
                                        <p:tav tm="0">
                                          <p:val>
                                            <p:strVal val="1+#ppt_h/2"/>
                                          </p:val>
                                        </p:tav>
                                        <p:tav tm="100000">
                                          <p:val>
                                            <p:strVal val="#ppt_y"/>
                                          </p:val>
                                        </p:tav>
                                      </p:tavLst>
                                    </p:anim>
                                  </p:childTnLst>
                                </p:cTn>
                              </p:par>
                              <p:par>
                                <p:cTn id="72" presetID="2" presetClass="entr" presetSubtype="12" fill="hold" grpId="0" nodeType="withEffect">
                                  <p:stCondLst>
                                    <p:cond delay="20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par>
                                <p:cTn id="76" presetID="2" presetClass="entr" presetSubtype="12" fill="hold" grpId="0" nodeType="withEffect">
                                  <p:stCondLst>
                                    <p:cond delay="30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500" fill="hold"/>
                                        <p:tgtEl>
                                          <p:spTgt spid="33"/>
                                        </p:tgtEl>
                                        <p:attrNameLst>
                                          <p:attrName>ppt_x</p:attrName>
                                        </p:attrNameLst>
                                      </p:cBhvr>
                                      <p:tavLst>
                                        <p:tav tm="0">
                                          <p:val>
                                            <p:strVal val="0-#ppt_w/2"/>
                                          </p:val>
                                        </p:tav>
                                        <p:tav tm="100000">
                                          <p:val>
                                            <p:strVal val="#ppt_x"/>
                                          </p:val>
                                        </p:tav>
                                      </p:tavLst>
                                    </p:anim>
                                    <p:anim calcmode="lin" valueType="num">
                                      <p:cBhvr additive="base">
                                        <p:cTn id="79" dur="500" fill="hold"/>
                                        <p:tgtEl>
                                          <p:spTgt spid="33"/>
                                        </p:tgtEl>
                                        <p:attrNameLst>
                                          <p:attrName>ppt_y</p:attrName>
                                        </p:attrNameLst>
                                      </p:cBhvr>
                                      <p:tavLst>
                                        <p:tav tm="0">
                                          <p:val>
                                            <p:strVal val="1+#ppt_h/2"/>
                                          </p:val>
                                        </p:tav>
                                        <p:tav tm="100000">
                                          <p:val>
                                            <p:strVal val="#ppt_y"/>
                                          </p:val>
                                        </p:tav>
                                      </p:tavLst>
                                    </p:anim>
                                  </p:childTnLst>
                                </p:cTn>
                              </p:par>
                            </p:childTnLst>
                          </p:cTn>
                        </p:par>
                        <p:par>
                          <p:cTn id="80" fill="hold">
                            <p:stCondLst>
                              <p:cond delay="2000"/>
                            </p:stCondLst>
                            <p:childTnLst>
                              <p:par>
                                <p:cTn id="81" presetID="1" presetClass="entr" presetSubtype="0"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par>
                                <p:cTn id="83" presetID="1" presetClass="entr" presetSubtype="0" fill="hold" grpId="0" nodeType="withEffect">
                                  <p:stCondLst>
                                    <p:cond delay="300"/>
                                  </p:stCondLst>
                                  <p:childTnLst>
                                    <p:set>
                                      <p:cBhvr>
                                        <p:cTn id="8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8" grpId="0" animBg="1" autoUpdateAnimBg="0"/>
      <p:bldP spid="19" grpId="0" animBg="1" autoUpdateAnimBg="0"/>
      <p:bldP spid="19" grpId="1" animBg="1" autoUpdateAnimBg="0"/>
      <p:bldP spid="20" grpId="0" animBg="1" autoUpdateAnimBg="0"/>
      <p:bldP spid="21" grpId="0" animBg="1" autoUpdateAnimBg="0"/>
      <p:bldP spid="21" grpId="1" animBg="1" autoUpdateAnimBg="0"/>
      <p:bldP spid="22" grpId="0" animBg="1" autoUpdateAnimBg="0"/>
      <p:bldP spid="23" grpId="0" animBg="1" autoUpdateAnimBg="0"/>
      <p:bldP spid="23" grpId="1" animBg="1" autoUpdateAnimBg="0"/>
      <p:bldP spid="24" grpId="0" animBg="1" autoUpdateAnimBg="0"/>
      <p:bldP spid="25" grpId="0" animBg="1" autoUpdateAnimBg="0"/>
      <p:bldP spid="25" grpId="1" animBg="1" autoUpdateAnimBg="0"/>
      <p:bldP spid="26" grpId="0" animBg="1"/>
      <p:bldP spid="27" grpId="0" animBg="1"/>
      <p:bldP spid="28" grpId="0" animBg="1"/>
      <p:bldP spid="29" grpId="0" animBg="1"/>
      <p:bldP spid="30" grpId="0"/>
      <p:bldP spid="31" grpId="0"/>
      <p:bldP spid="32"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9969" y="908720"/>
            <a:ext cx="6629960" cy="646331"/>
          </a:xfrm>
          <a:prstGeom prst="rect">
            <a:avLst/>
          </a:prstGeom>
          <a:noFill/>
          <a:ln>
            <a:noFill/>
          </a:ln>
        </p:spPr>
        <p:txBody>
          <a:bodyPr wrap="square">
            <a:spAutoFit/>
          </a:bodyPr>
          <a:lstStyle/>
          <a:p>
            <a:pPr marL="0" indent="0">
              <a:lnSpc>
                <a:spcPct val="100000"/>
              </a:lnSpc>
              <a:spcBef>
                <a:spcPts val="0"/>
              </a:spcBef>
              <a:buNone/>
            </a:pPr>
            <a:r>
              <a:rPr lang="zh-CN" altLang="en-US" sz="3600" dirty="0">
                <a:solidFill>
                  <a:schemeClr val="accent2"/>
                </a:solidFill>
                <a:latin typeface="+mj-lt"/>
                <a:ea typeface="方正大黑简体" panose="02010601030101010101" pitchFamily="65" charset="-122"/>
                <a:sym typeface="+mn-ea"/>
              </a:rPr>
              <a:t>二、电子商务法律及相关政策</a:t>
            </a:r>
            <a:endParaRPr lang="en-US" altLang="zh-CN" sz="3600" dirty="0">
              <a:solidFill>
                <a:schemeClr val="accent2"/>
              </a:solidFill>
              <a:latin typeface="+mj-lt"/>
              <a:ea typeface="方正大黑简体" panose="02010601030101010101" pitchFamily="65" charset="-122"/>
            </a:endParaRPr>
          </a:p>
        </p:txBody>
      </p:sp>
      <p:sp>
        <p:nvSpPr>
          <p:cNvPr id="3" name="TextBox 120"/>
          <p:cNvSpPr txBox="1"/>
          <p:nvPr/>
        </p:nvSpPr>
        <p:spPr>
          <a:xfrm rot="21367075">
            <a:off x="1282651" y="3552991"/>
            <a:ext cx="2345580" cy="68326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lvl="0" algn="ctr">
              <a:defRPr/>
            </a:pPr>
            <a:r>
              <a:rPr lang="zh-CN" altLang="en-US" sz="2400" b="0" dirty="0">
                <a:solidFill>
                  <a:schemeClr val="accent2"/>
                </a:solidFill>
                <a:effectLst>
                  <a:outerShdw dist="38100" dir="5400000" algn="t" rotWithShape="0">
                    <a:sysClr val="window" lastClr="FFFFFF">
                      <a:alpha val="55000"/>
                    </a:sysClr>
                  </a:outerShdw>
                </a:effectLst>
                <a:latin typeface="黑体" panose="02010609060101010101" pitchFamily="49" charset="-122"/>
                <a:ea typeface="黑体" panose="02010609060101010101" pitchFamily="49" charset="-122"/>
                <a:cs typeface="Times New Roman" panose="02020603050405020304" charset="0"/>
              </a:rPr>
              <a:t>电子合同法律效力的相关规定</a:t>
            </a:r>
            <a:endParaRPr lang="zh-CN" altLang="en-US" sz="2400" b="0" dirty="0">
              <a:solidFill>
                <a:schemeClr val="accent2"/>
              </a:solidFill>
              <a:effectLst>
                <a:outerShdw dist="38100" dir="5400000" algn="t" rotWithShape="0">
                  <a:sysClr val="window" lastClr="FFFFFF">
                    <a:alpha val="55000"/>
                  </a:sysClr>
                </a:outerShdw>
              </a:effectLst>
              <a:latin typeface="黑体" panose="02010609060101010101" pitchFamily="49" charset="-122"/>
              <a:ea typeface="黑体" panose="02010609060101010101" pitchFamily="49" charset="-122"/>
              <a:cs typeface="Times New Roman" panose="02020603050405020304" charset="0"/>
            </a:endParaRPr>
          </a:p>
        </p:txBody>
      </p:sp>
      <p:sp>
        <p:nvSpPr>
          <p:cNvPr id="4" name="TextBox 122"/>
          <p:cNvSpPr txBox="1"/>
          <p:nvPr/>
        </p:nvSpPr>
        <p:spPr>
          <a:xfrm rot="21367075">
            <a:off x="2872477" y="6140073"/>
            <a:ext cx="2065643"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lvl="0" algn="ctr">
              <a:defRPr/>
            </a:pPr>
            <a:r>
              <a:rPr lang="zh-CN" altLang="en-US" sz="2400" b="0" dirty="0">
                <a:solidFill>
                  <a:schemeClr val="accent2"/>
                </a:solidFill>
                <a:effectLst>
                  <a:outerShdw dist="38100" dir="5400000" algn="t" rotWithShape="0">
                    <a:sysClr val="window" lastClr="FFFFFF">
                      <a:alpha val="55000"/>
                    </a:sysClr>
                  </a:outerShdw>
                </a:effectLst>
                <a:latin typeface="黑体" panose="02010609060101010101" pitchFamily="49" charset="-122"/>
                <a:ea typeface="黑体" panose="02010609060101010101" pitchFamily="49" charset="-122"/>
                <a:cs typeface="Times New Roman" panose="02020603050405020304" charset="0"/>
              </a:rPr>
              <a:t>电子商务法</a:t>
            </a:r>
            <a:endParaRPr lang="zh-CN" altLang="en-US" sz="2400" b="0" dirty="0">
              <a:solidFill>
                <a:schemeClr val="accent2"/>
              </a:solidFill>
              <a:effectLst>
                <a:outerShdw dist="38100" dir="5400000" algn="t" rotWithShape="0">
                  <a:sysClr val="window" lastClr="FFFFFF">
                    <a:alpha val="55000"/>
                  </a:sysClr>
                </a:outerShdw>
              </a:effectLst>
              <a:latin typeface="黑体" panose="02010609060101010101" pitchFamily="49" charset="-122"/>
              <a:ea typeface="黑体" panose="02010609060101010101" pitchFamily="49" charset="-122"/>
              <a:cs typeface="Times New Roman" panose="02020603050405020304" charset="0"/>
            </a:endParaRPr>
          </a:p>
        </p:txBody>
      </p:sp>
      <p:sp>
        <p:nvSpPr>
          <p:cNvPr id="5" name="TextBox 124"/>
          <p:cNvSpPr txBox="1"/>
          <p:nvPr/>
        </p:nvSpPr>
        <p:spPr>
          <a:xfrm>
            <a:off x="337741" y="5136492"/>
            <a:ext cx="1487931" cy="68326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400" b="0" dirty="0">
                <a:solidFill>
                  <a:schemeClr val="accent2"/>
                </a:solidFill>
                <a:effectLst>
                  <a:outerShdw dist="38100" dir="5400000" algn="t" rotWithShape="0">
                    <a:sysClr val="window" lastClr="FFFFFF">
                      <a:alpha val="55000"/>
                    </a:sysClr>
                  </a:outerShdw>
                </a:effectLst>
                <a:latin typeface="黑体" panose="02010609060101010101" pitchFamily="49" charset="-122"/>
                <a:ea typeface="黑体" panose="02010609060101010101" pitchFamily="49" charset="-122"/>
                <a:cs typeface="Times New Roman" panose="02020603050405020304" charset="0"/>
              </a:rPr>
              <a:t>电子</a:t>
            </a:r>
            <a:endParaRPr lang="en-US" altLang="zh-CN" sz="2400" b="0" dirty="0">
              <a:solidFill>
                <a:schemeClr val="accent2"/>
              </a:solidFill>
              <a:effectLst>
                <a:outerShdw dist="38100" dir="5400000" algn="t" rotWithShape="0">
                  <a:sysClr val="window" lastClr="FFFFFF">
                    <a:alpha val="55000"/>
                  </a:sysClr>
                </a:outerShdw>
              </a:effectLst>
              <a:latin typeface="黑体" panose="02010609060101010101" pitchFamily="49" charset="-122"/>
              <a:ea typeface="黑体" panose="02010609060101010101" pitchFamily="49" charset="-122"/>
              <a:cs typeface="Times New Roman" panose="02020603050405020304" charset="0"/>
            </a:endParaRPr>
          </a:p>
          <a:p>
            <a:pPr algn="ctr">
              <a:defRPr/>
            </a:pPr>
            <a:r>
              <a:rPr lang="zh-CN" altLang="en-US" sz="2400" b="0" dirty="0">
                <a:solidFill>
                  <a:schemeClr val="accent2"/>
                </a:solidFill>
                <a:effectLst>
                  <a:outerShdw dist="38100" dir="5400000" algn="t" rotWithShape="0">
                    <a:sysClr val="window" lastClr="FFFFFF">
                      <a:alpha val="55000"/>
                    </a:sysClr>
                  </a:outerShdw>
                </a:effectLst>
                <a:latin typeface="黑体" panose="02010609060101010101" pitchFamily="49" charset="-122"/>
                <a:ea typeface="黑体" panose="02010609060101010101" pitchFamily="49" charset="-122"/>
                <a:cs typeface="Times New Roman" panose="02020603050405020304" charset="0"/>
              </a:rPr>
              <a:t>签名制度</a:t>
            </a:r>
            <a:endParaRPr lang="zh-CN" altLang="en-US" sz="2400" b="0" dirty="0">
              <a:solidFill>
                <a:schemeClr val="accent2"/>
              </a:solidFill>
              <a:effectLst>
                <a:outerShdw dist="38100" dir="5400000" algn="t" rotWithShape="0">
                  <a:sysClr val="window" lastClr="FFFFFF">
                    <a:alpha val="55000"/>
                  </a:sysClr>
                </a:outerShdw>
              </a:effectLst>
              <a:latin typeface="黑体" panose="02010609060101010101" pitchFamily="49" charset="-122"/>
              <a:ea typeface="黑体" panose="02010609060101010101" pitchFamily="49" charset="-122"/>
              <a:cs typeface="Times New Roman" panose="02020603050405020304" charset="0"/>
            </a:endParaRPr>
          </a:p>
        </p:txBody>
      </p:sp>
      <p:sp>
        <p:nvSpPr>
          <p:cNvPr id="8" name="文本框 7"/>
          <p:cNvSpPr txBox="1"/>
          <p:nvPr/>
        </p:nvSpPr>
        <p:spPr>
          <a:xfrm>
            <a:off x="841796" y="1703620"/>
            <a:ext cx="9000703" cy="584775"/>
          </a:xfrm>
          <a:prstGeom prst="rect">
            <a:avLst/>
          </a:prstGeom>
          <a:noFill/>
        </p:spPr>
        <p:txBody>
          <a:bodyPr wrap="square" rtlCol="0" anchor="t">
            <a:spAutoFit/>
          </a:bodyPr>
          <a:lstStyle/>
          <a:p>
            <a:pPr indent="612140"/>
            <a:r>
              <a:rPr lang="zh-CN" altLang="en-US" sz="3200" dirty="0">
                <a:solidFill>
                  <a:schemeClr val="accent2"/>
                </a:solidFill>
                <a:latin typeface="+mj-lt"/>
                <a:ea typeface="方正大黑简体" panose="02010601030101010101" pitchFamily="65" charset="-122"/>
                <a:sym typeface="+mn-ea"/>
              </a:rPr>
              <a:t>（一）我国已出台的电子商务法律及相关政策</a:t>
            </a:r>
            <a:endParaRPr lang="zh-CN" altLang="en-US" sz="3200" dirty="0">
              <a:solidFill>
                <a:schemeClr val="accent2"/>
              </a:solidFill>
              <a:latin typeface="+mj-lt"/>
              <a:ea typeface="方正大黑简体" panose="02010601030101010101" pitchFamily="65" charset="-122"/>
            </a:endParaRPr>
          </a:p>
        </p:txBody>
      </p:sp>
      <p:sp>
        <p:nvSpPr>
          <p:cNvPr id="10" name="TextBox 120"/>
          <p:cNvSpPr txBox="1"/>
          <p:nvPr/>
        </p:nvSpPr>
        <p:spPr>
          <a:xfrm rot="21367075">
            <a:off x="8552276" y="2726702"/>
            <a:ext cx="2472900" cy="68326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lvl="0" algn="ctr">
              <a:defRPr/>
            </a:pPr>
            <a:r>
              <a:rPr lang="zh-CN" altLang="en-US" sz="2400" b="0" dirty="0">
                <a:solidFill>
                  <a:schemeClr val="accent2"/>
                </a:solidFill>
                <a:effectLst>
                  <a:outerShdw dist="38100" dir="5400000" algn="t" rotWithShape="0">
                    <a:sysClr val="window" lastClr="FFFFFF">
                      <a:alpha val="55000"/>
                    </a:sysClr>
                  </a:outerShdw>
                </a:effectLst>
                <a:latin typeface="黑体" panose="02010609060101010101" pitchFamily="49" charset="-122"/>
                <a:ea typeface="黑体" panose="02010609060101010101" pitchFamily="49" charset="-122"/>
                <a:cs typeface="Times New Roman" panose="02020603050405020304" charset="0"/>
              </a:rPr>
              <a:t>电子商务安全保障的相关法律</a:t>
            </a:r>
            <a:endParaRPr kumimoji="0" lang="zh-CN" altLang="en-US" sz="2400" b="0" i="0" u="none" strike="noStrike" kern="0" cap="none" spc="0" normalizeH="0" baseline="0" noProof="0" dirty="0">
              <a:ln w="18415" cmpd="sng">
                <a:noFill/>
                <a:prstDash val="solid"/>
              </a:ln>
              <a:solidFill>
                <a:schemeClr val="accent2"/>
              </a:solidFill>
              <a:effectLst>
                <a:outerShdw dist="38100" dir="5400000" algn="t" rotWithShape="0">
                  <a:sysClr val="window" lastClr="FFFFFF">
                    <a:alpha val="55000"/>
                  </a:sysClr>
                </a:outerShdw>
              </a:effectLst>
              <a:uLnTx/>
              <a:uFillTx/>
              <a:latin typeface="黑体" panose="02010609060101010101" pitchFamily="49" charset="-122"/>
              <a:ea typeface="黑体" panose="02010609060101010101" pitchFamily="49" charset="-122"/>
              <a:cs typeface="Times New Roman" panose="02020603050405020304" charset="0"/>
            </a:endParaRPr>
          </a:p>
        </p:txBody>
      </p:sp>
      <p:sp>
        <p:nvSpPr>
          <p:cNvPr id="11" name="椭圆 10"/>
          <p:cNvSpPr/>
          <p:nvPr/>
        </p:nvSpPr>
        <p:spPr>
          <a:xfrm rot="184381">
            <a:off x="7747333" y="3692335"/>
            <a:ext cx="185420" cy="160655"/>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68589" tIns="34294" rIns="68589" bIns="34294"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12" name="Picture 2" descr="F:\快盘\商务图片\png\2476235_065634059367_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84320" y="2121406"/>
            <a:ext cx="4269359" cy="440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6"/>
          <p:cNvSpPr/>
          <p:nvPr/>
        </p:nvSpPr>
        <p:spPr bwMode="auto">
          <a:xfrm>
            <a:off x="2141248" y="3622685"/>
            <a:ext cx="8089900" cy="2227262"/>
          </a:xfrm>
          <a:custGeom>
            <a:avLst/>
            <a:gdLst>
              <a:gd name="T0" fmla="*/ 2147483646 w 9859"/>
              <a:gd name="T1" fmla="*/ 167448936 h 2716"/>
              <a:gd name="T2" fmla="*/ 2147483646 w 9859"/>
              <a:gd name="T3" fmla="*/ 373229575 h 2716"/>
              <a:gd name="T4" fmla="*/ 2147483646 w 9859"/>
              <a:gd name="T5" fmla="*/ 1533267334 h 2716"/>
              <a:gd name="T6" fmla="*/ 84164828 w 9859"/>
              <a:gd name="T7" fmla="*/ 1434412492 h 2716"/>
              <a:gd name="T8" fmla="*/ 2147483646 w 9859"/>
              <a:gd name="T9" fmla="*/ 359107455 h 27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59" h="2716">
                <a:moveTo>
                  <a:pt x="5802" y="249"/>
                </a:moveTo>
                <a:cubicBezTo>
                  <a:pt x="7937" y="0"/>
                  <a:pt x="9604" y="113"/>
                  <a:pt x="9721" y="555"/>
                </a:cubicBezTo>
                <a:cubicBezTo>
                  <a:pt x="9859" y="1072"/>
                  <a:pt x="7821" y="1845"/>
                  <a:pt x="5172" y="2280"/>
                </a:cubicBezTo>
                <a:cubicBezTo>
                  <a:pt x="2522" y="2716"/>
                  <a:pt x="262" y="2650"/>
                  <a:pt x="125" y="2133"/>
                </a:cubicBezTo>
                <a:cubicBezTo>
                  <a:pt x="0" y="1663"/>
                  <a:pt x="1673" y="981"/>
                  <a:pt x="3970" y="534"/>
                </a:cubicBezTo>
              </a:path>
            </a:pathLst>
          </a:custGeom>
          <a:noFill/>
          <a:ln w="10" cap="flat" cmpd="sng">
            <a:solidFill>
              <a:srgbClr val="005E7D"/>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4" name="组合 19"/>
          <p:cNvGrpSpPr/>
          <p:nvPr/>
        </p:nvGrpSpPr>
        <p:grpSpPr bwMode="auto">
          <a:xfrm>
            <a:off x="3716048" y="3956060"/>
            <a:ext cx="719138" cy="717624"/>
            <a:chOff x="0" y="0"/>
            <a:chExt cx="717637" cy="717637"/>
          </a:xfrm>
        </p:grpSpPr>
        <p:sp>
          <p:nvSpPr>
            <p:cNvPr id="15" name="Oval 7"/>
            <p:cNvSpPr>
              <a:spLocks noChangeArrowheads="1"/>
            </p:cNvSpPr>
            <p:nvPr/>
          </p:nvSpPr>
          <p:spPr bwMode="auto">
            <a:xfrm>
              <a:off x="0" y="0"/>
              <a:ext cx="717637" cy="71763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16" name="TextBox 21"/>
            <p:cNvSpPr txBox="1">
              <a:spLocks noChangeArrowheads="1"/>
            </p:cNvSpPr>
            <p:nvPr/>
          </p:nvSpPr>
          <p:spPr bwMode="auto">
            <a:xfrm>
              <a:off x="3839" y="139107"/>
              <a:ext cx="701527" cy="46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1</a:t>
              </a:r>
              <a:endParaRPr lang="en-US" altLang="zh-CN" sz="2400" b="1" dirty="0">
                <a:solidFill>
                  <a:srgbClr val="FFFFFF"/>
                </a:solidFill>
                <a:latin typeface="+mj-lt"/>
                <a:ea typeface="黑体" panose="02010609060101010101" pitchFamily="49" charset="-122"/>
              </a:endParaRPr>
            </a:p>
          </p:txBody>
        </p:sp>
      </p:grpSp>
      <p:grpSp>
        <p:nvGrpSpPr>
          <p:cNvPr id="17" name="组合 22"/>
          <p:cNvGrpSpPr/>
          <p:nvPr/>
        </p:nvGrpSpPr>
        <p:grpSpPr bwMode="auto">
          <a:xfrm>
            <a:off x="1961861" y="5040322"/>
            <a:ext cx="887412" cy="887413"/>
            <a:chOff x="0" y="0"/>
            <a:chExt cx="886864" cy="886864"/>
          </a:xfrm>
        </p:grpSpPr>
        <p:sp>
          <p:nvSpPr>
            <p:cNvPr id="18" name="Oval 8"/>
            <p:cNvSpPr>
              <a:spLocks noChangeArrowheads="1"/>
            </p:cNvSpPr>
            <p:nvPr/>
          </p:nvSpPr>
          <p:spPr bwMode="auto">
            <a:xfrm>
              <a:off x="0" y="0"/>
              <a:ext cx="886864" cy="8868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19" name="TextBox 24"/>
            <p:cNvSpPr txBox="1">
              <a:spLocks noChangeArrowheads="1"/>
            </p:cNvSpPr>
            <p:nvPr/>
          </p:nvSpPr>
          <p:spPr bwMode="auto">
            <a:xfrm>
              <a:off x="79353" y="206842"/>
              <a:ext cx="701527" cy="46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2</a:t>
              </a:r>
              <a:endParaRPr lang="en-US" altLang="zh-CN" sz="2400" b="1" dirty="0">
                <a:solidFill>
                  <a:srgbClr val="FFFFFF"/>
                </a:solidFill>
                <a:latin typeface="+mj-lt"/>
                <a:ea typeface="黑体" panose="02010609060101010101" pitchFamily="49" charset="-122"/>
              </a:endParaRPr>
            </a:p>
          </p:txBody>
        </p:sp>
      </p:grpSp>
      <p:grpSp>
        <p:nvGrpSpPr>
          <p:cNvPr id="20" name="组合 25"/>
          <p:cNvGrpSpPr/>
          <p:nvPr/>
        </p:nvGrpSpPr>
        <p:grpSpPr bwMode="auto">
          <a:xfrm>
            <a:off x="4752686" y="5056197"/>
            <a:ext cx="1044575" cy="1044575"/>
            <a:chOff x="0" y="0"/>
            <a:chExt cx="1043955" cy="1043955"/>
          </a:xfrm>
        </p:grpSpPr>
        <p:sp>
          <p:nvSpPr>
            <p:cNvPr id="21" name="Oval 9"/>
            <p:cNvSpPr>
              <a:spLocks noChangeArrowheads="1"/>
            </p:cNvSpPr>
            <p:nvPr/>
          </p:nvSpPr>
          <p:spPr bwMode="auto">
            <a:xfrm>
              <a:off x="0" y="0"/>
              <a:ext cx="1043955" cy="1043955"/>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800" b="1">
                <a:solidFill>
                  <a:srgbClr val="FFFFFF"/>
                </a:solidFill>
                <a:latin typeface="+mj-lt"/>
                <a:ea typeface="黑体" panose="02010609060101010101" pitchFamily="49" charset="-122"/>
              </a:endParaRPr>
            </a:p>
          </p:txBody>
        </p:sp>
        <p:sp>
          <p:nvSpPr>
            <p:cNvPr id="22" name="TextBox 27"/>
            <p:cNvSpPr txBox="1">
              <a:spLocks noChangeArrowheads="1"/>
            </p:cNvSpPr>
            <p:nvPr/>
          </p:nvSpPr>
          <p:spPr bwMode="auto">
            <a:xfrm>
              <a:off x="195502" y="261788"/>
              <a:ext cx="701527" cy="52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FFFFF"/>
                  </a:solidFill>
                  <a:latin typeface="+mj-lt"/>
                  <a:ea typeface="黑体" panose="02010609060101010101" pitchFamily="49" charset="-122"/>
                </a:rPr>
                <a:t>3</a:t>
              </a:r>
              <a:endParaRPr lang="en-US" altLang="zh-CN" sz="2800" b="1" dirty="0">
                <a:solidFill>
                  <a:srgbClr val="FFFFFF"/>
                </a:solidFill>
                <a:latin typeface="+mj-lt"/>
                <a:ea typeface="黑体" panose="02010609060101010101" pitchFamily="49" charset="-122"/>
              </a:endParaRPr>
            </a:p>
          </p:txBody>
        </p:sp>
      </p:grpSp>
      <p:grpSp>
        <p:nvGrpSpPr>
          <p:cNvPr id="23" name="组合 28"/>
          <p:cNvGrpSpPr/>
          <p:nvPr/>
        </p:nvGrpSpPr>
        <p:grpSpPr bwMode="auto">
          <a:xfrm>
            <a:off x="8113225" y="4700978"/>
            <a:ext cx="935037" cy="935038"/>
            <a:chOff x="0" y="0"/>
            <a:chExt cx="935038" cy="935038"/>
          </a:xfrm>
        </p:grpSpPr>
        <p:sp>
          <p:nvSpPr>
            <p:cNvPr id="24" name="Oval 10"/>
            <p:cNvSpPr>
              <a:spLocks noChangeArrowheads="1"/>
            </p:cNvSpPr>
            <p:nvPr/>
          </p:nvSpPr>
          <p:spPr bwMode="auto">
            <a:xfrm>
              <a:off x="0" y="0"/>
              <a:ext cx="935038" cy="935038"/>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800" b="1">
                <a:solidFill>
                  <a:srgbClr val="FFFFFF"/>
                </a:solidFill>
                <a:latin typeface="+mj-lt"/>
                <a:ea typeface="黑体" panose="02010609060101010101" pitchFamily="49" charset="-122"/>
              </a:endParaRPr>
            </a:p>
          </p:txBody>
        </p:sp>
        <p:sp>
          <p:nvSpPr>
            <p:cNvPr id="25" name="TextBox 30"/>
            <p:cNvSpPr txBox="1">
              <a:spLocks noChangeArrowheads="1"/>
            </p:cNvSpPr>
            <p:nvPr/>
          </p:nvSpPr>
          <p:spPr bwMode="auto">
            <a:xfrm>
              <a:off x="124324" y="203280"/>
              <a:ext cx="7015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FFFFF"/>
                  </a:solidFill>
                  <a:latin typeface="+mj-lt"/>
                  <a:ea typeface="黑体" panose="02010609060101010101" pitchFamily="49" charset="-122"/>
                </a:rPr>
                <a:t>4</a:t>
              </a:r>
              <a:endParaRPr lang="en-US" altLang="zh-CN" sz="2800" b="1" dirty="0">
                <a:solidFill>
                  <a:srgbClr val="FFFFFF"/>
                </a:solidFill>
                <a:latin typeface="+mj-lt"/>
                <a:ea typeface="黑体" panose="02010609060101010101" pitchFamily="49" charset="-122"/>
              </a:endParaRPr>
            </a:p>
          </p:txBody>
        </p:sp>
      </p:grpSp>
      <p:grpSp>
        <p:nvGrpSpPr>
          <p:cNvPr id="26" name="组合 31"/>
          <p:cNvGrpSpPr/>
          <p:nvPr/>
        </p:nvGrpSpPr>
        <p:grpSpPr bwMode="auto">
          <a:xfrm>
            <a:off x="9607728" y="3655918"/>
            <a:ext cx="866118" cy="824462"/>
            <a:chOff x="0" y="0"/>
            <a:chExt cx="701527" cy="668338"/>
          </a:xfrm>
        </p:grpSpPr>
        <p:sp>
          <p:nvSpPr>
            <p:cNvPr id="27" name="Oval 11"/>
            <p:cNvSpPr>
              <a:spLocks noChangeArrowheads="1"/>
            </p:cNvSpPr>
            <p:nvPr/>
          </p:nvSpPr>
          <p:spPr bwMode="auto">
            <a:xfrm>
              <a:off x="1822" y="0"/>
              <a:ext cx="668338" cy="668338"/>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400" b="1">
                <a:solidFill>
                  <a:srgbClr val="FFFFFF"/>
                </a:solidFill>
                <a:latin typeface="+mj-lt"/>
                <a:ea typeface="黑体" panose="02010609060101010101" pitchFamily="49" charset="-122"/>
              </a:endParaRPr>
            </a:p>
          </p:txBody>
        </p:sp>
        <p:sp>
          <p:nvSpPr>
            <p:cNvPr id="28" name="TextBox 33"/>
            <p:cNvSpPr txBox="1">
              <a:spLocks noChangeArrowheads="1"/>
            </p:cNvSpPr>
            <p:nvPr/>
          </p:nvSpPr>
          <p:spPr bwMode="auto">
            <a:xfrm>
              <a:off x="0" y="122387"/>
              <a:ext cx="701527" cy="46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mj-lt"/>
                  <a:ea typeface="黑体" panose="02010609060101010101" pitchFamily="49" charset="-122"/>
                </a:rPr>
                <a:t>5</a:t>
              </a:r>
              <a:endParaRPr lang="en-US" altLang="zh-CN" sz="2400" b="1" dirty="0">
                <a:solidFill>
                  <a:srgbClr val="FFFFFF"/>
                </a:solidFill>
                <a:latin typeface="+mj-lt"/>
                <a:ea typeface="黑体" panose="02010609060101010101" pitchFamily="49" charset="-122"/>
              </a:endParaRPr>
            </a:p>
          </p:txBody>
        </p:sp>
      </p:grpSp>
      <p:sp>
        <p:nvSpPr>
          <p:cNvPr id="39" name="矩形 38"/>
          <p:cNvSpPr/>
          <p:nvPr/>
        </p:nvSpPr>
        <p:spPr>
          <a:xfrm>
            <a:off x="9662451" y="4517671"/>
            <a:ext cx="2031325" cy="830997"/>
          </a:xfrm>
          <a:prstGeom prst="rect">
            <a:avLst/>
          </a:prstGeom>
        </p:spPr>
        <p:txBody>
          <a:bodyPr wrap="none">
            <a:spAutoFit/>
          </a:bodyPr>
          <a:lstStyle/>
          <a:p>
            <a:pPr algn="ctr"/>
            <a:r>
              <a:rPr lang="zh-CN" altLang="en-US" sz="2400" dirty="0">
                <a:solidFill>
                  <a:schemeClr val="accent2"/>
                </a:solidFill>
                <a:effectLst>
                  <a:outerShdw dist="38100" dir="5400000" algn="t" rotWithShape="0">
                    <a:sysClr val="window" lastClr="FFFFFF">
                      <a:alpha val="55000"/>
                    </a:sysClr>
                  </a:outerShdw>
                </a:effectLst>
                <a:latin typeface="黑体" panose="02010609060101010101" pitchFamily="49" charset="-122"/>
                <a:ea typeface="黑体" panose="02010609060101010101" pitchFamily="49" charset="-122"/>
                <a:cs typeface="Times New Roman" panose="02020603050405020304" charset="0"/>
              </a:rPr>
              <a:t>网络直播</a:t>
            </a:r>
            <a:endParaRPr lang="en-US" altLang="zh-CN" sz="2400" dirty="0">
              <a:solidFill>
                <a:schemeClr val="accent2"/>
              </a:solidFill>
              <a:effectLst>
                <a:outerShdw dist="38100" dir="5400000" algn="t" rotWithShape="0">
                  <a:sysClr val="window" lastClr="FFFFFF">
                    <a:alpha val="55000"/>
                  </a:sysClr>
                </a:outerShdw>
              </a:effectLst>
              <a:latin typeface="黑体" panose="02010609060101010101" pitchFamily="49" charset="-122"/>
              <a:ea typeface="黑体" panose="02010609060101010101" pitchFamily="49" charset="-122"/>
              <a:cs typeface="Times New Roman" panose="02020603050405020304" charset="0"/>
            </a:endParaRPr>
          </a:p>
          <a:p>
            <a:pPr algn="ctr"/>
            <a:r>
              <a:rPr lang="zh-CN" altLang="en-US" sz="2400" dirty="0">
                <a:solidFill>
                  <a:schemeClr val="accent2"/>
                </a:solidFill>
                <a:effectLst>
                  <a:outerShdw dist="38100" dir="5400000" algn="t" rotWithShape="0">
                    <a:sysClr val="window" lastClr="FFFFFF">
                      <a:alpha val="55000"/>
                    </a:sysClr>
                  </a:outerShdw>
                </a:effectLst>
                <a:latin typeface="黑体" panose="02010609060101010101" pitchFamily="49" charset="-122"/>
                <a:ea typeface="黑体" panose="02010609060101010101" pitchFamily="49" charset="-122"/>
                <a:cs typeface="Times New Roman" panose="02020603050405020304" charset="0"/>
              </a:rPr>
              <a:t>营销管理办法</a:t>
            </a:r>
            <a:endParaRPr lang="zh-CN" altLang="en-US" sz="2400" dirty="0">
              <a:solidFill>
                <a:schemeClr val="accent2"/>
              </a:solidFill>
            </a:endParaRPr>
          </a:p>
        </p:txBody>
      </p:sp>
      <p:grpSp>
        <p:nvGrpSpPr>
          <p:cNvPr id="6" name="组合 28"/>
          <p:cNvGrpSpPr/>
          <p:nvPr/>
        </p:nvGrpSpPr>
        <p:grpSpPr bwMode="auto">
          <a:xfrm>
            <a:off x="7653275" y="3155166"/>
            <a:ext cx="935037" cy="935038"/>
            <a:chOff x="0" y="0"/>
            <a:chExt cx="935038" cy="935038"/>
          </a:xfrm>
          <a:solidFill>
            <a:srgbClr val="00B0F0"/>
          </a:solidFill>
        </p:grpSpPr>
        <p:sp>
          <p:nvSpPr>
            <p:cNvPr id="7" name="Oval 10"/>
            <p:cNvSpPr>
              <a:spLocks noChangeArrowheads="1"/>
            </p:cNvSpPr>
            <p:nvPr/>
          </p:nvSpPr>
          <p:spPr bwMode="auto">
            <a:xfrm>
              <a:off x="0" y="0"/>
              <a:ext cx="935038" cy="935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2800" b="1">
                <a:solidFill>
                  <a:srgbClr val="FFFFFF"/>
                </a:solidFill>
                <a:latin typeface="+mj-lt"/>
                <a:ea typeface="黑体" panose="02010609060101010101" pitchFamily="49" charset="-122"/>
              </a:endParaRPr>
            </a:p>
          </p:txBody>
        </p:sp>
        <p:sp>
          <p:nvSpPr>
            <p:cNvPr id="9" name="TextBox 30"/>
            <p:cNvSpPr txBox="1">
              <a:spLocks noChangeArrowheads="1"/>
            </p:cNvSpPr>
            <p:nvPr/>
          </p:nvSpPr>
          <p:spPr bwMode="auto">
            <a:xfrm>
              <a:off x="124324" y="203280"/>
              <a:ext cx="701527" cy="523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FFFFF"/>
                  </a:solidFill>
                  <a:latin typeface="+mj-lt"/>
                  <a:ea typeface="黑体" panose="02010609060101010101" pitchFamily="49" charset="-122"/>
                </a:rPr>
                <a:t>6</a:t>
              </a:r>
              <a:endParaRPr lang="en-US" altLang="zh-CN" sz="2800" b="1" dirty="0">
                <a:solidFill>
                  <a:srgbClr val="FFFFFF"/>
                </a:solidFill>
                <a:latin typeface="+mj-lt"/>
                <a:ea typeface="黑体" panose="02010609060101010101" pitchFamily="49" charset="-122"/>
              </a:endParaRPr>
            </a:p>
          </p:txBody>
        </p:sp>
      </p:grpSp>
      <p:sp>
        <p:nvSpPr>
          <p:cNvPr id="29" name="TextBox 120"/>
          <p:cNvSpPr txBox="1"/>
          <p:nvPr/>
        </p:nvSpPr>
        <p:spPr>
          <a:xfrm rot="21367075">
            <a:off x="7825820" y="5861845"/>
            <a:ext cx="1814093" cy="68326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lvl="0" algn="ctr">
              <a:defRPr/>
            </a:pPr>
            <a:r>
              <a:rPr lang="zh-CN" altLang="en-US" sz="2400" b="0" dirty="0">
                <a:solidFill>
                  <a:schemeClr val="accent2"/>
                </a:solidFill>
                <a:effectLst>
                  <a:outerShdw dist="38100" dir="5400000" algn="t" rotWithShape="0">
                    <a:sysClr val="window" lastClr="FFFFFF">
                      <a:alpha val="55000"/>
                    </a:sysClr>
                  </a:outerShdw>
                </a:effectLst>
                <a:latin typeface="黑体" panose="02010609060101010101" pitchFamily="49" charset="-122"/>
                <a:ea typeface="黑体" panose="02010609060101010101" pitchFamily="49" charset="-122"/>
                <a:cs typeface="Times New Roman" panose="02020603050405020304" charset="0"/>
              </a:rPr>
              <a:t>网络交易监督管理办法</a:t>
            </a:r>
            <a:endParaRPr kumimoji="0" lang="zh-CN" altLang="en-US" sz="2400" b="0" i="0" u="none" strike="noStrike" kern="0" cap="none" spc="0" normalizeH="0" baseline="0" noProof="0" dirty="0">
              <a:ln w="18415" cmpd="sng">
                <a:noFill/>
                <a:prstDash val="solid"/>
              </a:ln>
              <a:solidFill>
                <a:schemeClr val="accent2"/>
              </a:solidFill>
              <a:effectLst>
                <a:outerShdw dist="38100" dir="5400000" algn="t" rotWithShape="0">
                  <a:sysClr val="window" lastClr="FFFFFF">
                    <a:alpha val="55000"/>
                  </a:sysClr>
                </a:outerShdw>
              </a:effectLst>
              <a:uLnTx/>
              <a:uFillTx/>
              <a:latin typeface="黑体" panose="02010609060101010101" pitchFamily="49" charset="-122"/>
              <a:ea typeface="黑体" panose="02010609060101010101" pitchFamily="49"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childTnLst>
                          </p:cTn>
                        </p:par>
                        <p:par>
                          <p:cTn id="22" fill="hold">
                            <p:stCondLst>
                              <p:cond delay="4000"/>
                            </p:stCondLst>
                            <p:childTnLst>
                              <p:par>
                                <p:cTn id="23" presetID="1"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par>
                          <p:cTn id="33" fill="hold">
                            <p:stCondLst>
                              <p:cond delay="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par>
                          <p:cTn id="41" fill="hold">
                            <p:stCondLst>
                              <p:cond delay="0"/>
                            </p:stCondLst>
                            <p:childTnLst>
                              <p:par>
                                <p:cTn id="42" presetID="22" presetClass="entr" presetSubtype="4"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par>
                          <p:cTn id="49" fill="hold">
                            <p:stCondLst>
                              <p:cond delay="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par>
                          <p:cTn id="57" fill="hold">
                            <p:stCondLst>
                              <p:cond delay="0"/>
                            </p:stCondLst>
                            <p:childTnLst>
                              <p:par>
                                <p:cTn id="58" presetID="22" presetClass="entr" presetSubtype="2"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right)">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par>
                          <p:cTn id="65" fill="hold">
                            <p:stCondLst>
                              <p:cond delay="0"/>
                            </p:stCondLst>
                            <p:childTnLst>
                              <p:par>
                                <p:cTn id="66" presetID="22" presetClass="entr" presetSubtype="4"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10" grpId="0"/>
      <p:bldP spid="13" grpId="0" animBg="1"/>
      <p:bldP spid="39" grpId="0"/>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5326" y="977159"/>
            <a:ext cx="11346109" cy="5620193"/>
          </a:xfrm>
          <a:prstGeom prst="rect">
            <a:avLst/>
          </a:prstGeom>
          <a:noFill/>
        </p:spPr>
        <p:txBody>
          <a:bodyPr wrap="square" rtlCol="0" anchor="ctr">
            <a:spAutoFit/>
          </a:bodyPr>
          <a:lstStyle/>
          <a:p>
            <a:pPr algn="ctr" eaLnBrk="1" latinLnBrk="0" hangingPunct="1"/>
            <a:r>
              <a:rPr lang="zh-CN" altLang="en-US" sz="3200" dirty="0">
                <a:solidFill>
                  <a:srgbClr val="0070C0"/>
                </a:solidFill>
                <a:latin typeface="方正大黑简体" panose="02010601030101010101" pitchFamily="65" charset="-122"/>
                <a:ea typeface="方正大黑简体" panose="02010601030101010101" pitchFamily="65" charset="-122"/>
                <a:sym typeface="+mn-ea"/>
              </a:rPr>
              <a:t>《民法典》关于“合同的订立”与“合同的履行”</a:t>
            </a:r>
            <a:endParaRPr lang="zh-CN" altLang="en-US" sz="3200" dirty="0">
              <a:solidFill>
                <a:srgbClr val="0070C0"/>
              </a:solidFill>
              <a:latin typeface="方正大黑简体" panose="02010601030101010101" pitchFamily="65" charset="-122"/>
              <a:ea typeface="方正大黑简体" panose="02010601030101010101" pitchFamily="65" charset="-122"/>
              <a:sym typeface="+mn-ea"/>
            </a:endParaRPr>
          </a:p>
          <a:p>
            <a:pPr indent="612140" algn="just" eaLnBrk="1" latinLnBrk="0" hangingPunct="1">
              <a:lnSpc>
                <a:spcPct val="130000"/>
              </a:lnSpc>
              <a:spcBef>
                <a:spcPts val="1000"/>
              </a:spcBef>
            </a:pPr>
            <a:r>
              <a:rPr lang="zh-CN" altLang="en-US" sz="2200" dirty="0">
                <a:solidFill>
                  <a:srgbClr val="C00000"/>
                </a:solidFill>
                <a:latin typeface="黑体" panose="02010609060101010101" pitchFamily="49" charset="-122"/>
                <a:ea typeface="黑体" panose="02010609060101010101" pitchFamily="49" charset="-122"/>
                <a:sym typeface="+mn-ea"/>
              </a:rPr>
              <a:t>（</a:t>
            </a:r>
            <a:r>
              <a:rPr lang="zh-CN" altLang="en-US" sz="2200" dirty="0">
                <a:solidFill>
                  <a:srgbClr val="C00000"/>
                </a:solidFill>
                <a:ea typeface="黑体" panose="02010609060101010101" pitchFamily="49" charset="-122"/>
                <a:cs typeface="Arial" panose="020B0604020202020204" pitchFamily="34" charset="0"/>
                <a:sym typeface="+mn-ea"/>
              </a:rPr>
              <a:t>1</a:t>
            </a:r>
            <a:r>
              <a:rPr lang="zh-CN" altLang="en-US" sz="2200" dirty="0">
                <a:solidFill>
                  <a:srgbClr val="C00000"/>
                </a:solidFill>
                <a:latin typeface="黑体" panose="02010609060101010101" pitchFamily="49" charset="-122"/>
                <a:ea typeface="黑体" panose="02010609060101010101" pitchFamily="49" charset="-122"/>
                <a:sym typeface="+mn-ea"/>
              </a:rPr>
              <a:t>）《民法典》关于“合同的订立”</a:t>
            </a:r>
            <a:r>
              <a:rPr lang="zh-CN" altLang="en-US" sz="2200" dirty="0">
                <a:solidFill>
                  <a:schemeClr val="accent2"/>
                </a:solidFill>
                <a:latin typeface="黑体" panose="02010609060101010101" pitchFamily="49" charset="-122"/>
                <a:ea typeface="黑体" panose="02010609060101010101" pitchFamily="49" charset="-122"/>
                <a:sym typeface="+mn-ea"/>
              </a:rPr>
              <a:t>：当事人采用信件、数据电文等形式订立合同要求签订确认书的，签订确认书时合同成立。当事人一方通过互联网等信息网络发布的商品或者服务信息符合要约条件的，对方选择该商品或者服务</a:t>
            </a:r>
            <a:r>
              <a:rPr lang="zh-CN" altLang="en-US" sz="2200" dirty="0">
                <a:solidFill>
                  <a:srgbClr val="C00000"/>
                </a:solidFill>
                <a:latin typeface="黑体" panose="02010609060101010101" pitchFamily="49" charset="-122"/>
                <a:ea typeface="黑体" panose="02010609060101010101" pitchFamily="49" charset="-122"/>
                <a:sym typeface="+mn-ea"/>
              </a:rPr>
              <a:t>并提交订单成功时合同成立</a:t>
            </a:r>
            <a:r>
              <a:rPr lang="zh-CN" altLang="en-US" sz="2200" dirty="0">
                <a:solidFill>
                  <a:schemeClr val="accent2"/>
                </a:solidFill>
                <a:latin typeface="黑体" panose="02010609060101010101" pitchFamily="49" charset="-122"/>
                <a:ea typeface="黑体" panose="02010609060101010101" pitchFamily="49" charset="-122"/>
                <a:sym typeface="+mn-ea"/>
              </a:rPr>
              <a:t>，但是当事人另有约定的除外。采用数据电文形式订立合同的，</a:t>
            </a:r>
            <a:r>
              <a:rPr lang="zh-CN" altLang="en-US" sz="2200" dirty="0">
                <a:solidFill>
                  <a:srgbClr val="C00000"/>
                </a:solidFill>
                <a:latin typeface="黑体" panose="02010609060101010101" pitchFamily="49" charset="-122"/>
                <a:ea typeface="黑体" panose="02010609060101010101" pitchFamily="49" charset="-122"/>
                <a:sym typeface="+mn-ea"/>
              </a:rPr>
              <a:t>收件人的主营业地为合同成立的地点</a:t>
            </a:r>
            <a:r>
              <a:rPr lang="zh-CN" altLang="en-US" sz="2200" dirty="0">
                <a:solidFill>
                  <a:schemeClr val="accent2"/>
                </a:solidFill>
                <a:latin typeface="黑体" panose="02010609060101010101" pitchFamily="49" charset="-122"/>
                <a:ea typeface="黑体" panose="02010609060101010101" pitchFamily="49" charset="-122"/>
                <a:sym typeface="+mn-ea"/>
              </a:rPr>
              <a:t>；没有主营业地的，其住所地为合同成立的地点。</a:t>
            </a:r>
            <a:endParaRPr lang="zh-CN" altLang="en-US" sz="2200" dirty="0">
              <a:solidFill>
                <a:schemeClr val="accent2"/>
              </a:solidFill>
              <a:latin typeface="黑体" panose="02010609060101010101" pitchFamily="49" charset="-122"/>
              <a:ea typeface="黑体" panose="02010609060101010101" pitchFamily="49" charset="-122"/>
            </a:endParaRPr>
          </a:p>
          <a:p>
            <a:pPr indent="612140" algn="just" eaLnBrk="1" latinLnBrk="0" hangingPunct="1">
              <a:lnSpc>
                <a:spcPct val="130000"/>
              </a:lnSpc>
              <a:spcBef>
                <a:spcPts val="1000"/>
              </a:spcBef>
            </a:pPr>
            <a:r>
              <a:rPr lang="zh-CN" altLang="en-US" sz="2200" dirty="0">
                <a:solidFill>
                  <a:srgbClr val="C00000"/>
                </a:solidFill>
                <a:latin typeface="黑体" panose="02010609060101010101" pitchFamily="49" charset="-122"/>
                <a:ea typeface="黑体" panose="02010609060101010101" pitchFamily="49" charset="-122"/>
                <a:sym typeface="+mn-ea"/>
              </a:rPr>
              <a:t>（</a:t>
            </a:r>
            <a:r>
              <a:rPr lang="zh-CN" altLang="en-US" sz="2200" dirty="0">
                <a:solidFill>
                  <a:srgbClr val="C00000"/>
                </a:solidFill>
                <a:ea typeface="黑体" panose="02010609060101010101" pitchFamily="49" charset="-122"/>
                <a:cs typeface="Arial" panose="020B0604020202020204" pitchFamily="34" charset="0"/>
                <a:sym typeface="+mn-ea"/>
              </a:rPr>
              <a:t>2</a:t>
            </a:r>
            <a:r>
              <a:rPr lang="zh-CN" altLang="en-US" sz="2200" dirty="0">
                <a:solidFill>
                  <a:srgbClr val="C00000"/>
                </a:solidFill>
                <a:latin typeface="黑体" panose="02010609060101010101" pitchFamily="49" charset="-122"/>
                <a:ea typeface="黑体" panose="02010609060101010101" pitchFamily="49" charset="-122"/>
                <a:sym typeface="+mn-ea"/>
              </a:rPr>
              <a:t>）《民法典》关于“合同的履行”</a:t>
            </a:r>
            <a:r>
              <a:rPr lang="zh-CN" altLang="en-US" sz="2200" dirty="0">
                <a:solidFill>
                  <a:schemeClr val="accent2"/>
                </a:solidFill>
                <a:latin typeface="黑体" panose="02010609060101010101" pitchFamily="49" charset="-122"/>
                <a:ea typeface="黑体" panose="02010609060101010101" pitchFamily="49" charset="-122"/>
                <a:sym typeface="+mn-ea"/>
              </a:rPr>
              <a:t>：通过互联网等信息网络订立的电子合同的标的为交付商品并采用快递物流方式交付的，</a:t>
            </a:r>
            <a:r>
              <a:rPr lang="zh-CN" altLang="en-US" sz="2200" dirty="0">
                <a:solidFill>
                  <a:srgbClr val="C00000"/>
                </a:solidFill>
                <a:latin typeface="黑体" panose="02010609060101010101" pitchFamily="49" charset="-122"/>
                <a:ea typeface="黑体" panose="02010609060101010101" pitchFamily="49" charset="-122"/>
                <a:sym typeface="+mn-ea"/>
              </a:rPr>
              <a:t>收货人的签收时间为交付时间</a:t>
            </a:r>
            <a:r>
              <a:rPr lang="zh-CN" altLang="en-US" sz="2200" dirty="0">
                <a:solidFill>
                  <a:schemeClr val="accent2"/>
                </a:solidFill>
                <a:latin typeface="黑体" panose="02010609060101010101" pitchFamily="49" charset="-122"/>
                <a:ea typeface="黑体" panose="02010609060101010101" pitchFamily="49" charset="-122"/>
                <a:sym typeface="+mn-ea"/>
              </a:rPr>
              <a:t>。电子合同的标的为</a:t>
            </a:r>
            <a:r>
              <a:rPr lang="zh-CN" altLang="en-US" sz="2200" dirty="0">
                <a:solidFill>
                  <a:srgbClr val="C00000"/>
                </a:solidFill>
                <a:latin typeface="黑体" panose="02010609060101010101" pitchFamily="49" charset="-122"/>
                <a:ea typeface="黑体" panose="02010609060101010101" pitchFamily="49" charset="-122"/>
                <a:sym typeface="+mn-ea"/>
              </a:rPr>
              <a:t>提供服务</a:t>
            </a:r>
            <a:r>
              <a:rPr lang="zh-CN" altLang="en-US" sz="2200" dirty="0">
                <a:solidFill>
                  <a:schemeClr val="accent2"/>
                </a:solidFill>
                <a:latin typeface="黑体" panose="02010609060101010101" pitchFamily="49" charset="-122"/>
                <a:ea typeface="黑体" panose="02010609060101010101" pitchFamily="49" charset="-122"/>
                <a:sym typeface="+mn-ea"/>
              </a:rPr>
              <a:t>的，</a:t>
            </a:r>
            <a:r>
              <a:rPr lang="zh-CN" altLang="en-US" sz="2200" dirty="0">
                <a:solidFill>
                  <a:srgbClr val="C00000"/>
                </a:solidFill>
                <a:latin typeface="黑体" panose="02010609060101010101" pitchFamily="49" charset="-122"/>
                <a:ea typeface="黑体" panose="02010609060101010101" pitchFamily="49" charset="-122"/>
                <a:sym typeface="+mn-ea"/>
              </a:rPr>
              <a:t>生成的电子凭证或者实物凭证中载明的时间为提供服务时间</a:t>
            </a:r>
            <a:r>
              <a:rPr lang="zh-CN" altLang="en-US" sz="2200" dirty="0">
                <a:solidFill>
                  <a:schemeClr val="accent2"/>
                </a:solidFill>
                <a:latin typeface="黑体" panose="02010609060101010101" pitchFamily="49" charset="-122"/>
                <a:ea typeface="黑体" panose="02010609060101010101" pitchFamily="49" charset="-122"/>
                <a:sym typeface="+mn-ea"/>
              </a:rPr>
              <a:t>；前述凭证没有载明时间或者载明时间与实际提供服务时间不一致的，以实际提供服务的时间为准。电子合同的标的物为采用在线传输方式交付的，合同标的物进入对方当事人指定的特定系统且能够检索识别的时间为交付时间。</a:t>
            </a:r>
            <a:endParaRPr lang="zh-CN" altLang="en-US" sz="2200" dirty="0">
              <a:solidFill>
                <a:schemeClr val="accent2"/>
              </a:solidFill>
              <a:latin typeface="黑体" panose="02010609060101010101" pitchFamily="49" charset="-122"/>
              <a:ea typeface="黑体" panose="02010609060101010101" pitchFamily="49" charset="-122"/>
            </a:endParaRPr>
          </a:p>
        </p:txBody>
      </p:sp>
      <p:sp>
        <p:nvSpPr>
          <p:cNvPr id="32" name="文本框 31"/>
          <p:cNvSpPr txBox="1"/>
          <p:nvPr/>
        </p:nvSpPr>
        <p:spPr>
          <a:xfrm>
            <a:off x="7106285" y="6108065"/>
            <a:ext cx="2698115" cy="645160"/>
          </a:xfrm>
          <a:prstGeom prst="rect">
            <a:avLst/>
          </a:prstGeom>
          <a:solidFill>
            <a:schemeClr val="bg1"/>
          </a:solidFill>
        </p:spPr>
        <p:txBody>
          <a:bodyPr wrap="square" rtlCol="0">
            <a:spAutoFit/>
          </a:bodyPr>
          <a:p>
            <a:r>
              <a:rPr lang="zh-CN" altLang="en-US" b="1">
                <a:solidFill>
                  <a:schemeClr val="accent2"/>
                </a:solidFill>
                <a:hlinkClick r:id="rId1" action="ppaction://hlinkfile"/>
              </a:rPr>
              <a:t>秒杀价与结算价不一致，到底谁担责？</a:t>
            </a:r>
            <a:endParaRPr lang="zh-CN" altLang="en-US" b="1">
              <a:solidFill>
                <a:schemeClr val="accent2"/>
              </a:solidFill>
            </a:endParaRPr>
          </a:p>
        </p:txBody>
      </p:sp>
      <p:pic>
        <p:nvPicPr>
          <p:cNvPr id="17" name="图片 16">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2098" y="6051786"/>
            <a:ext cx="758838" cy="75883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3745" y="797368"/>
            <a:ext cx="11449272" cy="5871992"/>
          </a:xfrm>
          <a:prstGeom prst="rect">
            <a:avLst/>
          </a:prstGeom>
          <a:noFill/>
        </p:spPr>
        <p:txBody>
          <a:bodyPr wrap="square" rtlCol="0" anchor="ctr">
            <a:spAutoFit/>
          </a:bodyPr>
          <a:lstStyle/>
          <a:p>
            <a:pPr indent="612140" eaLnBrk="1" latinLnBrk="0" hangingPunct="1">
              <a:lnSpc>
                <a:spcPct val="130000"/>
              </a:lnSpc>
              <a:spcBef>
                <a:spcPts val="1000"/>
              </a:spcBef>
            </a:pPr>
            <a:r>
              <a:rPr lang="zh-CN" altLang="en-US" sz="2800" b="1" dirty="0">
                <a:solidFill>
                  <a:srgbClr val="C00000"/>
                </a:solidFill>
                <a:latin typeface="+mj-lt"/>
                <a:ea typeface="黑体" panose="02010609060101010101" pitchFamily="49" charset="-122"/>
                <a:sym typeface="+mn-ea"/>
              </a:rPr>
              <a:t>电子商务安全保障的相关法律</a:t>
            </a:r>
            <a:endParaRPr lang="zh-CN" altLang="en-US" sz="2800" b="1" dirty="0">
              <a:solidFill>
                <a:srgbClr val="C00000"/>
              </a:solidFill>
              <a:latin typeface="+mj-lt"/>
              <a:ea typeface="黑体" panose="02010609060101010101" pitchFamily="49" charset="-122"/>
              <a:sym typeface="+mn-ea"/>
            </a:endParaRPr>
          </a:p>
          <a:p>
            <a:pPr indent="612140" algn="just" eaLnBrk="1" latinLnBrk="0" hangingPunct="1">
              <a:lnSpc>
                <a:spcPct val="120000"/>
              </a:lnSpc>
              <a:spcBef>
                <a:spcPts val="500"/>
              </a:spcBef>
            </a:pPr>
            <a:r>
              <a:rPr lang="zh-CN" altLang="en-US" sz="2200" dirty="0">
                <a:solidFill>
                  <a:schemeClr val="accent2"/>
                </a:solidFill>
                <a:latin typeface="+mj-lt"/>
                <a:ea typeface="黑体" panose="02010609060101010101" pitchFamily="49" charset="-122"/>
                <a:sym typeface="+mn-ea"/>
              </a:rPr>
              <a:t>（</a:t>
            </a:r>
            <a:r>
              <a:rPr lang="en-US" altLang="zh-CN" sz="2200" dirty="0">
                <a:solidFill>
                  <a:schemeClr val="accent2"/>
                </a:solidFill>
                <a:latin typeface="+mj-lt"/>
                <a:ea typeface="黑体" panose="02010609060101010101" pitchFamily="49" charset="-122"/>
                <a:sym typeface="+mn-ea"/>
              </a:rPr>
              <a:t>1</a:t>
            </a:r>
            <a:r>
              <a:rPr lang="zh-CN" altLang="en-US" sz="2200" dirty="0">
                <a:solidFill>
                  <a:schemeClr val="accent2"/>
                </a:solidFill>
                <a:latin typeface="+mj-lt"/>
                <a:ea typeface="黑体" panose="02010609060101010101" pitchFamily="49" charset="-122"/>
                <a:sym typeface="+mn-ea"/>
              </a:rPr>
              <a:t>）为规范电子认证服务行为，</a:t>
            </a:r>
            <a:r>
              <a:rPr lang="en-US" altLang="zh-CN" sz="2200" dirty="0">
                <a:solidFill>
                  <a:srgbClr val="C00000"/>
                </a:solidFill>
                <a:latin typeface="+mj-lt"/>
                <a:ea typeface="黑体" panose="02010609060101010101" pitchFamily="49" charset="-122"/>
                <a:sym typeface="+mn-ea"/>
              </a:rPr>
              <a:t>《</a:t>
            </a:r>
            <a:r>
              <a:rPr lang="zh-CN" altLang="en-US" sz="2200" dirty="0">
                <a:solidFill>
                  <a:srgbClr val="C00000"/>
                </a:solidFill>
                <a:latin typeface="+mj-lt"/>
                <a:ea typeface="黑体" panose="02010609060101010101" pitchFamily="49" charset="-122"/>
                <a:sym typeface="+mn-ea"/>
              </a:rPr>
              <a:t>电子认证服务管理办法</a:t>
            </a:r>
            <a:r>
              <a:rPr lang="en-US" altLang="zh-CN" sz="2200" dirty="0">
                <a:solidFill>
                  <a:srgbClr val="C00000"/>
                </a:solidFill>
                <a:latin typeface="+mj-lt"/>
                <a:ea typeface="黑体" panose="02010609060101010101" pitchFamily="49" charset="-122"/>
                <a:sym typeface="+mn-ea"/>
              </a:rPr>
              <a:t>》</a:t>
            </a:r>
            <a:r>
              <a:rPr lang="zh-CN" altLang="en-US" sz="2200" dirty="0">
                <a:solidFill>
                  <a:schemeClr val="accent2"/>
                </a:solidFill>
                <a:latin typeface="+mj-lt"/>
                <a:ea typeface="黑体" panose="02010609060101010101" pitchFamily="49" charset="-122"/>
                <a:sym typeface="+mn-ea"/>
              </a:rPr>
              <a:t>自</a:t>
            </a:r>
            <a:r>
              <a:rPr lang="en-US" altLang="zh-CN" sz="2200" dirty="0">
                <a:solidFill>
                  <a:schemeClr val="accent2"/>
                </a:solidFill>
                <a:latin typeface="+mj-lt"/>
                <a:ea typeface="黑体" panose="02010609060101010101" pitchFamily="49" charset="-122"/>
                <a:sym typeface="+mn-ea"/>
              </a:rPr>
              <a:t>2005</a:t>
            </a:r>
            <a:r>
              <a:rPr lang="zh-CN" altLang="en-US" sz="2200" dirty="0">
                <a:solidFill>
                  <a:schemeClr val="accent2"/>
                </a:solidFill>
                <a:latin typeface="+mj-lt"/>
                <a:ea typeface="黑体" panose="02010609060101010101" pitchFamily="49" charset="-122"/>
                <a:sym typeface="+mn-ea"/>
              </a:rPr>
              <a:t>年</a:t>
            </a:r>
            <a:r>
              <a:rPr lang="en-US" altLang="zh-CN" sz="2200" dirty="0">
                <a:solidFill>
                  <a:schemeClr val="accent2"/>
                </a:solidFill>
                <a:latin typeface="+mj-lt"/>
                <a:ea typeface="黑体" panose="02010609060101010101" pitchFamily="49" charset="-122"/>
                <a:sym typeface="+mn-ea"/>
              </a:rPr>
              <a:t>4</a:t>
            </a:r>
            <a:r>
              <a:rPr lang="zh-CN" altLang="en-US" sz="2200" dirty="0">
                <a:solidFill>
                  <a:schemeClr val="accent2"/>
                </a:solidFill>
                <a:latin typeface="+mj-lt"/>
                <a:ea typeface="黑体" panose="02010609060101010101" pitchFamily="49" charset="-122"/>
                <a:sym typeface="+mn-ea"/>
              </a:rPr>
              <a:t>月</a:t>
            </a:r>
            <a:r>
              <a:rPr lang="en-US" altLang="zh-CN" sz="2200" dirty="0">
                <a:solidFill>
                  <a:schemeClr val="accent2"/>
                </a:solidFill>
                <a:latin typeface="+mj-lt"/>
                <a:ea typeface="黑体" panose="02010609060101010101" pitchFamily="49" charset="-122"/>
                <a:sym typeface="+mn-ea"/>
              </a:rPr>
              <a:t>1</a:t>
            </a:r>
            <a:r>
              <a:rPr lang="zh-CN" altLang="en-US" sz="2200" dirty="0">
                <a:solidFill>
                  <a:schemeClr val="accent2"/>
                </a:solidFill>
                <a:latin typeface="+mj-lt"/>
                <a:ea typeface="黑体" panose="02010609060101010101" pitchFamily="49" charset="-122"/>
                <a:sym typeface="+mn-ea"/>
              </a:rPr>
              <a:t>日起施行，在</a:t>
            </a:r>
            <a:r>
              <a:rPr lang="en-US" altLang="zh-CN" sz="2200" dirty="0">
                <a:solidFill>
                  <a:schemeClr val="accent2"/>
                </a:solidFill>
                <a:latin typeface="+mj-lt"/>
                <a:ea typeface="黑体" panose="02010609060101010101" pitchFamily="49" charset="-122"/>
                <a:sym typeface="+mn-ea"/>
              </a:rPr>
              <a:t>2009</a:t>
            </a:r>
            <a:r>
              <a:rPr lang="zh-CN" altLang="en-US" sz="2200" dirty="0">
                <a:solidFill>
                  <a:schemeClr val="accent2"/>
                </a:solidFill>
                <a:latin typeface="+mj-lt"/>
                <a:ea typeface="黑体" panose="02010609060101010101" pitchFamily="49" charset="-122"/>
                <a:sym typeface="+mn-ea"/>
              </a:rPr>
              <a:t>年、</a:t>
            </a:r>
            <a:r>
              <a:rPr lang="en-US" altLang="zh-CN" sz="2200" dirty="0">
                <a:solidFill>
                  <a:schemeClr val="accent2"/>
                </a:solidFill>
                <a:latin typeface="+mj-lt"/>
                <a:ea typeface="黑体" panose="02010609060101010101" pitchFamily="49" charset="-122"/>
                <a:sym typeface="+mn-ea"/>
              </a:rPr>
              <a:t>2015</a:t>
            </a:r>
            <a:r>
              <a:rPr lang="zh-CN" altLang="en-US" sz="2200" dirty="0">
                <a:solidFill>
                  <a:schemeClr val="accent2"/>
                </a:solidFill>
                <a:latin typeface="+mj-lt"/>
                <a:ea typeface="黑体" panose="02010609060101010101" pitchFamily="49" charset="-122"/>
                <a:sym typeface="+mn-ea"/>
              </a:rPr>
              <a:t>年进行了两次修订。</a:t>
            </a:r>
            <a:endParaRPr lang="zh-CN" altLang="en-US" sz="2200" dirty="0">
              <a:solidFill>
                <a:schemeClr val="accent2"/>
              </a:solidFill>
              <a:latin typeface="+mj-lt"/>
              <a:ea typeface="黑体" panose="02010609060101010101" pitchFamily="49" charset="-122"/>
              <a:sym typeface="+mn-ea"/>
            </a:endParaRPr>
          </a:p>
          <a:p>
            <a:pPr indent="612140" algn="just" eaLnBrk="1" latinLnBrk="0" hangingPunct="1">
              <a:lnSpc>
                <a:spcPct val="120000"/>
              </a:lnSpc>
              <a:spcBef>
                <a:spcPts val="500"/>
              </a:spcBef>
            </a:pPr>
            <a:r>
              <a:rPr lang="zh-CN" altLang="en-US" sz="2200" dirty="0">
                <a:solidFill>
                  <a:schemeClr val="accent2"/>
                </a:solidFill>
                <a:latin typeface="+mj-lt"/>
                <a:ea typeface="黑体" panose="02010609060101010101" pitchFamily="49" charset="-122"/>
                <a:sym typeface="+mn-ea"/>
              </a:rPr>
              <a:t>（</a:t>
            </a:r>
            <a:r>
              <a:rPr lang="en-US" altLang="zh-CN" sz="2200" dirty="0">
                <a:solidFill>
                  <a:schemeClr val="accent2"/>
                </a:solidFill>
                <a:latin typeface="+mj-lt"/>
                <a:ea typeface="黑体" panose="02010609060101010101" pitchFamily="49" charset="-122"/>
                <a:sym typeface="+mn-ea"/>
              </a:rPr>
              <a:t>2</a:t>
            </a:r>
            <a:r>
              <a:rPr lang="zh-CN" altLang="en-US" sz="2200" dirty="0">
                <a:solidFill>
                  <a:schemeClr val="accent2"/>
                </a:solidFill>
                <a:latin typeface="+mj-lt"/>
                <a:ea typeface="黑体" panose="02010609060101010101" pitchFamily="49" charset="-122"/>
                <a:sym typeface="+mn-ea"/>
              </a:rPr>
              <a:t>）为加强对电子银行业务的风险管理，</a:t>
            </a:r>
            <a:r>
              <a:rPr lang="en-US" altLang="zh-CN" sz="2200" dirty="0">
                <a:solidFill>
                  <a:srgbClr val="C00000"/>
                </a:solidFill>
                <a:latin typeface="+mj-lt"/>
                <a:ea typeface="黑体" panose="02010609060101010101" pitchFamily="49" charset="-122"/>
                <a:sym typeface="+mn-ea"/>
              </a:rPr>
              <a:t>《</a:t>
            </a:r>
            <a:r>
              <a:rPr lang="zh-CN" altLang="en-US" sz="2200" dirty="0">
                <a:solidFill>
                  <a:srgbClr val="C00000"/>
                </a:solidFill>
                <a:latin typeface="+mj-lt"/>
                <a:ea typeface="黑体" panose="02010609060101010101" pitchFamily="49" charset="-122"/>
                <a:sym typeface="+mn-ea"/>
              </a:rPr>
              <a:t>电子银行业务管理办法</a:t>
            </a:r>
            <a:r>
              <a:rPr lang="en-US" altLang="zh-CN" sz="2200" dirty="0">
                <a:solidFill>
                  <a:srgbClr val="C00000"/>
                </a:solidFill>
                <a:latin typeface="+mj-lt"/>
                <a:ea typeface="黑体" panose="02010609060101010101" pitchFamily="49" charset="-122"/>
                <a:sym typeface="+mn-ea"/>
              </a:rPr>
              <a:t>》</a:t>
            </a:r>
            <a:r>
              <a:rPr lang="zh-CN" altLang="en-US" sz="2200" dirty="0">
                <a:solidFill>
                  <a:schemeClr val="accent2"/>
                </a:solidFill>
                <a:latin typeface="+mj-lt"/>
                <a:ea typeface="黑体" panose="02010609060101010101" pitchFamily="49" charset="-122"/>
                <a:sym typeface="+mn-ea"/>
              </a:rPr>
              <a:t>自</a:t>
            </a:r>
            <a:r>
              <a:rPr lang="en-US" altLang="zh-CN" sz="2200" dirty="0">
                <a:solidFill>
                  <a:schemeClr val="accent2"/>
                </a:solidFill>
                <a:latin typeface="+mj-lt"/>
                <a:ea typeface="黑体" panose="02010609060101010101" pitchFamily="49" charset="-122"/>
                <a:sym typeface="+mn-ea"/>
              </a:rPr>
              <a:t>2006</a:t>
            </a:r>
            <a:r>
              <a:rPr lang="zh-CN" altLang="en-US" sz="2200" dirty="0">
                <a:solidFill>
                  <a:schemeClr val="accent2"/>
                </a:solidFill>
                <a:latin typeface="+mj-lt"/>
                <a:ea typeface="黑体" panose="02010609060101010101" pitchFamily="49" charset="-122"/>
                <a:sym typeface="+mn-ea"/>
              </a:rPr>
              <a:t>年</a:t>
            </a:r>
            <a:r>
              <a:rPr lang="en-US" altLang="zh-CN" sz="2200" dirty="0">
                <a:solidFill>
                  <a:schemeClr val="accent2"/>
                </a:solidFill>
                <a:latin typeface="+mj-lt"/>
                <a:ea typeface="黑体" panose="02010609060101010101" pitchFamily="49" charset="-122"/>
                <a:sym typeface="+mn-ea"/>
              </a:rPr>
              <a:t>3</a:t>
            </a:r>
            <a:r>
              <a:rPr lang="zh-CN" altLang="en-US" sz="2200" dirty="0">
                <a:solidFill>
                  <a:schemeClr val="accent2"/>
                </a:solidFill>
                <a:latin typeface="+mj-lt"/>
                <a:ea typeface="黑体" panose="02010609060101010101" pitchFamily="49" charset="-122"/>
                <a:sym typeface="+mn-ea"/>
              </a:rPr>
              <a:t>月</a:t>
            </a:r>
            <a:r>
              <a:rPr lang="en-US" altLang="zh-CN" sz="2200" dirty="0">
                <a:solidFill>
                  <a:schemeClr val="accent2"/>
                </a:solidFill>
                <a:latin typeface="+mj-lt"/>
                <a:ea typeface="黑体" panose="02010609060101010101" pitchFamily="49" charset="-122"/>
                <a:sym typeface="+mn-ea"/>
              </a:rPr>
              <a:t>1</a:t>
            </a:r>
            <a:r>
              <a:rPr lang="zh-CN" altLang="en-US" sz="2200" dirty="0">
                <a:solidFill>
                  <a:schemeClr val="accent2"/>
                </a:solidFill>
                <a:latin typeface="+mj-lt"/>
                <a:ea typeface="黑体" panose="02010609060101010101" pitchFamily="49" charset="-122"/>
                <a:sym typeface="+mn-ea"/>
              </a:rPr>
              <a:t>日起施行。</a:t>
            </a:r>
            <a:endParaRPr lang="zh-CN" altLang="en-US" sz="2200" dirty="0">
              <a:solidFill>
                <a:schemeClr val="accent2"/>
              </a:solidFill>
              <a:latin typeface="+mj-lt"/>
              <a:ea typeface="黑体" panose="02010609060101010101" pitchFamily="49" charset="-122"/>
              <a:sym typeface="+mn-ea"/>
            </a:endParaRPr>
          </a:p>
          <a:p>
            <a:pPr indent="612140" algn="just" eaLnBrk="1" latinLnBrk="0" hangingPunct="1">
              <a:lnSpc>
                <a:spcPct val="120000"/>
              </a:lnSpc>
              <a:spcBef>
                <a:spcPts val="500"/>
              </a:spcBef>
            </a:pPr>
            <a:r>
              <a:rPr lang="zh-CN" altLang="en-US" sz="2200" dirty="0">
                <a:solidFill>
                  <a:schemeClr val="accent2"/>
                </a:solidFill>
                <a:latin typeface="+mj-lt"/>
                <a:ea typeface="黑体" panose="02010609060101010101" pitchFamily="49" charset="-122"/>
                <a:sym typeface="+mn-ea"/>
              </a:rPr>
              <a:t>（</a:t>
            </a:r>
            <a:r>
              <a:rPr lang="en-US" altLang="zh-CN" sz="2200" dirty="0">
                <a:solidFill>
                  <a:schemeClr val="accent2"/>
                </a:solidFill>
                <a:latin typeface="+mj-lt"/>
                <a:ea typeface="黑体" panose="02010609060101010101" pitchFamily="49" charset="-122"/>
                <a:sym typeface="+mn-ea"/>
              </a:rPr>
              <a:t>3</a:t>
            </a:r>
            <a:r>
              <a:rPr lang="zh-CN" altLang="en-US" sz="2200" dirty="0">
                <a:solidFill>
                  <a:schemeClr val="accent2"/>
                </a:solidFill>
                <a:latin typeface="+mj-lt"/>
                <a:ea typeface="黑体" panose="02010609060101010101" pitchFamily="49" charset="-122"/>
                <a:sym typeface="+mn-ea"/>
              </a:rPr>
              <a:t>）为规范网络商品交易及有关服务行为，自</a:t>
            </a:r>
            <a:r>
              <a:rPr lang="en-US" altLang="zh-CN" sz="2200" dirty="0">
                <a:solidFill>
                  <a:schemeClr val="accent2"/>
                </a:solidFill>
                <a:latin typeface="+mj-lt"/>
                <a:ea typeface="黑体" panose="02010609060101010101" pitchFamily="49" charset="-122"/>
                <a:sym typeface="+mn-ea"/>
              </a:rPr>
              <a:t>2010</a:t>
            </a:r>
            <a:r>
              <a:rPr lang="zh-CN" altLang="en-US" sz="2200" dirty="0">
                <a:solidFill>
                  <a:schemeClr val="accent2"/>
                </a:solidFill>
                <a:latin typeface="+mj-lt"/>
                <a:ea typeface="黑体" panose="02010609060101010101" pitchFamily="49" charset="-122"/>
                <a:sym typeface="+mn-ea"/>
              </a:rPr>
              <a:t>年</a:t>
            </a:r>
            <a:r>
              <a:rPr lang="en-US" altLang="zh-CN" sz="2200" dirty="0">
                <a:solidFill>
                  <a:schemeClr val="accent2"/>
                </a:solidFill>
                <a:latin typeface="+mj-lt"/>
                <a:ea typeface="黑体" panose="02010609060101010101" pitchFamily="49" charset="-122"/>
                <a:sym typeface="+mn-ea"/>
              </a:rPr>
              <a:t>7</a:t>
            </a:r>
            <a:r>
              <a:rPr lang="zh-CN" altLang="en-US" sz="2200" dirty="0">
                <a:solidFill>
                  <a:schemeClr val="accent2"/>
                </a:solidFill>
                <a:latin typeface="+mj-lt"/>
                <a:ea typeface="黑体" panose="02010609060101010101" pitchFamily="49" charset="-122"/>
                <a:sym typeface="+mn-ea"/>
              </a:rPr>
              <a:t>月</a:t>
            </a:r>
            <a:r>
              <a:rPr lang="en-US" altLang="zh-CN" sz="2200" dirty="0">
                <a:solidFill>
                  <a:schemeClr val="accent2"/>
                </a:solidFill>
                <a:latin typeface="+mj-lt"/>
                <a:ea typeface="黑体" panose="02010609060101010101" pitchFamily="49" charset="-122"/>
                <a:sym typeface="+mn-ea"/>
              </a:rPr>
              <a:t>1</a:t>
            </a:r>
            <a:r>
              <a:rPr lang="zh-CN" altLang="en-US" sz="2200" dirty="0">
                <a:solidFill>
                  <a:schemeClr val="accent2"/>
                </a:solidFill>
                <a:latin typeface="+mj-lt"/>
                <a:ea typeface="黑体" panose="02010609060101010101" pitchFamily="49" charset="-122"/>
                <a:sym typeface="+mn-ea"/>
              </a:rPr>
              <a:t>日起施行的</a:t>
            </a:r>
            <a:r>
              <a:rPr lang="en-US" altLang="zh-CN" sz="2200" dirty="0">
                <a:solidFill>
                  <a:srgbClr val="C00000"/>
                </a:solidFill>
                <a:latin typeface="+mj-lt"/>
                <a:ea typeface="黑体" panose="02010609060101010101" pitchFamily="49" charset="-122"/>
                <a:sym typeface="+mn-ea"/>
              </a:rPr>
              <a:t>《</a:t>
            </a:r>
            <a:r>
              <a:rPr lang="zh-CN" altLang="en-US" sz="2200" dirty="0">
                <a:solidFill>
                  <a:srgbClr val="C00000"/>
                </a:solidFill>
                <a:latin typeface="+mj-lt"/>
                <a:ea typeface="黑体" panose="02010609060101010101" pitchFamily="49" charset="-122"/>
                <a:sym typeface="+mn-ea"/>
              </a:rPr>
              <a:t>网络商品交易及有关服务行为管理暂行办法</a:t>
            </a:r>
            <a:r>
              <a:rPr lang="en-US" altLang="zh-CN" sz="2200" dirty="0">
                <a:solidFill>
                  <a:srgbClr val="C00000"/>
                </a:solidFill>
                <a:latin typeface="+mj-lt"/>
                <a:ea typeface="黑体" panose="02010609060101010101" pitchFamily="49" charset="-122"/>
                <a:sym typeface="+mn-ea"/>
              </a:rPr>
              <a:t>》</a:t>
            </a:r>
            <a:r>
              <a:rPr lang="zh-CN" altLang="en-US" sz="2200" dirty="0">
                <a:solidFill>
                  <a:schemeClr val="accent2"/>
                </a:solidFill>
                <a:latin typeface="+mj-lt"/>
                <a:ea typeface="黑体" panose="02010609060101010101" pitchFamily="49" charset="-122"/>
                <a:sym typeface="+mn-ea"/>
              </a:rPr>
              <a:t>（</a:t>
            </a:r>
            <a:r>
              <a:rPr lang="en-US" altLang="zh-CN" sz="2200" dirty="0">
                <a:solidFill>
                  <a:schemeClr val="accent2"/>
                </a:solidFill>
                <a:latin typeface="+mj-lt"/>
                <a:ea typeface="黑体" panose="02010609060101010101" pitchFamily="49" charset="-122"/>
                <a:sym typeface="+mn-ea"/>
              </a:rPr>
              <a:t>2014</a:t>
            </a:r>
            <a:r>
              <a:rPr lang="zh-CN" altLang="en-US" sz="2200" dirty="0">
                <a:solidFill>
                  <a:schemeClr val="accent2"/>
                </a:solidFill>
                <a:latin typeface="+mj-lt"/>
                <a:ea typeface="黑体" panose="02010609060101010101" pitchFamily="49" charset="-122"/>
                <a:sym typeface="+mn-ea"/>
              </a:rPr>
              <a:t>年废止）中明确规定，通过网络开展商品交易及有关服务行为的自然人，应提交其姓名和地址等真实身份信息。</a:t>
            </a:r>
            <a:endParaRPr lang="zh-CN" altLang="en-US" sz="2200" dirty="0">
              <a:solidFill>
                <a:schemeClr val="accent2"/>
              </a:solidFill>
              <a:latin typeface="+mj-lt"/>
              <a:ea typeface="黑体" panose="02010609060101010101" pitchFamily="49" charset="-122"/>
              <a:sym typeface="+mn-ea"/>
            </a:endParaRPr>
          </a:p>
          <a:p>
            <a:pPr indent="612140" algn="just" eaLnBrk="1" latinLnBrk="0" hangingPunct="1">
              <a:lnSpc>
                <a:spcPct val="120000"/>
              </a:lnSpc>
              <a:spcBef>
                <a:spcPts val="500"/>
              </a:spcBef>
            </a:pPr>
            <a:r>
              <a:rPr lang="zh-CN" altLang="en-US" sz="2200" dirty="0">
                <a:solidFill>
                  <a:schemeClr val="accent2"/>
                </a:solidFill>
                <a:latin typeface="+mj-lt"/>
                <a:ea typeface="黑体" panose="02010609060101010101" pitchFamily="49" charset="-122"/>
                <a:sym typeface="+mn-ea"/>
              </a:rPr>
              <a:t>（</a:t>
            </a:r>
            <a:r>
              <a:rPr lang="en-US" altLang="zh-CN" sz="2200" dirty="0">
                <a:solidFill>
                  <a:schemeClr val="accent2"/>
                </a:solidFill>
                <a:latin typeface="+mj-lt"/>
                <a:ea typeface="黑体" panose="02010609060101010101" pitchFamily="49" charset="-122"/>
                <a:sym typeface="+mn-ea"/>
              </a:rPr>
              <a:t>4</a:t>
            </a:r>
            <a:r>
              <a:rPr lang="zh-CN" altLang="en-US" sz="2200" dirty="0">
                <a:solidFill>
                  <a:schemeClr val="accent2"/>
                </a:solidFill>
                <a:latin typeface="+mj-lt"/>
                <a:ea typeface="黑体" panose="02010609060101010101" pitchFamily="49" charset="-122"/>
                <a:sym typeface="+mn-ea"/>
              </a:rPr>
              <a:t>）为规范非金融机构支付服务行为、防范支付风险，自</a:t>
            </a:r>
            <a:r>
              <a:rPr lang="en-US" altLang="zh-CN" sz="2200" dirty="0">
                <a:solidFill>
                  <a:schemeClr val="accent2"/>
                </a:solidFill>
                <a:latin typeface="+mj-lt"/>
                <a:ea typeface="黑体" panose="02010609060101010101" pitchFamily="49" charset="-122"/>
                <a:sym typeface="+mn-ea"/>
              </a:rPr>
              <a:t>2010</a:t>
            </a:r>
            <a:r>
              <a:rPr lang="zh-CN" altLang="en-US" sz="2200" dirty="0">
                <a:solidFill>
                  <a:schemeClr val="accent2"/>
                </a:solidFill>
                <a:latin typeface="+mj-lt"/>
                <a:ea typeface="黑体" panose="02010609060101010101" pitchFamily="49" charset="-122"/>
                <a:sym typeface="+mn-ea"/>
              </a:rPr>
              <a:t>年</a:t>
            </a:r>
            <a:r>
              <a:rPr lang="en-US" altLang="zh-CN" sz="2200" dirty="0">
                <a:solidFill>
                  <a:schemeClr val="accent2"/>
                </a:solidFill>
                <a:latin typeface="+mj-lt"/>
                <a:ea typeface="黑体" panose="02010609060101010101" pitchFamily="49" charset="-122"/>
                <a:sym typeface="+mn-ea"/>
              </a:rPr>
              <a:t>9</a:t>
            </a:r>
            <a:r>
              <a:rPr lang="zh-CN" altLang="en-US" sz="2200" dirty="0">
                <a:solidFill>
                  <a:schemeClr val="accent2"/>
                </a:solidFill>
                <a:latin typeface="+mj-lt"/>
                <a:ea typeface="黑体" panose="02010609060101010101" pitchFamily="49" charset="-122"/>
                <a:sym typeface="+mn-ea"/>
              </a:rPr>
              <a:t>月</a:t>
            </a:r>
            <a:r>
              <a:rPr lang="en-US" altLang="zh-CN" sz="2200" dirty="0">
                <a:solidFill>
                  <a:schemeClr val="accent2"/>
                </a:solidFill>
                <a:latin typeface="+mj-lt"/>
                <a:ea typeface="黑体" panose="02010609060101010101" pitchFamily="49" charset="-122"/>
                <a:sym typeface="+mn-ea"/>
              </a:rPr>
              <a:t>1</a:t>
            </a:r>
            <a:r>
              <a:rPr lang="zh-CN" altLang="en-US" sz="2200" dirty="0">
                <a:solidFill>
                  <a:schemeClr val="accent2"/>
                </a:solidFill>
                <a:latin typeface="+mj-lt"/>
                <a:ea typeface="黑体" panose="02010609060101010101" pitchFamily="49" charset="-122"/>
                <a:sym typeface="+mn-ea"/>
              </a:rPr>
              <a:t>日起施行的</a:t>
            </a:r>
            <a:r>
              <a:rPr lang="en-US" altLang="zh-CN" sz="2200" dirty="0">
                <a:solidFill>
                  <a:srgbClr val="C00000"/>
                </a:solidFill>
                <a:latin typeface="+mj-lt"/>
                <a:ea typeface="黑体" panose="02010609060101010101" pitchFamily="49" charset="-122"/>
                <a:sym typeface="+mn-ea"/>
              </a:rPr>
              <a:t>《</a:t>
            </a:r>
            <a:r>
              <a:rPr lang="zh-CN" altLang="en-US" sz="2200" dirty="0">
                <a:solidFill>
                  <a:srgbClr val="C00000"/>
                </a:solidFill>
                <a:latin typeface="+mj-lt"/>
                <a:ea typeface="黑体" panose="02010609060101010101" pitchFamily="49" charset="-122"/>
                <a:sym typeface="+mn-ea"/>
              </a:rPr>
              <a:t>非金融机构支付服务管理办法</a:t>
            </a:r>
            <a:r>
              <a:rPr lang="en-US" altLang="zh-CN" sz="2200" dirty="0">
                <a:solidFill>
                  <a:srgbClr val="C00000"/>
                </a:solidFill>
                <a:latin typeface="+mj-lt"/>
                <a:ea typeface="黑体" panose="02010609060101010101" pitchFamily="49" charset="-122"/>
                <a:sym typeface="+mn-ea"/>
              </a:rPr>
              <a:t>》</a:t>
            </a:r>
            <a:r>
              <a:rPr lang="zh-CN" altLang="en-US" sz="2200" dirty="0">
                <a:solidFill>
                  <a:schemeClr val="accent2"/>
                </a:solidFill>
                <a:latin typeface="+mj-lt"/>
                <a:ea typeface="黑体" panose="02010609060101010101" pitchFamily="49" charset="-122"/>
                <a:sym typeface="+mn-ea"/>
              </a:rPr>
              <a:t>，要求第三方支付公司必须在</a:t>
            </a:r>
            <a:r>
              <a:rPr lang="en-US" altLang="zh-CN" sz="2200" dirty="0">
                <a:solidFill>
                  <a:schemeClr val="accent2"/>
                </a:solidFill>
                <a:latin typeface="+mj-lt"/>
                <a:ea typeface="黑体" panose="02010609060101010101" pitchFamily="49" charset="-122"/>
                <a:sym typeface="+mn-ea"/>
              </a:rPr>
              <a:t>2011</a:t>
            </a:r>
            <a:r>
              <a:rPr lang="zh-CN" altLang="en-US" sz="2200" dirty="0">
                <a:solidFill>
                  <a:schemeClr val="accent2"/>
                </a:solidFill>
                <a:latin typeface="+mj-lt"/>
                <a:ea typeface="黑体" panose="02010609060101010101" pitchFamily="49" charset="-122"/>
                <a:sym typeface="+mn-ea"/>
              </a:rPr>
              <a:t>年</a:t>
            </a:r>
            <a:r>
              <a:rPr lang="en-US" altLang="zh-CN" sz="2200" dirty="0">
                <a:solidFill>
                  <a:schemeClr val="accent2"/>
                </a:solidFill>
                <a:latin typeface="+mj-lt"/>
                <a:ea typeface="黑体" panose="02010609060101010101" pitchFamily="49" charset="-122"/>
                <a:sym typeface="+mn-ea"/>
              </a:rPr>
              <a:t>9</a:t>
            </a:r>
            <a:r>
              <a:rPr lang="zh-CN" altLang="en-US" sz="2200" dirty="0">
                <a:solidFill>
                  <a:schemeClr val="accent2"/>
                </a:solidFill>
                <a:latin typeface="+mj-lt"/>
                <a:ea typeface="黑体" panose="02010609060101010101" pitchFamily="49" charset="-122"/>
                <a:sym typeface="+mn-ea"/>
              </a:rPr>
              <a:t>月</a:t>
            </a:r>
            <a:r>
              <a:rPr lang="en-US" altLang="zh-CN" sz="2200" dirty="0">
                <a:solidFill>
                  <a:schemeClr val="accent2"/>
                </a:solidFill>
                <a:latin typeface="+mj-lt"/>
                <a:ea typeface="黑体" panose="02010609060101010101" pitchFamily="49" charset="-122"/>
                <a:sym typeface="+mn-ea"/>
              </a:rPr>
              <a:t>1</a:t>
            </a:r>
            <a:r>
              <a:rPr lang="zh-CN" altLang="en-US" sz="2200" dirty="0">
                <a:solidFill>
                  <a:schemeClr val="accent2"/>
                </a:solidFill>
                <a:latin typeface="+mj-lt"/>
                <a:ea typeface="黑体" panose="02010609060101010101" pitchFamily="49" charset="-122"/>
                <a:sym typeface="+mn-ea"/>
              </a:rPr>
              <a:t>日前申请取得“支付业务许可证”，且全国性公司注册资本最低应为</a:t>
            </a:r>
            <a:r>
              <a:rPr lang="en-US" altLang="zh-CN" sz="2200" dirty="0">
                <a:solidFill>
                  <a:schemeClr val="accent2"/>
                </a:solidFill>
                <a:latin typeface="+mj-lt"/>
                <a:ea typeface="黑体" panose="02010609060101010101" pitchFamily="49" charset="-122"/>
                <a:sym typeface="+mn-ea"/>
              </a:rPr>
              <a:t>1</a:t>
            </a:r>
            <a:r>
              <a:rPr lang="zh-CN" altLang="en-US" sz="2200" dirty="0">
                <a:solidFill>
                  <a:schemeClr val="accent2"/>
                </a:solidFill>
                <a:latin typeface="+mj-lt"/>
                <a:ea typeface="黑体" panose="02010609060101010101" pitchFamily="49" charset="-122"/>
                <a:sym typeface="+mn-ea"/>
              </a:rPr>
              <a:t>亿元。</a:t>
            </a:r>
            <a:endParaRPr lang="zh-CN" altLang="en-US" sz="2200" dirty="0">
              <a:solidFill>
                <a:schemeClr val="accent2"/>
              </a:solidFill>
              <a:latin typeface="+mj-lt"/>
              <a:ea typeface="黑体" panose="02010609060101010101" pitchFamily="49" charset="-122"/>
              <a:sym typeface="+mn-ea"/>
            </a:endParaRPr>
          </a:p>
          <a:p>
            <a:pPr indent="612140" algn="just" eaLnBrk="1" latinLnBrk="0" hangingPunct="1">
              <a:lnSpc>
                <a:spcPct val="120000"/>
              </a:lnSpc>
              <a:spcBef>
                <a:spcPts val="500"/>
              </a:spcBef>
            </a:pPr>
            <a:r>
              <a:rPr lang="zh-CN" altLang="en-US" sz="2200" dirty="0">
                <a:solidFill>
                  <a:schemeClr val="accent2"/>
                </a:solidFill>
                <a:latin typeface="+mj-lt"/>
                <a:ea typeface="黑体" panose="02010609060101010101" pitchFamily="49" charset="-122"/>
                <a:sym typeface="+mn-ea"/>
              </a:rPr>
              <a:t>（</a:t>
            </a:r>
            <a:r>
              <a:rPr lang="en-US" altLang="zh-CN" sz="2200" dirty="0">
                <a:solidFill>
                  <a:schemeClr val="accent2"/>
                </a:solidFill>
                <a:latin typeface="+mj-lt"/>
                <a:ea typeface="黑体" panose="02010609060101010101" pitchFamily="49" charset="-122"/>
                <a:sym typeface="+mn-ea"/>
              </a:rPr>
              <a:t>5</a:t>
            </a:r>
            <a:r>
              <a:rPr lang="zh-CN" altLang="en-US" sz="2200" dirty="0">
                <a:solidFill>
                  <a:schemeClr val="accent2"/>
                </a:solidFill>
                <a:latin typeface="+mj-lt"/>
                <a:ea typeface="黑体" panose="02010609060101010101" pitchFamily="49" charset="-122"/>
                <a:sym typeface="+mn-ea"/>
              </a:rPr>
              <a:t>）为保障网络安全，</a:t>
            </a:r>
            <a:r>
              <a:rPr lang="en-US" altLang="zh-CN" sz="2200" dirty="0">
                <a:solidFill>
                  <a:srgbClr val="C00000"/>
                </a:solidFill>
                <a:latin typeface="+mj-lt"/>
                <a:ea typeface="黑体" panose="02010609060101010101" pitchFamily="49" charset="-122"/>
                <a:sym typeface="+mn-ea"/>
              </a:rPr>
              <a:t>《</a:t>
            </a:r>
            <a:r>
              <a:rPr lang="zh-CN" altLang="en-US" sz="2200" dirty="0">
                <a:solidFill>
                  <a:srgbClr val="C00000"/>
                </a:solidFill>
                <a:latin typeface="+mj-lt"/>
                <a:ea typeface="黑体" panose="02010609060101010101" pitchFamily="49" charset="-122"/>
                <a:sym typeface="+mn-ea"/>
              </a:rPr>
              <a:t>中华人民共和国网络安全法</a:t>
            </a:r>
            <a:r>
              <a:rPr lang="en-US" altLang="zh-CN" sz="2200" dirty="0">
                <a:solidFill>
                  <a:srgbClr val="C00000"/>
                </a:solidFill>
                <a:latin typeface="+mj-lt"/>
                <a:ea typeface="黑体" panose="02010609060101010101" pitchFamily="49" charset="-122"/>
                <a:sym typeface="+mn-ea"/>
              </a:rPr>
              <a:t>》</a:t>
            </a:r>
            <a:r>
              <a:rPr lang="zh-CN" altLang="en-US" sz="2200" dirty="0">
                <a:solidFill>
                  <a:schemeClr val="accent2"/>
                </a:solidFill>
                <a:latin typeface="+mj-lt"/>
                <a:ea typeface="黑体" panose="02010609060101010101" pitchFamily="49" charset="-122"/>
                <a:sym typeface="+mn-ea"/>
              </a:rPr>
              <a:t>自</a:t>
            </a:r>
            <a:r>
              <a:rPr lang="en-US" altLang="zh-CN" sz="2200" dirty="0">
                <a:solidFill>
                  <a:schemeClr val="accent2"/>
                </a:solidFill>
                <a:latin typeface="+mj-lt"/>
                <a:ea typeface="黑体" panose="02010609060101010101" pitchFamily="49" charset="-122"/>
                <a:sym typeface="+mn-ea"/>
              </a:rPr>
              <a:t>2017</a:t>
            </a:r>
            <a:r>
              <a:rPr lang="zh-CN" altLang="en-US" sz="2200" dirty="0">
                <a:solidFill>
                  <a:schemeClr val="accent2"/>
                </a:solidFill>
                <a:latin typeface="+mj-lt"/>
                <a:ea typeface="黑体" panose="02010609060101010101" pitchFamily="49" charset="-122"/>
                <a:sym typeface="+mn-ea"/>
              </a:rPr>
              <a:t>年</a:t>
            </a:r>
            <a:r>
              <a:rPr lang="en-US" altLang="zh-CN" sz="2200" dirty="0">
                <a:solidFill>
                  <a:schemeClr val="accent2"/>
                </a:solidFill>
                <a:latin typeface="+mj-lt"/>
                <a:ea typeface="黑体" panose="02010609060101010101" pitchFamily="49" charset="-122"/>
                <a:sym typeface="+mn-ea"/>
              </a:rPr>
              <a:t>6</a:t>
            </a:r>
            <a:r>
              <a:rPr lang="zh-CN" altLang="en-US" sz="2200" dirty="0">
                <a:solidFill>
                  <a:schemeClr val="accent2"/>
                </a:solidFill>
                <a:latin typeface="+mj-lt"/>
                <a:ea typeface="黑体" panose="02010609060101010101" pitchFamily="49" charset="-122"/>
                <a:sym typeface="+mn-ea"/>
              </a:rPr>
              <a:t>月</a:t>
            </a:r>
            <a:r>
              <a:rPr lang="en-US" altLang="zh-CN" sz="2200" dirty="0">
                <a:solidFill>
                  <a:schemeClr val="accent2"/>
                </a:solidFill>
                <a:latin typeface="+mj-lt"/>
                <a:ea typeface="黑体" panose="02010609060101010101" pitchFamily="49" charset="-122"/>
                <a:sym typeface="+mn-ea"/>
              </a:rPr>
              <a:t>1</a:t>
            </a:r>
            <a:r>
              <a:rPr lang="zh-CN" altLang="en-US" sz="2200" dirty="0">
                <a:solidFill>
                  <a:schemeClr val="accent2"/>
                </a:solidFill>
                <a:latin typeface="+mj-lt"/>
                <a:ea typeface="黑体" panose="02010609060101010101" pitchFamily="49" charset="-122"/>
                <a:sym typeface="+mn-ea"/>
              </a:rPr>
              <a:t>日起施行。</a:t>
            </a:r>
            <a:endParaRPr lang="zh-CN" altLang="en-US" sz="2200" dirty="0">
              <a:solidFill>
                <a:schemeClr val="accent2"/>
              </a:solidFill>
              <a:latin typeface="+mj-lt"/>
              <a:ea typeface="黑体" panose="02010609060101010101" pitchFamily="49" charset="-122"/>
              <a:sym typeface="+mn-ea"/>
            </a:endParaRPr>
          </a:p>
          <a:p>
            <a:pPr indent="612140" algn="just" eaLnBrk="1" latinLnBrk="0" hangingPunct="1">
              <a:lnSpc>
                <a:spcPct val="120000"/>
              </a:lnSpc>
              <a:spcBef>
                <a:spcPts val="500"/>
              </a:spcBef>
            </a:pPr>
            <a:r>
              <a:rPr lang="zh-CN" altLang="en-US" sz="2200" dirty="0">
                <a:solidFill>
                  <a:schemeClr val="accent2"/>
                </a:solidFill>
                <a:latin typeface="+mj-lt"/>
                <a:ea typeface="黑体" panose="02010609060101010101" pitchFamily="49" charset="-122"/>
                <a:sym typeface="+mn-ea"/>
              </a:rPr>
              <a:t>（</a:t>
            </a:r>
            <a:r>
              <a:rPr lang="en-US" altLang="zh-CN" sz="2200" dirty="0">
                <a:solidFill>
                  <a:schemeClr val="accent2"/>
                </a:solidFill>
                <a:latin typeface="+mj-lt"/>
                <a:ea typeface="黑体" panose="02010609060101010101" pitchFamily="49" charset="-122"/>
                <a:sym typeface="+mn-ea"/>
              </a:rPr>
              <a:t>6</a:t>
            </a:r>
            <a:r>
              <a:rPr lang="zh-CN" altLang="en-US" sz="2200" dirty="0">
                <a:solidFill>
                  <a:schemeClr val="accent2"/>
                </a:solidFill>
                <a:latin typeface="+mj-lt"/>
                <a:ea typeface="黑体" panose="02010609060101010101" pitchFamily="49" charset="-122"/>
                <a:sym typeface="+mn-ea"/>
              </a:rPr>
              <a:t>）</a:t>
            </a:r>
            <a:r>
              <a:rPr lang="en-US" altLang="zh-CN" sz="2200" dirty="0">
                <a:solidFill>
                  <a:schemeClr val="accent2"/>
                </a:solidFill>
                <a:latin typeface="+mj-lt"/>
                <a:ea typeface="黑体" panose="02010609060101010101" pitchFamily="49" charset="-122"/>
                <a:sym typeface="+mn-ea"/>
              </a:rPr>
              <a:t>《</a:t>
            </a:r>
            <a:r>
              <a:rPr lang="zh-CN" altLang="en-US" sz="2200" dirty="0">
                <a:solidFill>
                  <a:schemeClr val="accent2"/>
                </a:solidFill>
                <a:latin typeface="+mj-lt"/>
                <a:ea typeface="黑体" panose="02010609060101010101" pitchFamily="49" charset="-122"/>
                <a:sym typeface="+mn-ea"/>
              </a:rPr>
              <a:t>中华人民共和国个人信息保护法</a:t>
            </a:r>
            <a:r>
              <a:rPr lang="en-US" altLang="zh-CN" sz="2200" dirty="0">
                <a:solidFill>
                  <a:schemeClr val="accent2"/>
                </a:solidFill>
                <a:latin typeface="+mj-lt"/>
                <a:ea typeface="黑体" panose="02010609060101010101" pitchFamily="49" charset="-122"/>
                <a:sym typeface="+mn-ea"/>
              </a:rPr>
              <a:t>》</a:t>
            </a:r>
            <a:r>
              <a:rPr lang="zh-CN" altLang="en-US" sz="2200" dirty="0">
                <a:solidFill>
                  <a:schemeClr val="accent2"/>
                </a:solidFill>
                <a:latin typeface="+mj-lt"/>
                <a:ea typeface="黑体" panose="02010609060101010101" pitchFamily="49" charset="-122"/>
                <a:sym typeface="+mn-ea"/>
              </a:rPr>
              <a:t>（自</a:t>
            </a:r>
            <a:r>
              <a:rPr lang="en-US" altLang="zh-CN" sz="2200" dirty="0">
                <a:solidFill>
                  <a:schemeClr val="accent2"/>
                </a:solidFill>
                <a:latin typeface="+mj-lt"/>
                <a:ea typeface="黑体" panose="02010609060101010101" pitchFamily="49" charset="-122"/>
                <a:sym typeface="+mn-ea"/>
              </a:rPr>
              <a:t>2021</a:t>
            </a:r>
            <a:r>
              <a:rPr lang="zh-CN" altLang="en-US" sz="2200" dirty="0">
                <a:solidFill>
                  <a:schemeClr val="accent2"/>
                </a:solidFill>
                <a:latin typeface="+mj-lt"/>
                <a:ea typeface="黑体" panose="02010609060101010101" pitchFamily="49" charset="-122"/>
                <a:sym typeface="+mn-ea"/>
              </a:rPr>
              <a:t>年</a:t>
            </a:r>
            <a:r>
              <a:rPr lang="en-US" altLang="zh-CN" sz="2200" dirty="0">
                <a:solidFill>
                  <a:schemeClr val="accent2"/>
                </a:solidFill>
                <a:latin typeface="+mj-lt"/>
                <a:ea typeface="黑体" panose="02010609060101010101" pitchFamily="49" charset="-122"/>
                <a:sym typeface="+mn-ea"/>
              </a:rPr>
              <a:t>11</a:t>
            </a:r>
            <a:r>
              <a:rPr lang="zh-CN" altLang="en-US" sz="2200" dirty="0">
                <a:solidFill>
                  <a:schemeClr val="accent2"/>
                </a:solidFill>
                <a:latin typeface="+mj-lt"/>
                <a:ea typeface="黑体" panose="02010609060101010101" pitchFamily="49" charset="-122"/>
                <a:sym typeface="+mn-ea"/>
              </a:rPr>
              <a:t>月</a:t>
            </a:r>
            <a:r>
              <a:rPr lang="en-US" altLang="zh-CN" sz="2200" dirty="0">
                <a:solidFill>
                  <a:schemeClr val="accent2"/>
                </a:solidFill>
                <a:latin typeface="+mj-lt"/>
                <a:ea typeface="黑体" panose="02010609060101010101" pitchFamily="49" charset="-122"/>
                <a:sym typeface="+mn-ea"/>
              </a:rPr>
              <a:t>1</a:t>
            </a:r>
            <a:r>
              <a:rPr lang="zh-CN" altLang="en-US" sz="2200" dirty="0">
                <a:solidFill>
                  <a:schemeClr val="accent2"/>
                </a:solidFill>
                <a:latin typeface="+mj-lt"/>
                <a:ea typeface="黑体" panose="02010609060101010101" pitchFamily="49" charset="-122"/>
                <a:sym typeface="+mn-ea"/>
              </a:rPr>
              <a:t>日起施行）。</a:t>
            </a:r>
            <a:endParaRPr lang="zh-CN" altLang="en-US" sz="2200" dirty="0">
              <a:solidFill>
                <a:schemeClr val="accent2"/>
              </a:solidFill>
              <a:latin typeface="+mj-lt"/>
              <a:ea typeface="黑体" panose="02010609060101010101" pitchFamily="49" charset="-122"/>
              <a:sym typeface="+mn-ea"/>
            </a:endParaRP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4"/>
          <p:cNvSpPr/>
          <p:nvPr/>
        </p:nvSpPr>
        <p:spPr bwMode="auto">
          <a:xfrm>
            <a:off x="10090150" y="1847999"/>
            <a:ext cx="1679575" cy="4859337"/>
          </a:xfrm>
          <a:custGeom>
            <a:avLst/>
            <a:gdLst>
              <a:gd name="T0" fmla="*/ 0 w 2115"/>
              <a:gd name="T1" fmla="*/ 0 h 6121"/>
              <a:gd name="T2" fmla="*/ 0 w 2115"/>
              <a:gd name="T3" fmla="*/ 2147483646 h 6121"/>
              <a:gd name="T4" fmla="*/ 1333792993 w 2115"/>
              <a:gd name="T5" fmla="*/ 2147483646 h 6121"/>
              <a:gd name="T6" fmla="*/ 1333792993 w 2115"/>
              <a:gd name="T7" fmla="*/ 1331077276 h 6121"/>
              <a:gd name="T8" fmla="*/ 0 w 2115"/>
              <a:gd name="T9" fmla="*/ 0 h 6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5" h="6121">
                <a:moveTo>
                  <a:pt x="0" y="0"/>
                </a:moveTo>
                <a:lnTo>
                  <a:pt x="0" y="6121"/>
                </a:lnTo>
                <a:lnTo>
                  <a:pt x="2115" y="4007"/>
                </a:lnTo>
                <a:lnTo>
                  <a:pt x="2115" y="2112"/>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Freeform 15"/>
          <p:cNvSpPr/>
          <p:nvPr/>
        </p:nvSpPr>
        <p:spPr bwMode="auto">
          <a:xfrm>
            <a:off x="1433513" y="1844824"/>
            <a:ext cx="10336212" cy="1679575"/>
          </a:xfrm>
          <a:custGeom>
            <a:avLst/>
            <a:gdLst>
              <a:gd name="T0" fmla="*/ 0 w 13022"/>
              <a:gd name="T1" fmla="*/ 0 h 2115"/>
              <a:gd name="T2" fmla="*/ 2147483646 w 13022"/>
              <a:gd name="T3" fmla="*/ 0 h 2115"/>
              <a:gd name="T4" fmla="*/ 2147483646 w 13022"/>
              <a:gd name="T5" fmla="*/ 1333792993 h 2115"/>
              <a:gd name="T6" fmla="*/ 0 w 13022"/>
              <a:gd name="T7" fmla="*/ 1333792993 h 2115"/>
              <a:gd name="T8" fmla="*/ 442917241 w 13022"/>
              <a:gd name="T9" fmla="*/ 661535754 h 2115"/>
              <a:gd name="T10" fmla="*/ 0 w 13022"/>
              <a:gd name="T11" fmla="*/ 0 h 2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22" h="2115">
                <a:moveTo>
                  <a:pt x="0" y="0"/>
                </a:moveTo>
                <a:lnTo>
                  <a:pt x="10906" y="0"/>
                </a:lnTo>
                <a:lnTo>
                  <a:pt x="13022" y="2115"/>
                </a:lnTo>
                <a:lnTo>
                  <a:pt x="0" y="2115"/>
                </a:lnTo>
                <a:lnTo>
                  <a:pt x="703" y="104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16"/>
          <p:cNvSpPr/>
          <p:nvPr/>
        </p:nvSpPr>
        <p:spPr bwMode="auto">
          <a:xfrm>
            <a:off x="9525" y="5027761"/>
            <a:ext cx="11760200" cy="1679575"/>
          </a:xfrm>
          <a:custGeom>
            <a:avLst/>
            <a:gdLst>
              <a:gd name="T0" fmla="*/ 0 w 14816"/>
              <a:gd name="T1" fmla="*/ 0 h 2115"/>
              <a:gd name="T2" fmla="*/ 2147483646 w 14816"/>
              <a:gd name="T3" fmla="*/ 0 h 2115"/>
              <a:gd name="T4" fmla="*/ 2147483646 w 14816"/>
              <a:gd name="T5" fmla="*/ 1333792993 h 2115"/>
              <a:gd name="T6" fmla="*/ 0 w 14816"/>
              <a:gd name="T7" fmla="*/ 1333792993 h 2115"/>
              <a:gd name="T8" fmla="*/ 0 w 14816"/>
              <a:gd name="T9" fmla="*/ 0 h 2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16" h="2115">
                <a:moveTo>
                  <a:pt x="0" y="0"/>
                </a:moveTo>
                <a:lnTo>
                  <a:pt x="14816" y="0"/>
                </a:lnTo>
                <a:lnTo>
                  <a:pt x="12701" y="2115"/>
                </a:lnTo>
                <a:lnTo>
                  <a:pt x="0" y="211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Oval 17"/>
          <p:cNvSpPr>
            <a:spLocks noChangeArrowheads="1"/>
          </p:cNvSpPr>
          <p:nvPr/>
        </p:nvSpPr>
        <p:spPr bwMode="auto">
          <a:xfrm>
            <a:off x="1951037" y="2432283"/>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1</a:t>
            </a:r>
            <a:endParaRPr lang="zh-CN" altLang="en-US" b="1">
              <a:solidFill>
                <a:schemeClr val="tx1"/>
              </a:solidFill>
              <a:ea typeface="宋体" panose="02010600030101010101" pitchFamily="2" charset="-122"/>
            </a:endParaRPr>
          </a:p>
        </p:txBody>
      </p:sp>
      <p:sp>
        <p:nvSpPr>
          <p:cNvPr id="6" name="TextBox 8"/>
          <p:cNvSpPr txBox="1">
            <a:spLocks noChangeArrowheads="1"/>
          </p:cNvSpPr>
          <p:nvPr/>
        </p:nvSpPr>
        <p:spPr bwMode="auto">
          <a:xfrm>
            <a:off x="2579489" y="2178452"/>
            <a:ext cx="17510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FFFFFF"/>
                </a:solidFill>
                <a:latin typeface="黑体" panose="02010609060101010101" pitchFamily="49" charset="-122"/>
                <a:ea typeface="黑体" panose="02010609060101010101" pitchFamily="49" charset="-122"/>
              </a:rPr>
              <a:t>电子商务经营者应依法办理市场主体登记</a:t>
            </a:r>
            <a:endParaRPr lang="zh-CN" altLang="en-US" dirty="0">
              <a:solidFill>
                <a:srgbClr val="FFFFFF"/>
              </a:solidFill>
              <a:latin typeface="黑体" panose="02010609060101010101" pitchFamily="49" charset="-122"/>
              <a:ea typeface="黑体" panose="02010609060101010101" pitchFamily="49" charset="-122"/>
            </a:endParaRPr>
          </a:p>
        </p:txBody>
      </p:sp>
      <p:sp>
        <p:nvSpPr>
          <p:cNvPr id="7" name="Oval 17"/>
          <p:cNvSpPr>
            <a:spLocks noChangeArrowheads="1"/>
          </p:cNvSpPr>
          <p:nvPr/>
        </p:nvSpPr>
        <p:spPr bwMode="auto">
          <a:xfrm>
            <a:off x="5041900" y="2432283"/>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dirty="0">
                <a:solidFill>
                  <a:schemeClr val="tx1"/>
                </a:solidFill>
                <a:ea typeface="宋体" panose="02010600030101010101" pitchFamily="2" charset="-122"/>
              </a:rPr>
              <a:t>2</a:t>
            </a:r>
            <a:endParaRPr lang="zh-CN" altLang="en-US" b="1" dirty="0">
              <a:solidFill>
                <a:schemeClr val="tx1"/>
              </a:solidFill>
              <a:ea typeface="宋体" panose="02010600030101010101" pitchFamily="2" charset="-122"/>
            </a:endParaRPr>
          </a:p>
        </p:txBody>
      </p:sp>
      <p:sp>
        <p:nvSpPr>
          <p:cNvPr id="8" name="TextBox 10"/>
          <p:cNvSpPr txBox="1">
            <a:spLocks noChangeArrowheads="1"/>
          </p:cNvSpPr>
          <p:nvPr/>
        </p:nvSpPr>
        <p:spPr bwMode="auto">
          <a:xfrm>
            <a:off x="5640388" y="2178452"/>
            <a:ext cx="19700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rgbClr val="FFFFFF"/>
                </a:solidFill>
                <a:latin typeface="黑体" panose="02010609060101010101" pitchFamily="49" charset="-122"/>
                <a:ea typeface="黑体" panose="02010609060101010101" pitchFamily="49" charset="-122"/>
              </a:rPr>
              <a:t>商家销售的商品有问题，平台承担连带责任</a:t>
            </a:r>
            <a:endParaRPr lang="zh-CN" altLang="en-US" dirty="0">
              <a:solidFill>
                <a:srgbClr val="FFFFFF"/>
              </a:solidFill>
              <a:latin typeface="黑体" panose="02010609060101010101" pitchFamily="49" charset="-122"/>
              <a:ea typeface="黑体" panose="02010609060101010101" pitchFamily="49" charset="-122"/>
            </a:endParaRPr>
          </a:p>
        </p:txBody>
      </p:sp>
      <p:sp>
        <p:nvSpPr>
          <p:cNvPr id="9" name="Oval 17"/>
          <p:cNvSpPr>
            <a:spLocks noChangeArrowheads="1"/>
          </p:cNvSpPr>
          <p:nvPr/>
        </p:nvSpPr>
        <p:spPr bwMode="auto">
          <a:xfrm>
            <a:off x="7921625" y="2432283"/>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dirty="0">
                <a:solidFill>
                  <a:schemeClr val="tx1"/>
                </a:solidFill>
                <a:ea typeface="宋体" panose="02010600030101010101" pitchFamily="2" charset="-122"/>
              </a:rPr>
              <a:t>3</a:t>
            </a:r>
            <a:endParaRPr lang="zh-CN" altLang="en-US" b="1" dirty="0">
              <a:solidFill>
                <a:schemeClr val="tx1"/>
              </a:solidFill>
              <a:ea typeface="宋体" panose="02010600030101010101" pitchFamily="2" charset="-122"/>
            </a:endParaRPr>
          </a:p>
        </p:txBody>
      </p:sp>
      <p:sp>
        <p:nvSpPr>
          <p:cNvPr id="10" name="TextBox 12"/>
          <p:cNvSpPr txBox="1">
            <a:spLocks noChangeArrowheads="1"/>
          </p:cNvSpPr>
          <p:nvPr/>
        </p:nvSpPr>
        <p:spPr bwMode="auto">
          <a:xfrm>
            <a:off x="8520113" y="2332340"/>
            <a:ext cx="1970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rgbClr val="FFFFFF"/>
                </a:solidFill>
                <a:latin typeface="黑体" panose="02010609060101010101" pitchFamily="49" charset="-122"/>
                <a:ea typeface="黑体" panose="02010609060101010101" pitchFamily="49" charset="-122"/>
              </a:rPr>
              <a:t>明确商家承担运输责任和风险</a:t>
            </a:r>
            <a:endParaRPr lang="zh-CN" altLang="en-US" dirty="0">
              <a:solidFill>
                <a:srgbClr val="FFFFFF"/>
              </a:solidFill>
              <a:latin typeface="黑体" panose="02010609060101010101" pitchFamily="49" charset="-122"/>
              <a:ea typeface="黑体" panose="02010609060101010101" pitchFamily="49" charset="-122"/>
            </a:endParaRPr>
          </a:p>
        </p:txBody>
      </p:sp>
      <p:sp>
        <p:nvSpPr>
          <p:cNvPr id="11" name="Oval 17"/>
          <p:cNvSpPr>
            <a:spLocks noChangeArrowheads="1"/>
          </p:cNvSpPr>
          <p:nvPr/>
        </p:nvSpPr>
        <p:spPr bwMode="auto">
          <a:xfrm>
            <a:off x="9837265" y="4068911"/>
            <a:ext cx="509588" cy="508000"/>
          </a:xfrm>
          <a:prstGeom prst="ellipse">
            <a:avLst/>
          </a:prstGeom>
          <a:solidFill>
            <a:schemeClr val="tx1"/>
          </a:solidFill>
          <a:ln w="9525">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rgbClr val="FFFFFF"/>
                </a:solidFill>
                <a:ea typeface="宋体" panose="02010600030101010101" pitchFamily="2" charset="-122"/>
              </a:rPr>
              <a:t>4</a:t>
            </a:r>
            <a:endParaRPr lang="zh-CN" altLang="en-US" b="1">
              <a:solidFill>
                <a:srgbClr val="FFFFFF"/>
              </a:solidFill>
              <a:ea typeface="宋体" panose="02010600030101010101" pitchFamily="2" charset="-122"/>
            </a:endParaRPr>
          </a:p>
        </p:txBody>
      </p:sp>
      <p:sp>
        <p:nvSpPr>
          <p:cNvPr id="12" name="TextBox 14"/>
          <p:cNvSpPr txBox="1">
            <a:spLocks noChangeArrowheads="1"/>
          </p:cNvSpPr>
          <p:nvPr/>
        </p:nvSpPr>
        <p:spPr bwMode="auto">
          <a:xfrm>
            <a:off x="10204846" y="3815079"/>
            <a:ext cx="1654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rgbClr val="FFFFFF"/>
                </a:solidFill>
                <a:latin typeface="黑体" panose="02010609060101010101" pitchFamily="49" charset="-122"/>
                <a:ea typeface="黑体" panose="02010609060101010101" pitchFamily="49" charset="-122"/>
              </a:rPr>
              <a:t>网络搭售商品不得设置为默认</a:t>
            </a:r>
            <a:endParaRPr lang="zh-CN" altLang="en-US" dirty="0">
              <a:solidFill>
                <a:srgbClr val="FFFFFF"/>
              </a:solidFill>
              <a:latin typeface="黑体" panose="02010609060101010101" pitchFamily="49" charset="-122"/>
              <a:ea typeface="黑体" panose="02010609060101010101" pitchFamily="49" charset="-122"/>
            </a:endParaRPr>
          </a:p>
        </p:txBody>
      </p:sp>
      <p:sp>
        <p:nvSpPr>
          <p:cNvPr id="13" name="Oval 17"/>
          <p:cNvSpPr>
            <a:spLocks noChangeArrowheads="1"/>
          </p:cNvSpPr>
          <p:nvPr/>
        </p:nvSpPr>
        <p:spPr bwMode="auto">
          <a:xfrm>
            <a:off x="7921625" y="5665936"/>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5</a:t>
            </a:r>
            <a:endParaRPr lang="zh-CN" altLang="en-US" b="1">
              <a:solidFill>
                <a:schemeClr val="tx1"/>
              </a:solidFill>
              <a:ea typeface="宋体" panose="02010600030101010101" pitchFamily="2" charset="-122"/>
            </a:endParaRPr>
          </a:p>
        </p:txBody>
      </p:sp>
      <p:sp>
        <p:nvSpPr>
          <p:cNvPr id="14" name="TextBox 16"/>
          <p:cNvSpPr txBox="1">
            <a:spLocks noChangeArrowheads="1"/>
          </p:cNvSpPr>
          <p:nvPr/>
        </p:nvSpPr>
        <p:spPr bwMode="auto">
          <a:xfrm>
            <a:off x="8520113" y="5403999"/>
            <a:ext cx="17875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rgbClr val="FFFFFF"/>
                </a:solidFill>
                <a:latin typeface="黑体" panose="02010609060101010101" pitchFamily="49" charset="-122"/>
                <a:ea typeface="黑体" panose="02010609060101010101" pitchFamily="49" charset="-122"/>
              </a:rPr>
              <a:t>消费者付款成功后，经营者不得随意毁约</a:t>
            </a:r>
            <a:endParaRPr lang="zh-CN" altLang="en-US" dirty="0">
              <a:solidFill>
                <a:srgbClr val="FFFFFF"/>
              </a:solidFill>
              <a:latin typeface="黑体" panose="02010609060101010101" pitchFamily="49" charset="-122"/>
              <a:ea typeface="黑体" panose="02010609060101010101" pitchFamily="49" charset="-122"/>
            </a:endParaRPr>
          </a:p>
        </p:txBody>
      </p:sp>
      <p:sp>
        <p:nvSpPr>
          <p:cNvPr id="15" name="Oval 17"/>
          <p:cNvSpPr>
            <a:spLocks noChangeArrowheads="1"/>
          </p:cNvSpPr>
          <p:nvPr/>
        </p:nvSpPr>
        <p:spPr bwMode="auto">
          <a:xfrm>
            <a:off x="4730229" y="5665936"/>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6</a:t>
            </a:r>
            <a:endParaRPr lang="zh-CN" altLang="en-US" b="1">
              <a:solidFill>
                <a:schemeClr val="tx1"/>
              </a:solidFill>
              <a:ea typeface="宋体" panose="02010600030101010101" pitchFamily="2" charset="-122"/>
            </a:endParaRPr>
          </a:p>
        </p:txBody>
      </p:sp>
      <p:sp>
        <p:nvSpPr>
          <p:cNvPr id="16" name="TextBox 18"/>
          <p:cNvSpPr txBox="1">
            <a:spLocks noChangeArrowheads="1"/>
          </p:cNvSpPr>
          <p:nvPr/>
        </p:nvSpPr>
        <p:spPr bwMode="auto">
          <a:xfrm>
            <a:off x="5328717" y="5403999"/>
            <a:ext cx="22812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rgbClr val="FFFFFF"/>
                </a:solidFill>
                <a:latin typeface="黑体" panose="02010609060101010101" pitchFamily="49" charset="-122"/>
                <a:ea typeface="黑体" panose="02010609060101010101" pitchFamily="49" charset="-122"/>
              </a:rPr>
              <a:t>评价应真实，“刷好评”、擅自“删差评”将被严惩</a:t>
            </a:r>
            <a:endParaRPr lang="zh-CN" altLang="en-US" dirty="0">
              <a:solidFill>
                <a:srgbClr val="FFFFFF"/>
              </a:solidFill>
              <a:latin typeface="黑体" panose="02010609060101010101" pitchFamily="49" charset="-122"/>
              <a:ea typeface="黑体" panose="02010609060101010101" pitchFamily="49" charset="-122"/>
            </a:endParaRPr>
          </a:p>
        </p:txBody>
      </p:sp>
      <p:sp>
        <p:nvSpPr>
          <p:cNvPr id="17" name="Oval 17"/>
          <p:cNvSpPr>
            <a:spLocks noChangeArrowheads="1"/>
          </p:cNvSpPr>
          <p:nvPr/>
        </p:nvSpPr>
        <p:spPr bwMode="auto">
          <a:xfrm>
            <a:off x="1951037" y="5665936"/>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7</a:t>
            </a:r>
            <a:endParaRPr lang="zh-CN" altLang="en-US" b="1">
              <a:solidFill>
                <a:schemeClr val="tx1"/>
              </a:solidFill>
              <a:ea typeface="宋体" panose="02010600030101010101" pitchFamily="2" charset="-122"/>
            </a:endParaRPr>
          </a:p>
        </p:txBody>
      </p:sp>
      <p:sp>
        <p:nvSpPr>
          <p:cNvPr id="18" name="TextBox 20"/>
          <p:cNvSpPr txBox="1">
            <a:spLocks noChangeArrowheads="1"/>
          </p:cNvSpPr>
          <p:nvPr/>
        </p:nvSpPr>
        <p:spPr bwMode="auto">
          <a:xfrm>
            <a:off x="2579489" y="5403999"/>
            <a:ext cx="1790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dirty="0">
                <a:solidFill>
                  <a:srgbClr val="FFFFFF"/>
                </a:solidFill>
                <a:latin typeface="黑体" panose="02010609060101010101" pitchFamily="49" charset="-122"/>
                <a:ea typeface="黑体" panose="02010609060101010101" pitchFamily="49" charset="-122"/>
              </a:rPr>
              <a:t>破解押金难退难题，退款方式将被明确</a:t>
            </a:r>
            <a:endParaRPr lang="zh-CN" altLang="en-US" dirty="0">
              <a:solidFill>
                <a:srgbClr val="FFFFFF"/>
              </a:solidFill>
              <a:latin typeface="黑体" panose="02010609060101010101" pitchFamily="49" charset="-122"/>
              <a:ea typeface="黑体" panose="02010609060101010101" pitchFamily="49" charset="-122"/>
            </a:endParaRPr>
          </a:p>
        </p:txBody>
      </p:sp>
      <p:sp>
        <p:nvSpPr>
          <p:cNvPr id="19" name="文本框 18"/>
          <p:cNvSpPr txBox="1"/>
          <p:nvPr>
            <p:custDataLst>
              <p:tags r:id="rId1"/>
            </p:custDataLst>
          </p:nvPr>
        </p:nvSpPr>
        <p:spPr>
          <a:xfrm>
            <a:off x="265732" y="954360"/>
            <a:ext cx="7161539" cy="533400"/>
          </a:xfrm>
          <a:prstGeom prst="rect">
            <a:avLst/>
          </a:prstGeom>
          <a:noFill/>
        </p:spPr>
        <p:txBody>
          <a:bodyPr wrap="square" rtlCol="0" anchor="ctr" anchorCtr="0">
            <a:noAutofit/>
          </a:bodyPr>
          <a:lstStyle/>
          <a:p>
            <a:pPr>
              <a:lnSpc>
                <a:spcPct val="120000"/>
              </a:lnSpc>
            </a:pPr>
            <a:r>
              <a:rPr lang="zh-CN" altLang="en-US" sz="3200" dirty="0">
                <a:solidFill>
                  <a:schemeClr val="accent2"/>
                </a:solidFill>
                <a:latin typeface="方正大黑简体" panose="02010601030101010101" pitchFamily="65" charset="-122"/>
                <a:ea typeface="方正大黑简体" panose="02010601030101010101" pitchFamily="65" charset="-122"/>
                <a:cs typeface="Times New Roman" panose="02020603050405020304" charset="0"/>
                <a:sym typeface="+mn-ea"/>
              </a:rPr>
              <a:t>（二）</a:t>
            </a:r>
            <a:r>
              <a:rPr lang="en-US" altLang="zh-CN" sz="3200" dirty="0">
                <a:solidFill>
                  <a:schemeClr val="accent2"/>
                </a:solidFill>
                <a:latin typeface="方正大黑简体" panose="02010601030101010101" pitchFamily="65" charset="-122"/>
                <a:ea typeface="方正大黑简体" panose="02010601030101010101" pitchFamily="65" charset="-122"/>
                <a:cs typeface="Times New Roman" panose="02020603050405020304" charset="0"/>
                <a:sym typeface="+mn-ea"/>
              </a:rPr>
              <a:t>《</a:t>
            </a:r>
            <a:r>
              <a:rPr lang="zh-CN" altLang="en-US" sz="3200" dirty="0">
                <a:solidFill>
                  <a:schemeClr val="accent2"/>
                </a:solidFill>
                <a:latin typeface="方正大黑简体" panose="02010601030101010101" pitchFamily="65" charset="-122"/>
                <a:ea typeface="方正大黑简体" panose="02010601030101010101" pitchFamily="65" charset="-122"/>
                <a:cs typeface="Times New Roman" panose="02020603050405020304" charset="0"/>
                <a:sym typeface="+mn-ea"/>
              </a:rPr>
              <a:t>电子商务法</a:t>
            </a:r>
            <a:r>
              <a:rPr lang="en-US" altLang="zh-CN" sz="3200" dirty="0">
                <a:solidFill>
                  <a:schemeClr val="accent2"/>
                </a:solidFill>
                <a:latin typeface="方正大黑简体" panose="02010601030101010101" pitchFamily="65" charset="-122"/>
                <a:ea typeface="方正大黑简体" panose="02010601030101010101" pitchFamily="65" charset="-122"/>
                <a:cs typeface="Times New Roman" panose="02020603050405020304" charset="0"/>
                <a:sym typeface="+mn-ea"/>
              </a:rPr>
              <a:t>》</a:t>
            </a:r>
            <a:r>
              <a:rPr lang="zh-CN" altLang="en-US" sz="3200" dirty="0">
                <a:solidFill>
                  <a:schemeClr val="accent2"/>
                </a:solidFill>
                <a:latin typeface="方正大黑简体" panose="02010601030101010101" pitchFamily="65" charset="-122"/>
                <a:ea typeface="方正大黑简体" panose="02010601030101010101" pitchFamily="65" charset="-122"/>
                <a:cs typeface="Times New Roman" panose="02020603050405020304" charset="0"/>
                <a:sym typeface="+mn-ea"/>
              </a:rPr>
              <a:t>主要解决的问题</a:t>
            </a:r>
            <a:endParaRPr lang="zh-CN" altLang="en-US" sz="3200" spc="300" dirty="0">
              <a:solidFill>
                <a:schemeClr val="accent2"/>
              </a:solidFill>
              <a:latin typeface="方正大黑简体" panose="02010601030101010101" pitchFamily="65" charset="-122"/>
              <a:ea typeface="方正大黑简体" panose="02010601030101010101" pitchFamily="65" charset="-122"/>
            </a:endParaRPr>
          </a:p>
        </p:txBody>
      </p:sp>
      <p:sp>
        <p:nvSpPr>
          <p:cNvPr id="21" name="文本框 20"/>
          <p:cNvSpPr txBox="1"/>
          <p:nvPr/>
        </p:nvSpPr>
        <p:spPr>
          <a:xfrm>
            <a:off x="8607153" y="693501"/>
            <a:ext cx="3139776" cy="1015663"/>
          </a:xfrm>
          <a:prstGeom prst="rect">
            <a:avLst/>
          </a:prstGeom>
          <a:solidFill>
            <a:srgbClr val="21A3D0"/>
          </a:solidFill>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8F8F8"/>
                </a:solidFill>
                <a:latin typeface="黑体" panose="02010609060101010101" pitchFamily="49" charset="-122"/>
                <a:ea typeface="黑体" panose="02010609060101010101" pitchFamily="49" charset="-122"/>
                <a:hlinkClick r:id="rId2" action="ppaction://hlinkfile"/>
              </a:rPr>
              <a:t>点击视频：《中华人民共和国电子商务法》正式实施 十大亮点规范电商行为</a:t>
            </a:r>
            <a:endParaRPr lang="zh-CN" altLang="en-US" sz="2000" dirty="0">
              <a:solidFill>
                <a:srgbClr val="F8F8F8"/>
              </a:solidFill>
              <a:latin typeface="黑体" panose="02010609060101010101" pitchFamily="49" charset="-122"/>
              <a:ea typeface="黑体" panose="02010609060101010101" pitchFamily="49" charset="-122"/>
            </a:endParaRPr>
          </a:p>
        </p:txBody>
      </p:sp>
      <p:pic>
        <p:nvPicPr>
          <p:cNvPr id="22" name="图片 21">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1275" y="821913"/>
            <a:ext cx="758838" cy="75883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2000"/>
                            </p:stCondLst>
                            <p:childTnLst>
                              <p:par>
                                <p:cTn id="21" presetID="2" presetClass="entr" presetSubtype="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par>
                          <p:cTn id="43" fill="hold">
                            <p:stCondLst>
                              <p:cond delay="3000"/>
                            </p:stCondLst>
                            <p:childTnLst>
                              <p:par>
                                <p:cTn id="44" presetID="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4000"/>
                            </p:stCondLst>
                            <p:childTnLst>
                              <p:par>
                                <p:cTn id="53" presetID="2" presetClass="entr" presetSubtype="3"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1+#ppt_w/2"/>
                                          </p:val>
                                        </p:tav>
                                        <p:tav tm="100000">
                                          <p:val>
                                            <p:strVal val="#ppt_x"/>
                                          </p:val>
                                        </p:tav>
                                      </p:tavLst>
                                    </p:anim>
                                    <p:anim calcmode="lin" valueType="num">
                                      <p:cBhvr additive="base">
                                        <p:cTn id="56" dur="500" fill="hold"/>
                                        <p:tgtEl>
                                          <p:spTgt spid="13"/>
                                        </p:tgtEl>
                                        <p:attrNameLst>
                                          <p:attrName>ppt_y</p:attrName>
                                        </p:attrNameLst>
                                      </p:cBhvr>
                                      <p:tavLst>
                                        <p:tav tm="0">
                                          <p:val>
                                            <p:strVal val="0-#ppt_h/2"/>
                                          </p:val>
                                        </p:tav>
                                        <p:tav tm="100000">
                                          <p:val>
                                            <p:strVal val="#ppt_y"/>
                                          </p:val>
                                        </p:tav>
                                      </p:tavLst>
                                    </p:anim>
                                  </p:childTnLst>
                                </p:cTn>
                              </p:par>
                              <p:par>
                                <p:cTn id="57" presetID="2" presetClass="entr" presetSubtype="3"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1+#ppt_w/2"/>
                                          </p:val>
                                        </p:tav>
                                        <p:tav tm="100000">
                                          <p:val>
                                            <p:strVal val="#ppt_x"/>
                                          </p:val>
                                        </p:tav>
                                      </p:tavLst>
                                    </p:anim>
                                    <p:anim calcmode="lin" valueType="num">
                                      <p:cBhvr additive="base">
                                        <p:cTn id="60" dur="500" fill="hold"/>
                                        <p:tgtEl>
                                          <p:spTgt spid="15"/>
                                        </p:tgtEl>
                                        <p:attrNameLst>
                                          <p:attrName>ppt_y</p:attrName>
                                        </p:attrNameLst>
                                      </p:cBhvr>
                                      <p:tavLst>
                                        <p:tav tm="0">
                                          <p:val>
                                            <p:strVal val="0-#ppt_h/2"/>
                                          </p:val>
                                        </p:tav>
                                        <p:tav tm="100000">
                                          <p:val>
                                            <p:strVal val="#ppt_y"/>
                                          </p:val>
                                        </p:tav>
                                      </p:tavLst>
                                    </p:anim>
                                  </p:childTnLst>
                                </p:cTn>
                              </p:par>
                              <p:par>
                                <p:cTn id="61" presetID="2" presetClass="entr" presetSubtype="3"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1+#ppt_w/2"/>
                                          </p:val>
                                        </p:tav>
                                        <p:tav tm="100000">
                                          <p:val>
                                            <p:strVal val="#ppt_x"/>
                                          </p:val>
                                        </p:tav>
                                      </p:tavLst>
                                    </p:anim>
                                    <p:anim calcmode="lin" valueType="num">
                                      <p:cBhvr additive="base">
                                        <p:cTn id="64" dur="500" fill="hold"/>
                                        <p:tgtEl>
                                          <p:spTgt spid="17"/>
                                        </p:tgtEl>
                                        <p:attrNameLst>
                                          <p:attrName>ppt_y</p:attrName>
                                        </p:attrNameLst>
                                      </p:cBhvr>
                                      <p:tavLst>
                                        <p:tav tm="0">
                                          <p:val>
                                            <p:strVal val="0-#ppt_h/2"/>
                                          </p:val>
                                        </p:tav>
                                        <p:tav tm="100000">
                                          <p:val>
                                            <p:strVal val="#ppt_y"/>
                                          </p:val>
                                        </p:tav>
                                      </p:tavLst>
                                    </p:anim>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10" presetClass="entr" presetSubtype="0"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autoUpdateAnimBg="0"/>
      <p:bldP spid="6" grpId="0" autoUpdateAnimBg="0"/>
      <p:bldP spid="7" grpId="0" animBg="1" autoUpdateAnimBg="0"/>
      <p:bldP spid="8" grpId="0" autoUpdateAnimBg="0"/>
      <p:bldP spid="9" grpId="0" animBg="1" autoUpdateAnimBg="0"/>
      <p:bldP spid="10" grpId="0" autoUpdateAnimBg="0"/>
      <p:bldP spid="11" grpId="0" animBg="1" autoUpdateAnimBg="0"/>
      <p:bldP spid="12" grpId="0" autoUpdateAnimBg="0"/>
      <p:bldP spid="13" grpId="0" animBg="1" autoUpdateAnimBg="0"/>
      <p:bldP spid="14" grpId="0" autoUpdateAnimBg="0"/>
      <p:bldP spid="15" grpId="0" animBg="1" autoUpdateAnimBg="0"/>
      <p:bldP spid="16" grpId="0" autoUpdateAnimBg="0"/>
      <p:bldP spid="17" grpId="0" animBg="1" autoUpdateAnimBg="0"/>
      <p:bldP spid="18" grpId="0" autoUpdateAnimBg="0"/>
      <p:bldP spid="19" grpId="0"/>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843279" y="1465979"/>
            <a:ext cx="5255100" cy="601127"/>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spcBef>
                <a:spcPts val="0"/>
              </a:spcBef>
              <a:spcAft>
                <a:spcPts val="0"/>
              </a:spcAft>
              <a:buNone/>
            </a:pPr>
            <a:r>
              <a:rPr lang="zh-CN" altLang="en-US" dirty="0">
                <a:solidFill>
                  <a:schemeClr val="accent2"/>
                </a:solidFill>
                <a:latin typeface="+mj-lt"/>
                <a:ea typeface="方正大黑简体" panose="02010601030101010101" pitchFamily="65" charset="-122"/>
              </a:rPr>
              <a:t>（一）电子商务与税法</a:t>
            </a:r>
            <a:endParaRPr lang="zh-CN" altLang="en-US" dirty="0">
              <a:solidFill>
                <a:schemeClr val="accent2"/>
              </a:solidFill>
              <a:latin typeface="+mj-lt"/>
              <a:ea typeface="方正大黑简体" panose="02010601030101010101" pitchFamily="65" charset="-122"/>
            </a:endParaRPr>
          </a:p>
        </p:txBody>
      </p:sp>
      <p:sp>
        <p:nvSpPr>
          <p:cNvPr id="3" name="文本框 2"/>
          <p:cNvSpPr txBox="1"/>
          <p:nvPr/>
        </p:nvSpPr>
        <p:spPr>
          <a:xfrm>
            <a:off x="843279" y="2041684"/>
            <a:ext cx="5399118" cy="523220"/>
          </a:xfrm>
          <a:prstGeom prst="rect">
            <a:avLst/>
          </a:prstGeom>
          <a:noFill/>
        </p:spPr>
        <p:txBody>
          <a:bodyPr wrap="square" rtlCol="0" anchor="t">
            <a:spAutoFit/>
          </a:bodyPr>
          <a:lstStyle/>
          <a:p>
            <a:pPr indent="612140" algn="l"/>
            <a:r>
              <a:rPr lang="en-US" altLang="zh-CN" sz="2800" b="1" dirty="0">
                <a:solidFill>
                  <a:schemeClr val="accent2"/>
                </a:solidFill>
                <a:latin typeface="+mj-lt"/>
                <a:ea typeface="黑体" panose="02010609060101010101" pitchFamily="49" charset="-122"/>
                <a:cs typeface="Times New Roman" panose="02020603050405020304" charset="0"/>
                <a:sym typeface="+mn-ea"/>
              </a:rPr>
              <a:t>1. </a:t>
            </a:r>
            <a:r>
              <a:rPr lang="zh-CN" altLang="en-US" sz="2800" b="1" dirty="0">
                <a:solidFill>
                  <a:schemeClr val="accent2"/>
                </a:solidFill>
                <a:latin typeface="黑体" panose="02010609060101010101" pitchFamily="49" charset="-122"/>
                <a:ea typeface="黑体" panose="02010609060101010101" pitchFamily="49" charset="-122"/>
                <a:cs typeface="Times New Roman" panose="02020603050405020304" charset="0"/>
                <a:sym typeface="+mn-ea"/>
              </a:rPr>
              <a:t>电子商务涉及的税收问题</a:t>
            </a:r>
            <a:endParaRPr lang="zh-CN" altLang="en-US" sz="2800" b="1" dirty="0">
              <a:solidFill>
                <a:schemeClr val="accent2"/>
              </a:solidFill>
              <a:latin typeface="黑体" panose="02010609060101010101" pitchFamily="49" charset="-122"/>
              <a:ea typeface="黑体" panose="02010609060101010101" pitchFamily="49" charset="-122"/>
              <a:cs typeface="Times New Roman" panose="02020603050405020304" charset="0"/>
              <a:sym typeface="+mn-ea"/>
            </a:endParaRPr>
          </a:p>
        </p:txBody>
      </p:sp>
      <p:sp>
        <p:nvSpPr>
          <p:cNvPr id="4" name="文本占位符 105474"/>
          <p:cNvSpPr>
            <a:spLocks noGrp="1"/>
          </p:cNvSpPr>
          <p:nvPr/>
        </p:nvSpPr>
        <p:spPr>
          <a:xfrm>
            <a:off x="843279" y="775335"/>
            <a:ext cx="5255101" cy="646331"/>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00000"/>
              </a:lnSpc>
              <a:spcBef>
                <a:spcPts val="0"/>
              </a:spcBef>
              <a:buNone/>
            </a:pPr>
            <a:r>
              <a:rPr lang="zh-CN" altLang="en-US" sz="3600" dirty="0">
                <a:solidFill>
                  <a:schemeClr val="accent2"/>
                </a:solidFill>
                <a:latin typeface="+mj-lt"/>
                <a:ea typeface="方正大黑简体" panose="02010601030101010101" pitchFamily="65" charset="-122"/>
              </a:rPr>
              <a:t>三、电子商务的税收问题</a:t>
            </a:r>
            <a:endParaRPr lang="zh-CN" altLang="en-US" sz="3600" dirty="0">
              <a:solidFill>
                <a:schemeClr val="accent2"/>
              </a:solidFill>
              <a:latin typeface="+mj-lt"/>
              <a:ea typeface="方正大黑简体" panose="02010601030101010101" pitchFamily="65" charset="-122"/>
            </a:endParaRPr>
          </a:p>
        </p:txBody>
      </p:sp>
      <p:sp>
        <p:nvSpPr>
          <p:cNvPr id="19" name="Rectangle 6"/>
          <p:cNvSpPr>
            <a:spLocks noChangeArrowheads="1"/>
          </p:cNvSpPr>
          <p:nvPr/>
        </p:nvSpPr>
        <p:spPr bwMode="auto">
          <a:xfrm>
            <a:off x="1376288" y="2684786"/>
            <a:ext cx="3209925" cy="1968350"/>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0" name="Rectangle 7"/>
          <p:cNvSpPr>
            <a:spLocks noChangeArrowheads="1"/>
          </p:cNvSpPr>
          <p:nvPr/>
        </p:nvSpPr>
        <p:spPr bwMode="auto">
          <a:xfrm>
            <a:off x="1350888" y="4721675"/>
            <a:ext cx="3235325" cy="19839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 name="Rectangle 8"/>
          <p:cNvSpPr>
            <a:spLocks noChangeArrowheads="1"/>
          </p:cNvSpPr>
          <p:nvPr/>
        </p:nvSpPr>
        <p:spPr bwMode="auto">
          <a:xfrm>
            <a:off x="4613846" y="2684786"/>
            <a:ext cx="3211440" cy="19683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2" name="Rectangle 9"/>
          <p:cNvSpPr>
            <a:spLocks noChangeArrowheads="1"/>
          </p:cNvSpPr>
          <p:nvPr/>
        </p:nvSpPr>
        <p:spPr bwMode="auto">
          <a:xfrm>
            <a:off x="4588434" y="4721675"/>
            <a:ext cx="3236852" cy="1983926"/>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3" name="Rectangle 10"/>
          <p:cNvSpPr>
            <a:spLocks noChangeArrowheads="1"/>
          </p:cNvSpPr>
          <p:nvPr/>
        </p:nvSpPr>
        <p:spPr bwMode="auto">
          <a:xfrm>
            <a:off x="7847976" y="2684786"/>
            <a:ext cx="3209925" cy="19683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4" name="Rectangle 11"/>
          <p:cNvSpPr>
            <a:spLocks noChangeArrowheads="1"/>
          </p:cNvSpPr>
          <p:nvPr/>
        </p:nvSpPr>
        <p:spPr bwMode="auto">
          <a:xfrm>
            <a:off x="7822576" y="4721675"/>
            <a:ext cx="3235325" cy="1983926"/>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nvGrpSpPr>
          <p:cNvPr id="27" name="组合 14"/>
          <p:cNvGrpSpPr/>
          <p:nvPr/>
        </p:nvGrpSpPr>
        <p:grpSpPr bwMode="auto">
          <a:xfrm>
            <a:off x="1417861" y="5295987"/>
            <a:ext cx="834775" cy="756000"/>
            <a:chOff x="-17814" y="0"/>
            <a:chExt cx="869022" cy="787059"/>
          </a:xfrm>
        </p:grpSpPr>
        <p:sp>
          <p:nvSpPr>
            <p:cNvPr id="28" name="Oval 13"/>
            <p:cNvSpPr>
              <a:spLocks noChangeArrowheads="1"/>
            </p:cNvSpPr>
            <p:nvPr/>
          </p:nvSpPr>
          <p:spPr bwMode="auto">
            <a:xfrm>
              <a:off x="41003" y="0"/>
              <a:ext cx="787015" cy="7870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latin typeface="+mj-lt"/>
                <a:ea typeface="宋体" panose="02010600030101010101" pitchFamily="2" charset="-122"/>
              </a:endParaRPr>
            </a:p>
          </p:txBody>
        </p:sp>
        <p:sp>
          <p:nvSpPr>
            <p:cNvPr id="29" name="TextBox 16"/>
            <p:cNvSpPr txBox="1">
              <a:spLocks noChangeArrowheads="1"/>
            </p:cNvSpPr>
            <p:nvPr/>
          </p:nvSpPr>
          <p:spPr bwMode="auto">
            <a:xfrm>
              <a:off x="-17814" y="46496"/>
              <a:ext cx="869022" cy="70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b="1" dirty="0">
                  <a:solidFill>
                    <a:schemeClr val="accent1"/>
                  </a:solidFill>
                  <a:latin typeface="+mj-lt"/>
                </a:rPr>
                <a:t>1</a:t>
              </a:r>
              <a:endParaRPr lang="zh-CN" altLang="en-US" sz="4000" b="1" dirty="0">
                <a:solidFill>
                  <a:schemeClr val="accent1"/>
                </a:solidFill>
                <a:latin typeface="+mj-lt"/>
              </a:endParaRPr>
            </a:p>
          </p:txBody>
        </p:sp>
      </p:grpSp>
      <p:grpSp>
        <p:nvGrpSpPr>
          <p:cNvPr id="42" name="组合 41"/>
          <p:cNvGrpSpPr/>
          <p:nvPr/>
        </p:nvGrpSpPr>
        <p:grpSpPr>
          <a:xfrm>
            <a:off x="7927903" y="5313449"/>
            <a:ext cx="834774" cy="756000"/>
            <a:chOff x="7927903" y="5313449"/>
            <a:chExt cx="834774" cy="756000"/>
          </a:xfrm>
        </p:grpSpPr>
        <p:sp>
          <p:nvSpPr>
            <p:cNvPr id="38" name="Oval 13"/>
            <p:cNvSpPr>
              <a:spLocks noChangeArrowheads="1"/>
            </p:cNvSpPr>
            <p:nvPr/>
          </p:nvSpPr>
          <p:spPr bwMode="auto">
            <a:xfrm>
              <a:off x="7967290" y="5313449"/>
              <a:ext cx="756000" cy="756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9" name="TextBox 26"/>
            <p:cNvSpPr txBox="1">
              <a:spLocks noChangeArrowheads="1"/>
            </p:cNvSpPr>
            <p:nvPr/>
          </p:nvSpPr>
          <p:spPr bwMode="auto">
            <a:xfrm>
              <a:off x="7927903" y="5337506"/>
              <a:ext cx="8347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000" b="1" dirty="0">
                  <a:solidFill>
                    <a:schemeClr val="accent1"/>
                  </a:solidFill>
                  <a:latin typeface="+mj-lt"/>
                </a:rPr>
                <a:t>2</a:t>
              </a:r>
              <a:endParaRPr lang="zh-CN" altLang="en-US" sz="4000" b="1" dirty="0">
                <a:solidFill>
                  <a:schemeClr val="accent1"/>
                </a:solidFill>
                <a:latin typeface="+mj-lt"/>
              </a:endParaRPr>
            </a:p>
          </p:txBody>
        </p:sp>
      </p:grpSp>
      <p:sp>
        <p:nvSpPr>
          <p:cNvPr id="7" name="矩形 6"/>
          <p:cNvSpPr/>
          <p:nvPr/>
        </p:nvSpPr>
        <p:spPr>
          <a:xfrm>
            <a:off x="8930904" y="5301604"/>
            <a:ext cx="1995778" cy="791692"/>
          </a:xfrm>
          <a:prstGeom prst="rect">
            <a:avLst/>
          </a:prstGeom>
        </p:spPr>
        <p:txBody>
          <a:bodyPr wrap="square">
            <a:spAutoFit/>
          </a:bodyPr>
          <a:lstStyle/>
          <a:p>
            <a:pPr algn="just" eaLnBrk="1" latinLnBrk="0" hangingPunct="1">
              <a:lnSpc>
                <a:spcPct val="110000"/>
              </a:lnSpc>
            </a:pPr>
            <a:r>
              <a:rPr lang="zh-CN" altLang="en-US" sz="2200" dirty="0">
                <a:solidFill>
                  <a:srgbClr val="F8F8F8"/>
                </a:solidFill>
                <a:latin typeface="黑体" panose="02010609060101010101" pitchFamily="49" charset="-122"/>
                <a:ea typeface="黑体" panose="02010609060101010101" pitchFamily="49" charset="-122"/>
              </a:rPr>
              <a:t>税收管辖权的</a:t>
            </a:r>
            <a:endParaRPr lang="en-US" altLang="zh-CN" sz="2200" dirty="0">
              <a:solidFill>
                <a:srgbClr val="F8F8F8"/>
              </a:solidFill>
              <a:latin typeface="黑体" panose="02010609060101010101" pitchFamily="49" charset="-122"/>
              <a:ea typeface="黑体" panose="02010609060101010101" pitchFamily="49" charset="-122"/>
            </a:endParaRPr>
          </a:p>
          <a:p>
            <a:pPr algn="just" eaLnBrk="1" latinLnBrk="0" hangingPunct="1">
              <a:lnSpc>
                <a:spcPct val="110000"/>
              </a:lnSpc>
            </a:pPr>
            <a:r>
              <a:rPr lang="zh-CN" altLang="en-US" sz="2200" dirty="0">
                <a:solidFill>
                  <a:srgbClr val="F8F8F8"/>
                </a:solidFill>
                <a:latin typeface="黑体" panose="02010609060101010101" pitchFamily="49" charset="-122"/>
                <a:ea typeface="黑体" panose="02010609060101010101" pitchFamily="49" charset="-122"/>
              </a:rPr>
              <a:t>问题难以界定</a:t>
            </a:r>
            <a:endParaRPr lang="zh-CN" altLang="en-US" sz="2200" dirty="0">
              <a:solidFill>
                <a:srgbClr val="F8F8F8"/>
              </a:solidFill>
              <a:latin typeface="黑体" panose="02010609060101010101" pitchFamily="49" charset="-122"/>
              <a:ea typeface="黑体" panose="02010609060101010101" pitchFamily="49" charset="-122"/>
            </a:endParaRPr>
          </a:p>
        </p:txBody>
      </p:sp>
      <p:sp>
        <p:nvSpPr>
          <p:cNvPr id="5" name="矩形 4"/>
          <p:cNvSpPr/>
          <p:nvPr/>
        </p:nvSpPr>
        <p:spPr>
          <a:xfrm>
            <a:off x="2335423" y="5119989"/>
            <a:ext cx="2019275" cy="1107996"/>
          </a:xfrm>
          <a:prstGeom prst="rect">
            <a:avLst/>
          </a:prstGeom>
        </p:spPr>
        <p:txBody>
          <a:bodyPr wrap="square">
            <a:spAutoFit/>
          </a:bodyPr>
          <a:lstStyle/>
          <a:p>
            <a:pPr algn="just">
              <a:lnSpc>
                <a:spcPct val="100000"/>
              </a:lnSpc>
            </a:pPr>
            <a:r>
              <a:rPr lang="zh-CN" altLang="en-US" sz="2200" dirty="0">
                <a:solidFill>
                  <a:srgbClr val="F8F8F8"/>
                </a:solidFill>
                <a:latin typeface="黑体" panose="02010609060101010101" pitchFamily="49" charset="-122"/>
                <a:ea typeface="黑体" panose="02010609060101010101" pitchFamily="49" charset="-122"/>
              </a:rPr>
              <a:t>由电子商务交易“隐匿化”而引发的问题</a:t>
            </a:r>
            <a:endParaRPr lang="zh-CN" altLang="en-US" sz="2200" dirty="0">
              <a:solidFill>
                <a:srgbClr val="F8F8F8"/>
              </a:solidFill>
              <a:latin typeface="黑体" panose="02010609060101010101" pitchFamily="49" charset="-122"/>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par>
                          <p:cTn id="31" fill="hold">
                            <p:stCondLst>
                              <p:cond delay="4000"/>
                            </p:stCondLst>
                            <p:childTnLst>
                              <p:par>
                                <p:cTn id="32" presetID="52" presetClass="entr" presetSubtype="0"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Scale>
                                      <p:cBhvr>
                                        <p:cTn id="34"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27"/>
                                        </p:tgtEl>
                                        <p:attrNameLst>
                                          <p:attrName>ppt_x</p:attrName>
                                          <p:attrName>ppt_y</p:attrName>
                                        </p:attrNameLst>
                                      </p:cBhvr>
                                      <p:rCtr x="0" y="0"/>
                                    </p:animMotion>
                                    <p:animEffect transition="in" filter="fade">
                                      <p:cBhvr>
                                        <p:cTn id="36" dur="1000"/>
                                        <p:tgtEl>
                                          <p:spTgt spid="2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1000"/>
                                        <p:tgtEl>
                                          <p:spTgt spid="5"/>
                                        </p:tgtEl>
                                      </p:cBhvr>
                                    </p:animEffect>
                                  </p:childTnLst>
                                </p:cTn>
                              </p:par>
                            </p:childTnLst>
                          </p:cTn>
                        </p:par>
                        <p:par>
                          <p:cTn id="40" fill="hold">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par>
                          <p:cTn id="45" fill="hold">
                            <p:stCondLst>
                              <p:cond delay="5500"/>
                            </p:stCondLst>
                            <p:childTnLst>
                              <p:par>
                                <p:cTn id="46" presetID="22" presetClass="entr" presetSubtype="4"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childTnLst>
                          </p:cTn>
                        </p:par>
                        <p:par>
                          <p:cTn id="49" fill="hold">
                            <p:stCondLst>
                              <p:cond delay="6000"/>
                            </p:stCondLst>
                            <p:childTnLst>
                              <p:par>
                                <p:cTn id="50" presetID="2" presetClass="entr" presetSubtype="1"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65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500"/>
                                        <p:tgtEl>
                                          <p:spTgt spid="24"/>
                                        </p:tgtEl>
                                      </p:cBhvr>
                                    </p:animEffect>
                                  </p:childTnLst>
                                </p:cTn>
                              </p:par>
                            </p:childTnLst>
                          </p:cTn>
                        </p:par>
                        <p:par>
                          <p:cTn id="58" fill="hold">
                            <p:stCondLst>
                              <p:cond delay="7000"/>
                            </p:stCondLst>
                            <p:childTnLst>
                              <p:par>
                                <p:cTn id="59" presetID="52" presetClass="entr" presetSubtype="0"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Scale>
                                      <p:cBhvr>
                                        <p:cTn id="61"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42"/>
                                        </p:tgtEl>
                                        <p:attrNameLst>
                                          <p:attrName>ppt_x</p:attrName>
                                          <p:attrName>ppt_y</p:attrName>
                                        </p:attrNameLst>
                                      </p:cBhvr>
                                    </p:animMotion>
                                    <p:animEffect transition="in" filter="fade">
                                      <p:cBhvr>
                                        <p:cTn id="63" dur="1000"/>
                                        <p:tgtEl>
                                          <p:spTgt spid="42"/>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up)">
                                      <p:cBhvr>
                                        <p:cTn id="6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9" grpId="0" animBg="1" autoUpdateAnimBg="0"/>
      <p:bldP spid="20" grpId="0" animBg="1" autoUpdateAnimBg="0"/>
      <p:bldP spid="21" grpId="0" animBg="1" autoUpdateAnimBg="0"/>
      <p:bldP spid="22" grpId="0" animBg="1" autoUpdateAnimBg="0"/>
      <p:bldP spid="23" grpId="0" animBg="1" autoUpdateAnimBg="0"/>
      <p:bldP spid="24" grpId="0" animBg="1" autoUpdateAnimBg="0"/>
      <p:bldP spid="7"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9885" y="1052736"/>
            <a:ext cx="11396992" cy="5365571"/>
          </a:xfrm>
          <a:prstGeom prst="rect">
            <a:avLst/>
          </a:prstGeom>
          <a:noFill/>
        </p:spPr>
        <p:txBody>
          <a:bodyPr wrap="square" rtlCol="0" anchor="t">
            <a:spAutoFit/>
          </a:bodyPr>
          <a:lstStyle/>
          <a:p>
            <a:pPr indent="612140" eaLnBrk="1" hangingPunct="1">
              <a:lnSpc>
                <a:spcPct val="140000"/>
              </a:lnSpc>
              <a:spcBef>
                <a:spcPts val="1000"/>
              </a:spcBef>
            </a:pPr>
            <a:r>
              <a:rPr lang="en-US" altLang="zh-CN" sz="2800" b="1" dirty="0">
                <a:solidFill>
                  <a:schemeClr val="accent2"/>
                </a:solidFill>
                <a:latin typeface="+mj-lt"/>
                <a:ea typeface="黑体" panose="02010609060101010101" pitchFamily="49" charset="-122"/>
                <a:cs typeface="Times New Roman" panose="02020603050405020304" charset="0"/>
                <a:sym typeface="+mn-ea"/>
              </a:rPr>
              <a:t>2. 《</a:t>
            </a:r>
            <a:r>
              <a:rPr lang="zh-CN" altLang="en-US" sz="2800" b="1" dirty="0">
                <a:solidFill>
                  <a:schemeClr val="accent2"/>
                </a:solidFill>
                <a:latin typeface="+mj-lt"/>
                <a:ea typeface="黑体" panose="02010609060101010101" pitchFamily="49" charset="-122"/>
                <a:cs typeface="Times New Roman" panose="02020603050405020304" charset="0"/>
                <a:sym typeface="+mn-ea"/>
              </a:rPr>
              <a:t>电子商务法</a:t>
            </a:r>
            <a:r>
              <a:rPr lang="en-US" altLang="zh-CN" sz="2800" b="1" dirty="0">
                <a:solidFill>
                  <a:schemeClr val="accent2"/>
                </a:solidFill>
                <a:latin typeface="+mj-lt"/>
                <a:ea typeface="黑体" panose="02010609060101010101" pitchFamily="49" charset="-122"/>
                <a:cs typeface="Times New Roman" panose="02020603050405020304" charset="0"/>
                <a:sym typeface="+mn-ea"/>
              </a:rPr>
              <a:t>》</a:t>
            </a:r>
            <a:r>
              <a:rPr lang="zh-CN" altLang="en-US" sz="2800" b="1" dirty="0">
                <a:solidFill>
                  <a:schemeClr val="accent2"/>
                </a:solidFill>
                <a:latin typeface="+mj-lt"/>
                <a:ea typeface="黑体" panose="02010609060101010101" pitchFamily="49" charset="-122"/>
                <a:cs typeface="Times New Roman" panose="02020603050405020304" charset="0"/>
                <a:sym typeface="+mn-ea"/>
              </a:rPr>
              <a:t>对税收的规定</a:t>
            </a:r>
            <a:endParaRPr lang="zh-CN" altLang="en-US" sz="2800" b="1" dirty="0">
              <a:solidFill>
                <a:schemeClr val="accent2"/>
              </a:solidFill>
              <a:latin typeface="+mj-lt"/>
              <a:ea typeface="黑体" panose="02010609060101010101" pitchFamily="49" charset="-122"/>
              <a:cs typeface="Times New Roman" panose="02020603050405020304" charset="0"/>
              <a:sym typeface="+mn-ea"/>
            </a:endParaRPr>
          </a:p>
          <a:p>
            <a:pPr indent="612140" algn="just" eaLnBrk="1" latinLnBrk="0" hangingPunct="1">
              <a:lnSpc>
                <a:spcPct val="140000"/>
              </a:lnSpc>
              <a:spcBef>
                <a:spcPts val="1000"/>
              </a:spcBef>
            </a:pPr>
            <a:r>
              <a:rPr lang="zh-CN" altLang="en-US" sz="2600" dirty="0">
                <a:solidFill>
                  <a:schemeClr val="accent2"/>
                </a:solidFill>
                <a:latin typeface="+mj-lt"/>
                <a:ea typeface="黑体" panose="02010609060101010101" pitchFamily="49" charset="-122"/>
                <a:cs typeface="Times New Roman" panose="02020603050405020304" charset="0"/>
              </a:rPr>
              <a:t>《电子商务法》明确规定，电子商务经营者应当依法办理市场主体登记；应当依法履行纳税义务，并依法享受税收优惠；依照规定不需要办理市场主体登记的电子商务经营者在首次纳税义务发生后，应当依照税收征收管理法律、行政法规的规定申请办理税务登记，并如实申报纳税。个人卖家属于电子商务经营者，从2019年1月1日起应当依法办理市场主体登记，也应当依法履行纳税义务。</a:t>
            </a:r>
            <a:endParaRPr lang="en-US" altLang="zh-CN" sz="2600" dirty="0">
              <a:solidFill>
                <a:schemeClr val="accent2"/>
              </a:solidFill>
              <a:latin typeface="+mj-lt"/>
              <a:ea typeface="黑体" panose="02010609060101010101" pitchFamily="49" charset="-122"/>
              <a:cs typeface="Times New Roman" panose="02020603050405020304" charset="0"/>
            </a:endParaRPr>
          </a:p>
          <a:p>
            <a:pPr indent="612140" algn="just" eaLnBrk="1" latinLnBrk="0" hangingPunct="1">
              <a:lnSpc>
                <a:spcPct val="140000"/>
              </a:lnSpc>
              <a:spcBef>
                <a:spcPts val="1000"/>
              </a:spcBef>
            </a:pPr>
            <a:r>
              <a:rPr lang="zh-CN" altLang="en-US" sz="2600" b="1" dirty="0">
                <a:gradFill>
                  <a:gsLst>
                    <a:gs pos="0">
                      <a:srgbClr val="E30000"/>
                    </a:gs>
                    <a:gs pos="100000">
                      <a:srgbClr val="760303"/>
                    </a:gs>
                  </a:gsLst>
                  <a:lin scaled="0"/>
                </a:gradFill>
                <a:latin typeface="+mj-lt"/>
                <a:ea typeface="黑体" panose="02010609060101010101" pitchFamily="49" charset="-122"/>
                <a:cs typeface="Times New Roman" panose="02020603050405020304" charset="0"/>
              </a:rPr>
              <a:t>税收范围</a:t>
            </a:r>
            <a:r>
              <a:rPr lang="zh-CN" altLang="en-US" sz="2600" dirty="0">
                <a:solidFill>
                  <a:schemeClr val="accent2"/>
                </a:solidFill>
                <a:latin typeface="+mj-lt"/>
                <a:ea typeface="黑体" panose="02010609060101010101" pitchFamily="49" charset="-122"/>
                <a:cs typeface="Times New Roman" panose="02020603050405020304" charset="0"/>
              </a:rPr>
              <a:t>包括跨境税收、经营者普通交易税收；</a:t>
            </a:r>
            <a:r>
              <a:rPr lang="zh-CN" altLang="en-US" sz="2600" b="1" dirty="0">
                <a:solidFill>
                  <a:srgbClr val="C00000"/>
                </a:solidFill>
                <a:latin typeface="+mj-lt"/>
                <a:ea typeface="黑体" panose="02010609060101010101" pitchFamily="49" charset="-122"/>
                <a:cs typeface="Times New Roman" panose="02020603050405020304" charset="0"/>
              </a:rPr>
              <a:t>缴纳主体</a:t>
            </a:r>
            <a:r>
              <a:rPr lang="zh-CN" altLang="en-US" sz="2600" dirty="0">
                <a:solidFill>
                  <a:schemeClr val="accent2"/>
                </a:solidFill>
                <a:latin typeface="+mj-lt"/>
                <a:ea typeface="黑体" panose="02010609060101010101" pitchFamily="49" charset="-122"/>
                <a:cs typeface="Times New Roman" panose="02020603050405020304" charset="0"/>
              </a:rPr>
              <a:t>包括电商平台、平台内经营者。这也意味着通过电商渠道进行交易的各种方式都需要纳税。</a:t>
            </a:r>
            <a:endParaRPr lang="zh-CN" altLang="en-US" sz="2600"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781" y="1787552"/>
            <a:ext cx="10729192" cy="1954381"/>
          </a:xfrm>
          <a:prstGeom prst="rect">
            <a:avLst/>
          </a:prstGeom>
          <a:noFill/>
        </p:spPr>
        <p:txBody>
          <a:bodyPr wrap="square" rtlCol="0" anchor="t">
            <a:spAutoFit/>
          </a:bodyPr>
          <a:lstStyle/>
          <a:p>
            <a:pPr marR="0" algn="just">
              <a:spcBef>
                <a:spcPts val="1000"/>
              </a:spcBef>
            </a:pPr>
            <a:r>
              <a:rPr lang="en-US" altLang="zh-CN" sz="2400" dirty="0">
                <a:solidFill>
                  <a:schemeClr val="accent2"/>
                </a:solidFill>
                <a:latin typeface="+mj-lt"/>
                <a:ea typeface="黑体" panose="02010609060101010101" pitchFamily="49" charset="-122"/>
                <a:cs typeface="+mj-ea"/>
              </a:rPr>
              <a:t>1</a:t>
            </a:r>
            <a:r>
              <a:rPr lang="zh-CN" altLang="en-US" sz="2400" dirty="0">
                <a:solidFill>
                  <a:schemeClr val="accent2"/>
                </a:solidFill>
                <a:latin typeface="+mj-lt"/>
                <a:ea typeface="黑体" panose="02010609060101010101" pitchFamily="49" charset="-122"/>
                <a:cs typeface="+mj-ea"/>
              </a:rPr>
              <a:t>．掌握电子商务的概念及分类。</a:t>
            </a:r>
            <a:endParaRPr lang="zh-CN" altLang="en-US" sz="2400" dirty="0">
              <a:solidFill>
                <a:schemeClr val="accent2"/>
              </a:solidFill>
              <a:latin typeface="+mj-lt"/>
              <a:ea typeface="黑体" panose="02010609060101010101" pitchFamily="49" charset="-122"/>
              <a:cs typeface="+mj-ea"/>
            </a:endParaRPr>
          </a:p>
          <a:p>
            <a:pPr marR="0" algn="just">
              <a:spcBef>
                <a:spcPts val="1000"/>
              </a:spcBef>
            </a:pPr>
            <a:r>
              <a:rPr lang="en-US" altLang="zh-CN" sz="2400" dirty="0">
                <a:solidFill>
                  <a:schemeClr val="accent2"/>
                </a:solidFill>
                <a:latin typeface="+mj-lt"/>
                <a:ea typeface="黑体" panose="02010609060101010101" pitchFamily="49" charset="-122"/>
                <a:cs typeface="+mj-ea"/>
              </a:rPr>
              <a:t>2</a:t>
            </a:r>
            <a:r>
              <a:rPr lang="zh-CN" altLang="en-US" sz="2400" dirty="0">
                <a:solidFill>
                  <a:schemeClr val="accent2"/>
                </a:solidFill>
                <a:latin typeface="+mj-lt"/>
                <a:ea typeface="黑体" panose="02010609060101010101" pitchFamily="49" charset="-122"/>
                <a:cs typeface="+mj-ea"/>
              </a:rPr>
              <a:t>．掌握电子商务的一般框架。</a:t>
            </a:r>
            <a:endParaRPr lang="zh-CN" altLang="en-US" sz="2400" dirty="0">
              <a:solidFill>
                <a:schemeClr val="accent2"/>
              </a:solidFill>
              <a:latin typeface="+mj-lt"/>
              <a:ea typeface="黑体" panose="02010609060101010101" pitchFamily="49" charset="-122"/>
              <a:cs typeface="+mj-ea"/>
            </a:endParaRPr>
          </a:p>
          <a:p>
            <a:pPr marR="0" algn="just">
              <a:spcBef>
                <a:spcPts val="1000"/>
              </a:spcBef>
            </a:pPr>
            <a:r>
              <a:rPr lang="en-US" altLang="zh-CN" sz="2400" dirty="0">
                <a:solidFill>
                  <a:schemeClr val="accent2"/>
                </a:solidFill>
                <a:latin typeface="+mj-lt"/>
                <a:ea typeface="黑体" panose="02010609060101010101" pitchFamily="49" charset="-122"/>
                <a:cs typeface="+mj-ea"/>
              </a:rPr>
              <a:t>3</a:t>
            </a:r>
            <a:r>
              <a:rPr lang="zh-CN" altLang="en-US" sz="2400" dirty="0">
                <a:solidFill>
                  <a:schemeClr val="accent2"/>
                </a:solidFill>
                <a:latin typeface="+mj-lt"/>
                <a:ea typeface="黑体" panose="02010609060101010101" pitchFamily="49" charset="-122"/>
                <a:cs typeface="+mj-ea"/>
              </a:rPr>
              <a:t>．了解电子商务的产生和发展。</a:t>
            </a:r>
            <a:endParaRPr lang="zh-CN" altLang="en-US" sz="2400" dirty="0">
              <a:solidFill>
                <a:schemeClr val="accent2"/>
              </a:solidFill>
              <a:latin typeface="+mj-lt"/>
              <a:ea typeface="黑体" panose="02010609060101010101" pitchFamily="49" charset="-122"/>
              <a:cs typeface="+mj-ea"/>
            </a:endParaRPr>
          </a:p>
          <a:p>
            <a:pPr>
              <a:spcBef>
                <a:spcPts val="1000"/>
              </a:spcBef>
            </a:pPr>
            <a:r>
              <a:rPr lang="en-US" altLang="zh-CN" sz="2400" dirty="0">
                <a:solidFill>
                  <a:schemeClr val="accent2"/>
                </a:solidFill>
                <a:latin typeface="+mj-lt"/>
                <a:ea typeface="黑体" panose="02010609060101010101" pitchFamily="49" charset="-122"/>
                <a:cs typeface="+mj-ea"/>
              </a:rPr>
              <a:t>4</a:t>
            </a:r>
            <a:r>
              <a:rPr lang="zh-CN" altLang="en-US" sz="2400" dirty="0">
                <a:solidFill>
                  <a:schemeClr val="accent2"/>
                </a:solidFill>
                <a:latin typeface="+mj-lt"/>
                <a:ea typeface="黑体" panose="02010609060101010101" pitchFamily="49" charset="-122"/>
                <a:cs typeface="+mj-ea"/>
              </a:rPr>
              <a:t>．熟悉电子商务法律及相关政策。</a:t>
            </a:r>
            <a:endParaRPr lang="zh-CN" altLang="en-US" sz="1800" b="0" i="0" u="none" strike="noStrike" baseline="0" dirty="0">
              <a:solidFill>
                <a:srgbClr val="57585A"/>
              </a:solidFill>
              <a:latin typeface="方正仿宋o浡渀."/>
            </a:endParaRPr>
          </a:p>
        </p:txBody>
      </p:sp>
      <p:sp>
        <p:nvSpPr>
          <p:cNvPr id="3" name="文本框 2"/>
          <p:cNvSpPr txBox="1"/>
          <p:nvPr/>
        </p:nvSpPr>
        <p:spPr>
          <a:xfrm>
            <a:off x="697781" y="1015393"/>
            <a:ext cx="2656496" cy="584775"/>
          </a:xfrm>
          <a:prstGeom prst="rect">
            <a:avLst/>
          </a:prstGeom>
          <a:noFill/>
        </p:spPr>
        <p:txBody>
          <a:bodyPr wrap="none" rtlCol="0">
            <a:spAutoFit/>
          </a:bodyPr>
          <a:lstStyle/>
          <a:p>
            <a:pPr algn="l"/>
            <a:r>
              <a:rPr lang="en-US" altLang="zh-CN" sz="3200" b="1" dirty="0">
                <a:solidFill>
                  <a:srgbClr val="E7E6E6">
                    <a:lumMod val="25000"/>
                  </a:srgbClr>
                </a:solidFill>
                <a:latin typeface="方正大黑简体" panose="02010601030101010101" pitchFamily="65" charset="-122"/>
                <a:ea typeface="方正大黑简体" panose="02010601030101010101" pitchFamily="65" charset="-122"/>
                <a:sym typeface="+mn-ea"/>
              </a:rPr>
              <a:t>【知识目标】</a:t>
            </a:r>
            <a:endParaRPr lang="zh-CN" altLang="en-US" sz="3200" b="1" dirty="0">
              <a:latin typeface="方正大黑简体" panose="02010601030101010101" pitchFamily="65" charset="-122"/>
              <a:ea typeface="方正大黑简体" panose="02010601030101010101" pitchFamily="65" charset="-122"/>
              <a:sym typeface="+mn-ea"/>
            </a:endParaRPr>
          </a:p>
        </p:txBody>
      </p:sp>
      <p:sp>
        <p:nvSpPr>
          <p:cNvPr id="4" name="文本框 3"/>
          <p:cNvSpPr txBox="1"/>
          <p:nvPr/>
        </p:nvSpPr>
        <p:spPr>
          <a:xfrm>
            <a:off x="697781" y="4668419"/>
            <a:ext cx="10729192" cy="1496885"/>
          </a:xfrm>
          <a:prstGeom prst="rect">
            <a:avLst/>
          </a:prstGeom>
          <a:noFill/>
        </p:spPr>
        <p:txBody>
          <a:bodyPr wrap="square" rtlCol="0" anchor="t">
            <a:spAutoFit/>
          </a:bodyPr>
          <a:lstStyle/>
          <a:p>
            <a:pPr algn="just">
              <a:spcBef>
                <a:spcPts val="1000"/>
              </a:spcBef>
            </a:pPr>
            <a:r>
              <a:rPr lang="en-US" altLang="zh-CN" sz="2400" dirty="0">
                <a:solidFill>
                  <a:schemeClr val="accent2"/>
                </a:solidFill>
                <a:latin typeface="+mj-lt"/>
                <a:ea typeface="黑体" panose="02010609060101010101" pitchFamily="49" charset="-122"/>
                <a:cs typeface="+mj-ea"/>
              </a:rPr>
              <a:t>1</a:t>
            </a:r>
            <a:r>
              <a:rPr lang="zh-CN" altLang="en-US" sz="2400" dirty="0">
                <a:solidFill>
                  <a:schemeClr val="accent2"/>
                </a:solidFill>
                <a:latin typeface="+mj-lt"/>
                <a:ea typeface="黑体" panose="02010609060101010101" pitchFamily="49" charset="-122"/>
                <a:cs typeface="+mj-ea"/>
              </a:rPr>
              <a:t>．能够举例说明电子商务的分类及应用情况。</a:t>
            </a:r>
            <a:endParaRPr lang="zh-CN" altLang="en-US" sz="2400" dirty="0">
              <a:solidFill>
                <a:schemeClr val="accent2"/>
              </a:solidFill>
              <a:latin typeface="+mj-lt"/>
              <a:ea typeface="黑体" panose="02010609060101010101" pitchFamily="49" charset="-122"/>
              <a:cs typeface="+mj-ea"/>
            </a:endParaRPr>
          </a:p>
          <a:p>
            <a:pPr>
              <a:lnSpc>
                <a:spcPct val="130000"/>
              </a:lnSpc>
              <a:spcBef>
                <a:spcPts val="1000"/>
              </a:spcBef>
            </a:pPr>
            <a:r>
              <a:rPr lang="en-US" altLang="zh-CN" sz="2400" dirty="0">
                <a:solidFill>
                  <a:schemeClr val="accent2"/>
                </a:solidFill>
                <a:latin typeface="+mj-lt"/>
                <a:ea typeface="黑体" panose="02010609060101010101" pitchFamily="49" charset="-122"/>
                <a:cs typeface="+mj-ea"/>
              </a:rPr>
              <a:t>2</a:t>
            </a:r>
            <a:r>
              <a:rPr lang="zh-CN" altLang="en-US" sz="2400" dirty="0">
                <a:solidFill>
                  <a:schemeClr val="accent2"/>
                </a:solidFill>
                <a:latin typeface="+mj-lt"/>
                <a:ea typeface="黑体" panose="02010609060101010101" pitchFamily="49" charset="-122"/>
                <a:cs typeface="+mj-ea"/>
              </a:rPr>
              <a:t>．能够清晰地描述电子商务的一般框架，从框架中总结电子商务的相关岗位和技能。	</a:t>
            </a:r>
            <a:endParaRPr lang="zh-CN" altLang="en-US" sz="2400" dirty="0">
              <a:solidFill>
                <a:schemeClr val="accent2"/>
              </a:solidFill>
              <a:latin typeface="+mj-lt"/>
              <a:ea typeface="黑体" panose="02010609060101010101" pitchFamily="49" charset="-122"/>
              <a:cs typeface="+mj-ea"/>
            </a:endParaRPr>
          </a:p>
        </p:txBody>
      </p:sp>
      <p:sp>
        <p:nvSpPr>
          <p:cNvPr id="5" name="文本框 4"/>
          <p:cNvSpPr txBox="1"/>
          <p:nvPr/>
        </p:nvSpPr>
        <p:spPr>
          <a:xfrm>
            <a:off x="697781" y="3948339"/>
            <a:ext cx="2656496" cy="603499"/>
          </a:xfrm>
          <a:prstGeom prst="rect">
            <a:avLst/>
          </a:prstGeom>
          <a:noFill/>
        </p:spPr>
        <p:txBody>
          <a:bodyPr wrap="none" rtlCol="0">
            <a:spAutoFit/>
          </a:bodyPr>
          <a:lstStyle/>
          <a:p>
            <a:pPr algn="l" eaLnBrk="1" latinLnBrk="0" hangingPunct="1">
              <a:lnSpc>
                <a:spcPct val="110000"/>
              </a:lnSpc>
              <a:spcBef>
                <a:spcPts val="1000"/>
              </a:spcBef>
            </a:pPr>
            <a:r>
              <a:rPr lang="en-US" altLang="zh-CN" sz="3200" b="1" dirty="0">
                <a:solidFill>
                  <a:srgbClr val="E7E6E6">
                    <a:lumMod val="25000"/>
                  </a:srgbClr>
                </a:solidFill>
                <a:latin typeface="方正大黑简体" panose="02010601030101010101" pitchFamily="65" charset="-122"/>
                <a:ea typeface="方正大黑简体" panose="02010601030101010101" pitchFamily="65" charset="-122"/>
                <a:sym typeface="+mn-ea"/>
              </a:rPr>
              <a:t>【技能目标】</a:t>
            </a:r>
            <a:endParaRPr lang="en-US" altLang="zh-CN" sz="3200" b="1" dirty="0">
              <a:solidFill>
                <a:srgbClr val="E7E6E6">
                  <a:lumMod val="25000"/>
                </a:srgbClr>
              </a:solidFill>
              <a:latin typeface="方正大黑简体" panose="02010601030101010101" pitchFamily="65" charset="-122"/>
              <a:ea typeface="方正大黑简体" panose="02010601030101010101" pitchFamily="65" charset="-122"/>
              <a:sym typeface="+mn-ea"/>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3596" y="908488"/>
            <a:ext cx="11521280" cy="5623560"/>
          </a:xfrm>
          <a:prstGeom prst="rect">
            <a:avLst/>
          </a:prstGeom>
          <a:noFill/>
        </p:spPr>
        <p:txBody>
          <a:bodyPr wrap="square" rtlCol="0" anchor="t">
            <a:spAutoFit/>
          </a:bodyPr>
          <a:lstStyle/>
          <a:p>
            <a:pPr algn="ctr" eaLnBrk="1" latinLnBrk="0" hangingPunct="1">
              <a:lnSpc>
                <a:spcPct val="140000"/>
              </a:lnSpc>
              <a:spcBef>
                <a:spcPts val="1000"/>
              </a:spcBef>
            </a:pPr>
            <a:r>
              <a:rPr lang="zh-CN" altLang="en-US" sz="2800" dirty="0">
                <a:solidFill>
                  <a:srgbClr val="0070C0"/>
                </a:solidFill>
                <a:latin typeface="方正大黑简体" panose="02010601030101010101" pitchFamily="65" charset="-122"/>
                <a:ea typeface="方正大黑简体" panose="02010601030101010101" pitchFamily="65" charset="-122"/>
                <a:cs typeface="Times New Roman" panose="02020603050405020304" charset="0"/>
              </a:rPr>
              <a:t>个人卖家应当缴纳增值税，可以享受小微企业免征增值税的优惠政策</a:t>
            </a:r>
            <a:endParaRPr lang="zh-CN" altLang="en-US" sz="2800" dirty="0">
              <a:solidFill>
                <a:srgbClr val="0070C0"/>
              </a:solidFill>
              <a:latin typeface="方正大黑简体" panose="02010601030101010101" pitchFamily="65" charset="-122"/>
              <a:ea typeface="方正大黑简体" panose="02010601030101010101" pitchFamily="65" charset="-122"/>
              <a:cs typeface="Times New Roman" panose="02020603050405020304" charset="0"/>
            </a:endParaRPr>
          </a:p>
          <a:p>
            <a:pPr indent="612140" algn="just" eaLnBrk="1" latinLnBrk="0" hangingPunct="1">
              <a:lnSpc>
                <a:spcPct val="150000"/>
              </a:lnSpc>
              <a:spcBef>
                <a:spcPts val="1000"/>
              </a:spcBef>
            </a:pPr>
            <a:r>
              <a:rPr sz="2600" dirty="0">
                <a:solidFill>
                  <a:schemeClr val="accent2"/>
                </a:solidFill>
                <a:latin typeface="+mj-lt"/>
                <a:ea typeface="黑体" panose="02010609060101010101" pitchFamily="49" charset="-122"/>
                <a:cs typeface="Times New Roman" panose="02020603050405020304" charset="0"/>
              </a:rPr>
              <a:t>在我国境内销售货物、服务、无形资产、不动产，以及进口货物的单位和个人，为增值税的纳税人，应当缴纳增值税。另外，为了支持小微企业的发展，2023年1月1日起实施的《国家税务总局关于增值税小规模纳税人减免增值税等政策有关征管事项的公告》规定，小规模纳税人发生增值税应税销售行为，合计月销售额未超过10万元（以1个季度为1个纳税期的，季度销售额未超过30万元，下同）的，免征增值税；按固定期限纳税的小规模纳税人可以选择以1个月或1个季度为纳税期限，一经选择，一个会计年度内不得变更。这一规定也适用于电子商务经营者。</a:t>
            </a:r>
            <a:endParaRPr sz="2600"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7847" y="1412776"/>
            <a:ext cx="11221067" cy="3878498"/>
          </a:xfrm>
          <a:prstGeom prst="rect">
            <a:avLst/>
          </a:prstGeom>
          <a:noFill/>
        </p:spPr>
        <p:txBody>
          <a:bodyPr wrap="square" rtlCol="0" anchor="t">
            <a:spAutoFit/>
          </a:bodyPr>
          <a:lstStyle/>
          <a:p>
            <a:pPr indent="612140" algn="just" eaLnBrk="1" hangingPunct="1">
              <a:lnSpc>
                <a:spcPct val="140000"/>
              </a:lnSpc>
              <a:spcBef>
                <a:spcPts val="1000"/>
              </a:spcBef>
            </a:pPr>
            <a:r>
              <a:rPr lang="en-US" altLang="zh-CN" sz="3200" dirty="0">
                <a:solidFill>
                  <a:schemeClr val="accent2"/>
                </a:solidFill>
                <a:latin typeface="方正大黑简体" panose="02010601030101010101" pitchFamily="65" charset="-122"/>
                <a:ea typeface="方正大黑简体" panose="02010601030101010101" pitchFamily="65" charset="-122"/>
                <a:cs typeface="Times New Roman" panose="02020603050405020304" charset="0"/>
              </a:rPr>
              <a:t>  </a:t>
            </a:r>
            <a:r>
              <a:rPr lang="zh-CN" altLang="en-US" sz="3200" dirty="0">
                <a:solidFill>
                  <a:schemeClr val="accent2"/>
                </a:solidFill>
                <a:latin typeface="方正大黑简体" panose="02010601030101010101" pitchFamily="65" charset="-122"/>
                <a:ea typeface="方正大黑简体" panose="02010601030101010101" pitchFamily="65" charset="-122"/>
                <a:cs typeface="Times New Roman" panose="02020603050405020304" charset="0"/>
              </a:rPr>
              <a:t>（二）与跨境电商相关的税收政策</a:t>
            </a:r>
            <a:endParaRPr lang="zh-CN" altLang="en-US" sz="3200" dirty="0">
              <a:solidFill>
                <a:schemeClr val="accent2"/>
              </a:solidFill>
              <a:latin typeface="方正大黑简体" panose="02010601030101010101" pitchFamily="65" charset="-122"/>
              <a:ea typeface="方正大黑简体" panose="02010601030101010101" pitchFamily="65" charset="-122"/>
              <a:cs typeface="Times New Roman" panose="02020603050405020304" charset="0"/>
            </a:endParaRPr>
          </a:p>
          <a:p>
            <a:pPr indent="612140" algn="just" eaLnBrk="1" hangingPunct="1">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cs typeface="Times New Roman" panose="02020603050405020304" charset="0"/>
              </a:rPr>
              <a:t>1. </a:t>
            </a:r>
            <a:r>
              <a:rPr lang="zh-CN" altLang="en-US" sz="2800" b="1" dirty="0">
                <a:solidFill>
                  <a:schemeClr val="accent2"/>
                </a:solidFill>
                <a:latin typeface="黑体" panose="02010609060101010101" pitchFamily="49" charset="-122"/>
                <a:ea typeface="黑体" panose="02010609060101010101" pitchFamily="49" charset="-122"/>
                <a:cs typeface="Times New Roman" panose="02020603050405020304" charset="0"/>
                <a:sym typeface="+mn-ea"/>
              </a:rPr>
              <a:t>跨境电商进口税收政策</a:t>
            </a:r>
            <a:endParaRPr lang="zh-CN" altLang="en-US" sz="2800" b="1" dirty="0">
              <a:solidFill>
                <a:schemeClr val="accent2"/>
              </a:solidFill>
              <a:latin typeface="黑体" panose="02010609060101010101" pitchFamily="49" charset="-122"/>
              <a:ea typeface="黑体" panose="02010609060101010101" pitchFamily="49" charset="-122"/>
              <a:cs typeface="Times New Roman" panose="02020603050405020304" charset="0"/>
              <a:sym typeface="+mn-ea"/>
            </a:endParaRPr>
          </a:p>
          <a:p>
            <a:pPr indent="612140" algn="just" eaLnBrk="1" latinLnBrk="0" hangingPunct="1">
              <a:lnSpc>
                <a:spcPct val="140000"/>
              </a:lnSpc>
              <a:spcBef>
                <a:spcPts val="0"/>
              </a:spcBef>
            </a:pPr>
            <a:r>
              <a:rPr lang="en-US" altLang="zh-CN" sz="2400" dirty="0">
                <a:solidFill>
                  <a:schemeClr val="accent2"/>
                </a:solidFill>
                <a:latin typeface="黑体" panose="02010609060101010101" pitchFamily="49" charset="-122"/>
                <a:ea typeface="黑体" panose="02010609060101010101" pitchFamily="49" charset="-122"/>
                <a:cs typeface="Times New Roman" panose="02020603050405020304" charset="0"/>
              </a:rPr>
              <a:t> </a:t>
            </a:r>
            <a:r>
              <a:rPr lang="zh-CN" altLang="en-US" sz="2600" dirty="0">
                <a:solidFill>
                  <a:schemeClr val="accent2"/>
                </a:solidFill>
                <a:latin typeface="+mj-lt"/>
                <a:ea typeface="黑体" panose="02010609060101010101" pitchFamily="49" charset="-122"/>
                <a:cs typeface="Times New Roman" panose="02020603050405020304" charset="0"/>
              </a:rPr>
              <a:t>财政部、海关总署、税务总局先后两次发布关于跨境电商税收政策的通知，2016年3月24日发布《关于跨境电子商务零售进口税收政策的通知》，自2016年4月8日起执行；2018年11月28日又发布《关于完善跨境电子商务零售进口税收政策的通知》。两次“通知”的核心内容如下：</a:t>
            </a:r>
            <a:endParaRPr lang="zh-CN" altLang="en-US" sz="2600" dirty="0">
              <a:solidFill>
                <a:schemeClr val="accent2"/>
              </a:solidFill>
              <a:latin typeface="+mj-lt"/>
              <a:ea typeface="黑体" panose="02010609060101010101" pitchFamily="49" charset="-122"/>
              <a:cs typeface="Times New Roman" panose="02020603050405020304" charset="0"/>
            </a:endParaRPr>
          </a:p>
        </p:txBody>
      </p:sp>
      <p:sp>
        <p:nvSpPr>
          <p:cNvPr id="2" name="文本框 1"/>
          <p:cNvSpPr txBox="1"/>
          <p:nvPr/>
        </p:nvSpPr>
        <p:spPr>
          <a:xfrm>
            <a:off x="6530340" y="5732780"/>
            <a:ext cx="3461385" cy="460375"/>
          </a:xfrm>
          <a:prstGeom prst="rect">
            <a:avLst/>
          </a:prstGeom>
          <a:solidFill>
            <a:schemeClr val="bg1"/>
          </a:solidFill>
        </p:spPr>
        <p:txBody>
          <a:bodyPr wrap="square" rtlCol="0">
            <a:spAutoFit/>
          </a:bodyPr>
          <a:p>
            <a:r>
              <a:rPr lang="zh-CN" altLang="en-US" sz="2400" b="1">
                <a:solidFill>
                  <a:schemeClr val="accent2"/>
                </a:solidFill>
                <a:hlinkClick r:id="rId1" action="ppaction://hlinkfile"/>
              </a:rPr>
              <a:t>跨境电商进口税收政策</a:t>
            </a:r>
            <a:endParaRPr lang="zh-CN" altLang="en-US" sz="2400" b="1">
              <a:solidFill>
                <a:schemeClr val="accent2"/>
              </a:solidFill>
            </a:endParaRPr>
          </a:p>
        </p:txBody>
      </p:sp>
      <p:pic>
        <p:nvPicPr>
          <p:cNvPr id="17" name="图片 16">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1563" y="5583791"/>
            <a:ext cx="758838" cy="75883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3765" y="1026879"/>
            <a:ext cx="11089232" cy="5560561"/>
          </a:xfrm>
          <a:prstGeom prst="rect">
            <a:avLst/>
          </a:prstGeom>
          <a:noFill/>
        </p:spPr>
        <p:txBody>
          <a:bodyPr wrap="square" rtlCol="0" anchor="t">
            <a:spAutoFit/>
          </a:bodyPr>
          <a:lstStyle/>
          <a:p>
            <a:pPr algn="just" eaLnBrk="1" latinLnBrk="0" hangingPunct="1">
              <a:lnSpc>
                <a:spcPct val="130000"/>
              </a:lnSpc>
              <a:spcBef>
                <a:spcPts val="1000"/>
              </a:spcBef>
            </a:pPr>
            <a:r>
              <a:rPr lang="en-US" altLang="zh-CN" sz="2400" dirty="0">
                <a:latin typeface="+mj-lt"/>
                <a:ea typeface="黑体" panose="02010609060101010101" pitchFamily="49" charset="-122"/>
                <a:cs typeface="Times New Roman" panose="02020603050405020304" charset="0"/>
              </a:rPr>
              <a:t>   </a:t>
            </a:r>
            <a:r>
              <a:rPr lang="en-US" altLang="zh-CN" sz="2400" dirty="0">
                <a:latin typeface="+mj-lt"/>
                <a:ea typeface="黑体" panose="02010609060101010101" pitchFamily="49" charset="-122"/>
                <a:cs typeface="黑体" panose="02010609060101010101" pitchFamily="49" charset="-122"/>
              </a:rPr>
              <a:t> </a:t>
            </a:r>
            <a:r>
              <a:rPr lang="zh-CN" altLang="en-US" sz="2400" dirty="0">
                <a:solidFill>
                  <a:srgbClr val="C00000"/>
                </a:solidFill>
                <a:latin typeface="+mj-lt"/>
                <a:ea typeface="黑体" panose="02010609060101010101" pitchFamily="49" charset="-122"/>
                <a:cs typeface="黑体" panose="02010609060101010101" pitchFamily="49" charset="-122"/>
              </a:rPr>
              <a:t>（1）</a:t>
            </a:r>
            <a:r>
              <a:rPr lang="zh-CN" altLang="en-US" sz="2400" dirty="0">
                <a:solidFill>
                  <a:srgbClr val="C00000"/>
                </a:solidFill>
                <a:latin typeface="+mj-lt"/>
                <a:ea typeface="黑体" panose="02010609060101010101" pitchFamily="49" charset="-122"/>
                <a:cs typeface="黑体" panose="02010609060101010101" pitchFamily="49" charset="-122"/>
                <a:sym typeface="+mn-ea"/>
              </a:rPr>
              <a:t>在限额以内进口的跨境电商零售进口商品，关税税率暂设为0；进口环节增值税、消费税按法定应纳税额的70%征收</a:t>
            </a:r>
            <a:endParaRPr lang="zh-CN" altLang="en-US" sz="2400" dirty="0">
              <a:solidFill>
                <a:srgbClr val="C00000"/>
              </a:solidFill>
              <a:latin typeface="+mj-lt"/>
              <a:ea typeface="黑体" panose="02010609060101010101" pitchFamily="49" charset="-122"/>
              <a:cs typeface="黑体" panose="02010609060101010101" pitchFamily="49" charset="-122"/>
              <a:sym typeface="+mn-ea"/>
            </a:endParaRPr>
          </a:p>
          <a:p>
            <a:pPr algn="just" eaLnBrk="1" latinLnBrk="0" hangingPunct="1">
              <a:lnSpc>
                <a:spcPct val="130000"/>
              </a:lnSpc>
              <a:spcBef>
                <a:spcPts val="1000"/>
              </a:spcBef>
            </a:pPr>
            <a:r>
              <a:rPr lang="zh-CN" altLang="en-US" sz="2400" b="1" dirty="0">
                <a:solidFill>
                  <a:srgbClr val="FF0000"/>
                </a:solidFill>
                <a:latin typeface="+mj-lt"/>
                <a:ea typeface="黑体" panose="02010609060101010101" pitchFamily="49" charset="-122"/>
                <a:cs typeface="黑体" panose="02010609060101010101" pitchFamily="49" charset="-122"/>
                <a:sym typeface="+mn-ea"/>
              </a:rPr>
              <a:t>     </a:t>
            </a:r>
            <a:r>
              <a:rPr lang="zh-CN" altLang="en-US" sz="2400" dirty="0">
                <a:solidFill>
                  <a:schemeClr val="accent2"/>
                </a:solidFill>
                <a:latin typeface="+mj-lt"/>
                <a:ea typeface="黑体" panose="02010609060101010101" pitchFamily="49" charset="-122"/>
                <a:cs typeface="Times New Roman" panose="02020603050405020304" charset="0"/>
              </a:rPr>
              <a:t>跨境电商零售进口商品的单次交易限值为人民币5 000元，个人年度交易限值为人民币26 000元。</a:t>
            </a:r>
            <a:r>
              <a:rPr lang="en-US" altLang="zh-CN" sz="2400" dirty="0">
                <a:solidFill>
                  <a:schemeClr val="accent2"/>
                </a:solidFill>
                <a:latin typeface="+mj-lt"/>
                <a:ea typeface="黑体" panose="02010609060101010101" pitchFamily="49" charset="-122"/>
                <a:cs typeface="Times New Roman" panose="02020603050405020304" charset="0"/>
                <a:sym typeface="+mn-ea"/>
              </a:rPr>
              <a:t>    </a:t>
            </a:r>
            <a:endParaRPr lang="en-US" altLang="zh-CN" sz="2400" dirty="0">
              <a:solidFill>
                <a:schemeClr val="accent2"/>
              </a:solidFill>
              <a:latin typeface="+mj-lt"/>
              <a:ea typeface="黑体" panose="02010609060101010101" pitchFamily="49" charset="-122"/>
              <a:cs typeface="Times New Roman" panose="02020603050405020304" charset="0"/>
              <a:sym typeface="+mn-ea"/>
            </a:endParaRPr>
          </a:p>
          <a:p>
            <a:pPr algn="just" eaLnBrk="1" latinLnBrk="0" hangingPunct="1">
              <a:lnSpc>
                <a:spcPct val="130000"/>
              </a:lnSpc>
              <a:spcBef>
                <a:spcPts val="1000"/>
              </a:spcBef>
            </a:pPr>
            <a:r>
              <a:rPr lang="zh-CN" altLang="en-US" sz="2400" b="1" dirty="0">
                <a:solidFill>
                  <a:srgbClr val="C00000"/>
                </a:solidFill>
                <a:latin typeface="+mj-lt"/>
                <a:ea typeface="黑体" panose="02010609060101010101" pitchFamily="49" charset="-122"/>
                <a:cs typeface="Times New Roman" panose="02020603050405020304" charset="0"/>
              </a:rPr>
              <a:t>    </a:t>
            </a:r>
            <a:r>
              <a:rPr lang="zh-CN" altLang="en-US" sz="2400" dirty="0">
                <a:solidFill>
                  <a:srgbClr val="C00000"/>
                </a:solidFill>
                <a:latin typeface="+mj-lt"/>
                <a:ea typeface="黑体" panose="02010609060101010101" pitchFamily="49" charset="-122"/>
                <a:cs typeface="黑体" panose="02010609060101010101" pitchFamily="49" charset="-122"/>
              </a:rPr>
              <a:t>（</a:t>
            </a:r>
            <a:r>
              <a:rPr lang="zh-CN" altLang="en-US" sz="2400" dirty="0">
                <a:solidFill>
                  <a:srgbClr val="C00000"/>
                </a:solidFill>
                <a:ea typeface="黑体" panose="02010609060101010101" pitchFamily="49" charset="-122"/>
                <a:cs typeface="Arial" panose="020B0604020202020204" pitchFamily="34" charset="0"/>
              </a:rPr>
              <a:t>2</a:t>
            </a:r>
            <a:r>
              <a:rPr lang="zh-CN" altLang="en-US" sz="2400" dirty="0">
                <a:solidFill>
                  <a:srgbClr val="C00000"/>
                </a:solidFill>
                <a:latin typeface="+mj-lt"/>
                <a:ea typeface="黑体" panose="02010609060101010101" pitchFamily="49" charset="-122"/>
                <a:cs typeface="黑体" panose="02010609060101010101" pitchFamily="49" charset="-122"/>
              </a:rPr>
              <a:t>）超过限值</a:t>
            </a:r>
            <a:r>
              <a:rPr lang="zh-CN" altLang="en-US" sz="2400" dirty="0">
                <a:solidFill>
                  <a:srgbClr val="C00000"/>
                </a:solidFill>
                <a:latin typeface="+mj-lt"/>
                <a:ea typeface="黑体" panose="02010609060101010101" pitchFamily="49" charset="-122"/>
                <a:cs typeface="黑体" panose="02010609060101010101" pitchFamily="49" charset="-122"/>
                <a:sym typeface="+mn-ea"/>
              </a:rPr>
              <a:t>按照货物税率全额征收关税和进口环节增值税、消费税</a:t>
            </a:r>
            <a:endParaRPr lang="zh-CN" altLang="en-US" sz="2400" dirty="0">
              <a:solidFill>
                <a:srgbClr val="C00000"/>
              </a:solidFill>
              <a:latin typeface="+mj-lt"/>
              <a:ea typeface="黑体" panose="02010609060101010101" pitchFamily="49" charset="-122"/>
              <a:cs typeface="宋体" panose="02010600030101010101" pitchFamily="2" charset="-122"/>
            </a:endParaRPr>
          </a:p>
          <a:p>
            <a:pPr algn="just" eaLnBrk="1" latinLnBrk="0" hangingPunct="1">
              <a:lnSpc>
                <a:spcPct val="130000"/>
              </a:lnSpc>
              <a:spcBef>
                <a:spcPts val="1000"/>
              </a:spcBef>
            </a:pPr>
            <a:r>
              <a:rPr lang="zh-CN" altLang="en-US" sz="2400" dirty="0">
                <a:solidFill>
                  <a:schemeClr val="accent2"/>
                </a:solidFill>
                <a:latin typeface="+mj-lt"/>
                <a:ea typeface="黑体" panose="02010609060101010101" pitchFamily="49" charset="-122"/>
                <a:cs typeface="宋体" panose="02010600030101010101" pitchFamily="2" charset="-122"/>
              </a:rPr>
              <a:t>     完税价格超过5 000元单次交易限值但低于26 000</a:t>
            </a:r>
            <a:r>
              <a:rPr lang="zh-CN" altLang="en-US" sz="2400" b="1" dirty="0">
                <a:solidFill>
                  <a:schemeClr val="accent2"/>
                </a:solidFill>
                <a:latin typeface="+mj-lt"/>
                <a:ea typeface="黑体" panose="02010609060101010101" pitchFamily="49" charset="-122"/>
                <a:cs typeface="Times New Roman" panose="02020603050405020304" charset="0"/>
              </a:rPr>
              <a:t>元</a:t>
            </a:r>
            <a:r>
              <a:rPr lang="zh-CN" altLang="en-US" sz="2400" dirty="0">
                <a:solidFill>
                  <a:schemeClr val="accent2"/>
                </a:solidFill>
                <a:latin typeface="+mj-lt"/>
                <a:ea typeface="黑体" panose="02010609060101010101" pitchFamily="49" charset="-122"/>
                <a:cs typeface="Times New Roman" panose="02020603050405020304" charset="0"/>
              </a:rPr>
              <a:t>年度交易限值，且订单下仅一件商品时，可以自</a:t>
            </a:r>
            <a:r>
              <a:rPr lang="zh-CN" altLang="en-US" sz="2400" dirty="0">
                <a:solidFill>
                  <a:srgbClr val="C00000"/>
                </a:solidFill>
                <a:latin typeface="+mj-lt"/>
                <a:ea typeface="黑体" panose="02010609060101010101" pitchFamily="49" charset="-122"/>
                <a:cs typeface="Times New Roman" panose="02020603050405020304" charset="0"/>
              </a:rPr>
              <a:t>跨境电商零售（只能拿到商品销售发票）</a:t>
            </a:r>
            <a:r>
              <a:rPr lang="zh-CN" altLang="en-US" sz="2400" dirty="0">
                <a:solidFill>
                  <a:schemeClr val="accent2"/>
                </a:solidFill>
                <a:latin typeface="+mj-lt"/>
                <a:ea typeface="黑体" panose="02010609060101010101" pitchFamily="49" charset="-122"/>
                <a:cs typeface="Times New Roman" panose="02020603050405020304" charset="0"/>
              </a:rPr>
              <a:t>渠道进口，交易额计入年度交易总额，但年度交易总额超过年度交易限值的，应按</a:t>
            </a:r>
            <a:r>
              <a:rPr lang="zh-CN" altLang="en-US" sz="2400" dirty="0">
                <a:solidFill>
                  <a:srgbClr val="C00000"/>
                </a:solidFill>
                <a:latin typeface="+mj-lt"/>
                <a:ea typeface="黑体" panose="02010609060101010101" pitchFamily="49" charset="-122"/>
                <a:cs typeface="Times New Roman" panose="02020603050405020304" charset="0"/>
              </a:rPr>
              <a:t>一般贸易管理。</a:t>
            </a:r>
            <a:endParaRPr lang="zh-CN" altLang="en-US" sz="2400" dirty="0">
              <a:solidFill>
                <a:srgbClr val="C00000"/>
              </a:solidFill>
              <a:latin typeface="+mj-lt"/>
              <a:ea typeface="黑体" panose="02010609060101010101" pitchFamily="49" charset="-122"/>
              <a:cs typeface="Times New Roman" panose="02020603050405020304" charset="0"/>
            </a:endParaRPr>
          </a:p>
          <a:p>
            <a:pPr algn="just" eaLnBrk="1" latinLnBrk="0" hangingPunct="1">
              <a:lnSpc>
                <a:spcPct val="130000"/>
              </a:lnSpc>
              <a:spcBef>
                <a:spcPts val="1000"/>
              </a:spcBef>
            </a:pPr>
            <a:r>
              <a:rPr lang="zh-CN" altLang="en-US" sz="2400" dirty="0">
                <a:solidFill>
                  <a:srgbClr val="C00000"/>
                </a:solidFill>
                <a:latin typeface="+mj-lt"/>
                <a:ea typeface="黑体" panose="02010609060101010101" pitchFamily="49" charset="-122"/>
                <a:cs typeface="Times New Roman" panose="02020603050405020304" charset="0"/>
              </a:rPr>
              <a:t>         注：一般贸易管理：</a:t>
            </a:r>
            <a:r>
              <a:rPr lang="zh-CN" altLang="en-US" sz="2400" dirty="0">
                <a:solidFill>
                  <a:schemeClr val="accent2"/>
                </a:solidFill>
                <a:latin typeface="+mj-lt"/>
                <a:ea typeface="黑体" panose="02010609060101010101" pitchFamily="49" charset="-122"/>
                <a:cs typeface="Times New Roman" panose="02020603050405020304" charset="0"/>
              </a:rPr>
              <a:t>一般生产厂家直接进货，提供原产地证、合同、发票、装箱单以及相关批文等。</a:t>
            </a:r>
            <a:endParaRPr lang="zh-CN" altLang="en-US" sz="2400"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0531" y="1559877"/>
            <a:ext cx="6048672" cy="4008341"/>
          </a:xfrm>
          <a:prstGeom prst="rect">
            <a:avLst/>
          </a:prstGeom>
          <a:noFill/>
        </p:spPr>
        <p:txBody>
          <a:bodyPr wrap="square" rtlCol="0" anchor="t">
            <a:spAutoFit/>
          </a:bodyPr>
          <a:lstStyle/>
          <a:p>
            <a:pPr indent="612140" algn="just" eaLnBrk="1" latinLnBrk="0" hangingPunct="1">
              <a:lnSpc>
                <a:spcPct val="130000"/>
              </a:lnSpc>
              <a:spcBef>
                <a:spcPts val="1000"/>
              </a:spcBef>
            </a:pPr>
            <a:r>
              <a:rPr lang="zh-CN" altLang="en-US" sz="2400" dirty="0">
                <a:solidFill>
                  <a:schemeClr val="accent2"/>
                </a:solidFill>
                <a:latin typeface="+mj-lt"/>
                <a:ea typeface="黑体" panose="02010609060101010101" pitchFamily="49" charset="-122"/>
                <a:cs typeface="Times New Roman" panose="02020603050405020304" charset="0"/>
              </a:rPr>
              <a:t>（</a:t>
            </a:r>
            <a:r>
              <a:rPr lang="zh-CN" altLang="en-US" sz="2400" dirty="0">
                <a:solidFill>
                  <a:schemeClr val="accent2"/>
                </a:solidFill>
                <a:ea typeface="黑体" panose="02010609060101010101" pitchFamily="49" charset="-122"/>
                <a:cs typeface="Arial" panose="020B0604020202020204" pitchFamily="34" charset="0"/>
              </a:rPr>
              <a:t>3</a:t>
            </a:r>
            <a:r>
              <a:rPr lang="zh-CN" altLang="en-US" sz="2400" dirty="0">
                <a:solidFill>
                  <a:schemeClr val="accent2"/>
                </a:solidFill>
                <a:latin typeface="+mj-lt"/>
                <a:ea typeface="黑体" panose="02010609060101010101" pitchFamily="49" charset="-122"/>
                <a:cs typeface="Times New Roman" panose="02020603050405020304" charset="0"/>
              </a:rPr>
              <a:t>）跨境电商零售进口商品自海关放行之日起30日内退货的，可申请退税，并相应调整个人年度交易总额。</a:t>
            </a:r>
            <a:endParaRPr lang="zh-CN" altLang="en-US" sz="2400" dirty="0">
              <a:solidFill>
                <a:schemeClr val="accent2"/>
              </a:solidFill>
              <a:latin typeface="+mj-lt"/>
              <a:ea typeface="黑体" panose="02010609060101010101" pitchFamily="49" charset="-122"/>
              <a:cs typeface="Times New Roman" panose="02020603050405020304" charset="0"/>
            </a:endParaRPr>
          </a:p>
          <a:p>
            <a:pPr indent="612140" algn="just" eaLnBrk="1" latinLnBrk="0" hangingPunct="1">
              <a:lnSpc>
                <a:spcPct val="130000"/>
              </a:lnSpc>
              <a:spcBef>
                <a:spcPts val="1000"/>
              </a:spcBef>
            </a:pPr>
            <a:r>
              <a:rPr lang="zh-CN" altLang="en-US" sz="2400" dirty="0">
                <a:solidFill>
                  <a:schemeClr val="accent2"/>
                </a:solidFill>
                <a:latin typeface="+mj-lt"/>
                <a:ea typeface="黑体" panose="02010609060101010101" pitchFamily="49" charset="-122"/>
                <a:cs typeface="Times New Roman" panose="02020603050405020304" charset="0"/>
              </a:rPr>
              <a:t>（</a:t>
            </a:r>
            <a:r>
              <a:rPr lang="zh-CN" altLang="en-US" sz="2400" dirty="0">
                <a:solidFill>
                  <a:schemeClr val="accent2"/>
                </a:solidFill>
                <a:ea typeface="黑体" panose="02010609060101010101" pitchFamily="49" charset="-122"/>
                <a:cs typeface="Arial" panose="020B0604020202020204" pitchFamily="34" charset="0"/>
              </a:rPr>
              <a:t>4</a:t>
            </a:r>
            <a:r>
              <a:rPr lang="zh-CN" altLang="en-US" sz="2400" dirty="0">
                <a:solidFill>
                  <a:schemeClr val="accent2"/>
                </a:solidFill>
                <a:latin typeface="+mj-lt"/>
                <a:ea typeface="黑体" panose="02010609060101010101" pitchFamily="49" charset="-122"/>
                <a:cs typeface="Times New Roman" panose="02020603050405020304" charset="0"/>
              </a:rPr>
              <a:t>）已经购买的电商进口商品属于消费者个人使用的最终商品，不得进入国内市场再次销售；原则上不允许</a:t>
            </a:r>
            <a:r>
              <a:rPr lang="zh-CN" altLang="en-US" sz="2400" b="1" dirty="0">
                <a:solidFill>
                  <a:srgbClr val="C00000"/>
                </a:solidFill>
                <a:latin typeface="+mj-lt"/>
                <a:ea typeface="黑体" panose="02010609060101010101" pitchFamily="49" charset="-122"/>
                <a:cs typeface="Times New Roman" panose="02020603050405020304" charset="0"/>
              </a:rPr>
              <a:t>网购保税进口商品</a:t>
            </a:r>
            <a:r>
              <a:rPr lang="zh-CN" altLang="en-US" sz="2400" dirty="0">
                <a:solidFill>
                  <a:schemeClr val="accent2"/>
                </a:solidFill>
                <a:latin typeface="+mj-lt"/>
                <a:ea typeface="黑体" panose="02010609060101010101" pitchFamily="49" charset="-122"/>
                <a:cs typeface="Times New Roman" panose="02020603050405020304" charset="0"/>
              </a:rPr>
              <a:t>在海关特殊监管区域外采用“网购保税＋线下自提”模式。</a:t>
            </a:r>
            <a:endParaRPr lang="zh-CN" altLang="en-US" sz="2400" dirty="0">
              <a:solidFill>
                <a:schemeClr val="accent2"/>
              </a:solidFill>
              <a:latin typeface="+mj-lt"/>
              <a:ea typeface="黑体" panose="02010609060101010101" pitchFamily="49" charset="-122"/>
              <a:cs typeface="Times New Roman" panose="02020603050405020304" charset="0"/>
            </a:endParaRPr>
          </a:p>
        </p:txBody>
      </p:sp>
      <p:sp>
        <p:nvSpPr>
          <p:cNvPr id="3" name="圆角矩形标注 4"/>
          <p:cNvSpPr/>
          <p:nvPr/>
        </p:nvSpPr>
        <p:spPr>
          <a:xfrm>
            <a:off x="7250509" y="1052736"/>
            <a:ext cx="4320480" cy="5400600"/>
          </a:xfrm>
          <a:prstGeom prst="wedgeRoundRectCallout">
            <a:avLst>
              <a:gd name="adj1" fmla="val -58723"/>
              <a:gd name="adj2" fmla="val 10808"/>
              <a:gd name="adj3" fmla="val 16667"/>
            </a:avLst>
          </a:prstGeom>
          <a:noFill/>
          <a:ln>
            <a:solidFill>
              <a:schemeClr val="tx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12140" algn="just" eaLnBrk="1" latinLnBrk="0" hangingPunct="1">
              <a:lnSpc>
                <a:spcPct val="120000"/>
              </a:lnSpc>
              <a:spcBef>
                <a:spcPts val="1000"/>
              </a:spcBef>
            </a:pPr>
            <a:r>
              <a:rPr lang="en-US" altLang="zh-CN" sz="2400" dirty="0">
                <a:gradFill>
                  <a:gsLst>
                    <a:gs pos="0">
                      <a:srgbClr val="E30000"/>
                    </a:gs>
                    <a:gs pos="100000">
                      <a:srgbClr val="760303"/>
                    </a:gs>
                  </a:gsLst>
                  <a:lin scaled="0"/>
                </a:gradFill>
                <a:latin typeface="+mj-lt"/>
                <a:ea typeface="黑体" panose="02010609060101010101" pitchFamily="49" charset="-122"/>
                <a:cs typeface="黑体" panose="02010609060101010101" pitchFamily="49" charset="-122"/>
                <a:sym typeface="+mn-ea"/>
              </a:rPr>
              <a:t> </a:t>
            </a:r>
            <a:r>
              <a:rPr lang="en-US" altLang="zh-CN" sz="2400" b="1" dirty="0">
                <a:gradFill>
                  <a:gsLst>
                    <a:gs pos="0">
                      <a:srgbClr val="E30000"/>
                    </a:gs>
                    <a:gs pos="100000">
                      <a:srgbClr val="760303"/>
                    </a:gs>
                  </a:gsLst>
                  <a:lin scaled="0"/>
                </a:gradFill>
                <a:latin typeface="+mj-lt"/>
                <a:ea typeface="黑体" panose="02010609060101010101" pitchFamily="49" charset="-122"/>
                <a:cs typeface="宋体" panose="02010600030101010101" pitchFamily="2" charset="-122"/>
                <a:sym typeface="+mn-ea"/>
              </a:rPr>
              <a:t>“</a:t>
            </a:r>
            <a:r>
              <a:rPr lang="zh-CN" altLang="en-US" sz="2400" b="1" dirty="0">
                <a:gradFill>
                  <a:gsLst>
                    <a:gs pos="0">
                      <a:srgbClr val="E30000"/>
                    </a:gs>
                    <a:gs pos="100000">
                      <a:srgbClr val="760303"/>
                    </a:gs>
                  </a:gsLst>
                  <a:lin scaled="0"/>
                </a:gradFill>
                <a:latin typeface="+mj-lt"/>
                <a:ea typeface="黑体" panose="02010609060101010101" pitchFamily="49" charset="-122"/>
                <a:cs typeface="宋体" panose="02010600030101010101" pitchFamily="2" charset="-122"/>
                <a:sym typeface="+mn-ea"/>
              </a:rPr>
              <a:t>网购保税</a:t>
            </a:r>
            <a:r>
              <a:rPr lang="en-US" altLang="zh-CN" sz="2400" b="1" dirty="0">
                <a:gradFill>
                  <a:gsLst>
                    <a:gs pos="0">
                      <a:srgbClr val="E30000"/>
                    </a:gs>
                    <a:gs pos="100000">
                      <a:srgbClr val="760303"/>
                    </a:gs>
                  </a:gsLst>
                  <a:lin scaled="0"/>
                </a:gradFill>
                <a:latin typeface="+mj-lt"/>
                <a:ea typeface="黑体" panose="02010609060101010101" pitchFamily="49" charset="-122"/>
                <a:cs typeface="宋体" panose="02010600030101010101" pitchFamily="2" charset="-122"/>
                <a:sym typeface="+mn-ea"/>
              </a:rPr>
              <a:t>”</a:t>
            </a:r>
            <a:r>
              <a:rPr lang="zh-CN" altLang="en-US" sz="2400" dirty="0">
                <a:solidFill>
                  <a:schemeClr val="accent2"/>
                </a:solidFill>
                <a:latin typeface="+mj-lt"/>
                <a:ea typeface="黑体" panose="02010609060101010101" pitchFamily="49" charset="-122"/>
                <a:cs typeface="宋体" panose="02010600030101010101" pitchFamily="2" charset="-122"/>
                <a:sym typeface="+mn-ea"/>
              </a:rPr>
              <a:t>是指跨境电商企业通过集中海外采购，统一由海外发至国内保税仓库，当消费者网上下单时由物流公司直接从保税仓库配送至客户。</a:t>
            </a:r>
            <a:endParaRPr lang="zh-CN" altLang="en-US" sz="2400" dirty="0">
              <a:solidFill>
                <a:schemeClr val="accent2"/>
              </a:solidFill>
              <a:latin typeface="+mj-lt"/>
              <a:ea typeface="黑体" panose="02010609060101010101" pitchFamily="49" charset="-122"/>
              <a:cs typeface="宋体" panose="02010600030101010101" pitchFamily="2" charset="-122"/>
              <a:sym typeface="+mn-ea"/>
            </a:endParaRPr>
          </a:p>
          <a:p>
            <a:pPr indent="612140" algn="just" eaLnBrk="1" latinLnBrk="0" hangingPunct="1">
              <a:lnSpc>
                <a:spcPct val="120000"/>
              </a:lnSpc>
              <a:spcBef>
                <a:spcPts val="1000"/>
              </a:spcBef>
            </a:pPr>
            <a:r>
              <a:rPr lang="zh-CN" altLang="en-US" sz="2400" dirty="0">
                <a:solidFill>
                  <a:schemeClr val="accent2"/>
                </a:solidFill>
                <a:latin typeface="+mj-lt"/>
                <a:ea typeface="黑体" panose="02010609060101010101" pitchFamily="49" charset="-122"/>
                <a:cs typeface="宋体" panose="02010600030101010101" pitchFamily="2" charset="-122"/>
                <a:sym typeface="+mn-ea"/>
              </a:rPr>
              <a:t>储存于</a:t>
            </a:r>
            <a:r>
              <a:rPr lang="zh-CN" altLang="en-US" sz="2400" dirty="0">
                <a:solidFill>
                  <a:srgbClr val="FF0000"/>
                </a:solidFill>
                <a:latin typeface="+mj-lt"/>
                <a:ea typeface="黑体" panose="02010609060101010101" pitchFamily="49" charset="-122"/>
                <a:cs typeface="宋体" panose="02010600030101010101" pitchFamily="2" charset="-122"/>
                <a:sym typeface="+mn-ea"/>
              </a:rPr>
              <a:t>保税仓库</a:t>
            </a:r>
            <a:r>
              <a:rPr lang="zh-CN" altLang="en-US" sz="2400" dirty="0">
                <a:solidFill>
                  <a:schemeClr val="accent2"/>
                </a:solidFill>
                <a:latin typeface="+mj-lt"/>
                <a:ea typeface="黑体" panose="02010609060101010101" pitchFamily="49" charset="-122"/>
                <a:cs typeface="宋体" panose="02010600030101010101" pitchFamily="2" charset="-122"/>
                <a:sym typeface="+mn-ea"/>
              </a:rPr>
              <a:t>内的进口货物经批准可在仓库内进行再加工等，这些货物如再出口则免缴关税，如进入国内市场则须缴关税。</a:t>
            </a:r>
            <a:endParaRPr lang="zh-CN" altLang="en-US" sz="2400" dirty="0">
              <a:solidFill>
                <a:schemeClr val="accent2"/>
              </a:solidFill>
              <a:latin typeface="+mj-lt"/>
              <a:ea typeface="黑体" panose="02010609060101010101" pitchFamily="49" charset="-122"/>
              <a:cs typeface="宋体" panose="02010600030101010101" pitchFamily="2" charset="-122"/>
              <a:sym typeface="+mn-ea"/>
            </a:endParaRPr>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60788" y="1484784"/>
            <a:ext cx="10675186" cy="3581237"/>
          </a:xfrm>
          <a:prstGeom prst="rect">
            <a:avLst/>
          </a:prstGeom>
          <a:noFill/>
        </p:spPr>
        <p:txBody>
          <a:bodyPr wrap="square" rtlCol="0" anchor="t">
            <a:spAutoFit/>
          </a:bodyPr>
          <a:lstStyle/>
          <a:p>
            <a:pPr indent="612140" algn="just" eaLnBrk="1" hangingPunct="1">
              <a:lnSpc>
                <a:spcPct val="160000"/>
              </a:lnSpc>
              <a:spcBef>
                <a:spcPts val="1000"/>
              </a:spcBef>
            </a:pPr>
            <a:r>
              <a:rPr lang="en-US" altLang="zh-CN" sz="2800" b="1" dirty="0">
                <a:solidFill>
                  <a:schemeClr val="accent2"/>
                </a:solidFill>
                <a:latin typeface="+mj-lt"/>
                <a:ea typeface="黑体" panose="02010609060101010101" pitchFamily="49" charset="-122"/>
                <a:cs typeface="Times New Roman" panose="02020603050405020304" charset="0"/>
                <a:sym typeface="+mn-ea"/>
              </a:rPr>
              <a:t>2. </a:t>
            </a:r>
            <a:r>
              <a:rPr lang="zh-CN" altLang="en-US" sz="2800" b="1" dirty="0">
                <a:solidFill>
                  <a:schemeClr val="accent2"/>
                </a:solidFill>
                <a:latin typeface="+mj-lt"/>
                <a:ea typeface="黑体" panose="02010609060101010101" pitchFamily="49" charset="-122"/>
                <a:cs typeface="Times New Roman" panose="02020603050405020304" charset="0"/>
                <a:sym typeface="+mn-ea"/>
              </a:rPr>
              <a:t>跨境电商出口免税新政策</a:t>
            </a:r>
            <a:endParaRPr lang="zh-CN" altLang="en-US" sz="2800" b="1" dirty="0">
              <a:solidFill>
                <a:schemeClr val="accent2"/>
              </a:solidFill>
              <a:latin typeface="+mj-lt"/>
              <a:ea typeface="黑体" panose="02010609060101010101" pitchFamily="49" charset="-122"/>
              <a:cs typeface="Times New Roman" panose="02020603050405020304" charset="0"/>
              <a:sym typeface="+mn-ea"/>
            </a:endParaRPr>
          </a:p>
          <a:p>
            <a:pPr indent="612140" algn="just" eaLnBrk="1" latinLnBrk="0" hangingPunct="1">
              <a:lnSpc>
                <a:spcPct val="130000"/>
              </a:lnSpc>
              <a:spcBef>
                <a:spcPts val="1000"/>
              </a:spcBef>
            </a:pPr>
            <a:r>
              <a:rPr lang="zh-CN" altLang="en-US" sz="2600" dirty="0">
                <a:solidFill>
                  <a:schemeClr val="accent2"/>
                </a:solidFill>
                <a:latin typeface="+mj-lt"/>
                <a:ea typeface="黑体" panose="02010609060101010101" pitchFamily="49" charset="-122"/>
                <a:cs typeface="Times New Roman" panose="02020603050405020304" charset="0"/>
              </a:rPr>
              <a:t>为有效配合</a:t>
            </a:r>
            <a:r>
              <a:rPr lang="en-US" altLang="zh-CN" sz="2600" dirty="0">
                <a:solidFill>
                  <a:schemeClr val="accent2"/>
                </a:solidFill>
                <a:latin typeface="+mj-lt"/>
                <a:ea typeface="黑体" panose="02010609060101010101" pitchFamily="49" charset="-122"/>
                <a:cs typeface="Times New Roman" panose="02020603050405020304" charset="0"/>
              </a:rPr>
              <a:t>《</a:t>
            </a:r>
            <a:r>
              <a:rPr lang="zh-CN" altLang="en-US" sz="2600" dirty="0">
                <a:solidFill>
                  <a:schemeClr val="accent2"/>
                </a:solidFill>
                <a:latin typeface="+mj-lt"/>
                <a:ea typeface="黑体" panose="02010609060101010101" pitchFamily="49" charset="-122"/>
                <a:cs typeface="Times New Roman" panose="02020603050405020304" charset="0"/>
              </a:rPr>
              <a:t>财政部 税务总局 商务部 海关总署关于跨境电子商务综合试验区零售出口货物税收政策的通知</a:t>
            </a:r>
            <a:r>
              <a:rPr lang="en-US" altLang="zh-CN" sz="2600" dirty="0">
                <a:solidFill>
                  <a:schemeClr val="accent2"/>
                </a:solidFill>
                <a:latin typeface="+mj-lt"/>
                <a:ea typeface="黑体" panose="02010609060101010101" pitchFamily="49" charset="-122"/>
                <a:cs typeface="Times New Roman" panose="02020603050405020304" charset="0"/>
              </a:rPr>
              <a:t>》</a:t>
            </a:r>
            <a:r>
              <a:rPr lang="zh-CN" altLang="en-US" sz="2600" dirty="0">
                <a:solidFill>
                  <a:schemeClr val="accent2"/>
                </a:solidFill>
                <a:latin typeface="+mj-lt"/>
                <a:ea typeface="黑体" panose="02010609060101010101" pitchFamily="49" charset="-122"/>
                <a:cs typeface="Times New Roman" panose="02020603050405020304" charset="0"/>
              </a:rPr>
              <a:t>落实工作。</a:t>
            </a:r>
            <a:endParaRPr lang="en-US" altLang="zh-CN" sz="2600" dirty="0">
              <a:solidFill>
                <a:schemeClr val="accent2"/>
              </a:solidFill>
              <a:latin typeface="+mj-lt"/>
              <a:ea typeface="黑体" panose="02010609060101010101" pitchFamily="49" charset="-122"/>
              <a:cs typeface="Times New Roman" panose="02020603050405020304" charset="0"/>
            </a:endParaRPr>
          </a:p>
          <a:p>
            <a:pPr indent="612140" algn="just" eaLnBrk="1" latinLnBrk="0" hangingPunct="1">
              <a:lnSpc>
                <a:spcPct val="130000"/>
              </a:lnSpc>
              <a:spcBef>
                <a:spcPts val="1000"/>
              </a:spcBef>
            </a:pPr>
            <a:r>
              <a:rPr lang="zh-CN" altLang="en-US" sz="2600" dirty="0">
                <a:solidFill>
                  <a:schemeClr val="accent2"/>
                </a:solidFill>
                <a:latin typeface="+mj-lt"/>
                <a:ea typeface="黑体" panose="02010609060101010101" pitchFamily="49" charset="-122"/>
                <a:cs typeface="Times New Roman" panose="02020603050405020304" charset="0"/>
              </a:rPr>
              <a:t>国家税务总局于2019年10月26日又发布了《关于跨境电子商务综合试验区零售出口企业所得税核定征收有关问题的公告》（2020年1月1日起施行）。</a:t>
            </a:r>
            <a:endParaRPr lang="zh-CN" altLang="en-US" sz="2600"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5753" y="836712"/>
            <a:ext cx="11305256" cy="5754524"/>
          </a:xfrm>
          <a:prstGeom prst="rect">
            <a:avLst/>
          </a:prstGeom>
          <a:noFill/>
        </p:spPr>
        <p:txBody>
          <a:bodyPr wrap="square" rtlCol="0" anchor="t">
            <a:spAutoFit/>
          </a:bodyPr>
          <a:lstStyle/>
          <a:p>
            <a:pPr indent="612140" algn="just" eaLnBrk="1" latinLnBrk="0" hangingPunct="1">
              <a:lnSpc>
                <a:spcPct val="130000"/>
              </a:lnSpc>
              <a:spcBef>
                <a:spcPts val="1000"/>
              </a:spcBef>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第一，综试区内的跨境电商企业，同时符合下列条件的，试行核定征收企业所得税办法：</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a:p>
            <a:pPr indent="612140" algn="just" eaLnBrk="1" latinLnBrk="0" hangingPunct="1">
              <a:lnSpc>
                <a:spcPct val="130000"/>
              </a:lnSpc>
              <a:spcBef>
                <a:spcPts val="500"/>
              </a:spcBef>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a:t>
            </a:r>
            <a:r>
              <a:rPr lang="en-US" altLang="zh-CN" sz="2400" dirty="0">
                <a:solidFill>
                  <a:schemeClr val="accent2"/>
                </a:solidFill>
                <a:ea typeface="黑体" panose="02010609060101010101" pitchFamily="49" charset="-122"/>
                <a:cs typeface="Arial" panose="020B0604020202020204" pitchFamily="34" charset="0"/>
              </a:rPr>
              <a:t>1</a:t>
            </a: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）在综试区注册，并在注册地跨境电子商务线上综合服务平台登记出口货物日期、名称、计量单位、数量、单价、金额的。</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a:p>
            <a:pPr indent="612140" algn="just" eaLnBrk="1" latinLnBrk="0" hangingPunct="1">
              <a:lnSpc>
                <a:spcPct val="130000"/>
              </a:lnSpc>
              <a:spcBef>
                <a:spcPts val="500"/>
              </a:spcBef>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a:t>
            </a:r>
            <a:r>
              <a:rPr lang="en-US" altLang="zh-CN" sz="2400" dirty="0">
                <a:solidFill>
                  <a:schemeClr val="accent2"/>
                </a:solidFill>
                <a:ea typeface="黑体" panose="02010609060101010101" pitchFamily="49" charset="-122"/>
                <a:cs typeface="Arial" panose="020B0604020202020204" pitchFamily="34" charset="0"/>
              </a:rPr>
              <a:t>2</a:t>
            </a: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）出口货物通过综试区所在地海关办理电子商务出口申报手续的。</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a:p>
            <a:pPr indent="612140" algn="just" eaLnBrk="1" latinLnBrk="0" hangingPunct="1">
              <a:lnSpc>
                <a:spcPct val="130000"/>
              </a:lnSpc>
              <a:spcBef>
                <a:spcPts val="500"/>
              </a:spcBef>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a:t>
            </a:r>
            <a:r>
              <a:rPr lang="en-US" altLang="zh-CN" sz="2400" dirty="0">
                <a:solidFill>
                  <a:schemeClr val="accent2"/>
                </a:solidFill>
                <a:ea typeface="黑体" panose="02010609060101010101" pitchFamily="49" charset="-122"/>
                <a:cs typeface="Arial" panose="020B0604020202020204" pitchFamily="34" charset="0"/>
              </a:rPr>
              <a:t>3</a:t>
            </a: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）出口货物未取得有效进货凭证，其增值税、消费税享受免税政策的。</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a:p>
            <a:pPr indent="612140" algn="just" eaLnBrk="1" latinLnBrk="0" hangingPunct="1">
              <a:lnSpc>
                <a:spcPct val="130000"/>
              </a:lnSpc>
              <a:spcBef>
                <a:spcPts val="1000"/>
              </a:spcBef>
            </a:pPr>
            <a:r>
              <a:rPr lang="zh-CN" altLang="en-US" sz="2400" dirty="0">
                <a:solidFill>
                  <a:srgbClr val="C00000"/>
                </a:solidFill>
                <a:latin typeface="黑体" panose="02010609060101010101" pitchFamily="49" charset="-122"/>
                <a:ea typeface="黑体" panose="02010609060101010101" pitchFamily="49" charset="-122"/>
                <a:cs typeface="Times New Roman" panose="02020603050405020304" charset="0"/>
              </a:rPr>
              <a:t>第二，综试区内核定征收的跨境电商企业应准确核算收入总额，并采用应税所得率方式核定征收企业所得税。应税所得率统一按照</a:t>
            </a:r>
            <a:r>
              <a:rPr lang="en-US" altLang="zh-CN" sz="2400" dirty="0">
                <a:solidFill>
                  <a:srgbClr val="C00000"/>
                </a:solidFill>
                <a:latin typeface="+mn-lt"/>
                <a:ea typeface="黑体" panose="02010609060101010101" pitchFamily="49" charset="-122"/>
                <a:cs typeface="Times New Roman" panose="02020603050405020304" charset="0"/>
              </a:rPr>
              <a:t>4%</a:t>
            </a:r>
            <a:r>
              <a:rPr lang="zh-CN" altLang="en-US" sz="2400" dirty="0">
                <a:solidFill>
                  <a:srgbClr val="C00000"/>
                </a:solidFill>
                <a:latin typeface="黑体" panose="02010609060101010101" pitchFamily="49" charset="-122"/>
                <a:ea typeface="黑体" panose="02010609060101010101" pitchFamily="49" charset="-122"/>
                <a:cs typeface="Times New Roman" panose="02020603050405020304" charset="0"/>
              </a:rPr>
              <a:t>确定。</a:t>
            </a:r>
            <a:endParaRPr lang="zh-CN" altLang="en-US" sz="2400" dirty="0">
              <a:solidFill>
                <a:srgbClr val="C00000"/>
              </a:solidFill>
              <a:latin typeface="黑体" panose="02010609060101010101" pitchFamily="49" charset="-122"/>
              <a:ea typeface="黑体" panose="02010609060101010101" pitchFamily="49" charset="-122"/>
              <a:cs typeface="Times New Roman" panose="02020603050405020304" charset="0"/>
            </a:endParaRPr>
          </a:p>
          <a:p>
            <a:pPr indent="612140" algn="just" eaLnBrk="1" latinLnBrk="0" hangingPunct="1">
              <a:lnSpc>
                <a:spcPct val="130000"/>
              </a:lnSpc>
              <a:spcBef>
                <a:spcPts val="1000"/>
              </a:spcBef>
            </a:pP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第三，综试区内实行核定征收的跨境电商企业符合小型微利企业优惠政策条件的，可享受小型微利企业所得税优惠政策；其取得的收入属于</a:t>
            </a:r>
            <a:r>
              <a:rPr lang="en-US" altLang="zh-CN" sz="2400" dirty="0">
                <a:solidFill>
                  <a:schemeClr val="accent2"/>
                </a:solidFill>
                <a:latin typeface="黑体" panose="02010609060101010101" pitchFamily="49" charset="-122"/>
                <a:ea typeface="黑体" panose="02010609060101010101" pitchFamily="49" charset="-122"/>
                <a:cs typeface="Times New Roman" panose="02020603050405020304" charset="0"/>
              </a:rPr>
              <a:t>《</a:t>
            </a: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中华人民共和国企业所得税法</a:t>
            </a:r>
            <a:r>
              <a:rPr lang="en-US" altLang="zh-CN" sz="2400" dirty="0">
                <a:solidFill>
                  <a:schemeClr val="accent2"/>
                </a:solidFill>
                <a:latin typeface="黑体" panose="02010609060101010101" pitchFamily="49" charset="-122"/>
                <a:ea typeface="黑体" panose="02010609060101010101" pitchFamily="49" charset="-122"/>
                <a:cs typeface="Times New Roman" panose="02020603050405020304" charset="0"/>
              </a:rPr>
              <a:t>》</a:t>
            </a:r>
            <a:r>
              <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rPr>
              <a:t>规定的免税收入的，可享受免税收入优惠政策。</a:t>
            </a:r>
            <a:endParaRPr lang="zh-CN" altLang="en-US" sz="24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7"/>
          <p:cNvSpPr txBox="1"/>
          <p:nvPr/>
        </p:nvSpPr>
        <p:spPr>
          <a:xfrm>
            <a:off x="481757" y="3958555"/>
            <a:ext cx="4968729" cy="2444259"/>
          </a:xfrm>
          <a:prstGeom prst="rect">
            <a:avLst/>
          </a:prstGeom>
          <a:noFill/>
        </p:spPr>
        <p:txBody>
          <a:bodyPr wrap="square" rtlCol="0">
            <a:spAutoFit/>
          </a:bodyPr>
          <a:lstStyle/>
          <a:p>
            <a:pPr marL="285750" indent="-285750">
              <a:spcBef>
                <a:spcPts val="500"/>
              </a:spcBef>
              <a:buClr>
                <a:srgbClr val="21A3D0"/>
              </a:buClr>
              <a:buFont typeface="Wingdings" panose="05000000000000000000" pitchFamily="2" charset="2"/>
              <a:buChar char="Ø"/>
            </a:pPr>
            <a:r>
              <a:rPr lang="zh-CN" altLang="en-US" sz="2200" dirty="0">
                <a:solidFill>
                  <a:schemeClr val="accent2"/>
                </a:solidFill>
                <a:latin typeface="黑体" panose="02010609060101010101" pitchFamily="49" charset="-122"/>
                <a:ea typeface="黑体" panose="02010609060101010101" pitchFamily="49" charset="-122"/>
              </a:rPr>
              <a:t>通过降低成本，提高效率来获取利润</a:t>
            </a:r>
            <a:endParaRPr lang="zh-CN" altLang="en-US" sz="2200" dirty="0">
              <a:solidFill>
                <a:schemeClr val="accent2"/>
              </a:solidFill>
              <a:latin typeface="黑体" panose="02010609060101010101" pitchFamily="49" charset="-122"/>
              <a:ea typeface="黑体" panose="02010609060101010101" pitchFamily="49" charset="-122"/>
            </a:endParaRPr>
          </a:p>
          <a:p>
            <a:pPr marL="285750" indent="-285750">
              <a:spcBef>
                <a:spcPts val="500"/>
              </a:spcBef>
              <a:buClr>
                <a:srgbClr val="21A3D0"/>
              </a:buClr>
              <a:buFont typeface="Wingdings" panose="05000000000000000000" pitchFamily="2" charset="2"/>
              <a:buChar char="Ø"/>
            </a:pPr>
            <a:r>
              <a:rPr lang="zh-CN" altLang="en-US" sz="2200" dirty="0">
                <a:solidFill>
                  <a:schemeClr val="accent2"/>
                </a:solidFill>
                <a:latin typeface="黑体" panose="02010609060101010101" pitchFamily="49" charset="-122"/>
                <a:ea typeface="黑体" panose="02010609060101010101" pitchFamily="49" charset="-122"/>
              </a:rPr>
              <a:t>广告收入</a:t>
            </a:r>
            <a:endParaRPr lang="zh-CN" altLang="en-US" sz="2200" dirty="0">
              <a:solidFill>
                <a:schemeClr val="accent2"/>
              </a:solidFill>
              <a:latin typeface="黑体" panose="02010609060101010101" pitchFamily="49" charset="-122"/>
              <a:ea typeface="黑体" panose="02010609060101010101" pitchFamily="49" charset="-122"/>
            </a:endParaRPr>
          </a:p>
          <a:p>
            <a:pPr marL="285750" indent="-285750">
              <a:spcBef>
                <a:spcPts val="500"/>
              </a:spcBef>
              <a:buClr>
                <a:srgbClr val="21A3D0"/>
              </a:buClr>
              <a:buFont typeface="Wingdings" panose="05000000000000000000" pitchFamily="2" charset="2"/>
              <a:buChar char="Ø"/>
            </a:pPr>
            <a:r>
              <a:rPr lang="zh-CN" altLang="en-US" sz="2200" dirty="0">
                <a:solidFill>
                  <a:schemeClr val="accent2"/>
                </a:solidFill>
                <a:latin typeface="黑体" panose="02010609060101010101" pitchFamily="49" charset="-122"/>
                <a:ea typeface="黑体" panose="02010609060101010101" pitchFamily="49" charset="-122"/>
              </a:rPr>
              <a:t>网上交易</a:t>
            </a:r>
            <a:endParaRPr lang="zh-CN" altLang="en-US" sz="2200" dirty="0">
              <a:solidFill>
                <a:schemeClr val="accent2"/>
              </a:solidFill>
              <a:latin typeface="黑体" panose="02010609060101010101" pitchFamily="49" charset="-122"/>
              <a:ea typeface="黑体" panose="02010609060101010101" pitchFamily="49" charset="-122"/>
            </a:endParaRPr>
          </a:p>
          <a:p>
            <a:pPr marL="285750" indent="-285750">
              <a:spcBef>
                <a:spcPts val="500"/>
              </a:spcBef>
              <a:buClr>
                <a:srgbClr val="21A3D0"/>
              </a:buClr>
              <a:buFont typeface="Wingdings" panose="05000000000000000000" pitchFamily="2" charset="2"/>
              <a:buChar char="Ø"/>
            </a:pPr>
            <a:r>
              <a:rPr lang="zh-CN" altLang="en-US" sz="2200" dirty="0">
                <a:solidFill>
                  <a:schemeClr val="accent2"/>
                </a:solidFill>
                <a:latin typeface="黑体" panose="02010609060101010101" pitchFamily="49" charset="-122"/>
                <a:ea typeface="黑体" panose="02010609060101010101" pitchFamily="49" charset="-122"/>
              </a:rPr>
              <a:t>提供交易平台</a:t>
            </a:r>
            <a:endParaRPr lang="zh-CN" altLang="en-US" sz="2200" dirty="0">
              <a:solidFill>
                <a:schemeClr val="accent2"/>
              </a:solidFill>
              <a:latin typeface="黑体" panose="02010609060101010101" pitchFamily="49" charset="-122"/>
              <a:ea typeface="黑体" panose="02010609060101010101" pitchFamily="49" charset="-122"/>
            </a:endParaRPr>
          </a:p>
          <a:p>
            <a:pPr marL="285750" indent="-285750">
              <a:spcBef>
                <a:spcPts val="500"/>
              </a:spcBef>
              <a:buClr>
                <a:srgbClr val="21A3D0"/>
              </a:buClr>
              <a:buFont typeface="Wingdings" panose="05000000000000000000" pitchFamily="2" charset="2"/>
              <a:buChar char="Ø"/>
            </a:pPr>
            <a:r>
              <a:rPr lang="zh-CN" altLang="en-US" sz="2200" dirty="0">
                <a:solidFill>
                  <a:schemeClr val="accent2"/>
                </a:solidFill>
                <a:latin typeface="黑体" panose="02010609060101010101" pitchFamily="49" charset="-122"/>
                <a:ea typeface="黑体" panose="02010609060101010101" pitchFamily="49" charset="-122"/>
              </a:rPr>
              <a:t>提供电子商务的基础技术服务</a:t>
            </a:r>
            <a:endParaRPr lang="zh-CN" altLang="en-US" sz="2200" dirty="0">
              <a:solidFill>
                <a:schemeClr val="accent2"/>
              </a:solidFill>
              <a:latin typeface="黑体" panose="02010609060101010101" pitchFamily="49" charset="-122"/>
              <a:ea typeface="黑体" panose="02010609060101010101" pitchFamily="49" charset="-122"/>
            </a:endParaRPr>
          </a:p>
          <a:p>
            <a:pPr marL="285750" indent="-285750">
              <a:spcBef>
                <a:spcPts val="500"/>
              </a:spcBef>
              <a:buClr>
                <a:srgbClr val="21A3D0"/>
              </a:buClr>
              <a:buFont typeface="Wingdings" panose="05000000000000000000" pitchFamily="2" charset="2"/>
              <a:buChar char="Ø"/>
            </a:pPr>
            <a:r>
              <a:rPr lang="zh-CN" altLang="en-US" sz="2200" dirty="0">
                <a:solidFill>
                  <a:schemeClr val="accent2"/>
                </a:solidFill>
                <a:latin typeface="黑体" panose="02010609060101010101" pitchFamily="49" charset="-122"/>
                <a:ea typeface="黑体" panose="02010609060101010101" pitchFamily="49" charset="-122"/>
              </a:rPr>
              <a:t>作为传统商务活动的辅助手段</a:t>
            </a:r>
            <a:endParaRPr lang="zh-CN" altLang="en-US" sz="2200" dirty="0">
              <a:solidFill>
                <a:schemeClr val="accent2"/>
              </a:solidFill>
              <a:latin typeface="黑体" panose="02010609060101010101" pitchFamily="49" charset="-122"/>
              <a:ea typeface="黑体" panose="02010609060101010101" pitchFamily="49" charset="-122"/>
            </a:endParaRPr>
          </a:p>
        </p:txBody>
      </p:sp>
      <p:sp>
        <p:nvSpPr>
          <p:cNvPr id="5" name="TextBox 51"/>
          <p:cNvSpPr txBox="1"/>
          <p:nvPr/>
        </p:nvSpPr>
        <p:spPr>
          <a:xfrm>
            <a:off x="5522317" y="3958555"/>
            <a:ext cx="6120680" cy="2782813"/>
          </a:xfrm>
          <a:prstGeom prst="rect">
            <a:avLst/>
          </a:prstGeom>
          <a:noFill/>
        </p:spPr>
        <p:txBody>
          <a:bodyPr wrap="square" rtlCol="0">
            <a:spAutoFit/>
          </a:bodyPr>
          <a:lstStyle/>
          <a:p>
            <a:pPr marL="285750" indent="-285750">
              <a:spcBef>
                <a:spcPts val="500"/>
              </a:spcBef>
              <a:buClr>
                <a:srgbClr val="21A3D0"/>
              </a:buClr>
              <a:buFont typeface="Wingdings" panose="05000000000000000000" pitchFamily="2" charset="2"/>
              <a:buChar char="Ø"/>
            </a:pPr>
            <a:r>
              <a:rPr lang="zh-CN" altLang="en-US" sz="2200" dirty="0">
                <a:solidFill>
                  <a:schemeClr val="accent2"/>
                </a:solidFill>
                <a:latin typeface="黑体" panose="02010609060101010101" pitchFamily="49" charset="-122"/>
                <a:ea typeface="黑体" panose="02010609060101010101" pitchFamily="49" charset="-122"/>
              </a:rPr>
              <a:t>电子商务本身不是高技术，只是高技术的应用</a:t>
            </a:r>
            <a:endParaRPr lang="zh-CN" altLang="en-US" sz="2200" dirty="0">
              <a:solidFill>
                <a:schemeClr val="accent2"/>
              </a:solidFill>
              <a:latin typeface="黑体" panose="02010609060101010101" pitchFamily="49" charset="-122"/>
              <a:ea typeface="黑体" panose="02010609060101010101" pitchFamily="49" charset="-122"/>
            </a:endParaRPr>
          </a:p>
          <a:p>
            <a:pPr marL="285750" indent="-285750">
              <a:spcBef>
                <a:spcPts val="500"/>
              </a:spcBef>
              <a:buClr>
                <a:srgbClr val="21A3D0"/>
              </a:buClr>
              <a:buFont typeface="Wingdings" panose="05000000000000000000" pitchFamily="2" charset="2"/>
              <a:buChar char="Ø"/>
            </a:pPr>
            <a:r>
              <a:rPr lang="zh-CN" altLang="en-US" sz="2200" dirty="0">
                <a:solidFill>
                  <a:schemeClr val="accent2"/>
                </a:solidFill>
                <a:latin typeface="黑体" panose="02010609060101010101" pitchFamily="49" charset="-122"/>
                <a:ea typeface="黑体" panose="02010609060101010101" pitchFamily="49" charset="-122"/>
              </a:rPr>
              <a:t>电子商务的本质是商务，而非技术</a:t>
            </a:r>
            <a:endParaRPr lang="zh-CN" altLang="en-US" sz="2200" dirty="0">
              <a:solidFill>
                <a:schemeClr val="accent2"/>
              </a:solidFill>
              <a:latin typeface="黑体" panose="02010609060101010101" pitchFamily="49" charset="-122"/>
              <a:ea typeface="黑体" panose="02010609060101010101" pitchFamily="49" charset="-122"/>
            </a:endParaRPr>
          </a:p>
          <a:p>
            <a:pPr marL="285750" indent="-285750">
              <a:spcBef>
                <a:spcPts val="500"/>
              </a:spcBef>
              <a:buClr>
                <a:srgbClr val="21A3D0"/>
              </a:buClr>
              <a:buFont typeface="Wingdings" panose="05000000000000000000" pitchFamily="2" charset="2"/>
              <a:buChar char="Ø"/>
            </a:pPr>
            <a:r>
              <a:rPr lang="zh-CN" altLang="en-US" sz="2200" dirty="0">
                <a:solidFill>
                  <a:schemeClr val="accent2"/>
                </a:solidFill>
                <a:latin typeface="黑体" panose="02010609060101010101" pitchFamily="49" charset="-122"/>
                <a:ea typeface="黑体" panose="02010609060101010101" pitchFamily="49" charset="-122"/>
              </a:rPr>
              <a:t>电子商务不仅建网站，它是事关企业发展、全局的战略问题</a:t>
            </a:r>
            <a:endParaRPr lang="zh-CN" altLang="en-US" sz="2200" dirty="0">
              <a:solidFill>
                <a:schemeClr val="accent2"/>
              </a:solidFill>
              <a:latin typeface="黑体" panose="02010609060101010101" pitchFamily="49" charset="-122"/>
              <a:ea typeface="黑体" panose="02010609060101010101" pitchFamily="49" charset="-122"/>
            </a:endParaRPr>
          </a:p>
          <a:p>
            <a:pPr marL="285750" indent="-285750">
              <a:spcBef>
                <a:spcPts val="500"/>
              </a:spcBef>
              <a:buClr>
                <a:srgbClr val="21A3D0"/>
              </a:buClr>
              <a:buFont typeface="Wingdings" panose="05000000000000000000" pitchFamily="2" charset="2"/>
              <a:buChar char="Ø"/>
            </a:pPr>
            <a:r>
              <a:rPr lang="zh-CN" altLang="en-US" sz="2200" dirty="0">
                <a:solidFill>
                  <a:schemeClr val="accent2"/>
                </a:solidFill>
                <a:latin typeface="黑体" panose="02010609060101010101" pitchFamily="49" charset="-122"/>
                <a:ea typeface="黑体" panose="02010609060101010101" pitchFamily="49" charset="-122"/>
              </a:rPr>
              <a:t>电子商务是改良而非革命 </a:t>
            </a:r>
            <a:endParaRPr lang="zh-CN" altLang="en-US" sz="2200" dirty="0">
              <a:solidFill>
                <a:schemeClr val="accent2"/>
              </a:solidFill>
              <a:latin typeface="黑体" panose="02010609060101010101" pitchFamily="49" charset="-122"/>
              <a:ea typeface="黑体" panose="02010609060101010101" pitchFamily="49" charset="-122"/>
            </a:endParaRPr>
          </a:p>
          <a:p>
            <a:pPr marL="285750" indent="-285750">
              <a:spcBef>
                <a:spcPts val="500"/>
              </a:spcBef>
              <a:buClr>
                <a:srgbClr val="21A3D0"/>
              </a:buClr>
              <a:buFont typeface="Wingdings" panose="05000000000000000000" pitchFamily="2" charset="2"/>
              <a:buChar char="Ø"/>
            </a:pPr>
            <a:r>
              <a:rPr lang="zh-CN" altLang="en-US" sz="2200" dirty="0">
                <a:solidFill>
                  <a:schemeClr val="accent2"/>
                </a:solidFill>
                <a:latin typeface="黑体" panose="02010609060101010101" pitchFamily="49" charset="-122"/>
                <a:ea typeface="黑体" panose="02010609060101010101" pitchFamily="49" charset="-122"/>
              </a:rPr>
              <a:t>电子商务不仅是网上销售产品</a:t>
            </a:r>
            <a:endParaRPr lang="zh-CN" altLang="en-US" sz="2200" dirty="0">
              <a:solidFill>
                <a:schemeClr val="accent2"/>
              </a:solidFill>
              <a:latin typeface="黑体" panose="02010609060101010101" pitchFamily="49" charset="-122"/>
              <a:ea typeface="黑体" panose="02010609060101010101" pitchFamily="49" charset="-122"/>
            </a:endParaRPr>
          </a:p>
          <a:p>
            <a:pPr marL="285750" indent="-285750">
              <a:spcBef>
                <a:spcPts val="500"/>
              </a:spcBef>
              <a:buClr>
                <a:srgbClr val="21A3D0"/>
              </a:buClr>
              <a:buFont typeface="Wingdings" panose="05000000000000000000" pitchFamily="2" charset="2"/>
              <a:buChar char="Ø"/>
            </a:pPr>
            <a:r>
              <a:rPr lang="zh-CN" altLang="en-US" sz="2200" dirty="0">
                <a:solidFill>
                  <a:schemeClr val="accent2"/>
                </a:solidFill>
                <a:latin typeface="黑体" panose="02010609060101010101" pitchFamily="49" charset="-122"/>
                <a:ea typeface="黑体" panose="02010609060101010101" pitchFamily="49" charset="-122"/>
              </a:rPr>
              <a:t>电子商务不是泡沫</a:t>
            </a:r>
            <a:endParaRPr lang="zh-CN" altLang="en-US" sz="2200" dirty="0">
              <a:solidFill>
                <a:schemeClr val="accent2"/>
              </a:solidFill>
              <a:latin typeface="黑体" panose="02010609060101010101" pitchFamily="49" charset="-122"/>
              <a:ea typeface="黑体" panose="02010609060101010101" pitchFamily="49" charset="-122"/>
            </a:endParaRPr>
          </a:p>
        </p:txBody>
      </p:sp>
      <p:grpSp>
        <p:nvGrpSpPr>
          <p:cNvPr id="8" name="组合 7"/>
          <p:cNvGrpSpPr/>
          <p:nvPr/>
        </p:nvGrpSpPr>
        <p:grpSpPr>
          <a:xfrm>
            <a:off x="1356911" y="908720"/>
            <a:ext cx="3218422" cy="2965459"/>
            <a:chOff x="1356911" y="1196752"/>
            <a:chExt cx="3218422" cy="2965459"/>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56911" y="1196752"/>
              <a:ext cx="3218422" cy="2965459"/>
            </a:xfrm>
            <a:prstGeom prst="rect">
              <a:avLst/>
            </a:prstGeom>
          </p:spPr>
        </p:pic>
        <p:sp>
          <p:nvSpPr>
            <p:cNvPr id="6" name="TextBox 46"/>
            <p:cNvSpPr txBox="1"/>
            <p:nvPr/>
          </p:nvSpPr>
          <p:spPr>
            <a:xfrm rot="21324496">
              <a:off x="1768122" y="2712968"/>
              <a:ext cx="2396000" cy="91986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20000"/>
                </a:lnSpc>
                <a:defRPr/>
              </a:pPr>
              <a:r>
                <a:rPr lang="zh-CN" altLang="en-US" sz="2400" dirty="0">
                  <a:solidFill>
                    <a:sysClr val="window" lastClr="FFFFFF"/>
                  </a:solidFill>
                  <a:latin typeface="黑体" panose="02010609060101010101" pitchFamily="49" charset="-122"/>
                  <a:ea typeface="黑体" panose="02010609060101010101" pitchFamily="49" charset="-122"/>
                </a:rPr>
                <a:t>开展电子商务的利润来源</a:t>
              </a:r>
              <a:endParaRPr lang="zh-CN" altLang="en-US" sz="2400" dirty="0">
                <a:solidFill>
                  <a:sysClr val="window" lastClr="FFFFFF"/>
                </a:solidFill>
                <a:latin typeface="黑体" panose="02010609060101010101" pitchFamily="49" charset="-122"/>
                <a:ea typeface="黑体" panose="02010609060101010101" pitchFamily="49" charset="-122"/>
              </a:endParaRPr>
            </a:p>
          </p:txBody>
        </p:sp>
      </p:grpSp>
      <p:grpSp>
        <p:nvGrpSpPr>
          <p:cNvPr id="9" name="组合 8"/>
          <p:cNvGrpSpPr/>
          <p:nvPr/>
        </p:nvGrpSpPr>
        <p:grpSpPr>
          <a:xfrm>
            <a:off x="6973446" y="908720"/>
            <a:ext cx="3218422" cy="2965459"/>
            <a:chOff x="6973446" y="908720"/>
            <a:chExt cx="3218422" cy="2965459"/>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973446" y="908720"/>
              <a:ext cx="3218422" cy="2965459"/>
            </a:xfrm>
            <a:prstGeom prst="rect">
              <a:avLst/>
            </a:prstGeom>
          </p:spPr>
        </p:pic>
        <p:sp>
          <p:nvSpPr>
            <p:cNvPr id="7" name="TextBox 48"/>
            <p:cNvSpPr txBox="1"/>
            <p:nvPr/>
          </p:nvSpPr>
          <p:spPr>
            <a:xfrm rot="21324496">
              <a:off x="7384657" y="2466846"/>
              <a:ext cx="2396000" cy="91986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lvl="0" algn="ctr">
                <a:lnSpc>
                  <a:spcPct val="120000"/>
                </a:lnSpc>
                <a:defRPr/>
              </a:pPr>
              <a:r>
                <a:rPr lang="zh-CN" altLang="en-US" sz="2400" dirty="0">
                  <a:solidFill>
                    <a:sysClr val="window" lastClr="FFFFFF"/>
                  </a:solidFill>
                  <a:latin typeface="黑体" panose="02010609060101010101" pitchFamily="49" charset="-122"/>
                  <a:ea typeface="黑体" panose="02010609060101010101" pitchFamily="49" charset="-122"/>
                </a:rPr>
                <a:t>开展电子商务应注意的几个问题</a:t>
              </a:r>
              <a:endParaRPr lang="zh-CN" altLang="en-US" sz="2400" dirty="0">
                <a:solidFill>
                  <a:sysClr val="window" lastClr="FFFFFF"/>
                </a:solidFill>
                <a:latin typeface="黑体" panose="02010609060101010101" pitchFamily="49" charset="-122"/>
                <a:ea typeface="黑体" panose="02010609060101010101" pitchFamily="49"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500"/>
                            </p:stCondLst>
                            <p:childTnLst>
                              <p:par>
                                <p:cTn id="18" presetID="3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800" decel="100000"/>
                                        <p:tgtEl>
                                          <p:spTgt spid="9"/>
                                        </p:tgtEl>
                                      </p:cBhvr>
                                    </p:animEffect>
                                    <p:anim calcmode="lin" valueType="num">
                                      <p:cBhvr>
                                        <p:cTn id="21" dur="800" decel="100000" fill="hold"/>
                                        <p:tgtEl>
                                          <p:spTgt spid="9"/>
                                        </p:tgtEl>
                                        <p:attrNameLst>
                                          <p:attrName>style.rotation</p:attrName>
                                        </p:attrNameLst>
                                      </p:cBhvr>
                                      <p:tavLst>
                                        <p:tav tm="0">
                                          <p:val>
                                            <p:fltVal val="-90"/>
                                          </p:val>
                                        </p:tav>
                                        <p:tav tm="100000">
                                          <p:val>
                                            <p:fltVal val="0"/>
                                          </p:val>
                                        </p:tav>
                                      </p:tavLst>
                                    </p:anim>
                                    <p:anim calcmode="lin" valueType="num">
                                      <p:cBhvr>
                                        <p:cTn id="22" dur="800" decel="100000" fill="hold"/>
                                        <p:tgtEl>
                                          <p:spTgt spid="9"/>
                                        </p:tgtEl>
                                        <p:attrNameLst>
                                          <p:attrName>ppt_x</p:attrName>
                                        </p:attrNameLst>
                                      </p:cBhvr>
                                      <p:tavLst>
                                        <p:tav tm="0">
                                          <p:val>
                                            <p:strVal val="#ppt_x+0.4"/>
                                          </p:val>
                                        </p:tav>
                                        <p:tav tm="100000">
                                          <p:val>
                                            <p:strVal val="#ppt_x-0.05"/>
                                          </p:val>
                                        </p:tav>
                                      </p:tavLst>
                                    </p:anim>
                                    <p:anim calcmode="lin" valueType="num">
                                      <p:cBhvr>
                                        <p:cTn id="23" dur="800" decel="100000" fill="hold"/>
                                        <p:tgtEl>
                                          <p:spTgt spid="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8565" y="764704"/>
            <a:ext cx="11161240" cy="5784215"/>
          </a:xfrm>
          <a:prstGeom prst="rect">
            <a:avLst/>
          </a:prstGeom>
          <a:noFill/>
        </p:spPr>
        <p:txBody>
          <a:bodyPr wrap="square" rtlCol="0">
            <a:spAutoFit/>
          </a:bodyPr>
          <a:lstStyle/>
          <a:p>
            <a:pPr algn="ctr" eaLnBrk="1" latinLnBrk="0" hangingPunct="1">
              <a:lnSpc>
                <a:spcPct val="120000"/>
              </a:lnSpc>
              <a:spcBef>
                <a:spcPts val="1000"/>
              </a:spcBef>
            </a:pPr>
            <a:r>
              <a:rPr lang="zh-CN" altLang="en-US" sz="2400" b="1" dirty="0">
                <a:solidFill>
                  <a:schemeClr val="accent2"/>
                </a:solidFill>
                <a:latin typeface="+mj-lt"/>
                <a:ea typeface="黑体" panose="02010609060101010101" pitchFamily="49" charset="-122"/>
              </a:rPr>
              <a:t>了解亚马逊</a:t>
            </a:r>
            <a:endParaRPr lang="zh-CN" altLang="en-US" sz="2400" b="1" dirty="0">
              <a:solidFill>
                <a:schemeClr val="accent2"/>
              </a:solidFill>
              <a:latin typeface="+mj-lt"/>
              <a:ea typeface="黑体" panose="02010609060101010101" pitchFamily="49" charset="-122"/>
            </a:endParaRPr>
          </a:p>
          <a:p>
            <a:pPr indent="612140" algn="just" eaLnBrk="1" latinLnBrk="0" hangingPunct="1">
              <a:lnSpc>
                <a:spcPct val="120000"/>
              </a:lnSpc>
              <a:spcBef>
                <a:spcPts val="1000"/>
              </a:spcBef>
            </a:pPr>
            <a:r>
              <a:rPr lang="zh-CN" altLang="en-US" sz="2200" dirty="0">
                <a:solidFill>
                  <a:schemeClr val="accent2"/>
                </a:solidFill>
                <a:latin typeface="+mj-lt"/>
                <a:ea typeface="黑体" panose="02010609060101010101" pitchFamily="49" charset="-122"/>
              </a:rPr>
              <a:t>亚马逊是全球最早开展电子商务活动的公司之一。亚马逊一开始只经营网络图书销售业务，</a:t>
            </a:r>
            <a:r>
              <a:rPr sz="2200" dirty="0">
                <a:solidFill>
                  <a:schemeClr val="accent2"/>
                </a:solidFill>
                <a:latin typeface="+mj-lt"/>
                <a:ea typeface="黑体" panose="02010609060101010101" pitchFamily="49" charset="-122"/>
              </a:rPr>
              <a:t>后来扩展到计算机、软件、电子产品、服装、家具等商品的销售。</a:t>
            </a:r>
            <a:endParaRPr sz="2200" dirty="0">
              <a:solidFill>
                <a:schemeClr val="accent2"/>
              </a:solidFill>
              <a:latin typeface="+mj-lt"/>
              <a:ea typeface="黑体" panose="02010609060101010101" pitchFamily="49" charset="-122"/>
            </a:endParaRPr>
          </a:p>
          <a:p>
            <a:pPr indent="612140" algn="just" eaLnBrk="1" latinLnBrk="0" hangingPunct="1">
              <a:lnSpc>
                <a:spcPct val="120000"/>
              </a:lnSpc>
              <a:spcBef>
                <a:spcPts val="1000"/>
              </a:spcBef>
            </a:pPr>
            <a:r>
              <a:rPr lang="en-US" altLang="zh-CN" sz="2200" dirty="0">
                <a:solidFill>
                  <a:schemeClr val="accent2"/>
                </a:solidFill>
                <a:latin typeface="+mj-lt"/>
                <a:ea typeface="黑体" panose="02010609060101010101" pitchFamily="49" charset="-122"/>
              </a:rPr>
              <a:t>1</a:t>
            </a:r>
            <a:r>
              <a:rPr lang="zh-CN" altLang="en-US" sz="2200" dirty="0">
                <a:solidFill>
                  <a:schemeClr val="accent2"/>
                </a:solidFill>
                <a:latin typeface="+mj-lt"/>
                <a:ea typeface="黑体" panose="02010609060101010101" pitchFamily="49" charset="-122"/>
              </a:rPr>
              <a:t>．亚马逊的发展</a:t>
            </a:r>
            <a:endParaRPr lang="zh-CN" altLang="en-US" sz="2200" dirty="0">
              <a:solidFill>
                <a:schemeClr val="accent2"/>
              </a:solidFill>
              <a:latin typeface="+mj-lt"/>
              <a:ea typeface="黑体" panose="02010609060101010101" pitchFamily="49" charset="-122"/>
            </a:endParaRPr>
          </a:p>
          <a:p>
            <a:pPr indent="612140" algn="just" eaLnBrk="1" latinLnBrk="0" hangingPunct="1">
              <a:lnSpc>
                <a:spcPct val="130000"/>
              </a:lnSpc>
              <a:spcBef>
                <a:spcPts val="1000"/>
              </a:spcBef>
            </a:pPr>
            <a:r>
              <a:rPr sz="2200" dirty="0">
                <a:solidFill>
                  <a:schemeClr val="accent2"/>
                </a:solidFill>
                <a:latin typeface="+mj-lt"/>
                <a:ea typeface="黑体" panose="02010609060101010101" pitchFamily="49" charset="-122"/>
              </a:rPr>
              <a:t>亚马逊是美国最大的电子商务公司，总部位于美国华盛顿州的西雅图市。2023年，亚马逊的营收达5748亿美元，同比增长12%，净利润304亿美元。亚马逊占据了美国电子商务行业37.6%的市场份额。除了北美洲和欧洲，亚洲的日本、中国和印度也有其足迹。亚马逊成为完全意义上的全品类线上商城，得益于其强大的物流体系和平台上第三方卖家的支持。</a:t>
            </a:r>
            <a:endParaRPr sz="2200" dirty="0">
              <a:solidFill>
                <a:schemeClr val="accent2"/>
              </a:solidFill>
              <a:latin typeface="+mj-lt"/>
              <a:ea typeface="黑体" panose="02010609060101010101" pitchFamily="49" charset="-122"/>
            </a:endParaRPr>
          </a:p>
          <a:p>
            <a:pPr indent="612140" algn="just" eaLnBrk="1" latinLnBrk="0" hangingPunct="1">
              <a:lnSpc>
                <a:spcPct val="130000"/>
              </a:lnSpc>
              <a:spcBef>
                <a:spcPts val="1000"/>
              </a:spcBef>
            </a:pPr>
            <a:r>
              <a:rPr lang="zh-CN" altLang="en-US" sz="2200" dirty="0">
                <a:solidFill>
                  <a:schemeClr val="accent2"/>
                </a:solidFill>
                <a:latin typeface="+mj-lt"/>
                <a:ea typeface="黑体" panose="02010609060101010101" pitchFamily="49" charset="-122"/>
              </a:rPr>
              <a:t>随着中国跨境电商市场的迅速发展，亚马逊在中国以“海外购”和“全球开店”为“双引擎”，成为中国消费者便捷选购国际产品、中国企业轻松拓展境外零售与商业采购市场的桥梁。</a:t>
            </a:r>
            <a:endParaRPr lang="zh-CN" altLang="en-US" sz="22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7761" y="1017424"/>
            <a:ext cx="11161240" cy="5363904"/>
          </a:xfrm>
          <a:prstGeom prst="rect">
            <a:avLst/>
          </a:prstGeom>
          <a:noFill/>
        </p:spPr>
        <p:txBody>
          <a:bodyPr wrap="square" rtlCol="0">
            <a:spAutoFit/>
          </a:bodyPr>
          <a:lstStyle/>
          <a:p>
            <a:pPr indent="612140" algn="just" eaLnBrk="1" latinLnBrk="0" hangingPunct="1">
              <a:lnSpc>
                <a:spcPct val="120000"/>
              </a:lnSpc>
              <a:spcBef>
                <a:spcPts val="1000"/>
              </a:spcBef>
            </a:pPr>
            <a:r>
              <a:rPr lang="en-US" altLang="zh-CN" sz="2200" dirty="0">
                <a:solidFill>
                  <a:schemeClr val="accent2"/>
                </a:solidFill>
                <a:latin typeface="+mj-lt"/>
                <a:ea typeface="黑体" panose="02010609060101010101" pitchFamily="49" charset="-122"/>
              </a:rPr>
              <a:t>2</a:t>
            </a:r>
            <a:r>
              <a:rPr lang="zh-CN" altLang="en-US" sz="2200" dirty="0">
                <a:solidFill>
                  <a:schemeClr val="accent2"/>
                </a:solidFill>
                <a:latin typeface="+mj-lt"/>
                <a:ea typeface="黑体" panose="02010609060101010101" pitchFamily="49" charset="-122"/>
              </a:rPr>
              <a:t>．亚马逊“海外购”</a:t>
            </a:r>
            <a:endParaRPr lang="zh-CN" altLang="en-US" sz="2200" dirty="0">
              <a:solidFill>
                <a:schemeClr val="accent2"/>
              </a:solidFill>
              <a:latin typeface="+mj-lt"/>
              <a:ea typeface="黑体" panose="02010609060101010101" pitchFamily="49" charset="-122"/>
            </a:endParaRPr>
          </a:p>
          <a:p>
            <a:pPr indent="612140" algn="just" eaLnBrk="1" latinLnBrk="0" hangingPunct="1">
              <a:lnSpc>
                <a:spcPct val="130000"/>
              </a:lnSpc>
              <a:spcBef>
                <a:spcPts val="1000"/>
              </a:spcBef>
            </a:pPr>
            <a:r>
              <a:rPr lang="zh-CN" altLang="en-US" sz="2200" dirty="0">
                <a:solidFill>
                  <a:schemeClr val="accent2"/>
                </a:solidFill>
                <a:latin typeface="+mj-lt"/>
                <a:ea typeface="黑体" panose="02010609060101010101" pitchFamily="49" charset="-122"/>
              </a:rPr>
              <a:t>亚马逊“海外购”商店于</a:t>
            </a:r>
            <a:r>
              <a:rPr lang="en-US" altLang="zh-CN" sz="2200" dirty="0">
                <a:solidFill>
                  <a:schemeClr val="accent2"/>
                </a:solidFill>
                <a:latin typeface="+mj-lt"/>
                <a:ea typeface="黑体" panose="02010609060101010101" pitchFamily="49" charset="-122"/>
              </a:rPr>
              <a:t>2014</a:t>
            </a:r>
            <a:r>
              <a:rPr lang="zh-CN" altLang="en-US" sz="2200" dirty="0">
                <a:solidFill>
                  <a:schemeClr val="accent2"/>
                </a:solidFill>
                <a:latin typeface="+mj-lt"/>
                <a:ea typeface="黑体" panose="02010609060101010101" pitchFamily="49" charset="-122"/>
              </a:rPr>
              <a:t>年上线，此后不断扩充，涵盖了美国、英国、日本和德国的产品，成为亚马逊第一个涵盖多站点的全球商店。</a:t>
            </a:r>
            <a:endParaRPr lang="zh-CN" altLang="en-US" sz="2200" dirty="0">
              <a:solidFill>
                <a:schemeClr val="accent2"/>
              </a:solidFill>
              <a:latin typeface="+mj-lt"/>
              <a:ea typeface="黑体" panose="02010609060101010101" pitchFamily="49" charset="-122"/>
            </a:endParaRPr>
          </a:p>
          <a:p>
            <a:pPr indent="612140" algn="just" eaLnBrk="1" latinLnBrk="0" hangingPunct="1">
              <a:lnSpc>
                <a:spcPct val="130000"/>
              </a:lnSpc>
              <a:spcBef>
                <a:spcPts val="1000"/>
              </a:spcBef>
            </a:pPr>
            <a:r>
              <a:rPr lang="zh-CN" altLang="en-US" sz="2200" dirty="0">
                <a:solidFill>
                  <a:schemeClr val="accent2"/>
                </a:solidFill>
                <a:latin typeface="+mj-lt"/>
                <a:ea typeface="黑体" panose="02010609060101010101" pitchFamily="49" charset="-122"/>
              </a:rPr>
              <a:t>除了持续扩充选品，亚马逊还将其最成功的会员项目之一</a:t>
            </a:r>
            <a:r>
              <a:rPr lang="en-US" altLang="zh-CN" sz="2200" dirty="0">
                <a:solidFill>
                  <a:schemeClr val="accent2"/>
                </a:solidFill>
                <a:latin typeface="+mj-lt"/>
                <a:ea typeface="黑体" panose="02010609060101010101" pitchFamily="49" charset="-122"/>
              </a:rPr>
              <a:t>——“</a:t>
            </a:r>
            <a:r>
              <a:rPr lang="zh-CN" altLang="en-US" sz="2200" dirty="0">
                <a:solidFill>
                  <a:schemeClr val="accent2"/>
                </a:solidFill>
                <a:latin typeface="+mj-lt"/>
                <a:ea typeface="黑体" panose="02010609060101010101" pitchFamily="49" charset="-122"/>
              </a:rPr>
              <a:t>亚马逊</a:t>
            </a:r>
            <a:r>
              <a:rPr lang="en-US" altLang="zh-CN" sz="2200" dirty="0">
                <a:solidFill>
                  <a:schemeClr val="accent2"/>
                </a:solidFill>
                <a:latin typeface="+mj-lt"/>
                <a:ea typeface="黑体" panose="02010609060101010101" pitchFamily="49" charset="-122"/>
              </a:rPr>
              <a:t>Prime </a:t>
            </a:r>
            <a:r>
              <a:rPr lang="zh-CN" altLang="en-US" sz="2200" dirty="0">
                <a:solidFill>
                  <a:schemeClr val="accent2"/>
                </a:solidFill>
                <a:latin typeface="+mj-lt"/>
                <a:ea typeface="黑体" panose="02010609060101010101" pitchFamily="49" charset="-122"/>
              </a:rPr>
              <a:t>会员”带到了中国。</a:t>
            </a:r>
            <a:endParaRPr lang="zh-CN" altLang="en-US" sz="2200" dirty="0">
              <a:solidFill>
                <a:schemeClr val="accent2"/>
              </a:solidFill>
              <a:latin typeface="+mj-lt"/>
              <a:ea typeface="黑体" panose="02010609060101010101" pitchFamily="49" charset="-122"/>
            </a:endParaRPr>
          </a:p>
          <a:p>
            <a:pPr indent="612140" algn="just" eaLnBrk="1" latinLnBrk="0" hangingPunct="1">
              <a:lnSpc>
                <a:spcPct val="130000"/>
              </a:lnSpc>
              <a:spcBef>
                <a:spcPts val="1000"/>
              </a:spcBef>
            </a:pPr>
            <a:r>
              <a:rPr lang="zh-CN" altLang="en-US" sz="2200" dirty="0">
                <a:solidFill>
                  <a:schemeClr val="accent2"/>
                </a:solidFill>
                <a:latin typeface="+mj-lt"/>
                <a:ea typeface="黑体" panose="02010609060101010101" pitchFamily="49" charset="-122"/>
              </a:rPr>
              <a:t>基于中国消费者在跨境网购中的痛点，“亚马逊</a:t>
            </a:r>
            <a:r>
              <a:rPr lang="en-US" altLang="zh-CN" sz="2200" dirty="0">
                <a:solidFill>
                  <a:schemeClr val="accent2"/>
                </a:solidFill>
                <a:latin typeface="+mj-lt"/>
                <a:ea typeface="黑体" panose="02010609060101010101" pitchFamily="49" charset="-122"/>
              </a:rPr>
              <a:t>Prime </a:t>
            </a:r>
            <a:r>
              <a:rPr lang="zh-CN" altLang="en-US" sz="2200" dirty="0">
                <a:solidFill>
                  <a:schemeClr val="accent2"/>
                </a:solidFill>
                <a:latin typeface="+mj-lt"/>
                <a:ea typeface="黑体" panose="02010609060101010101" pitchFamily="49" charset="-122"/>
              </a:rPr>
              <a:t>会员”为中国消费者提供了全球首项跨境订单全年无限次免费配送的会员服务。</a:t>
            </a:r>
            <a:endParaRPr lang="zh-CN" altLang="en-US" sz="2200" dirty="0">
              <a:solidFill>
                <a:schemeClr val="accent2"/>
              </a:solidFill>
              <a:latin typeface="+mj-lt"/>
              <a:ea typeface="黑体" panose="02010609060101010101" pitchFamily="49" charset="-122"/>
            </a:endParaRPr>
          </a:p>
          <a:p>
            <a:pPr indent="612140" algn="just" eaLnBrk="1" latinLnBrk="0" hangingPunct="1">
              <a:lnSpc>
                <a:spcPct val="130000"/>
              </a:lnSpc>
              <a:spcBef>
                <a:spcPts val="1000"/>
              </a:spcBef>
            </a:pPr>
            <a:r>
              <a:rPr lang="zh-CN" altLang="en-US" sz="2200" dirty="0">
                <a:solidFill>
                  <a:schemeClr val="accent2"/>
                </a:solidFill>
                <a:latin typeface="+mj-lt"/>
                <a:ea typeface="黑体" panose="02010609060101010101" pitchFamily="49" charset="-122"/>
              </a:rPr>
              <a:t>在亚马逊内部，有一个独特的创新方法论</a:t>
            </a:r>
            <a:r>
              <a:rPr lang="en-US" altLang="zh-CN" sz="2200" dirty="0">
                <a:solidFill>
                  <a:schemeClr val="accent2"/>
                </a:solidFill>
                <a:latin typeface="+mj-lt"/>
                <a:ea typeface="黑体" panose="02010609060101010101" pitchFamily="49" charset="-122"/>
              </a:rPr>
              <a:t>——</a:t>
            </a:r>
            <a:r>
              <a:rPr lang="zh-CN" altLang="en-US" sz="2200" dirty="0">
                <a:solidFill>
                  <a:schemeClr val="accent2"/>
                </a:solidFill>
                <a:latin typeface="+mj-lt"/>
                <a:ea typeface="黑体" panose="02010609060101010101" pitchFamily="49" charset="-122"/>
              </a:rPr>
              <a:t>逆向工作法，即亚马逊的创新总是以消费者需求作为本源。亚马逊“海外购”在跨境前置仓、智能尺码助手、千人千面等方面的创新，都是基于对消费者需求的洞察、为了优化消费者体验而进行的创新。同样，</a:t>
            </a:r>
            <a:r>
              <a:rPr lang="en-US" altLang="zh-CN" sz="2200" dirty="0">
                <a:solidFill>
                  <a:schemeClr val="accent2"/>
                </a:solidFill>
                <a:latin typeface="+mj-lt"/>
                <a:ea typeface="黑体" panose="02010609060101010101" pitchFamily="49" charset="-122"/>
              </a:rPr>
              <a:t>Prime </a:t>
            </a:r>
            <a:r>
              <a:rPr lang="zh-CN" altLang="en-US" sz="2200" dirty="0">
                <a:solidFill>
                  <a:schemeClr val="accent2"/>
                </a:solidFill>
                <a:latin typeface="+mj-lt"/>
                <a:ea typeface="黑体" panose="02010609060101010101" pitchFamily="49" charset="-122"/>
              </a:rPr>
              <a:t>会员服务也是围绕消费者在购物过程中的痛点，不断改善消费者权益、优化消费者体验。</a:t>
            </a:r>
            <a:endParaRPr lang="zh-CN" altLang="en-US" sz="22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7761" y="1124744"/>
            <a:ext cx="11161240" cy="4963538"/>
          </a:xfrm>
          <a:prstGeom prst="rect">
            <a:avLst/>
          </a:prstGeom>
          <a:noFill/>
        </p:spPr>
        <p:txBody>
          <a:bodyPr wrap="square" rtlCol="0">
            <a:spAutoFit/>
          </a:bodyPr>
          <a:lstStyle/>
          <a:p>
            <a:pPr indent="612140" algn="just" eaLnBrk="1" latinLnBrk="0" hangingPunct="1">
              <a:lnSpc>
                <a:spcPct val="120000"/>
              </a:lnSpc>
              <a:spcBef>
                <a:spcPts val="1000"/>
              </a:spcBef>
            </a:pPr>
            <a:r>
              <a:rPr lang="en-US" altLang="zh-CN" sz="2200" dirty="0">
                <a:solidFill>
                  <a:schemeClr val="accent2"/>
                </a:solidFill>
                <a:latin typeface="+mj-lt"/>
                <a:ea typeface="黑体" panose="02010609060101010101" pitchFamily="49" charset="-122"/>
              </a:rPr>
              <a:t>3</a:t>
            </a:r>
            <a:r>
              <a:rPr lang="zh-CN" altLang="en-US" sz="2200" dirty="0">
                <a:solidFill>
                  <a:schemeClr val="accent2"/>
                </a:solidFill>
                <a:latin typeface="+mj-lt"/>
                <a:ea typeface="黑体" panose="02010609060101010101" pitchFamily="49" charset="-122"/>
              </a:rPr>
              <a:t>．亚马逊“全球开店”</a:t>
            </a:r>
            <a:endParaRPr lang="zh-CN" altLang="en-US" sz="2200" dirty="0">
              <a:solidFill>
                <a:schemeClr val="accent2"/>
              </a:solidFill>
              <a:latin typeface="+mj-lt"/>
              <a:ea typeface="黑体" panose="02010609060101010101" pitchFamily="49" charset="-122"/>
            </a:endParaRPr>
          </a:p>
          <a:p>
            <a:pPr indent="612140" algn="just" eaLnBrk="1" latinLnBrk="0" hangingPunct="1">
              <a:lnSpc>
                <a:spcPct val="140000"/>
              </a:lnSpc>
              <a:spcBef>
                <a:spcPts val="1000"/>
              </a:spcBef>
            </a:pPr>
            <a:r>
              <a:rPr lang="zh-CN" altLang="en-US" sz="2200" dirty="0">
                <a:solidFill>
                  <a:schemeClr val="accent2"/>
                </a:solidFill>
                <a:latin typeface="+mj-lt"/>
                <a:ea typeface="黑体" panose="02010609060101010101" pitchFamily="49" charset="-122"/>
              </a:rPr>
              <a:t>亚马逊于</a:t>
            </a:r>
            <a:r>
              <a:rPr lang="en-US" altLang="zh-CN" sz="2200" dirty="0">
                <a:solidFill>
                  <a:schemeClr val="accent2"/>
                </a:solidFill>
                <a:latin typeface="+mj-lt"/>
                <a:ea typeface="黑体" panose="02010609060101010101" pitchFamily="49" charset="-122"/>
              </a:rPr>
              <a:t>2012</a:t>
            </a:r>
            <a:r>
              <a:rPr lang="zh-CN" altLang="en-US" sz="2200" dirty="0">
                <a:solidFill>
                  <a:schemeClr val="accent2"/>
                </a:solidFill>
                <a:latin typeface="+mj-lt"/>
                <a:ea typeface="黑体" panose="02010609060101010101" pitchFamily="49" charset="-122"/>
              </a:rPr>
              <a:t>年在中国推出了“全球开店”业务。在亚马逊“全球开店”的助力下，越来越多的中国卖家通过跨境出口直接接触到亚马逊全球数亿消费者及大量的企业，拓展了全球业务。在本书出版前，包括亚马逊在美国、加拿大、德国、英国、法国、意大利、西班牙、日本、墨西哥等在内的站点已向中国卖家全面开放，数十万名中国卖家已加入了亚马逊“全球开店”。</a:t>
            </a:r>
            <a:endParaRPr lang="zh-CN" altLang="en-US" sz="2200" dirty="0">
              <a:solidFill>
                <a:schemeClr val="accent2"/>
              </a:solidFill>
              <a:latin typeface="+mj-lt"/>
              <a:ea typeface="黑体" panose="02010609060101010101" pitchFamily="49" charset="-122"/>
            </a:endParaRPr>
          </a:p>
          <a:p>
            <a:pPr indent="612140" algn="just" eaLnBrk="1" latinLnBrk="0" hangingPunct="1">
              <a:lnSpc>
                <a:spcPct val="140000"/>
              </a:lnSpc>
              <a:spcBef>
                <a:spcPts val="1000"/>
              </a:spcBef>
            </a:pPr>
            <a:r>
              <a:rPr lang="en-US" altLang="zh-CN" sz="2200" dirty="0">
                <a:solidFill>
                  <a:schemeClr val="accent2"/>
                </a:solidFill>
                <a:latin typeface="+mj-lt"/>
                <a:ea typeface="黑体" panose="02010609060101010101" pitchFamily="49" charset="-122"/>
              </a:rPr>
              <a:t>2022</a:t>
            </a:r>
            <a:r>
              <a:rPr lang="zh-CN" altLang="en-US" sz="2200" dirty="0">
                <a:solidFill>
                  <a:schemeClr val="accent2"/>
                </a:solidFill>
                <a:latin typeface="+mj-lt"/>
                <a:ea typeface="黑体" panose="02010609060101010101" pitchFamily="49" charset="-122"/>
              </a:rPr>
              <a:t>年，亚马逊“全球开店”宣布品牌升级，提出助力出口跨境电商企业打造全球品牌的新主张</a:t>
            </a:r>
            <a:r>
              <a:rPr lang="en-US" altLang="zh-CN" sz="2200" dirty="0">
                <a:solidFill>
                  <a:schemeClr val="accent2"/>
                </a:solidFill>
                <a:latin typeface="+mj-lt"/>
                <a:ea typeface="黑体" panose="02010609060101010101" pitchFamily="49" charset="-122"/>
              </a:rPr>
              <a:t>——“</a:t>
            </a:r>
            <a:r>
              <a:rPr lang="zh-CN" altLang="en-US" sz="2200" dirty="0">
                <a:solidFill>
                  <a:schemeClr val="accent2"/>
                </a:solidFill>
                <a:latin typeface="+mj-lt"/>
                <a:ea typeface="黑体" panose="02010609060101010101" pitchFamily="49" charset="-122"/>
              </a:rPr>
              <a:t>共创全球品牌新格局”，围绕三大战略重点稳步推进。这三大战略包括：支持卖家布局全球业务，实现多元化拓展；完善本地化服务，赋能卖家数字化转型；推动卖家打造全球品牌，创造长期价值。</a:t>
            </a:r>
            <a:endParaRPr lang="zh-CN" altLang="en-US" sz="22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1787" y="1446616"/>
            <a:ext cx="10693188" cy="3636124"/>
          </a:xfrm>
          <a:prstGeom prst="rect">
            <a:avLst/>
          </a:prstGeom>
          <a:noFill/>
        </p:spPr>
        <p:txBody>
          <a:bodyPr wrap="square" rtlCol="0" anchor="t">
            <a:spAutoFit/>
          </a:bodyPr>
          <a:lstStyle/>
          <a:p>
            <a:pPr algn="ctr">
              <a:spcBef>
                <a:spcPts val="1000"/>
              </a:spcBef>
            </a:pPr>
            <a:r>
              <a:rPr lang="zh-CN" altLang="en-US" sz="3200" dirty="0">
                <a:solidFill>
                  <a:srgbClr val="0070C0"/>
                </a:solidFill>
                <a:latin typeface="方正大黑简体" panose="02010601030101010101" pitchFamily="65" charset="-122"/>
                <a:ea typeface="方正大黑简体" panose="02010601030101010101" pitchFamily="65" charset="-122"/>
                <a:cs typeface="+mn-ea"/>
              </a:rPr>
              <a:t>电子商务改变了人们的生活方式和企业的经营管理模式</a:t>
            </a:r>
            <a:endParaRPr lang="zh-CN" altLang="en-US" sz="3200" dirty="0">
              <a:solidFill>
                <a:srgbClr val="0070C0"/>
              </a:solidFill>
              <a:latin typeface="方正大黑简体" panose="02010601030101010101" pitchFamily="65" charset="-122"/>
              <a:ea typeface="方正大黑简体" panose="02010601030101010101" pitchFamily="65" charset="-122"/>
              <a:cs typeface="+mn-ea"/>
            </a:endParaRPr>
          </a:p>
          <a:p>
            <a:pPr indent="612140" algn="just">
              <a:lnSpc>
                <a:spcPct val="150000"/>
              </a:lnSpc>
              <a:spcBef>
                <a:spcPts val="1000"/>
              </a:spcBef>
            </a:pPr>
            <a:r>
              <a:rPr lang="zh-CN" altLang="en-US" sz="2600" dirty="0">
                <a:solidFill>
                  <a:schemeClr val="accent2"/>
                </a:solidFill>
                <a:latin typeface="+mj-lt"/>
                <a:ea typeface="黑体" panose="02010609060101010101" pitchFamily="49" charset="-122"/>
                <a:cs typeface="+mn-ea"/>
              </a:rPr>
              <a:t>电子商务改变了人们的生活方式。零售新业态加速了线上与线下的融合，促进了新消费，数字经济也将转向深化应用、规范发展、普惠共享的新阶段。我们足不出户就可以悠然自得地在网上购物，网上银行、支付宝、微信钱包等多种支付形式的出现，大大改变了人们的消费和支付方式，人们只需一部手机就可以购物、乘坐交通工具、交水电费等。</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07771" y="1484784"/>
            <a:ext cx="10981220" cy="2952988"/>
          </a:xfrm>
          <a:prstGeom prst="rect">
            <a:avLst/>
          </a:prstGeom>
          <a:noFill/>
        </p:spPr>
        <p:txBody>
          <a:bodyPr wrap="square" rtlCol="0">
            <a:spAutoFit/>
          </a:bodyPr>
          <a:lstStyle/>
          <a:p>
            <a:pPr indent="612140" algn="just" eaLnBrk="1" latinLnBrk="0" hangingPunct="1">
              <a:spcBef>
                <a:spcPts val="1000"/>
              </a:spcBef>
            </a:pPr>
            <a:r>
              <a:rPr lang="zh-CN" altLang="en-US" sz="2600" b="1" dirty="0">
                <a:solidFill>
                  <a:schemeClr val="accent2"/>
                </a:solidFill>
                <a:latin typeface="+mj-lt"/>
                <a:ea typeface="黑体" panose="02010609060101010101" pitchFamily="49" charset="-122"/>
              </a:rPr>
              <a:t>思考讨论：</a:t>
            </a:r>
            <a:endParaRPr lang="en-US" altLang="zh-CN" sz="2600" b="1" dirty="0">
              <a:solidFill>
                <a:schemeClr val="accent2"/>
              </a:solidFill>
              <a:latin typeface="+mj-lt"/>
              <a:ea typeface="黑体" panose="02010609060101010101" pitchFamily="49" charset="-122"/>
            </a:endParaRPr>
          </a:p>
          <a:p>
            <a:pPr indent="612140" algn="just" eaLnBrk="1" latinLnBrk="0" hangingPunct="1">
              <a:lnSpc>
                <a:spcPct val="150000"/>
              </a:lnSpc>
              <a:spcBef>
                <a:spcPts val="1000"/>
              </a:spcBef>
            </a:pPr>
            <a:r>
              <a:rPr lang="en-US" altLang="zh-CN" sz="2200" dirty="0">
                <a:solidFill>
                  <a:schemeClr val="accent2"/>
                </a:solidFill>
                <a:latin typeface="+mj-lt"/>
                <a:ea typeface="黑体" panose="02010609060101010101" pitchFamily="49" charset="-122"/>
              </a:rPr>
              <a:t>1</a:t>
            </a:r>
            <a:r>
              <a:rPr lang="zh-CN" altLang="en-US" sz="2200" dirty="0">
                <a:solidFill>
                  <a:schemeClr val="accent2"/>
                </a:solidFill>
                <a:latin typeface="+mj-lt"/>
                <a:ea typeface="黑体" panose="02010609060101010101" pitchFamily="49" charset="-122"/>
              </a:rPr>
              <a:t>．亚马逊（中国）的跨境电商“双引擎”战略是什么？请做简要分析。</a:t>
            </a:r>
            <a:endParaRPr lang="zh-CN" altLang="en-US" sz="2200" dirty="0">
              <a:solidFill>
                <a:schemeClr val="accent2"/>
              </a:solidFill>
              <a:latin typeface="+mj-lt"/>
              <a:ea typeface="黑体" panose="02010609060101010101" pitchFamily="49" charset="-122"/>
            </a:endParaRPr>
          </a:p>
          <a:p>
            <a:pPr indent="612140" algn="just" eaLnBrk="1" latinLnBrk="0" hangingPunct="1">
              <a:lnSpc>
                <a:spcPct val="150000"/>
              </a:lnSpc>
              <a:spcBef>
                <a:spcPts val="1000"/>
              </a:spcBef>
            </a:pPr>
            <a:r>
              <a:rPr lang="en-US" altLang="zh-CN" sz="2200" dirty="0">
                <a:solidFill>
                  <a:schemeClr val="accent2"/>
                </a:solidFill>
                <a:latin typeface="+mj-lt"/>
                <a:ea typeface="黑体" panose="02010609060101010101" pitchFamily="49" charset="-122"/>
              </a:rPr>
              <a:t>2</a:t>
            </a:r>
            <a:r>
              <a:rPr lang="zh-CN" altLang="en-US" sz="2200" dirty="0">
                <a:solidFill>
                  <a:schemeClr val="accent2"/>
                </a:solidFill>
                <a:latin typeface="+mj-lt"/>
                <a:ea typeface="黑体" panose="02010609060101010101" pitchFamily="49" charset="-122"/>
              </a:rPr>
              <a:t>．亚马逊给中国的零售业带来了什么启示？</a:t>
            </a:r>
            <a:r>
              <a:rPr lang="zh-CN" altLang="en-US" sz="2400" dirty="0">
                <a:solidFill>
                  <a:srgbClr val="C00000"/>
                </a:solidFill>
                <a:ea typeface="黑体" panose="02010609060101010101" pitchFamily="49" charset="-122"/>
              </a:rPr>
              <a:t>根据案例内容，回答下列问题：</a:t>
            </a:r>
            <a:endParaRPr lang="en-US" altLang="zh-CN" sz="2400" dirty="0">
              <a:solidFill>
                <a:srgbClr val="C00000"/>
              </a:solidFill>
              <a:ea typeface="黑体" panose="02010609060101010101" pitchFamily="49" charset="-122"/>
            </a:endParaRPr>
          </a:p>
          <a:p>
            <a:pPr indent="612140">
              <a:lnSpc>
                <a:spcPct val="150000"/>
              </a:lnSpc>
              <a:spcBef>
                <a:spcPts val="500"/>
              </a:spcBef>
            </a:pPr>
            <a:r>
              <a:rPr lang="zh-CN" altLang="en-US" sz="2200" dirty="0">
                <a:solidFill>
                  <a:srgbClr val="C00000"/>
                </a:solidFill>
                <a:ea typeface="黑体" panose="02010609060101010101" pitchFamily="49" charset="-122"/>
              </a:rPr>
              <a:t>（</a:t>
            </a:r>
            <a:r>
              <a:rPr lang="en-US" altLang="zh-CN" sz="2200" dirty="0">
                <a:solidFill>
                  <a:srgbClr val="C00000"/>
                </a:solidFill>
                <a:ea typeface="黑体" panose="02010609060101010101" pitchFamily="49" charset="-122"/>
              </a:rPr>
              <a:t>1</a:t>
            </a:r>
            <a:r>
              <a:rPr lang="zh-CN" altLang="en-US" sz="2200" dirty="0">
                <a:solidFill>
                  <a:srgbClr val="C00000"/>
                </a:solidFill>
                <a:ea typeface="黑体" panose="02010609060101010101" pitchFamily="49" charset="-122"/>
              </a:rPr>
              <a:t>）亚马逊中国的跨境电商“双引擎”战略是什么？请简要分析。</a:t>
            </a:r>
            <a:endParaRPr lang="en-US" altLang="zh-CN" sz="2200" dirty="0">
              <a:solidFill>
                <a:srgbClr val="C00000"/>
              </a:solidFill>
              <a:ea typeface="黑体" panose="02010609060101010101" pitchFamily="49" charset="-122"/>
            </a:endParaRPr>
          </a:p>
          <a:p>
            <a:pPr indent="612140">
              <a:lnSpc>
                <a:spcPct val="150000"/>
              </a:lnSpc>
              <a:spcBef>
                <a:spcPts val="500"/>
              </a:spcBef>
            </a:pPr>
            <a:r>
              <a:rPr lang="zh-CN" altLang="en-US" sz="2200" dirty="0">
                <a:solidFill>
                  <a:srgbClr val="C00000"/>
                </a:solidFill>
                <a:ea typeface="黑体" panose="02010609060101010101" pitchFamily="49" charset="-122"/>
              </a:rPr>
              <a:t>（</a:t>
            </a:r>
            <a:r>
              <a:rPr lang="en-US" altLang="zh-CN" sz="2200" dirty="0">
                <a:solidFill>
                  <a:srgbClr val="C00000"/>
                </a:solidFill>
                <a:ea typeface="黑体" panose="02010609060101010101" pitchFamily="49" charset="-122"/>
              </a:rPr>
              <a:t>2</a:t>
            </a:r>
            <a:r>
              <a:rPr lang="zh-CN" altLang="en-US" sz="2200" dirty="0">
                <a:solidFill>
                  <a:srgbClr val="C00000"/>
                </a:solidFill>
                <a:ea typeface="黑体" panose="02010609060101010101" pitchFamily="49" charset="-122"/>
              </a:rPr>
              <a:t>）亚马逊中国给中国的零售业带来什么启示？</a:t>
            </a:r>
            <a:endParaRPr lang="zh-CN" altLang="en-US" sz="2200" dirty="0">
              <a:solidFill>
                <a:srgbClr val="C00000"/>
              </a:solidFill>
              <a:ea typeface="黑体" panose="02010609060101010101" pitchFamily="49" charset="-122"/>
            </a:endParaRPr>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1049970" y="1016732"/>
            <a:ext cx="10153128" cy="4824536"/>
          </a:xfrm>
          <a:prstGeom prst="rect">
            <a:avLst/>
          </a:prstGeom>
          <a:noFill/>
          <a:ln w="9525">
            <a:noFill/>
          </a:ln>
        </p:spPr>
        <p:txBody>
          <a:bodyPr anchor="t"/>
          <a:lstStyle/>
          <a:p>
            <a:pPr algn="ctr">
              <a:lnSpc>
                <a:spcPct val="130000"/>
              </a:lnSpc>
              <a:spcBef>
                <a:spcPts val="1000"/>
              </a:spcBef>
            </a:pPr>
            <a:r>
              <a:rPr lang="zh-CN" altLang="en-US" sz="3200" dirty="0">
                <a:latin typeface="方正大黑简体" panose="02010601030101010101" pitchFamily="65" charset="-122"/>
                <a:ea typeface="方正大黑简体" panose="02010601030101010101" pitchFamily="65" charset="-122"/>
              </a:rPr>
              <a:t>常见的电子商务学习网站</a:t>
            </a:r>
            <a:endParaRPr lang="zh-CN" altLang="en-US" sz="3200" dirty="0">
              <a:latin typeface="方正大黑简体" panose="02010601030101010101" pitchFamily="65" charset="-122"/>
              <a:ea typeface="方正大黑简体" panose="02010601030101010101" pitchFamily="65" charset="-122"/>
            </a:endParaRPr>
          </a:p>
          <a:p>
            <a:pPr>
              <a:lnSpc>
                <a:spcPct val="130000"/>
              </a:lnSpc>
              <a:spcBef>
                <a:spcPts val="1000"/>
              </a:spcBef>
            </a:pPr>
            <a:r>
              <a:rPr lang="zh-CN" altLang="en-US" sz="2800" dirty="0">
                <a:solidFill>
                  <a:schemeClr val="accent2"/>
                </a:solidFill>
                <a:latin typeface="+mj-lt"/>
                <a:ea typeface="黑体" panose="02010609060101010101" pitchFamily="49" charset="-122"/>
              </a:rPr>
              <a:t>艾瑞网电子商务学习频道：</a:t>
            </a:r>
            <a:r>
              <a:rPr lang="en-US" altLang="zh-CN" sz="2000" dirty="0">
                <a:solidFill>
                  <a:schemeClr val="accent2"/>
                </a:solidFill>
                <a:latin typeface="+mj-lt"/>
                <a:ea typeface="黑体" panose="02010609060101010101" pitchFamily="49" charset="-122"/>
                <a:hlinkClick r:id="rId1"/>
              </a:rPr>
              <a:t>https://top.chinaz.com/site_ec.iresearch.cn.html</a:t>
            </a:r>
            <a:r>
              <a:rPr lang="en-US" altLang="zh-CN" sz="2000" dirty="0">
                <a:solidFill>
                  <a:schemeClr val="accent2"/>
                </a:solidFill>
                <a:latin typeface="+mj-lt"/>
                <a:ea typeface="黑体" panose="02010609060101010101" pitchFamily="49" charset="-122"/>
                <a:hlinkClick r:id="rId2"/>
              </a:rPr>
              <a:t> </a:t>
            </a:r>
            <a:endParaRPr lang="en-US" altLang="zh-CN" sz="2000" dirty="0">
              <a:solidFill>
                <a:schemeClr val="accent2"/>
              </a:solidFill>
              <a:latin typeface="+mj-lt"/>
              <a:ea typeface="黑体" panose="02010609060101010101" pitchFamily="49" charset="-122"/>
            </a:endParaRPr>
          </a:p>
          <a:p>
            <a:pPr>
              <a:lnSpc>
                <a:spcPct val="130000"/>
              </a:lnSpc>
              <a:spcBef>
                <a:spcPts val="1000"/>
              </a:spcBef>
            </a:pPr>
            <a:r>
              <a:rPr lang="zh-CN" altLang="en-US" sz="2800" dirty="0">
                <a:solidFill>
                  <a:schemeClr val="accent2"/>
                </a:solidFill>
                <a:latin typeface="+mj-lt"/>
                <a:ea typeface="黑体" panose="02010609060101010101" pitchFamily="49" charset="-122"/>
              </a:rPr>
              <a:t>中国电子商务研究中心（网经社）： </a:t>
            </a:r>
            <a:r>
              <a:rPr lang="en-US" altLang="zh-CN" sz="2800" dirty="0">
                <a:solidFill>
                  <a:schemeClr val="accent2"/>
                </a:solidFill>
                <a:latin typeface="+mj-lt"/>
                <a:ea typeface="黑体" panose="02010609060101010101" pitchFamily="49" charset="-122"/>
                <a:hlinkClick r:id="rId3"/>
              </a:rPr>
              <a:t>http://www.100ec.cn</a:t>
            </a:r>
            <a:endParaRPr lang="en-US" altLang="zh-CN" sz="2800" dirty="0">
              <a:solidFill>
                <a:schemeClr val="accent2"/>
              </a:solidFill>
              <a:latin typeface="+mj-lt"/>
              <a:ea typeface="黑体" panose="02010609060101010101" pitchFamily="49" charset="-122"/>
            </a:endParaRPr>
          </a:p>
          <a:p>
            <a:pPr>
              <a:lnSpc>
                <a:spcPct val="130000"/>
              </a:lnSpc>
              <a:spcBef>
                <a:spcPts val="1000"/>
              </a:spcBef>
            </a:pPr>
            <a:r>
              <a:rPr lang="zh-CN" altLang="en-US" sz="2800" dirty="0">
                <a:solidFill>
                  <a:schemeClr val="accent2"/>
                </a:solidFill>
                <a:latin typeface="+mj-lt"/>
                <a:ea typeface="黑体" panose="02010609060101010101" pitchFamily="49" charset="-122"/>
              </a:rPr>
              <a:t>亿邦动力网：</a:t>
            </a:r>
            <a:r>
              <a:rPr lang="en-US" altLang="zh-CN" sz="2800" dirty="0">
                <a:solidFill>
                  <a:schemeClr val="accent2"/>
                </a:solidFill>
                <a:latin typeface="+mj-lt"/>
                <a:ea typeface="黑体" panose="02010609060101010101" pitchFamily="49" charset="-122"/>
                <a:hlinkClick r:id="rId4"/>
              </a:rPr>
              <a:t>http://www.ebrun.com/</a:t>
            </a:r>
            <a:endParaRPr lang="en-US" altLang="zh-CN" sz="2800" dirty="0">
              <a:solidFill>
                <a:schemeClr val="accent2"/>
              </a:solidFill>
              <a:latin typeface="+mj-lt"/>
              <a:ea typeface="黑体" panose="02010609060101010101" pitchFamily="49" charset="-122"/>
            </a:endParaRPr>
          </a:p>
          <a:p>
            <a:pPr>
              <a:lnSpc>
                <a:spcPct val="130000"/>
              </a:lnSpc>
              <a:spcBef>
                <a:spcPts val="1000"/>
              </a:spcBef>
            </a:pPr>
            <a:r>
              <a:rPr lang="zh-CN" altLang="en-US" sz="2800" dirty="0">
                <a:solidFill>
                  <a:schemeClr val="accent2"/>
                </a:solidFill>
                <a:latin typeface="+mj-lt"/>
                <a:ea typeface="黑体" panose="02010609060101010101" pitchFamily="49" charset="-122"/>
              </a:rPr>
              <a:t>派代网： </a:t>
            </a:r>
            <a:r>
              <a:rPr lang="en-US" altLang="zh-CN" sz="2800" dirty="0">
                <a:solidFill>
                  <a:schemeClr val="accent2"/>
                </a:solidFill>
                <a:latin typeface="+mj-lt"/>
                <a:ea typeface="黑体" panose="02010609060101010101" pitchFamily="49" charset="-122"/>
                <a:hlinkClick r:id="rId5"/>
              </a:rPr>
              <a:t>http://www.paidai.com/</a:t>
            </a:r>
            <a:endParaRPr lang="en-US" altLang="zh-CN" sz="2800" dirty="0">
              <a:solidFill>
                <a:schemeClr val="accent2"/>
              </a:solidFill>
              <a:latin typeface="+mj-lt"/>
              <a:ea typeface="黑体" panose="02010609060101010101" pitchFamily="49" charset="-122"/>
            </a:endParaRPr>
          </a:p>
          <a:p>
            <a:pPr>
              <a:lnSpc>
                <a:spcPct val="130000"/>
              </a:lnSpc>
              <a:spcBef>
                <a:spcPts val="1000"/>
              </a:spcBef>
            </a:pPr>
            <a:r>
              <a:rPr lang="zh-CN" altLang="en-US" sz="2800" dirty="0">
                <a:solidFill>
                  <a:schemeClr val="accent2"/>
                </a:solidFill>
                <a:latin typeface="+mj-lt"/>
                <a:ea typeface="黑体" panose="02010609060101010101" pitchFamily="49" charset="-122"/>
              </a:rPr>
              <a:t>新浪科技网：</a:t>
            </a:r>
            <a:r>
              <a:rPr lang="en-US" altLang="zh-CN" sz="2800" dirty="0">
                <a:solidFill>
                  <a:srgbClr val="C00000"/>
                </a:solidFill>
                <a:latin typeface="+mj-lt"/>
                <a:ea typeface="黑体" panose="02010609060101010101" pitchFamily="49" charset="-122"/>
                <a:hlinkClick r:id="rId6"/>
              </a:rPr>
              <a:t>http://tech.sina.com.cn/</a:t>
            </a:r>
            <a:endParaRPr lang="en-US" altLang="zh-CN" sz="2800" dirty="0">
              <a:solidFill>
                <a:srgbClr val="C00000"/>
              </a:solidFill>
              <a:latin typeface="+mj-lt"/>
              <a:ea typeface="黑体" panose="02010609060101010101" pitchFamily="49" charset="-122"/>
            </a:endParaRPr>
          </a:p>
          <a:p>
            <a:pPr>
              <a:lnSpc>
                <a:spcPct val="130000"/>
              </a:lnSpc>
              <a:spcBef>
                <a:spcPts val="1000"/>
              </a:spcBef>
            </a:pPr>
            <a:r>
              <a:rPr lang="zh-CN" altLang="en-US" sz="2800" dirty="0">
                <a:solidFill>
                  <a:schemeClr val="accent2"/>
                </a:solidFill>
                <a:latin typeface="+mj-lt"/>
                <a:ea typeface="黑体" panose="02010609060101010101" pitchFamily="49" charset="-122"/>
              </a:rPr>
              <a:t>赛迪顾问：</a:t>
            </a:r>
            <a:r>
              <a:rPr lang="en-US" altLang="zh-CN" sz="2800" dirty="0">
                <a:solidFill>
                  <a:schemeClr val="accent2"/>
                </a:solidFill>
                <a:latin typeface="+mj-lt"/>
                <a:ea typeface="黑体" panose="02010609060101010101" pitchFamily="49" charset="-122"/>
                <a:hlinkClick r:id="rId7"/>
              </a:rPr>
              <a:t>http://www.ccidconsulting.com/</a:t>
            </a:r>
            <a:endParaRPr lang="en-US" altLang="zh-CN" sz="28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9779" y="1484784"/>
            <a:ext cx="10837204" cy="3743845"/>
          </a:xfrm>
          <a:prstGeom prst="rect">
            <a:avLst/>
          </a:prstGeom>
          <a:noFill/>
        </p:spPr>
        <p:txBody>
          <a:bodyPr wrap="square" rtlCol="0">
            <a:spAutoFit/>
          </a:bodyPr>
          <a:lstStyle/>
          <a:p>
            <a:pPr indent="612140" algn="just" eaLnBrk="1" latinLnBrk="0" hangingPunct="1">
              <a:lnSpc>
                <a:spcPct val="150000"/>
              </a:lnSpc>
              <a:spcBef>
                <a:spcPts val="1000"/>
              </a:spcBef>
            </a:pPr>
            <a:r>
              <a:rPr lang="zh-CN" altLang="en-US" sz="2600" dirty="0">
                <a:solidFill>
                  <a:schemeClr val="accent2"/>
                </a:solidFill>
                <a:latin typeface="+mj-lt"/>
                <a:ea typeface="黑体" panose="02010609060101010101" pitchFamily="49" charset="-122"/>
              </a:rPr>
              <a:t>本章介绍了电子商务的概念、电子商务的分类、电子商务的发展、电子商务系统的组成及一般框架、电子商务的法律环境等内容。</a:t>
            </a:r>
            <a:endParaRPr lang="zh-CN" altLang="en-US" sz="2600" dirty="0">
              <a:solidFill>
                <a:schemeClr val="accent2"/>
              </a:solidFill>
              <a:latin typeface="+mj-lt"/>
              <a:ea typeface="黑体" panose="02010609060101010101" pitchFamily="49" charset="-122"/>
            </a:endParaRPr>
          </a:p>
          <a:p>
            <a:pPr indent="612140" algn="just" eaLnBrk="1" latinLnBrk="0" hangingPunct="1">
              <a:lnSpc>
                <a:spcPct val="150000"/>
              </a:lnSpc>
              <a:spcBef>
                <a:spcPts val="1000"/>
              </a:spcBef>
            </a:pPr>
            <a:r>
              <a:rPr lang="zh-CN" altLang="en-US" sz="2600" dirty="0">
                <a:solidFill>
                  <a:schemeClr val="accent2"/>
                </a:solidFill>
                <a:latin typeface="+mj-lt"/>
                <a:ea typeface="黑体" panose="02010609060101010101" pitchFamily="49" charset="-122"/>
              </a:rPr>
              <a:t>建议读者在学习时注意以下几点：电子商务本身并不是高新技术，它只是对高新技术的应用；电子商务的本质是商务的电子化，而非技术；对企业来说，电子商务不只是建立网站，更是一个事关企业发展全局的战略问题；电子商务是改良而非革命。</a:t>
            </a:r>
            <a:endParaRPr lang="en-US" altLang="zh-CN" sz="26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8864" y="1186976"/>
            <a:ext cx="11161240" cy="4344010"/>
          </a:xfrm>
          <a:prstGeom prst="rect">
            <a:avLst/>
          </a:prstGeom>
          <a:noFill/>
        </p:spPr>
        <p:txBody>
          <a:bodyPr wrap="square" rtlCol="0" anchor="t">
            <a:spAutoFit/>
          </a:bodyPr>
          <a:lstStyle/>
          <a:p>
            <a:pPr indent="612140" algn="just">
              <a:lnSpc>
                <a:spcPct val="150000"/>
              </a:lnSpc>
              <a:spcBef>
                <a:spcPts val="1000"/>
              </a:spcBef>
            </a:pPr>
            <a:r>
              <a:rPr lang="zh-CN" altLang="en-US" sz="2600" dirty="0">
                <a:solidFill>
                  <a:schemeClr val="accent2"/>
                </a:solidFill>
                <a:latin typeface="+mj-lt"/>
                <a:ea typeface="黑体" panose="02010609060101010101" pitchFamily="49" charset="-122"/>
                <a:cs typeface="+mn-ea"/>
              </a:rPr>
              <a:t>电子商务改变了企业的经营管理模式。在电子商务构架下，企业信息传递的方式由单向的“一对多”到双向的“多对多”转换，信息无须经过中间环节就可以到达沟通的双方，效率明显提高。一位外资企业的员工说：“自公司开展移动电子商务以来，我们随时随地都能了解最新的商机，随时随地都可以和客户取得联系，业务越来越好开展了。”</a:t>
            </a:r>
            <a:endParaRPr lang="zh-CN" altLang="en-US" sz="26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600" dirty="0">
                <a:solidFill>
                  <a:srgbClr val="C00000"/>
                </a:solidFill>
                <a:latin typeface="+mj-lt"/>
                <a:ea typeface="黑体" panose="02010609060101010101" pitchFamily="49" charset="-122"/>
                <a:cs typeface="+mn-ea"/>
              </a:rPr>
              <a:t>那么，究竟什么是电子商务呢？电子商务的分类是怎样的？电子商务的一般框架是什么？电子商务发展趋势是怎样的？</a:t>
            </a:r>
            <a:endParaRPr lang="zh-CN" altLang="en-US" sz="2400" dirty="0">
              <a:solidFill>
                <a:srgbClr val="C00000"/>
              </a:solidFill>
              <a:latin typeface="+mj-lt"/>
              <a:ea typeface="黑体" panose="02010609060101010101" pitchFamily="49" charset="-122"/>
              <a:cs typeface="+mn-ea"/>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8194"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4225925" y="1842562"/>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2010601030101010101" pitchFamily="65" charset="-122"/>
                <a:ea typeface="方正大黑简体" panose="02010601030101010101" pitchFamily="65" charset="-122"/>
              </a:rPr>
              <a:t>目录</a:t>
            </a:r>
            <a:endParaRPr lang="zh-CN" altLang="en-US" sz="2400" dirty="0">
              <a:solidFill>
                <a:srgbClr val="FFFFFF"/>
              </a:solidFill>
              <a:latin typeface="方正大黑简体" panose="02010601030101010101" pitchFamily="65" charset="-122"/>
              <a:ea typeface="方正大黑简体" panose="02010601030101010101" pitchFamily="65" charset="-122"/>
            </a:endParaRPr>
          </a:p>
        </p:txBody>
      </p:sp>
      <p:sp>
        <p:nvSpPr>
          <p:cNvPr id="8199"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4144963" y="1484784"/>
            <a:ext cx="0" cy="1510384"/>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08" name="组合 60"/>
          <p:cNvGrpSpPr/>
          <p:nvPr/>
        </p:nvGrpSpPr>
        <p:grpSpPr bwMode="auto">
          <a:xfrm>
            <a:off x="4594225" y="4671988"/>
            <a:ext cx="584200" cy="557212"/>
            <a:chOff x="0" y="-430002"/>
            <a:chExt cx="650875" cy="620712"/>
          </a:xfrm>
        </p:grpSpPr>
        <p:sp>
          <p:nvSpPr>
            <p:cNvPr id="8225" name="Oval 11"/>
            <p:cNvSpPr>
              <a:spLocks noChangeArrowheads="1"/>
            </p:cNvSpPr>
            <p:nvPr/>
          </p:nvSpPr>
          <p:spPr bwMode="auto">
            <a:xfrm>
              <a:off x="0" y="-430002"/>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6" name="Freeform 12"/>
            <p:cNvSpPr>
              <a:spLocks noEditPoints="1"/>
            </p:cNvSpPr>
            <p:nvPr/>
          </p:nvSpPr>
          <p:spPr bwMode="auto">
            <a:xfrm>
              <a:off x="98425" y="-341101"/>
              <a:ext cx="469900" cy="425450"/>
            </a:xfrm>
            <a:custGeom>
              <a:avLst/>
              <a:gdLst>
                <a:gd name="T0" fmla="*/ 160731222 w 573"/>
                <a:gd name="T1" fmla="*/ 301044517 h 545"/>
                <a:gd name="T2" fmla="*/ 160731222 w 573"/>
                <a:gd name="T3" fmla="*/ 316279530 h 545"/>
                <a:gd name="T4" fmla="*/ 233362345 w 573"/>
                <a:gd name="T5" fmla="*/ 308357573 h 545"/>
                <a:gd name="T6" fmla="*/ 224619581 w 573"/>
                <a:gd name="T7" fmla="*/ 277277865 h 545"/>
                <a:gd name="T8" fmla="*/ 160731222 w 573"/>
                <a:gd name="T9" fmla="*/ 277277865 h 545"/>
                <a:gd name="T10" fmla="*/ 160731222 w 573"/>
                <a:gd name="T11" fmla="*/ 292512878 h 545"/>
                <a:gd name="T12" fmla="*/ 233362345 w 573"/>
                <a:gd name="T13" fmla="*/ 285200603 h 545"/>
                <a:gd name="T14" fmla="*/ 192339173 w 573"/>
                <a:gd name="T15" fmla="*/ 332124225 h 545"/>
                <a:gd name="T16" fmla="*/ 220584837 w 573"/>
                <a:gd name="T17" fmla="*/ 322982905 h 545"/>
                <a:gd name="T18" fmla="*/ 192339173 w 573"/>
                <a:gd name="T19" fmla="*/ 332124225 h 545"/>
                <a:gd name="T20" fmla="*/ 193684087 w 573"/>
                <a:gd name="T21" fmla="*/ 88972914 h 545"/>
                <a:gd name="T22" fmla="*/ 102894979 w 573"/>
                <a:gd name="T23" fmla="*/ 165757662 h 545"/>
                <a:gd name="T24" fmla="*/ 156695659 w 573"/>
                <a:gd name="T25" fmla="*/ 268746226 h 545"/>
                <a:gd name="T26" fmla="*/ 193684087 w 573"/>
                <a:gd name="T27" fmla="*/ 271184172 h 545"/>
                <a:gd name="T28" fmla="*/ 238742823 w 573"/>
                <a:gd name="T29" fmla="*/ 246198157 h 545"/>
                <a:gd name="T30" fmla="*/ 193684087 w 573"/>
                <a:gd name="T31" fmla="*/ 88972914 h 545"/>
                <a:gd name="T32" fmla="*/ 75994229 w 573"/>
                <a:gd name="T33" fmla="*/ 179773312 h 545"/>
                <a:gd name="T34" fmla="*/ 14795699 w 573"/>
                <a:gd name="T35" fmla="*/ 168804508 h 545"/>
                <a:gd name="T36" fmla="*/ 14795699 w 573"/>
                <a:gd name="T37" fmla="*/ 190742896 h 545"/>
                <a:gd name="T38" fmla="*/ 75994229 w 573"/>
                <a:gd name="T39" fmla="*/ 179773312 h 545"/>
                <a:gd name="T40" fmla="*/ 370555103 w 573"/>
                <a:gd name="T41" fmla="*/ 168804508 h 545"/>
                <a:gd name="T42" fmla="*/ 309356574 w 573"/>
                <a:gd name="T43" fmla="*/ 179773312 h 545"/>
                <a:gd name="T44" fmla="*/ 370555103 w 573"/>
                <a:gd name="T45" fmla="*/ 190742896 h 545"/>
                <a:gd name="T46" fmla="*/ 370555103 w 573"/>
                <a:gd name="T47" fmla="*/ 168804508 h 545"/>
                <a:gd name="T48" fmla="*/ 294561694 w 573"/>
                <a:gd name="T49" fmla="*/ 101161081 h 545"/>
                <a:gd name="T50" fmla="*/ 329531931 w 573"/>
                <a:gd name="T51" fmla="*/ 54236678 h 545"/>
                <a:gd name="T52" fmla="*/ 277748623 w 573"/>
                <a:gd name="T53" fmla="*/ 85926068 h 545"/>
                <a:gd name="T54" fmla="*/ 294561694 w 573"/>
                <a:gd name="T55" fmla="*/ 101161081 h 545"/>
                <a:gd name="T56" fmla="*/ 191666716 w 573"/>
                <a:gd name="T57" fmla="*/ 68862791 h 545"/>
                <a:gd name="T58" fmla="*/ 203771766 w 573"/>
                <a:gd name="T59" fmla="*/ 13406749 h 545"/>
                <a:gd name="T60" fmla="*/ 179561665 w 573"/>
                <a:gd name="T61" fmla="*/ 13406749 h 545"/>
                <a:gd name="T62" fmla="*/ 191666716 w 573"/>
                <a:gd name="T63" fmla="*/ 68862791 h 545"/>
                <a:gd name="T64" fmla="*/ 86754365 w 573"/>
                <a:gd name="T65" fmla="*/ 96894871 h 545"/>
                <a:gd name="T66" fmla="*/ 103567436 w 573"/>
                <a:gd name="T67" fmla="*/ 81659858 h 545"/>
                <a:gd name="T68" fmla="*/ 51783308 w 573"/>
                <a:gd name="T69" fmla="*/ 49971249 h 545"/>
                <a:gd name="T70" fmla="*/ 86754365 w 573"/>
                <a:gd name="T71" fmla="*/ 96894871 h 545"/>
                <a:gd name="T72" fmla="*/ 90789108 w 573"/>
                <a:gd name="T73" fmla="*/ 258386324 h 545"/>
                <a:gd name="T74" fmla="*/ 55818872 w 573"/>
                <a:gd name="T75" fmla="*/ 304701045 h 545"/>
                <a:gd name="T76" fmla="*/ 107602180 w 573"/>
                <a:gd name="T77" fmla="*/ 273621337 h 545"/>
                <a:gd name="T78" fmla="*/ 90789108 w 573"/>
                <a:gd name="T79" fmla="*/ 258386324 h 545"/>
                <a:gd name="T80" fmla="*/ 298596438 w 573"/>
                <a:gd name="T81" fmla="*/ 262652533 h 545"/>
                <a:gd name="T82" fmla="*/ 281783367 w 573"/>
                <a:gd name="T83" fmla="*/ 277887547 h 545"/>
                <a:gd name="T84" fmla="*/ 333567495 w 573"/>
                <a:gd name="T85" fmla="*/ 309576155 h 545"/>
                <a:gd name="T86" fmla="*/ 298596438 w 573"/>
                <a:gd name="T87" fmla="*/ 262652533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3" h="545">
                  <a:moveTo>
                    <a:pt x="334" y="494"/>
                  </a:moveTo>
                  <a:lnTo>
                    <a:pt x="239" y="494"/>
                  </a:lnTo>
                  <a:cubicBezTo>
                    <a:pt x="232" y="494"/>
                    <a:pt x="226" y="499"/>
                    <a:pt x="226" y="506"/>
                  </a:cubicBezTo>
                  <a:cubicBezTo>
                    <a:pt x="226" y="513"/>
                    <a:pt x="232" y="519"/>
                    <a:pt x="239" y="519"/>
                  </a:cubicBezTo>
                  <a:lnTo>
                    <a:pt x="334" y="519"/>
                  </a:lnTo>
                  <a:cubicBezTo>
                    <a:pt x="341" y="519"/>
                    <a:pt x="347" y="513"/>
                    <a:pt x="347" y="506"/>
                  </a:cubicBezTo>
                  <a:cubicBezTo>
                    <a:pt x="347" y="499"/>
                    <a:pt x="341" y="494"/>
                    <a:pt x="334" y="494"/>
                  </a:cubicBezTo>
                  <a:close/>
                  <a:moveTo>
                    <a:pt x="334" y="455"/>
                  </a:moveTo>
                  <a:lnTo>
                    <a:pt x="334" y="455"/>
                  </a:lnTo>
                  <a:lnTo>
                    <a:pt x="239" y="455"/>
                  </a:lnTo>
                  <a:cubicBezTo>
                    <a:pt x="232" y="455"/>
                    <a:pt x="226" y="461"/>
                    <a:pt x="226" y="468"/>
                  </a:cubicBezTo>
                  <a:cubicBezTo>
                    <a:pt x="226" y="475"/>
                    <a:pt x="232" y="480"/>
                    <a:pt x="239" y="480"/>
                  </a:cubicBezTo>
                  <a:lnTo>
                    <a:pt x="334" y="480"/>
                  </a:lnTo>
                  <a:cubicBezTo>
                    <a:pt x="341" y="480"/>
                    <a:pt x="347" y="475"/>
                    <a:pt x="347" y="468"/>
                  </a:cubicBezTo>
                  <a:cubicBezTo>
                    <a:pt x="347" y="461"/>
                    <a:pt x="341" y="455"/>
                    <a:pt x="334" y="455"/>
                  </a:cubicBezTo>
                  <a:close/>
                  <a:moveTo>
                    <a:pt x="286" y="545"/>
                  </a:moveTo>
                  <a:lnTo>
                    <a:pt x="286" y="545"/>
                  </a:lnTo>
                  <a:lnTo>
                    <a:pt x="328" y="530"/>
                  </a:lnTo>
                  <a:lnTo>
                    <a:pt x="245" y="530"/>
                  </a:lnTo>
                  <a:lnTo>
                    <a:pt x="286" y="545"/>
                  </a:lnTo>
                  <a:close/>
                  <a:moveTo>
                    <a:pt x="288" y="146"/>
                  </a:moveTo>
                  <a:lnTo>
                    <a:pt x="288" y="146"/>
                  </a:lnTo>
                  <a:lnTo>
                    <a:pt x="285" y="146"/>
                  </a:lnTo>
                  <a:cubicBezTo>
                    <a:pt x="215" y="146"/>
                    <a:pt x="153" y="203"/>
                    <a:pt x="153" y="272"/>
                  </a:cubicBezTo>
                  <a:cubicBezTo>
                    <a:pt x="153" y="342"/>
                    <a:pt x="211" y="382"/>
                    <a:pt x="217" y="404"/>
                  </a:cubicBezTo>
                  <a:cubicBezTo>
                    <a:pt x="223" y="425"/>
                    <a:pt x="217" y="436"/>
                    <a:pt x="233" y="441"/>
                  </a:cubicBezTo>
                  <a:cubicBezTo>
                    <a:pt x="249" y="446"/>
                    <a:pt x="285" y="445"/>
                    <a:pt x="285" y="445"/>
                  </a:cubicBezTo>
                  <a:lnTo>
                    <a:pt x="288" y="445"/>
                  </a:lnTo>
                  <a:cubicBezTo>
                    <a:pt x="288" y="445"/>
                    <a:pt x="324" y="446"/>
                    <a:pt x="340" y="441"/>
                  </a:cubicBezTo>
                  <a:cubicBezTo>
                    <a:pt x="355" y="436"/>
                    <a:pt x="349" y="425"/>
                    <a:pt x="355" y="404"/>
                  </a:cubicBezTo>
                  <a:cubicBezTo>
                    <a:pt x="361" y="382"/>
                    <a:pt x="420" y="342"/>
                    <a:pt x="420" y="272"/>
                  </a:cubicBezTo>
                  <a:cubicBezTo>
                    <a:pt x="420" y="203"/>
                    <a:pt x="358" y="146"/>
                    <a:pt x="288" y="146"/>
                  </a:cubicBezTo>
                  <a:close/>
                  <a:moveTo>
                    <a:pt x="113" y="295"/>
                  </a:moveTo>
                  <a:lnTo>
                    <a:pt x="113" y="295"/>
                  </a:lnTo>
                  <a:cubicBezTo>
                    <a:pt x="113" y="285"/>
                    <a:pt x="103" y="277"/>
                    <a:pt x="91" y="277"/>
                  </a:cubicBezTo>
                  <a:lnTo>
                    <a:pt x="22" y="277"/>
                  </a:lnTo>
                  <a:cubicBezTo>
                    <a:pt x="10" y="277"/>
                    <a:pt x="0" y="285"/>
                    <a:pt x="0" y="295"/>
                  </a:cubicBezTo>
                  <a:cubicBezTo>
                    <a:pt x="0" y="305"/>
                    <a:pt x="10" y="313"/>
                    <a:pt x="22" y="313"/>
                  </a:cubicBezTo>
                  <a:lnTo>
                    <a:pt x="91" y="313"/>
                  </a:lnTo>
                  <a:cubicBezTo>
                    <a:pt x="103" y="313"/>
                    <a:pt x="113" y="305"/>
                    <a:pt x="113" y="295"/>
                  </a:cubicBezTo>
                  <a:close/>
                  <a:moveTo>
                    <a:pt x="551" y="277"/>
                  </a:moveTo>
                  <a:lnTo>
                    <a:pt x="551" y="277"/>
                  </a:lnTo>
                  <a:lnTo>
                    <a:pt x="482" y="277"/>
                  </a:lnTo>
                  <a:cubicBezTo>
                    <a:pt x="470" y="277"/>
                    <a:pt x="460" y="285"/>
                    <a:pt x="460" y="295"/>
                  </a:cubicBezTo>
                  <a:cubicBezTo>
                    <a:pt x="460" y="305"/>
                    <a:pt x="470" y="313"/>
                    <a:pt x="482" y="313"/>
                  </a:cubicBezTo>
                  <a:lnTo>
                    <a:pt x="551" y="313"/>
                  </a:lnTo>
                  <a:cubicBezTo>
                    <a:pt x="563" y="313"/>
                    <a:pt x="573" y="305"/>
                    <a:pt x="573" y="295"/>
                  </a:cubicBezTo>
                  <a:cubicBezTo>
                    <a:pt x="573" y="285"/>
                    <a:pt x="563" y="277"/>
                    <a:pt x="551" y="277"/>
                  </a:cubicBezTo>
                  <a:close/>
                  <a:moveTo>
                    <a:pt x="438" y="166"/>
                  </a:moveTo>
                  <a:lnTo>
                    <a:pt x="438" y="166"/>
                  </a:lnTo>
                  <a:lnTo>
                    <a:pt x="487" y="117"/>
                  </a:lnTo>
                  <a:cubicBezTo>
                    <a:pt x="495" y="109"/>
                    <a:pt x="497" y="96"/>
                    <a:pt x="490" y="89"/>
                  </a:cubicBezTo>
                  <a:cubicBezTo>
                    <a:pt x="483" y="82"/>
                    <a:pt x="470" y="84"/>
                    <a:pt x="462" y="92"/>
                  </a:cubicBezTo>
                  <a:lnTo>
                    <a:pt x="413" y="141"/>
                  </a:lnTo>
                  <a:cubicBezTo>
                    <a:pt x="405" y="149"/>
                    <a:pt x="403" y="162"/>
                    <a:pt x="410" y="169"/>
                  </a:cubicBezTo>
                  <a:cubicBezTo>
                    <a:pt x="417" y="176"/>
                    <a:pt x="430" y="175"/>
                    <a:pt x="438" y="166"/>
                  </a:cubicBezTo>
                  <a:close/>
                  <a:moveTo>
                    <a:pt x="285" y="113"/>
                  </a:moveTo>
                  <a:lnTo>
                    <a:pt x="285" y="113"/>
                  </a:lnTo>
                  <a:cubicBezTo>
                    <a:pt x="295" y="113"/>
                    <a:pt x="303" y="103"/>
                    <a:pt x="303" y="91"/>
                  </a:cubicBezTo>
                  <a:lnTo>
                    <a:pt x="303" y="22"/>
                  </a:lnTo>
                  <a:cubicBezTo>
                    <a:pt x="303" y="10"/>
                    <a:pt x="295" y="0"/>
                    <a:pt x="285" y="0"/>
                  </a:cubicBezTo>
                  <a:cubicBezTo>
                    <a:pt x="275" y="0"/>
                    <a:pt x="267" y="10"/>
                    <a:pt x="267" y="22"/>
                  </a:cubicBezTo>
                  <a:lnTo>
                    <a:pt x="267" y="91"/>
                  </a:lnTo>
                  <a:cubicBezTo>
                    <a:pt x="267" y="103"/>
                    <a:pt x="275" y="113"/>
                    <a:pt x="285" y="113"/>
                  </a:cubicBezTo>
                  <a:close/>
                  <a:moveTo>
                    <a:pt x="129" y="159"/>
                  </a:moveTo>
                  <a:lnTo>
                    <a:pt x="129" y="159"/>
                  </a:lnTo>
                  <a:cubicBezTo>
                    <a:pt x="137" y="168"/>
                    <a:pt x="150" y="169"/>
                    <a:pt x="157" y="162"/>
                  </a:cubicBezTo>
                  <a:cubicBezTo>
                    <a:pt x="164" y="155"/>
                    <a:pt x="162" y="142"/>
                    <a:pt x="154" y="134"/>
                  </a:cubicBezTo>
                  <a:lnTo>
                    <a:pt x="105" y="85"/>
                  </a:lnTo>
                  <a:cubicBezTo>
                    <a:pt x="97" y="77"/>
                    <a:pt x="84" y="75"/>
                    <a:pt x="77" y="82"/>
                  </a:cubicBezTo>
                  <a:cubicBezTo>
                    <a:pt x="70" y="89"/>
                    <a:pt x="71" y="102"/>
                    <a:pt x="80" y="110"/>
                  </a:cubicBezTo>
                  <a:lnTo>
                    <a:pt x="129" y="159"/>
                  </a:lnTo>
                  <a:close/>
                  <a:moveTo>
                    <a:pt x="135" y="424"/>
                  </a:moveTo>
                  <a:lnTo>
                    <a:pt x="135" y="424"/>
                  </a:lnTo>
                  <a:lnTo>
                    <a:pt x="86" y="472"/>
                  </a:lnTo>
                  <a:cubicBezTo>
                    <a:pt x="77" y="481"/>
                    <a:pt x="76" y="493"/>
                    <a:pt x="83" y="500"/>
                  </a:cubicBezTo>
                  <a:cubicBezTo>
                    <a:pt x="90" y="507"/>
                    <a:pt x="103" y="506"/>
                    <a:pt x="111" y="498"/>
                  </a:cubicBezTo>
                  <a:lnTo>
                    <a:pt x="160" y="449"/>
                  </a:lnTo>
                  <a:cubicBezTo>
                    <a:pt x="168" y="440"/>
                    <a:pt x="169" y="428"/>
                    <a:pt x="163" y="421"/>
                  </a:cubicBezTo>
                  <a:cubicBezTo>
                    <a:pt x="156" y="414"/>
                    <a:pt x="143" y="415"/>
                    <a:pt x="135" y="424"/>
                  </a:cubicBezTo>
                  <a:close/>
                  <a:moveTo>
                    <a:pt x="444" y="431"/>
                  </a:moveTo>
                  <a:lnTo>
                    <a:pt x="444" y="431"/>
                  </a:lnTo>
                  <a:cubicBezTo>
                    <a:pt x="436" y="422"/>
                    <a:pt x="423" y="421"/>
                    <a:pt x="416" y="428"/>
                  </a:cubicBezTo>
                  <a:cubicBezTo>
                    <a:pt x="409" y="435"/>
                    <a:pt x="410" y="448"/>
                    <a:pt x="419" y="456"/>
                  </a:cubicBezTo>
                  <a:lnTo>
                    <a:pt x="468" y="505"/>
                  </a:lnTo>
                  <a:cubicBezTo>
                    <a:pt x="476" y="513"/>
                    <a:pt x="489" y="514"/>
                    <a:pt x="496" y="508"/>
                  </a:cubicBezTo>
                  <a:cubicBezTo>
                    <a:pt x="503" y="501"/>
                    <a:pt x="501" y="488"/>
                    <a:pt x="493" y="480"/>
                  </a:cubicBezTo>
                  <a:lnTo>
                    <a:pt x="444" y="4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09" name="组合 63"/>
          <p:cNvGrpSpPr/>
          <p:nvPr/>
        </p:nvGrpSpPr>
        <p:grpSpPr bwMode="auto">
          <a:xfrm>
            <a:off x="4594225" y="3159820"/>
            <a:ext cx="584200" cy="557212"/>
            <a:chOff x="0" y="0"/>
            <a:chExt cx="650875" cy="620712"/>
          </a:xfrm>
        </p:grpSpPr>
        <p:sp>
          <p:nvSpPr>
            <p:cNvPr id="822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1" name="组合 66"/>
          <p:cNvGrpSpPr/>
          <p:nvPr/>
        </p:nvGrpSpPr>
        <p:grpSpPr bwMode="auto">
          <a:xfrm>
            <a:off x="4594225" y="1699200"/>
            <a:ext cx="584200" cy="557212"/>
            <a:chOff x="0" y="0"/>
            <a:chExt cx="650875" cy="620712"/>
          </a:xfrm>
        </p:grpSpPr>
        <p:sp>
          <p:nvSpPr>
            <p:cNvPr id="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2"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7" name="组合 74"/>
          <p:cNvGrpSpPr/>
          <p:nvPr/>
        </p:nvGrpSpPr>
        <p:grpSpPr bwMode="auto">
          <a:xfrm>
            <a:off x="4387850" y="1484784"/>
            <a:ext cx="982663" cy="936625"/>
            <a:chOff x="0" y="0"/>
            <a:chExt cx="650875" cy="620712"/>
          </a:xfrm>
        </p:grpSpPr>
        <p:sp>
          <p:nvSpPr>
            <p:cNvPr id="8217" name="Oval 17"/>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1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30" name="Group 4"/>
          <p:cNvGrpSpPr/>
          <p:nvPr/>
        </p:nvGrpSpPr>
        <p:grpSpPr bwMode="auto">
          <a:xfrm>
            <a:off x="9101138" y="7031038"/>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233" name="TextBox 77"/>
          <p:cNvSpPr txBox="1">
            <a:spLocks noChangeArrowheads="1"/>
          </p:cNvSpPr>
          <p:nvPr/>
        </p:nvSpPr>
        <p:spPr bwMode="auto">
          <a:xfrm>
            <a:off x="1026003" y="1327404"/>
            <a:ext cx="3114676" cy="166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一、电子商务的概念</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二、电子商务的分类</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三、电子商务的发展</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4" name="TextBox 80"/>
          <p:cNvSpPr txBox="1">
            <a:spLocks noChangeArrowheads="1"/>
          </p:cNvSpPr>
          <p:nvPr/>
        </p:nvSpPr>
        <p:spPr bwMode="auto">
          <a:xfrm>
            <a:off x="5373688" y="1686212"/>
            <a:ext cx="28129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10601030101010101" pitchFamily="65" charset="-122"/>
                <a:ea typeface="方正大黑简体" panose="02010601030101010101" pitchFamily="65" charset="-122"/>
              </a:rPr>
              <a:t>电子商务认知</a:t>
            </a:r>
            <a:endParaRPr lang="zh-CN" altLang="en-US" sz="3200" dirty="0">
              <a:solidFill>
                <a:srgbClr val="FFFFFF"/>
              </a:solidFill>
              <a:latin typeface="方正大黑简体" panose="02010601030101010101" pitchFamily="65" charset="-122"/>
              <a:ea typeface="方正大黑简体" panose="02010601030101010101" pitchFamily="65" charset="-122"/>
            </a:endParaRPr>
          </a:p>
        </p:txBody>
      </p:sp>
      <p:sp>
        <p:nvSpPr>
          <p:cNvPr id="5" name="TextBox 83"/>
          <p:cNvSpPr txBox="1">
            <a:spLocks noChangeArrowheads="1"/>
          </p:cNvSpPr>
          <p:nvPr/>
        </p:nvSpPr>
        <p:spPr bwMode="auto">
          <a:xfrm>
            <a:off x="5373687" y="3169674"/>
            <a:ext cx="59812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10601030101010101" pitchFamily="65" charset="-122"/>
                <a:ea typeface="方正大黑简体" panose="02010601030101010101" pitchFamily="65" charset="-122"/>
              </a:rPr>
              <a:t>电子商务系统的组成及一般框架</a:t>
            </a:r>
            <a:endParaRPr lang="zh-CN" altLang="en-US" sz="3200" dirty="0">
              <a:solidFill>
                <a:srgbClr val="FFFFFF"/>
              </a:solidFill>
              <a:latin typeface="方正大黑简体" panose="02010601030101010101" pitchFamily="65" charset="-122"/>
              <a:ea typeface="方正大黑简体" panose="02010601030101010101" pitchFamily="65" charset="-122"/>
            </a:endParaRPr>
          </a:p>
        </p:txBody>
      </p:sp>
      <p:sp>
        <p:nvSpPr>
          <p:cNvPr id="6" name="TextBox 85"/>
          <p:cNvSpPr txBox="1">
            <a:spLocks noChangeArrowheads="1"/>
          </p:cNvSpPr>
          <p:nvPr/>
        </p:nvSpPr>
        <p:spPr bwMode="auto">
          <a:xfrm>
            <a:off x="5373688" y="4653136"/>
            <a:ext cx="396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200" dirty="0">
                <a:solidFill>
                  <a:srgbClr val="FFFFFF"/>
                </a:solidFill>
                <a:latin typeface="方正大黑简体" panose="02010601030101010101" pitchFamily="65" charset="-122"/>
                <a:ea typeface="方正大黑简体" panose="02010601030101010101" pitchFamily="65" charset="-122"/>
              </a:rPr>
              <a:t>电子商务的法律环境</a:t>
            </a:r>
            <a:endParaRPr lang="zh-CN" altLang="en-US" sz="3200" dirty="0">
              <a:solidFill>
                <a:srgbClr val="FFFFFF"/>
              </a:solidFill>
              <a:latin typeface="方正大黑简体" panose="02010601030101010101" pitchFamily="65" charset="-122"/>
              <a:ea typeface="方正大黑简体" panose="02010601030101010101" pitchFamily="65" charset="-122"/>
            </a:endParaRPr>
          </a:p>
        </p:txBody>
      </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64" presetClass="path" presetSubtype="0" accel="50000" decel="50000" fill="hold" nodeType="afterEffect">
                                  <p:stCondLst>
                                    <p:cond delay="0"/>
                                  </p:stCondLst>
                                  <p:childTnLst>
                                    <p:animMotion origin="layout" path="M 4.03358E-6 1.48148E-6 L -0.35507 -0.76991 " pathEditMode="relative" rAng="0" ptsTypes="AA">
                                      <p:cBhvr>
                                        <p:cTn id="19" dur="1000" fill="hold"/>
                                        <p:tgtEl>
                                          <p:spTgt spid="8230"/>
                                        </p:tgtEl>
                                        <p:attrNameLst>
                                          <p:attrName>ppt_x</p:attrName>
                                          <p:attrName>ppt_y</p:attrName>
                                        </p:attrNameLst>
                                      </p:cBhvr>
                                      <p:rCtr x="-17753" y="-38495"/>
                                    </p:animMotion>
                                  </p:childTnLst>
                                </p:cTn>
                              </p:par>
                            </p:childTnLst>
                          </p:cTn>
                        </p:par>
                        <p:par>
                          <p:cTn id="20" fill="hold">
                            <p:stCondLst>
                              <p:cond delay="1500"/>
                            </p:stCondLst>
                            <p:childTnLst>
                              <p:par>
                                <p:cTn id="21" presetID="26" presetClass="emph" presetSubtype="0" fill="hold" nodeType="afterEffect">
                                  <p:stCondLst>
                                    <p:cond delay="0"/>
                                  </p:stCondLst>
                                  <p:childTnLst>
                                    <p:animEffect transition="out" filter="fade">
                                      <p:cBhvr>
                                        <p:cTn id="22" dur="200" tmFilter="0, 0; .2, .5; .8, .5; 1, 0"/>
                                        <p:tgtEl>
                                          <p:spTgt spid="8230"/>
                                        </p:tgtEl>
                                      </p:cBhvr>
                                    </p:animEffect>
                                    <p:animScale>
                                      <p:cBhvr>
                                        <p:cTn id="23" dur="100" autoRev="1" fill="hold"/>
                                        <p:tgtEl>
                                          <p:spTgt spid="8230"/>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par>
                                <p:cTn id="24" presetID="10" presetClass="entr" presetSubtype="0" fill="hold" nodeType="withEffect">
                                  <p:stCondLst>
                                    <p:cond delay="0"/>
                                  </p:stCondLst>
                                  <p:childTnLst>
                                    <p:set>
                                      <p:cBhvr>
                                        <p:cTn id="25" dur="1" fill="hold">
                                          <p:stCondLst>
                                            <p:cond delay="0"/>
                                          </p:stCondLst>
                                        </p:cTn>
                                        <p:tgtEl>
                                          <p:spTgt spid="8227"/>
                                        </p:tgtEl>
                                        <p:attrNameLst>
                                          <p:attrName>style.visibility</p:attrName>
                                        </p:attrNameLst>
                                      </p:cBhvr>
                                      <p:to>
                                        <p:strVal val="visible"/>
                                      </p:to>
                                    </p:set>
                                    <p:anim calcmode="lin" valueType="num">
                                      <p:cBhvr>
                                        <p:cTn id="26" dur="300" fill="hold"/>
                                        <p:tgtEl>
                                          <p:spTgt spid="8227"/>
                                        </p:tgtEl>
                                        <p:attrNameLst>
                                          <p:attrName>ppt_w</p:attrName>
                                        </p:attrNameLst>
                                      </p:cBhvr>
                                      <p:tavLst>
                                        <p:tav tm="0">
                                          <p:val>
                                            <p:fltVal val="0"/>
                                          </p:val>
                                        </p:tav>
                                        <p:tav tm="100000">
                                          <p:val>
                                            <p:strVal val="#ppt_w"/>
                                          </p:val>
                                        </p:tav>
                                      </p:tavLst>
                                    </p:anim>
                                    <p:anim calcmode="lin" valueType="num">
                                      <p:cBhvr>
                                        <p:cTn id="27" dur="300" fill="hold"/>
                                        <p:tgtEl>
                                          <p:spTgt spid="8227"/>
                                        </p:tgtEl>
                                        <p:attrNameLst>
                                          <p:attrName>ppt_h</p:attrName>
                                        </p:attrNameLst>
                                      </p:cBhvr>
                                      <p:tavLst>
                                        <p:tav tm="0">
                                          <p:val>
                                            <p:fltVal val="0"/>
                                          </p:val>
                                        </p:tav>
                                        <p:tav tm="100000">
                                          <p:val>
                                            <p:strVal val="#ppt_h"/>
                                          </p:val>
                                        </p:tav>
                                      </p:tavLst>
                                    </p:anim>
                                    <p:animEffect transition="in" filter="fade">
                                      <p:cBhvr>
                                        <p:cTn id="28" dur="300"/>
                                        <p:tgtEl>
                                          <p:spTgt spid="8227"/>
                                        </p:tgtEl>
                                      </p:cBhvr>
                                    </p:animEffect>
                                  </p:childTnLst>
                                </p:cTn>
                              </p:par>
                              <p:par>
                                <p:cTn id="29" presetID="10" presetClass="exit" presetSubtype="0" fill="hold" nodeType="withEffect">
                                  <p:stCondLst>
                                    <p:cond delay="0"/>
                                  </p:stCondLst>
                                  <p:childTnLst>
                                    <p:anim calcmode="lin" valueType="num">
                                      <p:cBhvr>
                                        <p:cTn id="30" dur="300"/>
                                        <p:tgtEl>
                                          <p:spTgt spid="8221"/>
                                        </p:tgtEl>
                                        <p:attrNameLst>
                                          <p:attrName>ppt_w</p:attrName>
                                        </p:attrNameLst>
                                      </p:cBhvr>
                                      <p:tavLst>
                                        <p:tav tm="0">
                                          <p:val>
                                            <p:strVal val="ppt_w"/>
                                          </p:val>
                                        </p:tav>
                                        <p:tav tm="100000">
                                          <p:val>
                                            <p:fltVal val="0"/>
                                          </p:val>
                                        </p:tav>
                                      </p:tavLst>
                                    </p:anim>
                                    <p:anim calcmode="lin" valueType="num">
                                      <p:cBhvr>
                                        <p:cTn id="31" dur="300"/>
                                        <p:tgtEl>
                                          <p:spTgt spid="8221"/>
                                        </p:tgtEl>
                                        <p:attrNameLst>
                                          <p:attrName>ppt_h</p:attrName>
                                        </p:attrNameLst>
                                      </p:cBhvr>
                                      <p:tavLst>
                                        <p:tav tm="0">
                                          <p:val>
                                            <p:strVal val="ppt_h"/>
                                          </p:val>
                                        </p:tav>
                                        <p:tav tm="100000">
                                          <p:val>
                                            <p:fltVal val="0"/>
                                          </p:val>
                                        </p:tav>
                                      </p:tavLst>
                                    </p:anim>
                                    <p:animEffect transition="out" filter="fade">
                                      <p:cBhvr>
                                        <p:cTn id="32" dur="300"/>
                                        <p:tgtEl>
                                          <p:spTgt spid="8221"/>
                                        </p:tgtEl>
                                      </p:cBhvr>
                                    </p:animEffect>
                                    <p:set>
                                      <p:cBhvr>
                                        <p:cTn id="33" dur="1" fill="hold">
                                          <p:stCondLst>
                                            <p:cond delay="299"/>
                                          </p:stCondLst>
                                        </p:cTn>
                                        <p:tgtEl>
                                          <p:spTgt spid="8221"/>
                                        </p:tgtEl>
                                        <p:attrNameLst>
                                          <p:attrName>style.visibility</p:attrName>
                                        </p:attrNameLst>
                                      </p:cBhvr>
                                      <p:to>
                                        <p:strVal val="hidden"/>
                                      </p:to>
                                    </p:set>
                                  </p:childTnLst>
                                </p:cTn>
                              </p:par>
                            </p:childTnLst>
                          </p:cTn>
                        </p:par>
                        <p:par>
                          <p:cTn id="34" fill="hold">
                            <p:stCondLst>
                              <p:cond delay="2000"/>
                            </p:stCondLst>
                            <p:childTnLst>
                              <p:par>
                                <p:cTn id="35" presetID="2" presetClass="exit" presetSubtype="4" fill="hold" nodeType="afterEffect">
                                  <p:stCondLst>
                                    <p:cond delay="0"/>
                                  </p:stCondLst>
                                  <p:childTnLst>
                                    <p:anim calcmode="lin" valueType="num">
                                      <p:cBhvr additive="base">
                                        <p:cTn id="36" dur="1000"/>
                                        <p:tgtEl>
                                          <p:spTgt spid="8230"/>
                                        </p:tgtEl>
                                        <p:attrNameLst>
                                          <p:attrName>ppt_x</p:attrName>
                                        </p:attrNameLst>
                                      </p:cBhvr>
                                      <p:tavLst>
                                        <p:tav tm="0">
                                          <p:val>
                                            <p:strVal val="ppt_x"/>
                                          </p:val>
                                        </p:tav>
                                        <p:tav tm="100000">
                                          <p:val>
                                            <p:strVal val="ppt_x"/>
                                          </p:val>
                                        </p:tav>
                                      </p:tavLst>
                                    </p:anim>
                                    <p:anim calcmode="lin" valueType="num">
                                      <p:cBhvr additive="base">
                                        <p:cTn id="37" dur="1000"/>
                                        <p:tgtEl>
                                          <p:spTgt spid="8230"/>
                                        </p:tgtEl>
                                        <p:attrNameLst>
                                          <p:attrName>ppt_y</p:attrName>
                                        </p:attrNameLst>
                                      </p:cBhvr>
                                      <p:tavLst>
                                        <p:tav tm="0">
                                          <p:val>
                                            <p:strVal val="ppt_y"/>
                                          </p:val>
                                        </p:tav>
                                        <p:tav tm="100000">
                                          <p:val>
                                            <p:strVal val="1+ppt_h/2"/>
                                          </p:val>
                                        </p:tav>
                                      </p:tavLst>
                                    </p:anim>
                                    <p:set>
                                      <p:cBhvr>
                                        <p:cTn id="38" dur="1" fill="hold">
                                          <p:stCondLst>
                                            <p:cond delay="999"/>
                                          </p:stCondLst>
                                        </p:cTn>
                                        <p:tgtEl>
                                          <p:spTgt spid="8230"/>
                                        </p:tgtEl>
                                        <p:attrNameLst>
                                          <p:attrName>style.visibility</p:attrName>
                                        </p:attrNameLst>
                                      </p:cBhvr>
                                      <p:to>
                                        <p:strVal val="hidden"/>
                                      </p:to>
                                    </p:set>
                                  </p:childTnLst>
                                </p:cTn>
                              </p:par>
                            </p:childTnLst>
                          </p:cTn>
                        </p:par>
                        <p:par>
                          <p:cTn id="39" fill="hold">
                            <p:stCondLst>
                              <p:cond delay="3000"/>
                            </p:stCondLst>
                            <p:childTnLst>
                              <p:par>
                                <p:cTn id="40" presetID="12" presetClass="entr" presetSubtype="2" fill="hold" grpId="0" nodeType="afterEffect">
                                  <p:stCondLst>
                                    <p:cond delay="0"/>
                                  </p:stCondLst>
                                  <p:childTnLst>
                                    <p:set>
                                      <p:cBhvr>
                                        <p:cTn id="41" dur="1" fill="hold">
                                          <p:stCondLst>
                                            <p:cond delay="0"/>
                                          </p:stCondLst>
                                        </p:cTn>
                                        <p:tgtEl>
                                          <p:spTgt spid="8197"/>
                                        </p:tgtEl>
                                        <p:attrNameLst>
                                          <p:attrName>style.visibility</p:attrName>
                                        </p:attrNameLst>
                                      </p:cBhvr>
                                      <p:to>
                                        <p:strVal val="visible"/>
                                      </p:to>
                                    </p:set>
                                    <p:anim calcmode="lin" valueType="num">
                                      <p:cBhvr additive="base">
                                        <p:cTn id="42" dur="300"/>
                                        <p:tgtEl>
                                          <p:spTgt spid="8197"/>
                                        </p:tgtEl>
                                        <p:attrNameLst>
                                          <p:attrName>ppt_x</p:attrName>
                                        </p:attrNameLst>
                                      </p:cBhvr>
                                      <p:tavLst>
                                        <p:tav tm="0">
                                          <p:val>
                                            <p:strVal val="#ppt_x+#ppt_w*1.125000"/>
                                          </p:val>
                                        </p:tav>
                                        <p:tav tm="100000">
                                          <p:val>
                                            <p:strVal val="#ppt_x"/>
                                          </p:val>
                                        </p:tav>
                                      </p:tavLst>
                                    </p:anim>
                                    <p:animEffect transition="in" filter="wipe(left)">
                                      <p:cBhvr>
                                        <p:cTn id="43" dur="300"/>
                                        <p:tgtEl>
                                          <p:spTgt spid="8197"/>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8206"/>
                                        </p:tgtEl>
                                        <p:attrNameLst>
                                          <p:attrName>style.visibility</p:attrName>
                                        </p:attrNameLst>
                                      </p:cBhvr>
                                      <p:to>
                                        <p:strVal val="visible"/>
                                      </p:to>
                                    </p:set>
                                    <p:animEffect transition="in" filter="wipe(up)">
                                      <p:cBhvr>
                                        <p:cTn id="47" dur="500"/>
                                        <p:tgtEl>
                                          <p:spTgt spid="8206"/>
                                        </p:tgtEl>
                                      </p:cBhvr>
                                    </p:animEffect>
                                  </p:childTnLst>
                                </p:cTn>
                              </p:par>
                            </p:childTnLst>
                          </p:cTn>
                        </p:par>
                        <p:par>
                          <p:cTn id="48" fill="hold">
                            <p:stCondLst>
                              <p:cond delay="4000"/>
                            </p:stCondLst>
                            <p:childTnLst>
                              <p:par>
                                <p:cTn id="49" presetID="56" presetClass="entr" presetSubtype="0" fill="hold" grpId="0" nodeType="afterEffect">
                                  <p:stCondLst>
                                    <p:cond delay="0"/>
                                  </p:stCondLst>
                                  <p:iterate type="lt">
                                    <p:tmPct val="10000"/>
                                  </p:iterate>
                                  <p:childTnLst>
                                    <p:set>
                                      <p:cBhvr>
                                        <p:cTn id="50" dur="1" fill="hold">
                                          <p:stCondLst>
                                            <p:cond delay="0"/>
                                          </p:stCondLst>
                                        </p:cTn>
                                        <p:tgtEl>
                                          <p:spTgt spid="8233"/>
                                        </p:tgtEl>
                                        <p:attrNameLst>
                                          <p:attrName>style.visibility</p:attrName>
                                        </p:attrNameLst>
                                      </p:cBhvr>
                                      <p:to>
                                        <p:strVal val="visible"/>
                                      </p:to>
                                    </p:set>
                                    <p:anim by="(-#ppt_w*2)" calcmode="lin" valueType="num">
                                      <p:cBhvr rctx="PPT">
                                        <p:cTn id="51" dur="250" autoRev="1" fill="hold">
                                          <p:stCondLst>
                                            <p:cond delay="0"/>
                                          </p:stCondLst>
                                        </p:cTn>
                                        <p:tgtEl>
                                          <p:spTgt spid="8233"/>
                                        </p:tgtEl>
                                        <p:attrNameLst>
                                          <p:attrName>ppt_w</p:attrName>
                                        </p:attrNameLst>
                                      </p:cBhvr>
                                    </p:anim>
                                    <p:anim by="(#ppt_w*0.50)" calcmode="lin" valueType="num">
                                      <p:cBhvr>
                                        <p:cTn id="52" dur="250" decel="50000" autoRev="1" fill="hold">
                                          <p:stCondLst>
                                            <p:cond delay="0"/>
                                          </p:stCondLst>
                                        </p:cTn>
                                        <p:tgtEl>
                                          <p:spTgt spid="8233"/>
                                        </p:tgtEl>
                                        <p:attrNameLst>
                                          <p:attrName>ppt_x</p:attrName>
                                        </p:attrNameLst>
                                      </p:cBhvr>
                                    </p:anim>
                                    <p:anim from="(-#ppt_h/2)" to="(#ppt_y)" calcmode="lin" valueType="num">
                                      <p:cBhvr>
                                        <p:cTn id="53" dur="500" fill="hold">
                                          <p:stCondLst>
                                            <p:cond delay="0"/>
                                          </p:stCondLst>
                                        </p:cTn>
                                        <p:tgtEl>
                                          <p:spTgt spid="8233"/>
                                        </p:tgtEl>
                                        <p:attrNameLst>
                                          <p:attrName>ppt_y</p:attrName>
                                        </p:attrNameLst>
                                      </p:cBhvr>
                                    </p:anim>
                                    <p:animRot by="21600000">
                                      <p:cBhvr>
                                        <p:cTn id="54"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33" grpId="0" autoUpdateAnimBg="0"/>
      <p:bldP spid="4" grpId="0" autoUpdateAnimBg="0"/>
      <p:bldP spid="5" grpId="0" autoUpdateAnimBg="0"/>
      <p:bldP spid="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13805" y="1081401"/>
            <a:ext cx="4446494" cy="646331"/>
          </a:xfrm>
          <a:prstGeom prst="rect">
            <a:avLst/>
          </a:prstGeom>
        </p:spPr>
        <p:txBody>
          <a:bodyPr wrap="square">
            <a:spAutoFit/>
          </a:bodyPr>
          <a:lstStyle/>
          <a:p>
            <a:pPr algn="just"/>
            <a:r>
              <a:rPr lang="zh-CN" altLang="en-US" sz="3600" dirty="0">
                <a:solidFill>
                  <a:schemeClr val="accent2"/>
                </a:solidFill>
                <a:latin typeface="+mj-lt"/>
                <a:ea typeface="方正大黑简体" panose="02010601030101010101" pitchFamily="65" charset="-122"/>
              </a:rPr>
              <a:t>一、电子商务的概念</a:t>
            </a:r>
            <a:endParaRPr lang="zh-CN" altLang="en-US" sz="3600" dirty="0">
              <a:solidFill>
                <a:schemeClr val="accent2"/>
              </a:solidFill>
              <a:latin typeface="+mj-lt"/>
              <a:ea typeface="方正大黑简体" panose="02010601030101010101" pitchFamily="65" charset="-122"/>
            </a:endParaRPr>
          </a:p>
        </p:txBody>
      </p:sp>
      <p:sp>
        <p:nvSpPr>
          <p:cNvPr id="2" name="矩形 1"/>
          <p:cNvSpPr/>
          <p:nvPr/>
        </p:nvSpPr>
        <p:spPr>
          <a:xfrm>
            <a:off x="913805" y="1727732"/>
            <a:ext cx="10567174" cy="4794198"/>
          </a:xfrm>
          <a:prstGeom prst="rect">
            <a:avLst/>
          </a:prstGeom>
        </p:spPr>
        <p:txBody>
          <a:bodyPr wrap="square" anchor="ctr">
            <a:spAutoFit/>
          </a:bodyPr>
          <a:lstStyle/>
          <a:p>
            <a:pPr indent="612140" algn="just">
              <a:lnSpc>
                <a:spcPct val="130000"/>
              </a:lnSpc>
            </a:pPr>
            <a:r>
              <a:rPr lang="zh-CN" altLang="en-US" sz="2400" dirty="0">
                <a:solidFill>
                  <a:schemeClr val="accent2"/>
                </a:solidFill>
                <a:latin typeface="+mj-lt"/>
                <a:ea typeface="黑体" panose="02010609060101010101" pitchFamily="49" charset="-122"/>
              </a:rPr>
              <a:t>电子商务是指利用互联网及现代通信技术进行任何形式的商务运作、管理或信息交换。它包括企业内部的协调与沟通、企业之间的合作及网上交易三方面的内容。</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1000"/>
              </a:spcBef>
              <a:spcAft>
                <a:spcPts val="500"/>
              </a:spcAft>
            </a:pPr>
            <a:r>
              <a:rPr lang="zh-CN" altLang="en-US" sz="2600" b="1" dirty="0">
                <a:solidFill>
                  <a:srgbClr val="C00000"/>
                </a:solidFill>
                <a:latin typeface="+mj-lt"/>
                <a:ea typeface="黑体" panose="02010609060101010101" pitchFamily="49" charset="-122"/>
              </a:rPr>
              <a:t>狭义的电子商务（</a:t>
            </a:r>
            <a:r>
              <a:rPr lang="en-US" altLang="zh-CN" sz="2600" b="1" dirty="0">
                <a:solidFill>
                  <a:srgbClr val="C00000"/>
                </a:solidFill>
                <a:latin typeface="+mj-lt"/>
                <a:ea typeface="黑体" panose="02010609060101010101" pitchFamily="49" charset="-122"/>
              </a:rPr>
              <a:t>Electronic Commerce</a:t>
            </a:r>
            <a:r>
              <a:rPr lang="zh-CN" altLang="en-US" sz="2600" b="1" dirty="0">
                <a:solidFill>
                  <a:srgbClr val="C00000"/>
                </a:solidFill>
                <a:latin typeface="+mj-lt"/>
                <a:ea typeface="黑体" panose="02010609060101010101" pitchFamily="49" charset="-122"/>
              </a:rPr>
              <a:t>，</a:t>
            </a:r>
            <a:r>
              <a:rPr lang="en-US" altLang="zh-CN" sz="2600" b="1" dirty="0">
                <a:solidFill>
                  <a:srgbClr val="C00000"/>
                </a:solidFill>
                <a:latin typeface="+mj-lt"/>
                <a:ea typeface="黑体" panose="02010609060101010101" pitchFamily="49" charset="-122"/>
              </a:rPr>
              <a:t>EC</a:t>
            </a:r>
            <a:r>
              <a:rPr lang="zh-CN" altLang="en-US" sz="2600" b="1" dirty="0">
                <a:solidFill>
                  <a:srgbClr val="C00000"/>
                </a:solidFill>
                <a:latin typeface="+mj-lt"/>
                <a:ea typeface="黑体" panose="02010609060101010101" pitchFamily="49" charset="-122"/>
              </a:rPr>
              <a:t>）：</a:t>
            </a:r>
            <a:endParaRPr lang="zh-CN" altLang="en-US" sz="2600" b="1" dirty="0">
              <a:solidFill>
                <a:srgbClr val="C00000"/>
              </a:solidFill>
              <a:latin typeface="+mj-lt"/>
              <a:ea typeface="黑体" panose="02010609060101010101" pitchFamily="49" charset="-122"/>
            </a:endParaRPr>
          </a:p>
          <a:p>
            <a:pPr indent="612140" algn="just"/>
            <a:r>
              <a:rPr lang="zh-CN" altLang="en-US" sz="2400" dirty="0">
                <a:solidFill>
                  <a:schemeClr val="accent2"/>
                </a:solidFill>
                <a:latin typeface="+mj-lt"/>
                <a:ea typeface="黑体" panose="02010609060101010101" pitchFamily="49" charset="-122"/>
              </a:rPr>
              <a:t>仅指在互联网上开展的交易或与交易有关的活动。 </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1000"/>
              </a:spcBef>
              <a:spcAft>
                <a:spcPts val="500"/>
              </a:spcAft>
            </a:pPr>
            <a:r>
              <a:rPr lang="zh-CN" altLang="en-US" sz="2600" b="1" dirty="0">
                <a:solidFill>
                  <a:srgbClr val="C00000"/>
                </a:solidFill>
                <a:latin typeface="+mj-lt"/>
                <a:ea typeface="黑体" panose="02010609060101010101" pitchFamily="49" charset="-122"/>
              </a:rPr>
              <a:t>广义的电子商务（</a:t>
            </a:r>
            <a:r>
              <a:rPr lang="en-US" altLang="zh-CN" sz="2600" b="1" dirty="0">
                <a:solidFill>
                  <a:srgbClr val="C00000"/>
                </a:solidFill>
                <a:latin typeface="+mj-lt"/>
                <a:ea typeface="黑体" panose="02010609060101010101" pitchFamily="49" charset="-122"/>
              </a:rPr>
              <a:t>Electronic Business</a:t>
            </a:r>
            <a:r>
              <a:rPr lang="zh-CN" altLang="en-US" sz="2600" b="1" dirty="0">
                <a:solidFill>
                  <a:srgbClr val="C00000"/>
                </a:solidFill>
                <a:latin typeface="+mj-lt"/>
                <a:ea typeface="黑体" panose="02010609060101010101" pitchFamily="49" charset="-122"/>
              </a:rPr>
              <a:t>，</a:t>
            </a:r>
            <a:r>
              <a:rPr lang="en-US" altLang="zh-CN" sz="2600" b="1" dirty="0">
                <a:solidFill>
                  <a:srgbClr val="C00000"/>
                </a:solidFill>
                <a:latin typeface="+mj-lt"/>
                <a:ea typeface="黑体" panose="02010609060101010101" pitchFamily="49" charset="-122"/>
              </a:rPr>
              <a:t>EB</a:t>
            </a:r>
            <a:r>
              <a:rPr lang="zh-CN" altLang="en-US" sz="2600" b="1" dirty="0">
                <a:solidFill>
                  <a:srgbClr val="C00000"/>
                </a:solidFill>
                <a:latin typeface="+mj-lt"/>
                <a:ea typeface="黑体" panose="02010609060101010101" pitchFamily="49" charset="-122"/>
              </a:rPr>
              <a:t>）：</a:t>
            </a:r>
            <a:endParaRPr lang="zh-CN" altLang="en-US" sz="2600" b="1" dirty="0">
              <a:solidFill>
                <a:srgbClr val="C00000"/>
              </a:solidFill>
              <a:latin typeface="+mj-lt"/>
              <a:ea typeface="黑体" panose="02010609060101010101" pitchFamily="49" charset="-122"/>
            </a:endParaRPr>
          </a:p>
          <a:p>
            <a:pPr indent="612140" algn="just">
              <a:lnSpc>
                <a:spcPct val="130000"/>
              </a:lnSpc>
            </a:pPr>
            <a:r>
              <a:rPr lang="zh-CN" altLang="en-US" sz="2400" dirty="0">
                <a:solidFill>
                  <a:schemeClr val="accent2"/>
                </a:solidFill>
                <a:latin typeface="+mj-lt"/>
                <a:ea typeface="黑体" panose="02010609060101010101" pitchFamily="49" charset="-122"/>
              </a:rPr>
              <a:t>是指利用信息技术使整个商务活动实现电子化，包括利用互联网、内联网（</a:t>
            </a:r>
            <a:r>
              <a:rPr lang="en-US" altLang="zh-CN" sz="2400" dirty="0">
                <a:solidFill>
                  <a:schemeClr val="accent2"/>
                </a:solidFill>
                <a:latin typeface="+mj-lt"/>
                <a:ea typeface="黑体" panose="02010609060101010101" pitchFamily="49" charset="-122"/>
              </a:rPr>
              <a:t>Intranet</a:t>
            </a:r>
            <a:r>
              <a:rPr lang="zh-CN" altLang="en-US" sz="2400" dirty="0">
                <a:solidFill>
                  <a:schemeClr val="accent2"/>
                </a:solidFill>
                <a:latin typeface="+mj-lt"/>
                <a:ea typeface="黑体" panose="02010609060101010101" pitchFamily="49" charset="-122"/>
              </a:rPr>
              <a:t>）、外联网（</a:t>
            </a:r>
            <a:r>
              <a:rPr lang="en-US" altLang="zh-CN" sz="2400" dirty="0">
                <a:solidFill>
                  <a:schemeClr val="accent2"/>
                </a:solidFill>
                <a:latin typeface="+mj-lt"/>
                <a:ea typeface="黑体" panose="02010609060101010101" pitchFamily="49" charset="-122"/>
              </a:rPr>
              <a:t>Extranet</a:t>
            </a:r>
            <a:r>
              <a:rPr lang="zh-CN" altLang="en-US" sz="2400" dirty="0">
                <a:solidFill>
                  <a:schemeClr val="accent2"/>
                </a:solidFill>
                <a:latin typeface="+mj-lt"/>
                <a:ea typeface="黑体" panose="02010609060101010101" pitchFamily="49" charset="-122"/>
              </a:rPr>
              <a:t>）等不同形式的网络，以及信息技术进行的商务活动。</a:t>
            </a:r>
            <a:endParaRPr lang="zh-CN" altLang="en-US" sz="2400" dirty="0">
              <a:solidFill>
                <a:schemeClr val="accent2"/>
              </a:solidFill>
              <a:latin typeface="+mj-lt"/>
              <a:ea typeface="黑体" panose="02010609060101010101" pitchFamily="49" charset="-122"/>
            </a:endParaRPr>
          </a:p>
        </p:txBody>
      </p:sp>
      <p:sp>
        <p:nvSpPr>
          <p:cNvPr id="4" name="文本框 3"/>
          <p:cNvSpPr txBox="1"/>
          <p:nvPr/>
        </p:nvSpPr>
        <p:spPr>
          <a:xfrm>
            <a:off x="7589624" y="1066044"/>
            <a:ext cx="3888432" cy="400110"/>
          </a:xfrm>
          <a:prstGeom prst="rect">
            <a:avLst/>
          </a:prstGeom>
          <a:solidFill>
            <a:srgbClr val="00B0F0"/>
          </a:solidFill>
          <a:ln>
            <a:noFill/>
          </a:ln>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8F8F8"/>
                </a:solidFill>
                <a:latin typeface="+mj-lt"/>
                <a:ea typeface="黑体" panose="02010609060101010101" pitchFamily="49" charset="-122"/>
                <a:sym typeface="+mn-ea"/>
                <a:hlinkClick r:id="rId1" action="ppaction://hlinkfile"/>
              </a:rPr>
              <a:t>点击播放视频：</a:t>
            </a:r>
            <a:r>
              <a:rPr lang="zh-CN" altLang="en-US" sz="2000" dirty="0">
                <a:solidFill>
                  <a:srgbClr val="F8F8F8"/>
                </a:solidFill>
                <a:latin typeface="+mj-lt"/>
                <a:ea typeface="黑体" panose="02010609060101010101" pitchFamily="49" charset="-122"/>
                <a:hlinkClick r:id="rId1" action="ppaction://hlinkfile"/>
              </a:rPr>
              <a:t>电子商务的概念</a:t>
            </a:r>
            <a:endParaRPr lang="zh-CN" altLang="en-US" sz="2000" dirty="0">
              <a:solidFill>
                <a:srgbClr val="F8F8F8"/>
              </a:solidFill>
              <a:latin typeface="+mn-lt"/>
              <a:ea typeface="黑体" panose="02010609060101010101" pitchFamily="49" charset="-122"/>
            </a:endParaRPr>
          </a:p>
        </p:txBody>
      </p:sp>
      <p:pic>
        <p:nvPicPr>
          <p:cNvPr id="5" name="图片 4">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1572" y="937215"/>
            <a:ext cx="657769" cy="657769"/>
          </a:xfrm>
          <a:prstGeom prst="rect">
            <a:avLst/>
          </a:prstGeo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0101"/>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0" b="100000" l="0" r="100000">
                        <a14:backgroundMark x1="7701" y1="9643" x2="7701" y2="9643"/>
                      </a14:backgroundRemoval>
                    </a14:imgEffect>
                  </a14:imgLayer>
                </a14:imgProps>
              </a:ext>
            </a:extLst>
          </a:blip>
          <a:stretch>
            <a:fillRect/>
          </a:stretch>
        </p:blipFill>
        <p:spPr>
          <a:xfrm>
            <a:off x="625773" y="2059559"/>
            <a:ext cx="4254136" cy="3574008"/>
          </a:xfrm>
          <a:prstGeom prst="rect">
            <a:avLst/>
          </a:prstGeom>
          <a:noFill/>
          <a:ln w="9525">
            <a:noFill/>
          </a:ln>
        </p:spPr>
      </p:pic>
      <p:sp>
        <p:nvSpPr>
          <p:cNvPr id="5" name="矩形 4"/>
          <p:cNvSpPr/>
          <p:nvPr/>
        </p:nvSpPr>
        <p:spPr>
          <a:xfrm>
            <a:off x="1121625" y="5856918"/>
            <a:ext cx="3262432" cy="400110"/>
          </a:xfrm>
          <a:prstGeom prst="rect">
            <a:avLst/>
          </a:prstGeom>
          <a:noFill/>
          <a:ln w="9525">
            <a:noFill/>
          </a:ln>
        </p:spPr>
        <p:txBody>
          <a:bodyPr wrap="none" anchor="ctr">
            <a:spAutoFit/>
          </a:bodyPr>
          <a:lstStyle/>
          <a:p>
            <a:pPr algn="ctr"/>
            <a:r>
              <a:rPr lang="zh-CN" altLang="en-US" sz="2000" dirty="0">
                <a:solidFill>
                  <a:schemeClr val="accent2"/>
                </a:solidFill>
                <a:latin typeface="+mj-lt"/>
                <a:ea typeface="黑体" panose="02010609060101010101" pitchFamily="49" charset="-122"/>
                <a:cs typeface="Times New Roman" panose="02020603050405020304" charset="0"/>
              </a:rPr>
              <a:t>图</a:t>
            </a:r>
            <a:r>
              <a:rPr lang="en-US" altLang="zh-CN" sz="2000" dirty="0">
                <a:solidFill>
                  <a:schemeClr val="accent2"/>
                </a:solidFill>
                <a:latin typeface="+mj-lt"/>
                <a:ea typeface="黑体" panose="02010609060101010101" pitchFamily="49" charset="-122"/>
                <a:cs typeface="Times New Roman" panose="02020603050405020304" charset="0"/>
              </a:rPr>
              <a:t>1.1  </a:t>
            </a:r>
            <a:r>
              <a:rPr lang="zh-CN" altLang="en-US" sz="2000" dirty="0">
                <a:solidFill>
                  <a:schemeClr val="accent2"/>
                </a:solidFill>
                <a:latin typeface="黑体" panose="02010609060101010101" pitchFamily="49" charset="-122"/>
                <a:ea typeface="黑体" panose="02010609060101010101" pitchFamily="49" charset="-122"/>
                <a:cs typeface="Times New Roman" panose="02020603050405020304" charset="0"/>
              </a:rPr>
              <a:t>电子商务的业务组成</a:t>
            </a:r>
            <a:endParaRPr lang="zh-CN" altLang="en-US" sz="20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6" name="文本框 5"/>
          <p:cNvSpPr txBox="1"/>
          <p:nvPr/>
        </p:nvSpPr>
        <p:spPr>
          <a:xfrm>
            <a:off x="5018261" y="1614315"/>
            <a:ext cx="6725559" cy="4796185"/>
          </a:xfrm>
          <a:prstGeom prst="rect">
            <a:avLst/>
          </a:prstGeom>
          <a:noFill/>
          <a:ln w="3175">
            <a:solidFill>
              <a:schemeClr val="tx1"/>
            </a:solidFill>
          </a:ln>
        </p:spPr>
        <p:txBody>
          <a:bodyPr wrap="square" rtlCol="0">
            <a:spAutoFit/>
          </a:bodyPr>
          <a:lstStyle/>
          <a:p>
            <a:pPr eaLnBrk="1" hangingPunct="1">
              <a:spcBef>
                <a:spcPts val="1000"/>
              </a:spcBef>
            </a:pPr>
            <a:r>
              <a:rPr lang="zh-CN" altLang="en-US" sz="2400" dirty="0">
                <a:solidFill>
                  <a:schemeClr val="accent2"/>
                </a:solidFill>
                <a:latin typeface="+mj-lt"/>
                <a:ea typeface="黑体" panose="02010609060101010101" pitchFamily="49" charset="-122"/>
                <a:sym typeface="+mn-ea"/>
              </a:rPr>
              <a:t>企业资源计划（</a:t>
            </a:r>
            <a:r>
              <a:rPr lang="en-US" altLang="zh-CN" sz="2400" dirty="0">
                <a:solidFill>
                  <a:schemeClr val="accent2"/>
                </a:solidFill>
                <a:latin typeface="+mj-lt"/>
                <a:ea typeface="黑体" panose="02010609060101010101" pitchFamily="49" charset="-122"/>
                <a:sym typeface="+mn-ea"/>
              </a:rPr>
              <a:t>Enterprise Resource Planning</a:t>
            </a:r>
            <a:r>
              <a:rPr lang="zh-CN" altLang="en-US" sz="2400" dirty="0">
                <a:solidFill>
                  <a:schemeClr val="accent2"/>
                </a:solidFill>
                <a:latin typeface="+mj-lt"/>
                <a:ea typeface="黑体" panose="02010609060101010101" pitchFamily="49" charset="-122"/>
                <a:sym typeface="+mn-ea"/>
              </a:rPr>
              <a:t>，</a:t>
            </a:r>
            <a:r>
              <a:rPr lang="en-US" altLang="zh-CN" sz="2400" dirty="0">
                <a:solidFill>
                  <a:schemeClr val="accent2"/>
                </a:solidFill>
                <a:latin typeface="+mj-lt"/>
                <a:ea typeface="黑体" panose="02010609060101010101" pitchFamily="49" charset="-122"/>
                <a:sym typeface="+mn-ea"/>
              </a:rPr>
              <a:t>ERP</a:t>
            </a:r>
            <a:r>
              <a:rPr lang="zh-CN" altLang="en-US" sz="2400" dirty="0">
                <a:solidFill>
                  <a:schemeClr val="accent2"/>
                </a:solidFill>
                <a:latin typeface="+mj-lt"/>
                <a:ea typeface="黑体" panose="02010609060101010101" pitchFamily="49" charset="-122"/>
                <a:sym typeface="+mn-ea"/>
              </a:rPr>
              <a:t>）</a:t>
            </a:r>
            <a:endParaRPr lang="zh-CN" altLang="en-US" sz="2400" dirty="0">
              <a:solidFill>
                <a:schemeClr val="accent2"/>
              </a:solidFill>
              <a:latin typeface="+mj-lt"/>
              <a:ea typeface="黑体" panose="02010609060101010101" pitchFamily="49" charset="-122"/>
            </a:endParaRPr>
          </a:p>
          <a:p>
            <a:pPr eaLnBrk="1" hangingPunct="1">
              <a:spcBef>
                <a:spcPts val="1000"/>
              </a:spcBef>
            </a:pPr>
            <a:r>
              <a:rPr lang="zh-CN" altLang="en-US" sz="2400" dirty="0">
                <a:solidFill>
                  <a:schemeClr val="accent2"/>
                </a:solidFill>
                <a:latin typeface="+mj-lt"/>
                <a:ea typeface="黑体" panose="02010609060101010101" pitchFamily="49" charset="-122"/>
                <a:sym typeface="+mn-ea"/>
              </a:rPr>
              <a:t>管理信息系统（</a:t>
            </a:r>
            <a:r>
              <a:rPr lang="en-US" altLang="zh-CN" sz="2400" dirty="0">
                <a:solidFill>
                  <a:schemeClr val="accent2"/>
                </a:solidFill>
                <a:latin typeface="+mj-lt"/>
                <a:ea typeface="黑体" panose="02010609060101010101" pitchFamily="49" charset="-122"/>
                <a:sym typeface="+mn-ea"/>
              </a:rPr>
              <a:t>Management Information System</a:t>
            </a:r>
            <a:r>
              <a:rPr lang="zh-CN" altLang="en-US" sz="2400" dirty="0">
                <a:solidFill>
                  <a:schemeClr val="accent2"/>
                </a:solidFill>
                <a:latin typeface="+mj-lt"/>
                <a:ea typeface="黑体" panose="02010609060101010101" pitchFamily="49" charset="-122"/>
                <a:sym typeface="+mn-ea"/>
              </a:rPr>
              <a:t>，</a:t>
            </a:r>
            <a:r>
              <a:rPr lang="en-US" altLang="zh-CN" sz="2400" dirty="0">
                <a:solidFill>
                  <a:schemeClr val="accent2"/>
                </a:solidFill>
                <a:latin typeface="+mj-lt"/>
                <a:ea typeface="黑体" panose="02010609060101010101" pitchFamily="49" charset="-122"/>
                <a:sym typeface="+mn-ea"/>
              </a:rPr>
              <a:t>MIS</a:t>
            </a:r>
            <a:r>
              <a:rPr lang="zh-CN" altLang="en-US" sz="2400" dirty="0">
                <a:solidFill>
                  <a:schemeClr val="accent2"/>
                </a:solidFill>
                <a:latin typeface="+mj-lt"/>
                <a:ea typeface="黑体" panose="02010609060101010101" pitchFamily="49" charset="-122"/>
                <a:sym typeface="+mn-ea"/>
              </a:rPr>
              <a:t>）</a:t>
            </a:r>
            <a:endParaRPr lang="en-US" altLang="zh-CN" sz="2400" dirty="0">
              <a:solidFill>
                <a:schemeClr val="accent2"/>
              </a:solidFill>
              <a:latin typeface="+mj-lt"/>
              <a:ea typeface="黑体" panose="02010609060101010101" pitchFamily="49" charset="-122"/>
              <a:sym typeface="+mn-ea"/>
            </a:endParaRPr>
          </a:p>
          <a:p>
            <a:pPr eaLnBrk="1" hangingPunct="1">
              <a:spcBef>
                <a:spcPts val="1000"/>
              </a:spcBef>
            </a:pPr>
            <a:r>
              <a:rPr lang="zh-CN" altLang="en-US" sz="2400" dirty="0">
                <a:solidFill>
                  <a:schemeClr val="accent2"/>
                </a:solidFill>
                <a:latin typeface="+mj-lt"/>
                <a:ea typeface="黑体" panose="02010609060101010101" pitchFamily="49" charset="-122"/>
                <a:sym typeface="+mn-ea"/>
              </a:rPr>
              <a:t>人力资源管理（</a:t>
            </a:r>
            <a:r>
              <a:rPr lang="en-US" altLang="zh-CN" sz="2400" dirty="0">
                <a:solidFill>
                  <a:schemeClr val="accent2"/>
                </a:solidFill>
                <a:latin typeface="+mj-lt"/>
                <a:ea typeface="黑体" panose="02010609060101010101" pitchFamily="49" charset="-122"/>
                <a:sym typeface="+mn-ea"/>
              </a:rPr>
              <a:t>Human Resource Management</a:t>
            </a:r>
            <a:r>
              <a:rPr lang="zh-CN" altLang="en-US" sz="2400" dirty="0">
                <a:solidFill>
                  <a:schemeClr val="accent2"/>
                </a:solidFill>
                <a:latin typeface="+mj-lt"/>
                <a:ea typeface="黑体" panose="02010609060101010101" pitchFamily="49" charset="-122"/>
                <a:sym typeface="+mn-ea"/>
              </a:rPr>
              <a:t>，</a:t>
            </a:r>
            <a:r>
              <a:rPr lang="en-US" altLang="zh-CN" sz="2400" dirty="0">
                <a:solidFill>
                  <a:schemeClr val="accent2"/>
                </a:solidFill>
                <a:latin typeface="+mj-lt"/>
                <a:ea typeface="黑体" panose="02010609060101010101" pitchFamily="49" charset="-122"/>
                <a:sym typeface="+mn-ea"/>
              </a:rPr>
              <a:t>HRM</a:t>
            </a:r>
            <a:r>
              <a:rPr lang="zh-CN" altLang="en-US" sz="2400" dirty="0">
                <a:solidFill>
                  <a:schemeClr val="accent2"/>
                </a:solidFill>
                <a:latin typeface="+mj-lt"/>
                <a:ea typeface="黑体" panose="02010609060101010101" pitchFamily="49" charset="-122"/>
                <a:sym typeface="+mn-ea"/>
              </a:rPr>
              <a:t>） </a:t>
            </a:r>
            <a:endParaRPr lang="en-US" altLang="zh-CN" sz="2400" dirty="0">
              <a:solidFill>
                <a:schemeClr val="accent2"/>
              </a:solidFill>
              <a:latin typeface="+mj-lt"/>
              <a:ea typeface="黑体" panose="02010609060101010101" pitchFamily="49" charset="-122"/>
              <a:sym typeface="+mn-ea"/>
            </a:endParaRPr>
          </a:p>
          <a:p>
            <a:pPr eaLnBrk="1" hangingPunct="1">
              <a:spcBef>
                <a:spcPts val="1000"/>
              </a:spcBef>
            </a:pPr>
            <a:r>
              <a:rPr lang="zh-CN" altLang="en-US" sz="2400" dirty="0">
                <a:solidFill>
                  <a:schemeClr val="accent2"/>
                </a:solidFill>
                <a:latin typeface="+mj-lt"/>
                <a:ea typeface="黑体" panose="02010609060101010101" pitchFamily="49" charset="-122"/>
                <a:sym typeface="+mn-ea"/>
              </a:rPr>
              <a:t>供应链管理（</a:t>
            </a:r>
            <a:r>
              <a:rPr lang="en-US" altLang="zh-CN" sz="2400" dirty="0">
                <a:solidFill>
                  <a:schemeClr val="accent2"/>
                </a:solidFill>
                <a:latin typeface="+mj-lt"/>
                <a:ea typeface="黑体" panose="02010609060101010101" pitchFamily="49" charset="-122"/>
                <a:sym typeface="+mn-ea"/>
              </a:rPr>
              <a:t>Supply Chain Management</a:t>
            </a:r>
            <a:r>
              <a:rPr lang="zh-CN" altLang="en-US" sz="2400" dirty="0">
                <a:solidFill>
                  <a:schemeClr val="accent2"/>
                </a:solidFill>
                <a:latin typeface="+mj-lt"/>
                <a:ea typeface="黑体" panose="02010609060101010101" pitchFamily="49" charset="-122"/>
                <a:sym typeface="+mn-ea"/>
              </a:rPr>
              <a:t>，</a:t>
            </a:r>
            <a:r>
              <a:rPr lang="en-US" altLang="zh-CN" sz="2400" dirty="0">
                <a:solidFill>
                  <a:schemeClr val="accent2"/>
                </a:solidFill>
                <a:latin typeface="+mj-lt"/>
                <a:ea typeface="黑体" panose="02010609060101010101" pitchFamily="49" charset="-122"/>
                <a:sym typeface="+mn-ea"/>
              </a:rPr>
              <a:t>SCM</a:t>
            </a:r>
            <a:r>
              <a:rPr lang="zh-CN" altLang="en-US" sz="2400" dirty="0">
                <a:solidFill>
                  <a:schemeClr val="accent2"/>
                </a:solidFill>
                <a:latin typeface="+mj-lt"/>
                <a:ea typeface="黑体" panose="02010609060101010101" pitchFamily="49" charset="-122"/>
                <a:sym typeface="+mn-ea"/>
              </a:rPr>
              <a:t>）</a:t>
            </a:r>
            <a:endParaRPr lang="zh-CN" altLang="en-US" sz="2400" dirty="0">
              <a:solidFill>
                <a:schemeClr val="accent2"/>
              </a:solidFill>
              <a:latin typeface="+mj-lt"/>
              <a:ea typeface="黑体" panose="02010609060101010101" pitchFamily="49" charset="-122"/>
            </a:endParaRPr>
          </a:p>
          <a:p>
            <a:pPr eaLnBrk="1" hangingPunct="1">
              <a:spcBef>
                <a:spcPts val="1000"/>
              </a:spcBef>
            </a:pPr>
            <a:r>
              <a:rPr lang="zh-CN" altLang="en-US" sz="2400" dirty="0">
                <a:solidFill>
                  <a:schemeClr val="accent2"/>
                </a:solidFill>
                <a:latin typeface="+mj-lt"/>
                <a:ea typeface="黑体" panose="02010609060101010101" pitchFamily="49" charset="-122"/>
                <a:sym typeface="+mn-ea"/>
              </a:rPr>
              <a:t>客户关系管理（</a:t>
            </a:r>
            <a:r>
              <a:rPr lang="en-US" altLang="zh-CN" sz="2400" dirty="0">
                <a:solidFill>
                  <a:schemeClr val="accent2"/>
                </a:solidFill>
                <a:latin typeface="+mj-lt"/>
                <a:ea typeface="黑体" panose="02010609060101010101" pitchFamily="49" charset="-122"/>
                <a:sym typeface="+mn-ea"/>
              </a:rPr>
              <a:t>Customer Relationship Management</a:t>
            </a:r>
            <a:r>
              <a:rPr lang="zh-CN" altLang="en-US" sz="2400" dirty="0">
                <a:solidFill>
                  <a:schemeClr val="accent2"/>
                </a:solidFill>
                <a:latin typeface="+mj-lt"/>
                <a:ea typeface="黑体" panose="02010609060101010101" pitchFamily="49" charset="-122"/>
                <a:sym typeface="+mn-ea"/>
              </a:rPr>
              <a:t>，</a:t>
            </a:r>
            <a:r>
              <a:rPr lang="en-US" altLang="zh-CN" sz="2400" dirty="0">
                <a:solidFill>
                  <a:schemeClr val="accent2"/>
                </a:solidFill>
                <a:latin typeface="+mj-lt"/>
                <a:ea typeface="黑体" panose="02010609060101010101" pitchFamily="49" charset="-122"/>
                <a:sym typeface="+mn-ea"/>
              </a:rPr>
              <a:t>CRM</a:t>
            </a:r>
            <a:r>
              <a:rPr lang="zh-CN" altLang="en-US" sz="2400" dirty="0">
                <a:solidFill>
                  <a:schemeClr val="accent2"/>
                </a:solidFill>
                <a:latin typeface="+mj-lt"/>
                <a:ea typeface="黑体" panose="02010609060101010101" pitchFamily="49" charset="-122"/>
                <a:sym typeface="+mn-ea"/>
              </a:rPr>
              <a:t>）</a:t>
            </a:r>
            <a:endParaRPr lang="zh-CN" altLang="en-US" sz="2400" dirty="0">
              <a:solidFill>
                <a:schemeClr val="accent2"/>
              </a:solidFill>
              <a:latin typeface="+mj-lt"/>
              <a:ea typeface="黑体" panose="02010609060101010101" pitchFamily="49" charset="-122"/>
            </a:endParaRPr>
          </a:p>
          <a:p>
            <a:pPr eaLnBrk="1" hangingPunct="1">
              <a:spcBef>
                <a:spcPts val="1000"/>
              </a:spcBef>
            </a:pPr>
            <a:r>
              <a:rPr lang="zh-CN" altLang="en-US" sz="2400" b="1" dirty="0">
                <a:solidFill>
                  <a:schemeClr val="accent2"/>
                </a:solidFill>
                <a:latin typeface="+mj-lt"/>
                <a:ea typeface="黑体" panose="02010609060101010101" pitchFamily="49" charset="-122"/>
              </a:rPr>
              <a:t>（扫描教材</a:t>
            </a:r>
            <a:r>
              <a:rPr lang="en-US" altLang="zh-CN" sz="2400" b="1" dirty="0">
                <a:solidFill>
                  <a:schemeClr val="accent2"/>
                </a:solidFill>
                <a:latin typeface="+mj-lt"/>
                <a:ea typeface="黑体" panose="02010609060101010101" pitchFamily="49" charset="-122"/>
              </a:rPr>
              <a:t>P2</a:t>
            </a:r>
            <a:r>
              <a:rPr lang="zh-CN" altLang="en-US" sz="2400" b="1" dirty="0">
                <a:solidFill>
                  <a:schemeClr val="accent2"/>
                </a:solidFill>
                <a:latin typeface="+mj-lt"/>
                <a:ea typeface="黑体" panose="02010609060101010101" pitchFamily="49" charset="-122"/>
              </a:rPr>
              <a:t>页的二维码学习</a:t>
            </a:r>
            <a:r>
              <a:rPr lang="en-US" altLang="zh-CN" sz="2400" b="1" dirty="0">
                <a:solidFill>
                  <a:schemeClr val="accent2"/>
                </a:solidFill>
                <a:latin typeface="+mj-lt"/>
                <a:ea typeface="黑体" panose="02010609060101010101" pitchFamily="49" charset="-122"/>
              </a:rPr>
              <a:t>ERP</a:t>
            </a:r>
            <a:r>
              <a:rPr lang="zh-CN" altLang="en-US" sz="2400" b="1" dirty="0">
                <a:solidFill>
                  <a:schemeClr val="accent2"/>
                </a:solidFill>
                <a:latin typeface="+mj-lt"/>
                <a:ea typeface="黑体" panose="02010609060101010101" pitchFamily="49" charset="-122"/>
              </a:rPr>
              <a:t>、</a:t>
            </a:r>
            <a:r>
              <a:rPr lang="en-US" altLang="zh-CN" sz="2400" b="1" dirty="0">
                <a:solidFill>
                  <a:schemeClr val="accent2"/>
                </a:solidFill>
                <a:latin typeface="+mj-lt"/>
                <a:ea typeface="黑体" panose="02010609060101010101" pitchFamily="49" charset="-122"/>
              </a:rPr>
              <a:t> MIS </a:t>
            </a:r>
            <a:r>
              <a:rPr lang="zh-CN" altLang="en-US" sz="2400" b="1" dirty="0">
                <a:solidFill>
                  <a:schemeClr val="accent2"/>
                </a:solidFill>
                <a:latin typeface="+mj-lt"/>
                <a:ea typeface="黑体" panose="02010609060101010101" pitchFamily="49" charset="-122"/>
              </a:rPr>
              <a:t>、</a:t>
            </a:r>
            <a:r>
              <a:rPr lang="en-US" altLang="zh-CN" sz="2400" b="1" dirty="0">
                <a:solidFill>
                  <a:schemeClr val="accent2"/>
                </a:solidFill>
                <a:latin typeface="+mj-lt"/>
                <a:ea typeface="黑体" panose="02010609060101010101" pitchFamily="49" charset="-122"/>
              </a:rPr>
              <a:t>HRM </a:t>
            </a:r>
            <a:r>
              <a:rPr lang="zh-CN" altLang="en-US" sz="2400" b="1" dirty="0">
                <a:solidFill>
                  <a:schemeClr val="accent2"/>
                </a:solidFill>
                <a:latin typeface="+mj-lt"/>
                <a:ea typeface="黑体" panose="02010609060101010101" pitchFamily="49" charset="-122"/>
              </a:rPr>
              <a:t>、</a:t>
            </a:r>
            <a:r>
              <a:rPr lang="en-US" altLang="zh-CN" sz="2400" b="1" dirty="0">
                <a:solidFill>
                  <a:schemeClr val="accent2"/>
                </a:solidFill>
                <a:latin typeface="+mj-lt"/>
                <a:ea typeface="黑体" panose="02010609060101010101" pitchFamily="49" charset="-122"/>
              </a:rPr>
              <a:t>SCM</a:t>
            </a:r>
            <a:r>
              <a:rPr lang="zh-CN" altLang="en-US" sz="2400" b="1" dirty="0">
                <a:solidFill>
                  <a:schemeClr val="accent2"/>
                </a:solidFill>
                <a:latin typeface="+mj-lt"/>
                <a:ea typeface="黑体" panose="02010609060101010101" pitchFamily="49" charset="-122"/>
              </a:rPr>
              <a:t>、</a:t>
            </a:r>
            <a:r>
              <a:rPr lang="en-US" altLang="zh-CN" sz="2400" b="1" dirty="0">
                <a:solidFill>
                  <a:schemeClr val="accent2"/>
                </a:solidFill>
                <a:latin typeface="+mj-lt"/>
                <a:ea typeface="黑体" panose="02010609060101010101" pitchFamily="49" charset="-122"/>
              </a:rPr>
              <a:t>CRM</a:t>
            </a:r>
            <a:r>
              <a:rPr lang="zh-CN" altLang="en-US" sz="2400" b="1" dirty="0">
                <a:solidFill>
                  <a:schemeClr val="accent2"/>
                </a:solidFill>
                <a:latin typeface="+mj-lt"/>
                <a:ea typeface="黑体" panose="02010609060101010101" pitchFamily="49" charset="-122"/>
              </a:rPr>
              <a:t>）</a:t>
            </a:r>
            <a:endParaRPr lang="zh-CN" altLang="en-US" sz="2400" b="1" dirty="0">
              <a:solidFill>
                <a:schemeClr val="accent2"/>
              </a:solidFill>
              <a:latin typeface="+mj-lt"/>
              <a:ea typeface="黑体" panose="02010609060101010101" pitchFamily="49" charset="-122"/>
            </a:endParaRPr>
          </a:p>
        </p:txBody>
      </p:sp>
      <p:sp>
        <p:nvSpPr>
          <p:cNvPr id="2" name="文本框 10"/>
          <p:cNvSpPr txBox="1"/>
          <p:nvPr/>
        </p:nvSpPr>
        <p:spPr>
          <a:xfrm>
            <a:off x="452943" y="1091095"/>
            <a:ext cx="3961119" cy="523220"/>
          </a:xfrm>
          <a:prstGeom prst="rect">
            <a:avLst/>
          </a:prstGeom>
          <a:noFill/>
        </p:spPr>
        <p:txBody>
          <a:bodyPr wrap="square" rtlCol="0">
            <a:spAutoFit/>
          </a:bodyPr>
          <a:lstStyle/>
          <a:p>
            <a:r>
              <a:rPr lang="zh-CN" altLang="en-US" sz="2800" dirty="0">
                <a:solidFill>
                  <a:schemeClr val="accent2"/>
                </a:solidFill>
                <a:latin typeface="+mj-lt"/>
                <a:ea typeface="黑体" panose="02010609060101010101" pitchFamily="49" charset="-122"/>
              </a:rPr>
              <a:t>电子商务的概念模型</a:t>
            </a:r>
            <a:endParaRPr lang="en-US" altLang="zh-CN" sz="2800" dirty="0">
              <a:solidFill>
                <a:schemeClr val="accent2"/>
              </a:solidFill>
              <a:latin typeface="+mj-lt"/>
              <a:ea typeface="黑体" panose="02010609060101010101" pitchFamily="49" charset="-122"/>
            </a:endParaRPr>
          </a:p>
        </p:txBody>
      </p:sp>
    </p:spTree>
  </p:cSld>
  <p:clrMapOvr>
    <a:masterClrMapping/>
  </p:clrMapOvr>
  <p:transition spd="slow">
    <p:push dir="u"/>
  </p:transition>
</p:sld>
</file>

<file path=ppt/tags/tag1.xml><?xml version="1.0" encoding="utf-8"?>
<p:tagLst xmlns:p="http://schemas.openxmlformats.org/presentationml/2006/main">
  <p:tag name="KSO_WM_UNIT_ISCONTENTSTITLE" val="0"/>
  <p:tag name="KSO_WM_UNIT_PRESET_TEXT" val="盈利模式"/>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198943_3*a*1"/>
  <p:tag name="KSO_WM_TEMPLATE_CATEGORY" val="diagram"/>
  <p:tag name="KSO_WM_TEMPLATE_INDEX" val="20198943"/>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10.xml><?xml version="1.0" encoding="utf-8"?>
<p:tagLst xmlns:p="http://schemas.openxmlformats.org/presentationml/2006/main">
  <p:tag name="KSO_WM_UNIT_DIAGRAM_MODELTYPE" val="stripeEnum"/>
  <p:tag name="KSO_WM_UNIT_ISCONTENTSTITLE" val="0"/>
  <p:tag name="KSO_WM_UNIT_PRESET_TEXT" val="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943_3*l_h_a*1_2_1"/>
  <p:tag name="KSO_WM_TEMPLATE_CATEGORY" val="diagram"/>
  <p:tag name="KSO_WM_TEMPLATE_INDEX" val="20198943"/>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11.xml><?xml version="1.0" encoding="utf-8"?>
<p:tagLst xmlns:p="http://schemas.openxmlformats.org/presentationml/2006/main">
  <p:tag name="KSO_WM_UNIT_DIAGRAM_MODELTYPE" val="stripeEnum"/>
  <p:tag name="KSO_WM_UNIT_PRESET_TEXT" val="单击此处添加文本"/>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43_3*l_h_f*1_2_1"/>
  <p:tag name="KSO_WM_TEMPLATE_CATEGORY" val="diagram"/>
  <p:tag name="KSO_WM_TEMPLATE_INDEX" val="2019894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4"/>
  <p:tag name="KSO_WM_UNIT_ID" val="diagram20201436_1*r_i*1_4"/>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FILL_FORE_SCHEMECOLOR_INDEX" val="5"/>
  <p:tag name="KSO_WM_UNIT_FILL_TYPE" val="1"/>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UNIT_VALUE" val="169*169"/>
  <p:tag name="KSO_WM_UNIT_HIGHLIGHT" val="0"/>
  <p:tag name="KSO_WM_UNIT_COMPATIBLE" val="0"/>
  <p:tag name="KSO_WM_UNIT_DIAGRAM_ISNUMVISUAL" val="0"/>
  <p:tag name="KSO_WM_UNIT_DIAGRAM_ISREFERUNIT" val="0"/>
  <p:tag name="KSO_WM_DIAGRAM_GROUP_CODE" val="r1-1"/>
  <p:tag name="KSO_WM_UNIT_TYPE" val="r_x"/>
  <p:tag name="KSO_WM_UNIT_INDEX" val="1_1"/>
  <p:tag name="KSO_WM_UNIT_ID" val="diagram20201436_1*r_x*1_1"/>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FILL_FORE_SCHEMECOLOR_INDEX" val="14"/>
  <p:tag name="KSO_WM_UNIT_FILL_TYPE" val="1"/>
  <p:tag name="KSO_WM_UNIT_TEXT_FILL_FORE_SCHEMECOLOR_INDEX" val="14"/>
  <p:tag name="KSO_WM_UNIT_TEXT_FILL_TYPE" val="1"/>
  <p:tag name="KSO_WM_UNIT_USESOURCEFORMAT_APPLY" val="1"/>
</p:tagLst>
</file>

<file path=ppt/tags/tag14.xml><?xml version="1.0" encoding="utf-8"?>
<p:tagLst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80"/>
  <p:tag name="KSO_WM_UNIT_HIGHLIGHT" val="0"/>
  <p:tag name="KSO_WM_UNIT_COMPATIBLE" val="0"/>
  <p:tag name="KSO_WM_UNIT_DIAGRAM_ISNUMVISUAL" val="0"/>
  <p:tag name="KSO_WM_UNIT_DIAGRAM_ISREFERUNIT" val="0"/>
  <p:tag name="KSO_WM_DIAGRAM_GROUP_CODE" val="r1-1"/>
  <p:tag name="KSO_WM_UNIT_TYPE" val="r_v"/>
  <p:tag name="KSO_WM_UNIT_INDEX" val="1_2"/>
  <p:tag name="KSO_WM_UNIT_ID" val="diagram20201436_1*r_v*1_2"/>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TEXT_FILL_FORE_SCHEMECOLOR_INDEX" val="14"/>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5"/>
  <p:tag name="KSO_WM_UNIT_ID" val="diagram20201436_1*r_i*1_5"/>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FILL_FORE_SCHEMECOLOR_INDEX" val="6"/>
  <p:tag name="KSO_WM_UNIT_FILL_TYPE" val="1"/>
  <p:tag name="KSO_WM_UNIT_TEXT_FILL_FORE_SCHEMECOLOR_INDEX" val="13"/>
  <p:tag name="KSO_WM_UNIT_TEXT_FILL_TYPE" val="1"/>
  <p:tag name="KSO_WM_UNIT_USESOURCEFORMAT_APPLY" val="1"/>
</p:tagLst>
</file>

<file path=ppt/tags/tag16.xml><?xml version="1.0" encoding="utf-8"?>
<p:tagLst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80"/>
  <p:tag name="KSO_WM_UNIT_HIGHLIGHT" val="0"/>
  <p:tag name="KSO_WM_UNIT_COMPATIBLE" val="0"/>
  <p:tag name="KSO_WM_UNIT_DIAGRAM_ISNUMVISUAL" val="0"/>
  <p:tag name="KSO_WM_UNIT_DIAGRAM_ISREFERUNIT" val="0"/>
  <p:tag name="KSO_WM_DIAGRAM_GROUP_CODE" val="r1-1"/>
  <p:tag name="KSO_WM_UNIT_TYPE" val="r_v"/>
  <p:tag name="KSO_WM_UNIT_INDEX" val="1_1"/>
  <p:tag name="KSO_WM_UNIT_ID" val="diagram20201436_1*r_v*1_1"/>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TEXT_FILL_FORE_SCHEMECOLOR_INDEX" val="14"/>
  <p:tag name="KSO_WM_UNIT_TEXT_FILL_TYPE" val="1"/>
  <p:tag name="KSO_WM_UNIT_USESOURCEFORMAT_APPLY" val="1"/>
</p:tagLst>
</file>

<file path=ppt/tags/tag17.xml><?xml version="1.0" encoding="utf-8"?>
<p:tagLst xmlns:p="http://schemas.openxmlformats.org/presentationml/2006/main">
  <p:tag name="KSO_WM_UNIT_VALUE" val="169*169"/>
  <p:tag name="KSO_WM_UNIT_HIGHLIGHT" val="0"/>
  <p:tag name="KSO_WM_UNIT_COMPATIBLE" val="0"/>
  <p:tag name="KSO_WM_UNIT_DIAGRAM_ISNUMVISUAL" val="0"/>
  <p:tag name="KSO_WM_UNIT_DIAGRAM_ISREFERUNIT" val="0"/>
  <p:tag name="KSO_WM_DIAGRAM_GROUP_CODE" val="r1-1"/>
  <p:tag name="KSO_WM_UNIT_TYPE" val="r_x"/>
  <p:tag name="KSO_WM_UNIT_INDEX" val="1_2"/>
  <p:tag name="KSO_WM_UNIT_ID" val="diagram20201436_1*r_x*1_2"/>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FILL_FORE_SCHEMECOLOR_INDEX" val="14"/>
  <p:tag name="KSO_WM_UNIT_FILL_TYPE" val="1"/>
  <p:tag name="KSO_WM_UNIT_TEXT_FILL_FORE_SCHEMECOLOR_INDEX" val="13"/>
  <p:tag name="KSO_WM_UNIT_TEXT_FILL_TYPE" val="1"/>
  <p:tag name="KSO_WM_UNIT_USESOURCEFORMAT_APPLY" val="1"/>
</p:tagLst>
</file>

<file path=ppt/tags/tag18.xml><?xml version="1.0" encoding="utf-8"?>
<p:tagLst xmlns:p="http://schemas.openxmlformats.org/presentationml/2006/main">
  <p:tag name="KSO_WM_UNIT_ISCONTENTSTITLE" val="0"/>
  <p:tag name="KSO_WM_UNIT_PRESET_TEXT_INDEX" val="0"/>
  <p:tag name="KSO_WM_UNIT_PRESET_TEXT_LEN" val="8"/>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00844_3*a*1"/>
  <p:tag name="KSO_WM_TEMPLATE_CATEGORY" val="diagram"/>
  <p:tag name="KSO_WM_TEMPLATE_INDEX" val="20200844"/>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19.xml><?xml version="1.0" encoding="utf-8"?>
<p:tagLst xmlns:p="http://schemas.openxmlformats.org/presentationml/2006/main">
  <p:tag name="commondata" val="eyJoZGlkIjoiMDA3ODljM2M0N2ZiZGQ4NWViNzE0ZjlkMDc0MGY3ODQifQ=="/>
</p:tagLst>
</file>

<file path=ppt/tags/tag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43_3*l_h_i*1_1_2"/>
  <p:tag name="KSO_WM_TEMPLATE_CATEGORY" val="diagram"/>
  <p:tag name="KSO_WM_TEMPLATE_INDEX" val="20198943"/>
  <p:tag name="KSO_WM_UNIT_LAYERLEVEL" val="1_1_1"/>
  <p:tag name="KSO_WM_TAG_VERSION" val="1.0"/>
  <p:tag name="KSO_WM_BEAUTIFY_FLAG" val="#wm#"/>
  <p:tag name="KSO_WM_UNIT_LINE_FORE_SCHEMECOLOR_INDEX" val="6"/>
  <p:tag name="KSO_WM_UNIT_LINE_FILL_TYPE" val="2"/>
  <p:tag name="KSO_WM_UNIT_USESOURCEFORMAT_APPLY" val="1"/>
</p:tagLst>
</file>

<file path=ppt/tags/tag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8943_3*l_h_i*1_1_1"/>
  <p:tag name="KSO_WM_TEMPLATE_CATEGORY" val="diagram"/>
  <p:tag name="KSO_WM_TEMPLATE_INDEX" val="20198943"/>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4.xml><?xml version="1.0" encoding="utf-8"?>
<p:tagLst xmlns:p="http://schemas.openxmlformats.org/presentationml/2006/main">
  <p:tag name="KSO_WM_UNIT_DIAGRAM_MODELTYPE" val="stripeEnum"/>
  <p:tag name="KSO_WM_UNIT_VALUE" val="79*94"/>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198943_3*l_h_x*1_1_1"/>
  <p:tag name="KSO_WM_TEMPLATE_CATEGORY" val="diagram"/>
  <p:tag name="KSO_WM_TEMPLATE_INDEX" val="2019894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UNIT_DIAGRAM_MODELTYPE" val="stripeEnum"/>
  <p:tag name="KSO_WM_UNIT_ISCONTENTSTITLE" val="0"/>
  <p:tag name="KSO_WM_UNIT_PRESET_TEXT" val="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43_3*l_h_a*1_1_1"/>
  <p:tag name="KSO_WM_TEMPLATE_CATEGORY" val="diagram"/>
  <p:tag name="KSO_WM_TEMPLATE_INDEX" val="20198943"/>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6.xml><?xml version="1.0" encoding="utf-8"?>
<p:tagLst xmlns:p="http://schemas.openxmlformats.org/presentationml/2006/main">
  <p:tag name="KSO_WM_UNIT_DIAGRAM_MODELTYPE" val="stripeEnum"/>
  <p:tag name="KSO_WM_UNIT_PRESET_TEXT" val="单击此处添加文本"/>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43_3*l_h_f*1_1_1"/>
  <p:tag name="KSO_WM_TEMPLATE_CATEGORY" val="diagram"/>
  <p:tag name="KSO_WM_TEMPLATE_INDEX" val="2019894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8943_3*l_h_i*1_2_1"/>
  <p:tag name="KSO_WM_TEMPLATE_CATEGORY" val="diagram"/>
  <p:tag name="KSO_WM_TEMPLATE_INDEX" val="20198943"/>
  <p:tag name="KSO_WM_UNIT_LAYERLEVEL" val="1_1_1"/>
  <p:tag name="KSO_WM_TAG_VERSION" val="1.0"/>
  <p:tag name="KSO_WM_BEAUTIFY_FLAG" val="#wm#"/>
  <p:tag name="KSO_WM_UNIT_LINE_FORE_SCHEMECOLOR_INDEX" val="7"/>
  <p:tag name="KSO_WM_UNIT_LINE_FILL_TYPE" val="2"/>
  <p:tag name="KSO_WM_UNIT_USESOURCEFORMAT_APPLY" val="1"/>
</p:tagLst>
</file>

<file path=ppt/tags/tag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43_3*l_h_i*1_2_2"/>
  <p:tag name="KSO_WM_TEMPLATE_CATEGORY" val="diagram"/>
  <p:tag name="KSO_WM_TEMPLATE_INDEX" val="20198943"/>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9.xml><?xml version="1.0" encoding="utf-8"?>
<p:tagLst xmlns:p="http://schemas.openxmlformats.org/presentationml/2006/main">
  <p:tag name="KSO_WM_UNIT_DIAGRAM_MODELTYPE" val="stripeEnum"/>
  <p:tag name="KSO_WM_UNIT_VALUE" val="77*94"/>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98943_3*l_h_x*1_2_1"/>
  <p:tag name="KSO_WM_TEMPLATE_CATEGORY" val="diagram"/>
  <p:tag name="KSO_WM_TEMPLATE_INDEX" val="20198943"/>
  <p:tag name="KSO_WM_UNIT_LAYERLEVEL" val="1_1_1"/>
  <p:tag name="KSO_WM_TAG_VERSION" val="1.0"/>
  <p:tag name="KSO_WM_BEAUTIFY_FLAG" val="#wm#"/>
  <p:tag name="KSO_WM_UNIT_FILL_FORE_SCHEMECOLOR_INDEX" val="14"/>
  <p:tag name="KSO_WM_UNIT_FILL_TYPE" val="1"/>
  <p:tag name="KSO_WM_UNIT_USESOURCEFORMAT_APPLY" val="1"/>
</p:tagLst>
</file>

<file path=ppt/theme/theme1.xml><?xml version="1.0" encoding="utf-8"?>
<a:theme xmlns:a="http://schemas.openxmlformats.org/drawingml/2006/main" name="2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4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9234</Words>
  <Application>WPS 演示</Application>
  <PresentationFormat>自定义</PresentationFormat>
  <Paragraphs>492</Paragraphs>
  <Slides>52</Slides>
  <Notes>4</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52</vt:i4>
      </vt:variant>
    </vt:vector>
  </HeadingPairs>
  <TitlesOfParts>
    <vt:vector size="76" baseType="lpstr">
      <vt:lpstr>Arial</vt:lpstr>
      <vt:lpstr>宋体</vt:lpstr>
      <vt:lpstr>Wingdings</vt:lpstr>
      <vt:lpstr>微软雅黑</vt:lpstr>
      <vt:lpstr>仿宋_GB2312</vt:lpstr>
      <vt:lpstr>仿宋</vt:lpstr>
      <vt:lpstr>黑体</vt:lpstr>
      <vt:lpstr>Calibri</vt:lpstr>
      <vt:lpstr>方正粗倩简体</vt:lpstr>
      <vt:lpstr>方正大黑简体</vt:lpstr>
      <vt:lpstr>方正仿宋o浡渀.</vt:lpstr>
      <vt:lpstr>Times New Roman</vt:lpstr>
      <vt:lpstr>造字工房悦圆演示版常规体</vt:lpstr>
      <vt:lpstr>Arial Unicode MS</vt:lpstr>
      <vt:lpstr>方正宋一...</vt:lpstr>
      <vt:lpstr>Roboto Light</vt:lpstr>
      <vt:lpstr>Agency FB</vt:lpstr>
      <vt:lpstr>Calibri</vt:lpstr>
      <vt:lpstr>Arial Black</vt:lpstr>
      <vt:lpstr>Trebuchet MS</vt:lpstr>
      <vt:lpstr>Segoe Print</vt:lpstr>
      <vt:lpstr>2_默认设计模板</vt:lpstr>
      <vt:lpstr>3_默认设计模板</vt:lpstr>
      <vt:lpstr>4_默认设计模板</vt:lpstr>
      <vt:lpstr>第一章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本页所有文字均可更改，整个模板有创意动画效果</dc:title>
  <dc:creator/>
  <cp:keywords>ppt模板</cp:keywords>
  <cp:lastModifiedBy>feng</cp:lastModifiedBy>
  <cp:revision>279</cp:revision>
  <dcterms:created xsi:type="dcterms:W3CDTF">2024-08-24T03:52:00Z</dcterms:created>
  <dcterms:modified xsi:type="dcterms:W3CDTF">2026-03-05T12:34:24Z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BCDAD9E058E54064A7D87BED0A980DF3</vt:lpwstr>
  </property>
  <property fmtid="{D5CDD505-2E9C-101B-9397-08002B2CF9AE}" pid="3" name="KSOProductBuildVer">
    <vt:lpwstr>2052-12.1.0.25225</vt:lpwstr>
  </property>
</Properties>
</file>