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88" r:id="rId4"/>
  </p:sldMasterIdLst>
  <p:notesMasterIdLst>
    <p:notesMasterId r:id="rId21"/>
  </p:notesMasterIdLst>
  <p:handoutMasterIdLst>
    <p:handoutMasterId r:id="rId90"/>
  </p:handoutMasterIdLst>
  <p:sldIdLst>
    <p:sldId id="485" r:id="rId5"/>
    <p:sldId id="531" r:id="rId6"/>
    <p:sldId id="413" r:id="rId7"/>
    <p:sldId id="566" r:id="rId8"/>
    <p:sldId id="632" r:id="rId9"/>
    <p:sldId id="809" r:id="rId10"/>
    <p:sldId id="486" r:id="rId11"/>
    <p:sldId id="565" r:id="rId12"/>
    <p:sldId id="810" r:id="rId13"/>
    <p:sldId id="749" r:id="rId14"/>
    <p:sldId id="811" r:id="rId15"/>
    <p:sldId id="812" r:id="rId16"/>
    <p:sldId id="813" r:id="rId17"/>
    <p:sldId id="814" r:id="rId18"/>
    <p:sldId id="815" r:id="rId19"/>
    <p:sldId id="816" r:id="rId20"/>
    <p:sldId id="750" r:id="rId22"/>
    <p:sldId id="818" r:id="rId23"/>
    <p:sldId id="819" r:id="rId24"/>
    <p:sldId id="820" r:id="rId25"/>
    <p:sldId id="827" r:id="rId26"/>
    <p:sldId id="829" r:id="rId27"/>
    <p:sldId id="830" r:id="rId28"/>
    <p:sldId id="831" r:id="rId29"/>
    <p:sldId id="832" r:id="rId30"/>
    <p:sldId id="902" r:id="rId31"/>
    <p:sldId id="903" r:id="rId32"/>
    <p:sldId id="532" r:id="rId33"/>
    <p:sldId id="833" r:id="rId34"/>
    <p:sldId id="822" r:id="rId35"/>
    <p:sldId id="823" r:id="rId36"/>
    <p:sldId id="836" r:id="rId37"/>
    <p:sldId id="824" r:id="rId38"/>
    <p:sldId id="837" r:id="rId39"/>
    <p:sldId id="838" r:id="rId40"/>
    <p:sldId id="839" r:id="rId41"/>
    <p:sldId id="825" r:id="rId42"/>
    <p:sldId id="826" r:id="rId43"/>
    <p:sldId id="840" r:id="rId44"/>
    <p:sldId id="842" r:id="rId45"/>
    <p:sldId id="843" r:id="rId46"/>
    <p:sldId id="854" r:id="rId47"/>
    <p:sldId id="855" r:id="rId48"/>
    <p:sldId id="844" r:id="rId49"/>
    <p:sldId id="845" r:id="rId50"/>
    <p:sldId id="856" r:id="rId51"/>
    <p:sldId id="857" r:id="rId52"/>
    <p:sldId id="858" r:id="rId53"/>
    <p:sldId id="846" r:id="rId54"/>
    <p:sldId id="848" r:id="rId55"/>
    <p:sldId id="847" r:id="rId56"/>
    <p:sldId id="860" r:id="rId57"/>
    <p:sldId id="859" r:id="rId58"/>
    <p:sldId id="850" r:id="rId59"/>
    <p:sldId id="861" r:id="rId60"/>
    <p:sldId id="851" r:id="rId61"/>
    <p:sldId id="852" r:id="rId62"/>
    <p:sldId id="862" r:id="rId63"/>
    <p:sldId id="781" r:id="rId64"/>
    <p:sldId id="863" r:id="rId65"/>
    <p:sldId id="864" r:id="rId66"/>
    <p:sldId id="865" r:id="rId67"/>
    <p:sldId id="866" r:id="rId68"/>
    <p:sldId id="867" r:id="rId69"/>
    <p:sldId id="904" r:id="rId70"/>
    <p:sldId id="869" r:id="rId71"/>
    <p:sldId id="872" r:id="rId72"/>
    <p:sldId id="873" r:id="rId73"/>
    <p:sldId id="874" r:id="rId74"/>
    <p:sldId id="875" r:id="rId75"/>
    <p:sldId id="876" r:id="rId76"/>
    <p:sldId id="877" r:id="rId77"/>
    <p:sldId id="878" r:id="rId78"/>
    <p:sldId id="879" r:id="rId79"/>
    <p:sldId id="880" r:id="rId80"/>
    <p:sldId id="882" r:id="rId81"/>
    <p:sldId id="883" r:id="rId82"/>
    <p:sldId id="884" r:id="rId83"/>
    <p:sldId id="885" r:id="rId84"/>
    <p:sldId id="896" r:id="rId85"/>
    <p:sldId id="799" r:id="rId86"/>
    <p:sldId id="807" r:id="rId87"/>
    <p:sldId id="687" r:id="rId88"/>
    <p:sldId id="897" r:id="rId89"/>
  </p:sldIdLst>
  <p:sldSz cx="12196445" cy="6858000"/>
  <p:notesSz cx="6858000" cy="9144000"/>
  <p:custDataLst>
    <p:tags r:id="rId94"/>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21A3D0"/>
    <a:srgbClr val="A9BECB"/>
    <a:srgbClr val="781E19"/>
    <a:srgbClr val="C2D414"/>
    <a:srgbClr val="DDDDDD"/>
    <a:srgbClr val="AF1D5C"/>
    <a:srgbClr val="D01C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95074" autoAdjust="0"/>
  </p:normalViewPr>
  <p:slideViewPr>
    <p:cSldViewPr snapToObjects="1" showGuides="1">
      <p:cViewPr varScale="1">
        <p:scale>
          <a:sx n="70" d="100"/>
          <a:sy n="70" d="100"/>
        </p:scale>
        <p:origin x="72" y="341"/>
      </p:cViewPr>
      <p:guideLst>
        <p:guide orient="horz" pos="2160"/>
        <p:guide pos="3840"/>
      </p:guideLst>
    </p:cSldViewPr>
  </p:slideViewPr>
  <p:notesTextViewPr>
    <p:cViewPr>
      <p:scale>
        <a:sx n="1" d="1"/>
        <a:sy n="1" d="1"/>
      </p:scale>
      <p:origin x="0" y="0"/>
    </p:cViewPr>
  </p:notesTextViewPr>
  <p:notesViewPr>
    <p:cSldViewPr snapToObjects="1">
      <p:cViewPr varScale="1">
        <p:scale>
          <a:sx n="55" d="100"/>
          <a:sy n="55" d="100"/>
        </p:scale>
        <p:origin x="2640" y="84"/>
      </p:cViewPr>
      <p:guideLst/>
    </p:cSldViewPr>
  </p:notesViewPr>
  <p:gridSpacing cx="72008" cy="72008"/>
</p:viewPr>
</file>

<file path=ppt/_rels/presentation.xml.rels><?xml version="1.0" encoding="UTF-8" standalone="yes"?>
<Relationships xmlns="http://schemas.openxmlformats.org/package/2006/relationships"><Relationship Id="rId94" Type="http://schemas.openxmlformats.org/officeDocument/2006/relationships/tags" Target="tags/tag6.xml"/><Relationship Id="rId93" Type="http://schemas.openxmlformats.org/officeDocument/2006/relationships/tableStyles" Target="tableStyles.xml"/><Relationship Id="rId92" Type="http://schemas.openxmlformats.org/officeDocument/2006/relationships/viewProps" Target="viewProps.xml"/><Relationship Id="rId91" Type="http://schemas.openxmlformats.org/officeDocument/2006/relationships/presProps" Target="presProps.xml"/><Relationship Id="rId90" Type="http://schemas.openxmlformats.org/officeDocument/2006/relationships/handoutMaster" Target="handoutMasters/handoutMaster1.xml"/><Relationship Id="rId9" Type="http://schemas.openxmlformats.org/officeDocument/2006/relationships/slide" Target="slides/slide5.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4.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notesMaster" Target="notesMasters/notes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296222-23A1-4177-B433-96942F398B5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332C2A-70AA-477F-AE64-58C6D50ED8A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5E701364-3F2E-4B26-B151-4F92A62FFB98}" type="datetimeFigureOut">
              <a:rPr lang="zh-CN" altLang="en-US"/>
            </a:fld>
            <a:endParaRPr lang="en-US"/>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78455287-8C9E-4FEA-A396-C93FDD1800E3}"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endParaRPr lang="zh-CN" altLang="en-US" sz="1800" b="0" i="0" u="none" strike="noStrike" baseline="0" dirty="0">
              <a:solidFill>
                <a:srgbClr val="000000"/>
              </a:solidFill>
              <a:latin typeface="方正宋一..."/>
            </a:endParaRPr>
          </a:p>
          <a:p>
            <a:pPr algn="just"/>
            <a:r>
              <a:rPr lang="zh-CN" altLang="en-US" sz="1800" b="0" i="0" u="none" strike="noStrike" baseline="0" dirty="0">
                <a:solidFill>
                  <a:srgbClr val="211D1E"/>
                </a:solidFill>
                <a:latin typeface="方正宋一..."/>
              </a:rPr>
              <a:t>（</a:t>
            </a:r>
            <a:r>
              <a:rPr lang="en-US" altLang="zh-CN" sz="1800" b="0" i="0" u="none" strike="noStrike" baseline="0" dirty="0">
                <a:solidFill>
                  <a:srgbClr val="211D1E"/>
                </a:solidFill>
                <a:latin typeface="Times New Roman" panose="02020603050405020304" charset="0"/>
              </a:rPr>
              <a:t>1</a:t>
            </a:r>
            <a:r>
              <a:rPr lang="zh-CN" altLang="en-US" sz="1800" b="0" i="0" u="none" strike="noStrike" baseline="0" dirty="0">
                <a:solidFill>
                  <a:srgbClr val="211D1E"/>
                </a:solidFill>
                <a:latin typeface="方正宋一..."/>
              </a:rPr>
              <a:t>）地域分布。例如，搜索连衣裙的网民地域分布结果显示，江苏、广东、安徽、浙江、山东等地区的网民近</a:t>
            </a:r>
            <a:r>
              <a:rPr lang="en-US" altLang="zh-CN" sz="1800" b="0" i="0" u="none" strike="noStrike" baseline="0" dirty="0">
                <a:solidFill>
                  <a:srgbClr val="211D1E"/>
                </a:solidFill>
                <a:latin typeface="Times New Roman" panose="02020603050405020304" charset="0"/>
              </a:rPr>
              <a:t>7 </a:t>
            </a:r>
            <a:r>
              <a:rPr lang="zh-CN" altLang="en-US" sz="1800" b="0" i="0" u="none" strike="noStrike" baseline="0" dirty="0">
                <a:solidFill>
                  <a:srgbClr val="211D1E"/>
                </a:solidFill>
                <a:latin typeface="方正宋一..."/>
              </a:rPr>
              <a:t>日对连衣裙的关注度较高。另外，该功能还可以针对区域或城市继续进行排名分析。</a:t>
            </a:r>
            <a:endParaRPr lang="zh-CN" altLang="en-US" sz="1800" b="0" i="0" u="none" strike="noStrike" baseline="0" dirty="0">
              <a:solidFill>
                <a:srgbClr val="211D1E"/>
              </a:solidFill>
              <a:latin typeface="方正宋一..."/>
            </a:endParaRPr>
          </a:p>
          <a:p>
            <a:pPr algn="just"/>
            <a:r>
              <a:rPr lang="zh-CN" altLang="en-US" sz="1800" b="0" i="0" u="none" strike="noStrike" baseline="0" dirty="0">
                <a:solidFill>
                  <a:srgbClr val="211D1E"/>
                </a:solidFill>
                <a:latin typeface="方正宋一..."/>
              </a:rPr>
              <a:t>（</a:t>
            </a:r>
            <a:r>
              <a:rPr lang="en-US" altLang="zh-CN" sz="1800" b="0" i="0" u="none" strike="noStrike" baseline="0" dirty="0">
                <a:solidFill>
                  <a:srgbClr val="211D1E"/>
                </a:solidFill>
                <a:latin typeface="Times New Roman" panose="02020603050405020304" charset="0"/>
              </a:rPr>
              <a:t>2</a:t>
            </a:r>
            <a:r>
              <a:rPr lang="zh-CN" altLang="en-US" sz="1800" b="0" i="0" u="none" strike="noStrike" baseline="0" dirty="0">
                <a:solidFill>
                  <a:srgbClr val="211D1E"/>
                </a:solidFill>
                <a:latin typeface="方正宋一..."/>
              </a:rPr>
              <a:t>）人群属性。搜索连衣裙的网民人群属性</a:t>
            </a:r>
            <a:r>
              <a:rPr lang="en-US" altLang="zh-CN" sz="1800" b="0" i="0" u="none" strike="noStrike" baseline="0" dirty="0">
                <a:solidFill>
                  <a:srgbClr val="211D1E"/>
                </a:solidFill>
                <a:latin typeface="方正宋一..."/>
              </a:rPr>
              <a:t>.</a:t>
            </a:r>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a:t>
            </a:r>
            <a:r>
              <a:rPr lang="en-US" altLang="zh-CN" dirty="0"/>
              <a:t>1</a:t>
            </a:r>
            <a:r>
              <a:rPr lang="zh-CN" altLang="en-US" dirty="0"/>
              <a:t>）精选货源。进入千牛卖家中心，选择“商品”→“找货源”→“精选货源”，淘宝网会为淘宝卖家提供一些货源以供选择。</a:t>
            </a:r>
            <a:endParaRPr lang="zh-CN" altLang="en-US" dirty="0"/>
          </a:p>
          <a:p>
            <a:r>
              <a:rPr lang="zh-CN" altLang="en-US" dirty="0"/>
              <a:t>（</a:t>
            </a:r>
            <a:r>
              <a:rPr lang="en-US" altLang="zh-CN" dirty="0"/>
              <a:t>2</a:t>
            </a:r>
            <a:r>
              <a:rPr lang="zh-CN" altLang="en-US" dirty="0"/>
              <a:t>）淘货源。进入千牛卖家中心，选择“商品”→“市场发现”→“淘货源”，会进入阿里巴巴</a:t>
            </a:r>
            <a:r>
              <a:rPr lang="en-US" altLang="zh-CN" dirty="0"/>
              <a:t>1688</a:t>
            </a:r>
            <a:r>
              <a:rPr lang="zh-CN" altLang="en-US" dirty="0"/>
              <a:t>，然后可进行货源选择。</a:t>
            </a:r>
            <a:endParaRPr lang="zh-CN" altLang="en-US" dirty="0"/>
          </a:p>
          <a:p>
            <a:r>
              <a:rPr lang="zh-CN" altLang="en-US" dirty="0"/>
              <a:t>（</a:t>
            </a:r>
            <a:r>
              <a:rPr lang="en-US" altLang="zh-CN" dirty="0"/>
              <a:t>3</a:t>
            </a:r>
            <a:r>
              <a:rPr lang="zh-CN" altLang="en-US" dirty="0"/>
              <a:t>）淘商机。进入千牛卖家中心，选择“商品”→“市场发现”→“淘商机”，淘宝网会根据卖家店铺销售的商品类型提供“蓝海推荐”商品，卖家选中商品后可单击“发布新品”或选择“上架蓝海商品”，这时可选择货源，如图</a:t>
            </a:r>
            <a:r>
              <a:rPr lang="en-US" altLang="zh-CN" dirty="0"/>
              <a:t>4.9</a:t>
            </a:r>
            <a:r>
              <a:rPr lang="zh-CN" altLang="en-US" dirty="0"/>
              <a:t>所示。</a:t>
            </a:r>
            <a:endParaRPr lang="zh-CN" altLang="en-US" dirty="0"/>
          </a:p>
          <a:p>
            <a:r>
              <a:rPr lang="zh-CN" altLang="en-US" dirty="0"/>
              <a:t>（</a:t>
            </a:r>
            <a:r>
              <a:rPr lang="en-US" altLang="zh-CN" dirty="0"/>
              <a:t>4</a:t>
            </a:r>
            <a:r>
              <a:rPr lang="zh-CN" altLang="en-US" dirty="0"/>
              <a:t>）淘分销（</a:t>
            </a:r>
            <a:r>
              <a:rPr lang="en-US" altLang="zh-CN" dirty="0"/>
              <a:t>2022</a:t>
            </a:r>
            <a:r>
              <a:rPr lang="zh-CN" altLang="en-US" dirty="0"/>
              <a:t>年</a:t>
            </a:r>
            <a:r>
              <a:rPr lang="en-US" altLang="zh-CN" dirty="0"/>
              <a:t>6</a:t>
            </a:r>
            <a:r>
              <a:rPr lang="zh-CN" altLang="en-US" dirty="0"/>
              <a:t>月升级为“鲸芽”）。进入千牛卖家中心，选择“商品”→“市场发现”→“淘分销”，进入图</a:t>
            </a:r>
            <a:r>
              <a:rPr lang="en-US" altLang="zh-CN" dirty="0"/>
              <a:t>4.10</a:t>
            </a:r>
            <a:r>
              <a:rPr lang="zh-CN" altLang="en-US" dirty="0"/>
              <a:t>所示的鲸芽页面，单击“分销商入驻”可进入淘分销后台选择商品。</a:t>
            </a:r>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a:t>
            </a:r>
            <a:r>
              <a:rPr lang="en-US" altLang="zh-CN" dirty="0"/>
              <a:t>1</a:t>
            </a:r>
            <a:r>
              <a:rPr lang="zh-CN" altLang="en-US" dirty="0"/>
              <a:t>）关键词搜索带来的流量，是指没有付费做广告推广，买家通过关键词搜索等途径进入网店中的流量。</a:t>
            </a:r>
            <a:endParaRPr lang="zh-CN" altLang="en-US" dirty="0"/>
          </a:p>
          <a:p>
            <a:r>
              <a:rPr lang="zh-CN" altLang="en-US" dirty="0"/>
              <a:t>（</a:t>
            </a:r>
            <a:r>
              <a:rPr lang="en-US" altLang="zh-CN" dirty="0"/>
              <a:t>2</a:t>
            </a:r>
            <a:r>
              <a:rPr lang="zh-CN" altLang="en-US" dirty="0"/>
              <a:t>）自主流量，是指买家自己主动访问网店的流量，这样的买家通常之前在网店中已经有过成功的交易经历，因此才会通过直接访问、收藏商品</a:t>
            </a:r>
            <a:r>
              <a:rPr lang="en-US" altLang="zh-CN" dirty="0"/>
              <a:t>/ </a:t>
            </a:r>
            <a:r>
              <a:rPr lang="zh-CN" altLang="en-US" dirty="0"/>
              <a:t>网店、购物车等渠道来回访网店，这样的流量十分稳定且转化率也很高。</a:t>
            </a:r>
            <a:endParaRPr lang="zh-CN" altLang="en-US" dirty="0"/>
          </a:p>
          <a:p>
            <a:r>
              <a:rPr lang="zh-CN" altLang="en-US" dirty="0"/>
              <a:t>（</a:t>
            </a:r>
            <a:r>
              <a:rPr lang="en-US" altLang="zh-CN" dirty="0"/>
              <a:t>3</a:t>
            </a:r>
            <a:r>
              <a:rPr lang="zh-CN" altLang="en-US" dirty="0"/>
              <a:t>）站外免费流量，大多来自贴吧、论坛、社区、微博、短视频等，可以靠店主自己去发帖获取，也可以雇用别人去获取。这种流量的精准度不高，效果自然得不到保证。</a:t>
            </a:r>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a:t>
            </a:r>
            <a:r>
              <a:rPr lang="en-US" altLang="zh-CN" dirty="0"/>
              <a:t>1</a:t>
            </a:r>
            <a:r>
              <a:rPr lang="zh-CN" altLang="en-US" dirty="0"/>
              <a:t>）浏览量（</a:t>
            </a:r>
            <a:r>
              <a:rPr lang="en-US" altLang="zh-CN" dirty="0"/>
              <a:t>Page View</a:t>
            </a:r>
            <a:r>
              <a:rPr lang="zh-CN" altLang="en-US" dirty="0"/>
              <a:t>，</a:t>
            </a:r>
            <a:r>
              <a:rPr lang="en-US" altLang="zh-CN" dirty="0"/>
              <a:t>PV</a:t>
            </a:r>
            <a:r>
              <a:rPr lang="zh-CN" altLang="en-US" dirty="0"/>
              <a:t>）：即页面浏览量，是指在一定时间内，网店的首页或商品页被查看的次数。访客多次打开或刷新一个商品页，该指标值累加。</a:t>
            </a:r>
            <a:endParaRPr lang="zh-CN" altLang="en-US" dirty="0"/>
          </a:p>
          <a:p>
            <a:r>
              <a:rPr lang="zh-CN" altLang="en-US" dirty="0"/>
              <a:t>（</a:t>
            </a:r>
            <a:r>
              <a:rPr lang="en-US" altLang="zh-CN" dirty="0"/>
              <a:t>2</a:t>
            </a:r>
            <a:r>
              <a:rPr lang="zh-CN" altLang="en-US" dirty="0"/>
              <a:t>）访客数（</a:t>
            </a:r>
            <a:r>
              <a:rPr lang="en-US" altLang="zh-CN" dirty="0"/>
              <a:t>Unique Visitor</a:t>
            </a:r>
            <a:r>
              <a:rPr lang="zh-CN" altLang="en-US" dirty="0"/>
              <a:t>，</a:t>
            </a:r>
            <a:r>
              <a:rPr lang="en-US" altLang="zh-CN" dirty="0"/>
              <a:t>UV</a:t>
            </a:r>
            <a:r>
              <a:rPr lang="zh-CN" altLang="en-US" dirty="0"/>
              <a:t>）：即独立访客数，是指在一定时间内，一个访客进店访问，不论重复访问了多少次或多少页面都计为</a:t>
            </a:r>
            <a:r>
              <a:rPr lang="en-US" altLang="zh-CN" dirty="0"/>
              <a:t>1</a:t>
            </a:r>
            <a:r>
              <a:rPr lang="zh-CN" altLang="en-US" dirty="0"/>
              <a:t>次。</a:t>
            </a:r>
            <a:endParaRPr lang="zh-CN" altLang="en-US" dirty="0"/>
          </a:p>
          <a:p>
            <a:r>
              <a:rPr lang="zh-CN" altLang="en-US" dirty="0"/>
              <a:t>（</a:t>
            </a:r>
            <a:r>
              <a:rPr lang="en-US" altLang="zh-CN" dirty="0"/>
              <a:t>3</a:t>
            </a:r>
            <a:r>
              <a:rPr lang="zh-CN" altLang="en-US" dirty="0"/>
              <a:t>）点击率：是指商品被点击的次数与被显示次数之比。</a:t>
            </a:r>
            <a:endParaRPr lang="zh-CN" altLang="en-US" dirty="0"/>
          </a:p>
          <a:p>
            <a:r>
              <a:rPr lang="zh-CN" altLang="en-US" dirty="0"/>
              <a:t>（</a:t>
            </a:r>
            <a:r>
              <a:rPr lang="en-US" altLang="zh-CN" dirty="0"/>
              <a:t>4</a:t>
            </a:r>
            <a:r>
              <a:rPr lang="zh-CN" altLang="en-US" dirty="0"/>
              <a:t>）平均停留时长：在一定时间内，平均每个访客访问网店首页或商品页的停留时间。</a:t>
            </a:r>
            <a:endParaRPr lang="zh-CN" altLang="en-US" dirty="0"/>
          </a:p>
          <a:p>
            <a:r>
              <a:rPr lang="zh-CN" altLang="en-US" dirty="0"/>
              <a:t>（</a:t>
            </a:r>
            <a:r>
              <a:rPr lang="en-US" altLang="zh-CN" dirty="0"/>
              <a:t>5</a:t>
            </a:r>
            <a:r>
              <a:rPr lang="zh-CN" altLang="en-US" dirty="0"/>
              <a:t>）跳失率：跳失率是指买家只访问了一个页面就离开的访问量与总访问量的比率。</a:t>
            </a:r>
            <a:endParaRPr lang="zh-CN" altLang="en-US" dirty="0"/>
          </a:p>
          <a:p>
            <a:r>
              <a:rPr lang="zh-CN" altLang="en-US" dirty="0"/>
              <a:t>（</a:t>
            </a:r>
            <a:r>
              <a:rPr lang="en-US" altLang="zh-CN" dirty="0"/>
              <a:t>6</a:t>
            </a:r>
            <a:r>
              <a:rPr lang="zh-CN" altLang="en-US" dirty="0"/>
              <a:t>）收藏率、加购率：收藏人数（商品的收藏人数或网店的收藏人数）和加购人数从侧面反映了网店或商品的受欢迎程度。</a:t>
            </a:r>
            <a:endParaRPr lang="zh-CN" altLang="en-US" dirty="0"/>
          </a:p>
          <a:p>
            <a:r>
              <a:rPr lang="zh-CN" altLang="en-US" dirty="0"/>
              <a:t>（</a:t>
            </a:r>
            <a:r>
              <a:rPr lang="en-US" altLang="zh-CN" dirty="0"/>
              <a:t>7</a:t>
            </a:r>
            <a:r>
              <a:rPr lang="zh-CN" altLang="en-US" dirty="0"/>
              <a:t>）客单价：指每一位买家在网店里平均消费的金额。</a:t>
            </a:r>
            <a:endParaRPr lang="zh-CN" altLang="en-US" dirty="0"/>
          </a:p>
          <a:p>
            <a:r>
              <a:rPr lang="zh-CN" altLang="en-US" dirty="0"/>
              <a:t>（</a:t>
            </a:r>
            <a:r>
              <a:rPr lang="en-US" altLang="zh-CN" dirty="0"/>
              <a:t>8</a:t>
            </a:r>
            <a:r>
              <a:rPr lang="zh-CN" altLang="en-US" dirty="0"/>
              <a:t>）转化率：订单转化是指当访客访问网店时，访客转化为网店的消费用户。</a:t>
            </a:r>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本章学习要求</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知识框架图</a:t>
            </a:r>
            <a:r>
              <a:rPr lang="en-US" altLang="zh-CN"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问与答</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引例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第一节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mj-lt"/>
                <a:ea typeface="黑体" panose="02010609060101010101" pitchFamily="49" charset="-122"/>
              </a:rPr>
              <a:t>网上开店概述</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案例</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视野拓展</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学而思，思而学</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第二节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220251"/>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mj-lt"/>
                <a:ea typeface="黑体" panose="02010609060101010101" pitchFamily="49" charset="-122"/>
              </a:rPr>
              <a:t>选品和商品发布</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Freeform 5"/>
          <p:cNvSpPr/>
          <p:nvPr userDrawn="1"/>
        </p:nvSpPr>
        <p:spPr bwMode="auto">
          <a:xfrm>
            <a:off x="193725"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47700"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第三节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411337" y="169476"/>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网店运营数据分析</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内容提高</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实训案例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归纳与提高</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第四节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电子商务的法律环境</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8" Type="http://schemas.openxmlformats.org/officeDocument/2006/relationships/theme" Target="../theme/theme2.xml"/><Relationship Id="rId27" Type="http://schemas.openxmlformats.org/officeDocument/2006/relationships/slide" Target="../slides/slide1.xml"/><Relationship Id="rId26" Type="http://schemas.openxmlformats.org/officeDocument/2006/relationships/image" Target="../media/image2.jpeg"/><Relationship Id="rId25" Type="http://schemas.openxmlformats.org/officeDocument/2006/relationships/slideLayout" Target="../slideLayouts/slideLayout38.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0" Type="http://schemas.openxmlformats.org/officeDocument/2006/relationships/slideLayout" Target="../slideLayouts/slideLayout33.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26"/>
          <a:srcRect/>
          <a:stretch>
            <a:fillRect/>
          </a:stretch>
        </a:blipFill>
        <a:effectLst/>
      </p:bgPr>
    </p:bg>
    <p:spTree>
      <p:nvGrpSpPr>
        <p:cNvPr id="1" name=""/>
        <p:cNvGrpSpPr/>
        <p:nvPr/>
      </p:nvGrpSpPr>
      <p:grpSpPr>
        <a:xfrm>
          <a:off x="0" y="0"/>
          <a:ext cx="0" cy="0"/>
          <a:chOff x="0" y="0"/>
          <a:chExt cx="0" cy="0"/>
        </a:xfrm>
      </p:grpSpPr>
      <p:sp>
        <p:nvSpPr>
          <p:cNvPr id="2050" name="Freeform 17"/>
          <p:cNvSpPr/>
          <p:nvPr userDrawn="1"/>
        </p:nvSpPr>
        <p:spPr bwMode="auto">
          <a:xfrm>
            <a:off x="10606088" y="291350"/>
            <a:ext cx="647700" cy="266700"/>
          </a:xfrm>
          <a:custGeom>
            <a:avLst/>
            <a:gdLst>
              <a:gd name="T0" fmla="*/ 106848987 w 843"/>
              <a:gd name="T1" fmla="*/ 0 h 362"/>
              <a:gd name="T2" fmla="*/ 390796672 w 843"/>
              <a:gd name="T3" fmla="*/ 0 h 362"/>
              <a:gd name="T4" fmla="*/ 497645658 w 843"/>
              <a:gd name="T5" fmla="*/ 98244323 h 362"/>
              <a:gd name="T6" fmla="*/ 497645658 w 843"/>
              <a:gd name="T7" fmla="*/ 98244323 h 362"/>
              <a:gd name="T8" fmla="*/ 390796672 w 843"/>
              <a:gd name="T9" fmla="*/ 196488646 h 362"/>
              <a:gd name="T10" fmla="*/ 106848987 w 843"/>
              <a:gd name="T11" fmla="*/ 196488646 h 362"/>
              <a:gd name="T12" fmla="*/ 0 w 843"/>
              <a:gd name="T13" fmla="*/ 98244323 h 362"/>
              <a:gd name="T14" fmla="*/ 0 w 843"/>
              <a:gd name="T15" fmla="*/ 98244323 h 362"/>
              <a:gd name="T16" fmla="*/ 106848987 w 8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3" h="362">
                <a:moveTo>
                  <a:pt x="181" y="0"/>
                </a:moveTo>
                <a:lnTo>
                  <a:pt x="662" y="0"/>
                </a:lnTo>
                <a:cubicBezTo>
                  <a:pt x="762" y="0"/>
                  <a:pt x="843" y="82"/>
                  <a:pt x="843" y="181"/>
                </a:cubicBezTo>
                <a:cubicBezTo>
                  <a:pt x="843" y="281"/>
                  <a:pt x="762" y="362"/>
                  <a:pt x="662" y="362"/>
                </a:cubicBezTo>
                <a:lnTo>
                  <a:pt x="181" y="362"/>
                </a:lnTo>
                <a:cubicBezTo>
                  <a:pt x="82" y="362"/>
                  <a:pt x="0" y="281"/>
                  <a:pt x="0" y="181"/>
                </a:cubicBezTo>
                <a:cubicBezTo>
                  <a:pt x="0" y="82"/>
                  <a:pt x="82" y="0"/>
                  <a:pt x="181"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 name="Freeform 19">
            <a:hlinkClick r:id="" action="ppaction://hlinkshowjump?jump=firstslide"/>
          </p:cNvPr>
          <p:cNvSpPr>
            <a:spLocks noEditPoints="1"/>
          </p:cNvSpPr>
          <p:nvPr userDrawn="1"/>
        </p:nvSpPr>
        <p:spPr bwMode="auto">
          <a:xfrm>
            <a:off x="9882188" y="280238"/>
            <a:ext cx="282575" cy="273050"/>
          </a:xfrm>
          <a:custGeom>
            <a:avLst/>
            <a:gdLst>
              <a:gd name="T0" fmla="*/ 170064203 w 369"/>
              <a:gd name="T1" fmla="*/ 42162176 h 369"/>
              <a:gd name="T2" fmla="*/ 75063100 w 369"/>
              <a:gd name="T3" fmla="*/ 104036490 h 369"/>
              <a:gd name="T4" fmla="*/ 170064203 w 369"/>
              <a:gd name="T5" fmla="*/ 165363224 h 369"/>
              <a:gd name="T6" fmla="*/ 170064203 w 369"/>
              <a:gd name="T7" fmla="*/ 42162176 h 369"/>
              <a:gd name="T8" fmla="*/ 161854212 w 369"/>
              <a:gd name="T9" fmla="*/ 151126885 h 369"/>
              <a:gd name="T10" fmla="*/ 161854212 w 369"/>
              <a:gd name="T11" fmla="*/ 151126885 h 369"/>
              <a:gd name="T12" fmla="*/ 88550888 w 369"/>
              <a:gd name="T13" fmla="*/ 104036490 h 369"/>
              <a:gd name="T14" fmla="*/ 161854212 w 369"/>
              <a:gd name="T15" fmla="*/ 55850935 h 369"/>
              <a:gd name="T16" fmla="*/ 161854212 w 369"/>
              <a:gd name="T17" fmla="*/ 151126885 h 369"/>
              <a:gd name="T18" fmla="*/ 65093334 w 369"/>
              <a:gd name="T19" fmla="*/ 165363224 h 369"/>
              <a:gd name="T20" fmla="*/ 65093334 w 369"/>
              <a:gd name="T21" fmla="*/ 165363224 h 369"/>
              <a:gd name="T22" fmla="*/ 65093334 w 369"/>
              <a:gd name="T23" fmla="*/ 42162176 h 369"/>
              <a:gd name="T24" fmla="*/ 52778731 w 369"/>
              <a:gd name="T25" fmla="*/ 42162176 h 369"/>
              <a:gd name="T26" fmla="*/ 52778731 w 369"/>
              <a:gd name="T27" fmla="*/ 165363224 h 369"/>
              <a:gd name="T28" fmla="*/ 65093334 w 369"/>
              <a:gd name="T29" fmla="*/ 165363224 h 369"/>
              <a:gd name="T30" fmla="*/ 107903063 w 369"/>
              <a:gd name="T31" fmla="*/ 0 h 369"/>
              <a:gd name="T32" fmla="*/ 216391953 w 369"/>
              <a:gd name="T33" fmla="*/ 101298590 h 369"/>
              <a:gd name="T34" fmla="*/ 107903063 w 369"/>
              <a:gd name="T35" fmla="*/ 202049600 h 369"/>
              <a:gd name="T36" fmla="*/ 0 w 369"/>
              <a:gd name="T37" fmla="*/ 101298590 h 369"/>
              <a:gd name="T38" fmla="*/ 107903063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290" y="77"/>
                </a:moveTo>
                <a:lnTo>
                  <a:pt x="128" y="190"/>
                </a:lnTo>
                <a:lnTo>
                  <a:pt x="290" y="302"/>
                </a:lnTo>
                <a:lnTo>
                  <a:pt x="290" y="77"/>
                </a:lnTo>
                <a:close/>
                <a:moveTo>
                  <a:pt x="276" y="276"/>
                </a:moveTo>
                <a:lnTo>
                  <a:pt x="276" y="276"/>
                </a:lnTo>
                <a:lnTo>
                  <a:pt x="151" y="190"/>
                </a:lnTo>
                <a:lnTo>
                  <a:pt x="276" y="102"/>
                </a:lnTo>
                <a:lnTo>
                  <a:pt x="276" y="276"/>
                </a:lnTo>
                <a:close/>
                <a:moveTo>
                  <a:pt x="111" y="302"/>
                </a:moveTo>
                <a:lnTo>
                  <a:pt x="111" y="302"/>
                </a:lnTo>
                <a:lnTo>
                  <a:pt x="111" y="77"/>
                </a:lnTo>
                <a:lnTo>
                  <a:pt x="90" y="77"/>
                </a:lnTo>
                <a:lnTo>
                  <a:pt x="90" y="302"/>
                </a:lnTo>
                <a:lnTo>
                  <a:pt x="111" y="302"/>
                </a:lnTo>
                <a:close/>
                <a:moveTo>
                  <a:pt x="184" y="0"/>
                </a:moveTo>
                <a:cubicBezTo>
                  <a:pt x="286" y="0"/>
                  <a:pt x="369" y="83"/>
                  <a:pt x="369" y="185"/>
                </a:cubicBezTo>
                <a:cubicBezTo>
                  <a:pt x="369" y="286"/>
                  <a:pt x="286" y="369"/>
                  <a:pt x="184" y="369"/>
                </a:cubicBezTo>
                <a:cubicBezTo>
                  <a:pt x="82" y="369"/>
                  <a:pt x="0" y="286"/>
                  <a:pt x="0" y="185"/>
                </a:cubicBezTo>
                <a:cubicBezTo>
                  <a:pt x="0" y="83"/>
                  <a:pt x="82" y="0"/>
                  <a:pt x="184"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 name="Freeform 20">
            <a:hlinkClick r:id="rId27" action="ppaction://hlinksldjump"/>
          </p:cNvPr>
          <p:cNvSpPr>
            <a:spLocks noEditPoints="1"/>
          </p:cNvSpPr>
          <p:nvPr userDrawn="1"/>
        </p:nvSpPr>
        <p:spPr bwMode="auto">
          <a:xfrm>
            <a:off x="9482138" y="280238"/>
            <a:ext cx="282575" cy="273050"/>
          </a:xfrm>
          <a:custGeom>
            <a:avLst/>
            <a:gdLst>
              <a:gd name="T0" fmla="*/ 108488890 w 369"/>
              <a:gd name="T1" fmla="*/ 0 h 369"/>
              <a:gd name="T2" fmla="*/ 216391953 w 369"/>
              <a:gd name="T3" fmla="*/ 101298590 h 369"/>
              <a:gd name="T4" fmla="*/ 108488890 w 369"/>
              <a:gd name="T5" fmla="*/ 202049600 h 369"/>
              <a:gd name="T6" fmla="*/ 0 w 369"/>
              <a:gd name="T7" fmla="*/ 101298590 h 369"/>
              <a:gd name="T8" fmla="*/ 108488890 w 369"/>
              <a:gd name="T9" fmla="*/ 0 h 369"/>
              <a:gd name="T10" fmla="*/ 185897592 w 369"/>
              <a:gd name="T11" fmla="*/ 108964709 h 369"/>
              <a:gd name="T12" fmla="*/ 182378806 w 369"/>
              <a:gd name="T13" fmla="*/ 111154289 h 369"/>
              <a:gd name="T14" fmla="*/ 168891019 w 369"/>
              <a:gd name="T15" fmla="*/ 111154289 h 369"/>
              <a:gd name="T16" fmla="*/ 165958825 w 369"/>
              <a:gd name="T17" fmla="*/ 110059869 h 369"/>
              <a:gd name="T18" fmla="*/ 107903063 w 369"/>
              <a:gd name="T19" fmla="*/ 53660615 h 369"/>
              <a:gd name="T20" fmla="*/ 51018955 w 369"/>
              <a:gd name="T21" fmla="*/ 110059869 h 369"/>
              <a:gd name="T22" fmla="*/ 47500934 w 369"/>
              <a:gd name="T23" fmla="*/ 111154289 h 369"/>
              <a:gd name="T24" fmla="*/ 34013147 w 369"/>
              <a:gd name="T25" fmla="*/ 111154289 h 369"/>
              <a:gd name="T26" fmla="*/ 30494361 w 369"/>
              <a:gd name="T27" fmla="*/ 108964709 h 369"/>
              <a:gd name="T28" fmla="*/ 31080953 w 369"/>
              <a:gd name="T29" fmla="*/ 104584070 h 369"/>
              <a:gd name="T30" fmla="*/ 104384277 w 369"/>
              <a:gd name="T31" fmla="*/ 33400897 h 369"/>
              <a:gd name="T32" fmla="*/ 107903063 w 369"/>
              <a:gd name="T33" fmla="*/ 31758157 h 369"/>
              <a:gd name="T34" fmla="*/ 112007676 w 369"/>
              <a:gd name="T35" fmla="*/ 33400897 h 369"/>
              <a:gd name="T36" fmla="*/ 185311000 w 369"/>
              <a:gd name="T37" fmla="*/ 104584070 h 369"/>
              <a:gd name="T38" fmla="*/ 185897592 w 369"/>
              <a:gd name="T39" fmla="*/ 108964709 h 369"/>
              <a:gd name="T40" fmla="*/ 54537741 w 369"/>
              <a:gd name="T41" fmla="*/ 115534929 h 369"/>
              <a:gd name="T42" fmla="*/ 54537741 w 369"/>
              <a:gd name="T43" fmla="*/ 115534929 h 369"/>
              <a:gd name="T44" fmla="*/ 54537741 w 369"/>
              <a:gd name="T45" fmla="*/ 157697105 h 369"/>
              <a:gd name="T46" fmla="*/ 60988721 w 369"/>
              <a:gd name="T47" fmla="*/ 164815644 h 369"/>
              <a:gd name="T48" fmla="*/ 90896490 w 369"/>
              <a:gd name="T49" fmla="*/ 164815644 h 369"/>
              <a:gd name="T50" fmla="*/ 90896490 w 369"/>
              <a:gd name="T51" fmla="*/ 118820408 h 369"/>
              <a:gd name="T52" fmla="*/ 98519889 w 369"/>
              <a:gd name="T53" fmla="*/ 111701869 h 369"/>
              <a:gd name="T54" fmla="*/ 117872064 w 369"/>
              <a:gd name="T55" fmla="*/ 111701869 h 369"/>
              <a:gd name="T56" fmla="*/ 125495463 w 369"/>
              <a:gd name="T57" fmla="*/ 118820408 h 369"/>
              <a:gd name="T58" fmla="*/ 125495463 w 369"/>
              <a:gd name="T59" fmla="*/ 164815644 h 369"/>
              <a:gd name="T60" fmla="*/ 155403232 w 369"/>
              <a:gd name="T61" fmla="*/ 164815644 h 369"/>
              <a:gd name="T62" fmla="*/ 161854212 w 369"/>
              <a:gd name="T63" fmla="*/ 157697105 h 369"/>
              <a:gd name="T64" fmla="*/ 161854212 w 369"/>
              <a:gd name="T65" fmla="*/ 115534929 h 369"/>
              <a:gd name="T66" fmla="*/ 107903063 w 369"/>
              <a:gd name="T67" fmla="*/ 62969474 h 369"/>
              <a:gd name="T68" fmla="*/ 54537741 w 369"/>
              <a:gd name="T69" fmla="*/ 115534929 h 3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9" h="369">
                <a:moveTo>
                  <a:pt x="185" y="0"/>
                </a:moveTo>
                <a:cubicBezTo>
                  <a:pt x="286" y="0"/>
                  <a:pt x="369" y="83"/>
                  <a:pt x="369" y="185"/>
                </a:cubicBezTo>
                <a:cubicBezTo>
                  <a:pt x="369" y="286"/>
                  <a:pt x="286" y="369"/>
                  <a:pt x="185" y="369"/>
                </a:cubicBezTo>
                <a:cubicBezTo>
                  <a:pt x="83" y="369"/>
                  <a:pt x="0" y="286"/>
                  <a:pt x="0" y="185"/>
                </a:cubicBezTo>
                <a:cubicBezTo>
                  <a:pt x="0" y="83"/>
                  <a:pt x="83" y="0"/>
                  <a:pt x="185" y="0"/>
                </a:cubicBezTo>
                <a:close/>
                <a:moveTo>
                  <a:pt x="317" y="199"/>
                </a:moveTo>
                <a:cubicBezTo>
                  <a:pt x="316" y="201"/>
                  <a:pt x="314" y="203"/>
                  <a:pt x="311" y="203"/>
                </a:cubicBezTo>
                <a:lnTo>
                  <a:pt x="288" y="203"/>
                </a:lnTo>
                <a:cubicBezTo>
                  <a:pt x="286" y="203"/>
                  <a:pt x="284" y="202"/>
                  <a:pt x="283" y="201"/>
                </a:cubicBezTo>
                <a:lnTo>
                  <a:pt x="184" y="98"/>
                </a:lnTo>
                <a:lnTo>
                  <a:pt x="87" y="201"/>
                </a:lnTo>
                <a:cubicBezTo>
                  <a:pt x="85" y="202"/>
                  <a:pt x="83" y="203"/>
                  <a:pt x="81" y="203"/>
                </a:cubicBezTo>
                <a:lnTo>
                  <a:pt x="58" y="203"/>
                </a:lnTo>
                <a:cubicBezTo>
                  <a:pt x="55" y="203"/>
                  <a:pt x="53" y="201"/>
                  <a:pt x="52" y="199"/>
                </a:cubicBezTo>
                <a:cubicBezTo>
                  <a:pt x="51" y="196"/>
                  <a:pt x="51" y="193"/>
                  <a:pt x="53" y="191"/>
                </a:cubicBezTo>
                <a:lnTo>
                  <a:pt x="178" y="61"/>
                </a:lnTo>
                <a:cubicBezTo>
                  <a:pt x="180" y="59"/>
                  <a:pt x="182" y="58"/>
                  <a:pt x="184" y="58"/>
                </a:cubicBezTo>
                <a:cubicBezTo>
                  <a:pt x="187" y="58"/>
                  <a:pt x="189" y="59"/>
                  <a:pt x="191" y="61"/>
                </a:cubicBezTo>
                <a:lnTo>
                  <a:pt x="316" y="191"/>
                </a:lnTo>
                <a:cubicBezTo>
                  <a:pt x="318" y="193"/>
                  <a:pt x="318" y="196"/>
                  <a:pt x="317" y="199"/>
                </a:cubicBezTo>
                <a:close/>
                <a:moveTo>
                  <a:pt x="93" y="211"/>
                </a:moveTo>
                <a:lnTo>
                  <a:pt x="93" y="211"/>
                </a:lnTo>
                <a:lnTo>
                  <a:pt x="93" y="288"/>
                </a:lnTo>
                <a:cubicBezTo>
                  <a:pt x="93" y="296"/>
                  <a:pt x="98" y="301"/>
                  <a:pt x="104" y="301"/>
                </a:cubicBezTo>
                <a:lnTo>
                  <a:pt x="155" y="301"/>
                </a:lnTo>
                <a:lnTo>
                  <a:pt x="155" y="217"/>
                </a:lnTo>
                <a:cubicBezTo>
                  <a:pt x="155" y="210"/>
                  <a:pt x="161" y="204"/>
                  <a:pt x="168" y="204"/>
                </a:cubicBezTo>
                <a:lnTo>
                  <a:pt x="201" y="204"/>
                </a:lnTo>
                <a:cubicBezTo>
                  <a:pt x="208" y="204"/>
                  <a:pt x="214" y="210"/>
                  <a:pt x="214" y="217"/>
                </a:cubicBezTo>
                <a:lnTo>
                  <a:pt x="214" y="301"/>
                </a:lnTo>
                <a:lnTo>
                  <a:pt x="265" y="301"/>
                </a:lnTo>
                <a:cubicBezTo>
                  <a:pt x="271" y="301"/>
                  <a:pt x="276" y="296"/>
                  <a:pt x="276" y="288"/>
                </a:cubicBezTo>
                <a:lnTo>
                  <a:pt x="276" y="211"/>
                </a:lnTo>
                <a:lnTo>
                  <a:pt x="184" y="115"/>
                </a:lnTo>
                <a:lnTo>
                  <a:pt x="93" y="21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 name="Freeform 21">
            <a:hlinkClick r:id="" action="ppaction://hlinkshowjump?jump=previousslide"/>
          </p:cNvPr>
          <p:cNvSpPr>
            <a:spLocks noEditPoints="1"/>
          </p:cNvSpPr>
          <p:nvPr userDrawn="1"/>
        </p:nvSpPr>
        <p:spPr bwMode="auto">
          <a:xfrm>
            <a:off x="10258425" y="280238"/>
            <a:ext cx="282575" cy="273050"/>
          </a:xfrm>
          <a:custGeom>
            <a:avLst/>
            <a:gdLst>
              <a:gd name="T0" fmla="*/ 107903063 w 369"/>
              <a:gd name="T1" fmla="*/ 0 h 369"/>
              <a:gd name="T2" fmla="*/ 216391953 w 369"/>
              <a:gd name="T3" fmla="*/ 101298590 h 369"/>
              <a:gd name="T4" fmla="*/ 107903063 w 369"/>
              <a:gd name="T5" fmla="*/ 202049600 h 369"/>
              <a:gd name="T6" fmla="*/ 0 w 369"/>
              <a:gd name="T7" fmla="*/ 101298590 h 369"/>
              <a:gd name="T8" fmla="*/ 107903063 w 369"/>
              <a:gd name="T9" fmla="*/ 0 h 369"/>
              <a:gd name="T10" fmla="*/ 153057629 w 369"/>
              <a:gd name="T11" fmla="*/ 33400897 h 369"/>
              <a:gd name="T12" fmla="*/ 153057629 w 369"/>
              <a:gd name="T13" fmla="*/ 175766503 h 369"/>
              <a:gd name="T14" fmla="*/ 17006573 w 369"/>
              <a:gd name="T15" fmla="*/ 104036490 h 369"/>
              <a:gd name="T16" fmla="*/ 153057629 w 369"/>
              <a:gd name="T17" fmla="*/ 33400897 h 369"/>
              <a:gd name="T18" fmla="*/ 140156434 w 369"/>
              <a:gd name="T19" fmla="*/ 50922715 h 369"/>
              <a:gd name="T20" fmla="*/ 140156434 w 369"/>
              <a:gd name="T21" fmla="*/ 50922715 h 369"/>
              <a:gd name="T22" fmla="*/ 38704351 w 369"/>
              <a:gd name="T23" fmla="*/ 104036490 h 369"/>
              <a:gd name="T24" fmla="*/ 140156434 w 369"/>
              <a:gd name="T25" fmla="*/ 157697105 h 369"/>
              <a:gd name="T26" fmla="*/ 140156434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4" y="0"/>
                </a:moveTo>
                <a:cubicBezTo>
                  <a:pt x="286" y="0"/>
                  <a:pt x="369" y="83"/>
                  <a:pt x="369" y="185"/>
                </a:cubicBezTo>
                <a:cubicBezTo>
                  <a:pt x="369" y="286"/>
                  <a:pt x="286" y="369"/>
                  <a:pt x="184" y="369"/>
                </a:cubicBezTo>
                <a:cubicBezTo>
                  <a:pt x="83" y="369"/>
                  <a:pt x="0" y="286"/>
                  <a:pt x="0" y="185"/>
                </a:cubicBezTo>
                <a:cubicBezTo>
                  <a:pt x="0" y="83"/>
                  <a:pt x="83" y="0"/>
                  <a:pt x="184" y="0"/>
                </a:cubicBezTo>
                <a:close/>
                <a:moveTo>
                  <a:pt x="261" y="61"/>
                </a:moveTo>
                <a:lnTo>
                  <a:pt x="261" y="321"/>
                </a:lnTo>
                <a:lnTo>
                  <a:pt x="29" y="190"/>
                </a:lnTo>
                <a:lnTo>
                  <a:pt x="261" y="61"/>
                </a:lnTo>
                <a:close/>
                <a:moveTo>
                  <a:pt x="239" y="93"/>
                </a:moveTo>
                <a:lnTo>
                  <a:pt x="239" y="93"/>
                </a:lnTo>
                <a:lnTo>
                  <a:pt x="66" y="190"/>
                </a:lnTo>
                <a:lnTo>
                  <a:pt x="239" y="288"/>
                </a:lnTo>
                <a:lnTo>
                  <a:pt x="239"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 name="Freeform 22">
            <a:hlinkClick r:id="" action="ppaction://hlinkshowjump?jump=lastslide"/>
          </p:cNvPr>
          <p:cNvSpPr>
            <a:spLocks noEditPoints="1"/>
          </p:cNvSpPr>
          <p:nvPr userDrawn="1"/>
        </p:nvSpPr>
        <p:spPr bwMode="auto">
          <a:xfrm>
            <a:off x="11736388" y="280238"/>
            <a:ext cx="284162" cy="273050"/>
          </a:xfrm>
          <a:custGeom>
            <a:avLst/>
            <a:gdLst>
              <a:gd name="T0" fmla="*/ 46849766 w 369"/>
              <a:gd name="T1" fmla="*/ 42162176 h 369"/>
              <a:gd name="T2" fmla="*/ 142921165 w 369"/>
              <a:gd name="T3" fmla="*/ 104036490 h 369"/>
              <a:gd name="T4" fmla="*/ 46849766 w 369"/>
              <a:gd name="T5" fmla="*/ 165363224 h 369"/>
              <a:gd name="T6" fmla="*/ 46849766 w 369"/>
              <a:gd name="T7" fmla="*/ 42162176 h 369"/>
              <a:gd name="T8" fmla="*/ 55152071 w 369"/>
              <a:gd name="T9" fmla="*/ 151126885 h 369"/>
              <a:gd name="T10" fmla="*/ 55152071 w 369"/>
              <a:gd name="T11" fmla="*/ 151126885 h 369"/>
              <a:gd name="T12" fmla="*/ 129281389 w 369"/>
              <a:gd name="T13" fmla="*/ 104036490 h 369"/>
              <a:gd name="T14" fmla="*/ 55152071 w 369"/>
              <a:gd name="T15" fmla="*/ 55850935 h 369"/>
              <a:gd name="T16" fmla="*/ 55152071 w 369"/>
              <a:gd name="T17" fmla="*/ 151126885 h 369"/>
              <a:gd name="T18" fmla="*/ 153002370 w 369"/>
              <a:gd name="T19" fmla="*/ 165363224 h 369"/>
              <a:gd name="T20" fmla="*/ 153002370 w 369"/>
              <a:gd name="T21" fmla="*/ 165363224 h 369"/>
              <a:gd name="T22" fmla="*/ 153002370 w 369"/>
              <a:gd name="T23" fmla="*/ 42162176 h 369"/>
              <a:gd name="T24" fmla="*/ 165456212 w 369"/>
              <a:gd name="T25" fmla="*/ 42162176 h 369"/>
              <a:gd name="T26" fmla="*/ 165456212 w 369"/>
              <a:gd name="T27" fmla="*/ 165363224 h 369"/>
              <a:gd name="T28" fmla="*/ 153002370 w 369"/>
              <a:gd name="T29" fmla="*/ 165363224 h 369"/>
              <a:gd name="T30" fmla="*/ 109711175 w 369"/>
              <a:gd name="T31" fmla="*/ 0 h 369"/>
              <a:gd name="T32" fmla="*/ 0 w 369"/>
              <a:gd name="T33" fmla="*/ 101298590 h 369"/>
              <a:gd name="T34" fmla="*/ 109711175 w 369"/>
              <a:gd name="T35" fmla="*/ 202049600 h 369"/>
              <a:gd name="T36" fmla="*/ 218829383 w 369"/>
              <a:gd name="T37" fmla="*/ 101298590 h 369"/>
              <a:gd name="T38" fmla="*/ 109711175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79" y="77"/>
                </a:moveTo>
                <a:lnTo>
                  <a:pt x="241" y="190"/>
                </a:lnTo>
                <a:lnTo>
                  <a:pt x="79" y="302"/>
                </a:lnTo>
                <a:lnTo>
                  <a:pt x="79" y="77"/>
                </a:lnTo>
                <a:close/>
                <a:moveTo>
                  <a:pt x="93" y="276"/>
                </a:moveTo>
                <a:lnTo>
                  <a:pt x="93" y="276"/>
                </a:lnTo>
                <a:lnTo>
                  <a:pt x="218" y="190"/>
                </a:lnTo>
                <a:lnTo>
                  <a:pt x="93" y="102"/>
                </a:lnTo>
                <a:lnTo>
                  <a:pt x="93" y="276"/>
                </a:lnTo>
                <a:close/>
                <a:moveTo>
                  <a:pt x="258" y="302"/>
                </a:moveTo>
                <a:lnTo>
                  <a:pt x="258" y="302"/>
                </a:lnTo>
                <a:lnTo>
                  <a:pt x="258" y="77"/>
                </a:lnTo>
                <a:lnTo>
                  <a:pt x="279" y="77"/>
                </a:lnTo>
                <a:lnTo>
                  <a:pt x="279" y="302"/>
                </a:lnTo>
                <a:lnTo>
                  <a:pt x="258" y="302"/>
                </a:lnTo>
                <a:close/>
                <a:moveTo>
                  <a:pt x="185" y="0"/>
                </a:moveTo>
                <a:cubicBezTo>
                  <a:pt x="83" y="0"/>
                  <a:pt x="0" y="83"/>
                  <a:pt x="0" y="185"/>
                </a:cubicBezTo>
                <a:cubicBezTo>
                  <a:pt x="0" y="286"/>
                  <a:pt x="83" y="369"/>
                  <a:pt x="185" y="369"/>
                </a:cubicBezTo>
                <a:cubicBezTo>
                  <a:pt x="287" y="369"/>
                  <a:pt x="369" y="286"/>
                  <a:pt x="369" y="185"/>
                </a:cubicBezTo>
                <a:cubicBezTo>
                  <a:pt x="369" y="83"/>
                  <a:pt x="287" y="0"/>
                  <a:pt x="18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 name="Freeform 23">
            <a:hlinkClick r:id="" action="ppaction://hlinkshowjump?jump=nextslide"/>
          </p:cNvPr>
          <p:cNvSpPr>
            <a:spLocks noEditPoints="1"/>
          </p:cNvSpPr>
          <p:nvPr userDrawn="1"/>
        </p:nvSpPr>
        <p:spPr bwMode="auto">
          <a:xfrm>
            <a:off x="11360150" y="280238"/>
            <a:ext cx="282575" cy="273050"/>
          </a:xfrm>
          <a:custGeom>
            <a:avLst/>
            <a:gdLst>
              <a:gd name="T0" fmla="*/ 108488890 w 369"/>
              <a:gd name="T1" fmla="*/ 0 h 369"/>
              <a:gd name="T2" fmla="*/ 0 w 369"/>
              <a:gd name="T3" fmla="*/ 101298590 h 369"/>
              <a:gd name="T4" fmla="*/ 108488890 w 369"/>
              <a:gd name="T5" fmla="*/ 202049600 h 369"/>
              <a:gd name="T6" fmla="*/ 216391953 w 369"/>
              <a:gd name="T7" fmla="*/ 101298590 h 369"/>
              <a:gd name="T8" fmla="*/ 108488890 w 369"/>
              <a:gd name="T9" fmla="*/ 0 h 369"/>
              <a:gd name="T10" fmla="*/ 63334324 w 369"/>
              <a:gd name="T11" fmla="*/ 33400897 h 369"/>
              <a:gd name="T12" fmla="*/ 63334324 w 369"/>
              <a:gd name="T13" fmla="*/ 175766503 h 369"/>
              <a:gd name="T14" fmla="*/ 199385379 w 369"/>
              <a:gd name="T15" fmla="*/ 104036490 h 369"/>
              <a:gd name="T16" fmla="*/ 63334324 w 369"/>
              <a:gd name="T17" fmla="*/ 33400897 h 369"/>
              <a:gd name="T18" fmla="*/ 76235519 w 369"/>
              <a:gd name="T19" fmla="*/ 50922715 h 369"/>
              <a:gd name="T20" fmla="*/ 76235519 w 369"/>
              <a:gd name="T21" fmla="*/ 50922715 h 369"/>
              <a:gd name="T22" fmla="*/ 177687602 w 369"/>
              <a:gd name="T23" fmla="*/ 104036490 h 369"/>
              <a:gd name="T24" fmla="*/ 76235519 w 369"/>
              <a:gd name="T25" fmla="*/ 157697105 h 369"/>
              <a:gd name="T26" fmla="*/ 76235519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5" y="0"/>
                </a:moveTo>
                <a:cubicBezTo>
                  <a:pt x="83" y="0"/>
                  <a:pt x="0" y="83"/>
                  <a:pt x="0" y="185"/>
                </a:cubicBezTo>
                <a:cubicBezTo>
                  <a:pt x="0" y="286"/>
                  <a:pt x="83" y="369"/>
                  <a:pt x="185" y="369"/>
                </a:cubicBezTo>
                <a:cubicBezTo>
                  <a:pt x="286" y="369"/>
                  <a:pt x="369" y="286"/>
                  <a:pt x="369" y="185"/>
                </a:cubicBezTo>
                <a:cubicBezTo>
                  <a:pt x="369" y="83"/>
                  <a:pt x="286" y="0"/>
                  <a:pt x="185" y="0"/>
                </a:cubicBezTo>
                <a:close/>
                <a:moveTo>
                  <a:pt x="108" y="61"/>
                </a:moveTo>
                <a:lnTo>
                  <a:pt x="108" y="321"/>
                </a:lnTo>
                <a:lnTo>
                  <a:pt x="340" y="190"/>
                </a:lnTo>
                <a:lnTo>
                  <a:pt x="108" y="61"/>
                </a:lnTo>
                <a:close/>
                <a:moveTo>
                  <a:pt x="130" y="93"/>
                </a:moveTo>
                <a:lnTo>
                  <a:pt x="130" y="93"/>
                </a:lnTo>
                <a:lnTo>
                  <a:pt x="303" y="190"/>
                </a:lnTo>
                <a:lnTo>
                  <a:pt x="130" y="288"/>
                </a:lnTo>
                <a:lnTo>
                  <a:pt x="130"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 name="TextBox 9"/>
          <p:cNvSpPr txBox="1">
            <a:spLocks noChangeArrowheads="1"/>
          </p:cNvSpPr>
          <p:nvPr userDrawn="1"/>
        </p:nvSpPr>
        <p:spPr bwMode="auto">
          <a:xfrm>
            <a:off x="10779125" y="260648"/>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8B80F623-1958-4BEA-BF48-89DEDC1FB0EA}" type="slidenum">
              <a:rPr lang="zh-CN" altLang="en-US" sz="1600" smtClean="0">
                <a:solidFill>
                  <a:srgbClr val="FFFFFF"/>
                </a:solidFill>
                <a:latin typeface="微软雅黑" panose="020B0503020204020204" pitchFamily="34" charset="-122"/>
                <a:ea typeface="微软雅黑" panose="020B0503020204020204" pitchFamily="34" charset="-122"/>
              </a:rPr>
            </a:fld>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057" name="矩形 10"/>
          <p:cNvSpPr>
            <a:spLocks noChangeArrowheads="1"/>
          </p:cNvSpPr>
          <p:nvPr userDrawn="1"/>
        </p:nvSpPr>
        <p:spPr bwMode="auto">
          <a:xfrm>
            <a:off x="0" y="6778625"/>
            <a:ext cx="12196763" cy="79375"/>
          </a:xfrm>
          <a:prstGeom prst="rect">
            <a:avLst/>
          </a:prstGeom>
          <a:solidFill>
            <a:schemeClr val="tx1"/>
          </a:solidFill>
          <a:ln w="9525" cmpd="sng">
            <a:solidFill>
              <a:schemeClr val="tx1"/>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p>
        </p:txBody>
      </p:sp>
      <p:sp>
        <p:nvSpPr>
          <p:cNvPr id="205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205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3075"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0" Type="http://schemas.openxmlformats.org/officeDocument/2006/relationships/slideLayout" Target="../slideLayouts/slideLayout8.xml"/><Relationship Id="rId2" Type="http://schemas.openxmlformats.org/officeDocument/2006/relationships/image" Target="../media/image4.png"/><Relationship Id="rId19" Type="http://schemas.openxmlformats.org/officeDocument/2006/relationships/image" Target="../media/image21.png"/><Relationship Id="rId18" Type="http://schemas.openxmlformats.org/officeDocument/2006/relationships/image" Target="../media/image20.png"/><Relationship Id="rId17" Type="http://schemas.openxmlformats.org/officeDocument/2006/relationships/image" Target="../media/image19.png"/><Relationship Id="rId16" Type="http://schemas.openxmlformats.org/officeDocument/2006/relationships/image" Target="../media/image18.png"/><Relationship Id="rId15" Type="http://schemas.openxmlformats.org/officeDocument/2006/relationships/image" Target="../media/image17.png"/><Relationship Id="rId14"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image" Target="../media/image24.png"/><Relationship Id="rId2" Type="http://schemas.openxmlformats.org/officeDocument/2006/relationships/hyperlink" Target="&#20140;&#19996;&#24590;&#20040;&#24320;&#24215;.mp4" TargetMode="External"/><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5.xml"/><Relationship Id="rId2" Type="http://schemas.openxmlformats.org/officeDocument/2006/relationships/image" Target="../media/image24.png"/><Relationship Id="rId1" Type="http://schemas.openxmlformats.org/officeDocument/2006/relationships/hyperlink" Target="&#30005;&#33041;&#31471;&#24320;&#24215;&#27969;&#31243;.mp4" TargetMode="Externa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24.png"/><Relationship Id="rId1" Type="http://schemas.openxmlformats.org/officeDocument/2006/relationships/hyperlink" Target="&#20462;&#27700;&#20892;&#27665;&#65306;&#32593;&#19978;&#21334;&#25296;&#26454;%20&#26376;&#20837;&#36807;&#19975;&#20803;.mp4"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22.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0.png"/></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9.xml"/><Relationship Id="rId5" Type="http://schemas.openxmlformats.org/officeDocument/2006/relationships/image" Target="../media/image31.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33.png"/><Relationship Id="rId1" Type="http://schemas.openxmlformats.org/officeDocument/2006/relationships/image" Target="../media/image32.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7.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9.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audio" Target="../media/audio1.wa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image" Target="../media/image41.png"/><Relationship Id="rId1" Type="http://schemas.openxmlformats.org/officeDocument/2006/relationships/image" Target="../media/image4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42.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43.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audio" Target="../media/audio1.wav"/><Relationship Id="rId1" Type="http://schemas.openxmlformats.org/officeDocument/2006/relationships/image" Target="../media/image3.jpe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46.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4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6" Type="http://schemas.openxmlformats.org/officeDocument/2006/relationships/slideLayout" Target="../slideLayouts/slideLayout30.xml"/><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5.xml"/></Relationships>
</file>

<file path=ppt/slides/_rels/slide78.xml.rels><?xml version="1.0" encoding="UTF-8" standalone="yes"?>
<Relationships xmlns="http://schemas.openxmlformats.org/package/2006/relationships"><Relationship Id="rId5" Type="http://schemas.openxmlformats.org/officeDocument/2006/relationships/slideLayout" Target="../slideLayouts/slideLayout30.xml"/><Relationship Id="rId4" Type="http://schemas.openxmlformats.org/officeDocument/2006/relationships/image" Target="../media/image56.jpeg"/><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6146" name="图片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2120900"/>
            <a:ext cx="41354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12298363" y="1601788"/>
            <a:ext cx="665162"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8" name="Rectangle 6"/>
          <p:cNvSpPr>
            <a:spLocks noChangeArrowheads="1"/>
          </p:cNvSpPr>
          <p:nvPr/>
        </p:nvSpPr>
        <p:spPr bwMode="auto">
          <a:xfrm>
            <a:off x="12298363" y="2341563"/>
            <a:ext cx="665162"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9" name="Rectangle 7"/>
          <p:cNvSpPr>
            <a:spLocks noChangeArrowheads="1"/>
          </p:cNvSpPr>
          <p:nvPr/>
        </p:nvSpPr>
        <p:spPr bwMode="auto">
          <a:xfrm>
            <a:off x="12298363" y="3082925"/>
            <a:ext cx="665162"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0" name="Rectangle 8"/>
          <p:cNvSpPr>
            <a:spLocks noChangeArrowheads="1"/>
          </p:cNvSpPr>
          <p:nvPr/>
        </p:nvSpPr>
        <p:spPr bwMode="auto">
          <a:xfrm>
            <a:off x="12298363" y="3822700"/>
            <a:ext cx="665162"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1" name="Rectangle 9"/>
          <p:cNvSpPr>
            <a:spLocks noChangeArrowheads="1"/>
          </p:cNvSpPr>
          <p:nvPr/>
        </p:nvSpPr>
        <p:spPr bwMode="auto">
          <a:xfrm>
            <a:off x="12298363" y="4562475"/>
            <a:ext cx="665162"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52" name="图片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74850"/>
            <a:ext cx="5127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38" y="2870200"/>
            <a:ext cx="5699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图片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8563" y="3684588"/>
            <a:ext cx="615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图片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9563" y="2201863"/>
            <a:ext cx="5810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图片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4451350"/>
            <a:ext cx="3429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图片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2788" y="2044700"/>
            <a:ext cx="8064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图片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5738" y="1755775"/>
            <a:ext cx="8985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图片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1463" y="2489200"/>
            <a:ext cx="5191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图片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8" y="2463800"/>
            <a:ext cx="8001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图片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7903">
            <a:off x="4581525" y="3846513"/>
            <a:ext cx="584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3"/>
          <p:cNvSpPr>
            <a:spLocks noGrp="1" noChangeArrowheads="1"/>
          </p:cNvSpPr>
          <p:nvPr>
            <p:ph type="ctrTitle" idx="4294967295"/>
          </p:nvPr>
        </p:nvSpPr>
        <p:spPr>
          <a:xfrm>
            <a:off x="8847138" y="1073012"/>
            <a:ext cx="2698750" cy="1046440"/>
          </a:xfrm>
        </p:spPr>
        <p:txBody>
          <a:bodyPr wrap="square">
            <a:spAutoFit/>
          </a:bodyPr>
          <a:lstStyle/>
          <a:p>
            <a:pPr algn="r" eaLnBrk="1" hangingPunct="1">
              <a:defRPr/>
            </a:pPr>
            <a:r>
              <a:rPr lang="zh-CN" altLang="en-US" sz="62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rPr>
              <a:t>第四章</a:t>
            </a:r>
            <a:endParaRPr lang="zh-CN" altLang="en-US" sz="62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endParaRPr>
          </a:p>
        </p:txBody>
      </p:sp>
      <p:sp>
        <p:nvSpPr>
          <p:cNvPr id="6163" name="Rectangle 3"/>
          <p:cNvSpPr txBox="1">
            <a:spLocks noChangeArrowheads="1"/>
          </p:cNvSpPr>
          <p:nvPr/>
        </p:nvSpPr>
        <p:spPr bwMode="auto">
          <a:xfrm>
            <a:off x="5457318" y="2321580"/>
            <a:ext cx="6188581"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defRPr/>
            </a:pPr>
            <a:r>
              <a:rPr lang="zh-CN" altLang="en-US" sz="62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rPr>
              <a:t>网上开店与管理</a:t>
            </a:r>
            <a:endParaRPr lang="zh-CN" altLang="en-US" sz="62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endParaRPr>
          </a:p>
        </p:txBody>
      </p:sp>
      <p:sp>
        <p:nvSpPr>
          <p:cNvPr id="6170" name="Rectangle 5"/>
          <p:cNvSpPr>
            <a:spLocks noChangeArrowheads="1"/>
          </p:cNvSpPr>
          <p:nvPr/>
        </p:nvSpPr>
        <p:spPr bwMode="auto">
          <a:xfrm>
            <a:off x="12065000" y="1601788"/>
            <a:ext cx="131763"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1" name="Rectangle 6"/>
          <p:cNvSpPr>
            <a:spLocks noChangeArrowheads="1"/>
          </p:cNvSpPr>
          <p:nvPr/>
        </p:nvSpPr>
        <p:spPr bwMode="auto">
          <a:xfrm>
            <a:off x="12065000" y="2341563"/>
            <a:ext cx="131763"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2" name="Rectangle 7"/>
          <p:cNvSpPr>
            <a:spLocks noChangeArrowheads="1"/>
          </p:cNvSpPr>
          <p:nvPr/>
        </p:nvSpPr>
        <p:spPr bwMode="auto">
          <a:xfrm>
            <a:off x="12065000" y="3082925"/>
            <a:ext cx="131763"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3" name="Rectangle 8"/>
          <p:cNvSpPr>
            <a:spLocks noChangeArrowheads="1"/>
          </p:cNvSpPr>
          <p:nvPr/>
        </p:nvSpPr>
        <p:spPr bwMode="auto">
          <a:xfrm>
            <a:off x="12065000" y="3822700"/>
            <a:ext cx="131763"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4" name="Rectangle 9"/>
          <p:cNvSpPr>
            <a:spLocks noChangeArrowheads="1"/>
          </p:cNvSpPr>
          <p:nvPr/>
        </p:nvSpPr>
        <p:spPr bwMode="auto">
          <a:xfrm>
            <a:off x="12065000" y="4562475"/>
            <a:ext cx="13176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75" name="图片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8588" y="2806700"/>
            <a:ext cx="12382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图片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3400" y="3462338"/>
            <a:ext cx="12033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图片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1463" y="2671763"/>
            <a:ext cx="11795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图片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875" y="2754313"/>
            <a:ext cx="1130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图片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 y="1981200"/>
            <a:ext cx="784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图片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02100" y="4043363"/>
            <a:ext cx="7223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图片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08388" y="2212975"/>
            <a:ext cx="644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图片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2800" y="3870325"/>
            <a:ext cx="15573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图片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43125" y="4687888"/>
            <a:ext cx="6461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7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186"/>
                                        </p:tgtEl>
                                        <p:attrNameLst>
                                          <p:attrName>style.visibility</p:attrName>
                                        </p:attrNameLst>
                                      </p:cBhvr>
                                      <p:to>
                                        <p:strVal val="visible"/>
                                      </p:to>
                                    </p:set>
                                    <p:animEffect transition="in" filter="fade">
                                      <p:cBhvr>
                                        <p:cTn id="13" dur="1000"/>
                                        <p:tgtEl>
                                          <p:spTgt spid="6186"/>
                                        </p:tgtEl>
                                      </p:cBhvr>
                                    </p:animEffect>
                                    <p:anim calcmode="lin" valueType="num">
                                      <p:cBhvr>
                                        <p:cTn id="14" dur="1000" fill="hold"/>
                                        <p:tgtEl>
                                          <p:spTgt spid="6186"/>
                                        </p:tgtEl>
                                        <p:attrNameLst>
                                          <p:attrName>ppt_x</p:attrName>
                                        </p:attrNameLst>
                                      </p:cBhvr>
                                      <p:tavLst>
                                        <p:tav tm="0">
                                          <p:val>
                                            <p:strVal val="#ppt_x"/>
                                          </p:val>
                                        </p:tav>
                                        <p:tav tm="100000">
                                          <p:val>
                                            <p:strVal val="#ppt_x"/>
                                          </p:val>
                                        </p:tav>
                                      </p:tavLst>
                                    </p:anim>
                                    <p:anim calcmode="lin" valueType="num">
                                      <p:cBhvr>
                                        <p:cTn id="15" dur="1000" fill="hold"/>
                                        <p:tgtEl>
                                          <p:spTgt spid="618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200"/>
                                  </p:stCondLst>
                                  <p:childTnLst>
                                    <p:set>
                                      <p:cBhvr>
                                        <p:cTn id="17" dur="1" fill="hold">
                                          <p:stCondLst>
                                            <p:cond delay="0"/>
                                          </p:stCondLst>
                                        </p:cTn>
                                        <p:tgtEl>
                                          <p:spTgt spid="6187"/>
                                        </p:tgtEl>
                                        <p:attrNameLst>
                                          <p:attrName>style.visibility</p:attrName>
                                        </p:attrNameLst>
                                      </p:cBhvr>
                                      <p:to>
                                        <p:strVal val="visible"/>
                                      </p:to>
                                    </p:set>
                                    <p:animEffect transition="in" filter="fade">
                                      <p:cBhvr>
                                        <p:cTn id="18" dur="1000"/>
                                        <p:tgtEl>
                                          <p:spTgt spid="6187"/>
                                        </p:tgtEl>
                                      </p:cBhvr>
                                    </p:animEffect>
                                    <p:anim calcmode="lin" valueType="num">
                                      <p:cBhvr>
                                        <p:cTn id="19" dur="1000" fill="hold"/>
                                        <p:tgtEl>
                                          <p:spTgt spid="6187"/>
                                        </p:tgtEl>
                                        <p:attrNameLst>
                                          <p:attrName>ppt_x</p:attrName>
                                        </p:attrNameLst>
                                      </p:cBhvr>
                                      <p:tavLst>
                                        <p:tav tm="0">
                                          <p:val>
                                            <p:strVal val="#ppt_x"/>
                                          </p:val>
                                        </p:tav>
                                        <p:tav tm="100000">
                                          <p:val>
                                            <p:strVal val="#ppt_x"/>
                                          </p:val>
                                        </p:tav>
                                      </p:tavLst>
                                    </p:anim>
                                    <p:anim calcmode="lin" valueType="num">
                                      <p:cBhvr>
                                        <p:cTn id="20" dur="1000" fill="hold"/>
                                        <p:tgtEl>
                                          <p:spTgt spid="618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 presetClass="entr" presetSubtype="0" fill="hold" nodeType="afterEffect">
                                  <p:stCondLst>
                                    <p:cond delay="300"/>
                                  </p:stCondLst>
                                  <p:childTnLst>
                                    <p:set>
                                      <p:cBhvr>
                                        <p:cTn id="23" dur="1" fill="hold">
                                          <p:stCondLst>
                                            <p:cond delay="0"/>
                                          </p:stCondLst>
                                        </p:cTn>
                                        <p:tgtEl>
                                          <p:spTgt spid="6160"/>
                                        </p:tgtEl>
                                        <p:attrNameLst>
                                          <p:attrName>style.visibility</p:attrName>
                                        </p:attrNameLst>
                                      </p:cBhvr>
                                      <p:to>
                                        <p:strVal val="visible"/>
                                      </p:to>
                                    </p:set>
                                  </p:childTnLst>
                                </p:cTn>
                              </p:par>
                              <p:par>
                                <p:cTn id="24" presetID="10" presetClass="entr" presetSubtype="0" fill="hold" nodeType="withEffect">
                                  <p:stCondLst>
                                    <p:cond delay="300"/>
                                  </p:stCondLst>
                                  <p:childTnLst>
                                    <p:set>
                                      <p:cBhvr>
                                        <p:cTn id="25" dur="1" fill="hold">
                                          <p:stCondLst>
                                            <p:cond delay="0"/>
                                          </p:stCondLst>
                                        </p:cTn>
                                        <p:tgtEl>
                                          <p:spTgt spid="6160"/>
                                        </p:tgtEl>
                                        <p:attrNameLst>
                                          <p:attrName>style.visibility</p:attrName>
                                        </p:attrNameLst>
                                      </p:cBhvr>
                                      <p:to>
                                        <p:strVal val="visible"/>
                                      </p:to>
                                    </p:set>
                                    <p:anim calcmode="lin" valueType="num">
                                      <p:cBhvr>
                                        <p:cTn id="26" dur="500" fill="hold"/>
                                        <p:tgtEl>
                                          <p:spTgt spid="6160"/>
                                        </p:tgtEl>
                                        <p:attrNameLst>
                                          <p:attrName>ppt_w</p:attrName>
                                        </p:attrNameLst>
                                      </p:cBhvr>
                                      <p:tavLst>
                                        <p:tav tm="0">
                                          <p:val>
                                            <p:fltVal val="0"/>
                                          </p:val>
                                        </p:tav>
                                        <p:tav tm="100000">
                                          <p:val>
                                            <p:strVal val="#ppt_w"/>
                                          </p:val>
                                        </p:tav>
                                      </p:tavLst>
                                    </p:anim>
                                    <p:anim calcmode="lin" valueType="num">
                                      <p:cBhvr>
                                        <p:cTn id="27" dur="500" fill="hold"/>
                                        <p:tgtEl>
                                          <p:spTgt spid="6160"/>
                                        </p:tgtEl>
                                        <p:attrNameLst>
                                          <p:attrName>ppt_h</p:attrName>
                                        </p:attrNameLst>
                                      </p:cBhvr>
                                      <p:tavLst>
                                        <p:tav tm="0">
                                          <p:val>
                                            <p:fltVal val="0"/>
                                          </p:val>
                                        </p:tav>
                                        <p:tav tm="100000">
                                          <p:val>
                                            <p:strVal val="#ppt_h"/>
                                          </p:val>
                                        </p:tav>
                                      </p:tavLst>
                                    </p:anim>
                                    <p:animEffect transition="in" filter="fade">
                                      <p:cBhvr>
                                        <p:cTn id="28" dur="500"/>
                                        <p:tgtEl>
                                          <p:spTgt spid="6160"/>
                                        </p:tgtEl>
                                      </p:cBhvr>
                                    </p:animEffect>
                                  </p:childTnLst>
                                </p:cTn>
                              </p:par>
                              <p:par>
                                <p:cTn id="29" presetID="35" presetClass="path" presetSubtype="0" accel="50000" fill="hold" nodeType="withEffect">
                                  <p:stCondLst>
                                    <p:cond delay="300"/>
                                  </p:stCondLst>
                                  <p:childTnLst>
                                    <p:animMotion origin="layout" path="M -4.0536E-6 2.22222E-6 L 0.11513 0.12245 " pathEditMode="relative" rAng="0" ptsTypes="AA">
                                      <p:cBhvr>
                                        <p:cTn id="30" dur="700" spd="-99800" fill="hold"/>
                                        <p:tgtEl>
                                          <p:spTgt spid="6160"/>
                                        </p:tgtEl>
                                        <p:attrNameLst>
                                          <p:attrName>ppt_x</p:attrName>
                                          <p:attrName>ppt_y</p:attrName>
                                        </p:attrNameLst>
                                      </p:cBhvr>
                                      <p:rCtr x="5800" y="6100"/>
                                    </p:animMotion>
                                  </p:childTnLst>
                                </p:cTn>
                              </p:par>
                              <p:par>
                                <p:cTn id="31" presetID="1" presetClass="entr" presetSubtype="0" fill="hold" nodeType="withEffect">
                                  <p:stCondLst>
                                    <p:cond delay="0"/>
                                  </p:stCondLst>
                                  <p:childTnLst>
                                    <p:set>
                                      <p:cBhvr>
                                        <p:cTn id="32" dur="1" fill="hold">
                                          <p:stCondLst>
                                            <p:cond delay="0"/>
                                          </p:stCondLst>
                                        </p:cTn>
                                        <p:tgtEl>
                                          <p:spTgt spid="6155"/>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6155"/>
                                        </p:tgtEl>
                                        <p:attrNameLst>
                                          <p:attrName>style.visibility</p:attrName>
                                        </p:attrNameLst>
                                      </p:cBhvr>
                                      <p:to>
                                        <p:strVal val="visible"/>
                                      </p:to>
                                    </p:set>
                                    <p:anim calcmode="lin" valueType="num">
                                      <p:cBhvr>
                                        <p:cTn id="35" dur="500" fill="hold"/>
                                        <p:tgtEl>
                                          <p:spTgt spid="6155"/>
                                        </p:tgtEl>
                                        <p:attrNameLst>
                                          <p:attrName>ppt_w</p:attrName>
                                        </p:attrNameLst>
                                      </p:cBhvr>
                                      <p:tavLst>
                                        <p:tav tm="0">
                                          <p:val>
                                            <p:fltVal val="0"/>
                                          </p:val>
                                        </p:tav>
                                        <p:tav tm="100000">
                                          <p:val>
                                            <p:strVal val="#ppt_w"/>
                                          </p:val>
                                        </p:tav>
                                      </p:tavLst>
                                    </p:anim>
                                    <p:anim calcmode="lin" valueType="num">
                                      <p:cBhvr>
                                        <p:cTn id="36" dur="500" fill="hold"/>
                                        <p:tgtEl>
                                          <p:spTgt spid="6155"/>
                                        </p:tgtEl>
                                        <p:attrNameLst>
                                          <p:attrName>ppt_h</p:attrName>
                                        </p:attrNameLst>
                                      </p:cBhvr>
                                      <p:tavLst>
                                        <p:tav tm="0">
                                          <p:val>
                                            <p:fltVal val="0"/>
                                          </p:val>
                                        </p:tav>
                                        <p:tav tm="100000">
                                          <p:val>
                                            <p:strVal val="#ppt_h"/>
                                          </p:val>
                                        </p:tav>
                                      </p:tavLst>
                                    </p:anim>
                                    <p:animEffect transition="in" filter="fade">
                                      <p:cBhvr>
                                        <p:cTn id="37" dur="500"/>
                                        <p:tgtEl>
                                          <p:spTgt spid="6155"/>
                                        </p:tgtEl>
                                      </p:cBhvr>
                                    </p:animEffect>
                                  </p:childTnLst>
                                </p:cTn>
                              </p:par>
                              <p:par>
                                <p:cTn id="38" presetID="35" presetClass="path" presetSubtype="0" accel="50000" fill="hold" nodeType="withEffect">
                                  <p:stCondLst>
                                    <p:cond delay="0"/>
                                  </p:stCondLst>
                                  <p:childTnLst>
                                    <p:animMotion origin="layout" path="M 4.26044E-6 7.40741E-7 L 0.0692 0.17222 " pathEditMode="relative" rAng="0" ptsTypes="AA">
                                      <p:cBhvr>
                                        <p:cTn id="39" dur="700" spd="-99800" fill="hold"/>
                                        <p:tgtEl>
                                          <p:spTgt spid="6155"/>
                                        </p:tgtEl>
                                        <p:attrNameLst>
                                          <p:attrName>ppt_x</p:attrName>
                                          <p:attrName>ppt_y</p:attrName>
                                        </p:attrNameLst>
                                      </p:cBhvr>
                                      <p:rCtr x="3500" y="8600"/>
                                    </p:animMotion>
                                  </p:childTnLst>
                                </p:cTn>
                              </p:par>
                              <p:par>
                                <p:cTn id="40" presetID="1" presetClass="entr" presetSubtype="0" fill="hold" nodeType="withEffect">
                                  <p:stCondLst>
                                    <p:cond delay="300"/>
                                  </p:stCondLst>
                                  <p:childTnLst>
                                    <p:set>
                                      <p:cBhvr>
                                        <p:cTn id="41" dur="1" fill="hold">
                                          <p:stCondLst>
                                            <p:cond delay="0"/>
                                          </p:stCondLst>
                                        </p:cTn>
                                        <p:tgtEl>
                                          <p:spTgt spid="6157"/>
                                        </p:tgtEl>
                                        <p:attrNameLst>
                                          <p:attrName>style.visibility</p:attrName>
                                        </p:attrNameLst>
                                      </p:cBhvr>
                                      <p:to>
                                        <p:strVal val="visible"/>
                                      </p:to>
                                    </p:set>
                                  </p:childTnLst>
                                </p:cTn>
                              </p:par>
                              <p:par>
                                <p:cTn id="42" presetID="10" presetClass="entr" presetSubtype="0" fill="hold" nodeType="withEffect">
                                  <p:stCondLst>
                                    <p:cond delay="300"/>
                                  </p:stCondLst>
                                  <p:childTnLst>
                                    <p:set>
                                      <p:cBhvr>
                                        <p:cTn id="43" dur="1" fill="hold">
                                          <p:stCondLst>
                                            <p:cond delay="0"/>
                                          </p:stCondLst>
                                        </p:cTn>
                                        <p:tgtEl>
                                          <p:spTgt spid="6157"/>
                                        </p:tgtEl>
                                        <p:attrNameLst>
                                          <p:attrName>style.visibility</p:attrName>
                                        </p:attrNameLst>
                                      </p:cBhvr>
                                      <p:to>
                                        <p:strVal val="visible"/>
                                      </p:to>
                                    </p:set>
                                    <p:anim calcmode="lin" valueType="num">
                                      <p:cBhvr>
                                        <p:cTn id="44" dur="500" fill="hold"/>
                                        <p:tgtEl>
                                          <p:spTgt spid="6157"/>
                                        </p:tgtEl>
                                        <p:attrNameLst>
                                          <p:attrName>ppt_w</p:attrName>
                                        </p:attrNameLst>
                                      </p:cBhvr>
                                      <p:tavLst>
                                        <p:tav tm="0">
                                          <p:val>
                                            <p:fltVal val="0"/>
                                          </p:val>
                                        </p:tav>
                                        <p:tav tm="100000">
                                          <p:val>
                                            <p:strVal val="#ppt_w"/>
                                          </p:val>
                                        </p:tav>
                                      </p:tavLst>
                                    </p:anim>
                                    <p:anim calcmode="lin" valueType="num">
                                      <p:cBhvr>
                                        <p:cTn id="45" dur="500" fill="hold"/>
                                        <p:tgtEl>
                                          <p:spTgt spid="6157"/>
                                        </p:tgtEl>
                                        <p:attrNameLst>
                                          <p:attrName>ppt_h</p:attrName>
                                        </p:attrNameLst>
                                      </p:cBhvr>
                                      <p:tavLst>
                                        <p:tav tm="0">
                                          <p:val>
                                            <p:fltVal val="0"/>
                                          </p:val>
                                        </p:tav>
                                        <p:tav tm="100000">
                                          <p:val>
                                            <p:strVal val="#ppt_h"/>
                                          </p:val>
                                        </p:tav>
                                      </p:tavLst>
                                    </p:anim>
                                    <p:animEffect transition="in" filter="fade">
                                      <p:cBhvr>
                                        <p:cTn id="46" dur="500"/>
                                        <p:tgtEl>
                                          <p:spTgt spid="6157"/>
                                        </p:tgtEl>
                                      </p:cBhvr>
                                    </p:animEffect>
                                  </p:childTnLst>
                                </p:cTn>
                              </p:par>
                              <p:par>
                                <p:cTn id="47" presetID="35" presetClass="path" presetSubtype="0" accel="50000" fill="hold" nodeType="withEffect">
                                  <p:stCondLst>
                                    <p:cond delay="300"/>
                                  </p:stCondLst>
                                  <p:childTnLst>
                                    <p:animMotion origin="layout" path="M -4.91219E-6 -1.48148E-6 L 0.02693 0.18125 " pathEditMode="relative" rAng="0" ptsTypes="AA">
                                      <p:cBhvr>
                                        <p:cTn id="48" dur="700" spd="-99800" fill="hold"/>
                                        <p:tgtEl>
                                          <p:spTgt spid="6157"/>
                                        </p:tgtEl>
                                        <p:attrNameLst>
                                          <p:attrName>ppt_x</p:attrName>
                                          <p:attrName>ppt_y</p:attrName>
                                        </p:attrNameLst>
                                      </p:cBhvr>
                                      <p:rCtr x="1300" y="9100"/>
                                    </p:animMotion>
                                  </p:childTnLst>
                                </p:cTn>
                              </p:par>
                              <p:par>
                                <p:cTn id="49" presetID="1" presetClass="entr" presetSubtype="0" fill="hold" nodeType="withEffect">
                                  <p:stCondLst>
                                    <p:cond delay="100"/>
                                  </p:stCondLst>
                                  <p:childTnLst>
                                    <p:set>
                                      <p:cBhvr>
                                        <p:cTn id="50" dur="1" fill="hold">
                                          <p:stCondLst>
                                            <p:cond delay="0"/>
                                          </p:stCondLst>
                                        </p:cTn>
                                        <p:tgtEl>
                                          <p:spTgt spid="6158"/>
                                        </p:tgtEl>
                                        <p:attrNameLst>
                                          <p:attrName>style.visibility</p:attrName>
                                        </p:attrNameLst>
                                      </p:cBhvr>
                                      <p:to>
                                        <p:strVal val="visible"/>
                                      </p:to>
                                    </p:set>
                                  </p:childTnLst>
                                </p:cTn>
                              </p:par>
                              <p:par>
                                <p:cTn id="51" presetID="10" presetClass="entr" presetSubtype="0" fill="hold" nodeType="withEffect">
                                  <p:stCondLst>
                                    <p:cond delay="100"/>
                                  </p:stCondLst>
                                  <p:childTnLst>
                                    <p:set>
                                      <p:cBhvr>
                                        <p:cTn id="52" dur="1" fill="hold">
                                          <p:stCondLst>
                                            <p:cond delay="0"/>
                                          </p:stCondLst>
                                        </p:cTn>
                                        <p:tgtEl>
                                          <p:spTgt spid="6158"/>
                                        </p:tgtEl>
                                        <p:attrNameLst>
                                          <p:attrName>style.visibility</p:attrName>
                                        </p:attrNameLst>
                                      </p:cBhvr>
                                      <p:to>
                                        <p:strVal val="visible"/>
                                      </p:to>
                                    </p:set>
                                    <p:anim calcmode="lin" valueType="num">
                                      <p:cBhvr>
                                        <p:cTn id="53" dur="500" fill="hold"/>
                                        <p:tgtEl>
                                          <p:spTgt spid="6158"/>
                                        </p:tgtEl>
                                        <p:attrNameLst>
                                          <p:attrName>ppt_w</p:attrName>
                                        </p:attrNameLst>
                                      </p:cBhvr>
                                      <p:tavLst>
                                        <p:tav tm="0">
                                          <p:val>
                                            <p:fltVal val="0"/>
                                          </p:val>
                                        </p:tav>
                                        <p:tav tm="100000">
                                          <p:val>
                                            <p:strVal val="#ppt_w"/>
                                          </p:val>
                                        </p:tav>
                                      </p:tavLst>
                                    </p:anim>
                                    <p:anim calcmode="lin" valueType="num">
                                      <p:cBhvr>
                                        <p:cTn id="54" dur="500" fill="hold"/>
                                        <p:tgtEl>
                                          <p:spTgt spid="6158"/>
                                        </p:tgtEl>
                                        <p:attrNameLst>
                                          <p:attrName>ppt_h</p:attrName>
                                        </p:attrNameLst>
                                      </p:cBhvr>
                                      <p:tavLst>
                                        <p:tav tm="0">
                                          <p:val>
                                            <p:fltVal val="0"/>
                                          </p:val>
                                        </p:tav>
                                        <p:tav tm="100000">
                                          <p:val>
                                            <p:strVal val="#ppt_h"/>
                                          </p:val>
                                        </p:tav>
                                      </p:tavLst>
                                    </p:anim>
                                    <p:animEffect transition="in" filter="fade">
                                      <p:cBhvr>
                                        <p:cTn id="55" dur="500"/>
                                        <p:tgtEl>
                                          <p:spTgt spid="6158"/>
                                        </p:tgtEl>
                                      </p:cBhvr>
                                    </p:animEffect>
                                  </p:childTnLst>
                                </p:cTn>
                              </p:par>
                              <p:par>
                                <p:cTn id="56" presetID="35" presetClass="path" presetSubtype="0" accel="50000" fill="hold" nodeType="withEffect">
                                  <p:stCondLst>
                                    <p:cond delay="100"/>
                                  </p:stCondLst>
                                  <p:childTnLst>
                                    <p:animMotion origin="layout" path="M -3.37497E-6 -3.58927E-6 L -0.03773 0.21161 " pathEditMode="relative" rAng="0" ptsTypes="AA">
                                      <p:cBhvr>
                                        <p:cTn id="57" dur="700" spd="-99800" fill="hold"/>
                                        <p:tgtEl>
                                          <p:spTgt spid="6158"/>
                                        </p:tgtEl>
                                        <p:attrNameLst>
                                          <p:attrName>ppt_x</p:attrName>
                                          <p:attrName>ppt_y</p:attrName>
                                        </p:attrNameLst>
                                      </p:cBhvr>
                                      <p:rCtr x="-1700" y="10600"/>
                                    </p:animMotion>
                                  </p:childTnLst>
                                </p:cTn>
                              </p:par>
                              <p:par>
                                <p:cTn id="58" presetID="1" presetClass="entr" presetSubtype="0" fill="hold" nodeType="withEffect">
                                  <p:stCondLst>
                                    <p:cond delay="100"/>
                                  </p:stCondLst>
                                  <p:childTnLst>
                                    <p:set>
                                      <p:cBhvr>
                                        <p:cTn id="59" dur="1" fill="hold">
                                          <p:stCondLst>
                                            <p:cond delay="0"/>
                                          </p:stCondLst>
                                        </p:cTn>
                                        <p:tgtEl>
                                          <p:spTgt spid="6153"/>
                                        </p:tgtEl>
                                        <p:attrNameLst>
                                          <p:attrName>style.visibility</p:attrName>
                                        </p:attrNameLst>
                                      </p:cBhvr>
                                      <p:to>
                                        <p:strVal val="visible"/>
                                      </p:to>
                                    </p:set>
                                  </p:childTnLst>
                                </p:cTn>
                              </p:par>
                              <p:par>
                                <p:cTn id="60" presetID="10" presetClass="entr" presetSubtype="0" fill="hold" nodeType="withEffect">
                                  <p:stCondLst>
                                    <p:cond delay="100"/>
                                  </p:stCondLst>
                                  <p:childTnLst>
                                    <p:set>
                                      <p:cBhvr>
                                        <p:cTn id="61" dur="1" fill="hold">
                                          <p:stCondLst>
                                            <p:cond delay="0"/>
                                          </p:stCondLst>
                                        </p:cTn>
                                        <p:tgtEl>
                                          <p:spTgt spid="6153"/>
                                        </p:tgtEl>
                                        <p:attrNameLst>
                                          <p:attrName>style.visibility</p:attrName>
                                        </p:attrNameLst>
                                      </p:cBhvr>
                                      <p:to>
                                        <p:strVal val="visible"/>
                                      </p:to>
                                    </p:set>
                                    <p:anim calcmode="lin" valueType="num">
                                      <p:cBhvr>
                                        <p:cTn id="62" dur="500" fill="hold"/>
                                        <p:tgtEl>
                                          <p:spTgt spid="6153"/>
                                        </p:tgtEl>
                                        <p:attrNameLst>
                                          <p:attrName>ppt_w</p:attrName>
                                        </p:attrNameLst>
                                      </p:cBhvr>
                                      <p:tavLst>
                                        <p:tav tm="0">
                                          <p:val>
                                            <p:fltVal val="0"/>
                                          </p:val>
                                        </p:tav>
                                        <p:tav tm="100000">
                                          <p:val>
                                            <p:strVal val="#ppt_w"/>
                                          </p:val>
                                        </p:tav>
                                      </p:tavLst>
                                    </p:anim>
                                    <p:anim calcmode="lin" valueType="num">
                                      <p:cBhvr>
                                        <p:cTn id="63" dur="500" fill="hold"/>
                                        <p:tgtEl>
                                          <p:spTgt spid="6153"/>
                                        </p:tgtEl>
                                        <p:attrNameLst>
                                          <p:attrName>ppt_h</p:attrName>
                                        </p:attrNameLst>
                                      </p:cBhvr>
                                      <p:tavLst>
                                        <p:tav tm="0">
                                          <p:val>
                                            <p:fltVal val="0"/>
                                          </p:val>
                                        </p:tav>
                                        <p:tav tm="100000">
                                          <p:val>
                                            <p:strVal val="#ppt_h"/>
                                          </p:val>
                                        </p:tav>
                                      </p:tavLst>
                                    </p:anim>
                                    <p:animEffect transition="in" filter="fade">
                                      <p:cBhvr>
                                        <p:cTn id="64" dur="500"/>
                                        <p:tgtEl>
                                          <p:spTgt spid="6153"/>
                                        </p:tgtEl>
                                      </p:cBhvr>
                                    </p:animEffect>
                                  </p:childTnLst>
                                </p:cTn>
                              </p:par>
                              <p:par>
                                <p:cTn id="65" presetID="35" presetClass="path" presetSubtype="0" accel="50000" fill="hold" nodeType="withEffect">
                                  <p:stCondLst>
                                    <p:cond delay="100"/>
                                  </p:stCondLst>
                                  <p:childTnLst>
                                    <p:animMotion origin="layout" path="M -2.25345E-6 4.73636E-6 L -0.1949 0.04949 " pathEditMode="relative" rAng="0" ptsTypes="AA">
                                      <p:cBhvr>
                                        <p:cTn id="66" dur="700" spd="-99800" fill="hold"/>
                                        <p:tgtEl>
                                          <p:spTgt spid="6153"/>
                                        </p:tgtEl>
                                        <p:attrNameLst>
                                          <p:attrName>ppt_x</p:attrName>
                                          <p:attrName>ppt_y</p:attrName>
                                        </p:attrNameLst>
                                      </p:cBhvr>
                                      <p:rCtr x="-9500" y="2500"/>
                                    </p:animMotion>
                                  </p:childTnLst>
                                </p:cTn>
                              </p:par>
                              <p:par>
                                <p:cTn id="67" presetID="1" presetClass="entr" presetSubtype="0" fill="hold" nodeType="withEffect">
                                  <p:stCondLst>
                                    <p:cond delay="0"/>
                                  </p:stCondLst>
                                  <p:childTnLst>
                                    <p:set>
                                      <p:cBhvr>
                                        <p:cTn id="68" dur="1" fill="hold">
                                          <p:stCondLst>
                                            <p:cond delay="0"/>
                                          </p:stCondLst>
                                        </p:cTn>
                                        <p:tgtEl>
                                          <p:spTgt spid="6154"/>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6154"/>
                                        </p:tgtEl>
                                        <p:attrNameLst>
                                          <p:attrName>style.visibility</p:attrName>
                                        </p:attrNameLst>
                                      </p:cBhvr>
                                      <p:to>
                                        <p:strVal val="visible"/>
                                      </p:to>
                                    </p:set>
                                    <p:anim calcmode="lin" valueType="num">
                                      <p:cBhvr>
                                        <p:cTn id="71" dur="500" fill="hold"/>
                                        <p:tgtEl>
                                          <p:spTgt spid="6154"/>
                                        </p:tgtEl>
                                        <p:attrNameLst>
                                          <p:attrName>ppt_w</p:attrName>
                                        </p:attrNameLst>
                                      </p:cBhvr>
                                      <p:tavLst>
                                        <p:tav tm="0">
                                          <p:val>
                                            <p:fltVal val="0"/>
                                          </p:val>
                                        </p:tav>
                                        <p:tav tm="100000">
                                          <p:val>
                                            <p:strVal val="#ppt_w"/>
                                          </p:val>
                                        </p:tav>
                                      </p:tavLst>
                                    </p:anim>
                                    <p:anim calcmode="lin" valueType="num">
                                      <p:cBhvr>
                                        <p:cTn id="72" dur="500" fill="hold"/>
                                        <p:tgtEl>
                                          <p:spTgt spid="6154"/>
                                        </p:tgtEl>
                                        <p:attrNameLst>
                                          <p:attrName>ppt_h</p:attrName>
                                        </p:attrNameLst>
                                      </p:cBhvr>
                                      <p:tavLst>
                                        <p:tav tm="0">
                                          <p:val>
                                            <p:fltVal val="0"/>
                                          </p:val>
                                        </p:tav>
                                        <p:tav tm="100000">
                                          <p:val>
                                            <p:strVal val="#ppt_h"/>
                                          </p:val>
                                        </p:tav>
                                      </p:tavLst>
                                    </p:anim>
                                    <p:animEffect transition="in" filter="fade">
                                      <p:cBhvr>
                                        <p:cTn id="73" dur="500"/>
                                        <p:tgtEl>
                                          <p:spTgt spid="6154"/>
                                        </p:tgtEl>
                                      </p:cBhvr>
                                    </p:animEffect>
                                  </p:childTnLst>
                                </p:cTn>
                              </p:par>
                              <p:par>
                                <p:cTn id="74" presetID="35" presetClass="path" presetSubtype="0" accel="50000" fill="hold" nodeType="withEffect">
                                  <p:stCondLst>
                                    <p:cond delay="0"/>
                                  </p:stCondLst>
                                  <p:childTnLst>
                                    <p:animMotion origin="layout" path="M 4.96943E-6 -7.40741E-7 L -0.17615 -0.04051 " pathEditMode="relative" rAng="0" ptsTypes="AA">
                                      <p:cBhvr>
                                        <p:cTn id="75" dur="700" spd="-99800" fill="hold"/>
                                        <p:tgtEl>
                                          <p:spTgt spid="6154"/>
                                        </p:tgtEl>
                                        <p:attrNameLst>
                                          <p:attrName>ppt_x</p:attrName>
                                          <p:attrName>ppt_y</p:attrName>
                                        </p:attrNameLst>
                                      </p:cBhvr>
                                      <p:rCtr x="-8600" y="-1800"/>
                                    </p:animMotion>
                                  </p:childTnLst>
                                </p:cTn>
                              </p:par>
                              <p:par>
                                <p:cTn id="76" presetID="1" presetClass="entr" presetSubtype="0" fill="hold" nodeType="withEffect">
                                  <p:stCondLst>
                                    <p:cond delay="200"/>
                                  </p:stCondLst>
                                  <p:childTnLst>
                                    <p:set>
                                      <p:cBhvr>
                                        <p:cTn id="77" dur="1" fill="hold">
                                          <p:stCondLst>
                                            <p:cond delay="0"/>
                                          </p:stCondLst>
                                        </p:cTn>
                                        <p:tgtEl>
                                          <p:spTgt spid="6156"/>
                                        </p:tgtEl>
                                        <p:attrNameLst>
                                          <p:attrName>style.visibility</p:attrName>
                                        </p:attrNameLst>
                                      </p:cBhvr>
                                      <p:to>
                                        <p:strVal val="visible"/>
                                      </p:to>
                                    </p:set>
                                  </p:childTnLst>
                                </p:cTn>
                              </p:par>
                              <p:par>
                                <p:cTn id="78" presetID="10" presetClass="entr" presetSubtype="0" fill="hold" nodeType="withEffect">
                                  <p:stCondLst>
                                    <p:cond delay="200"/>
                                  </p:stCondLst>
                                  <p:childTnLst>
                                    <p:set>
                                      <p:cBhvr>
                                        <p:cTn id="79" dur="1" fill="hold">
                                          <p:stCondLst>
                                            <p:cond delay="0"/>
                                          </p:stCondLst>
                                        </p:cTn>
                                        <p:tgtEl>
                                          <p:spTgt spid="6156"/>
                                        </p:tgtEl>
                                        <p:attrNameLst>
                                          <p:attrName>style.visibility</p:attrName>
                                        </p:attrNameLst>
                                      </p:cBhvr>
                                      <p:to>
                                        <p:strVal val="visible"/>
                                      </p:to>
                                    </p:set>
                                    <p:anim calcmode="lin" valueType="num">
                                      <p:cBhvr>
                                        <p:cTn id="80" dur="500" fill="hold"/>
                                        <p:tgtEl>
                                          <p:spTgt spid="6156"/>
                                        </p:tgtEl>
                                        <p:attrNameLst>
                                          <p:attrName>ppt_w</p:attrName>
                                        </p:attrNameLst>
                                      </p:cBhvr>
                                      <p:tavLst>
                                        <p:tav tm="0">
                                          <p:val>
                                            <p:fltVal val="0"/>
                                          </p:val>
                                        </p:tav>
                                        <p:tav tm="100000">
                                          <p:val>
                                            <p:strVal val="#ppt_w"/>
                                          </p:val>
                                        </p:tav>
                                      </p:tavLst>
                                    </p:anim>
                                    <p:anim calcmode="lin" valueType="num">
                                      <p:cBhvr>
                                        <p:cTn id="81" dur="500" fill="hold"/>
                                        <p:tgtEl>
                                          <p:spTgt spid="6156"/>
                                        </p:tgtEl>
                                        <p:attrNameLst>
                                          <p:attrName>ppt_h</p:attrName>
                                        </p:attrNameLst>
                                      </p:cBhvr>
                                      <p:tavLst>
                                        <p:tav tm="0">
                                          <p:val>
                                            <p:fltVal val="0"/>
                                          </p:val>
                                        </p:tav>
                                        <p:tav tm="100000">
                                          <p:val>
                                            <p:strVal val="#ppt_h"/>
                                          </p:val>
                                        </p:tav>
                                      </p:tavLst>
                                    </p:anim>
                                    <p:animEffect transition="in" filter="fade">
                                      <p:cBhvr>
                                        <p:cTn id="82" dur="500"/>
                                        <p:tgtEl>
                                          <p:spTgt spid="6156"/>
                                        </p:tgtEl>
                                      </p:cBhvr>
                                    </p:animEffect>
                                  </p:childTnLst>
                                </p:cTn>
                              </p:par>
                              <p:par>
                                <p:cTn id="83" presetID="35" presetClass="path" presetSubtype="0" accel="50000" fill="hold" nodeType="withEffect">
                                  <p:stCondLst>
                                    <p:cond delay="200"/>
                                  </p:stCondLst>
                                  <p:childTnLst>
                                    <p:animMotion origin="layout" path="M 4.92324E-6 3.15449E-6 L -0.17396 -0.14848 " pathEditMode="relative" rAng="0" ptsTypes="AA">
                                      <p:cBhvr>
                                        <p:cTn id="84" dur="700" spd="-99800" fill="hold"/>
                                        <p:tgtEl>
                                          <p:spTgt spid="6156"/>
                                        </p:tgtEl>
                                        <p:attrNameLst>
                                          <p:attrName>ppt_x</p:attrName>
                                          <p:attrName>ppt_y</p:attrName>
                                        </p:attrNameLst>
                                      </p:cBhvr>
                                      <p:rCtr x="-8500" y="-7200"/>
                                    </p:animMotion>
                                  </p:childTnLst>
                                </p:cTn>
                              </p:par>
                              <p:par>
                                <p:cTn id="85" presetID="1" presetClass="entr" presetSubtype="0" fill="hold" nodeType="withEffect">
                                  <p:stCondLst>
                                    <p:cond delay="100"/>
                                  </p:stCondLst>
                                  <p:childTnLst>
                                    <p:set>
                                      <p:cBhvr>
                                        <p:cTn id="86" dur="1" fill="hold">
                                          <p:stCondLst>
                                            <p:cond delay="0"/>
                                          </p:stCondLst>
                                        </p:cTn>
                                        <p:tgtEl>
                                          <p:spTgt spid="6159"/>
                                        </p:tgtEl>
                                        <p:attrNameLst>
                                          <p:attrName>style.visibility</p:attrName>
                                        </p:attrNameLst>
                                      </p:cBhvr>
                                      <p:to>
                                        <p:strVal val="visible"/>
                                      </p:to>
                                    </p:set>
                                  </p:childTnLst>
                                </p:cTn>
                              </p:par>
                              <p:par>
                                <p:cTn id="87" presetID="10" presetClass="entr" presetSubtype="0" fill="hold" nodeType="withEffect">
                                  <p:stCondLst>
                                    <p:cond delay="100"/>
                                  </p:stCondLst>
                                  <p:childTnLst>
                                    <p:set>
                                      <p:cBhvr>
                                        <p:cTn id="88" dur="1" fill="hold">
                                          <p:stCondLst>
                                            <p:cond delay="0"/>
                                          </p:stCondLst>
                                        </p:cTn>
                                        <p:tgtEl>
                                          <p:spTgt spid="6159"/>
                                        </p:tgtEl>
                                        <p:attrNameLst>
                                          <p:attrName>style.visibility</p:attrName>
                                        </p:attrNameLst>
                                      </p:cBhvr>
                                      <p:to>
                                        <p:strVal val="visible"/>
                                      </p:to>
                                    </p:set>
                                    <p:anim calcmode="lin" valueType="num">
                                      <p:cBhvr>
                                        <p:cTn id="89" dur="500" fill="hold"/>
                                        <p:tgtEl>
                                          <p:spTgt spid="6159"/>
                                        </p:tgtEl>
                                        <p:attrNameLst>
                                          <p:attrName>ppt_w</p:attrName>
                                        </p:attrNameLst>
                                      </p:cBhvr>
                                      <p:tavLst>
                                        <p:tav tm="0">
                                          <p:val>
                                            <p:fltVal val="0"/>
                                          </p:val>
                                        </p:tav>
                                        <p:tav tm="100000">
                                          <p:val>
                                            <p:strVal val="#ppt_w"/>
                                          </p:val>
                                        </p:tav>
                                      </p:tavLst>
                                    </p:anim>
                                    <p:anim calcmode="lin" valueType="num">
                                      <p:cBhvr>
                                        <p:cTn id="90" dur="500" fill="hold"/>
                                        <p:tgtEl>
                                          <p:spTgt spid="6159"/>
                                        </p:tgtEl>
                                        <p:attrNameLst>
                                          <p:attrName>ppt_h</p:attrName>
                                        </p:attrNameLst>
                                      </p:cBhvr>
                                      <p:tavLst>
                                        <p:tav tm="0">
                                          <p:val>
                                            <p:fltVal val="0"/>
                                          </p:val>
                                        </p:tav>
                                        <p:tav tm="100000">
                                          <p:val>
                                            <p:strVal val="#ppt_h"/>
                                          </p:val>
                                        </p:tav>
                                      </p:tavLst>
                                    </p:anim>
                                    <p:animEffect transition="in" filter="fade">
                                      <p:cBhvr>
                                        <p:cTn id="91" dur="500"/>
                                        <p:tgtEl>
                                          <p:spTgt spid="6159"/>
                                        </p:tgtEl>
                                      </p:cBhvr>
                                    </p:animEffect>
                                  </p:childTnLst>
                                </p:cTn>
                              </p:par>
                              <p:par>
                                <p:cTn id="92" presetID="35" presetClass="path" presetSubtype="0" accel="50000" fill="hold" nodeType="withEffect">
                                  <p:stCondLst>
                                    <p:cond delay="100"/>
                                  </p:stCondLst>
                                  <p:childTnLst>
                                    <p:animMotion origin="layout" path="M 3.66641E-6 -4.62535E-6 L -0.02915 0.13599 " pathEditMode="relative" rAng="0" ptsTypes="AA">
                                      <p:cBhvr>
                                        <p:cTn id="93" dur="700" spd="-99800" fill="hold"/>
                                        <p:tgtEl>
                                          <p:spTgt spid="6159"/>
                                        </p:tgtEl>
                                        <p:attrNameLst>
                                          <p:attrName>ppt_x</p:attrName>
                                          <p:attrName>ppt_y</p:attrName>
                                        </p:attrNameLst>
                                      </p:cBhvr>
                                      <p:rCtr x="-1300" y="6800"/>
                                    </p:animMotion>
                                  </p:childTnLst>
                                </p:cTn>
                              </p:par>
                              <p:par>
                                <p:cTn id="94" presetID="1" presetClass="entr" presetSubtype="0" fill="hold" nodeType="withEffect">
                                  <p:stCondLst>
                                    <p:cond delay="200"/>
                                  </p:stCondLst>
                                  <p:childTnLst>
                                    <p:set>
                                      <p:cBhvr>
                                        <p:cTn id="95" dur="1" fill="hold">
                                          <p:stCondLst>
                                            <p:cond delay="0"/>
                                          </p:stCondLst>
                                        </p:cTn>
                                        <p:tgtEl>
                                          <p:spTgt spid="6152"/>
                                        </p:tgtEl>
                                        <p:attrNameLst>
                                          <p:attrName>style.visibility</p:attrName>
                                        </p:attrNameLst>
                                      </p:cBhvr>
                                      <p:to>
                                        <p:strVal val="visible"/>
                                      </p:to>
                                    </p:set>
                                  </p:childTnLst>
                                </p:cTn>
                              </p:par>
                              <p:par>
                                <p:cTn id="96" presetID="10" presetClass="entr" presetSubtype="0" fill="hold" nodeType="withEffect">
                                  <p:stCondLst>
                                    <p:cond delay="200"/>
                                  </p:stCondLst>
                                  <p:childTnLst>
                                    <p:set>
                                      <p:cBhvr>
                                        <p:cTn id="97" dur="1" fill="hold">
                                          <p:stCondLst>
                                            <p:cond delay="0"/>
                                          </p:stCondLst>
                                        </p:cTn>
                                        <p:tgtEl>
                                          <p:spTgt spid="6152"/>
                                        </p:tgtEl>
                                        <p:attrNameLst>
                                          <p:attrName>style.visibility</p:attrName>
                                        </p:attrNameLst>
                                      </p:cBhvr>
                                      <p:to>
                                        <p:strVal val="visible"/>
                                      </p:to>
                                    </p:set>
                                    <p:anim calcmode="lin" valueType="num">
                                      <p:cBhvr>
                                        <p:cTn id="98" dur="500" fill="hold"/>
                                        <p:tgtEl>
                                          <p:spTgt spid="6152"/>
                                        </p:tgtEl>
                                        <p:attrNameLst>
                                          <p:attrName>ppt_w</p:attrName>
                                        </p:attrNameLst>
                                      </p:cBhvr>
                                      <p:tavLst>
                                        <p:tav tm="0">
                                          <p:val>
                                            <p:fltVal val="0"/>
                                          </p:val>
                                        </p:tav>
                                        <p:tav tm="100000">
                                          <p:val>
                                            <p:strVal val="#ppt_w"/>
                                          </p:val>
                                        </p:tav>
                                      </p:tavLst>
                                    </p:anim>
                                    <p:anim calcmode="lin" valueType="num">
                                      <p:cBhvr>
                                        <p:cTn id="99" dur="500" fill="hold"/>
                                        <p:tgtEl>
                                          <p:spTgt spid="6152"/>
                                        </p:tgtEl>
                                        <p:attrNameLst>
                                          <p:attrName>ppt_h</p:attrName>
                                        </p:attrNameLst>
                                      </p:cBhvr>
                                      <p:tavLst>
                                        <p:tav tm="0">
                                          <p:val>
                                            <p:fltVal val="0"/>
                                          </p:val>
                                        </p:tav>
                                        <p:tav tm="100000">
                                          <p:val>
                                            <p:strVal val="#ppt_h"/>
                                          </p:val>
                                        </p:tav>
                                      </p:tavLst>
                                    </p:anim>
                                    <p:animEffect transition="in" filter="fade">
                                      <p:cBhvr>
                                        <p:cTn id="100" dur="500"/>
                                        <p:tgtEl>
                                          <p:spTgt spid="6152"/>
                                        </p:tgtEl>
                                      </p:cBhvr>
                                    </p:animEffect>
                                  </p:childTnLst>
                                </p:cTn>
                              </p:par>
                              <p:par>
                                <p:cTn id="101" presetID="35" presetClass="path" presetSubtype="0" accel="50000" fill="hold" nodeType="withEffect">
                                  <p:stCondLst>
                                    <p:cond delay="200"/>
                                  </p:stCondLst>
                                  <p:childTnLst>
                                    <p:animMotion origin="layout" path="M -4.62859E-6 3.7037E-6 L 0.12879 0.20393 " pathEditMode="relative" rAng="0" ptsTypes="AA">
                                      <p:cBhvr>
                                        <p:cTn id="102" dur="700" spd="-99800" fill="hold"/>
                                        <p:tgtEl>
                                          <p:spTgt spid="6152"/>
                                        </p:tgtEl>
                                        <p:attrNameLst>
                                          <p:attrName>ppt_x</p:attrName>
                                          <p:attrName>ppt_y</p:attrName>
                                        </p:attrNameLst>
                                      </p:cBhvr>
                                      <p:rCtr x="6400" y="10200"/>
                                    </p:animMotion>
                                  </p:childTnLst>
                                </p:cTn>
                              </p:par>
                              <p:par>
                                <p:cTn id="103" presetID="1" presetClass="entr" presetSubtype="0" fill="hold" nodeType="withEffect">
                                  <p:stCondLst>
                                    <p:cond delay="200"/>
                                  </p:stCondLst>
                                  <p:childTnLst>
                                    <p:set>
                                      <p:cBhvr>
                                        <p:cTn id="104" dur="1" fill="hold">
                                          <p:stCondLst>
                                            <p:cond delay="0"/>
                                          </p:stCondLst>
                                        </p:cTn>
                                        <p:tgtEl>
                                          <p:spTgt spid="6178"/>
                                        </p:tgtEl>
                                        <p:attrNameLst>
                                          <p:attrName>style.visibility</p:attrName>
                                        </p:attrNameLst>
                                      </p:cBhvr>
                                      <p:to>
                                        <p:strVal val="visible"/>
                                      </p:to>
                                    </p:set>
                                  </p:childTnLst>
                                </p:cTn>
                              </p:par>
                              <p:par>
                                <p:cTn id="105" presetID="10" presetClass="entr" presetSubtype="0" fill="hold" nodeType="withEffect">
                                  <p:stCondLst>
                                    <p:cond delay="200"/>
                                  </p:stCondLst>
                                  <p:childTnLst>
                                    <p:set>
                                      <p:cBhvr>
                                        <p:cTn id="106" dur="1" fill="hold">
                                          <p:stCondLst>
                                            <p:cond delay="0"/>
                                          </p:stCondLst>
                                        </p:cTn>
                                        <p:tgtEl>
                                          <p:spTgt spid="6178"/>
                                        </p:tgtEl>
                                        <p:attrNameLst>
                                          <p:attrName>style.visibility</p:attrName>
                                        </p:attrNameLst>
                                      </p:cBhvr>
                                      <p:to>
                                        <p:strVal val="visible"/>
                                      </p:to>
                                    </p:set>
                                    <p:anim calcmode="lin" valueType="num">
                                      <p:cBhvr>
                                        <p:cTn id="107" dur="500" fill="hold"/>
                                        <p:tgtEl>
                                          <p:spTgt spid="6178"/>
                                        </p:tgtEl>
                                        <p:attrNameLst>
                                          <p:attrName>ppt_w</p:attrName>
                                        </p:attrNameLst>
                                      </p:cBhvr>
                                      <p:tavLst>
                                        <p:tav tm="0">
                                          <p:val>
                                            <p:fltVal val="0"/>
                                          </p:val>
                                        </p:tav>
                                        <p:tav tm="100000">
                                          <p:val>
                                            <p:strVal val="#ppt_w"/>
                                          </p:val>
                                        </p:tav>
                                      </p:tavLst>
                                    </p:anim>
                                    <p:anim calcmode="lin" valueType="num">
                                      <p:cBhvr>
                                        <p:cTn id="108" dur="500" fill="hold"/>
                                        <p:tgtEl>
                                          <p:spTgt spid="6178"/>
                                        </p:tgtEl>
                                        <p:attrNameLst>
                                          <p:attrName>ppt_h</p:attrName>
                                        </p:attrNameLst>
                                      </p:cBhvr>
                                      <p:tavLst>
                                        <p:tav tm="0">
                                          <p:val>
                                            <p:fltVal val="0"/>
                                          </p:val>
                                        </p:tav>
                                        <p:tav tm="100000">
                                          <p:val>
                                            <p:strVal val="#ppt_h"/>
                                          </p:val>
                                        </p:tav>
                                      </p:tavLst>
                                    </p:anim>
                                    <p:animEffect transition="in" filter="fade">
                                      <p:cBhvr>
                                        <p:cTn id="109" dur="500"/>
                                        <p:tgtEl>
                                          <p:spTgt spid="6178"/>
                                        </p:tgtEl>
                                      </p:cBhvr>
                                    </p:animEffect>
                                  </p:childTnLst>
                                </p:cTn>
                              </p:par>
                              <p:par>
                                <p:cTn id="110" presetID="35" presetClass="path" presetSubtype="0" accel="50000" fill="hold" nodeType="withEffect">
                                  <p:stCondLst>
                                    <p:cond delay="200"/>
                                  </p:stCondLst>
                                  <p:childTnLst>
                                    <p:animMotion origin="layout" path="M 3.88238E-6 -1.30435E-6 L 0.15404 0.0636 " pathEditMode="relative" rAng="0" ptsTypes="AA">
                                      <p:cBhvr>
                                        <p:cTn id="111" dur="700" spd="-99800" fill="hold"/>
                                        <p:tgtEl>
                                          <p:spTgt spid="6178"/>
                                        </p:tgtEl>
                                        <p:attrNameLst>
                                          <p:attrName>ppt_x</p:attrName>
                                          <p:attrName>ppt_y</p:attrName>
                                        </p:attrNameLst>
                                      </p:cBhvr>
                                      <p:rCtr x="7700" y="3200"/>
                                    </p:animMotion>
                                  </p:childTnLst>
                                </p:cTn>
                              </p:par>
                              <p:par>
                                <p:cTn id="112" presetID="1" presetClass="entr" presetSubtype="0" fill="hold" nodeType="withEffect">
                                  <p:stCondLst>
                                    <p:cond delay="200"/>
                                  </p:stCondLst>
                                  <p:childTnLst>
                                    <p:set>
                                      <p:cBhvr>
                                        <p:cTn id="113" dur="1" fill="hold">
                                          <p:stCondLst>
                                            <p:cond delay="0"/>
                                          </p:stCondLst>
                                        </p:cTn>
                                        <p:tgtEl>
                                          <p:spTgt spid="6181"/>
                                        </p:tgtEl>
                                        <p:attrNameLst>
                                          <p:attrName>style.visibility</p:attrName>
                                        </p:attrNameLst>
                                      </p:cBhvr>
                                      <p:to>
                                        <p:strVal val="visible"/>
                                      </p:to>
                                    </p:set>
                                  </p:childTnLst>
                                </p:cTn>
                              </p:par>
                              <p:par>
                                <p:cTn id="114" presetID="10" presetClass="entr" presetSubtype="0" fill="hold" nodeType="withEffect">
                                  <p:stCondLst>
                                    <p:cond delay="200"/>
                                  </p:stCondLst>
                                  <p:childTnLst>
                                    <p:set>
                                      <p:cBhvr>
                                        <p:cTn id="115" dur="1" fill="hold">
                                          <p:stCondLst>
                                            <p:cond delay="0"/>
                                          </p:stCondLst>
                                        </p:cTn>
                                        <p:tgtEl>
                                          <p:spTgt spid="6181"/>
                                        </p:tgtEl>
                                        <p:attrNameLst>
                                          <p:attrName>style.visibility</p:attrName>
                                        </p:attrNameLst>
                                      </p:cBhvr>
                                      <p:to>
                                        <p:strVal val="visible"/>
                                      </p:to>
                                    </p:set>
                                    <p:anim calcmode="lin" valueType="num">
                                      <p:cBhvr>
                                        <p:cTn id="116" dur="500" fill="hold"/>
                                        <p:tgtEl>
                                          <p:spTgt spid="6181"/>
                                        </p:tgtEl>
                                        <p:attrNameLst>
                                          <p:attrName>ppt_w</p:attrName>
                                        </p:attrNameLst>
                                      </p:cBhvr>
                                      <p:tavLst>
                                        <p:tav tm="0">
                                          <p:val>
                                            <p:fltVal val="0"/>
                                          </p:val>
                                        </p:tav>
                                        <p:tav tm="100000">
                                          <p:val>
                                            <p:strVal val="#ppt_w"/>
                                          </p:val>
                                        </p:tav>
                                      </p:tavLst>
                                    </p:anim>
                                    <p:anim calcmode="lin" valueType="num">
                                      <p:cBhvr>
                                        <p:cTn id="117" dur="500" fill="hold"/>
                                        <p:tgtEl>
                                          <p:spTgt spid="6181"/>
                                        </p:tgtEl>
                                        <p:attrNameLst>
                                          <p:attrName>ppt_h</p:attrName>
                                        </p:attrNameLst>
                                      </p:cBhvr>
                                      <p:tavLst>
                                        <p:tav tm="0">
                                          <p:val>
                                            <p:fltVal val="0"/>
                                          </p:val>
                                        </p:tav>
                                        <p:tav tm="100000">
                                          <p:val>
                                            <p:strVal val="#ppt_h"/>
                                          </p:val>
                                        </p:tav>
                                      </p:tavLst>
                                    </p:anim>
                                    <p:animEffect transition="in" filter="fade">
                                      <p:cBhvr>
                                        <p:cTn id="118" dur="500"/>
                                        <p:tgtEl>
                                          <p:spTgt spid="6181"/>
                                        </p:tgtEl>
                                      </p:cBhvr>
                                    </p:animEffect>
                                  </p:childTnLst>
                                </p:cTn>
                              </p:par>
                              <p:par>
                                <p:cTn id="119" presetID="35" presetClass="path" presetSubtype="0" accel="50000" fill="hold" nodeType="withEffect">
                                  <p:stCondLst>
                                    <p:cond delay="200"/>
                                  </p:stCondLst>
                                  <p:childTnLst>
                                    <p:animMotion origin="layout" path="M -4.15821E-6 1.11933E-6 L -0.09966 0.17507 " pathEditMode="relative" rAng="0" ptsTypes="AA">
                                      <p:cBhvr>
                                        <p:cTn id="120" dur="700" spd="-99800" fill="hold"/>
                                        <p:tgtEl>
                                          <p:spTgt spid="6181"/>
                                        </p:tgtEl>
                                        <p:attrNameLst>
                                          <p:attrName>ppt_x</p:attrName>
                                          <p:attrName>ppt_y</p:attrName>
                                        </p:attrNameLst>
                                      </p:cBhvr>
                                      <p:rCtr x="-4800" y="8700"/>
                                    </p:animMotion>
                                  </p:childTnLst>
                                </p:cTn>
                              </p:par>
                              <p:par>
                                <p:cTn id="121" presetID="1" presetClass="entr" presetSubtype="0" fill="hold" nodeType="withEffect">
                                  <p:stCondLst>
                                    <p:cond delay="400"/>
                                  </p:stCondLst>
                                  <p:childTnLst>
                                    <p:set>
                                      <p:cBhvr>
                                        <p:cTn id="122" dur="1" fill="hold">
                                          <p:stCondLst>
                                            <p:cond delay="0"/>
                                          </p:stCondLst>
                                        </p:cTn>
                                        <p:tgtEl>
                                          <p:spTgt spid="6179"/>
                                        </p:tgtEl>
                                        <p:attrNameLst>
                                          <p:attrName>style.visibility</p:attrName>
                                        </p:attrNameLst>
                                      </p:cBhvr>
                                      <p:to>
                                        <p:strVal val="visible"/>
                                      </p:to>
                                    </p:set>
                                  </p:childTnLst>
                                </p:cTn>
                              </p:par>
                              <p:par>
                                <p:cTn id="123" presetID="10" presetClass="entr" presetSubtype="0" fill="hold" nodeType="withEffect">
                                  <p:stCondLst>
                                    <p:cond delay="400"/>
                                  </p:stCondLst>
                                  <p:childTnLst>
                                    <p:set>
                                      <p:cBhvr>
                                        <p:cTn id="124" dur="1" fill="hold">
                                          <p:stCondLst>
                                            <p:cond delay="0"/>
                                          </p:stCondLst>
                                        </p:cTn>
                                        <p:tgtEl>
                                          <p:spTgt spid="6179"/>
                                        </p:tgtEl>
                                        <p:attrNameLst>
                                          <p:attrName>style.visibility</p:attrName>
                                        </p:attrNameLst>
                                      </p:cBhvr>
                                      <p:to>
                                        <p:strVal val="visible"/>
                                      </p:to>
                                    </p:set>
                                    <p:anim calcmode="lin" valueType="num">
                                      <p:cBhvr>
                                        <p:cTn id="125" dur="500" fill="hold"/>
                                        <p:tgtEl>
                                          <p:spTgt spid="6179"/>
                                        </p:tgtEl>
                                        <p:attrNameLst>
                                          <p:attrName>ppt_w</p:attrName>
                                        </p:attrNameLst>
                                      </p:cBhvr>
                                      <p:tavLst>
                                        <p:tav tm="0">
                                          <p:val>
                                            <p:fltVal val="0"/>
                                          </p:val>
                                        </p:tav>
                                        <p:tav tm="100000">
                                          <p:val>
                                            <p:strVal val="#ppt_w"/>
                                          </p:val>
                                        </p:tav>
                                      </p:tavLst>
                                    </p:anim>
                                    <p:anim calcmode="lin" valueType="num">
                                      <p:cBhvr>
                                        <p:cTn id="126" dur="500" fill="hold"/>
                                        <p:tgtEl>
                                          <p:spTgt spid="6179"/>
                                        </p:tgtEl>
                                        <p:attrNameLst>
                                          <p:attrName>ppt_h</p:attrName>
                                        </p:attrNameLst>
                                      </p:cBhvr>
                                      <p:tavLst>
                                        <p:tav tm="0">
                                          <p:val>
                                            <p:fltVal val="0"/>
                                          </p:val>
                                        </p:tav>
                                        <p:tav tm="100000">
                                          <p:val>
                                            <p:strVal val="#ppt_h"/>
                                          </p:val>
                                        </p:tav>
                                      </p:tavLst>
                                    </p:anim>
                                    <p:animEffect transition="in" filter="fade">
                                      <p:cBhvr>
                                        <p:cTn id="127" dur="500"/>
                                        <p:tgtEl>
                                          <p:spTgt spid="6179"/>
                                        </p:tgtEl>
                                      </p:cBhvr>
                                    </p:animEffect>
                                  </p:childTnLst>
                                </p:cTn>
                              </p:par>
                              <p:par>
                                <p:cTn id="128" presetID="35" presetClass="path" presetSubtype="0" accel="50000" fill="hold" nodeType="withEffect">
                                  <p:stCondLst>
                                    <p:cond delay="400"/>
                                  </p:stCondLst>
                                  <p:childTnLst>
                                    <p:animMotion origin="layout" path="M -4.27531E-6 5.2729E-7 L 0.16849 0.18316 " pathEditMode="relative" rAng="0" ptsTypes="AA">
                                      <p:cBhvr>
                                        <p:cTn id="129" dur="700" spd="-99800" fill="hold"/>
                                        <p:tgtEl>
                                          <p:spTgt spid="6179"/>
                                        </p:tgtEl>
                                        <p:attrNameLst>
                                          <p:attrName>ppt_x</p:attrName>
                                          <p:attrName>ppt_y</p:attrName>
                                        </p:attrNameLst>
                                      </p:cBhvr>
                                      <p:rCtr x="8400" y="9200"/>
                                    </p:animMotion>
                                  </p:childTnLst>
                                </p:cTn>
                              </p:par>
                              <p:par>
                                <p:cTn id="130" presetID="1" presetClass="entr" presetSubtype="0" fill="hold" nodeType="withEffect">
                                  <p:stCondLst>
                                    <p:cond delay="400"/>
                                  </p:stCondLst>
                                  <p:childTnLst>
                                    <p:set>
                                      <p:cBhvr>
                                        <p:cTn id="131" dur="1" fill="hold">
                                          <p:stCondLst>
                                            <p:cond delay="0"/>
                                          </p:stCondLst>
                                        </p:cTn>
                                        <p:tgtEl>
                                          <p:spTgt spid="6177"/>
                                        </p:tgtEl>
                                        <p:attrNameLst>
                                          <p:attrName>style.visibility</p:attrName>
                                        </p:attrNameLst>
                                      </p:cBhvr>
                                      <p:to>
                                        <p:strVal val="visible"/>
                                      </p:to>
                                    </p:set>
                                  </p:childTnLst>
                                </p:cTn>
                              </p:par>
                              <p:par>
                                <p:cTn id="132" presetID="10" presetClass="entr" presetSubtype="0" fill="hold" nodeType="withEffect">
                                  <p:stCondLst>
                                    <p:cond delay="400"/>
                                  </p:stCondLst>
                                  <p:childTnLst>
                                    <p:set>
                                      <p:cBhvr>
                                        <p:cTn id="133" dur="1" fill="hold">
                                          <p:stCondLst>
                                            <p:cond delay="0"/>
                                          </p:stCondLst>
                                        </p:cTn>
                                        <p:tgtEl>
                                          <p:spTgt spid="6177"/>
                                        </p:tgtEl>
                                        <p:attrNameLst>
                                          <p:attrName>style.visibility</p:attrName>
                                        </p:attrNameLst>
                                      </p:cBhvr>
                                      <p:to>
                                        <p:strVal val="visible"/>
                                      </p:to>
                                    </p:set>
                                    <p:anim calcmode="lin" valueType="num">
                                      <p:cBhvr>
                                        <p:cTn id="134" dur="500" fill="hold"/>
                                        <p:tgtEl>
                                          <p:spTgt spid="6177"/>
                                        </p:tgtEl>
                                        <p:attrNameLst>
                                          <p:attrName>ppt_w</p:attrName>
                                        </p:attrNameLst>
                                      </p:cBhvr>
                                      <p:tavLst>
                                        <p:tav tm="0">
                                          <p:val>
                                            <p:fltVal val="0"/>
                                          </p:val>
                                        </p:tav>
                                        <p:tav tm="100000">
                                          <p:val>
                                            <p:strVal val="#ppt_w"/>
                                          </p:val>
                                        </p:tav>
                                      </p:tavLst>
                                    </p:anim>
                                    <p:anim calcmode="lin" valueType="num">
                                      <p:cBhvr>
                                        <p:cTn id="135" dur="500" fill="hold"/>
                                        <p:tgtEl>
                                          <p:spTgt spid="6177"/>
                                        </p:tgtEl>
                                        <p:attrNameLst>
                                          <p:attrName>ppt_h</p:attrName>
                                        </p:attrNameLst>
                                      </p:cBhvr>
                                      <p:tavLst>
                                        <p:tav tm="0">
                                          <p:val>
                                            <p:fltVal val="0"/>
                                          </p:val>
                                        </p:tav>
                                        <p:tav tm="100000">
                                          <p:val>
                                            <p:strVal val="#ppt_h"/>
                                          </p:val>
                                        </p:tav>
                                      </p:tavLst>
                                    </p:anim>
                                    <p:animEffect transition="in" filter="fade">
                                      <p:cBhvr>
                                        <p:cTn id="136" dur="500"/>
                                        <p:tgtEl>
                                          <p:spTgt spid="6177"/>
                                        </p:tgtEl>
                                      </p:cBhvr>
                                    </p:animEffect>
                                  </p:childTnLst>
                                </p:cTn>
                              </p:par>
                              <p:par>
                                <p:cTn id="137" presetID="35" presetClass="path" presetSubtype="0" accel="50000" fill="hold" nodeType="withEffect">
                                  <p:stCondLst>
                                    <p:cond delay="400"/>
                                  </p:stCondLst>
                                  <p:childTnLst>
                                    <p:animMotion origin="layout" path="M 1.47541E-6 4.04255E-6 L -0.05621 0.06822 " pathEditMode="relative" rAng="0" ptsTypes="AA">
                                      <p:cBhvr>
                                        <p:cTn id="138" dur="700" spd="-99800" fill="hold"/>
                                        <p:tgtEl>
                                          <p:spTgt spid="6177"/>
                                        </p:tgtEl>
                                        <p:attrNameLst>
                                          <p:attrName>ppt_x</p:attrName>
                                          <p:attrName>ppt_y</p:attrName>
                                        </p:attrNameLst>
                                      </p:cBhvr>
                                      <p:rCtr x="-2600" y="3400"/>
                                    </p:animMotion>
                                  </p:childTnLst>
                                </p:cTn>
                              </p:par>
                              <p:par>
                                <p:cTn id="139" presetID="1" presetClass="entr" presetSubtype="0" fill="hold" nodeType="withEffect">
                                  <p:stCondLst>
                                    <p:cond delay="400"/>
                                  </p:stCondLst>
                                  <p:childTnLst>
                                    <p:set>
                                      <p:cBhvr>
                                        <p:cTn id="140" dur="1" fill="hold">
                                          <p:stCondLst>
                                            <p:cond delay="0"/>
                                          </p:stCondLst>
                                        </p:cTn>
                                        <p:tgtEl>
                                          <p:spTgt spid="6175"/>
                                        </p:tgtEl>
                                        <p:attrNameLst>
                                          <p:attrName>style.visibility</p:attrName>
                                        </p:attrNameLst>
                                      </p:cBhvr>
                                      <p:to>
                                        <p:strVal val="visible"/>
                                      </p:to>
                                    </p:set>
                                  </p:childTnLst>
                                </p:cTn>
                              </p:par>
                              <p:par>
                                <p:cTn id="141" presetID="10" presetClass="entr" presetSubtype="0" fill="hold" nodeType="withEffect">
                                  <p:stCondLst>
                                    <p:cond delay="400"/>
                                  </p:stCondLst>
                                  <p:childTnLst>
                                    <p:set>
                                      <p:cBhvr>
                                        <p:cTn id="142" dur="1" fill="hold">
                                          <p:stCondLst>
                                            <p:cond delay="0"/>
                                          </p:stCondLst>
                                        </p:cTn>
                                        <p:tgtEl>
                                          <p:spTgt spid="6175"/>
                                        </p:tgtEl>
                                        <p:attrNameLst>
                                          <p:attrName>style.visibility</p:attrName>
                                        </p:attrNameLst>
                                      </p:cBhvr>
                                      <p:to>
                                        <p:strVal val="visible"/>
                                      </p:to>
                                    </p:set>
                                    <p:anim calcmode="lin" valueType="num">
                                      <p:cBhvr>
                                        <p:cTn id="143" dur="500" fill="hold"/>
                                        <p:tgtEl>
                                          <p:spTgt spid="6175"/>
                                        </p:tgtEl>
                                        <p:attrNameLst>
                                          <p:attrName>ppt_w</p:attrName>
                                        </p:attrNameLst>
                                      </p:cBhvr>
                                      <p:tavLst>
                                        <p:tav tm="0">
                                          <p:val>
                                            <p:fltVal val="0"/>
                                          </p:val>
                                        </p:tav>
                                        <p:tav tm="100000">
                                          <p:val>
                                            <p:strVal val="#ppt_w"/>
                                          </p:val>
                                        </p:tav>
                                      </p:tavLst>
                                    </p:anim>
                                    <p:anim calcmode="lin" valueType="num">
                                      <p:cBhvr>
                                        <p:cTn id="144" dur="500" fill="hold"/>
                                        <p:tgtEl>
                                          <p:spTgt spid="6175"/>
                                        </p:tgtEl>
                                        <p:attrNameLst>
                                          <p:attrName>ppt_h</p:attrName>
                                        </p:attrNameLst>
                                      </p:cBhvr>
                                      <p:tavLst>
                                        <p:tav tm="0">
                                          <p:val>
                                            <p:fltVal val="0"/>
                                          </p:val>
                                        </p:tav>
                                        <p:tav tm="100000">
                                          <p:val>
                                            <p:strVal val="#ppt_h"/>
                                          </p:val>
                                        </p:tav>
                                      </p:tavLst>
                                    </p:anim>
                                    <p:animEffect transition="in" filter="fade">
                                      <p:cBhvr>
                                        <p:cTn id="145" dur="500"/>
                                        <p:tgtEl>
                                          <p:spTgt spid="6175"/>
                                        </p:tgtEl>
                                      </p:cBhvr>
                                    </p:animEffect>
                                  </p:childTnLst>
                                </p:cTn>
                              </p:par>
                              <p:par>
                                <p:cTn id="146" presetID="35" presetClass="path" presetSubtype="0" accel="50000" fill="hold" nodeType="withEffect">
                                  <p:stCondLst>
                                    <p:cond delay="400"/>
                                  </p:stCondLst>
                                  <p:childTnLst>
                                    <p:animMotion origin="layout" path="M 3.70023E-6 -1.42461E-6 L -0.15106 0.04047 " pathEditMode="relative" rAng="0" ptsTypes="AA">
                                      <p:cBhvr>
                                        <p:cTn id="147" dur="700" spd="-99800" fill="hold"/>
                                        <p:tgtEl>
                                          <p:spTgt spid="6175"/>
                                        </p:tgtEl>
                                        <p:attrNameLst>
                                          <p:attrName>ppt_x</p:attrName>
                                          <p:attrName>ppt_y</p:attrName>
                                        </p:attrNameLst>
                                      </p:cBhvr>
                                      <p:rCtr x="-7400" y="2000"/>
                                    </p:animMotion>
                                  </p:childTnLst>
                                </p:cTn>
                              </p:par>
                              <p:par>
                                <p:cTn id="148" presetID="1" presetClass="entr" presetSubtype="0" fill="hold" nodeType="withEffect">
                                  <p:stCondLst>
                                    <p:cond delay="100"/>
                                  </p:stCondLst>
                                  <p:childTnLst>
                                    <p:set>
                                      <p:cBhvr>
                                        <p:cTn id="149" dur="1" fill="hold">
                                          <p:stCondLst>
                                            <p:cond delay="0"/>
                                          </p:stCondLst>
                                        </p:cTn>
                                        <p:tgtEl>
                                          <p:spTgt spid="6161"/>
                                        </p:tgtEl>
                                        <p:attrNameLst>
                                          <p:attrName>style.visibility</p:attrName>
                                        </p:attrNameLst>
                                      </p:cBhvr>
                                      <p:to>
                                        <p:strVal val="visible"/>
                                      </p:to>
                                    </p:set>
                                  </p:childTnLst>
                                </p:cTn>
                              </p:par>
                              <p:par>
                                <p:cTn id="150" presetID="10" presetClass="entr" presetSubtype="0" fill="hold" nodeType="withEffect">
                                  <p:stCondLst>
                                    <p:cond delay="100"/>
                                  </p:stCondLst>
                                  <p:childTnLst>
                                    <p:set>
                                      <p:cBhvr>
                                        <p:cTn id="151" dur="1" fill="hold">
                                          <p:stCondLst>
                                            <p:cond delay="0"/>
                                          </p:stCondLst>
                                        </p:cTn>
                                        <p:tgtEl>
                                          <p:spTgt spid="6161"/>
                                        </p:tgtEl>
                                        <p:attrNameLst>
                                          <p:attrName>style.visibility</p:attrName>
                                        </p:attrNameLst>
                                      </p:cBhvr>
                                      <p:to>
                                        <p:strVal val="visible"/>
                                      </p:to>
                                    </p:set>
                                    <p:anim calcmode="lin" valueType="num">
                                      <p:cBhvr>
                                        <p:cTn id="152" dur="500" fill="hold"/>
                                        <p:tgtEl>
                                          <p:spTgt spid="6161"/>
                                        </p:tgtEl>
                                        <p:attrNameLst>
                                          <p:attrName>ppt_w</p:attrName>
                                        </p:attrNameLst>
                                      </p:cBhvr>
                                      <p:tavLst>
                                        <p:tav tm="0">
                                          <p:val>
                                            <p:fltVal val="0"/>
                                          </p:val>
                                        </p:tav>
                                        <p:tav tm="100000">
                                          <p:val>
                                            <p:strVal val="#ppt_w"/>
                                          </p:val>
                                        </p:tav>
                                      </p:tavLst>
                                    </p:anim>
                                    <p:anim calcmode="lin" valueType="num">
                                      <p:cBhvr>
                                        <p:cTn id="153" dur="500" fill="hold"/>
                                        <p:tgtEl>
                                          <p:spTgt spid="6161"/>
                                        </p:tgtEl>
                                        <p:attrNameLst>
                                          <p:attrName>ppt_h</p:attrName>
                                        </p:attrNameLst>
                                      </p:cBhvr>
                                      <p:tavLst>
                                        <p:tav tm="0">
                                          <p:val>
                                            <p:fltVal val="0"/>
                                          </p:val>
                                        </p:tav>
                                        <p:tav tm="100000">
                                          <p:val>
                                            <p:strVal val="#ppt_h"/>
                                          </p:val>
                                        </p:tav>
                                      </p:tavLst>
                                    </p:anim>
                                    <p:animEffect transition="in" filter="fade">
                                      <p:cBhvr>
                                        <p:cTn id="154" dur="500"/>
                                        <p:tgtEl>
                                          <p:spTgt spid="6161"/>
                                        </p:tgtEl>
                                      </p:cBhvr>
                                    </p:animEffect>
                                  </p:childTnLst>
                                </p:cTn>
                              </p:par>
                              <p:par>
                                <p:cTn id="155" presetID="35" presetClass="path" presetSubtype="0" accel="50000" fill="hold" nodeType="withEffect">
                                  <p:stCondLst>
                                    <p:cond delay="100"/>
                                  </p:stCondLst>
                                  <p:childTnLst>
                                    <p:animMotion origin="layout" path="M 2.46942E-6 2.49769E-7 L -0.17695 -0.07054 " pathEditMode="relative" rAng="0" ptsTypes="AA">
                                      <p:cBhvr>
                                        <p:cTn id="156" dur="700" spd="-99800" fill="hold"/>
                                        <p:tgtEl>
                                          <p:spTgt spid="6161"/>
                                        </p:tgtEl>
                                        <p:attrNameLst>
                                          <p:attrName>ppt_x</p:attrName>
                                          <p:attrName>ppt_y</p:attrName>
                                        </p:attrNameLst>
                                      </p:cBhvr>
                                      <p:rCtr x="-8600" y="-3300"/>
                                    </p:animMotion>
                                  </p:childTnLst>
                                </p:cTn>
                              </p:par>
                              <p:par>
                                <p:cTn id="157" presetID="1" presetClass="entr" presetSubtype="0" fill="hold" nodeType="withEffect">
                                  <p:stCondLst>
                                    <p:cond delay="400"/>
                                  </p:stCondLst>
                                  <p:childTnLst>
                                    <p:set>
                                      <p:cBhvr>
                                        <p:cTn id="158" dur="1" fill="hold">
                                          <p:stCondLst>
                                            <p:cond delay="0"/>
                                          </p:stCondLst>
                                        </p:cTn>
                                        <p:tgtEl>
                                          <p:spTgt spid="6180"/>
                                        </p:tgtEl>
                                        <p:attrNameLst>
                                          <p:attrName>style.visibility</p:attrName>
                                        </p:attrNameLst>
                                      </p:cBhvr>
                                      <p:to>
                                        <p:strVal val="visible"/>
                                      </p:to>
                                    </p:set>
                                  </p:childTnLst>
                                </p:cTn>
                              </p:par>
                              <p:par>
                                <p:cTn id="159" presetID="10" presetClass="entr" presetSubtype="0" fill="hold" nodeType="withEffect">
                                  <p:stCondLst>
                                    <p:cond delay="400"/>
                                  </p:stCondLst>
                                  <p:childTnLst>
                                    <p:set>
                                      <p:cBhvr>
                                        <p:cTn id="160" dur="1" fill="hold">
                                          <p:stCondLst>
                                            <p:cond delay="0"/>
                                          </p:stCondLst>
                                        </p:cTn>
                                        <p:tgtEl>
                                          <p:spTgt spid="6180"/>
                                        </p:tgtEl>
                                        <p:attrNameLst>
                                          <p:attrName>style.visibility</p:attrName>
                                        </p:attrNameLst>
                                      </p:cBhvr>
                                      <p:to>
                                        <p:strVal val="visible"/>
                                      </p:to>
                                    </p:set>
                                    <p:anim calcmode="lin" valueType="num">
                                      <p:cBhvr>
                                        <p:cTn id="161" dur="500" fill="hold"/>
                                        <p:tgtEl>
                                          <p:spTgt spid="6180"/>
                                        </p:tgtEl>
                                        <p:attrNameLst>
                                          <p:attrName>ppt_w</p:attrName>
                                        </p:attrNameLst>
                                      </p:cBhvr>
                                      <p:tavLst>
                                        <p:tav tm="0">
                                          <p:val>
                                            <p:fltVal val="0"/>
                                          </p:val>
                                        </p:tav>
                                        <p:tav tm="100000">
                                          <p:val>
                                            <p:strVal val="#ppt_w"/>
                                          </p:val>
                                        </p:tav>
                                      </p:tavLst>
                                    </p:anim>
                                    <p:anim calcmode="lin" valueType="num">
                                      <p:cBhvr>
                                        <p:cTn id="162" dur="500" fill="hold"/>
                                        <p:tgtEl>
                                          <p:spTgt spid="6180"/>
                                        </p:tgtEl>
                                        <p:attrNameLst>
                                          <p:attrName>ppt_h</p:attrName>
                                        </p:attrNameLst>
                                      </p:cBhvr>
                                      <p:tavLst>
                                        <p:tav tm="0">
                                          <p:val>
                                            <p:fltVal val="0"/>
                                          </p:val>
                                        </p:tav>
                                        <p:tav tm="100000">
                                          <p:val>
                                            <p:strVal val="#ppt_h"/>
                                          </p:val>
                                        </p:tav>
                                      </p:tavLst>
                                    </p:anim>
                                    <p:animEffect transition="in" filter="fade">
                                      <p:cBhvr>
                                        <p:cTn id="163" dur="500"/>
                                        <p:tgtEl>
                                          <p:spTgt spid="6180"/>
                                        </p:tgtEl>
                                      </p:cBhvr>
                                    </p:animEffect>
                                  </p:childTnLst>
                                </p:cTn>
                              </p:par>
                              <p:par>
                                <p:cTn id="164" presetID="35" presetClass="path" presetSubtype="0" accel="50000" fill="hold" nodeType="withEffect">
                                  <p:stCondLst>
                                    <p:cond delay="400"/>
                                  </p:stCondLst>
                                  <p:childTnLst>
                                    <p:animMotion origin="layout" path="M 1.01483E-7 -2.10916E-6 L -0.14325 -0.10199 " pathEditMode="relative" rAng="0" ptsTypes="AA">
                                      <p:cBhvr>
                                        <p:cTn id="165" dur="700" spd="-99800" fill="hold"/>
                                        <p:tgtEl>
                                          <p:spTgt spid="6180"/>
                                        </p:tgtEl>
                                        <p:attrNameLst>
                                          <p:attrName>ppt_x</p:attrName>
                                          <p:attrName>ppt_y</p:attrName>
                                        </p:attrNameLst>
                                      </p:cBhvr>
                                      <p:rCtr x="-7000" y="-4900"/>
                                    </p:animMotion>
                                  </p:childTnLst>
                                </p:cTn>
                              </p:par>
                              <p:par>
                                <p:cTn id="166" presetID="1" presetClass="entr" presetSubtype="0" fill="hold" nodeType="withEffect">
                                  <p:stCondLst>
                                    <p:cond delay="300"/>
                                  </p:stCondLst>
                                  <p:childTnLst>
                                    <p:set>
                                      <p:cBhvr>
                                        <p:cTn id="167" dur="1" fill="hold">
                                          <p:stCondLst>
                                            <p:cond delay="0"/>
                                          </p:stCondLst>
                                        </p:cTn>
                                        <p:tgtEl>
                                          <p:spTgt spid="6176"/>
                                        </p:tgtEl>
                                        <p:attrNameLst>
                                          <p:attrName>style.visibility</p:attrName>
                                        </p:attrNameLst>
                                      </p:cBhvr>
                                      <p:to>
                                        <p:strVal val="visible"/>
                                      </p:to>
                                    </p:set>
                                  </p:childTnLst>
                                </p:cTn>
                              </p:par>
                              <p:par>
                                <p:cTn id="168" presetID="10" presetClass="entr" presetSubtype="0" fill="hold" nodeType="withEffect">
                                  <p:stCondLst>
                                    <p:cond delay="300"/>
                                  </p:stCondLst>
                                  <p:childTnLst>
                                    <p:set>
                                      <p:cBhvr>
                                        <p:cTn id="169" dur="1" fill="hold">
                                          <p:stCondLst>
                                            <p:cond delay="0"/>
                                          </p:stCondLst>
                                        </p:cTn>
                                        <p:tgtEl>
                                          <p:spTgt spid="6176"/>
                                        </p:tgtEl>
                                        <p:attrNameLst>
                                          <p:attrName>style.visibility</p:attrName>
                                        </p:attrNameLst>
                                      </p:cBhvr>
                                      <p:to>
                                        <p:strVal val="visible"/>
                                      </p:to>
                                    </p:set>
                                    <p:anim calcmode="lin" valueType="num">
                                      <p:cBhvr>
                                        <p:cTn id="170" dur="500" fill="hold"/>
                                        <p:tgtEl>
                                          <p:spTgt spid="6176"/>
                                        </p:tgtEl>
                                        <p:attrNameLst>
                                          <p:attrName>ppt_w</p:attrName>
                                        </p:attrNameLst>
                                      </p:cBhvr>
                                      <p:tavLst>
                                        <p:tav tm="0">
                                          <p:val>
                                            <p:fltVal val="0"/>
                                          </p:val>
                                        </p:tav>
                                        <p:tav tm="100000">
                                          <p:val>
                                            <p:strVal val="#ppt_w"/>
                                          </p:val>
                                        </p:tav>
                                      </p:tavLst>
                                    </p:anim>
                                    <p:anim calcmode="lin" valueType="num">
                                      <p:cBhvr>
                                        <p:cTn id="171" dur="500" fill="hold"/>
                                        <p:tgtEl>
                                          <p:spTgt spid="6176"/>
                                        </p:tgtEl>
                                        <p:attrNameLst>
                                          <p:attrName>ppt_h</p:attrName>
                                        </p:attrNameLst>
                                      </p:cBhvr>
                                      <p:tavLst>
                                        <p:tav tm="0">
                                          <p:val>
                                            <p:fltVal val="0"/>
                                          </p:val>
                                        </p:tav>
                                        <p:tav tm="100000">
                                          <p:val>
                                            <p:strVal val="#ppt_h"/>
                                          </p:val>
                                        </p:tav>
                                      </p:tavLst>
                                    </p:anim>
                                    <p:animEffect transition="in" filter="fade">
                                      <p:cBhvr>
                                        <p:cTn id="172" dur="500"/>
                                        <p:tgtEl>
                                          <p:spTgt spid="6176"/>
                                        </p:tgtEl>
                                      </p:cBhvr>
                                    </p:animEffect>
                                  </p:childTnLst>
                                </p:cTn>
                              </p:par>
                              <p:par>
                                <p:cTn id="173" presetID="35" presetClass="path" presetSubtype="0" accel="50000" fill="hold" nodeType="withEffect">
                                  <p:stCondLst>
                                    <p:cond delay="300"/>
                                  </p:stCondLst>
                                  <p:childTnLst>
                                    <p:animMotion origin="layout" path="M 3.01848E-6 4.58834E-6 L -0.09446 -0.04603 " pathEditMode="relative" rAng="0" ptsTypes="AA">
                                      <p:cBhvr>
                                        <p:cTn id="174" dur="700" spd="-99800" fill="hold"/>
                                        <p:tgtEl>
                                          <p:spTgt spid="6176"/>
                                        </p:tgtEl>
                                        <p:attrNameLst>
                                          <p:attrName>ppt_x</p:attrName>
                                          <p:attrName>ppt_y</p:attrName>
                                        </p:attrNameLst>
                                      </p:cBhvr>
                                      <p:rCtr x="-4500" y="-2100"/>
                                    </p:animMotion>
                                  </p:childTnLst>
                                </p:cTn>
                              </p:par>
                            </p:childTnLst>
                          </p:cTn>
                        </p:par>
                        <p:par>
                          <p:cTn id="175" fill="hold">
                            <p:stCondLst>
                              <p:cond delay="2300"/>
                            </p:stCondLst>
                            <p:childTnLst>
                              <p:par>
                                <p:cTn id="176" presetID="1" presetClass="entr" presetSubtype="0" fill="hold" grpId="0" nodeType="afterEffect">
                                  <p:stCondLst>
                                    <p:cond delay="0"/>
                                  </p:stCondLst>
                                  <p:childTnLst>
                                    <p:set>
                                      <p:cBhvr>
                                        <p:cTn id="177" dur="1" fill="hold">
                                          <p:stCondLst>
                                            <p:cond delay="0"/>
                                          </p:stCondLst>
                                        </p:cTn>
                                        <p:tgtEl>
                                          <p:spTgt spid="6147"/>
                                        </p:tgtEl>
                                        <p:attrNameLst>
                                          <p:attrName>style.visibility</p:attrName>
                                        </p:attrNameLst>
                                      </p:cBhvr>
                                      <p:to>
                                        <p:strVal val="visible"/>
                                      </p:to>
                                    </p:set>
                                  </p:childTnLst>
                                </p:cTn>
                              </p:par>
                              <p:par>
                                <p:cTn id="178" presetID="10" presetClass="entr" presetSubtype="0" fill="hold" grpId="1" nodeType="withEffect">
                                  <p:stCondLst>
                                    <p:cond delay="0"/>
                                  </p:stCondLst>
                                  <p:childTnLst>
                                    <p:set>
                                      <p:cBhvr>
                                        <p:cTn id="179" dur="1" fill="hold">
                                          <p:stCondLst>
                                            <p:cond delay="0"/>
                                          </p:stCondLst>
                                        </p:cTn>
                                        <p:tgtEl>
                                          <p:spTgt spid="6147"/>
                                        </p:tgtEl>
                                        <p:attrNameLst>
                                          <p:attrName>style.visibility</p:attrName>
                                        </p:attrNameLst>
                                      </p:cBhvr>
                                      <p:to>
                                        <p:strVal val="visible"/>
                                      </p:to>
                                    </p:set>
                                    <p:anim calcmode="lin" valueType="num">
                                      <p:cBhvr>
                                        <p:cTn id="180" dur="500" fill="hold"/>
                                        <p:tgtEl>
                                          <p:spTgt spid="6147"/>
                                        </p:tgtEl>
                                        <p:attrNameLst>
                                          <p:attrName>ppt_w</p:attrName>
                                        </p:attrNameLst>
                                      </p:cBhvr>
                                      <p:tavLst>
                                        <p:tav tm="0">
                                          <p:val>
                                            <p:fltVal val="0"/>
                                          </p:val>
                                        </p:tav>
                                        <p:tav tm="100000">
                                          <p:val>
                                            <p:strVal val="#ppt_w"/>
                                          </p:val>
                                        </p:tav>
                                      </p:tavLst>
                                    </p:anim>
                                    <p:anim calcmode="lin" valueType="num">
                                      <p:cBhvr>
                                        <p:cTn id="181" dur="500" fill="hold"/>
                                        <p:tgtEl>
                                          <p:spTgt spid="6147"/>
                                        </p:tgtEl>
                                        <p:attrNameLst>
                                          <p:attrName>ppt_h</p:attrName>
                                        </p:attrNameLst>
                                      </p:cBhvr>
                                      <p:tavLst>
                                        <p:tav tm="0">
                                          <p:val>
                                            <p:fltVal val="0"/>
                                          </p:val>
                                        </p:tav>
                                        <p:tav tm="100000">
                                          <p:val>
                                            <p:strVal val="#ppt_h"/>
                                          </p:val>
                                        </p:tav>
                                      </p:tavLst>
                                    </p:anim>
                                    <p:animEffect transition="in" filter="fade">
                                      <p:cBhvr>
                                        <p:cTn id="182" dur="500"/>
                                        <p:tgtEl>
                                          <p:spTgt spid="6147"/>
                                        </p:tgtEl>
                                      </p:cBhvr>
                                    </p:animEffect>
                                  </p:childTnLst>
                                </p:cTn>
                              </p:par>
                              <p:par>
                                <p:cTn id="183" presetID="35" presetClass="path" presetSubtype="0" accel="50000" fill="hold" grpId="2" nodeType="withEffect">
                                  <p:stCondLst>
                                    <p:cond delay="0"/>
                                  </p:stCondLst>
                                  <p:childTnLst>
                                    <p:animMotion origin="layout" path="M 4.99285E-6 0 L -0.82829 0.24398 " pathEditMode="relative" rAng="0" ptsTypes="AA">
                                      <p:cBhvr>
                                        <p:cTn id="184" dur="1000" spd="-99800" fill="hold"/>
                                        <p:tgtEl>
                                          <p:spTgt spid="6147"/>
                                        </p:tgtEl>
                                        <p:attrNameLst>
                                          <p:attrName>ppt_x</p:attrName>
                                          <p:attrName>ppt_y</p:attrName>
                                        </p:attrNameLst>
                                      </p:cBhvr>
                                      <p:rCtr x="-41200" y="12200"/>
                                    </p:animMotion>
                                  </p:childTnLst>
                                </p:cTn>
                              </p:par>
                              <p:par>
                                <p:cTn id="185" presetID="22" presetClass="entr" presetSubtype="2" fill="hold" grpId="0" nodeType="withEffect">
                                  <p:stCondLst>
                                    <p:cond delay="950"/>
                                  </p:stCondLst>
                                  <p:childTnLst>
                                    <p:set>
                                      <p:cBhvr>
                                        <p:cTn id="186" dur="1" fill="hold">
                                          <p:stCondLst>
                                            <p:cond delay="0"/>
                                          </p:stCondLst>
                                        </p:cTn>
                                        <p:tgtEl>
                                          <p:spTgt spid="6170"/>
                                        </p:tgtEl>
                                        <p:attrNameLst>
                                          <p:attrName>style.visibility</p:attrName>
                                        </p:attrNameLst>
                                      </p:cBhvr>
                                      <p:to>
                                        <p:strVal val="visible"/>
                                      </p:to>
                                    </p:set>
                                    <p:animEffect transition="in" filter="wipe(right)">
                                      <p:cBhvr>
                                        <p:cTn id="187" dur="50"/>
                                        <p:tgtEl>
                                          <p:spTgt spid="6170"/>
                                        </p:tgtEl>
                                      </p:cBhvr>
                                    </p:animEffect>
                                  </p:childTnLst>
                                </p:cTn>
                              </p:par>
                              <p:par>
                                <p:cTn id="188" presetID="1" presetClass="entr" presetSubtype="0" fill="hold" grpId="0" nodeType="withEffect">
                                  <p:stCondLst>
                                    <p:cond delay="100"/>
                                  </p:stCondLst>
                                  <p:childTnLst>
                                    <p:set>
                                      <p:cBhvr>
                                        <p:cTn id="189" dur="1" fill="hold">
                                          <p:stCondLst>
                                            <p:cond delay="0"/>
                                          </p:stCondLst>
                                        </p:cTn>
                                        <p:tgtEl>
                                          <p:spTgt spid="6148"/>
                                        </p:tgtEl>
                                        <p:attrNameLst>
                                          <p:attrName>style.visibility</p:attrName>
                                        </p:attrNameLst>
                                      </p:cBhvr>
                                      <p:to>
                                        <p:strVal val="visible"/>
                                      </p:to>
                                    </p:set>
                                  </p:childTnLst>
                                </p:cTn>
                              </p:par>
                              <p:par>
                                <p:cTn id="190" presetID="10" presetClass="entr" presetSubtype="0" fill="hold" grpId="1" nodeType="withEffect">
                                  <p:stCondLst>
                                    <p:cond delay="100"/>
                                  </p:stCondLst>
                                  <p:childTnLst>
                                    <p:set>
                                      <p:cBhvr>
                                        <p:cTn id="191" dur="1" fill="hold">
                                          <p:stCondLst>
                                            <p:cond delay="0"/>
                                          </p:stCondLst>
                                        </p:cTn>
                                        <p:tgtEl>
                                          <p:spTgt spid="6148"/>
                                        </p:tgtEl>
                                        <p:attrNameLst>
                                          <p:attrName>style.visibility</p:attrName>
                                        </p:attrNameLst>
                                      </p:cBhvr>
                                      <p:to>
                                        <p:strVal val="visible"/>
                                      </p:to>
                                    </p:set>
                                    <p:anim calcmode="lin" valueType="num">
                                      <p:cBhvr>
                                        <p:cTn id="192" dur="500" fill="hold"/>
                                        <p:tgtEl>
                                          <p:spTgt spid="6148"/>
                                        </p:tgtEl>
                                        <p:attrNameLst>
                                          <p:attrName>ppt_w</p:attrName>
                                        </p:attrNameLst>
                                      </p:cBhvr>
                                      <p:tavLst>
                                        <p:tav tm="0">
                                          <p:val>
                                            <p:fltVal val="0"/>
                                          </p:val>
                                        </p:tav>
                                        <p:tav tm="100000">
                                          <p:val>
                                            <p:strVal val="#ppt_w"/>
                                          </p:val>
                                        </p:tav>
                                      </p:tavLst>
                                    </p:anim>
                                    <p:anim calcmode="lin" valueType="num">
                                      <p:cBhvr>
                                        <p:cTn id="193" dur="500" fill="hold"/>
                                        <p:tgtEl>
                                          <p:spTgt spid="6148"/>
                                        </p:tgtEl>
                                        <p:attrNameLst>
                                          <p:attrName>ppt_h</p:attrName>
                                        </p:attrNameLst>
                                      </p:cBhvr>
                                      <p:tavLst>
                                        <p:tav tm="0">
                                          <p:val>
                                            <p:fltVal val="0"/>
                                          </p:val>
                                        </p:tav>
                                        <p:tav tm="100000">
                                          <p:val>
                                            <p:strVal val="#ppt_h"/>
                                          </p:val>
                                        </p:tav>
                                      </p:tavLst>
                                    </p:anim>
                                    <p:animEffect transition="in" filter="fade">
                                      <p:cBhvr>
                                        <p:cTn id="194" dur="500"/>
                                        <p:tgtEl>
                                          <p:spTgt spid="6148"/>
                                        </p:tgtEl>
                                      </p:cBhvr>
                                    </p:animEffect>
                                  </p:childTnLst>
                                </p:cTn>
                              </p:par>
                              <p:par>
                                <p:cTn id="195" presetID="35" presetClass="path" presetSubtype="0" accel="50000" fill="hold" grpId="2" nodeType="withEffect">
                                  <p:stCondLst>
                                    <p:cond delay="100"/>
                                  </p:stCondLst>
                                  <p:childTnLst>
                                    <p:animMotion origin="layout" path="M 4.99285E-6 -3.7037E-7 L -0.82829 0.13611 " pathEditMode="relative" rAng="0" ptsTypes="AA">
                                      <p:cBhvr>
                                        <p:cTn id="196" dur="1000" spd="-99800" fill="hold"/>
                                        <p:tgtEl>
                                          <p:spTgt spid="6148"/>
                                        </p:tgtEl>
                                        <p:attrNameLst>
                                          <p:attrName>ppt_x</p:attrName>
                                          <p:attrName>ppt_y</p:attrName>
                                        </p:attrNameLst>
                                      </p:cBhvr>
                                      <p:rCtr x="-41200" y="6800"/>
                                    </p:animMotion>
                                  </p:childTnLst>
                                </p:cTn>
                              </p:par>
                              <p:par>
                                <p:cTn id="197" presetID="22" presetClass="entr" presetSubtype="2" fill="hold" grpId="0" nodeType="withEffect">
                                  <p:stCondLst>
                                    <p:cond delay="1050"/>
                                  </p:stCondLst>
                                  <p:childTnLst>
                                    <p:set>
                                      <p:cBhvr>
                                        <p:cTn id="198" dur="1" fill="hold">
                                          <p:stCondLst>
                                            <p:cond delay="0"/>
                                          </p:stCondLst>
                                        </p:cTn>
                                        <p:tgtEl>
                                          <p:spTgt spid="6171"/>
                                        </p:tgtEl>
                                        <p:attrNameLst>
                                          <p:attrName>style.visibility</p:attrName>
                                        </p:attrNameLst>
                                      </p:cBhvr>
                                      <p:to>
                                        <p:strVal val="visible"/>
                                      </p:to>
                                    </p:set>
                                    <p:animEffect transition="in" filter="wipe(right)">
                                      <p:cBhvr>
                                        <p:cTn id="199" dur="50"/>
                                        <p:tgtEl>
                                          <p:spTgt spid="6171"/>
                                        </p:tgtEl>
                                      </p:cBhvr>
                                    </p:animEffect>
                                  </p:childTnLst>
                                </p:cTn>
                              </p:par>
                              <p:par>
                                <p:cTn id="200" presetID="1" presetClass="entr" presetSubtype="0" fill="hold" grpId="0" nodeType="withEffect">
                                  <p:stCondLst>
                                    <p:cond delay="200"/>
                                  </p:stCondLst>
                                  <p:childTnLst>
                                    <p:set>
                                      <p:cBhvr>
                                        <p:cTn id="201" dur="1" fill="hold">
                                          <p:stCondLst>
                                            <p:cond delay="0"/>
                                          </p:stCondLst>
                                        </p:cTn>
                                        <p:tgtEl>
                                          <p:spTgt spid="6149"/>
                                        </p:tgtEl>
                                        <p:attrNameLst>
                                          <p:attrName>style.visibility</p:attrName>
                                        </p:attrNameLst>
                                      </p:cBhvr>
                                      <p:to>
                                        <p:strVal val="visible"/>
                                      </p:to>
                                    </p:set>
                                  </p:childTnLst>
                                </p:cTn>
                              </p:par>
                              <p:par>
                                <p:cTn id="202" presetID="10" presetClass="entr" presetSubtype="0" fill="hold" grpId="1" nodeType="withEffect">
                                  <p:stCondLst>
                                    <p:cond delay="200"/>
                                  </p:stCondLst>
                                  <p:childTnLst>
                                    <p:set>
                                      <p:cBhvr>
                                        <p:cTn id="203" dur="1" fill="hold">
                                          <p:stCondLst>
                                            <p:cond delay="0"/>
                                          </p:stCondLst>
                                        </p:cTn>
                                        <p:tgtEl>
                                          <p:spTgt spid="6149"/>
                                        </p:tgtEl>
                                        <p:attrNameLst>
                                          <p:attrName>style.visibility</p:attrName>
                                        </p:attrNameLst>
                                      </p:cBhvr>
                                      <p:to>
                                        <p:strVal val="visible"/>
                                      </p:to>
                                    </p:set>
                                    <p:anim calcmode="lin" valueType="num">
                                      <p:cBhvr>
                                        <p:cTn id="204" dur="500" fill="hold"/>
                                        <p:tgtEl>
                                          <p:spTgt spid="6149"/>
                                        </p:tgtEl>
                                        <p:attrNameLst>
                                          <p:attrName>ppt_w</p:attrName>
                                        </p:attrNameLst>
                                      </p:cBhvr>
                                      <p:tavLst>
                                        <p:tav tm="0">
                                          <p:val>
                                            <p:fltVal val="0"/>
                                          </p:val>
                                        </p:tav>
                                        <p:tav tm="100000">
                                          <p:val>
                                            <p:strVal val="#ppt_w"/>
                                          </p:val>
                                        </p:tav>
                                      </p:tavLst>
                                    </p:anim>
                                    <p:anim calcmode="lin" valueType="num">
                                      <p:cBhvr>
                                        <p:cTn id="205" dur="500" fill="hold"/>
                                        <p:tgtEl>
                                          <p:spTgt spid="6149"/>
                                        </p:tgtEl>
                                        <p:attrNameLst>
                                          <p:attrName>ppt_h</p:attrName>
                                        </p:attrNameLst>
                                      </p:cBhvr>
                                      <p:tavLst>
                                        <p:tav tm="0">
                                          <p:val>
                                            <p:fltVal val="0"/>
                                          </p:val>
                                        </p:tav>
                                        <p:tav tm="100000">
                                          <p:val>
                                            <p:strVal val="#ppt_h"/>
                                          </p:val>
                                        </p:tav>
                                      </p:tavLst>
                                    </p:anim>
                                    <p:animEffect transition="in" filter="fade">
                                      <p:cBhvr>
                                        <p:cTn id="206" dur="500"/>
                                        <p:tgtEl>
                                          <p:spTgt spid="6149"/>
                                        </p:tgtEl>
                                      </p:cBhvr>
                                    </p:animEffect>
                                  </p:childTnLst>
                                </p:cTn>
                              </p:par>
                              <p:par>
                                <p:cTn id="207" presetID="35" presetClass="path" presetSubtype="0" accel="50000" fill="hold" grpId="2" nodeType="withEffect">
                                  <p:stCondLst>
                                    <p:cond delay="200"/>
                                  </p:stCondLst>
                                  <p:childTnLst>
                                    <p:animMotion origin="layout" path="M 4.99285E-6 -2.22222E-6 L -0.82829 0.02801 " pathEditMode="relative" rAng="0" ptsTypes="AA">
                                      <p:cBhvr>
                                        <p:cTn id="208" dur="1000" spd="-99800" fill="hold"/>
                                        <p:tgtEl>
                                          <p:spTgt spid="6149"/>
                                        </p:tgtEl>
                                        <p:attrNameLst>
                                          <p:attrName>ppt_x</p:attrName>
                                          <p:attrName>ppt_y</p:attrName>
                                        </p:attrNameLst>
                                      </p:cBhvr>
                                      <p:rCtr x="-41200" y="1400"/>
                                    </p:animMotion>
                                  </p:childTnLst>
                                </p:cTn>
                              </p:par>
                              <p:par>
                                <p:cTn id="209" presetID="22" presetClass="entr" presetSubtype="2" fill="hold" grpId="0" nodeType="withEffect">
                                  <p:stCondLst>
                                    <p:cond delay="1150"/>
                                  </p:stCondLst>
                                  <p:childTnLst>
                                    <p:set>
                                      <p:cBhvr>
                                        <p:cTn id="210" dur="1" fill="hold">
                                          <p:stCondLst>
                                            <p:cond delay="0"/>
                                          </p:stCondLst>
                                        </p:cTn>
                                        <p:tgtEl>
                                          <p:spTgt spid="6172"/>
                                        </p:tgtEl>
                                        <p:attrNameLst>
                                          <p:attrName>style.visibility</p:attrName>
                                        </p:attrNameLst>
                                      </p:cBhvr>
                                      <p:to>
                                        <p:strVal val="visible"/>
                                      </p:to>
                                    </p:set>
                                    <p:animEffect transition="in" filter="wipe(right)">
                                      <p:cBhvr>
                                        <p:cTn id="211" dur="50"/>
                                        <p:tgtEl>
                                          <p:spTgt spid="6172"/>
                                        </p:tgtEl>
                                      </p:cBhvr>
                                    </p:animEffect>
                                  </p:childTnLst>
                                </p:cTn>
                              </p:par>
                              <p:par>
                                <p:cTn id="212" presetID="1" presetClass="entr" presetSubtype="0" fill="hold" grpId="0" nodeType="withEffect">
                                  <p:stCondLst>
                                    <p:cond delay="300"/>
                                  </p:stCondLst>
                                  <p:childTnLst>
                                    <p:set>
                                      <p:cBhvr>
                                        <p:cTn id="213" dur="1" fill="hold">
                                          <p:stCondLst>
                                            <p:cond delay="0"/>
                                          </p:stCondLst>
                                        </p:cTn>
                                        <p:tgtEl>
                                          <p:spTgt spid="6150"/>
                                        </p:tgtEl>
                                        <p:attrNameLst>
                                          <p:attrName>style.visibility</p:attrName>
                                        </p:attrNameLst>
                                      </p:cBhvr>
                                      <p:to>
                                        <p:strVal val="visible"/>
                                      </p:to>
                                    </p:set>
                                  </p:childTnLst>
                                </p:cTn>
                              </p:par>
                              <p:par>
                                <p:cTn id="214" presetID="10" presetClass="entr" presetSubtype="0" fill="hold" grpId="1" nodeType="withEffect">
                                  <p:stCondLst>
                                    <p:cond delay="300"/>
                                  </p:stCondLst>
                                  <p:childTnLst>
                                    <p:set>
                                      <p:cBhvr>
                                        <p:cTn id="215" dur="1" fill="hold">
                                          <p:stCondLst>
                                            <p:cond delay="0"/>
                                          </p:stCondLst>
                                        </p:cTn>
                                        <p:tgtEl>
                                          <p:spTgt spid="6150"/>
                                        </p:tgtEl>
                                        <p:attrNameLst>
                                          <p:attrName>style.visibility</p:attrName>
                                        </p:attrNameLst>
                                      </p:cBhvr>
                                      <p:to>
                                        <p:strVal val="visible"/>
                                      </p:to>
                                    </p:set>
                                    <p:anim calcmode="lin" valueType="num">
                                      <p:cBhvr>
                                        <p:cTn id="216" dur="500" fill="hold"/>
                                        <p:tgtEl>
                                          <p:spTgt spid="6150"/>
                                        </p:tgtEl>
                                        <p:attrNameLst>
                                          <p:attrName>ppt_w</p:attrName>
                                        </p:attrNameLst>
                                      </p:cBhvr>
                                      <p:tavLst>
                                        <p:tav tm="0">
                                          <p:val>
                                            <p:fltVal val="0"/>
                                          </p:val>
                                        </p:tav>
                                        <p:tav tm="100000">
                                          <p:val>
                                            <p:strVal val="#ppt_w"/>
                                          </p:val>
                                        </p:tav>
                                      </p:tavLst>
                                    </p:anim>
                                    <p:anim calcmode="lin" valueType="num">
                                      <p:cBhvr>
                                        <p:cTn id="217" dur="500" fill="hold"/>
                                        <p:tgtEl>
                                          <p:spTgt spid="6150"/>
                                        </p:tgtEl>
                                        <p:attrNameLst>
                                          <p:attrName>ppt_h</p:attrName>
                                        </p:attrNameLst>
                                      </p:cBhvr>
                                      <p:tavLst>
                                        <p:tav tm="0">
                                          <p:val>
                                            <p:fltVal val="0"/>
                                          </p:val>
                                        </p:tav>
                                        <p:tav tm="100000">
                                          <p:val>
                                            <p:strVal val="#ppt_h"/>
                                          </p:val>
                                        </p:tav>
                                      </p:tavLst>
                                    </p:anim>
                                    <p:animEffect transition="in" filter="fade">
                                      <p:cBhvr>
                                        <p:cTn id="218" dur="500"/>
                                        <p:tgtEl>
                                          <p:spTgt spid="6150"/>
                                        </p:tgtEl>
                                      </p:cBhvr>
                                    </p:animEffect>
                                  </p:childTnLst>
                                </p:cTn>
                              </p:par>
                              <p:par>
                                <p:cTn id="219" presetID="35" presetClass="path" presetSubtype="0" accel="50000" fill="hold" grpId="2" nodeType="withEffect">
                                  <p:stCondLst>
                                    <p:cond delay="300"/>
                                  </p:stCondLst>
                                  <p:childTnLst>
                                    <p:animMotion origin="layout" path="M 4.99285E-6 -2.59259E-6 L -0.82829 -0.07986 " pathEditMode="relative" rAng="0" ptsTypes="AA">
                                      <p:cBhvr>
                                        <p:cTn id="220" dur="1000" spd="-99800" fill="hold"/>
                                        <p:tgtEl>
                                          <p:spTgt spid="6150"/>
                                        </p:tgtEl>
                                        <p:attrNameLst>
                                          <p:attrName>ppt_x</p:attrName>
                                          <p:attrName>ppt_y</p:attrName>
                                        </p:attrNameLst>
                                      </p:cBhvr>
                                      <p:rCtr x="-41200" y="-3800"/>
                                    </p:animMotion>
                                  </p:childTnLst>
                                </p:cTn>
                              </p:par>
                              <p:par>
                                <p:cTn id="221" presetID="22" presetClass="entr" presetSubtype="2" fill="hold" grpId="0" nodeType="withEffect">
                                  <p:stCondLst>
                                    <p:cond delay="1250"/>
                                  </p:stCondLst>
                                  <p:childTnLst>
                                    <p:set>
                                      <p:cBhvr>
                                        <p:cTn id="222" dur="1" fill="hold">
                                          <p:stCondLst>
                                            <p:cond delay="0"/>
                                          </p:stCondLst>
                                        </p:cTn>
                                        <p:tgtEl>
                                          <p:spTgt spid="6173"/>
                                        </p:tgtEl>
                                        <p:attrNameLst>
                                          <p:attrName>style.visibility</p:attrName>
                                        </p:attrNameLst>
                                      </p:cBhvr>
                                      <p:to>
                                        <p:strVal val="visible"/>
                                      </p:to>
                                    </p:set>
                                    <p:animEffect transition="in" filter="wipe(right)">
                                      <p:cBhvr>
                                        <p:cTn id="223" dur="50"/>
                                        <p:tgtEl>
                                          <p:spTgt spid="6173"/>
                                        </p:tgtEl>
                                      </p:cBhvr>
                                    </p:animEffect>
                                  </p:childTnLst>
                                </p:cTn>
                              </p:par>
                              <p:par>
                                <p:cTn id="224" presetID="1" presetClass="entr" presetSubtype="0" fill="hold" grpId="0" nodeType="withEffect">
                                  <p:stCondLst>
                                    <p:cond delay="400"/>
                                  </p:stCondLst>
                                  <p:childTnLst>
                                    <p:set>
                                      <p:cBhvr>
                                        <p:cTn id="225" dur="1" fill="hold">
                                          <p:stCondLst>
                                            <p:cond delay="0"/>
                                          </p:stCondLst>
                                        </p:cTn>
                                        <p:tgtEl>
                                          <p:spTgt spid="6151"/>
                                        </p:tgtEl>
                                        <p:attrNameLst>
                                          <p:attrName>style.visibility</p:attrName>
                                        </p:attrNameLst>
                                      </p:cBhvr>
                                      <p:to>
                                        <p:strVal val="visible"/>
                                      </p:to>
                                    </p:set>
                                  </p:childTnLst>
                                </p:cTn>
                              </p:par>
                              <p:par>
                                <p:cTn id="226" presetID="10" presetClass="entr" presetSubtype="0" fill="hold" grpId="1" nodeType="withEffect">
                                  <p:stCondLst>
                                    <p:cond delay="400"/>
                                  </p:stCondLst>
                                  <p:childTnLst>
                                    <p:set>
                                      <p:cBhvr>
                                        <p:cTn id="227" dur="1" fill="hold">
                                          <p:stCondLst>
                                            <p:cond delay="0"/>
                                          </p:stCondLst>
                                        </p:cTn>
                                        <p:tgtEl>
                                          <p:spTgt spid="6151"/>
                                        </p:tgtEl>
                                        <p:attrNameLst>
                                          <p:attrName>style.visibility</p:attrName>
                                        </p:attrNameLst>
                                      </p:cBhvr>
                                      <p:to>
                                        <p:strVal val="visible"/>
                                      </p:to>
                                    </p:set>
                                    <p:anim calcmode="lin" valueType="num">
                                      <p:cBhvr>
                                        <p:cTn id="228" dur="500" fill="hold"/>
                                        <p:tgtEl>
                                          <p:spTgt spid="6151"/>
                                        </p:tgtEl>
                                        <p:attrNameLst>
                                          <p:attrName>ppt_w</p:attrName>
                                        </p:attrNameLst>
                                      </p:cBhvr>
                                      <p:tavLst>
                                        <p:tav tm="0">
                                          <p:val>
                                            <p:fltVal val="0"/>
                                          </p:val>
                                        </p:tav>
                                        <p:tav tm="100000">
                                          <p:val>
                                            <p:strVal val="#ppt_w"/>
                                          </p:val>
                                        </p:tav>
                                      </p:tavLst>
                                    </p:anim>
                                    <p:anim calcmode="lin" valueType="num">
                                      <p:cBhvr>
                                        <p:cTn id="229" dur="500" fill="hold"/>
                                        <p:tgtEl>
                                          <p:spTgt spid="6151"/>
                                        </p:tgtEl>
                                        <p:attrNameLst>
                                          <p:attrName>ppt_h</p:attrName>
                                        </p:attrNameLst>
                                      </p:cBhvr>
                                      <p:tavLst>
                                        <p:tav tm="0">
                                          <p:val>
                                            <p:fltVal val="0"/>
                                          </p:val>
                                        </p:tav>
                                        <p:tav tm="100000">
                                          <p:val>
                                            <p:strVal val="#ppt_h"/>
                                          </p:val>
                                        </p:tav>
                                      </p:tavLst>
                                    </p:anim>
                                    <p:animEffect transition="in" filter="fade">
                                      <p:cBhvr>
                                        <p:cTn id="230" dur="500"/>
                                        <p:tgtEl>
                                          <p:spTgt spid="6151"/>
                                        </p:tgtEl>
                                      </p:cBhvr>
                                    </p:animEffect>
                                  </p:childTnLst>
                                </p:cTn>
                              </p:par>
                              <p:par>
                                <p:cTn id="231" presetID="35" presetClass="path" presetSubtype="0" accel="50000" fill="hold" grpId="2" nodeType="withEffect">
                                  <p:stCondLst>
                                    <p:cond delay="400"/>
                                  </p:stCondLst>
                                  <p:childTnLst>
                                    <p:animMotion origin="layout" path="M 4.99285E-6 -2.96296E-6 L -0.82829 -0.17523 " pathEditMode="relative" rAng="0" ptsTypes="AA">
                                      <p:cBhvr>
                                        <p:cTn id="232" dur="1000" spd="-99800" fill="hold"/>
                                        <p:tgtEl>
                                          <p:spTgt spid="6151"/>
                                        </p:tgtEl>
                                        <p:attrNameLst>
                                          <p:attrName>ppt_x</p:attrName>
                                          <p:attrName>ppt_y</p:attrName>
                                        </p:attrNameLst>
                                      </p:cBhvr>
                                      <p:rCtr x="-41200" y="-8600"/>
                                    </p:animMotion>
                                  </p:childTnLst>
                                </p:cTn>
                              </p:par>
                              <p:par>
                                <p:cTn id="233" presetID="22" presetClass="entr" presetSubtype="2" fill="hold" grpId="0" nodeType="withEffect">
                                  <p:stCondLst>
                                    <p:cond delay="1200"/>
                                  </p:stCondLst>
                                  <p:childTnLst>
                                    <p:set>
                                      <p:cBhvr>
                                        <p:cTn id="234" dur="1" fill="hold">
                                          <p:stCondLst>
                                            <p:cond delay="0"/>
                                          </p:stCondLst>
                                        </p:cTn>
                                        <p:tgtEl>
                                          <p:spTgt spid="6174"/>
                                        </p:tgtEl>
                                        <p:attrNameLst>
                                          <p:attrName>style.visibility</p:attrName>
                                        </p:attrNameLst>
                                      </p:cBhvr>
                                      <p:to>
                                        <p:strVal val="visible"/>
                                      </p:to>
                                    </p:set>
                                    <p:animEffect transition="in" filter="wipe(right)">
                                      <p:cBhvr>
                                        <p:cTn id="235" dur="50"/>
                                        <p:tgtEl>
                                          <p:spTgt spid="6174"/>
                                        </p:tgtEl>
                                      </p:cBhvr>
                                    </p:animEffect>
                                  </p:childTnLst>
                                </p:cTn>
                              </p:par>
                            </p:childTnLst>
                          </p:cTn>
                        </p:par>
                        <p:par>
                          <p:cTn id="236" fill="hold">
                            <p:stCondLst>
                              <p:cond delay="2300"/>
                            </p:stCondLst>
                            <p:childTnLst>
                              <p:par>
                                <p:cTn id="237" presetID="31" presetClass="entr" presetSubtype="0" fill="hold" grpId="0" nodeType="afterEffect">
                                  <p:stCondLst>
                                    <p:cond delay="0"/>
                                  </p:stCondLst>
                                  <p:childTnLst>
                                    <p:set>
                                      <p:cBhvr>
                                        <p:cTn id="238" dur="1" fill="hold">
                                          <p:stCondLst>
                                            <p:cond delay="0"/>
                                          </p:stCondLst>
                                        </p:cTn>
                                        <p:tgtEl>
                                          <p:spTgt spid="6162"/>
                                        </p:tgtEl>
                                        <p:attrNameLst>
                                          <p:attrName>style.visibility</p:attrName>
                                        </p:attrNameLst>
                                      </p:cBhvr>
                                      <p:to>
                                        <p:strVal val="visible"/>
                                      </p:to>
                                    </p:set>
                                    <p:anim calcmode="lin" valueType="num">
                                      <p:cBhvr>
                                        <p:cTn id="239" dur="400" fill="hold"/>
                                        <p:tgtEl>
                                          <p:spTgt spid="6162"/>
                                        </p:tgtEl>
                                        <p:attrNameLst>
                                          <p:attrName>ppt_w</p:attrName>
                                        </p:attrNameLst>
                                      </p:cBhvr>
                                      <p:tavLst>
                                        <p:tav tm="0">
                                          <p:val>
                                            <p:fltVal val="0"/>
                                          </p:val>
                                        </p:tav>
                                        <p:tav tm="100000">
                                          <p:val>
                                            <p:strVal val="#ppt_w"/>
                                          </p:val>
                                        </p:tav>
                                      </p:tavLst>
                                    </p:anim>
                                    <p:anim calcmode="lin" valueType="num">
                                      <p:cBhvr>
                                        <p:cTn id="240" dur="400" fill="hold"/>
                                        <p:tgtEl>
                                          <p:spTgt spid="6162"/>
                                        </p:tgtEl>
                                        <p:attrNameLst>
                                          <p:attrName>ppt_h</p:attrName>
                                        </p:attrNameLst>
                                      </p:cBhvr>
                                      <p:tavLst>
                                        <p:tav tm="0">
                                          <p:val>
                                            <p:fltVal val="0"/>
                                          </p:val>
                                        </p:tav>
                                        <p:tav tm="100000">
                                          <p:val>
                                            <p:strVal val="#ppt_h"/>
                                          </p:val>
                                        </p:tav>
                                      </p:tavLst>
                                    </p:anim>
                                    <p:anim calcmode="lin" valueType="num">
                                      <p:cBhvr>
                                        <p:cTn id="241" dur="400" fill="hold"/>
                                        <p:tgtEl>
                                          <p:spTgt spid="6162"/>
                                        </p:tgtEl>
                                        <p:attrNameLst>
                                          <p:attrName>style.rotation</p:attrName>
                                        </p:attrNameLst>
                                      </p:cBhvr>
                                      <p:tavLst>
                                        <p:tav tm="0">
                                          <p:val>
                                            <p:fltVal val="90"/>
                                          </p:val>
                                        </p:tav>
                                        <p:tav tm="100000">
                                          <p:val>
                                            <p:fltVal val="0"/>
                                          </p:val>
                                        </p:tav>
                                      </p:tavLst>
                                    </p:anim>
                                    <p:animEffect transition="in" filter="fade">
                                      <p:cBhvr>
                                        <p:cTn id="242" dur="400"/>
                                        <p:tgtEl>
                                          <p:spTgt spid="6162"/>
                                        </p:tgtEl>
                                      </p:cBhvr>
                                    </p:animEffect>
                                  </p:childTnLst>
                                </p:cTn>
                              </p:par>
                            </p:childTnLst>
                          </p:cTn>
                        </p:par>
                        <p:par>
                          <p:cTn id="243" fill="hold">
                            <p:stCondLst>
                              <p:cond delay="2800"/>
                            </p:stCondLst>
                            <p:childTnLst>
                              <p:par>
                                <p:cTn id="244" presetID="56" presetClass="entr" presetSubtype="0" fill="hold" nodeType="afterEffect">
                                  <p:stCondLst>
                                    <p:cond delay="0"/>
                                  </p:stCondLst>
                                  <p:iterate type="lt">
                                    <p:tmPct val="10000"/>
                                  </p:iterate>
                                  <p:childTnLst>
                                    <p:set>
                                      <p:cBhvr>
                                        <p:cTn id="245" dur="1" fill="hold">
                                          <p:stCondLst>
                                            <p:cond delay="0"/>
                                          </p:stCondLst>
                                        </p:cTn>
                                        <p:tgtEl>
                                          <p:spTgt spid="6163">
                                            <p:txEl>
                                              <p:pRg st="0" end="0"/>
                                            </p:txEl>
                                          </p:spTgt>
                                        </p:tgtEl>
                                        <p:attrNameLst>
                                          <p:attrName>style.visibility</p:attrName>
                                        </p:attrNameLst>
                                      </p:cBhvr>
                                      <p:to>
                                        <p:strVal val="visible"/>
                                      </p:to>
                                    </p:set>
                                    <p:anim by="(-#ppt_w*2)" calcmode="lin" valueType="num">
                                      <p:cBhvr rctx="PPT">
                                        <p:cTn id="246" dur="500" autoRev="1" fill="hold">
                                          <p:stCondLst>
                                            <p:cond delay="0"/>
                                          </p:stCondLst>
                                        </p:cTn>
                                        <p:tgtEl>
                                          <p:spTgt spid="6163">
                                            <p:txEl>
                                              <p:pRg st="0" end="0"/>
                                            </p:txEl>
                                          </p:spTgt>
                                        </p:tgtEl>
                                        <p:attrNameLst>
                                          <p:attrName>ppt_w</p:attrName>
                                        </p:attrNameLst>
                                      </p:cBhvr>
                                    </p:anim>
                                    <p:anim by="(#ppt_w*0.50)" calcmode="lin" valueType="num">
                                      <p:cBhvr>
                                        <p:cTn id="247" dur="500" decel="50000" autoRev="1" fill="hold">
                                          <p:stCondLst>
                                            <p:cond delay="0"/>
                                          </p:stCondLst>
                                        </p:cTn>
                                        <p:tgtEl>
                                          <p:spTgt spid="6163">
                                            <p:txEl>
                                              <p:pRg st="0" end="0"/>
                                            </p:txEl>
                                          </p:spTgt>
                                        </p:tgtEl>
                                        <p:attrNameLst>
                                          <p:attrName>ppt_x</p:attrName>
                                        </p:attrNameLst>
                                      </p:cBhvr>
                                    </p:anim>
                                    <p:anim from="(-#ppt_h/2)" to="(#ppt_y)" calcmode="lin" valueType="num">
                                      <p:cBhvr>
                                        <p:cTn id="248" dur="1000" fill="hold">
                                          <p:stCondLst>
                                            <p:cond delay="0"/>
                                          </p:stCondLst>
                                        </p:cTn>
                                        <p:tgtEl>
                                          <p:spTgt spid="6163">
                                            <p:txEl>
                                              <p:pRg st="0" end="0"/>
                                            </p:txEl>
                                          </p:spTgt>
                                        </p:tgtEl>
                                        <p:attrNameLst>
                                          <p:attrName>ppt_y</p:attrName>
                                        </p:attrNameLst>
                                      </p:cBhvr>
                                    </p:anim>
                                    <p:animRot by="21600000">
                                      <p:cBhvr>
                                        <p:cTn id="249" dur="1000" fill="hold">
                                          <p:stCondLst>
                                            <p:cond delay="0"/>
                                          </p:stCondLst>
                                        </p:cTn>
                                        <p:tgtEl>
                                          <p:spTgt spid="616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7" grpId="1" animBg="1" autoUpdateAnimBg="0"/>
      <p:bldP spid="6147" grpId="2" animBg="1" autoUpdateAnimBg="0"/>
      <p:bldP spid="6148" grpId="0" animBg="1" autoUpdateAnimBg="0"/>
      <p:bldP spid="6148" grpId="1" animBg="1" autoUpdateAnimBg="0"/>
      <p:bldP spid="6148" grpId="2" animBg="1" autoUpdateAnimBg="0"/>
      <p:bldP spid="6149" grpId="0" animBg="1" autoUpdateAnimBg="0"/>
      <p:bldP spid="6149" grpId="1" animBg="1" autoUpdateAnimBg="0"/>
      <p:bldP spid="6149" grpId="2" animBg="1" autoUpdateAnimBg="0"/>
      <p:bldP spid="6150" grpId="0" animBg="1" autoUpdateAnimBg="0"/>
      <p:bldP spid="6150" grpId="1" animBg="1" autoUpdateAnimBg="0"/>
      <p:bldP spid="6150" grpId="2" animBg="1" autoUpdateAnimBg="0"/>
      <p:bldP spid="6151" grpId="0" animBg="1" autoUpdateAnimBg="0"/>
      <p:bldP spid="6151" grpId="1" animBg="1" autoUpdateAnimBg="0"/>
      <p:bldP spid="6151" grpId="2" animBg="1" autoUpdateAnimBg="0"/>
      <p:bldP spid="6162" grpId="0" autoUpdateAnimBg="0"/>
      <p:bldP spid="6170" grpId="0" animBg="1" autoUpdateAnimBg="0"/>
      <p:bldP spid="6171" grpId="0" animBg="1" autoUpdateAnimBg="0"/>
      <p:bldP spid="6172" grpId="0" animBg="1" autoUpdateAnimBg="0"/>
      <p:bldP spid="6173" grpId="0" animBg="1" autoUpdateAnimBg="0"/>
      <p:bldP spid="6174"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634774" y="1340763"/>
            <a:ext cx="10927214" cy="4033989"/>
          </a:xfrm>
          <a:prstGeom prst="rect">
            <a:avLst/>
          </a:prstGeom>
          <a:noFill/>
        </p:spPr>
        <p:txBody>
          <a:bodyPr wrap="square" rtlCol="0" anchor="t">
            <a:spAutoFit/>
          </a:bodyPr>
          <a:lstStyle/>
          <a:p>
            <a:pPr indent="612140" algn="just">
              <a:spcBef>
                <a:spcPts val="1000"/>
              </a:spcBef>
            </a:pPr>
            <a:r>
              <a:rPr lang="zh-CN" altLang="en-US" sz="2400" dirty="0">
                <a:solidFill>
                  <a:schemeClr val="accent2"/>
                </a:solidFill>
                <a:latin typeface="+mj-lt"/>
                <a:ea typeface="黑体" panose="02010609060101010101" pitchFamily="49" charset="-122"/>
                <a:cs typeface="+mn-ea"/>
              </a:rPr>
              <a:t>天猫商家入驻的主要条件如下：</a:t>
            </a:r>
            <a:endParaRPr lang="zh-CN" altLang="en-US" sz="24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1</a:t>
            </a:r>
            <a:r>
              <a:rPr lang="zh-CN" altLang="en-US" sz="2400" dirty="0">
                <a:solidFill>
                  <a:srgbClr val="C00000"/>
                </a:solidFill>
                <a:latin typeface="+mj-lt"/>
                <a:ea typeface="黑体" panose="02010609060101010101" pitchFamily="49" charset="-122"/>
                <a:cs typeface="+mn-ea"/>
              </a:rPr>
              <a:t>）基本要求：</a:t>
            </a:r>
            <a:r>
              <a:rPr lang="zh-CN" altLang="en-US" sz="2400" dirty="0">
                <a:solidFill>
                  <a:schemeClr val="accent2"/>
                </a:solidFill>
                <a:latin typeface="+mj-lt"/>
                <a:ea typeface="黑体" panose="02010609060101010101" pitchFamily="49" charset="-122"/>
                <a:cs typeface="+mn-ea"/>
              </a:rPr>
              <a:t>入驻天猫的只有企业，暂不接受个体工商户的入驻申请；入驻的商家必须是在中国注册的企业，包括法人和合伙企业，并且持有企业的营业执照。</a:t>
            </a:r>
            <a:endParaRPr lang="zh-CN" altLang="en-US" sz="24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2</a:t>
            </a:r>
            <a:r>
              <a:rPr lang="zh-CN" altLang="en-US" sz="2400" dirty="0">
                <a:solidFill>
                  <a:srgbClr val="C00000"/>
                </a:solidFill>
                <a:latin typeface="+mj-lt"/>
                <a:ea typeface="黑体" panose="02010609060101010101" pitchFamily="49" charset="-122"/>
                <a:cs typeface="+mn-ea"/>
              </a:rPr>
              <a:t>）品牌资质：</a:t>
            </a:r>
            <a:r>
              <a:rPr lang="zh-CN" altLang="en-US" sz="2400" dirty="0">
                <a:solidFill>
                  <a:schemeClr val="accent2"/>
                </a:solidFill>
                <a:latin typeface="+mj-lt"/>
                <a:ea typeface="黑体" panose="02010609060101010101" pitchFamily="49" charset="-122"/>
                <a:cs typeface="+mn-ea"/>
              </a:rPr>
              <a:t>取得国家知识产权局商标局颁发的商标注册证（</a:t>
            </a:r>
            <a:r>
              <a:rPr lang="en-US" altLang="zh-CN" sz="2400" dirty="0">
                <a:solidFill>
                  <a:schemeClr val="accent2"/>
                </a:solidFill>
                <a:latin typeface="+mj-lt"/>
                <a:ea typeface="黑体" panose="02010609060101010101" pitchFamily="49" charset="-122"/>
                <a:cs typeface="+mn-ea"/>
              </a:rPr>
              <a:t>R</a:t>
            </a:r>
            <a:r>
              <a:rPr lang="zh-CN" altLang="en-US" sz="2400" dirty="0">
                <a:solidFill>
                  <a:schemeClr val="accent2"/>
                </a:solidFill>
                <a:latin typeface="+mj-lt"/>
                <a:ea typeface="黑体" panose="02010609060101010101" pitchFamily="49" charset="-122"/>
                <a:cs typeface="+mn-ea"/>
              </a:rPr>
              <a:t>标志）或商标注册申请受理通知书（</a:t>
            </a:r>
            <a:r>
              <a:rPr lang="en-US" altLang="zh-CN" sz="2400" dirty="0">
                <a:solidFill>
                  <a:schemeClr val="accent2"/>
                </a:solidFill>
                <a:latin typeface="+mj-lt"/>
                <a:ea typeface="黑体" panose="02010609060101010101" pitchFamily="49" charset="-122"/>
                <a:cs typeface="+mn-ea"/>
              </a:rPr>
              <a:t>TM </a:t>
            </a:r>
            <a:r>
              <a:rPr lang="zh-CN" altLang="en-US" sz="2400" dirty="0">
                <a:solidFill>
                  <a:schemeClr val="accent2"/>
                </a:solidFill>
                <a:latin typeface="+mj-lt"/>
                <a:ea typeface="黑体" panose="02010609060101010101" pitchFamily="49" charset="-122"/>
                <a:cs typeface="+mn-ea"/>
              </a:rPr>
              <a:t>标志）；不接受纯图形类商标的入驻申请。</a:t>
            </a:r>
            <a:endParaRPr lang="zh-CN" altLang="en-US" sz="24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3</a:t>
            </a:r>
            <a:r>
              <a:rPr lang="zh-CN" altLang="en-US" sz="2400" dirty="0">
                <a:solidFill>
                  <a:srgbClr val="C00000"/>
                </a:solidFill>
                <a:latin typeface="+mj-lt"/>
                <a:ea typeface="黑体" panose="02010609060101010101" pitchFamily="49" charset="-122"/>
                <a:cs typeface="+mn-ea"/>
              </a:rPr>
              <a:t>）费用要求：</a:t>
            </a:r>
            <a:r>
              <a:rPr lang="zh-CN" altLang="en-US" sz="2400" dirty="0">
                <a:solidFill>
                  <a:schemeClr val="accent2"/>
                </a:solidFill>
                <a:latin typeface="+mj-lt"/>
                <a:ea typeface="黑体" panose="02010609060101010101" pitchFamily="49" charset="-122"/>
                <a:cs typeface="+mn-ea"/>
              </a:rPr>
              <a:t>商家在天猫经营必须缴存保证金、年费、软件服务费。</a:t>
            </a:r>
            <a:endParaRPr lang="zh-CN" altLang="en-US" sz="2400" dirty="0">
              <a:solidFill>
                <a:schemeClr val="accent2"/>
              </a:solidFill>
              <a:latin typeface="+mj-lt"/>
              <a:ea typeface="黑体" panose="02010609060101010101" pitchFamily="49" charset="-122"/>
              <a:cs typeface="+mn-ea"/>
            </a:endParaRPr>
          </a:p>
        </p:txBody>
      </p:sp>
      <p:sp>
        <p:nvSpPr>
          <p:cNvPr id="100" name="文本框 99"/>
          <p:cNvSpPr txBox="1"/>
          <p:nvPr/>
        </p:nvSpPr>
        <p:spPr>
          <a:xfrm>
            <a:off x="841375" y="5805170"/>
            <a:ext cx="9674860" cy="706755"/>
          </a:xfrm>
          <a:prstGeom prst="rect">
            <a:avLst/>
          </a:prstGeom>
          <a:noFill/>
          <a:ln w="9525">
            <a:noFill/>
          </a:ln>
        </p:spPr>
        <p:txBody>
          <a:bodyPr wrap="square">
            <a:spAutoFit/>
          </a:bodyPr>
          <a:p>
            <a:pPr marL="0" indent="220345"/>
            <a:r>
              <a:rPr lang="zh-CN" altLang="en-US" sz="2000" b="1">
                <a:solidFill>
                  <a:schemeClr val="accent2"/>
                </a:solidFill>
                <a:latin typeface="仿宋" panose="02010609060101010101" charset="-122"/>
                <a:ea typeface="仿宋" panose="02010609060101010101" charset="-122"/>
                <a:cs typeface="仿宋" panose="02010609060101010101" charset="-122"/>
              </a:rPr>
              <a:t>备注：</a:t>
            </a:r>
            <a:r>
              <a:rPr lang="en-US" sz="2000" b="1">
                <a:solidFill>
                  <a:schemeClr val="accent2"/>
                </a:solidFill>
                <a:latin typeface="仿宋" panose="02010609060101010101" charset="-122"/>
                <a:ea typeface="仿宋" panose="02010609060101010101" charset="-122"/>
                <a:cs typeface="仿宋" panose="02010609060101010101" charset="-122"/>
              </a:rPr>
              <a:t>2024</a:t>
            </a:r>
            <a:r>
              <a:rPr lang="zh-CN" sz="2000" b="1">
                <a:solidFill>
                  <a:schemeClr val="accent2"/>
                </a:solidFill>
                <a:latin typeface="仿宋" panose="02010609060101010101" charset="-122"/>
                <a:ea typeface="仿宋" panose="02010609060101010101" charset="-122"/>
                <a:cs typeface="仿宋" panose="02010609060101010101" charset="-122"/>
              </a:rPr>
              <a:t>年</a:t>
            </a:r>
            <a:r>
              <a:rPr lang="en-US" sz="2000" b="1">
                <a:solidFill>
                  <a:schemeClr val="accent2"/>
                </a:solidFill>
                <a:latin typeface="仿宋" panose="02010609060101010101" charset="-122"/>
                <a:ea typeface="仿宋" panose="02010609060101010101" charset="-122"/>
                <a:cs typeface="仿宋" panose="02010609060101010101" charset="-122"/>
              </a:rPr>
              <a:t>9</a:t>
            </a:r>
            <a:r>
              <a:rPr lang="zh-CN" sz="2000" b="1">
                <a:solidFill>
                  <a:schemeClr val="accent2"/>
                </a:solidFill>
                <a:latin typeface="仿宋" panose="02010609060101010101" charset="-122"/>
                <a:ea typeface="仿宋" panose="02010609060101010101" charset="-122"/>
                <a:cs typeface="仿宋" panose="02010609060101010101" charset="-122"/>
              </a:rPr>
              <a:t>月</a:t>
            </a:r>
            <a:r>
              <a:rPr lang="en-US" sz="2000" b="1">
                <a:solidFill>
                  <a:schemeClr val="accent2"/>
                </a:solidFill>
                <a:latin typeface="仿宋" panose="02010609060101010101" charset="-122"/>
                <a:ea typeface="仿宋" panose="02010609060101010101" charset="-122"/>
                <a:cs typeface="仿宋" panose="02010609060101010101" charset="-122"/>
              </a:rPr>
              <a:t>1</a:t>
            </a:r>
            <a:r>
              <a:rPr lang="zh-CN" sz="2000" b="1">
                <a:solidFill>
                  <a:schemeClr val="accent2"/>
                </a:solidFill>
                <a:latin typeface="仿宋" panose="02010609060101010101" charset="-122"/>
                <a:ea typeface="仿宋" panose="02010609060101010101" charset="-122"/>
                <a:cs typeface="仿宋" panose="02010609060101010101" charset="-122"/>
              </a:rPr>
              <a:t>日起，天猫取消软件服务年费，已支付</a:t>
            </a:r>
            <a:r>
              <a:rPr lang="en-US" sz="2000" b="1">
                <a:solidFill>
                  <a:schemeClr val="accent2"/>
                </a:solidFill>
                <a:latin typeface="仿宋" panose="02010609060101010101" charset="-122"/>
                <a:ea typeface="仿宋" panose="02010609060101010101" charset="-122"/>
                <a:cs typeface="仿宋" panose="02010609060101010101" charset="-122"/>
              </a:rPr>
              <a:t>2024</a:t>
            </a:r>
            <a:r>
              <a:rPr lang="zh-CN" sz="2000" b="1">
                <a:solidFill>
                  <a:schemeClr val="accent2"/>
                </a:solidFill>
                <a:latin typeface="仿宋" panose="02010609060101010101" charset="-122"/>
                <a:ea typeface="仿宋" panose="02010609060101010101" charset="-122"/>
                <a:cs typeface="仿宋" panose="02010609060101010101" charset="-122"/>
              </a:rPr>
              <a:t>年</a:t>
            </a:r>
            <a:r>
              <a:rPr lang="en-US" sz="2000" b="1">
                <a:solidFill>
                  <a:schemeClr val="accent2"/>
                </a:solidFill>
                <a:latin typeface="仿宋" panose="02010609060101010101" charset="-122"/>
                <a:ea typeface="仿宋" panose="02010609060101010101" charset="-122"/>
                <a:cs typeface="仿宋" panose="02010609060101010101" charset="-122"/>
              </a:rPr>
              <a:t>1</a:t>
            </a:r>
            <a:r>
              <a:rPr lang="zh-CN" sz="2000" b="1">
                <a:solidFill>
                  <a:schemeClr val="accent2"/>
                </a:solidFill>
                <a:latin typeface="仿宋" panose="02010609060101010101" charset="-122"/>
                <a:ea typeface="仿宋" panose="02010609060101010101" charset="-122"/>
                <a:cs typeface="仿宋" panose="02010609060101010101" charset="-122"/>
              </a:rPr>
              <a:t>～</a:t>
            </a:r>
            <a:r>
              <a:rPr lang="en-US" sz="2000" b="1">
                <a:solidFill>
                  <a:schemeClr val="accent2"/>
                </a:solidFill>
                <a:latin typeface="仿宋" panose="02010609060101010101" charset="-122"/>
                <a:ea typeface="仿宋" panose="02010609060101010101" charset="-122"/>
                <a:cs typeface="仿宋" panose="02010609060101010101" charset="-122"/>
              </a:rPr>
              <a:t>8</a:t>
            </a:r>
            <a:r>
              <a:rPr lang="zh-CN" sz="2000" b="1">
                <a:solidFill>
                  <a:schemeClr val="accent2"/>
                </a:solidFill>
                <a:latin typeface="仿宋" panose="02010609060101010101" charset="-122"/>
                <a:ea typeface="仿宋" panose="02010609060101010101" charset="-122"/>
                <a:cs typeface="仿宋" panose="02010609060101010101" charset="-122"/>
              </a:rPr>
              <a:t>月年费商家，天猫将按结算规则分批退还。</a:t>
            </a:r>
            <a:endParaRPr lang="zh-CN" altLang="en-US" sz="2000" b="1">
              <a:solidFill>
                <a:schemeClr val="accent2"/>
              </a:solidFill>
              <a:latin typeface="仿宋" panose="02010609060101010101" charset="-122"/>
              <a:ea typeface="仿宋" panose="02010609060101010101" charset="-122"/>
              <a:cs typeface="仿宋" panose="02010609060101010101" charset="-122"/>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696503" y="908720"/>
            <a:ext cx="10803755" cy="2264210"/>
          </a:xfrm>
          <a:prstGeom prst="rect">
            <a:avLst/>
          </a:prstGeom>
          <a:noFill/>
        </p:spPr>
        <p:txBody>
          <a:bodyPr wrap="square" rtlCol="0" anchor="t">
            <a:spAutoFit/>
          </a:bodyPr>
          <a:lstStyle/>
          <a:p>
            <a:pPr indent="612140" algn="just">
              <a:spcBef>
                <a:spcPts val="1000"/>
              </a:spcBef>
            </a:pPr>
            <a:r>
              <a:rPr lang="en-US" altLang="zh-CN" sz="2800" b="1" dirty="0">
                <a:solidFill>
                  <a:schemeClr val="accent2"/>
                </a:solidFill>
                <a:latin typeface="+mn-lt"/>
                <a:ea typeface="黑体" panose="02010609060101010101" pitchFamily="49" charset="-122"/>
                <a:cs typeface="+mn-ea"/>
              </a:rPr>
              <a:t>3</a:t>
            </a:r>
            <a:r>
              <a:rPr lang="zh-CN" altLang="en-US" sz="2800" b="1" dirty="0">
                <a:solidFill>
                  <a:schemeClr val="accent2"/>
                </a:solidFill>
                <a:latin typeface="+mn-lt"/>
                <a:ea typeface="黑体" panose="02010609060101010101" pitchFamily="49" charset="-122"/>
                <a:cs typeface="+mn-ea"/>
              </a:rPr>
              <a:t>．京东</a:t>
            </a:r>
            <a:endParaRPr lang="zh-CN" altLang="en-US" sz="2800" b="1" dirty="0">
              <a:solidFill>
                <a:schemeClr val="accent2"/>
              </a:solidFill>
              <a:latin typeface="+mn-lt"/>
              <a:ea typeface="黑体" panose="02010609060101010101" pitchFamily="49" charset="-122"/>
              <a:cs typeface="+mn-ea"/>
            </a:endParaRPr>
          </a:p>
          <a:p>
            <a:pPr indent="612140" algn="just">
              <a:lnSpc>
                <a:spcPct val="140000"/>
              </a:lnSpc>
              <a:spcBef>
                <a:spcPts val="1000"/>
              </a:spcBef>
            </a:pPr>
            <a:r>
              <a:rPr lang="zh-CN" altLang="en-US" sz="2600" dirty="0">
                <a:solidFill>
                  <a:srgbClr val="C00000"/>
                </a:solidFill>
                <a:latin typeface="+mj-lt"/>
                <a:ea typeface="黑体" panose="02010609060101010101" pitchFamily="49" charset="-122"/>
                <a:cs typeface="+mn-ea"/>
              </a:rPr>
              <a:t>（</a:t>
            </a:r>
            <a:r>
              <a:rPr lang="en-US" altLang="zh-CN" sz="2600" dirty="0">
                <a:solidFill>
                  <a:srgbClr val="C00000"/>
                </a:solidFill>
                <a:latin typeface="+mj-lt"/>
                <a:ea typeface="黑体" panose="02010609060101010101" pitchFamily="49" charset="-122"/>
                <a:cs typeface="+mn-ea"/>
              </a:rPr>
              <a:t>1</a:t>
            </a:r>
            <a:r>
              <a:rPr lang="zh-CN" altLang="en-US" sz="2600" dirty="0">
                <a:solidFill>
                  <a:srgbClr val="C00000"/>
                </a:solidFill>
                <a:latin typeface="+mj-lt"/>
                <a:ea typeface="黑体" panose="02010609060101010101" pitchFamily="49" charset="-122"/>
                <a:cs typeface="+mn-ea"/>
              </a:rPr>
              <a:t>）基本条件：</a:t>
            </a:r>
            <a:r>
              <a:rPr lang="zh-CN" altLang="en-US" sz="2600" dirty="0">
                <a:solidFill>
                  <a:schemeClr val="accent2"/>
                </a:solidFill>
                <a:latin typeface="+mj-lt"/>
                <a:ea typeface="黑体" panose="02010609060101010101" pitchFamily="49" charset="-122"/>
                <a:cs typeface="+mn-ea"/>
              </a:rPr>
              <a:t>京东入驻主体可以是企业，也可以是个体工商户、个人（</a:t>
            </a:r>
            <a:r>
              <a:rPr lang="en-US" altLang="zh-CN" sz="2600" dirty="0">
                <a:solidFill>
                  <a:schemeClr val="accent2"/>
                </a:solidFill>
                <a:latin typeface="+mj-lt"/>
                <a:ea typeface="黑体" panose="02010609060101010101" pitchFamily="49" charset="-122"/>
                <a:cs typeface="+mn-ea"/>
              </a:rPr>
              <a:t>2023</a:t>
            </a:r>
            <a:r>
              <a:rPr lang="zh-CN" altLang="en-US" sz="2600" dirty="0">
                <a:solidFill>
                  <a:schemeClr val="accent2"/>
                </a:solidFill>
                <a:latin typeface="+mj-lt"/>
                <a:ea typeface="黑体" panose="02010609060101010101" pitchFamily="49" charset="-122"/>
                <a:cs typeface="+mn-ea"/>
              </a:rPr>
              <a:t>年</a:t>
            </a: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月</a:t>
            </a: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日起京东开始接受个人入驻开店），企业入驻京东“</a:t>
            </a:r>
            <a:r>
              <a:rPr lang="en-US" altLang="zh-CN" sz="2600" dirty="0">
                <a:solidFill>
                  <a:schemeClr val="accent2"/>
                </a:solidFill>
                <a:latin typeface="+mj-lt"/>
                <a:ea typeface="黑体" panose="02010609060101010101" pitchFamily="49" charset="-122"/>
                <a:cs typeface="+mn-ea"/>
              </a:rPr>
              <a:t>POP </a:t>
            </a:r>
            <a:r>
              <a:rPr lang="zh-CN" altLang="en-US" sz="2600" dirty="0">
                <a:solidFill>
                  <a:schemeClr val="accent2"/>
                </a:solidFill>
                <a:latin typeface="+mj-lt"/>
                <a:ea typeface="黑体" panose="02010609060101010101" pitchFamily="49" charset="-122"/>
                <a:cs typeface="+mn-ea"/>
              </a:rPr>
              <a:t>企业店”，个体工商户、个人入驻“京东小店”，如图</a:t>
            </a:r>
            <a:r>
              <a:rPr lang="en-US" altLang="zh-CN" sz="2600" dirty="0">
                <a:solidFill>
                  <a:schemeClr val="accent2"/>
                </a:solidFill>
                <a:latin typeface="+mj-lt"/>
                <a:ea typeface="黑体" panose="02010609060101010101" pitchFamily="49" charset="-122"/>
                <a:cs typeface="+mn-ea"/>
              </a:rPr>
              <a:t>4.1</a:t>
            </a:r>
            <a:r>
              <a:rPr lang="zh-CN" altLang="en-US" sz="2600" dirty="0">
                <a:solidFill>
                  <a:schemeClr val="accent2"/>
                </a:solidFill>
                <a:latin typeface="+mj-lt"/>
                <a:ea typeface="黑体" panose="02010609060101010101" pitchFamily="49" charset="-122"/>
                <a:cs typeface="+mn-ea"/>
              </a:rPr>
              <a:t>所示。</a:t>
            </a:r>
            <a:endParaRPr lang="zh-CN" altLang="en-US" sz="2600" dirty="0">
              <a:solidFill>
                <a:schemeClr val="accent2"/>
              </a:solidFill>
              <a:latin typeface="+mj-lt"/>
              <a:ea typeface="黑体" panose="02010609060101010101" pitchFamily="49" charset="-122"/>
              <a:cs typeface="+mn-ea"/>
            </a:endParaRPr>
          </a:p>
        </p:txBody>
      </p:sp>
      <p:sp>
        <p:nvSpPr>
          <p:cNvPr id="7" name="文本框 6"/>
          <p:cNvSpPr txBox="1"/>
          <p:nvPr/>
        </p:nvSpPr>
        <p:spPr>
          <a:xfrm>
            <a:off x="3218061" y="6093296"/>
            <a:ext cx="5760641" cy="400110"/>
          </a:xfrm>
          <a:prstGeom prst="rect">
            <a:avLst/>
          </a:prstGeom>
          <a:noFill/>
        </p:spPr>
        <p:txBody>
          <a:bodyPr wrap="square">
            <a:spAutoFit/>
          </a:bodyPr>
          <a:lstStyle/>
          <a:p>
            <a:pPr algn="ctr" eaLnBrk="0">
              <a:spcBef>
                <a:spcPts val="0"/>
              </a:spcBef>
              <a:spcAft>
                <a:spcPts val="0"/>
              </a:spcAft>
            </a:pPr>
            <a:r>
              <a:rPr lang="zh-CN" altLang="zh-CN" sz="2000" spc="-5" dirty="0">
                <a:solidFill>
                  <a:srgbClr val="231F20"/>
                </a:solidFill>
                <a:effectLst/>
                <a:ea typeface="黑体" panose="02010609060101010101" pitchFamily="49" charset="-122"/>
                <a:cs typeface="Arial" panose="020B0604020202020204" pitchFamily="34" charset="0"/>
              </a:rPr>
              <a:t>图</a:t>
            </a:r>
            <a:r>
              <a:rPr lang="en-US" altLang="zh-CN" sz="2000" spc="-5" dirty="0">
                <a:solidFill>
                  <a:srgbClr val="231F20"/>
                </a:solidFill>
                <a:effectLst/>
                <a:ea typeface="黑体" panose="02010609060101010101" pitchFamily="49" charset="-122"/>
                <a:cs typeface="Arial" panose="020B0604020202020204" pitchFamily="34" charset="0"/>
              </a:rPr>
              <a:t> 4.</a:t>
            </a:r>
            <a:r>
              <a:rPr lang="en-US" altLang="zh-CN" sz="2000" dirty="0">
                <a:solidFill>
                  <a:srgbClr val="231F20"/>
                </a:solidFill>
                <a:effectLst/>
                <a:ea typeface="黑体" panose="02010609060101010101" pitchFamily="49" charset="-122"/>
                <a:cs typeface="Arial" panose="020B0604020202020204" pitchFamily="34" charset="0"/>
              </a:rPr>
              <a:t>1   </a:t>
            </a:r>
            <a:r>
              <a:rPr lang="zh-CN" altLang="zh-CN" sz="2000" dirty="0">
                <a:solidFill>
                  <a:srgbClr val="231F20"/>
                </a:solidFill>
                <a:effectLst/>
                <a:ea typeface="黑体" panose="02010609060101010101" pitchFamily="49" charset="-122"/>
                <a:cs typeface="Arial" panose="020B0604020202020204" pitchFamily="34" charset="0"/>
              </a:rPr>
              <a:t>京东</a:t>
            </a:r>
            <a:r>
              <a:rPr lang="en-US" altLang="zh-CN" sz="2000" dirty="0">
                <a:solidFill>
                  <a:srgbClr val="231F20"/>
                </a:solidFill>
                <a:effectLst/>
                <a:ea typeface="黑体" panose="02010609060101010101" pitchFamily="49" charset="-122"/>
                <a:cs typeface="Arial" panose="020B0604020202020204" pitchFamily="34" charset="0"/>
              </a:rPr>
              <a:t> POP </a:t>
            </a:r>
            <a:r>
              <a:rPr lang="zh-CN" altLang="zh-CN" sz="2000" dirty="0">
                <a:solidFill>
                  <a:srgbClr val="231F20"/>
                </a:solidFill>
                <a:effectLst/>
                <a:ea typeface="黑体" panose="02010609060101010101" pitchFamily="49" charset="-122"/>
                <a:cs typeface="Arial" panose="020B0604020202020204" pitchFamily="34" charset="0"/>
              </a:rPr>
              <a:t>企业店和京东小店的入驻入口</a:t>
            </a:r>
            <a:endParaRPr lang="zh-CN" altLang="zh-CN" sz="2000" dirty="0">
              <a:solidFill>
                <a:srgbClr val="000000"/>
              </a:solidFill>
              <a:effectLst/>
              <a:ea typeface="黑体" panose="02010609060101010101" pitchFamily="49" charset="-122"/>
              <a:cs typeface="Arial" panose="020B0604020202020204" pitchFamily="34" charset="0"/>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b="17392"/>
          <a:stretch>
            <a:fillRect/>
          </a:stretch>
        </p:blipFill>
        <p:spPr>
          <a:xfrm>
            <a:off x="1482617" y="3350873"/>
            <a:ext cx="9231529" cy="2621563"/>
          </a:xfrm>
          <a:prstGeom prst="rect">
            <a:avLst/>
          </a:prstGeom>
          <a:effectLst>
            <a:outerShdw blurRad="50800" dist="38100" dir="2700000" algn="tl" rotWithShape="0">
              <a:prstClr val="black">
                <a:alpha val="40000"/>
              </a:prstClr>
            </a:outerShdw>
          </a:effectLst>
        </p:spPr>
      </p:pic>
      <p:sp>
        <p:nvSpPr>
          <p:cNvPr id="41" name="文本框 40"/>
          <p:cNvSpPr txBox="1"/>
          <p:nvPr/>
        </p:nvSpPr>
        <p:spPr>
          <a:xfrm>
            <a:off x="7826375" y="835978"/>
            <a:ext cx="3888740" cy="429895"/>
          </a:xfrm>
          <a:prstGeom prst="rect">
            <a:avLst/>
          </a:prstGeom>
          <a:solidFill>
            <a:srgbClr val="00B0F0"/>
          </a:solidFill>
          <a:effectLst>
            <a:outerShdw blurRad="50800" dist="38100" dir="5400000" algn="t" rotWithShape="0">
              <a:prstClr val="black">
                <a:alpha val="40000"/>
              </a:prstClr>
            </a:outerShdw>
          </a:effectLst>
        </p:spPr>
        <p:txBody>
          <a:bodyPr wrap="square" rtlCol="0" anchor="ctr">
            <a:spAutoFit/>
          </a:bodyPr>
          <a:p>
            <a:pPr algn="just"/>
            <a:r>
              <a:rPr lang="zh-CN" altLang="en-US" sz="2200" dirty="0">
                <a:solidFill>
                  <a:srgbClr val="F8F8F8"/>
                </a:solidFill>
                <a:latin typeface="黑体" panose="02010609060101010101" pitchFamily="49" charset="-122"/>
                <a:ea typeface="黑体" panose="02010609060101010101" pitchFamily="49" charset="-122"/>
                <a:hlinkClick r:id="rId2" action="ppaction://hlinkfile"/>
              </a:rPr>
              <a:t>点击视频：京东怎么开店</a:t>
            </a:r>
            <a:endParaRPr lang="zh-CN" altLang="en-US" sz="2200" dirty="0">
              <a:solidFill>
                <a:srgbClr val="F8F8F8"/>
              </a:solidFill>
              <a:latin typeface="黑体" panose="02010609060101010101" pitchFamily="49" charset="-122"/>
              <a:ea typeface="黑体" panose="02010609060101010101" pitchFamily="49" charset="-122"/>
            </a:endParaRPr>
          </a:p>
        </p:txBody>
      </p:sp>
      <p:pic>
        <p:nvPicPr>
          <p:cNvPr id="42" name="图片 41">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8261" y="620247"/>
            <a:ext cx="827927" cy="827927"/>
          </a:xfrm>
          <a:prstGeom prst="rect">
            <a:avLst/>
          </a:prstGeom>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661138" y="1412776"/>
            <a:ext cx="10874486" cy="3743845"/>
          </a:xfrm>
          <a:prstGeom prst="rect">
            <a:avLst/>
          </a:prstGeom>
          <a:noFill/>
        </p:spPr>
        <p:txBody>
          <a:bodyPr wrap="square" rtlCol="0" anchor="t">
            <a:spAutoFit/>
          </a:bodyPr>
          <a:lstStyle/>
          <a:p>
            <a:pPr indent="612140" algn="just">
              <a:lnSpc>
                <a:spcPct val="150000"/>
              </a:lnSpc>
              <a:spcBef>
                <a:spcPts val="1000"/>
              </a:spcBef>
            </a:pPr>
            <a:r>
              <a:rPr lang="zh-CN" altLang="en-US" sz="2600" dirty="0">
                <a:solidFill>
                  <a:srgbClr val="C00000"/>
                </a:solidFill>
                <a:latin typeface="+mj-lt"/>
                <a:ea typeface="黑体" panose="02010609060101010101" pitchFamily="49" charset="-122"/>
                <a:cs typeface="+mn-ea"/>
              </a:rPr>
              <a:t>（</a:t>
            </a:r>
            <a:r>
              <a:rPr lang="en-US" altLang="zh-CN" sz="2600" dirty="0">
                <a:solidFill>
                  <a:srgbClr val="C00000"/>
                </a:solidFill>
                <a:latin typeface="+mj-lt"/>
                <a:ea typeface="黑体" panose="02010609060101010101" pitchFamily="49" charset="-122"/>
                <a:cs typeface="+mn-ea"/>
              </a:rPr>
              <a:t>2</a:t>
            </a:r>
            <a:r>
              <a:rPr lang="zh-CN" altLang="en-US" sz="2600" dirty="0">
                <a:solidFill>
                  <a:srgbClr val="C00000"/>
                </a:solidFill>
                <a:latin typeface="+mj-lt"/>
                <a:ea typeface="黑体" panose="02010609060101010101" pitchFamily="49" charset="-122"/>
                <a:cs typeface="+mn-ea"/>
              </a:rPr>
              <a:t>）品牌资质：</a:t>
            </a:r>
            <a:r>
              <a:rPr lang="zh-CN" altLang="en-US" sz="2600" dirty="0">
                <a:solidFill>
                  <a:schemeClr val="accent2"/>
                </a:solidFill>
                <a:latin typeface="+mj-lt"/>
                <a:ea typeface="黑体" panose="02010609060101010101" pitchFamily="49" charset="-122"/>
                <a:cs typeface="+mn-ea"/>
              </a:rPr>
              <a:t>取得国家知识产权局商标局颁发的商标注册证（</a:t>
            </a:r>
            <a:r>
              <a:rPr lang="en-US" altLang="zh-CN" sz="2600" dirty="0">
                <a:solidFill>
                  <a:schemeClr val="accent2"/>
                </a:solidFill>
                <a:latin typeface="+mj-lt"/>
                <a:ea typeface="黑体" panose="02010609060101010101" pitchFamily="49" charset="-122"/>
                <a:cs typeface="+mn-ea"/>
              </a:rPr>
              <a:t>R</a:t>
            </a:r>
            <a:r>
              <a:rPr lang="zh-CN" altLang="en-US" sz="2600" dirty="0">
                <a:solidFill>
                  <a:schemeClr val="accent2"/>
                </a:solidFill>
                <a:latin typeface="+mj-lt"/>
                <a:ea typeface="黑体" panose="02010609060101010101" pitchFamily="49" charset="-122"/>
                <a:cs typeface="+mn-ea"/>
              </a:rPr>
              <a:t>标志）或商标注册申请受理通知书（</a:t>
            </a:r>
            <a:r>
              <a:rPr lang="en-US" altLang="zh-CN" sz="2600" dirty="0">
                <a:solidFill>
                  <a:schemeClr val="accent2"/>
                </a:solidFill>
                <a:latin typeface="+mj-lt"/>
                <a:ea typeface="黑体" panose="02010609060101010101" pitchFamily="49" charset="-122"/>
                <a:cs typeface="+mn-ea"/>
              </a:rPr>
              <a:t>TM</a:t>
            </a:r>
            <a:r>
              <a:rPr lang="zh-CN" altLang="en-US" sz="2600" dirty="0">
                <a:solidFill>
                  <a:schemeClr val="accent2"/>
                </a:solidFill>
                <a:latin typeface="+mj-lt"/>
                <a:ea typeface="黑体" panose="02010609060101010101" pitchFamily="49" charset="-122"/>
                <a:cs typeface="+mn-ea"/>
              </a:rPr>
              <a:t>标志）；不接受纯图形类商标的入驻申请。</a:t>
            </a:r>
            <a:endParaRPr lang="zh-CN" altLang="en-US" sz="26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600" dirty="0">
                <a:solidFill>
                  <a:srgbClr val="C00000"/>
                </a:solidFill>
                <a:latin typeface="+mj-lt"/>
                <a:ea typeface="黑体" panose="02010609060101010101" pitchFamily="49" charset="-122"/>
                <a:cs typeface="+mn-ea"/>
              </a:rPr>
              <a:t>（</a:t>
            </a:r>
            <a:r>
              <a:rPr lang="en-US" altLang="zh-CN" sz="2600" dirty="0">
                <a:solidFill>
                  <a:srgbClr val="C00000"/>
                </a:solidFill>
                <a:latin typeface="+mj-lt"/>
                <a:ea typeface="黑体" panose="02010609060101010101" pitchFamily="49" charset="-122"/>
                <a:cs typeface="+mn-ea"/>
              </a:rPr>
              <a:t>3</a:t>
            </a:r>
            <a:r>
              <a:rPr lang="zh-CN" altLang="en-US" sz="2600" dirty="0">
                <a:solidFill>
                  <a:srgbClr val="C00000"/>
                </a:solidFill>
                <a:latin typeface="+mj-lt"/>
                <a:ea typeface="黑体" panose="02010609060101010101" pitchFamily="49" charset="-122"/>
                <a:cs typeface="+mn-ea"/>
              </a:rPr>
              <a:t>）费用要求：</a:t>
            </a:r>
            <a:r>
              <a:rPr lang="zh-CN" altLang="en-US" sz="2600" dirty="0">
                <a:solidFill>
                  <a:schemeClr val="accent2"/>
                </a:solidFill>
                <a:latin typeface="+mj-lt"/>
                <a:ea typeface="黑体" panose="02010609060101010101" pitchFamily="49" charset="-122"/>
                <a:cs typeface="+mn-ea"/>
              </a:rPr>
              <a:t>商家在京东经营必须缴存保证金、平台使用费、技术服务费（自</a:t>
            </a:r>
            <a:r>
              <a:rPr lang="en-US" altLang="zh-CN" sz="2600" dirty="0">
                <a:solidFill>
                  <a:schemeClr val="accent2"/>
                </a:solidFill>
                <a:latin typeface="+mj-lt"/>
                <a:ea typeface="黑体" panose="02010609060101010101" pitchFamily="49" charset="-122"/>
                <a:cs typeface="+mn-ea"/>
              </a:rPr>
              <a:t>2023</a:t>
            </a:r>
            <a:r>
              <a:rPr lang="zh-CN" altLang="en-US" sz="2600" dirty="0">
                <a:solidFill>
                  <a:schemeClr val="accent2"/>
                </a:solidFill>
                <a:latin typeface="+mj-lt"/>
                <a:ea typeface="黑体" panose="02010609060101010101" pitchFamily="49" charset="-122"/>
                <a:cs typeface="+mn-ea"/>
              </a:rPr>
              <a:t>年</a:t>
            </a: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月</a:t>
            </a: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日起，京东针对新入驻京东小店的商家或个人，支持部分类目“</a:t>
            </a:r>
            <a:r>
              <a:rPr lang="en-US" altLang="zh-CN" sz="2600" dirty="0">
                <a:solidFill>
                  <a:schemeClr val="accent2"/>
                </a:solidFill>
                <a:latin typeface="+mj-lt"/>
                <a:ea typeface="黑体" panose="02010609060101010101" pitchFamily="49" charset="-122"/>
                <a:cs typeface="+mn-ea"/>
              </a:rPr>
              <a:t>0</a:t>
            </a:r>
            <a:r>
              <a:rPr lang="zh-CN" altLang="en-US" sz="2600" dirty="0">
                <a:solidFill>
                  <a:schemeClr val="accent2"/>
                </a:solidFill>
                <a:latin typeface="+mj-lt"/>
                <a:ea typeface="黑体" panose="02010609060101010101" pitchFamily="49" charset="-122"/>
                <a:cs typeface="+mn-ea"/>
              </a:rPr>
              <a:t>元开店”试运营）。</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767234" y="1124744"/>
            <a:ext cx="10657184" cy="4805418"/>
          </a:xfrm>
          <a:prstGeom prst="rect">
            <a:avLst/>
          </a:prstGeom>
          <a:noFill/>
        </p:spPr>
        <p:txBody>
          <a:bodyPr wrap="square" rtlCol="0" anchor="t">
            <a:spAutoFit/>
          </a:bodyPr>
          <a:lstStyle/>
          <a:p>
            <a:pPr indent="612140" algn="just">
              <a:spcBef>
                <a:spcPts val="1000"/>
              </a:spcBef>
            </a:pPr>
            <a:r>
              <a:rPr lang="en-US" altLang="zh-CN" sz="2800" b="1" dirty="0">
                <a:solidFill>
                  <a:schemeClr val="accent2"/>
                </a:solidFill>
                <a:latin typeface="+mn-lt"/>
                <a:ea typeface="黑体" panose="02010609060101010101" pitchFamily="49" charset="-122"/>
                <a:cs typeface="+mn-ea"/>
              </a:rPr>
              <a:t>4</a:t>
            </a:r>
            <a:r>
              <a:rPr lang="zh-CN" altLang="en-US" sz="2800" b="1" dirty="0">
                <a:solidFill>
                  <a:schemeClr val="accent2"/>
                </a:solidFill>
                <a:latin typeface="+mn-lt"/>
                <a:ea typeface="黑体" panose="02010609060101010101" pitchFamily="49" charset="-122"/>
                <a:cs typeface="+mn-ea"/>
              </a:rPr>
              <a:t>．拼多多</a:t>
            </a:r>
            <a:endParaRPr lang="zh-CN" altLang="en-US" sz="2800" b="1" dirty="0">
              <a:solidFill>
                <a:schemeClr val="accent2"/>
              </a:solidFill>
              <a:latin typeface="+mn-lt"/>
              <a:ea typeface="黑体" panose="02010609060101010101" pitchFamily="49"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拼多多成立于</a:t>
            </a:r>
            <a:r>
              <a:rPr lang="en-US" altLang="zh-CN" sz="2600" dirty="0">
                <a:solidFill>
                  <a:schemeClr val="accent2"/>
                </a:solidFill>
                <a:latin typeface="+mj-lt"/>
                <a:ea typeface="黑体" panose="02010609060101010101" pitchFamily="49" charset="-122"/>
                <a:cs typeface="+mn-ea"/>
              </a:rPr>
              <a:t>2015</a:t>
            </a:r>
            <a:r>
              <a:rPr lang="zh-CN" altLang="en-US" sz="2600" dirty="0">
                <a:solidFill>
                  <a:schemeClr val="accent2"/>
                </a:solidFill>
                <a:latin typeface="+mj-lt"/>
                <a:ea typeface="黑体" panose="02010609060101010101" pitchFamily="49" charset="-122"/>
                <a:cs typeface="+mn-ea"/>
              </a:rPr>
              <a:t>年</a:t>
            </a:r>
            <a:r>
              <a:rPr lang="en-US" altLang="zh-CN" sz="2600" dirty="0">
                <a:solidFill>
                  <a:schemeClr val="accent2"/>
                </a:solidFill>
                <a:latin typeface="+mj-lt"/>
                <a:ea typeface="黑体" panose="02010609060101010101" pitchFamily="49" charset="-122"/>
                <a:cs typeface="+mn-ea"/>
              </a:rPr>
              <a:t>4</a:t>
            </a:r>
            <a:r>
              <a:rPr lang="zh-CN" altLang="en-US" sz="2600" dirty="0">
                <a:solidFill>
                  <a:schemeClr val="accent2"/>
                </a:solidFill>
                <a:latin typeface="+mj-lt"/>
                <a:ea typeface="黑体" panose="02010609060101010101" pitchFamily="49" charset="-122"/>
                <a:cs typeface="+mn-ea"/>
              </a:rPr>
              <a:t>月，是一家专注于</a:t>
            </a:r>
            <a:r>
              <a:rPr lang="en-US" altLang="zh-CN" sz="2600" dirty="0">
                <a:solidFill>
                  <a:schemeClr val="accent2"/>
                </a:solidFill>
                <a:latin typeface="+mj-lt"/>
                <a:ea typeface="黑体" panose="02010609060101010101" pitchFamily="49" charset="-122"/>
                <a:cs typeface="+mn-ea"/>
              </a:rPr>
              <a:t>C2B</a:t>
            </a:r>
            <a:r>
              <a:rPr lang="zh-CN" altLang="en-US" sz="2600" dirty="0">
                <a:solidFill>
                  <a:schemeClr val="accent2"/>
                </a:solidFill>
                <a:latin typeface="+mj-lt"/>
                <a:ea typeface="黑体" panose="02010609060101010101" pitchFamily="49" charset="-122"/>
                <a:cs typeface="+mn-ea"/>
              </a:rPr>
              <a:t>拼团的社交电商平台。用户通过发起和朋友、家人、邻居等的拼团，可以以更低的价格，拼团购买优质商品。拼多多通过沟通分享的社交理念，形成了独特的新社交电商思维。</a:t>
            </a:r>
            <a:endParaRPr lang="zh-CN" altLang="en-US" sz="26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拼多多店铺包括</a:t>
            </a:r>
            <a:r>
              <a:rPr lang="zh-CN" altLang="en-US" sz="2600" dirty="0">
                <a:solidFill>
                  <a:srgbClr val="C00000"/>
                </a:solidFill>
                <a:latin typeface="+mj-lt"/>
                <a:ea typeface="黑体" panose="02010609060101010101" pitchFamily="49" charset="-122"/>
                <a:cs typeface="+mn-ea"/>
              </a:rPr>
              <a:t>个人店铺</a:t>
            </a:r>
            <a:r>
              <a:rPr lang="zh-CN" altLang="en-US" sz="2600" dirty="0">
                <a:solidFill>
                  <a:schemeClr val="accent2"/>
                </a:solidFill>
                <a:latin typeface="+mj-lt"/>
                <a:ea typeface="黑体" panose="02010609060101010101" pitchFamily="49" charset="-122"/>
                <a:cs typeface="+mn-ea"/>
              </a:rPr>
              <a:t>和</a:t>
            </a:r>
            <a:r>
              <a:rPr lang="zh-CN" altLang="en-US" sz="2600" dirty="0">
                <a:solidFill>
                  <a:srgbClr val="C00000"/>
                </a:solidFill>
                <a:latin typeface="+mj-lt"/>
                <a:ea typeface="黑体" panose="02010609060101010101" pitchFamily="49" charset="-122"/>
                <a:cs typeface="+mn-ea"/>
              </a:rPr>
              <a:t>企业店铺</a:t>
            </a:r>
            <a:r>
              <a:rPr lang="zh-CN" altLang="en-US" sz="2600" dirty="0">
                <a:solidFill>
                  <a:schemeClr val="accent2"/>
                </a:solidFill>
                <a:latin typeface="+mj-lt"/>
                <a:ea typeface="黑体" panose="02010609060101010101" pitchFamily="49" charset="-122"/>
                <a:cs typeface="+mn-ea"/>
              </a:rPr>
              <a:t>两种类型。其中个人店铺包括</a:t>
            </a:r>
            <a:r>
              <a:rPr lang="zh-CN" altLang="en-US" sz="2600" dirty="0">
                <a:solidFill>
                  <a:srgbClr val="C00000"/>
                </a:solidFill>
                <a:latin typeface="+mj-lt"/>
                <a:ea typeface="黑体" panose="02010609060101010101" pitchFamily="49" charset="-122"/>
                <a:cs typeface="+mn-ea"/>
              </a:rPr>
              <a:t>个人店</a:t>
            </a:r>
            <a:r>
              <a:rPr lang="zh-CN" altLang="en-US" sz="2600" dirty="0">
                <a:solidFill>
                  <a:schemeClr val="accent2"/>
                </a:solidFill>
                <a:latin typeface="+mj-lt"/>
                <a:ea typeface="黑体" panose="02010609060101010101" pitchFamily="49" charset="-122"/>
                <a:cs typeface="+mn-ea"/>
              </a:rPr>
              <a:t>和</a:t>
            </a:r>
            <a:r>
              <a:rPr lang="zh-CN" altLang="en-US" sz="2600" dirty="0">
                <a:solidFill>
                  <a:srgbClr val="C00000"/>
                </a:solidFill>
                <a:latin typeface="+mj-lt"/>
                <a:ea typeface="黑体" panose="02010609060101010101" pitchFamily="49" charset="-122"/>
                <a:cs typeface="+mn-ea"/>
              </a:rPr>
              <a:t>个体工商户</a:t>
            </a:r>
            <a:r>
              <a:rPr lang="zh-CN" altLang="en-US" sz="2600" dirty="0">
                <a:solidFill>
                  <a:schemeClr val="accent2"/>
                </a:solidFill>
                <a:latin typeface="+mj-lt"/>
                <a:ea typeface="黑体" panose="02010609060101010101" pitchFamily="49" charset="-122"/>
                <a:cs typeface="+mn-ea"/>
              </a:rPr>
              <a:t>两种类型；企业店铺包括</a:t>
            </a:r>
            <a:r>
              <a:rPr lang="zh-CN" altLang="en-US" sz="2600" dirty="0">
                <a:solidFill>
                  <a:srgbClr val="C00000"/>
                </a:solidFill>
                <a:latin typeface="+mj-lt"/>
                <a:ea typeface="黑体" panose="02010609060101010101" pitchFamily="49" charset="-122"/>
                <a:cs typeface="+mn-ea"/>
              </a:rPr>
              <a:t>旗舰店</a:t>
            </a:r>
            <a:r>
              <a:rPr lang="zh-CN" altLang="en-US" sz="2600" dirty="0">
                <a:solidFill>
                  <a:schemeClr val="accent2"/>
                </a:solidFill>
                <a:latin typeface="+mj-lt"/>
                <a:ea typeface="黑体" panose="02010609060101010101" pitchFamily="49" charset="-122"/>
                <a:cs typeface="+mn-ea"/>
              </a:rPr>
              <a:t>、</a:t>
            </a:r>
            <a:r>
              <a:rPr lang="zh-CN" altLang="en-US" sz="2600" dirty="0">
                <a:solidFill>
                  <a:srgbClr val="C00000"/>
                </a:solidFill>
                <a:latin typeface="+mj-lt"/>
                <a:ea typeface="黑体" panose="02010609060101010101" pitchFamily="49" charset="-122"/>
                <a:cs typeface="+mn-ea"/>
              </a:rPr>
              <a:t>专卖店</a:t>
            </a:r>
            <a:r>
              <a:rPr lang="zh-CN" altLang="en-US" sz="2600" dirty="0">
                <a:solidFill>
                  <a:schemeClr val="accent2"/>
                </a:solidFill>
                <a:latin typeface="+mj-lt"/>
                <a:ea typeface="黑体" panose="02010609060101010101" pitchFamily="49" charset="-122"/>
                <a:cs typeface="+mn-ea"/>
              </a:rPr>
              <a:t>、</a:t>
            </a:r>
            <a:r>
              <a:rPr lang="zh-CN" altLang="en-US" sz="2600" dirty="0">
                <a:solidFill>
                  <a:srgbClr val="C00000"/>
                </a:solidFill>
                <a:latin typeface="+mj-lt"/>
                <a:ea typeface="黑体" panose="02010609060101010101" pitchFamily="49" charset="-122"/>
                <a:cs typeface="+mn-ea"/>
              </a:rPr>
              <a:t>专营店</a:t>
            </a:r>
            <a:r>
              <a:rPr lang="zh-CN" altLang="en-US" sz="2600" dirty="0">
                <a:solidFill>
                  <a:schemeClr val="accent2"/>
                </a:solidFill>
                <a:latin typeface="+mj-lt"/>
                <a:ea typeface="黑体" panose="02010609060101010101" pitchFamily="49" charset="-122"/>
                <a:cs typeface="+mn-ea"/>
              </a:rPr>
              <a:t>和</a:t>
            </a:r>
            <a:r>
              <a:rPr lang="zh-CN" altLang="en-US" sz="2600" dirty="0">
                <a:solidFill>
                  <a:srgbClr val="C00000"/>
                </a:solidFill>
                <a:latin typeface="+mj-lt"/>
                <a:ea typeface="黑体" panose="02010609060101010101" pitchFamily="49" charset="-122"/>
                <a:cs typeface="+mn-ea"/>
              </a:rPr>
              <a:t>普通企业店</a:t>
            </a:r>
            <a:r>
              <a:rPr lang="zh-CN" altLang="en-US" sz="2600" dirty="0">
                <a:solidFill>
                  <a:schemeClr val="accent2"/>
                </a:solidFill>
                <a:latin typeface="+mj-lt"/>
                <a:ea typeface="黑体" panose="02010609060101010101" pitchFamily="49" charset="-122"/>
                <a:cs typeface="+mn-ea"/>
              </a:rPr>
              <a:t>四种类型。</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661138" y="1052736"/>
            <a:ext cx="10874486" cy="5206618"/>
          </a:xfrm>
          <a:prstGeom prst="rect">
            <a:avLst/>
          </a:prstGeom>
          <a:noFill/>
        </p:spPr>
        <p:txBody>
          <a:bodyPr wrap="square" rtlCol="0" anchor="t">
            <a:spAutoFit/>
          </a:bodyPr>
          <a:lstStyle/>
          <a:p>
            <a:pPr indent="612140" algn="just">
              <a:spcBef>
                <a:spcPts val="1000"/>
              </a:spcBef>
            </a:pPr>
            <a:r>
              <a:rPr lang="zh-CN" altLang="en-US" sz="2400" dirty="0">
                <a:solidFill>
                  <a:srgbClr val="C00000"/>
                </a:solidFill>
                <a:latin typeface="+mj-lt"/>
                <a:ea typeface="黑体" panose="02010609060101010101" pitchFamily="49" charset="-122"/>
                <a:cs typeface="+mn-ea"/>
              </a:rPr>
              <a:t>拼多多入驻的主要条件如下：</a:t>
            </a:r>
            <a:endParaRPr lang="zh-CN" altLang="en-US" sz="2400" dirty="0">
              <a:solidFill>
                <a:srgbClr val="C00000"/>
              </a:solidFill>
              <a:latin typeface="+mj-lt"/>
              <a:ea typeface="黑体" panose="02010609060101010101" pitchFamily="49" charset="-122"/>
              <a:cs typeface="+mn-ea"/>
            </a:endParaRPr>
          </a:p>
          <a:p>
            <a:pPr indent="612140" algn="just">
              <a:lnSpc>
                <a:spcPct val="150000"/>
              </a:lnSpc>
              <a:spcBef>
                <a:spcPts val="10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1</a:t>
            </a:r>
            <a:r>
              <a:rPr lang="zh-CN" altLang="en-US" sz="2400" dirty="0">
                <a:solidFill>
                  <a:srgbClr val="C00000"/>
                </a:solidFill>
                <a:latin typeface="+mj-lt"/>
                <a:ea typeface="黑体" panose="02010609060101010101" pitchFamily="49" charset="-122"/>
                <a:cs typeface="+mn-ea"/>
              </a:rPr>
              <a:t>）基本要求：</a:t>
            </a:r>
            <a:r>
              <a:rPr lang="zh-CN" altLang="en-US" sz="2400" dirty="0">
                <a:solidFill>
                  <a:schemeClr val="accent2"/>
                </a:solidFill>
                <a:latin typeface="+mj-lt"/>
                <a:ea typeface="黑体" panose="02010609060101010101" pitchFamily="49" charset="-122"/>
                <a:cs typeface="+mn-ea"/>
              </a:rPr>
              <a:t>入驻主体为拥有中国身份证、境内注册的个体工商户或企业，经营范围应在营业执照规定的经营范围内，经营期限或身份证期限距离有效期截止时间应大于</a:t>
            </a:r>
            <a:r>
              <a:rPr lang="en-US" altLang="zh-CN" sz="2400" dirty="0">
                <a:solidFill>
                  <a:schemeClr val="accent2"/>
                </a:solidFill>
                <a:latin typeface="+mj-lt"/>
                <a:ea typeface="黑体" panose="02010609060101010101" pitchFamily="49" charset="-122"/>
                <a:cs typeface="+mn-ea"/>
              </a:rPr>
              <a:t>1</a:t>
            </a:r>
            <a:r>
              <a:rPr lang="zh-CN" altLang="en-US" sz="2400" dirty="0">
                <a:solidFill>
                  <a:schemeClr val="accent2"/>
                </a:solidFill>
                <a:latin typeface="+mj-lt"/>
                <a:ea typeface="黑体" panose="02010609060101010101" pitchFamily="49" charset="-122"/>
                <a:cs typeface="+mn-ea"/>
              </a:rPr>
              <a:t>个月。</a:t>
            </a:r>
            <a:endParaRPr lang="zh-CN" altLang="en-US" sz="24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2</a:t>
            </a:r>
            <a:r>
              <a:rPr lang="zh-CN" altLang="en-US" sz="2400" dirty="0">
                <a:solidFill>
                  <a:srgbClr val="C00000"/>
                </a:solidFill>
                <a:latin typeface="+mj-lt"/>
                <a:ea typeface="黑体" panose="02010609060101010101" pitchFamily="49" charset="-122"/>
                <a:cs typeface="+mn-ea"/>
              </a:rPr>
              <a:t>）售卖商品：</a:t>
            </a:r>
            <a:r>
              <a:rPr lang="zh-CN" altLang="en-US" sz="2400" dirty="0">
                <a:solidFill>
                  <a:schemeClr val="accent2"/>
                </a:solidFill>
                <a:latin typeface="+mj-lt"/>
                <a:ea typeface="黑体" panose="02010609060101010101" pitchFamily="49" charset="-122"/>
                <a:cs typeface="+mn-ea"/>
              </a:rPr>
              <a:t>售卖商品需包含在招商类目范围内，且具备相关资质。商品必须符合法律及行业标准的质量要求。</a:t>
            </a:r>
            <a:endParaRPr lang="zh-CN" altLang="en-US" sz="24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3</a:t>
            </a:r>
            <a:r>
              <a:rPr lang="zh-CN" altLang="en-US" sz="2400" dirty="0">
                <a:solidFill>
                  <a:srgbClr val="C00000"/>
                </a:solidFill>
                <a:latin typeface="+mj-lt"/>
                <a:ea typeface="黑体" panose="02010609060101010101" pitchFamily="49" charset="-122"/>
                <a:cs typeface="+mn-ea"/>
              </a:rPr>
              <a:t>）品牌资质：</a:t>
            </a:r>
            <a:r>
              <a:rPr lang="zh-CN" altLang="en-US" sz="2400" dirty="0">
                <a:solidFill>
                  <a:schemeClr val="accent2"/>
                </a:solidFill>
                <a:latin typeface="+mj-lt"/>
                <a:ea typeface="黑体" panose="02010609060101010101" pitchFamily="49" charset="-122"/>
                <a:cs typeface="+mn-ea"/>
              </a:rPr>
              <a:t>旗舰店、专卖店、专营店所售商品的品牌需要取得国家知识产权局商标局颁发的商标注册证（</a:t>
            </a:r>
            <a:r>
              <a:rPr lang="en-US" altLang="zh-CN" sz="2400" dirty="0">
                <a:solidFill>
                  <a:schemeClr val="accent2"/>
                </a:solidFill>
                <a:latin typeface="+mj-lt"/>
                <a:ea typeface="黑体" panose="02010609060101010101" pitchFamily="49" charset="-122"/>
                <a:cs typeface="+mn-ea"/>
              </a:rPr>
              <a:t>R</a:t>
            </a:r>
            <a:r>
              <a:rPr lang="zh-CN" altLang="en-US" sz="2400" dirty="0">
                <a:solidFill>
                  <a:schemeClr val="accent2"/>
                </a:solidFill>
                <a:latin typeface="+mj-lt"/>
                <a:ea typeface="黑体" panose="02010609060101010101" pitchFamily="49" charset="-122"/>
                <a:cs typeface="+mn-ea"/>
              </a:rPr>
              <a:t>标志）或商标注册申请受理通知书（</a:t>
            </a:r>
            <a:r>
              <a:rPr lang="en-US" altLang="zh-CN" sz="2400" dirty="0">
                <a:solidFill>
                  <a:schemeClr val="accent2"/>
                </a:solidFill>
                <a:latin typeface="+mj-lt"/>
                <a:ea typeface="黑体" panose="02010609060101010101" pitchFamily="49" charset="-122"/>
                <a:cs typeface="+mn-ea"/>
              </a:rPr>
              <a:t>TM</a:t>
            </a:r>
            <a:r>
              <a:rPr lang="zh-CN" altLang="en-US" sz="2400" dirty="0">
                <a:solidFill>
                  <a:schemeClr val="accent2"/>
                </a:solidFill>
                <a:latin typeface="+mj-lt"/>
                <a:ea typeface="黑体" panose="02010609060101010101" pitchFamily="49" charset="-122"/>
                <a:cs typeface="+mn-ea"/>
              </a:rPr>
              <a:t>标志）。</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9196" y="1024976"/>
            <a:ext cx="11238369" cy="4808047"/>
          </a:xfrm>
          <a:prstGeom prst="rect">
            <a:avLst/>
          </a:prstGeom>
          <a:noFill/>
        </p:spPr>
        <p:txBody>
          <a:bodyPr wrap="square" rtlCol="0" anchor="t">
            <a:spAutoFit/>
          </a:bodyPr>
          <a:lstStyle/>
          <a:p>
            <a:pPr algn="ctr">
              <a:lnSpc>
                <a:spcPct val="130000"/>
              </a:lnSpc>
              <a:spcBef>
                <a:spcPts val="1000"/>
              </a:spcBef>
              <a:spcAft>
                <a:spcPts val="500"/>
              </a:spcAft>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淘宝网简介</a:t>
            </a:r>
            <a:endParaRPr lang="zh-CN" altLang="en-US"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4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淘宝网经过近</a:t>
            </a:r>
            <a:r>
              <a:rPr lang="en-US" altLang="zh-CN" sz="2400" dirty="0">
                <a:solidFill>
                  <a:schemeClr val="accent2"/>
                </a:solidFill>
                <a:latin typeface="+mj-lt"/>
                <a:ea typeface="黑体" panose="02010609060101010101" pitchFamily="49" charset="-122"/>
                <a:cs typeface="+mn-ea"/>
              </a:rPr>
              <a:t>20</a:t>
            </a:r>
            <a:r>
              <a:rPr lang="zh-CN" altLang="en-US" sz="2400" dirty="0">
                <a:solidFill>
                  <a:schemeClr val="accent2"/>
                </a:solidFill>
                <a:latin typeface="+mj-lt"/>
                <a:ea typeface="黑体" panose="02010609060101010101" pitchFamily="49" charset="-122"/>
                <a:cs typeface="+mn-ea"/>
              </a:rPr>
              <a:t>年的快速发展后，开始利用大数据、个性化、视频、社区等增强网购人群的黏性，利用优酷、微博、阿里妈妈、阿里巴巴影业等内容平台打造从内容生产、内容传播到内容消费的生态体系。下面是淘宝网的三种典型特色服务。</a:t>
            </a:r>
            <a:endParaRPr lang="en-US" altLang="zh-CN" sz="2400" dirty="0">
              <a:solidFill>
                <a:schemeClr val="accent2"/>
              </a:solidFill>
              <a:latin typeface="+mj-lt"/>
              <a:ea typeface="黑体" panose="02010609060101010101" pitchFamily="49" charset="-122"/>
              <a:cs typeface="+mn-ea"/>
            </a:endParaRPr>
          </a:p>
          <a:p>
            <a:pPr indent="612140" algn="just">
              <a:spcBef>
                <a:spcPts val="1000"/>
              </a:spcBef>
              <a:spcAft>
                <a:spcPts val="500"/>
              </a:spcAft>
            </a:pPr>
            <a:r>
              <a:rPr lang="en-US" altLang="zh-CN" sz="2400" dirty="0">
                <a:solidFill>
                  <a:schemeClr val="accent2"/>
                </a:solidFill>
                <a:latin typeface="+mj-lt"/>
                <a:ea typeface="黑体" panose="02010609060101010101" pitchFamily="49" charset="-122"/>
                <a:cs typeface="+mn-ea"/>
              </a:rPr>
              <a:t>1</a:t>
            </a:r>
            <a:r>
              <a:rPr lang="zh-CN" altLang="en-US" sz="2400" dirty="0">
                <a:solidFill>
                  <a:schemeClr val="accent2"/>
                </a:solidFill>
                <a:latin typeface="+mj-lt"/>
                <a:ea typeface="黑体" panose="02010609060101010101" pitchFamily="49" charset="-122"/>
                <a:cs typeface="+mn-ea"/>
              </a:rPr>
              <a:t>．千牛</a:t>
            </a:r>
            <a:endParaRPr lang="zh-CN" altLang="en-US" sz="2400" dirty="0">
              <a:solidFill>
                <a:schemeClr val="accent2"/>
              </a:solidFill>
              <a:latin typeface="+mj-lt"/>
              <a:ea typeface="黑体" panose="02010609060101010101" pitchFamily="49" charset="-122"/>
              <a:cs typeface="+mn-ea"/>
            </a:endParaRPr>
          </a:p>
          <a:p>
            <a:pPr indent="612140" algn="just">
              <a:spcBef>
                <a:spcPts val="1000"/>
              </a:spcBef>
              <a:spcAft>
                <a:spcPts val="500"/>
              </a:spcAft>
            </a:pPr>
            <a:r>
              <a:rPr lang="en-US" altLang="zh-CN" sz="2400" dirty="0">
                <a:solidFill>
                  <a:schemeClr val="accent2"/>
                </a:solidFill>
                <a:latin typeface="+mj-lt"/>
                <a:ea typeface="黑体" panose="02010609060101010101" pitchFamily="49" charset="-122"/>
                <a:cs typeface="+mn-ea"/>
              </a:rPr>
              <a:t>2</a:t>
            </a:r>
            <a:r>
              <a:rPr lang="zh-CN" altLang="en-US" sz="2400" dirty="0">
                <a:solidFill>
                  <a:schemeClr val="accent2"/>
                </a:solidFill>
                <a:latin typeface="+mj-lt"/>
                <a:ea typeface="黑体" panose="02010609060101010101" pitchFamily="49" charset="-122"/>
                <a:cs typeface="+mn-ea"/>
              </a:rPr>
              <a:t>．淘宝的安全制度</a:t>
            </a:r>
            <a:endParaRPr lang="zh-CN" altLang="en-US" sz="2400" dirty="0">
              <a:solidFill>
                <a:schemeClr val="accent2"/>
              </a:solidFill>
              <a:latin typeface="+mj-lt"/>
              <a:ea typeface="黑体" panose="02010609060101010101" pitchFamily="49" charset="-122"/>
              <a:cs typeface="+mn-ea"/>
            </a:endParaRPr>
          </a:p>
          <a:p>
            <a:pPr indent="612140" algn="just">
              <a:spcBef>
                <a:spcPts val="1000"/>
              </a:spcBef>
              <a:spcAft>
                <a:spcPts val="500"/>
              </a:spcAft>
            </a:pPr>
            <a:r>
              <a:rPr lang="en-US" altLang="zh-CN" sz="2400" dirty="0">
                <a:solidFill>
                  <a:schemeClr val="accent2"/>
                </a:solidFill>
                <a:latin typeface="+mj-lt"/>
                <a:ea typeface="黑体" panose="02010609060101010101" pitchFamily="49" charset="-122"/>
                <a:cs typeface="+mn-ea"/>
              </a:rPr>
              <a:t>3</a:t>
            </a:r>
            <a:r>
              <a:rPr lang="zh-CN" altLang="en-US" sz="2400" dirty="0">
                <a:solidFill>
                  <a:schemeClr val="accent2"/>
                </a:solidFill>
                <a:latin typeface="+mj-lt"/>
                <a:ea typeface="黑体" panose="02010609060101010101" pitchFamily="49" charset="-122"/>
                <a:cs typeface="+mn-ea"/>
              </a:rPr>
              <a:t>．生意参谋</a:t>
            </a:r>
            <a:endParaRPr lang="zh-CN" altLang="en-US" sz="2400" dirty="0">
              <a:solidFill>
                <a:schemeClr val="accent2"/>
              </a:solidFill>
              <a:latin typeface="+mj-lt"/>
              <a:ea typeface="黑体" panose="02010609060101010101" pitchFamily="49" charset="-122"/>
              <a:cs typeface="+mn-ea"/>
            </a:endParaRPr>
          </a:p>
          <a:p>
            <a:pPr indent="612140" algn="just">
              <a:lnSpc>
                <a:spcPct val="140000"/>
              </a:lnSpc>
              <a:spcBef>
                <a:spcPts val="1000"/>
              </a:spcBef>
              <a:spcAft>
                <a:spcPts val="500"/>
              </a:spcAft>
            </a:pPr>
            <a:r>
              <a:rPr lang="zh-CN" altLang="en-US" sz="2400" dirty="0">
                <a:solidFill>
                  <a:srgbClr val="C00000"/>
                </a:solidFill>
                <a:latin typeface="+mj-lt"/>
                <a:ea typeface="黑体" panose="02010609060101010101" pitchFamily="49" charset="-122"/>
                <a:cs typeface="+mn-ea"/>
              </a:rPr>
              <a:t>启发思考：</a:t>
            </a:r>
            <a:r>
              <a:rPr lang="zh-CN" altLang="en-US" sz="2400" dirty="0">
                <a:solidFill>
                  <a:schemeClr val="accent2"/>
                </a:solidFill>
                <a:latin typeface="+mj-lt"/>
                <a:ea typeface="黑体" panose="02010609060101010101" pitchFamily="49" charset="-122"/>
                <a:cs typeface="+mn-ea"/>
              </a:rPr>
              <a:t>淘宝网的三种典型特色服务分别能为卖家带来什么样的间接收益？</a:t>
            </a:r>
            <a:endParaRPr lang="zh-CN" altLang="en-US" sz="2400" dirty="0">
              <a:solidFill>
                <a:srgbClr val="C00000"/>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9789" y="1138819"/>
            <a:ext cx="3877985" cy="646331"/>
          </a:xfrm>
          <a:prstGeom prst="rect">
            <a:avLst/>
          </a:prstGeom>
        </p:spPr>
        <p:txBody>
          <a:bodyPr wrap="none">
            <a:spAutoFit/>
          </a:bodyPr>
          <a:lstStyle/>
          <a:p>
            <a:r>
              <a:rPr lang="zh-CN" altLang="en-US" sz="3600" dirty="0">
                <a:solidFill>
                  <a:schemeClr val="accent2"/>
                </a:solidFill>
                <a:latin typeface="方正大黑简体" panose="03000509000000000000" pitchFamily="65" charset="-122"/>
                <a:ea typeface="方正大黑简体" panose="03000509000000000000" pitchFamily="65" charset="-122"/>
              </a:rPr>
              <a:t>二、开通淘宝网店</a:t>
            </a:r>
            <a:endParaRPr lang="zh-CN" altLang="en-US" sz="3600" dirty="0">
              <a:solidFill>
                <a:schemeClr val="accent2"/>
              </a:solidFill>
              <a:latin typeface="方正大黑简体" panose="03000509000000000000" pitchFamily="65" charset="-122"/>
              <a:ea typeface="方正大黑简体" panose="03000509000000000000" pitchFamily="65" charset="-122"/>
            </a:endParaRPr>
          </a:p>
        </p:txBody>
      </p:sp>
      <p:sp>
        <p:nvSpPr>
          <p:cNvPr id="24" name="文本框 23"/>
          <p:cNvSpPr txBox="1"/>
          <p:nvPr/>
        </p:nvSpPr>
        <p:spPr>
          <a:xfrm>
            <a:off x="769789" y="1959223"/>
            <a:ext cx="5472608" cy="461665"/>
          </a:xfrm>
          <a:prstGeom prst="rect">
            <a:avLst/>
          </a:prstGeom>
          <a:noFill/>
        </p:spPr>
        <p:txBody>
          <a:bodyPr wrap="square" rtlCol="0" anchor="t">
            <a:spAutoFit/>
          </a:bodyPr>
          <a:lstStyle/>
          <a:p>
            <a:pPr indent="612140" algn="just">
              <a:spcBef>
                <a:spcPts val="1000"/>
              </a:spcBef>
            </a:pPr>
            <a:r>
              <a:rPr lang="zh-CN" altLang="en-US" sz="2400" dirty="0">
                <a:solidFill>
                  <a:schemeClr val="accent2"/>
                </a:solidFill>
                <a:latin typeface="+mj-lt"/>
                <a:ea typeface="黑体" panose="02010609060101010101" pitchFamily="49" charset="-122"/>
                <a:cs typeface="+mn-ea"/>
              </a:rPr>
              <a:t>个人开通淘宝网店的步骤如下：</a:t>
            </a:r>
            <a:endParaRPr lang="zh-CN" altLang="en-US" sz="2400" dirty="0">
              <a:solidFill>
                <a:schemeClr val="accent2"/>
              </a:solidFill>
              <a:latin typeface="+mj-lt"/>
              <a:ea typeface="黑体" panose="02010609060101010101" pitchFamily="49" charset="-122"/>
              <a:cs typeface="+mn-ea"/>
            </a:endParaRPr>
          </a:p>
        </p:txBody>
      </p:sp>
      <p:grpSp>
        <p:nvGrpSpPr>
          <p:cNvPr id="3" name="组合 2"/>
          <p:cNvGrpSpPr/>
          <p:nvPr/>
        </p:nvGrpSpPr>
        <p:grpSpPr>
          <a:xfrm>
            <a:off x="2281957" y="2679603"/>
            <a:ext cx="3562430" cy="722312"/>
            <a:chOff x="2965207" y="2224244"/>
            <a:chExt cx="3562430" cy="722312"/>
          </a:xfrm>
        </p:grpSpPr>
        <p:grpSp>
          <p:nvGrpSpPr>
            <p:cNvPr id="4" name="组合 32"/>
            <p:cNvGrpSpPr/>
            <p:nvPr/>
          </p:nvGrpSpPr>
          <p:grpSpPr bwMode="auto">
            <a:xfrm>
              <a:off x="2965207" y="2224244"/>
              <a:ext cx="719137" cy="722312"/>
              <a:chOff x="0" y="0"/>
              <a:chExt cx="719434" cy="721654"/>
            </a:xfrm>
          </p:grpSpPr>
          <p:sp>
            <p:nvSpPr>
              <p:cNvPr id="6"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p>
            </p:txBody>
          </p:sp>
          <p:sp>
            <p:nvSpPr>
              <p:cNvPr id="7" name="TextBox 34"/>
              <p:cNvSpPr txBox="1">
                <a:spLocks noChangeArrowheads="1"/>
              </p:cNvSpPr>
              <p:nvPr/>
            </p:nvSpPr>
            <p:spPr bwMode="auto">
              <a:xfrm>
                <a:off x="168902" y="53032"/>
                <a:ext cx="425292" cy="58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dirty="0">
                    <a:solidFill>
                      <a:srgbClr val="FFFFFF"/>
                    </a:solidFill>
                    <a:cs typeface="Arial" panose="020B0604020202020204" pitchFamily="34" charset="0"/>
                  </a:rPr>
                  <a:t>1</a:t>
                </a:r>
                <a:endParaRPr lang="zh-CN" altLang="en-US" sz="3200" dirty="0">
                  <a:solidFill>
                    <a:srgbClr val="FFFFFF"/>
                  </a:solidFill>
                  <a:cs typeface="Arial" panose="020B0604020202020204" pitchFamily="34" charset="0"/>
                </a:endParaRPr>
              </a:p>
            </p:txBody>
          </p:sp>
        </p:grpSp>
        <p:sp>
          <p:nvSpPr>
            <p:cNvPr id="5" name="TextBox 35"/>
            <p:cNvSpPr txBox="1"/>
            <p:nvPr/>
          </p:nvSpPr>
          <p:spPr>
            <a:xfrm>
              <a:off x="3860827" y="2315110"/>
              <a:ext cx="2666810"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找到淘宝开店入口</a:t>
              </a:r>
              <a:endPar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8" name="组合 7"/>
          <p:cNvGrpSpPr/>
          <p:nvPr/>
        </p:nvGrpSpPr>
        <p:grpSpPr>
          <a:xfrm>
            <a:off x="2281957" y="3752098"/>
            <a:ext cx="2998861" cy="720725"/>
            <a:chOff x="2965207" y="3325176"/>
            <a:chExt cx="2998861" cy="720725"/>
          </a:xfrm>
        </p:grpSpPr>
        <p:grpSp>
          <p:nvGrpSpPr>
            <p:cNvPr id="9" name="组合 35"/>
            <p:cNvGrpSpPr/>
            <p:nvPr/>
          </p:nvGrpSpPr>
          <p:grpSpPr bwMode="auto">
            <a:xfrm>
              <a:off x="2965207" y="3325176"/>
              <a:ext cx="719137" cy="720725"/>
              <a:chOff x="0" y="0"/>
              <a:chExt cx="719434" cy="721654"/>
            </a:xfrm>
          </p:grpSpPr>
          <p:sp>
            <p:nvSpPr>
              <p:cNvPr id="11"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p>
            </p:txBody>
          </p:sp>
          <p:sp>
            <p:nvSpPr>
              <p:cNvPr id="12" name="TextBox 40"/>
              <p:cNvSpPr txBox="1">
                <a:spLocks noChangeArrowheads="1"/>
              </p:cNvSpPr>
              <p:nvPr/>
            </p:nvSpPr>
            <p:spPr bwMode="auto">
              <a:xfrm>
                <a:off x="168902" y="53032"/>
                <a:ext cx="425292" cy="5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3200" dirty="0">
                    <a:solidFill>
                      <a:srgbClr val="FFFFFF"/>
                    </a:solidFill>
                    <a:cs typeface="Arial" panose="020B0604020202020204" pitchFamily="34" charset="0"/>
                  </a:rPr>
                  <a:t>2</a:t>
                </a:r>
                <a:endParaRPr lang="zh-CN" altLang="en-US" sz="3200" dirty="0">
                  <a:solidFill>
                    <a:srgbClr val="FFFFFF"/>
                  </a:solidFill>
                  <a:cs typeface="Arial" panose="020B0604020202020204" pitchFamily="34" charset="0"/>
                </a:endParaRPr>
              </a:p>
            </p:txBody>
          </p:sp>
        </p:grpSp>
        <p:sp>
          <p:nvSpPr>
            <p:cNvPr id="10" name="TextBox 36"/>
            <p:cNvSpPr txBox="1"/>
            <p:nvPr/>
          </p:nvSpPr>
          <p:spPr>
            <a:xfrm>
              <a:off x="3873323" y="3392470"/>
              <a:ext cx="2090745"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选择开店身份</a:t>
              </a:r>
              <a:endPar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13" name="组合 12"/>
          <p:cNvGrpSpPr/>
          <p:nvPr/>
        </p:nvGrpSpPr>
        <p:grpSpPr>
          <a:xfrm>
            <a:off x="2281957" y="4792182"/>
            <a:ext cx="3572590" cy="722313"/>
            <a:chOff x="2965207" y="4418169"/>
            <a:chExt cx="3572590" cy="722313"/>
          </a:xfrm>
        </p:grpSpPr>
        <p:grpSp>
          <p:nvGrpSpPr>
            <p:cNvPr id="14" name="组合 41"/>
            <p:cNvGrpSpPr/>
            <p:nvPr/>
          </p:nvGrpSpPr>
          <p:grpSpPr bwMode="auto">
            <a:xfrm>
              <a:off x="2965207" y="4418169"/>
              <a:ext cx="719137" cy="722313"/>
              <a:chOff x="0" y="0"/>
              <a:chExt cx="719434" cy="721654"/>
            </a:xfrm>
          </p:grpSpPr>
          <p:sp>
            <p:nvSpPr>
              <p:cNvPr id="16"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p>
            </p:txBody>
          </p:sp>
          <p:sp>
            <p:nvSpPr>
              <p:cNvPr id="17" name="TextBox 43"/>
              <p:cNvSpPr txBox="1">
                <a:spLocks noChangeArrowheads="1"/>
              </p:cNvSpPr>
              <p:nvPr/>
            </p:nvSpPr>
            <p:spPr bwMode="auto">
              <a:xfrm>
                <a:off x="168902" y="53032"/>
                <a:ext cx="425292" cy="58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3200" dirty="0">
                    <a:solidFill>
                      <a:srgbClr val="FFFFFF"/>
                    </a:solidFill>
                    <a:cs typeface="Arial" panose="020B0604020202020204" pitchFamily="34" charset="0"/>
                  </a:rPr>
                  <a:t>3</a:t>
                </a:r>
                <a:endParaRPr lang="zh-CN" altLang="en-US" sz="3200" dirty="0">
                  <a:solidFill>
                    <a:srgbClr val="FFFFFF"/>
                  </a:solidFill>
                  <a:cs typeface="Arial" panose="020B0604020202020204" pitchFamily="34" charset="0"/>
                </a:endParaRPr>
              </a:p>
            </p:txBody>
          </p:sp>
        </p:grpSp>
        <p:sp>
          <p:nvSpPr>
            <p:cNvPr id="15" name="TextBox 37"/>
            <p:cNvSpPr txBox="1"/>
            <p:nvPr/>
          </p:nvSpPr>
          <p:spPr>
            <a:xfrm>
              <a:off x="3870987" y="4471249"/>
              <a:ext cx="2666810"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rPr>
                <a:t>选择网店主体类型</a:t>
              </a:r>
              <a:endPar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endParaRPr>
            </a:p>
          </p:txBody>
        </p:sp>
      </p:grpSp>
      <p:grpSp>
        <p:nvGrpSpPr>
          <p:cNvPr id="18" name="组合 17"/>
          <p:cNvGrpSpPr/>
          <p:nvPr/>
        </p:nvGrpSpPr>
        <p:grpSpPr>
          <a:xfrm>
            <a:off x="2281957" y="5876627"/>
            <a:ext cx="2728641" cy="720725"/>
            <a:chOff x="2965207" y="5591332"/>
            <a:chExt cx="2728641" cy="720725"/>
          </a:xfrm>
        </p:grpSpPr>
        <p:grpSp>
          <p:nvGrpSpPr>
            <p:cNvPr id="19" name="组合 44"/>
            <p:cNvGrpSpPr/>
            <p:nvPr/>
          </p:nvGrpSpPr>
          <p:grpSpPr bwMode="auto">
            <a:xfrm>
              <a:off x="2965207" y="5591332"/>
              <a:ext cx="719137" cy="720725"/>
              <a:chOff x="0" y="0"/>
              <a:chExt cx="719434" cy="721654"/>
            </a:xfrm>
          </p:grpSpPr>
          <p:sp>
            <p:nvSpPr>
              <p:cNvPr id="21"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p>
            </p:txBody>
          </p:sp>
          <p:sp>
            <p:nvSpPr>
              <p:cNvPr id="22" name="TextBox 46"/>
              <p:cNvSpPr txBox="1">
                <a:spLocks noChangeArrowheads="1"/>
              </p:cNvSpPr>
              <p:nvPr/>
            </p:nvSpPr>
            <p:spPr bwMode="auto">
              <a:xfrm>
                <a:off x="168902" y="53032"/>
                <a:ext cx="425292" cy="5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3200" dirty="0">
                    <a:solidFill>
                      <a:srgbClr val="FFFFFF"/>
                    </a:solidFill>
                    <a:cs typeface="Arial" panose="020B0604020202020204" pitchFamily="34" charset="0"/>
                  </a:rPr>
                  <a:t>4</a:t>
                </a:r>
                <a:endParaRPr lang="zh-CN" altLang="en-US" sz="3200" dirty="0">
                  <a:solidFill>
                    <a:srgbClr val="FFFFFF"/>
                  </a:solidFill>
                  <a:cs typeface="Arial" panose="020B0604020202020204" pitchFamily="34" charset="0"/>
                </a:endParaRPr>
              </a:p>
            </p:txBody>
          </p:sp>
        </p:grpSp>
        <p:sp>
          <p:nvSpPr>
            <p:cNvPr id="20" name="TextBox 38"/>
            <p:cNvSpPr txBox="1"/>
            <p:nvPr/>
          </p:nvSpPr>
          <p:spPr>
            <a:xfrm>
              <a:off x="3891134" y="5728517"/>
              <a:ext cx="1802714" cy="416332"/>
            </a:xfrm>
            <a:prstGeom prst="rect">
              <a:avLst/>
            </a:prstGeom>
            <a:noFill/>
          </p:spPr>
          <p:txBody>
            <a:bodyPr wrap="square" lIns="0" tIns="0" rIns="0" bIns="0" rtlCol="0" anchor="t" anchorCtr="0">
              <a:spAutoFit/>
            </a:bodyPr>
            <a:lstStyle/>
            <a:p>
              <a:pPr algn="just">
                <a:lnSpc>
                  <a:spcPct val="120000"/>
                </a:lnSpc>
              </a:pPr>
              <a:r>
                <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支付宝认证</a:t>
              </a:r>
              <a:endPar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23" name="组合 22"/>
          <p:cNvGrpSpPr/>
          <p:nvPr/>
        </p:nvGrpSpPr>
        <p:grpSpPr>
          <a:xfrm>
            <a:off x="6778332" y="2679603"/>
            <a:ext cx="2984955" cy="722312"/>
            <a:chOff x="6778332" y="2224244"/>
            <a:chExt cx="2984955" cy="722312"/>
          </a:xfrm>
        </p:grpSpPr>
        <p:grpSp>
          <p:nvGrpSpPr>
            <p:cNvPr id="25" name="组合 50"/>
            <p:cNvGrpSpPr/>
            <p:nvPr/>
          </p:nvGrpSpPr>
          <p:grpSpPr bwMode="auto">
            <a:xfrm>
              <a:off x="6778332" y="2224244"/>
              <a:ext cx="719137" cy="722312"/>
              <a:chOff x="0" y="0"/>
              <a:chExt cx="719434" cy="721654"/>
            </a:xfrm>
          </p:grpSpPr>
          <p:sp>
            <p:nvSpPr>
              <p:cNvPr id="27"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TextBox 52"/>
              <p:cNvSpPr txBox="1">
                <a:spLocks noChangeArrowheads="1"/>
              </p:cNvSpPr>
              <p:nvPr/>
            </p:nvSpPr>
            <p:spPr bwMode="auto">
              <a:xfrm>
                <a:off x="150910" y="53032"/>
                <a:ext cx="425292" cy="58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3200" dirty="0">
                    <a:solidFill>
                      <a:srgbClr val="FFFFFF"/>
                    </a:solidFill>
                    <a:cs typeface="Arial" panose="020B0604020202020204" pitchFamily="34" charset="0"/>
                  </a:rPr>
                  <a:t>5</a:t>
                </a:r>
                <a:endParaRPr lang="zh-CN" altLang="en-US" sz="3200" dirty="0">
                  <a:solidFill>
                    <a:srgbClr val="FFFFFF"/>
                  </a:solidFill>
                  <a:cs typeface="Arial" panose="020B0604020202020204" pitchFamily="34" charset="0"/>
                </a:endParaRPr>
              </a:p>
            </p:txBody>
          </p:sp>
        </p:grpSp>
        <p:sp>
          <p:nvSpPr>
            <p:cNvPr id="26" name="TextBox 35"/>
            <p:cNvSpPr txBox="1"/>
            <p:nvPr/>
          </p:nvSpPr>
          <p:spPr>
            <a:xfrm>
              <a:off x="7655242" y="2315110"/>
              <a:ext cx="2108045"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登记主体信息</a:t>
              </a:r>
              <a:endPar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29" name="组合 28"/>
          <p:cNvGrpSpPr/>
          <p:nvPr/>
        </p:nvGrpSpPr>
        <p:grpSpPr>
          <a:xfrm>
            <a:off x="6778332" y="3752098"/>
            <a:ext cx="2493962" cy="720725"/>
            <a:chOff x="6778332" y="3325176"/>
            <a:chExt cx="2493962" cy="720725"/>
          </a:xfrm>
        </p:grpSpPr>
        <p:grpSp>
          <p:nvGrpSpPr>
            <p:cNvPr id="30" name="组合 53"/>
            <p:cNvGrpSpPr/>
            <p:nvPr/>
          </p:nvGrpSpPr>
          <p:grpSpPr bwMode="auto">
            <a:xfrm>
              <a:off x="6778332" y="3325176"/>
              <a:ext cx="719137" cy="720725"/>
              <a:chOff x="0" y="0"/>
              <a:chExt cx="719434" cy="721654"/>
            </a:xfrm>
          </p:grpSpPr>
          <p:sp>
            <p:nvSpPr>
              <p:cNvPr id="32"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TextBox 55"/>
              <p:cNvSpPr txBox="1">
                <a:spLocks noChangeArrowheads="1"/>
              </p:cNvSpPr>
              <p:nvPr/>
            </p:nvSpPr>
            <p:spPr bwMode="auto">
              <a:xfrm>
                <a:off x="150910" y="53032"/>
                <a:ext cx="425292" cy="5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3200" dirty="0">
                    <a:solidFill>
                      <a:srgbClr val="FFFFFF"/>
                    </a:solidFill>
                    <a:cs typeface="Arial" panose="020B0604020202020204" pitchFamily="34" charset="0"/>
                  </a:rPr>
                  <a:t>6</a:t>
                </a:r>
                <a:endParaRPr lang="zh-CN" altLang="en-US" sz="3200" dirty="0">
                  <a:solidFill>
                    <a:srgbClr val="FFFFFF"/>
                  </a:solidFill>
                  <a:cs typeface="Arial" panose="020B0604020202020204" pitchFamily="34" charset="0"/>
                </a:endParaRPr>
              </a:p>
            </p:txBody>
          </p:sp>
        </p:grpSp>
        <p:sp>
          <p:nvSpPr>
            <p:cNvPr id="31" name="TextBox 36"/>
            <p:cNvSpPr txBox="1"/>
            <p:nvPr/>
          </p:nvSpPr>
          <p:spPr>
            <a:xfrm>
              <a:off x="7661279" y="3423592"/>
              <a:ext cx="1611015"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实人认证</a:t>
              </a:r>
              <a:endPar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34" name="组合 33"/>
          <p:cNvGrpSpPr/>
          <p:nvPr/>
        </p:nvGrpSpPr>
        <p:grpSpPr>
          <a:xfrm>
            <a:off x="6778332" y="4792182"/>
            <a:ext cx="2493962" cy="722313"/>
            <a:chOff x="6778332" y="4418169"/>
            <a:chExt cx="2493962" cy="722313"/>
          </a:xfrm>
        </p:grpSpPr>
        <p:grpSp>
          <p:nvGrpSpPr>
            <p:cNvPr id="35" name="组合 56"/>
            <p:cNvGrpSpPr/>
            <p:nvPr/>
          </p:nvGrpSpPr>
          <p:grpSpPr bwMode="auto">
            <a:xfrm>
              <a:off x="6778332" y="4418169"/>
              <a:ext cx="719137" cy="722313"/>
              <a:chOff x="0" y="0"/>
              <a:chExt cx="719434" cy="721654"/>
            </a:xfrm>
          </p:grpSpPr>
          <p:sp>
            <p:nvSpPr>
              <p:cNvPr id="37"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TextBox 58"/>
              <p:cNvSpPr txBox="1">
                <a:spLocks noChangeArrowheads="1"/>
              </p:cNvSpPr>
              <p:nvPr/>
            </p:nvSpPr>
            <p:spPr bwMode="auto">
              <a:xfrm>
                <a:off x="150910" y="53032"/>
                <a:ext cx="425292" cy="58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3200" dirty="0">
                    <a:solidFill>
                      <a:srgbClr val="FFFFFF"/>
                    </a:solidFill>
                    <a:cs typeface="Arial" panose="020B0604020202020204" pitchFamily="34" charset="0"/>
                  </a:rPr>
                  <a:t>7</a:t>
                </a:r>
                <a:endParaRPr lang="zh-CN" altLang="en-US" sz="3200" dirty="0">
                  <a:solidFill>
                    <a:srgbClr val="FFFFFF"/>
                  </a:solidFill>
                  <a:cs typeface="Arial" panose="020B0604020202020204" pitchFamily="34" charset="0"/>
                </a:endParaRPr>
              </a:p>
            </p:txBody>
          </p:sp>
        </p:grpSp>
        <p:sp>
          <p:nvSpPr>
            <p:cNvPr id="36" name="TextBox 37"/>
            <p:cNvSpPr txBox="1"/>
            <p:nvPr/>
          </p:nvSpPr>
          <p:spPr>
            <a:xfrm>
              <a:off x="7661279" y="4549345"/>
              <a:ext cx="1611015"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rPr>
                <a:t>开店成功</a:t>
              </a:r>
              <a:endPar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endParaRPr>
            </a:p>
          </p:txBody>
        </p:sp>
      </p:grpSp>
      <p:sp>
        <p:nvSpPr>
          <p:cNvPr id="41" name="文本框 40"/>
          <p:cNvSpPr txBox="1"/>
          <p:nvPr/>
        </p:nvSpPr>
        <p:spPr>
          <a:xfrm>
            <a:off x="7682230" y="1053783"/>
            <a:ext cx="3888740" cy="429895"/>
          </a:xfrm>
          <a:prstGeom prst="rect">
            <a:avLst/>
          </a:prstGeom>
          <a:solidFill>
            <a:srgbClr val="00B0F0"/>
          </a:solidFill>
          <a:effectLst>
            <a:outerShdw blurRad="50800" dist="38100" dir="5400000" algn="t" rotWithShape="0">
              <a:prstClr val="black">
                <a:alpha val="40000"/>
              </a:prstClr>
            </a:outerShdw>
          </a:effectLst>
        </p:spPr>
        <p:txBody>
          <a:bodyPr wrap="square" rtlCol="0" anchor="ctr">
            <a:spAutoFit/>
          </a:bodyPr>
          <a:p>
            <a:pPr algn="just"/>
            <a:r>
              <a:rPr lang="zh-CN" altLang="en-US" sz="2200" dirty="0">
                <a:solidFill>
                  <a:srgbClr val="F8F8F8"/>
                </a:solidFill>
                <a:latin typeface="黑体" panose="02010609060101010101" pitchFamily="49" charset="-122"/>
                <a:ea typeface="黑体" panose="02010609060101010101" pitchFamily="49" charset="-122"/>
                <a:hlinkClick r:id="rId1" action="ppaction://hlinkfile"/>
              </a:rPr>
              <a:t>点击视频：电脑端开店流程</a:t>
            </a:r>
            <a:endParaRPr lang="zh-CN" altLang="en-US" sz="2200" dirty="0">
              <a:solidFill>
                <a:srgbClr val="F8F8F8"/>
              </a:solidFill>
              <a:latin typeface="黑体" panose="02010609060101010101" pitchFamily="49" charset="-122"/>
              <a:ea typeface="黑体" panose="02010609060101010101" pitchFamily="49" charset="-122"/>
            </a:endParaRPr>
          </a:p>
        </p:txBody>
      </p:sp>
      <p:pic>
        <p:nvPicPr>
          <p:cNvPr id="42" name="图片 41">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2666" y="854562"/>
            <a:ext cx="827927" cy="82792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67234" y="1124744"/>
            <a:ext cx="10657184" cy="2268378"/>
          </a:xfrm>
          <a:prstGeom prst="rect">
            <a:avLst/>
          </a:prstGeom>
          <a:noFill/>
        </p:spPr>
        <p:txBody>
          <a:bodyPr wrap="square" rtlCol="0" anchor="t">
            <a:spAutoFit/>
          </a:bodyPr>
          <a:lstStyle/>
          <a:p>
            <a:pPr indent="612140" algn="just">
              <a:spcBef>
                <a:spcPts val="1000"/>
              </a:spcBef>
            </a:pPr>
            <a:r>
              <a:rPr lang="en-US" altLang="zh-CN" sz="2800" b="1" dirty="0">
                <a:solidFill>
                  <a:schemeClr val="accent2"/>
                </a:solidFill>
                <a:latin typeface="+mn-lt"/>
                <a:ea typeface="黑体" panose="02010609060101010101" pitchFamily="49" charset="-122"/>
                <a:cs typeface="+mn-ea"/>
              </a:rPr>
              <a:t>1</a:t>
            </a:r>
            <a:r>
              <a:rPr lang="zh-CN" altLang="en-US" sz="2800" b="1" dirty="0">
                <a:solidFill>
                  <a:schemeClr val="accent2"/>
                </a:solidFill>
                <a:latin typeface="+mn-lt"/>
                <a:ea typeface="黑体" panose="02010609060101010101" pitchFamily="49" charset="-122"/>
                <a:cs typeface="+mn-ea"/>
              </a:rPr>
              <a:t>．找到淘宝开店入口</a:t>
            </a:r>
            <a:endParaRPr lang="zh-CN" altLang="en-US" sz="2800" b="1" dirty="0">
              <a:solidFill>
                <a:schemeClr val="accent2"/>
              </a:solidFill>
              <a:latin typeface="+mn-lt"/>
              <a:ea typeface="黑体" panose="02010609060101010101" pitchFamily="49" charset="-122"/>
              <a:cs typeface="+mn-ea"/>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cs typeface="+mn-ea"/>
              </a:rPr>
              <a:t>如果是淘宝网的新用户，首先要进行会员注册，在淘宝网首页单击“免费注册” 。如果作为买家已注册了会员，该会员账号可以作为卖家开店账号。</a:t>
            </a:r>
            <a:endParaRPr lang="zh-CN" altLang="en-US" sz="24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1</a:t>
            </a:r>
            <a:r>
              <a:rPr lang="zh-CN" altLang="en-US" sz="2400" dirty="0">
                <a:solidFill>
                  <a:schemeClr val="accent2"/>
                </a:solidFill>
                <a:latin typeface="+mj-lt"/>
                <a:ea typeface="黑体" panose="02010609060101010101" pitchFamily="49" charset="-122"/>
                <a:cs typeface="+mn-ea"/>
              </a:rPr>
              <a:t>）电脑端（</a:t>
            </a:r>
            <a:r>
              <a:rPr lang="en-US" altLang="zh-CN" sz="2400" dirty="0">
                <a:solidFill>
                  <a:schemeClr val="accent2"/>
                </a:solidFill>
                <a:latin typeface="+mj-lt"/>
                <a:ea typeface="黑体" panose="02010609060101010101" pitchFamily="49" charset="-122"/>
                <a:cs typeface="+mn-ea"/>
              </a:rPr>
              <a:t>PC </a:t>
            </a:r>
            <a:r>
              <a:rPr lang="zh-CN" altLang="en-US" sz="2400" dirty="0">
                <a:solidFill>
                  <a:schemeClr val="accent2"/>
                </a:solidFill>
                <a:latin typeface="+mj-lt"/>
                <a:ea typeface="黑体" panose="02010609060101010101" pitchFamily="49" charset="-122"/>
                <a:cs typeface="+mn-ea"/>
              </a:rPr>
              <a:t>端）淘宝开店入口。</a:t>
            </a:r>
            <a:endParaRPr lang="zh-CN" altLang="en-US" sz="2400" dirty="0">
              <a:solidFill>
                <a:schemeClr val="accent2"/>
              </a:solidFill>
              <a:latin typeface="+mj-lt"/>
              <a:ea typeface="黑体" panose="02010609060101010101" pitchFamily="49" charset="-122"/>
              <a:cs typeface="+mn-ea"/>
            </a:endParaRPr>
          </a:p>
        </p:txBody>
      </p:sp>
      <p:sp>
        <p:nvSpPr>
          <p:cNvPr id="7" name="文本框 6"/>
          <p:cNvSpPr txBox="1"/>
          <p:nvPr/>
        </p:nvSpPr>
        <p:spPr>
          <a:xfrm>
            <a:off x="4122914" y="6372036"/>
            <a:ext cx="3950935" cy="400110"/>
          </a:xfrm>
          <a:prstGeom prst="rect">
            <a:avLst/>
          </a:prstGeom>
          <a:noFill/>
        </p:spPr>
        <p:txBody>
          <a:bodyPr wrap="square">
            <a:spAutoFit/>
          </a:bodyPr>
          <a:lstStyle/>
          <a:p>
            <a:pPr algn="ctr"/>
            <a:r>
              <a:rPr lang="zh-CN" altLang="en-US" sz="2000" dirty="0">
                <a:solidFill>
                  <a:schemeClr val="accent2"/>
                </a:solidFill>
                <a:latin typeface="+mj-lt"/>
                <a:ea typeface="黑体" panose="02010609060101010101" pitchFamily="49" charset="-122"/>
                <a:cs typeface="+mn-ea"/>
              </a:rPr>
              <a:t>图4.2 电脑端淘宝开店的入口</a:t>
            </a:r>
            <a:endParaRPr lang="zh-CN" altLang="en-US" sz="2000" dirty="0">
              <a:solidFill>
                <a:schemeClr val="accent2"/>
              </a:solidFill>
              <a:latin typeface="+mj-lt"/>
              <a:ea typeface="黑体" panose="02010609060101010101" pitchFamily="49" charset="-122"/>
              <a:cs typeface="+mn-ea"/>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9836"/>
          <a:stretch>
            <a:fillRect/>
          </a:stretch>
        </p:blipFill>
        <p:spPr>
          <a:xfrm>
            <a:off x="2227221" y="3429000"/>
            <a:ext cx="7742321" cy="2883600"/>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9789" y="1645317"/>
            <a:ext cx="10657184" cy="1784143"/>
          </a:xfrm>
          <a:prstGeom prst="rect">
            <a:avLst/>
          </a:prstGeom>
          <a:noFill/>
        </p:spPr>
        <p:txBody>
          <a:bodyPr wrap="square" rtlCol="0" anchor="t">
            <a:spAutoFit/>
          </a:bodyPr>
          <a:lstStyle/>
          <a:p>
            <a:pPr indent="612140" algn="just">
              <a:lnSpc>
                <a:spcPct val="160000"/>
              </a:lnSpc>
              <a:spcBef>
                <a:spcPts val="1000"/>
              </a:spcBef>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2</a:t>
            </a:r>
            <a:r>
              <a:rPr lang="zh-CN" altLang="en-US" sz="2400" dirty="0">
                <a:solidFill>
                  <a:schemeClr val="accent2"/>
                </a:solidFill>
                <a:latin typeface="+mj-lt"/>
                <a:ea typeface="黑体" panose="02010609060101010101" pitchFamily="49" charset="-122"/>
                <a:cs typeface="+mn-ea"/>
              </a:rPr>
              <a:t>）手机端淘宝开店入口。登录手机端淘宝</a:t>
            </a:r>
            <a:r>
              <a:rPr lang="en-US" altLang="zh-CN" sz="2400" dirty="0">
                <a:solidFill>
                  <a:schemeClr val="accent2"/>
                </a:solidFill>
                <a:latin typeface="+mj-lt"/>
                <a:ea typeface="黑体" panose="02010609060101010101" pitchFamily="49" charset="-122"/>
                <a:cs typeface="+mn-ea"/>
              </a:rPr>
              <a:t>App</a:t>
            </a:r>
            <a:r>
              <a:rPr lang="zh-CN" altLang="en-US" sz="2400" dirty="0">
                <a:solidFill>
                  <a:schemeClr val="accent2"/>
                </a:solidFill>
                <a:latin typeface="+mj-lt"/>
                <a:ea typeface="黑体" panose="02010609060101010101" pitchFamily="49" charset="-122"/>
                <a:cs typeface="+mn-ea"/>
              </a:rPr>
              <a:t>，依次点击“</a:t>
            </a:r>
            <a:r>
              <a:rPr lang="zh-CN" altLang="en-US" sz="2400" dirty="0">
                <a:solidFill>
                  <a:srgbClr val="C00000"/>
                </a:solidFill>
                <a:latin typeface="+mj-lt"/>
                <a:ea typeface="黑体" panose="02010609060101010101" pitchFamily="49" charset="-122"/>
                <a:cs typeface="+mn-ea"/>
              </a:rPr>
              <a:t>我的淘宝</a:t>
            </a:r>
            <a:r>
              <a:rPr lang="zh-CN" altLang="en-US" sz="2400" dirty="0">
                <a:solidFill>
                  <a:schemeClr val="accent2"/>
                </a:solidFill>
                <a:latin typeface="+mj-lt"/>
                <a:ea typeface="黑体" panose="02010609060101010101" pitchFamily="49" charset="-122"/>
                <a:cs typeface="+mn-ea"/>
              </a:rPr>
              <a:t>”→“</a:t>
            </a:r>
            <a:r>
              <a:rPr lang="zh-CN" altLang="en-US" sz="2400" dirty="0">
                <a:solidFill>
                  <a:srgbClr val="C00000"/>
                </a:solidFill>
                <a:latin typeface="+mj-lt"/>
                <a:ea typeface="黑体" panose="02010609060101010101" pitchFamily="49" charset="-122"/>
                <a:cs typeface="+mn-ea"/>
              </a:rPr>
              <a:t>设置</a:t>
            </a:r>
            <a:r>
              <a:rPr lang="zh-CN" altLang="en-US" sz="2400" dirty="0">
                <a:solidFill>
                  <a:schemeClr val="accent2"/>
                </a:solidFill>
                <a:latin typeface="+mj-lt"/>
                <a:ea typeface="黑体" panose="02010609060101010101" pitchFamily="49" charset="-122"/>
                <a:cs typeface="+mn-ea"/>
              </a:rPr>
              <a:t>”→“</a:t>
            </a:r>
            <a:r>
              <a:rPr lang="zh-CN" altLang="en-US" sz="2400" dirty="0">
                <a:solidFill>
                  <a:srgbClr val="C00000"/>
                </a:solidFill>
                <a:latin typeface="+mj-lt"/>
                <a:ea typeface="黑体" panose="02010609060101010101" pitchFamily="49" charset="-122"/>
                <a:cs typeface="+mn-ea"/>
              </a:rPr>
              <a:t>商家入驻</a:t>
            </a:r>
            <a:r>
              <a:rPr lang="zh-CN" altLang="en-US" sz="2400" dirty="0">
                <a:solidFill>
                  <a:schemeClr val="accent2"/>
                </a:solidFill>
                <a:latin typeface="+mj-lt"/>
                <a:ea typeface="黑体" panose="02010609060101010101" pitchFamily="49" charset="-122"/>
                <a:cs typeface="+mn-ea"/>
              </a:rPr>
              <a:t>”→“</a:t>
            </a:r>
            <a:r>
              <a:rPr lang="zh-CN" altLang="en-US" sz="2400" dirty="0">
                <a:solidFill>
                  <a:srgbClr val="C00000"/>
                </a:solidFill>
                <a:latin typeface="+mj-lt"/>
                <a:ea typeface="黑体" panose="02010609060101010101" pitchFamily="49" charset="-122"/>
                <a:cs typeface="+mn-ea"/>
              </a:rPr>
              <a:t>淘宝开店</a:t>
            </a:r>
            <a:r>
              <a:rPr lang="zh-CN" altLang="en-US" sz="2400" dirty="0">
                <a:solidFill>
                  <a:schemeClr val="accent2"/>
                </a:solidFill>
                <a:latin typeface="+mj-lt"/>
                <a:ea typeface="黑体" panose="02010609060101010101" pitchFamily="49" charset="-122"/>
                <a:cs typeface="+mn-ea"/>
              </a:rPr>
              <a:t>”，或者在手机</a:t>
            </a:r>
            <a:r>
              <a:rPr lang="zh-CN" altLang="en-US" sz="2400" dirty="0">
                <a:solidFill>
                  <a:srgbClr val="C00000"/>
                </a:solidFill>
                <a:latin typeface="+mj-lt"/>
                <a:ea typeface="黑体" panose="02010609060101010101" pitchFamily="49" charset="-122"/>
                <a:cs typeface="+mn-ea"/>
              </a:rPr>
              <a:t>淘宝搜索</a:t>
            </a:r>
            <a:r>
              <a:rPr lang="zh-CN" altLang="en-US" sz="2400" dirty="0">
                <a:solidFill>
                  <a:schemeClr val="accent2"/>
                </a:solidFill>
                <a:latin typeface="+mj-lt"/>
                <a:ea typeface="黑体" panose="02010609060101010101" pitchFamily="49" charset="-122"/>
                <a:cs typeface="+mn-ea"/>
              </a:rPr>
              <a:t>“开店”进入淘宝开店入口。</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7771" y="1278796"/>
            <a:ext cx="10981220" cy="4300408"/>
          </a:xfrm>
          <a:prstGeom prst="rect">
            <a:avLst/>
          </a:prstGeom>
          <a:noFill/>
        </p:spPr>
        <p:txBody>
          <a:bodyPr wrap="square" rtlCol="0" anchor="t">
            <a:spAutoFit/>
          </a:bodyPr>
          <a:lstStyle/>
          <a:p>
            <a:pPr algn="ctr">
              <a:spcBef>
                <a:spcPts val="800"/>
              </a:spcBef>
            </a:pPr>
            <a:r>
              <a:rPr lang="zh-CN" altLang="en-US" sz="2800" dirty="0">
                <a:solidFill>
                  <a:srgbClr val="0070C0"/>
                </a:solidFill>
                <a:latin typeface="方正大黑简体" panose="03000509000000000000" pitchFamily="65" charset="-122"/>
                <a:ea typeface="方正大黑简体" panose="03000509000000000000" pitchFamily="65" charset="-122"/>
                <a:cs typeface="+mn-ea"/>
              </a:rPr>
              <a:t>个人在淘宝网开店需要的资料</a:t>
            </a:r>
            <a:endParaRPr lang="en-US" altLang="zh-CN" sz="28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800"/>
              </a:spcBef>
            </a:pPr>
            <a:r>
              <a:rPr lang="zh-CN" altLang="en-US" sz="2600" dirty="0">
                <a:solidFill>
                  <a:schemeClr val="accent2"/>
                </a:solidFill>
                <a:latin typeface="+mj-lt"/>
                <a:ea typeface="黑体" panose="02010609060101010101" pitchFamily="49" charset="-122"/>
                <a:cs typeface="+mn-ea"/>
              </a:rPr>
              <a:t>①一张未开过网店的身份证；②一张与身份证绑定的银行卡；③一部能接收验证码的手机；④银行卡、持卡人及身份证相统一。</a:t>
            </a:r>
            <a:endParaRPr lang="en-US" altLang="zh-CN" sz="2600" dirty="0">
              <a:solidFill>
                <a:schemeClr val="accent2"/>
              </a:solidFill>
              <a:latin typeface="+mj-lt"/>
              <a:ea typeface="黑体" panose="02010609060101010101" pitchFamily="49" charset="-122"/>
              <a:cs typeface="+mn-ea"/>
            </a:endParaRPr>
          </a:p>
          <a:p>
            <a:pPr algn="ctr">
              <a:spcBef>
                <a:spcPts val="1500"/>
              </a:spcBef>
              <a:spcAft>
                <a:spcPts val="1000"/>
              </a:spcAft>
            </a:pPr>
            <a:r>
              <a:rPr lang="zh-CN" altLang="en-US" sz="2800" dirty="0">
                <a:solidFill>
                  <a:srgbClr val="0070C0"/>
                </a:solidFill>
                <a:latin typeface="方正大黑简体" panose="03000509000000000000" pitchFamily="65" charset="-122"/>
                <a:ea typeface="方正大黑简体" panose="03000509000000000000" pitchFamily="65" charset="-122"/>
                <a:cs typeface="+mn-ea"/>
              </a:rPr>
              <a:t>淘宝网的开店条件</a:t>
            </a:r>
            <a:endParaRPr lang="zh-CN" altLang="en-US" sz="28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0"/>
              </a:spcBef>
            </a:pPr>
            <a:r>
              <a:rPr lang="zh-CN" altLang="en-US" sz="2600" dirty="0">
                <a:solidFill>
                  <a:schemeClr val="accent2"/>
                </a:solidFill>
                <a:latin typeface="+mj-lt"/>
                <a:ea typeface="黑体" panose="02010609060101010101" pitchFamily="49" charset="-122"/>
                <a:cs typeface="+mn-ea"/>
              </a:rPr>
              <a:t>使用一张身份证只能开通一个网店。个人网店对应个人身份证，企业网店对应企业营业执照。企业法定代表人可以在淘宝网使用个人身份证开设个人网店，也可以使用企业营业执照注册企业网店。</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938954" y="1997630"/>
            <a:ext cx="792088" cy="3519602"/>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a:ln>
                  <a:noFill/>
                </a:ln>
                <a:solidFill>
                  <a:schemeClr val="accent2"/>
                </a:solidFill>
                <a:effectLst/>
                <a:latin typeface="+mj-lt"/>
                <a:ea typeface="黑体" panose="02010609060101010101" pitchFamily="49" charset="-122"/>
              </a:rPr>
              <a:t>网上开店与管理</a:t>
            </a:r>
            <a:endParaRPr kumimoji="0" lang="zh-CN" altLang="en-US" sz="3200" b="0" i="0" u="none" strike="noStrike" cap="none" normalizeH="0" baseline="0" dirty="0">
              <a:ln>
                <a:noFill/>
              </a:ln>
              <a:solidFill>
                <a:schemeClr val="accent2"/>
              </a:solidFill>
              <a:effectLst/>
              <a:latin typeface="+mj-lt"/>
              <a:ea typeface="黑体" panose="02010609060101010101" pitchFamily="49" charset="-122"/>
            </a:endParaRPr>
          </a:p>
        </p:txBody>
      </p:sp>
      <p:sp>
        <p:nvSpPr>
          <p:cNvPr id="6" name="箭头: 右 5"/>
          <p:cNvSpPr/>
          <p:nvPr/>
        </p:nvSpPr>
        <p:spPr bwMode="auto">
          <a:xfrm>
            <a:off x="1803050" y="3493471"/>
            <a:ext cx="648072" cy="484632"/>
          </a:xfrm>
          <a:prstGeom prst="rightArrow">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accent2"/>
              </a:solidFill>
              <a:effectLst/>
              <a:latin typeface="+mj-lt"/>
              <a:ea typeface="黑体" panose="02010609060101010101" pitchFamily="49" charset="-122"/>
            </a:endParaRPr>
          </a:p>
        </p:txBody>
      </p:sp>
      <p:sp>
        <p:nvSpPr>
          <p:cNvPr id="7" name="矩形 6"/>
          <p:cNvSpPr/>
          <p:nvPr/>
        </p:nvSpPr>
        <p:spPr bwMode="auto">
          <a:xfrm>
            <a:off x="3002034" y="1289384"/>
            <a:ext cx="3456381"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a:ln>
                  <a:noFill/>
                </a:ln>
                <a:solidFill>
                  <a:schemeClr val="accent2"/>
                </a:solidFill>
                <a:effectLst/>
                <a:latin typeface="+mj-lt"/>
                <a:ea typeface="黑体" panose="02010609060101010101" pitchFamily="49" charset="-122"/>
              </a:rPr>
              <a:t>网上开店概述</a:t>
            </a:r>
            <a:endParaRPr kumimoji="0" lang="zh-CN" altLang="en-US" sz="2400" b="0" i="0" u="none" strike="noStrike" cap="none" normalizeH="0" baseline="0" dirty="0">
              <a:ln>
                <a:noFill/>
              </a:ln>
              <a:solidFill>
                <a:schemeClr val="accent2"/>
              </a:solidFill>
              <a:effectLst/>
              <a:latin typeface="+mj-lt"/>
              <a:ea typeface="黑体" panose="02010609060101010101" pitchFamily="49" charset="-122"/>
            </a:endParaRPr>
          </a:p>
        </p:txBody>
      </p:sp>
      <p:sp>
        <p:nvSpPr>
          <p:cNvPr id="79" name="矩形 78"/>
          <p:cNvSpPr/>
          <p:nvPr/>
        </p:nvSpPr>
        <p:spPr bwMode="auto">
          <a:xfrm>
            <a:off x="2997570" y="5574899"/>
            <a:ext cx="3456381"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a:ln>
                  <a:noFill/>
                </a:ln>
                <a:solidFill>
                  <a:schemeClr val="accent2"/>
                </a:solidFill>
                <a:effectLst/>
                <a:latin typeface="+mj-lt"/>
                <a:ea typeface="黑体" panose="02010609060101010101" pitchFamily="49" charset="-122"/>
              </a:rPr>
              <a:t>网店运营数据分析</a:t>
            </a:r>
            <a:endParaRPr kumimoji="0" lang="zh-CN" altLang="en-US" sz="2400" b="0" i="0" u="none" strike="noStrike" cap="none" normalizeH="0" baseline="0" dirty="0">
              <a:ln>
                <a:noFill/>
              </a:ln>
              <a:solidFill>
                <a:schemeClr val="accent2"/>
              </a:solidFill>
              <a:effectLst/>
              <a:latin typeface="+mj-lt"/>
              <a:ea typeface="黑体" panose="02010609060101010101" pitchFamily="49" charset="-122"/>
            </a:endParaRPr>
          </a:p>
        </p:txBody>
      </p:sp>
      <p:sp>
        <p:nvSpPr>
          <p:cNvPr id="8" name="矩形 7"/>
          <p:cNvSpPr/>
          <p:nvPr/>
        </p:nvSpPr>
        <p:spPr bwMode="auto">
          <a:xfrm>
            <a:off x="7743960" y="905917"/>
            <a:ext cx="2273857" cy="60949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常见的网店平台</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sp>
        <p:nvSpPr>
          <p:cNvPr id="82" name="矩形 81"/>
          <p:cNvSpPr/>
          <p:nvPr/>
        </p:nvSpPr>
        <p:spPr bwMode="auto">
          <a:xfrm>
            <a:off x="7743960" y="2683478"/>
            <a:ext cx="2273857" cy="60949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网店商品的选择</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sp>
        <p:nvSpPr>
          <p:cNvPr id="83" name="矩形 82"/>
          <p:cNvSpPr/>
          <p:nvPr/>
        </p:nvSpPr>
        <p:spPr bwMode="auto">
          <a:xfrm>
            <a:off x="7743960" y="3481119"/>
            <a:ext cx="2273857"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dirty="0">
                <a:solidFill>
                  <a:schemeClr val="accent2"/>
                </a:solidFill>
                <a:latin typeface="+mj-lt"/>
                <a:ea typeface="黑体" panose="02010609060101010101" pitchFamily="49" charset="-122"/>
              </a:rPr>
              <a:t>货源渠道的选择</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sp>
        <p:nvSpPr>
          <p:cNvPr id="84" name="矩形 83"/>
          <p:cNvSpPr/>
          <p:nvPr/>
        </p:nvSpPr>
        <p:spPr bwMode="auto">
          <a:xfrm>
            <a:off x="7743960" y="1650775"/>
            <a:ext cx="2273856"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eaLnBrk="1" hangingPunct="1"/>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开通淘宝网店</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sp>
        <p:nvSpPr>
          <p:cNvPr id="86" name="矩形 85"/>
          <p:cNvSpPr/>
          <p:nvPr/>
        </p:nvSpPr>
        <p:spPr bwMode="auto">
          <a:xfrm>
            <a:off x="7743960" y="5178856"/>
            <a:ext cx="2783160" cy="55408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网店运营核心数据分析</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10" name="直接连接符 9"/>
          <p:cNvCxnSpPr/>
          <p:nvPr/>
        </p:nvCxnSpPr>
        <p:spPr bwMode="auto">
          <a:xfrm>
            <a:off x="7144843" y="5466888"/>
            <a:ext cx="0" cy="695816"/>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箭头连接符 11"/>
          <p:cNvCxnSpPr/>
          <p:nvPr/>
        </p:nvCxnSpPr>
        <p:spPr bwMode="auto">
          <a:xfrm>
            <a:off x="7142189" y="5466888"/>
            <a:ext cx="6192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17"/>
          <p:cNvCxnSpPr/>
          <p:nvPr/>
        </p:nvCxnSpPr>
        <p:spPr bwMode="auto">
          <a:xfrm>
            <a:off x="2569986" y="1485240"/>
            <a:ext cx="0" cy="4320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箭头连接符 19"/>
          <p:cNvCxnSpPr/>
          <p:nvPr/>
        </p:nvCxnSpPr>
        <p:spPr bwMode="auto">
          <a:xfrm>
            <a:off x="2569986" y="1484784"/>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接箭头连接符 100"/>
          <p:cNvCxnSpPr/>
          <p:nvPr/>
        </p:nvCxnSpPr>
        <p:spPr bwMode="auto">
          <a:xfrm>
            <a:off x="2559186" y="5790923"/>
            <a:ext cx="468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p:nvPr/>
        </p:nvCxnSpPr>
        <p:spPr bwMode="auto">
          <a:xfrm>
            <a:off x="7144843" y="1184403"/>
            <a:ext cx="0" cy="720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p:cNvCxnSpPr/>
          <p:nvPr/>
        </p:nvCxnSpPr>
        <p:spPr bwMode="auto">
          <a:xfrm>
            <a:off x="7147497" y="1184404"/>
            <a:ext cx="52920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箭头连接符 25"/>
          <p:cNvCxnSpPr/>
          <p:nvPr/>
        </p:nvCxnSpPr>
        <p:spPr bwMode="auto">
          <a:xfrm>
            <a:off x="7147497" y="1901558"/>
            <a:ext cx="529206"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接箭头连接符 109"/>
          <p:cNvCxnSpPr/>
          <p:nvPr/>
        </p:nvCxnSpPr>
        <p:spPr bwMode="auto">
          <a:xfrm>
            <a:off x="7147497" y="2996952"/>
            <a:ext cx="529208"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接箭头连接符 110"/>
          <p:cNvCxnSpPr/>
          <p:nvPr/>
        </p:nvCxnSpPr>
        <p:spPr bwMode="auto">
          <a:xfrm>
            <a:off x="7136705" y="3715255"/>
            <a:ext cx="540000" cy="1"/>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7"/>
          <p:cNvCxnSpPr/>
          <p:nvPr/>
        </p:nvCxnSpPr>
        <p:spPr bwMode="auto">
          <a:xfrm>
            <a:off x="6447642" y="1505408"/>
            <a:ext cx="6840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矩形 29"/>
          <p:cNvSpPr/>
          <p:nvPr/>
        </p:nvSpPr>
        <p:spPr bwMode="auto">
          <a:xfrm>
            <a:off x="7743960" y="5898936"/>
            <a:ext cx="2993857" cy="554400"/>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使用生意参谋分析网店数据</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32" name="直接箭头连接符 31"/>
          <p:cNvCxnSpPr/>
          <p:nvPr/>
        </p:nvCxnSpPr>
        <p:spPr bwMode="auto">
          <a:xfrm>
            <a:off x="7160514" y="6152687"/>
            <a:ext cx="6192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矩形 33"/>
          <p:cNvSpPr/>
          <p:nvPr/>
        </p:nvSpPr>
        <p:spPr bwMode="auto">
          <a:xfrm>
            <a:off x="3002037" y="3501008"/>
            <a:ext cx="3456381"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a:ln>
                  <a:noFill/>
                </a:ln>
                <a:solidFill>
                  <a:schemeClr val="accent2"/>
                </a:solidFill>
                <a:effectLst/>
                <a:latin typeface="+mj-lt"/>
                <a:ea typeface="黑体" panose="02010609060101010101" pitchFamily="49" charset="-122"/>
              </a:rPr>
              <a:t>选品和商品发布</a:t>
            </a:r>
            <a:endParaRPr kumimoji="0" lang="zh-CN" altLang="en-US" sz="2400"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36" name="直接箭头连接符 35"/>
          <p:cNvCxnSpPr/>
          <p:nvPr/>
        </p:nvCxnSpPr>
        <p:spPr bwMode="auto">
          <a:xfrm>
            <a:off x="2569989" y="3717032"/>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连接符 36"/>
          <p:cNvCxnSpPr/>
          <p:nvPr/>
        </p:nvCxnSpPr>
        <p:spPr bwMode="auto">
          <a:xfrm>
            <a:off x="7144843" y="2996952"/>
            <a:ext cx="0" cy="1512168"/>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矩形 2"/>
          <p:cNvSpPr/>
          <p:nvPr/>
        </p:nvSpPr>
        <p:spPr bwMode="auto">
          <a:xfrm>
            <a:off x="7743960" y="4223350"/>
            <a:ext cx="3852177"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淘宝网店商品发布的流程和关键要素</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4" name="直接连接符 3"/>
          <p:cNvCxnSpPr/>
          <p:nvPr/>
        </p:nvCxnSpPr>
        <p:spPr bwMode="auto">
          <a:xfrm>
            <a:off x="6447642" y="5802816"/>
            <a:ext cx="6840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箭头连接符 10"/>
          <p:cNvCxnSpPr/>
          <p:nvPr/>
        </p:nvCxnSpPr>
        <p:spPr bwMode="auto">
          <a:xfrm>
            <a:off x="7129505" y="4509120"/>
            <a:ext cx="5472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12"/>
          <p:cNvCxnSpPr/>
          <p:nvPr/>
        </p:nvCxnSpPr>
        <p:spPr bwMode="auto">
          <a:xfrm>
            <a:off x="6447642" y="3717032"/>
            <a:ext cx="6840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7234" y="1455094"/>
            <a:ext cx="10657184" cy="3947812"/>
          </a:xfrm>
          <a:prstGeom prst="rect">
            <a:avLst/>
          </a:prstGeom>
          <a:noFill/>
        </p:spPr>
        <p:txBody>
          <a:bodyPr wrap="square" rtlCol="0" anchor="t">
            <a:spAutoFit/>
          </a:bodyPr>
          <a:lstStyle/>
          <a:p>
            <a:pPr indent="612140" algn="just">
              <a:spcBef>
                <a:spcPts val="1000"/>
              </a:spcBef>
            </a:pPr>
            <a:r>
              <a:rPr lang="en-US" altLang="zh-CN" sz="2800" b="1" dirty="0">
                <a:solidFill>
                  <a:schemeClr val="accent2"/>
                </a:solidFill>
                <a:latin typeface="+mn-lt"/>
                <a:ea typeface="黑体" panose="02010609060101010101" pitchFamily="49" charset="-122"/>
                <a:cs typeface="+mn-ea"/>
              </a:rPr>
              <a:t>2</a:t>
            </a:r>
            <a:r>
              <a:rPr lang="zh-CN" altLang="en-US" sz="2800" b="1" dirty="0">
                <a:solidFill>
                  <a:schemeClr val="accent2"/>
                </a:solidFill>
                <a:latin typeface="+mn-lt"/>
                <a:ea typeface="黑体" panose="02010609060101010101" pitchFamily="49" charset="-122"/>
                <a:cs typeface="+mn-ea"/>
              </a:rPr>
              <a:t>．选择开店身份</a:t>
            </a:r>
            <a:endParaRPr lang="zh-CN" altLang="en-US" sz="2800" b="1" dirty="0">
              <a:solidFill>
                <a:schemeClr val="accent2"/>
              </a:solidFill>
              <a:latin typeface="+mn-lt"/>
              <a:ea typeface="黑体" panose="02010609060101010101" pitchFamily="49" charset="-122"/>
              <a:cs typeface="+mn-ea"/>
            </a:endParaRPr>
          </a:p>
          <a:p>
            <a:pPr indent="612140" algn="just">
              <a:spcBef>
                <a:spcPts val="10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1</a:t>
            </a:r>
            <a:r>
              <a:rPr lang="zh-CN" altLang="en-US" sz="2400" dirty="0">
                <a:solidFill>
                  <a:srgbClr val="C00000"/>
                </a:solidFill>
                <a:latin typeface="+mj-lt"/>
                <a:ea typeface="黑体" panose="02010609060101010101" pitchFamily="49" charset="-122"/>
                <a:cs typeface="+mn-ea"/>
              </a:rPr>
              <a:t>）普通商家：</a:t>
            </a:r>
            <a:r>
              <a:rPr lang="zh-CN" altLang="en-US" sz="2400" dirty="0">
                <a:solidFill>
                  <a:schemeClr val="accent2"/>
                </a:solidFill>
                <a:latin typeface="+mj-lt"/>
                <a:ea typeface="黑体" panose="02010609060101010101" pitchFamily="49" charset="-122"/>
                <a:cs typeface="+mn-ea"/>
              </a:rPr>
              <a:t>适用于想创业、发展副业的企业或个人。</a:t>
            </a:r>
            <a:endParaRPr lang="zh-CN" altLang="en-US" sz="24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2</a:t>
            </a:r>
            <a:r>
              <a:rPr lang="zh-CN" altLang="en-US" sz="2400" dirty="0">
                <a:solidFill>
                  <a:srgbClr val="C00000"/>
                </a:solidFill>
                <a:latin typeface="+mj-lt"/>
                <a:ea typeface="黑体" panose="02010609060101010101" pitchFamily="49" charset="-122"/>
                <a:cs typeface="+mn-ea"/>
              </a:rPr>
              <a:t>）达人商家：</a:t>
            </a:r>
            <a:r>
              <a:rPr lang="zh-CN" altLang="en-US" sz="2400" dirty="0">
                <a:solidFill>
                  <a:schemeClr val="accent2"/>
                </a:solidFill>
                <a:latin typeface="+mj-lt"/>
                <a:ea typeface="黑体" panose="02010609060101010101" pitchFamily="49" charset="-122"/>
                <a:cs typeface="+mn-ea"/>
              </a:rPr>
              <a:t>一般是在抖音、快手、</a:t>
            </a:r>
            <a:r>
              <a:rPr lang="en-US" altLang="zh-CN" sz="2400" dirty="0">
                <a:solidFill>
                  <a:schemeClr val="accent2"/>
                </a:solidFill>
                <a:latin typeface="+mj-lt"/>
                <a:ea typeface="黑体" panose="02010609060101010101" pitchFamily="49" charset="-122"/>
                <a:cs typeface="+mn-ea"/>
              </a:rPr>
              <a:t>B</a:t>
            </a:r>
            <a:r>
              <a:rPr lang="zh-CN" altLang="en-US" sz="2400" dirty="0">
                <a:solidFill>
                  <a:schemeClr val="accent2"/>
                </a:solidFill>
                <a:latin typeface="+mj-lt"/>
                <a:ea typeface="黑体" panose="02010609060101010101" pitchFamily="49" charset="-122"/>
                <a:cs typeface="+mn-ea"/>
              </a:rPr>
              <a:t>站、微博等平台的主播、达人、明星、</a:t>
            </a:r>
            <a:r>
              <a:rPr lang="en-US" altLang="zh-CN" sz="2400" dirty="0">
                <a:solidFill>
                  <a:schemeClr val="accent2"/>
                </a:solidFill>
                <a:latin typeface="+mj-lt"/>
                <a:ea typeface="黑体" panose="02010609060101010101" pitchFamily="49" charset="-122"/>
                <a:cs typeface="+mn-ea"/>
              </a:rPr>
              <a:t>UP</a:t>
            </a:r>
            <a:r>
              <a:rPr lang="zh-CN" altLang="en-US" sz="2400" dirty="0">
                <a:solidFill>
                  <a:schemeClr val="accent2"/>
                </a:solidFill>
                <a:latin typeface="+mj-lt"/>
                <a:ea typeface="黑体" panose="02010609060101010101" pitchFamily="49" charset="-122"/>
                <a:cs typeface="+mn-ea"/>
              </a:rPr>
              <a:t>主（</a:t>
            </a:r>
            <a:r>
              <a:rPr lang="en-US" altLang="zh-CN" sz="2400" dirty="0">
                <a:solidFill>
                  <a:schemeClr val="accent2"/>
                </a:solidFill>
                <a:latin typeface="+mj-lt"/>
                <a:ea typeface="黑体" panose="02010609060101010101" pitchFamily="49" charset="-122"/>
                <a:cs typeface="+mn-ea"/>
              </a:rPr>
              <a:t>Uploader</a:t>
            </a:r>
            <a:r>
              <a:rPr lang="zh-CN" altLang="en-US" sz="2400" dirty="0">
                <a:solidFill>
                  <a:schemeClr val="accent2"/>
                </a:solidFill>
                <a:latin typeface="+mj-lt"/>
                <a:ea typeface="黑体" panose="02010609060101010101" pitchFamily="49" charset="-122"/>
                <a:cs typeface="+mn-ea"/>
              </a:rPr>
              <a:t>，上传者），有一定的粉丝量基础，通过短视频、直播等内容带货。</a:t>
            </a:r>
            <a:endParaRPr lang="zh-CN" altLang="en-US" sz="24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3</a:t>
            </a:r>
            <a:r>
              <a:rPr lang="zh-CN" altLang="en-US" sz="2400" dirty="0">
                <a:solidFill>
                  <a:srgbClr val="C00000"/>
                </a:solidFill>
                <a:latin typeface="+mj-lt"/>
                <a:ea typeface="黑体" panose="02010609060101010101" pitchFamily="49" charset="-122"/>
                <a:cs typeface="+mn-ea"/>
              </a:rPr>
              <a:t>）品牌商家：</a:t>
            </a:r>
            <a:r>
              <a:rPr lang="zh-CN" altLang="en-US" sz="2400" dirty="0">
                <a:solidFill>
                  <a:schemeClr val="accent2"/>
                </a:solidFill>
                <a:latin typeface="+mj-lt"/>
                <a:ea typeface="黑体" panose="02010609060101010101" pitchFamily="49" charset="-122"/>
                <a:cs typeface="+mn-ea"/>
              </a:rPr>
              <a:t>适用于自有或独有品牌，有商标注册证。知名品牌推荐开天猫店，新创品牌推荐开淘宝店并进行品牌认证。</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9789" y="1501084"/>
            <a:ext cx="10657184" cy="3485634"/>
          </a:xfrm>
          <a:prstGeom prst="rect">
            <a:avLst/>
          </a:prstGeom>
          <a:noFill/>
        </p:spPr>
        <p:txBody>
          <a:bodyPr wrap="square" rtlCol="0" anchor="t">
            <a:spAutoFit/>
          </a:bodyPr>
          <a:lstStyle/>
          <a:p>
            <a:pPr indent="612140" algn="just">
              <a:spcBef>
                <a:spcPts val="1000"/>
              </a:spcBef>
            </a:pPr>
            <a:r>
              <a:rPr lang="en-US" altLang="zh-CN" sz="2800" b="1" dirty="0">
                <a:solidFill>
                  <a:schemeClr val="accent2"/>
                </a:solidFill>
                <a:latin typeface="+mn-lt"/>
                <a:ea typeface="黑体" panose="02010609060101010101" pitchFamily="49" charset="-122"/>
                <a:cs typeface="+mn-ea"/>
              </a:rPr>
              <a:t>3</a:t>
            </a:r>
            <a:r>
              <a:rPr lang="zh-CN" altLang="en-US" sz="2800" b="1" dirty="0">
                <a:solidFill>
                  <a:schemeClr val="accent2"/>
                </a:solidFill>
                <a:latin typeface="+mn-lt"/>
                <a:ea typeface="黑体" panose="02010609060101010101" pitchFamily="49" charset="-122"/>
                <a:cs typeface="+mn-ea"/>
              </a:rPr>
              <a:t>．选择网店主体类型</a:t>
            </a:r>
            <a:endParaRPr lang="zh-CN" altLang="en-US" sz="2800" b="1" dirty="0">
              <a:solidFill>
                <a:schemeClr val="accent2"/>
              </a:solidFill>
              <a:latin typeface="+mn-lt"/>
              <a:ea typeface="黑体" panose="02010609060101010101" pitchFamily="49" charset="-122"/>
              <a:cs typeface="+mn-ea"/>
            </a:endParaRPr>
          </a:p>
          <a:p>
            <a:pPr indent="612140" algn="just">
              <a:spcBef>
                <a:spcPts val="15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1</a:t>
            </a:r>
            <a:r>
              <a:rPr lang="zh-CN" altLang="en-US" sz="2400" dirty="0">
                <a:solidFill>
                  <a:srgbClr val="C00000"/>
                </a:solidFill>
                <a:latin typeface="+mj-lt"/>
                <a:ea typeface="黑体" panose="02010609060101010101" pitchFamily="49" charset="-122"/>
                <a:cs typeface="+mn-ea"/>
              </a:rPr>
              <a:t>）个人商家：</a:t>
            </a:r>
            <a:r>
              <a:rPr lang="zh-CN" altLang="en-US" sz="2400" dirty="0">
                <a:solidFill>
                  <a:schemeClr val="accent2"/>
                </a:solidFill>
                <a:latin typeface="+mj-lt"/>
                <a:ea typeface="黑体" panose="02010609060101010101" pitchFamily="49" charset="-122"/>
                <a:cs typeface="+mn-ea"/>
              </a:rPr>
              <a:t>适用于个人，需提供个人身份证、个人支付宝。</a:t>
            </a:r>
            <a:endParaRPr lang="zh-CN" altLang="en-US" sz="24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2</a:t>
            </a:r>
            <a:r>
              <a:rPr lang="zh-CN" altLang="en-US" sz="2400" dirty="0">
                <a:solidFill>
                  <a:srgbClr val="C00000"/>
                </a:solidFill>
                <a:latin typeface="+mj-lt"/>
                <a:ea typeface="黑体" panose="02010609060101010101" pitchFamily="49" charset="-122"/>
                <a:cs typeface="+mn-ea"/>
              </a:rPr>
              <a:t>）个体工商户商家：</a:t>
            </a:r>
            <a:r>
              <a:rPr lang="zh-CN" altLang="en-US" sz="2400" dirty="0">
                <a:solidFill>
                  <a:schemeClr val="accent2"/>
                </a:solidFill>
                <a:latin typeface="+mj-lt"/>
                <a:ea typeface="黑体" panose="02010609060101010101" pitchFamily="49" charset="-122"/>
                <a:cs typeface="+mn-ea"/>
              </a:rPr>
              <a:t>营业执照类型为“个体工商户”，需提供营业执照、法定代表人身份证正反面照片、个人或企业支付宝等资料。</a:t>
            </a:r>
            <a:endParaRPr lang="zh-CN" altLang="en-US" sz="24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3</a:t>
            </a:r>
            <a:r>
              <a:rPr lang="zh-CN" altLang="en-US" sz="2400" dirty="0">
                <a:solidFill>
                  <a:srgbClr val="C00000"/>
                </a:solidFill>
                <a:latin typeface="+mj-lt"/>
                <a:ea typeface="黑体" panose="02010609060101010101" pitchFamily="49" charset="-122"/>
                <a:cs typeface="+mn-ea"/>
              </a:rPr>
              <a:t>）企业商家：</a:t>
            </a:r>
            <a:r>
              <a:rPr lang="zh-CN" altLang="en-US" sz="2400" dirty="0">
                <a:solidFill>
                  <a:schemeClr val="accent2"/>
                </a:solidFill>
                <a:latin typeface="+mj-lt"/>
                <a:ea typeface="黑体" panose="02010609060101010101" pitchFamily="49" charset="-122"/>
                <a:cs typeface="+mn-ea"/>
              </a:rPr>
              <a:t>营业执照类型为“公司、企业、农民专业合作社”等，需提供营业执照、法定代表人身份证正反面照片、企业支付宝等资料。</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3785" y="1483235"/>
            <a:ext cx="10729192" cy="3477940"/>
          </a:xfrm>
          <a:prstGeom prst="rect">
            <a:avLst/>
          </a:prstGeom>
          <a:noFill/>
        </p:spPr>
        <p:txBody>
          <a:bodyPr wrap="square" rtlCol="0" anchor="t">
            <a:spAutoFit/>
          </a:bodyPr>
          <a:lstStyle/>
          <a:p>
            <a:pPr indent="612140" algn="just">
              <a:spcBef>
                <a:spcPts val="1000"/>
              </a:spcBef>
            </a:pPr>
            <a:r>
              <a:rPr lang="en-US" altLang="zh-CN" sz="2800" b="1" dirty="0">
                <a:solidFill>
                  <a:schemeClr val="accent2"/>
                </a:solidFill>
                <a:latin typeface="+mn-lt"/>
                <a:ea typeface="黑体" panose="02010609060101010101" pitchFamily="49" charset="-122"/>
                <a:cs typeface="+mn-ea"/>
              </a:rPr>
              <a:t>4</a:t>
            </a:r>
            <a:r>
              <a:rPr lang="zh-CN" altLang="en-US" sz="2800" b="1" dirty="0">
                <a:solidFill>
                  <a:schemeClr val="accent2"/>
                </a:solidFill>
                <a:latin typeface="+mn-lt"/>
                <a:ea typeface="黑体" panose="02010609060101010101" pitchFamily="49" charset="-122"/>
                <a:cs typeface="+mn-ea"/>
              </a:rPr>
              <a:t>．支付宝认证</a:t>
            </a:r>
            <a:endParaRPr lang="zh-CN" altLang="en-US" sz="2800" b="1" dirty="0">
              <a:solidFill>
                <a:schemeClr val="accent2"/>
              </a:solidFill>
              <a:latin typeface="+mn-lt"/>
              <a:ea typeface="黑体" panose="02010609060101010101" pitchFamily="49" charset="-122"/>
              <a:cs typeface="+mn-ea"/>
            </a:endParaRPr>
          </a:p>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1</a:t>
            </a:r>
            <a:r>
              <a:rPr lang="zh-CN" altLang="en-US" sz="2400" dirty="0">
                <a:solidFill>
                  <a:schemeClr val="accent2"/>
                </a:solidFill>
                <a:latin typeface="+mj-lt"/>
                <a:ea typeface="黑体" panose="02010609060101010101" pitchFamily="49" charset="-122"/>
                <a:cs typeface="+mn-ea"/>
              </a:rPr>
              <a:t>）电脑端登录“</a:t>
            </a:r>
            <a:r>
              <a:rPr lang="zh-CN" altLang="en-US" sz="2400" dirty="0">
                <a:solidFill>
                  <a:srgbClr val="C00000"/>
                </a:solidFill>
                <a:latin typeface="+mj-lt"/>
                <a:ea typeface="黑体" panose="02010609060101010101" pitchFamily="49" charset="-122"/>
                <a:cs typeface="+mn-ea"/>
              </a:rPr>
              <a:t>千牛卖家中心</a:t>
            </a:r>
            <a:r>
              <a:rPr lang="zh-CN" altLang="en-US" sz="2400" dirty="0">
                <a:solidFill>
                  <a:schemeClr val="accent2"/>
                </a:solidFill>
                <a:latin typeface="+mj-lt"/>
                <a:ea typeface="黑体" panose="02010609060101010101" pitchFamily="49" charset="-122"/>
                <a:cs typeface="+mn-ea"/>
              </a:rPr>
              <a:t>”，单击“</a:t>
            </a:r>
            <a:r>
              <a:rPr lang="zh-CN" altLang="en-US" sz="2400" dirty="0">
                <a:solidFill>
                  <a:srgbClr val="C00000"/>
                </a:solidFill>
                <a:latin typeface="+mj-lt"/>
                <a:ea typeface="黑体" panose="02010609060101010101" pitchFamily="49" charset="-122"/>
                <a:cs typeface="+mn-ea"/>
              </a:rPr>
              <a:t>支付宝认证</a:t>
            </a:r>
            <a:r>
              <a:rPr lang="zh-CN" altLang="en-US" sz="2400" dirty="0">
                <a:solidFill>
                  <a:schemeClr val="accent2"/>
                </a:solidFill>
                <a:latin typeface="+mj-lt"/>
                <a:ea typeface="黑体" panose="02010609060101010101" pitchFamily="49" charset="-122"/>
                <a:cs typeface="+mn-ea"/>
              </a:rPr>
              <a:t>”或“</a:t>
            </a:r>
            <a:r>
              <a:rPr lang="zh-CN" altLang="en-US" sz="2400" dirty="0">
                <a:solidFill>
                  <a:srgbClr val="C00000"/>
                </a:solidFill>
                <a:latin typeface="+mj-lt"/>
                <a:ea typeface="黑体" panose="02010609060101010101" pitchFamily="49" charset="-122"/>
                <a:cs typeface="+mn-ea"/>
              </a:rPr>
              <a:t>去绑定</a:t>
            </a:r>
            <a:r>
              <a:rPr lang="zh-CN" altLang="en-US" sz="2400" dirty="0">
                <a:solidFill>
                  <a:schemeClr val="accent2"/>
                </a:solidFill>
                <a:latin typeface="+mj-lt"/>
                <a:ea typeface="黑体" panose="02010609060101010101" pitchFamily="49" charset="-122"/>
                <a:cs typeface="+mn-ea"/>
              </a:rPr>
              <a:t>”，按照提示流程完成支付宝认证。</a:t>
            </a:r>
            <a:endParaRPr lang="zh-CN" altLang="en-US" sz="24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2</a:t>
            </a:r>
            <a:r>
              <a:rPr lang="zh-CN" altLang="en-US" sz="2400" dirty="0">
                <a:solidFill>
                  <a:schemeClr val="accent2"/>
                </a:solidFill>
                <a:latin typeface="+mj-lt"/>
                <a:ea typeface="黑体" panose="02010609060101010101" pitchFamily="49" charset="-122"/>
                <a:cs typeface="+mn-ea"/>
              </a:rPr>
              <a:t>）手机端在支付宝</a:t>
            </a:r>
            <a:r>
              <a:rPr lang="en-US" altLang="zh-CN" sz="2400" dirty="0">
                <a:solidFill>
                  <a:schemeClr val="accent2"/>
                </a:solidFill>
                <a:latin typeface="+mj-lt"/>
                <a:ea typeface="黑体" panose="02010609060101010101" pitchFamily="49" charset="-122"/>
                <a:cs typeface="+mn-ea"/>
              </a:rPr>
              <a:t>App</a:t>
            </a:r>
            <a:r>
              <a:rPr lang="zh-CN" altLang="en-US" sz="2400" dirty="0">
                <a:solidFill>
                  <a:schemeClr val="accent2"/>
                </a:solidFill>
                <a:latin typeface="+mj-lt"/>
                <a:ea typeface="黑体" panose="02010609060101010101" pitchFamily="49" charset="-122"/>
                <a:cs typeface="+mn-ea"/>
              </a:rPr>
              <a:t>中依次点击右下角“</a:t>
            </a:r>
            <a:r>
              <a:rPr lang="zh-CN" altLang="en-US" sz="2400" dirty="0">
                <a:solidFill>
                  <a:srgbClr val="C00000"/>
                </a:solidFill>
                <a:latin typeface="+mj-lt"/>
                <a:ea typeface="黑体" panose="02010609060101010101" pitchFamily="49" charset="-122"/>
                <a:cs typeface="+mn-ea"/>
              </a:rPr>
              <a:t>我的</a:t>
            </a:r>
            <a:r>
              <a:rPr lang="zh-CN" altLang="en-US" sz="2400" dirty="0">
                <a:solidFill>
                  <a:schemeClr val="accent2"/>
                </a:solidFill>
                <a:latin typeface="+mj-lt"/>
                <a:ea typeface="黑体" panose="02010609060101010101" pitchFamily="49" charset="-122"/>
                <a:cs typeface="+mn-ea"/>
              </a:rPr>
              <a:t>”→右上角“</a:t>
            </a:r>
            <a:r>
              <a:rPr lang="zh-CN" altLang="en-US" sz="2400" dirty="0">
                <a:solidFill>
                  <a:srgbClr val="C00000"/>
                </a:solidFill>
                <a:latin typeface="+mj-lt"/>
                <a:ea typeface="黑体" panose="02010609060101010101" pitchFamily="49" charset="-122"/>
                <a:cs typeface="+mn-ea"/>
              </a:rPr>
              <a:t>设置</a:t>
            </a:r>
            <a:r>
              <a:rPr lang="zh-CN" altLang="en-US" sz="2400" dirty="0">
                <a:solidFill>
                  <a:schemeClr val="accent2"/>
                </a:solidFill>
                <a:latin typeface="+mj-lt"/>
                <a:ea typeface="黑体" panose="02010609060101010101" pitchFamily="49" charset="-122"/>
                <a:cs typeface="+mn-ea"/>
              </a:rPr>
              <a:t>”按钮→</a:t>
            </a:r>
            <a:r>
              <a:rPr lang="zh-CN" altLang="en-US" sz="2400" dirty="0">
                <a:solidFill>
                  <a:srgbClr val="C00000"/>
                </a:solidFill>
                <a:latin typeface="+mj-lt"/>
                <a:ea typeface="黑体" panose="02010609060101010101" pitchFamily="49" charset="-122"/>
                <a:cs typeface="+mn-ea"/>
              </a:rPr>
              <a:t>账号与安全</a:t>
            </a:r>
            <a:r>
              <a:rPr lang="zh-CN" altLang="en-US" sz="2400" dirty="0">
                <a:solidFill>
                  <a:schemeClr val="accent2"/>
                </a:solidFill>
                <a:latin typeface="+mj-lt"/>
                <a:ea typeface="黑体" panose="02010609060101010101" pitchFamily="49" charset="-122"/>
                <a:cs typeface="+mn-ea"/>
              </a:rPr>
              <a:t>→</a:t>
            </a:r>
            <a:r>
              <a:rPr lang="zh-CN" altLang="en-US" sz="2400" dirty="0">
                <a:solidFill>
                  <a:srgbClr val="C00000"/>
                </a:solidFill>
                <a:latin typeface="+mj-lt"/>
                <a:ea typeface="黑体" panose="02010609060101010101" pitchFamily="49" charset="-122"/>
                <a:cs typeface="+mn-ea"/>
              </a:rPr>
              <a:t>实名认证</a:t>
            </a:r>
            <a:r>
              <a:rPr lang="zh-CN" altLang="en-US" sz="2400" dirty="0">
                <a:solidFill>
                  <a:schemeClr val="accent2"/>
                </a:solidFill>
                <a:latin typeface="+mj-lt"/>
                <a:ea typeface="黑体" panose="02010609060101010101" pitchFamily="49" charset="-122"/>
                <a:cs typeface="+mn-ea"/>
              </a:rPr>
              <a:t>，然后完善信息，信息完善后系统会提示通过支付宝实名认证。</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781" y="1628800"/>
            <a:ext cx="10801200" cy="2923942"/>
          </a:xfrm>
          <a:prstGeom prst="rect">
            <a:avLst/>
          </a:prstGeom>
          <a:noFill/>
        </p:spPr>
        <p:txBody>
          <a:bodyPr wrap="square" rtlCol="0" anchor="t">
            <a:spAutoFit/>
          </a:bodyPr>
          <a:lstStyle/>
          <a:p>
            <a:pPr indent="612140" algn="just">
              <a:spcBef>
                <a:spcPts val="1000"/>
              </a:spcBef>
            </a:pPr>
            <a:r>
              <a:rPr lang="en-US" altLang="zh-CN" sz="2800" b="1" dirty="0">
                <a:solidFill>
                  <a:schemeClr val="accent2"/>
                </a:solidFill>
                <a:latin typeface="+mn-lt"/>
                <a:ea typeface="黑体" panose="02010609060101010101" pitchFamily="49" charset="-122"/>
                <a:cs typeface="+mn-ea"/>
              </a:rPr>
              <a:t>5</a:t>
            </a:r>
            <a:r>
              <a:rPr lang="zh-CN" altLang="en-US" sz="2800" b="1" dirty="0">
                <a:solidFill>
                  <a:schemeClr val="accent2"/>
                </a:solidFill>
                <a:latin typeface="+mn-lt"/>
                <a:ea typeface="黑体" panose="02010609060101010101" pitchFamily="49" charset="-122"/>
                <a:cs typeface="+mn-ea"/>
              </a:rPr>
              <a:t>．登记主体信息</a:t>
            </a:r>
            <a:endParaRPr lang="zh-CN" altLang="en-US" sz="2800" b="1" dirty="0">
              <a:solidFill>
                <a:schemeClr val="accent2"/>
              </a:solidFill>
              <a:latin typeface="+mn-lt"/>
              <a:ea typeface="黑体" panose="02010609060101010101" pitchFamily="49" charset="-122"/>
              <a:cs typeface="+mn-ea"/>
            </a:endParaRPr>
          </a:p>
          <a:p>
            <a:pPr indent="612140" algn="just">
              <a:lnSpc>
                <a:spcPct val="150000"/>
              </a:lnSpc>
              <a:spcBef>
                <a:spcPts val="10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1</a:t>
            </a:r>
            <a:r>
              <a:rPr lang="zh-CN" altLang="en-US" sz="2400" dirty="0">
                <a:solidFill>
                  <a:srgbClr val="C00000"/>
                </a:solidFill>
                <a:latin typeface="+mj-lt"/>
                <a:ea typeface="黑体" panose="02010609060101010101" pitchFamily="49" charset="-122"/>
                <a:cs typeface="+mn-ea"/>
              </a:rPr>
              <a:t>）个人商家：</a:t>
            </a:r>
            <a:r>
              <a:rPr lang="zh-CN" altLang="en-US" sz="2400" dirty="0">
                <a:solidFill>
                  <a:schemeClr val="accent2"/>
                </a:solidFill>
                <a:latin typeface="+mj-lt"/>
                <a:ea typeface="黑体" panose="02010609060101010101" pitchFamily="49" charset="-122"/>
                <a:cs typeface="+mn-ea"/>
              </a:rPr>
              <a:t>需登记个人证件图、经营地址、姓名、证件号等信息。</a:t>
            </a:r>
            <a:endParaRPr lang="zh-CN" altLang="en-US" sz="24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2</a:t>
            </a:r>
            <a:r>
              <a:rPr lang="zh-CN" altLang="en-US" sz="2400" dirty="0">
                <a:solidFill>
                  <a:srgbClr val="C00000"/>
                </a:solidFill>
                <a:latin typeface="+mj-lt"/>
                <a:ea typeface="黑体" panose="02010609060101010101" pitchFamily="49" charset="-122"/>
                <a:cs typeface="+mn-ea"/>
              </a:rPr>
              <a:t>）企业商家：</a:t>
            </a:r>
            <a:r>
              <a:rPr lang="zh-CN" altLang="en-US" sz="2400" dirty="0">
                <a:solidFill>
                  <a:schemeClr val="accent2"/>
                </a:solidFill>
                <a:latin typeface="+mj-lt"/>
                <a:ea typeface="黑体" panose="02010609060101010101" pitchFamily="49" charset="-122"/>
                <a:cs typeface="+mn-ea"/>
              </a:rPr>
              <a:t>需登记营业执照图、营业执照证件号、营业执照有效期、法定代表人证件图、法定代表人证件号、法定代表人姓名、法定代表人证件类型等信息。</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781" y="1441244"/>
            <a:ext cx="10801200" cy="3975512"/>
          </a:xfrm>
          <a:prstGeom prst="rect">
            <a:avLst/>
          </a:prstGeom>
          <a:noFill/>
        </p:spPr>
        <p:txBody>
          <a:bodyPr wrap="square" rtlCol="0" anchor="t">
            <a:spAutoFit/>
          </a:bodyPr>
          <a:lstStyle/>
          <a:p>
            <a:pPr indent="612140" algn="just">
              <a:spcBef>
                <a:spcPts val="1000"/>
              </a:spcBef>
            </a:pPr>
            <a:r>
              <a:rPr lang="en-US" altLang="zh-CN" sz="2800" b="1" dirty="0">
                <a:solidFill>
                  <a:schemeClr val="accent2"/>
                </a:solidFill>
                <a:latin typeface="+mn-lt"/>
                <a:ea typeface="黑体" panose="02010609060101010101" pitchFamily="49" charset="-122"/>
                <a:cs typeface="+mn-ea"/>
              </a:rPr>
              <a:t>6</a:t>
            </a:r>
            <a:r>
              <a:rPr lang="zh-CN" altLang="en-US" sz="2800" b="1" dirty="0">
                <a:solidFill>
                  <a:schemeClr val="accent2"/>
                </a:solidFill>
                <a:latin typeface="+mn-lt"/>
                <a:ea typeface="黑体" panose="02010609060101010101" pitchFamily="49" charset="-122"/>
                <a:cs typeface="+mn-ea"/>
              </a:rPr>
              <a:t>．实人认证</a:t>
            </a:r>
            <a:endParaRPr lang="zh-CN" altLang="en-US" sz="2800" b="1" dirty="0">
              <a:solidFill>
                <a:schemeClr val="accent2"/>
              </a:solidFill>
              <a:latin typeface="+mn-lt"/>
              <a:ea typeface="黑体" panose="02010609060101010101" pitchFamily="49" charset="-122"/>
              <a:cs typeface="+mn-ea"/>
            </a:endParaRPr>
          </a:p>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使用手机淘宝或千牛</a:t>
            </a:r>
            <a:r>
              <a:rPr lang="en-US" altLang="zh-CN" sz="2400" dirty="0">
                <a:solidFill>
                  <a:schemeClr val="accent2"/>
                </a:solidFill>
                <a:latin typeface="+mj-lt"/>
                <a:ea typeface="黑体" panose="02010609060101010101" pitchFamily="49" charset="-122"/>
                <a:cs typeface="+mn-ea"/>
              </a:rPr>
              <a:t>App</a:t>
            </a:r>
            <a:r>
              <a:rPr lang="zh-CN" altLang="en-US" sz="2400" dirty="0">
                <a:solidFill>
                  <a:schemeClr val="accent2"/>
                </a:solidFill>
                <a:latin typeface="+mj-lt"/>
                <a:ea typeface="黑体" panose="02010609060101010101" pitchFamily="49" charset="-122"/>
                <a:cs typeface="+mn-ea"/>
              </a:rPr>
              <a:t>扫二维码进入人脸识别系统验证。登录的淘宝账号需要跟申请开网店的淘宝账号一致。</a:t>
            </a:r>
            <a:endParaRPr lang="zh-CN" altLang="en-US" sz="2400" dirty="0">
              <a:solidFill>
                <a:schemeClr val="accent2"/>
              </a:solidFill>
              <a:latin typeface="+mj-lt"/>
              <a:ea typeface="黑体" panose="02010609060101010101" pitchFamily="49" charset="-122"/>
              <a:cs typeface="+mn-ea"/>
            </a:endParaRPr>
          </a:p>
          <a:p>
            <a:pPr indent="612140" algn="just">
              <a:spcBef>
                <a:spcPts val="10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1</a:t>
            </a:r>
            <a:r>
              <a:rPr lang="zh-CN" altLang="en-US" sz="2400" dirty="0">
                <a:solidFill>
                  <a:srgbClr val="C00000"/>
                </a:solidFill>
                <a:latin typeface="+mj-lt"/>
                <a:ea typeface="黑体" panose="02010609060101010101" pitchFamily="49" charset="-122"/>
                <a:cs typeface="+mn-ea"/>
              </a:rPr>
              <a:t>）个人开店：</a:t>
            </a:r>
            <a:r>
              <a:rPr lang="zh-CN" altLang="en-US" sz="2400" dirty="0">
                <a:solidFill>
                  <a:schemeClr val="accent2"/>
                </a:solidFill>
                <a:latin typeface="+mj-lt"/>
                <a:ea typeface="黑体" panose="02010609060101010101" pitchFamily="49" charset="-122"/>
                <a:cs typeface="+mn-ea"/>
              </a:rPr>
              <a:t>需信息登记的证件持有人本人刷脸认证。</a:t>
            </a:r>
            <a:endParaRPr lang="zh-CN" altLang="en-US" sz="24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2</a:t>
            </a:r>
            <a:r>
              <a:rPr lang="zh-CN" altLang="en-US" sz="2400" dirty="0">
                <a:solidFill>
                  <a:srgbClr val="C00000"/>
                </a:solidFill>
                <a:latin typeface="+mj-lt"/>
                <a:ea typeface="黑体" panose="02010609060101010101" pitchFamily="49" charset="-122"/>
                <a:cs typeface="+mn-ea"/>
              </a:rPr>
              <a:t>）企业开店：</a:t>
            </a:r>
            <a:r>
              <a:rPr lang="zh-CN" altLang="en-US" sz="2400" dirty="0">
                <a:solidFill>
                  <a:schemeClr val="accent2"/>
                </a:solidFill>
                <a:latin typeface="+mj-lt"/>
                <a:ea typeface="黑体" panose="02010609060101010101" pitchFamily="49" charset="-122"/>
                <a:cs typeface="+mn-ea"/>
              </a:rPr>
              <a:t>法定代表人认证，需信息登记的法定代表人证件持有人本人刷脸认证；非法定代表人认证，需网店实际经营人上传身份证件图片后完成刷脸认证。</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椭圆形 6"/>
          <p:cNvSpPr/>
          <p:nvPr/>
        </p:nvSpPr>
        <p:spPr bwMode="auto">
          <a:xfrm>
            <a:off x="3498680" y="260648"/>
            <a:ext cx="4896544" cy="1656184"/>
          </a:xfrm>
          <a:prstGeom prst="wedgeEllipseCallout">
            <a:avLst>
              <a:gd name="adj1" fmla="val -77116"/>
              <a:gd name="adj2" fmla="val 89203"/>
            </a:avLst>
          </a:prstGeom>
          <a:solidFill>
            <a:srgbClr val="21A3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R="12700" algn="ctr" eaLnBrk="0">
              <a:lnSpc>
                <a:spcPct val="110000"/>
              </a:lnSpc>
              <a:spcBef>
                <a:spcPts val="0"/>
              </a:spcBef>
              <a:spcAft>
                <a:spcPts val="0"/>
              </a:spcAft>
            </a:pPr>
            <a:r>
              <a:rPr lang="zh-CN" altLang="zh-CN" dirty="0">
                <a:solidFill>
                  <a:srgbClr val="F8F8F8"/>
                </a:solidFill>
                <a:latin typeface="+mj-lt"/>
                <a:ea typeface="黑体" panose="02010609060101010101" pitchFamily="49" charset="-122"/>
                <a:cs typeface="+mn-ea"/>
              </a:rPr>
              <a:t>释放是指网店将被淘 宝网删除。网店释放后再重 新开店，店铺创建时间仍会 显示第一次开店的时间，并 且店铺链接地址不变。</a:t>
            </a:r>
            <a:endParaRPr lang="zh-CN" altLang="zh-CN" dirty="0">
              <a:solidFill>
                <a:srgbClr val="F8F8F8"/>
              </a:solidFill>
              <a:latin typeface="+mj-lt"/>
              <a:ea typeface="黑体" panose="02010609060101010101" pitchFamily="49" charset="-122"/>
              <a:cs typeface="+mn-ea"/>
            </a:endParaRPr>
          </a:p>
        </p:txBody>
      </p:sp>
      <p:sp>
        <p:nvSpPr>
          <p:cNvPr id="2" name="文本框 1"/>
          <p:cNvSpPr txBox="1"/>
          <p:nvPr/>
        </p:nvSpPr>
        <p:spPr>
          <a:xfrm>
            <a:off x="697781" y="1268760"/>
            <a:ext cx="10477164" cy="3127075"/>
          </a:xfrm>
          <a:prstGeom prst="rect">
            <a:avLst/>
          </a:prstGeom>
          <a:noFill/>
        </p:spPr>
        <p:txBody>
          <a:bodyPr wrap="square" rtlCol="0" anchor="t">
            <a:spAutoFit/>
          </a:bodyPr>
          <a:lstStyle/>
          <a:p>
            <a:pPr indent="612140" algn="just">
              <a:spcBef>
                <a:spcPts val="1000"/>
              </a:spcBef>
            </a:pPr>
            <a:r>
              <a:rPr lang="en-US" altLang="zh-CN" sz="2800" b="1" dirty="0">
                <a:solidFill>
                  <a:schemeClr val="accent2"/>
                </a:solidFill>
                <a:latin typeface="+mn-lt"/>
                <a:ea typeface="黑体" panose="02010609060101010101" pitchFamily="49" charset="-122"/>
                <a:cs typeface="+mn-ea"/>
              </a:rPr>
              <a:t>7</a:t>
            </a:r>
            <a:r>
              <a:rPr lang="zh-CN" altLang="en-US" sz="2800" b="1" dirty="0">
                <a:solidFill>
                  <a:schemeClr val="accent2"/>
                </a:solidFill>
                <a:latin typeface="+mn-lt"/>
                <a:ea typeface="黑体" panose="02010609060101010101" pitchFamily="49" charset="-122"/>
                <a:cs typeface="+mn-ea"/>
              </a:rPr>
              <a:t>．开店成功</a:t>
            </a:r>
            <a:endParaRPr lang="zh-CN" altLang="en-US" sz="2800" b="1" dirty="0">
              <a:solidFill>
                <a:schemeClr val="accent2"/>
              </a:solidFill>
              <a:latin typeface="+mn-lt"/>
              <a:ea typeface="黑体" panose="02010609060101010101" pitchFamily="49" charset="-122"/>
              <a:cs typeface="+mn-ea"/>
            </a:endParaRPr>
          </a:p>
          <a:p>
            <a:pPr indent="612140" algn="just">
              <a:lnSpc>
                <a:spcPct val="130000"/>
              </a:lnSpc>
              <a:spcBef>
                <a:spcPts val="10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1</a:t>
            </a:r>
            <a:r>
              <a:rPr lang="zh-CN" altLang="en-US" sz="2400" dirty="0">
                <a:solidFill>
                  <a:srgbClr val="C00000"/>
                </a:solidFill>
                <a:latin typeface="+mj-lt"/>
                <a:ea typeface="黑体" panose="02010609060101010101" pitchFamily="49" charset="-122"/>
                <a:cs typeface="+mn-ea"/>
              </a:rPr>
              <a:t>）开店成功，发布商品</a:t>
            </a:r>
            <a:r>
              <a:rPr lang="zh-CN" altLang="en-US" sz="2400" dirty="0">
                <a:solidFill>
                  <a:schemeClr val="accent2"/>
                </a:solidFill>
                <a:latin typeface="+mj-lt"/>
                <a:ea typeface="黑体" panose="02010609060101010101" pitchFamily="49" charset="-122"/>
                <a:cs typeface="+mn-ea"/>
              </a:rPr>
              <a:t>。若开店成功后</a:t>
            </a:r>
            <a:r>
              <a:rPr lang="en-US" altLang="zh-CN" sz="2400" dirty="0">
                <a:solidFill>
                  <a:schemeClr val="accent2"/>
                </a:solidFill>
                <a:latin typeface="+mj-lt"/>
                <a:ea typeface="黑体" panose="02010609060101010101" pitchFamily="49" charset="-122"/>
                <a:cs typeface="+mn-ea"/>
              </a:rPr>
              <a:t>5</a:t>
            </a:r>
            <a:r>
              <a:rPr lang="zh-CN" altLang="en-US" sz="2400" dirty="0">
                <a:solidFill>
                  <a:schemeClr val="accent2"/>
                </a:solidFill>
                <a:latin typeface="+mj-lt"/>
                <a:ea typeface="黑体" panose="02010609060101010101" pitchFamily="49" charset="-122"/>
                <a:cs typeface="+mn-ea"/>
              </a:rPr>
              <a:t>周没有发布商品，网店将自动释放。</a:t>
            </a:r>
            <a:endParaRPr lang="zh-CN" altLang="en-US" sz="2400" dirty="0">
              <a:solidFill>
                <a:schemeClr val="accent2"/>
              </a:solidFill>
              <a:latin typeface="+mj-lt"/>
              <a:ea typeface="黑体" panose="02010609060101010101" pitchFamily="49" charset="-122"/>
              <a:cs typeface="+mn-ea"/>
            </a:endParaRPr>
          </a:p>
          <a:p>
            <a:pPr indent="612140" algn="just">
              <a:lnSpc>
                <a:spcPct val="130000"/>
              </a:lnSpc>
              <a:spcBef>
                <a:spcPts val="1000"/>
              </a:spcBef>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2</a:t>
            </a:r>
            <a:r>
              <a:rPr lang="zh-CN" altLang="en-US" sz="2400" dirty="0">
                <a:solidFill>
                  <a:srgbClr val="C00000"/>
                </a:solidFill>
                <a:latin typeface="+mj-lt"/>
                <a:ea typeface="黑体" panose="02010609060101010101" pitchFamily="49" charset="-122"/>
                <a:cs typeface="+mn-ea"/>
              </a:rPr>
              <a:t>）填写网店基本信息</a:t>
            </a:r>
            <a:r>
              <a:rPr lang="zh-CN" altLang="en-US" sz="2400" dirty="0">
                <a:solidFill>
                  <a:schemeClr val="accent2"/>
                </a:solidFill>
                <a:latin typeface="+mj-lt"/>
                <a:ea typeface="黑体" panose="02010609060101010101" pitchFamily="49" charset="-122"/>
                <a:cs typeface="+mn-ea"/>
              </a:rPr>
              <a:t>。登录千牛卖家中心，单击左侧“店铺”→“店铺管理”→“店铺信息”，进入图</a:t>
            </a:r>
            <a:r>
              <a:rPr lang="en-US" altLang="zh-CN" sz="2400" dirty="0">
                <a:solidFill>
                  <a:schemeClr val="accent2"/>
                </a:solidFill>
                <a:latin typeface="+mj-lt"/>
                <a:ea typeface="黑体" panose="02010609060101010101" pitchFamily="49" charset="-122"/>
                <a:cs typeface="+mn-ea"/>
              </a:rPr>
              <a:t>4.3</a:t>
            </a:r>
            <a:r>
              <a:rPr lang="zh-CN" altLang="en-US" sz="2400" dirty="0">
                <a:solidFill>
                  <a:schemeClr val="accent2"/>
                </a:solidFill>
                <a:latin typeface="+mj-lt"/>
                <a:ea typeface="黑体" panose="02010609060101010101" pitchFamily="49" charset="-122"/>
                <a:cs typeface="+mn-ea"/>
              </a:rPr>
              <a:t>所示的页面，可以进行店铺基础信息的设置，如修改店铺名称、上传店铺标志、修改联系地址等。</a:t>
            </a:r>
            <a:endParaRPr lang="zh-CN" altLang="en-US" sz="2400" dirty="0">
              <a:solidFill>
                <a:schemeClr val="accent2"/>
              </a:solidFill>
              <a:latin typeface="+mj-lt"/>
              <a:ea typeface="黑体" panose="02010609060101010101" pitchFamily="49" charset="-122"/>
              <a:cs typeface="+mn-ea"/>
            </a:endParaRPr>
          </a:p>
        </p:txBody>
      </p:sp>
      <p:sp>
        <p:nvSpPr>
          <p:cNvPr id="12" name="文本框 11"/>
          <p:cNvSpPr txBox="1"/>
          <p:nvPr/>
        </p:nvSpPr>
        <p:spPr>
          <a:xfrm>
            <a:off x="8114605" y="6197242"/>
            <a:ext cx="3175059" cy="400110"/>
          </a:xfrm>
          <a:prstGeom prst="rect">
            <a:avLst/>
          </a:prstGeom>
          <a:noFill/>
        </p:spPr>
        <p:txBody>
          <a:bodyPr wrap="square">
            <a:spAutoFit/>
          </a:bodyPr>
          <a:lstStyle/>
          <a:p>
            <a:r>
              <a:rPr lang="zh-CN" altLang="en-US" sz="2000" dirty="0">
                <a:solidFill>
                  <a:schemeClr val="accent2"/>
                </a:solidFill>
                <a:latin typeface="+mj-lt"/>
                <a:ea typeface="黑体" panose="02010609060101010101" pitchFamily="49" charset="-122"/>
                <a:cs typeface="+mn-ea"/>
              </a:rPr>
              <a:t>图</a:t>
            </a:r>
            <a:r>
              <a:rPr lang="en-US" altLang="zh-CN" sz="2000" dirty="0">
                <a:solidFill>
                  <a:schemeClr val="accent2"/>
                </a:solidFill>
                <a:latin typeface="+mj-lt"/>
                <a:ea typeface="黑体" panose="02010609060101010101" pitchFamily="49" charset="-122"/>
                <a:cs typeface="+mn-ea"/>
              </a:rPr>
              <a:t>4.3 </a:t>
            </a:r>
            <a:r>
              <a:rPr lang="zh-CN" altLang="en-US" sz="2000" dirty="0">
                <a:solidFill>
                  <a:schemeClr val="accent2"/>
                </a:solidFill>
                <a:latin typeface="+mj-lt"/>
                <a:ea typeface="黑体" panose="02010609060101010101" pitchFamily="49" charset="-122"/>
                <a:cs typeface="+mn-ea"/>
              </a:rPr>
              <a:t>网店基础信息设置 </a:t>
            </a:r>
            <a:endParaRPr lang="zh-CN" altLang="en-US" sz="2000" dirty="0">
              <a:solidFill>
                <a:schemeClr val="accent2"/>
              </a:solidFill>
              <a:latin typeface="+mj-lt"/>
              <a:ea typeface="黑体" panose="02010609060101010101" pitchFamily="49" charset="-122"/>
              <a:cs typeface="+mn-ea"/>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8385"/>
          <a:stretch>
            <a:fillRect/>
          </a:stretch>
        </p:blipFill>
        <p:spPr>
          <a:xfrm>
            <a:off x="3847932" y="4444838"/>
            <a:ext cx="4135151" cy="2224522"/>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5430" y="3213100"/>
            <a:ext cx="5389880" cy="3053715"/>
          </a:xfrm>
          <a:prstGeom prst="rect">
            <a:avLst/>
          </a:prstGeom>
          <a:noFill/>
          <a:ln>
            <a:solidFill>
              <a:schemeClr val="accent1"/>
            </a:solidFill>
          </a:ln>
        </p:spPr>
        <p:txBody>
          <a:bodyPr wrap="square" rtlCol="0" anchor="t">
            <a:spAutoFit/>
          </a:bodyPr>
          <a:p>
            <a:pPr marL="0" indent="457200" latinLnBrk="0">
              <a:lnSpc>
                <a:spcPts val="3300"/>
              </a:lnSpc>
            </a:pPr>
            <a:r>
              <a:rPr lang="zh-CN"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信用等级评价：好评加</a:t>
            </a:r>
            <a:r>
              <a:rPr lang="en-US"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1</a:t>
            </a:r>
            <a:r>
              <a:rPr lang="zh-CN"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分，差评扣</a:t>
            </a:r>
            <a:r>
              <a:rPr lang="en-US"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1</a:t>
            </a:r>
            <a:r>
              <a:rPr lang="zh-CN"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分，中评不得分。根据《淘宝网评价规范》的规定，每个自然月，相同买家和卖家之间的评价分不超过</a:t>
            </a:r>
            <a:r>
              <a:rPr lang="en-US"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6</a:t>
            </a:r>
            <a:r>
              <a:rPr lang="zh-CN"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分（以支付宝系统显示的交易创建时间计算）；若</a:t>
            </a:r>
            <a:r>
              <a:rPr lang="en-US"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14</a:t>
            </a:r>
            <a:r>
              <a:rPr lang="zh-CN"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天内相同的买、卖家之间就同一件商品进行评价，则多个好评只计</a:t>
            </a:r>
            <a:r>
              <a:rPr lang="en-US"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1</a:t>
            </a:r>
            <a:r>
              <a:rPr lang="zh-CN"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分，多个差评只计</a:t>
            </a:r>
            <a:r>
              <a:rPr lang="en-US"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-1</a:t>
            </a:r>
            <a:r>
              <a:rPr lang="zh-CN"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分。</a:t>
            </a:r>
            <a:endParaRPr lang="zh-CN" altLang="en-US" sz="2000">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5439410" y="548640"/>
            <a:ext cx="2547620" cy="583565"/>
          </a:xfrm>
          <a:prstGeom prst="rect">
            <a:avLst/>
          </a:prstGeom>
          <a:noFill/>
        </p:spPr>
        <p:txBody>
          <a:bodyPr wrap="square" rtlCol="0">
            <a:spAutoFit/>
          </a:bodyPr>
          <a:p>
            <a:r>
              <a:rPr lang="zh-CN" altLang="en-US" sz="3200">
                <a:solidFill>
                  <a:schemeClr val="accent2"/>
                </a:solidFill>
                <a:latin typeface="微软雅黑" panose="020B0503020204020204" pitchFamily="34" charset="-122"/>
                <a:ea typeface="微软雅黑" panose="020B0503020204020204" pitchFamily="34" charset="-122"/>
              </a:rPr>
              <a:t>视</a:t>
            </a:r>
            <a:r>
              <a:rPr lang="en-US" altLang="zh-CN" sz="3200">
                <a:solidFill>
                  <a:schemeClr val="accent2"/>
                </a:solidFill>
                <a:latin typeface="微软雅黑" panose="020B0503020204020204" pitchFamily="34" charset="-122"/>
                <a:ea typeface="微软雅黑" panose="020B0503020204020204" pitchFamily="34" charset="-122"/>
              </a:rPr>
              <a:t> </a:t>
            </a:r>
            <a:r>
              <a:rPr lang="zh-CN" altLang="en-US" sz="3200">
                <a:solidFill>
                  <a:schemeClr val="accent2"/>
                </a:solidFill>
                <a:latin typeface="微软雅黑" panose="020B0503020204020204" pitchFamily="34" charset="-122"/>
                <a:ea typeface="微软雅黑" panose="020B0503020204020204" pitchFamily="34" charset="-122"/>
              </a:rPr>
              <a:t>野</a:t>
            </a:r>
            <a:r>
              <a:rPr lang="en-US" altLang="zh-CN" sz="3200">
                <a:solidFill>
                  <a:schemeClr val="accent2"/>
                </a:solidFill>
                <a:latin typeface="微软雅黑" panose="020B0503020204020204" pitchFamily="34" charset="-122"/>
                <a:ea typeface="微软雅黑" panose="020B0503020204020204" pitchFamily="34" charset="-122"/>
              </a:rPr>
              <a:t> </a:t>
            </a:r>
            <a:r>
              <a:rPr lang="zh-CN" altLang="en-US" sz="3200">
                <a:solidFill>
                  <a:schemeClr val="accent2"/>
                </a:solidFill>
                <a:latin typeface="微软雅黑" panose="020B0503020204020204" pitchFamily="34" charset="-122"/>
                <a:ea typeface="微软雅黑" panose="020B0503020204020204" pitchFamily="34" charset="-122"/>
              </a:rPr>
              <a:t>拓</a:t>
            </a:r>
            <a:r>
              <a:rPr lang="en-US" altLang="zh-CN" sz="3200">
                <a:solidFill>
                  <a:schemeClr val="accent2"/>
                </a:solidFill>
                <a:latin typeface="微软雅黑" panose="020B0503020204020204" pitchFamily="34" charset="-122"/>
                <a:ea typeface="微软雅黑" panose="020B0503020204020204" pitchFamily="34" charset="-122"/>
              </a:rPr>
              <a:t> </a:t>
            </a:r>
            <a:r>
              <a:rPr lang="zh-CN" altLang="en-US" sz="3200">
                <a:solidFill>
                  <a:schemeClr val="accent2"/>
                </a:solidFill>
                <a:latin typeface="微软雅黑" panose="020B0503020204020204" pitchFamily="34" charset="-122"/>
                <a:ea typeface="微软雅黑" panose="020B0503020204020204" pitchFamily="34" charset="-122"/>
              </a:rPr>
              <a:t>展</a:t>
            </a:r>
            <a:endParaRPr lang="zh-CN" altLang="en-US" sz="3200">
              <a:solidFill>
                <a:schemeClr val="accent2"/>
              </a:solidFill>
              <a:latin typeface="微软雅黑" panose="020B0503020204020204" pitchFamily="34" charset="-122"/>
              <a:ea typeface="微软雅黑" panose="020B0503020204020204" pitchFamily="34" charset="-122"/>
            </a:endParaRPr>
          </a:p>
        </p:txBody>
      </p:sp>
      <p:pic>
        <p:nvPicPr>
          <p:cNvPr id="42" name="图片 41"/>
          <p:cNvPicPr>
            <a:picLocks noChangeAspect="1"/>
          </p:cNvPicPr>
          <p:nvPr/>
        </p:nvPicPr>
        <p:blipFill>
          <a:blip r:embed="rId1"/>
          <a:stretch>
            <a:fillRect/>
          </a:stretch>
        </p:blipFill>
        <p:spPr>
          <a:xfrm>
            <a:off x="5666105" y="2996565"/>
            <a:ext cx="6287135" cy="2842895"/>
          </a:xfrm>
          <a:prstGeom prst="rect">
            <a:avLst/>
          </a:prstGeom>
        </p:spPr>
      </p:pic>
      <p:sp>
        <p:nvSpPr>
          <p:cNvPr id="45" name="文本框 44"/>
          <p:cNvSpPr txBox="1"/>
          <p:nvPr/>
        </p:nvSpPr>
        <p:spPr>
          <a:xfrm>
            <a:off x="140335" y="1212850"/>
            <a:ext cx="11812905" cy="1783715"/>
          </a:xfrm>
          <a:prstGeom prst="rect">
            <a:avLst/>
          </a:prstGeom>
          <a:noFill/>
        </p:spPr>
        <p:txBody>
          <a:bodyPr wrap="square" rtlCol="0">
            <a:spAutoFit/>
          </a:bodyPr>
          <a:p>
            <a:pPr marL="0" indent="457200" algn="l" latinLnBrk="0">
              <a:lnSpc>
                <a:spcPts val="3300"/>
              </a:lnSpc>
            </a:pPr>
            <a:r>
              <a:rPr lang="zh-CN" sz="2000" b="1">
                <a:solidFill>
                  <a:schemeClr val="accent2"/>
                </a:solidFill>
                <a:latin typeface="黑体" panose="02010609060101010101" pitchFamily="49" charset="-122"/>
                <a:ea typeface="黑体" panose="02010609060101010101" pitchFamily="49" charset="-122"/>
                <a:sym typeface="+mn-ea"/>
              </a:rPr>
              <a:t>淘宝的评价体系主要由信用等级评价、店铺评分等构成。</a:t>
            </a:r>
            <a:endParaRPr lang="zh-CN" b="1">
              <a:solidFill>
                <a:schemeClr val="accent2"/>
              </a:solidFill>
              <a:latin typeface="黑体" panose="02010609060101010101" pitchFamily="49" charset="-122"/>
              <a:ea typeface="黑体" panose="02010609060101010101" pitchFamily="49" charset="-122"/>
            </a:endParaRPr>
          </a:p>
          <a:p>
            <a:pPr marL="0" indent="457200" latinLnBrk="0">
              <a:lnSpc>
                <a:spcPts val="3300"/>
              </a:lnSpc>
            </a:pPr>
            <a:r>
              <a:rPr lang="en-US" altLang="zh-CN" b="1">
                <a:solidFill>
                  <a:schemeClr val="bg2"/>
                </a:solidFill>
                <a:latin typeface="Calibri" panose="020F0502020204030204" pitchFamily="34" charset="0"/>
                <a:sym typeface="+mn-ea"/>
              </a:rPr>
              <a:t> </a:t>
            </a:r>
            <a:r>
              <a:rPr lang="en-US" altLang="zh-CN" b="1">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b="1">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信用等级评价</a:t>
            </a:r>
            <a:endParaRPr lang="zh-CN" b="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457200" latinLnBrk="0">
              <a:lnSpc>
                <a:spcPts val="3300"/>
              </a:lnSpc>
            </a:pPr>
            <a:r>
              <a:rPr lang="en-US" altLang="zh-CN">
                <a:solidFill>
                  <a:schemeClr val="accent2"/>
                </a:solidFill>
                <a:latin typeface="Calibri" panose="020F0502020204030204" pitchFamily="34" charset="0"/>
                <a:sym typeface="+mn-ea"/>
              </a:rPr>
              <a:t> </a:t>
            </a:r>
            <a:r>
              <a:rPr lang="en-US" altLang="zh-CN"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 </a:t>
            </a:r>
            <a:r>
              <a:rPr lang="zh-CN"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信用评价：是淘宝网为保障交易诚信而设立的重要措施，淘宝网买卖双方成功交易后才可以进行评价，‌由心、‌钻石、‌皇冠三部分构成，并成等级提升。</a:t>
            </a:r>
            <a:endParaRPr lang="zh-CN" altLang="en-US" sz="200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69620" y="1700530"/>
            <a:ext cx="10443210" cy="3900170"/>
          </a:xfrm>
          <a:prstGeom prst="rect">
            <a:avLst/>
          </a:prstGeom>
          <a:noFill/>
        </p:spPr>
        <p:txBody>
          <a:bodyPr wrap="square" rtlCol="0" anchor="t">
            <a:spAutoFit/>
          </a:bodyPr>
          <a:p>
            <a:pPr marL="0" indent="457200" latinLnBrk="0">
              <a:lnSpc>
                <a:spcPts val="3300"/>
              </a:lnSpc>
            </a:pPr>
            <a:r>
              <a:rPr lang="en-US" altLang="zh-CN" b="1">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b="1">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店铺评分</a:t>
            </a:r>
            <a:endParaRPr lang="zh-CN" altLang="en-US" b="1">
              <a:solidFill>
                <a:schemeClr val="bg2"/>
              </a:solidFill>
            </a:endParaRPr>
          </a:p>
          <a:p>
            <a:pPr marL="0" indent="457200" latinLnBrk="0">
              <a:lnSpc>
                <a:spcPts val="3300"/>
              </a:lnSpc>
            </a:pPr>
            <a:r>
              <a:rPr lang="zh-CN" altLang="en-US"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）店铺动态评分：也是卖家服务评级系统（Detail Seller Rating，DSR），是指买家在淘宝网或天猫上购物成功后，针对本次购物给出的评价分数，包括“描述相符”“服务态度”“物流服务”三个方面。店铺动态评分=连续6个月内买家给予该项评分的总和÷连续6个月内买家给予该项评分的次数。</a:t>
            </a:r>
            <a:endParaRPr lang="zh-CN" altLang="en-US"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endParaRPr>
          </a:p>
          <a:p>
            <a:pPr marL="0" indent="457200" latinLnBrk="0">
              <a:lnSpc>
                <a:spcPts val="3300"/>
              </a:lnSpc>
            </a:pPr>
            <a:r>
              <a:rPr lang="zh-CN" altLang="en-US"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）2024年6月，‌淘宝网推出了新的评分体系：</a:t>
            </a:r>
            <a:r>
              <a:rPr lang="zh-CN" altLang="en-US" sz="2000">
                <a:gradFill>
                  <a:gsLst>
                    <a:gs pos="0">
                      <a:srgbClr val="E30000"/>
                    </a:gs>
                    <a:gs pos="100000">
                      <a:srgbClr val="760303"/>
                    </a:gs>
                  </a:gsLst>
                  <a:lin scaled="0"/>
                </a:gradFill>
                <a:latin typeface="黑体" panose="02010609060101010101" pitchFamily="49" charset="-122"/>
                <a:ea typeface="黑体" panose="02010609060101010101" pitchFamily="49" charset="-122"/>
                <a:cs typeface="黑体" panose="02010609060101010101" pitchFamily="49" charset="-122"/>
                <a:sym typeface="+mn-ea"/>
              </a:rPr>
              <a:t>“店铺综合体验分”和“商品体验指数（PXI）”</a:t>
            </a:r>
            <a:r>
              <a:rPr lang="zh-CN" altLang="en-US" sz="2000">
                <a:solidFill>
                  <a:schemeClr val="accent2"/>
                </a:solidFill>
                <a:latin typeface="黑体" panose="02010609060101010101" pitchFamily="49" charset="-122"/>
                <a:ea typeface="黑体" panose="02010609060101010101" pitchFamily="49" charset="-122"/>
                <a:cs typeface="黑体" panose="02010609060101010101" pitchFamily="49" charset="-122"/>
                <a:sym typeface="+mn-ea"/>
              </a:rPr>
              <a:t>，‌全面应用于店铺经营场景，‌如手淘搜索、猜你喜欢、‌广告投放等，‌直接影响店铺流量和搜索排序结果。</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marL="0" indent="457200" latinLnBrk="0">
              <a:lnSpc>
                <a:spcPts val="3300"/>
              </a:lnSpc>
            </a:pPr>
            <a:endParaRPr lang="zh-CN" altLang="en-US" sz="2000">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5521960" y="692785"/>
            <a:ext cx="2547620" cy="583565"/>
          </a:xfrm>
          <a:prstGeom prst="rect">
            <a:avLst/>
          </a:prstGeom>
          <a:noFill/>
        </p:spPr>
        <p:txBody>
          <a:bodyPr wrap="square" rtlCol="0">
            <a:spAutoFit/>
          </a:bodyPr>
          <a:p>
            <a:r>
              <a:rPr lang="zh-CN" altLang="en-US" sz="3200">
                <a:solidFill>
                  <a:schemeClr val="accent2"/>
                </a:solidFill>
                <a:latin typeface="微软雅黑" panose="020B0503020204020204" pitchFamily="34" charset="-122"/>
                <a:ea typeface="微软雅黑" panose="020B0503020204020204" pitchFamily="34" charset="-122"/>
              </a:rPr>
              <a:t>视</a:t>
            </a:r>
            <a:r>
              <a:rPr lang="en-US" altLang="zh-CN" sz="3200">
                <a:solidFill>
                  <a:schemeClr val="accent2"/>
                </a:solidFill>
                <a:latin typeface="微软雅黑" panose="020B0503020204020204" pitchFamily="34" charset="-122"/>
                <a:ea typeface="微软雅黑" panose="020B0503020204020204" pitchFamily="34" charset="-122"/>
              </a:rPr>
              <a:t> </a:t>
            </a:r>
            <a:r>
              <a:rPr lang="zh-CN" altLang="en-US" sz="3200">
                <a:solidFill>
                  <a:schemeClr val="accent2"/>
                </a:solidFill>
                <a:latin typeface="微软雅黑" panose="020B0503020204020204" pitchFamily="34" charset="-122"/>
                <a:ea typeface="微软雅黑" panose="020B0503020204020204" pitchFamily="34" charset="-122"/>
              </a:rPr>
              <a:t>野</a:t>
            </a:r>
            <a:r>
              <a:rPr lang="en-US" altLang="zh-CN" sz="3200">
                <a:solidFill>
                  <a:schemeClr val="accent2"/>
                </a:solidFill>
                <a:latin typeface="微软雅黑" panose="020B0503020204020204" pitchFamily="34" charset="-122"/>
                <a:ea typeface="微软雅黑" panose="020B0503020204020204" pitchFamily="34" charset="-122"/>
              </a:rPr>
              <a:t> </a:t>
            </a:r>
            <a:r>
              <a:rPr lang="zh-CN" altLang="en-US" sz="3200">
                <a:solidFill>
                  <a:schemeClr val="accent2"/>
                </a:solidFill>
                <a:latin typeface="微软雅黑" panose="020B0503020204020204" pitchFamily="34" charset="-122"/>
                <a:ea typeface="微软雅黑" panose="020B0503020204020204" pitchFamily="34" charset="-122"/>
              </a:rPr>
              <a:t>拓</a:t>
            </a:r>
            <a:r>
              <a:rPr lang="en-US" altLang="zh-CN" sz="3200">
                <a:solidFill>
                  <a:schemeClr val="accent2"/>
                </a:solidFill>
                <a:latin typeface="微软雅黑" panose="020B0503020204020204" pitchFamily="34" charset="-122"/>
                <a:ea typeface="微软雅黑" panose="020B0503020204020204" pitchFamily="34" charset="-122"/>
              </a:rPr>
              <a:t> </a:t>
            </a:r>
            <a:r>
              <a:rPr lang="zh-CN" altLang="en-US" sz="3200">
                <a:solidFill>
                  <a:schemeClr val="accent2"/>
                </a:solidFill>
                <a:latin typeface="微软雅黑" panose="020B0503020204020204" pitchFamily="34" charset="-122"/>
                <a:ea typeface="微软雅黑" panose="020B0503020204020204" pitchFamily="34" charset="-122"/>
              </a:rPr>
              <a:t>展</a:t>
            </a:r>
            <a:endParaRPr lang="zh-CN" altLang="en-US" sz="320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7411"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2"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3" name="Freeform 18"/>
          <p:cNvSpPr/>
          <p:nvPr/>
        </p:nvSpPr>
        <p:spPr bwMode="auto">
          <a:xfrm>
            <a:off x="4225925" y="3250794"/>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4"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17415"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17416" name="Group 21"/>
          <p:cNvGrpSpPr/>
          <p:nvPr/>
        </p:nvGrpSpPr>
        <p:grpSpPr bwMode="auto">
          <a:xfrm>
            <a:off x="0" y="6715125"/>
            <a:ext cx="12196763" cy="142875"/>
            <a:chOff x="0" y="0"/>
            <a:chExt cx="7634" cy="89"/>
          </a:xfrm>
        </p:grpSpPr>
        <p:sp>
          <p:nvSpPr>
            <p:cNvPr id="17445"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6"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8"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9"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17422" name="直接连接符 35"/>
          <p:cNvCxnSpPr>
            <a:cxnSpLocks noChangeShapeType="1"/>
          </p:cNvCxnSpPr>
          <p:nvPr/>
        </p:nvCxnSpPr>
        <p:spPr bwMode="auto">
          <a:xfrm flipV="1">
            <a:off x="4144963" y="2403069"/>
            <a:ext cx="0" cy="2524936"/>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8" name="TextBox 52"/>
          <p:cNvSpPr txBox="1">
            <a:spLocks noChangeArrowheads="1"/>
          </p:cNvSpPr>
          <p:nvPr/>
        </p:nvSpPr>
        <p:spPr bwMode="auto">
          <a:xfrm>
            <a:off x="5373687" y="1684800"/>
            <a:ext cx="26689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网上开店概述</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17424" name="TextBox 53"/>
          <p:cNvSpPr txBox="1">
            <a:spLocks noChangeArrowheads="1"/>
          </p:cNvSpPr>
          <p:nvPr/>
        </p:nvSpPr>
        <p:spPr bwMode="auto">
          <a:xfrm>
            <a:off x="5373687" y="3020769"/>
            <a:ext cx="30289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选品和商品发布</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17420" name="TextBox 54"/>
          <p:cNvSpPr txBox="1">
            <a:spLocks noChangeArrowheads="1"/>
          </p:cNvSpPr>
          <p:nvPr/>
        </p:nvSpPr>
        <p:spPr bwMode="auto">
          <a:xfrm>
            <a:off x="5373688" y="4356393"/>
            <a:ext cx="35330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网店运营数据分析</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grpSp>
        <p:nvGrpSpPr>
          <p:cNvPr id="17434" name="组合 63"/>
          <p:cNvGrpSpPr/>
          <p:nvPr/>
        </p:nvGrpSpPr>
        <p:grpSpPr bwMode="auto">
          <a:xfrm>
            <a:off x="4594225" y="3035169"/>
            <a:ext cx="584200" cy="557212"/>
            <a:chOff x="0" y="0"/>
            <a:chExt cx="650875" cy="620712"/>
          </a:xfrm>
        </p:grpSpPr>
        <p:sp>
          <p:nvSpPr>
            <p:cNvPr id="17439"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0"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6" name="组合 66"/>
          <p:cNvGrpSpPr/>
          <p:nvPr/>
        </p:nvGrpSpPr>
        <p:grpSpPr bwMode="auto">
          <a:xfrm>
            <a:off x="4594225" y="1699200"/>
            <a:ext cx="584200" cy="557212"/>
            <a:chOff x="0" y="0"/>
            <a:chExt cx="650875" cy="620712"/>
          </a:xfrm>
        </p:grpSpPr>
        <p:sp>
          <p:nvSpPr>
            <p:cNvPr id="1743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3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7" name="组合 69"/>
          <p:cNvGrpSpPr/>
          <p:nvPr/>
        </p:nvGrpSpPr>
        <p:grpSpPr bwMode="auto">
          <a:xfrm>
            <a:off x="4594225" y="4370793"/>
            <a:ext cx="584200" cy="557212"/>
            <a:chOff x="0" y="0"/>
            <a:chExt cx="650875" cy="620712"/>
          </a:xfrm>
        </p:grpSpPr>
        <p:sp>
          <p:nvSpPr>
            <p:cNvPr id="17435"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36"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7443" name="TextBox 77"/>
          <p:cNvSpPr txBox="1">
            <a:spLocks noChangeArrowheads="1"/>
          </p:cNvSpPr>
          <p:nvPr/>
        </p:nvSpPr>
        <p:spPr bwMode="auto">
          <a:xfrm>
            <a:off x="121721" y="2389339"/>
            <a:ext cx="3968474" cy="245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ts val="100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一、网店商品的选择</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20000"/>
              </a:lnSpc>
              <a:spcBef>
                <a:spcPts val="100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二、货源渠道的选择</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20000"/>
              </a:lnSpc>
              <a:spcBef>
                <a:spcPts val="100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三、淘宝网店商品发布的流程</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20000"/>
              </a:lnSpc>
              <a:spcBef>
                <a:spcPts val="100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四、淘宝网店商品发布的关键要素</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17444" name="组合 41"/>
          <p:cNvGrpSpPr/>
          <p:nvPr/>
        </p:nvGrpSpPr>
        <p:grpSpPr bwMode="auto">
          <a:xfrm>
            <a:off x="4408488" y="2824172"/>
            <a:ext cx="982662" cy="935037"/>
            <a:chOff x="0" y="0"/>
            <a:chExt cx="650875" cy="620712"/>
          </a:xfrm>
        </p:grpSpPr>
        <p:sp>
          <p:nvSpPr>
            <p:cNvPr id="17433" name="Oval 14"/>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7"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47" name="Group 4"/>
          <p:cNvGrpSpPr/>
          <p:nvPr/>
        </p:nvGrpSpPr>
        <p:grpSpPr bwMode="auto">
          <a:xfrm>
            <a:off x="9101138" y="7031038"/>
            <a:ext cx="668337" cy="765175"/>
            <a:chOff x="0" y="0"/>
            <a:chExt cx="421" cy="482"/>
          </a:xfrm>
        </p:grpSpPr>
        <p:sp>
          <p:nvSpPr>
            <p:cNvPr id="17431"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2"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4.03358E-6 1.48148E-6 L -0.3487 -0.58681 " pathEditMode="relative" rAng="0" ptsTypes="AA">
                                      <p:cBhvr>
                                        <p:cTn id="6" dur="1000" fill="hold"/>
                                        <p:tgtEl>
                                          <p:spTgt spid="17447"/>
                                        </p:tgtEl>
                                        <p:attrNameLst>
                                          <p:attrName>ppt_x</p:attrName>
                                          <p:attrName>ppt_y</p:attrName>
                                        </p:attrNameLst>
                                      </p:cBhvr>
                                      <p:rCtr x="-17441" y="-29352"/>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17447"/>
                                        </p:tgtEl>
                                      </p:cBhvr>
                                    </p:animEffect>
                                    <p:animScale>
                                      <p:cBhvr>
                                        <p:cTn id="10" dur="100" autoRev="1" fill="hold"/>
                                        <p:tgtEl>
                                          <p:spTgt spid="1744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1"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17424"/>
                                        </p:tgtEl>
                                      </p:cBhvr>
                                    </p:animEffect>
                                    <p:animScale>
                                      <p:cBhvr>
                                        <p:cTn id="13" dur="250" autoRev="1" fill="hold"/>
                                        <p:tgtEl>
                                          <p:spTgt spid="17424"/>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17444"/>
                                        </p:tgtEl>
                                        <p:attrNameLst>
                                          <p:attrName>style.visibility</p:attrName>
                                        </p:attrNameLst>
                                      </p:cBhvr>
                                      <p:to>
                                        <p:strVal val="visible"/>
                                      </p:to>
                                    </p:set>
                                    <p:anim calcmode="lin" valueType="num">
                                      <p:cBhvr>
                                        <p:cTn id="16" dur="300" fill="hold"/>
                                        <p:tgtEl>
                                          <p:spTgt spid="17444"/>
                                        </p:tgtEl>
                                        <p:attrNameLst>
                                          <p:attrName>ppt_w</p:attrName>
                                        </p:attrNameLst>
                                      </p:cBhvr>
                                      <p:tavLst>
                                        <p:tav tm="0">
                                          <p:val>
                                            <p:fltVal val="0"/>
                                          </p:val>
                                        </p:tav>
                                        <p:tav tm="100000">
                                          <p:val>
                                            <p:strVal val="#ppt_w"/>
                                          </p:val>
                                        </p:tav>
                                      </p:tavLst>
                                    </p:anim>
                                    <p:anim calcmode="lin" valueType="num">
                                      <p:cBhvr>
                                        <p:cTn id="17" dur="300" fill="hold"/>
                                        <p:tgtEl>
                                          <p:spTgt spid="17444"/>
                                        </p:tgtEl>
                                        <p:attrNameLst>
                                          <p:attrName>ppt_h</p:attrName>
                                        </p:attrNameLst>
                                      </p:cBhvr>
                                      <p:tavLst>
                                        <p:tav tm="0">
                                          <p:val>
                                            <p:fltVal val="0"/>
                                          </p:val>
                                        </p:tav>
                                        <p:tav tm="100000">
                                          <p:val>
                                            <p:strVal val="#ppt_h"/>
                                          </p:val>
                                        </p:tav>
                                      </p:tavLst>
                                    </p:anim>
                                    <p:animEffect transition="in" filter="fade">
                                      <p:cBhvr>
                                        <p:cTn id="18" dur="300"/>
                                        <p:tgtEl>
                                          <p:spTgt spid="17444"/>
                                        </p:tgtEl>
                                      </p:cBhvr>
                                    </p:animEffect>
                                  </p:childTnLst>
                                </p:cTn>
                              </p:par>
                              <p:par>
                                <p:cTn id="19" presetID="10" presetClass="exit" presetSubtype="0" fill="hold" nodeType="withEffect">
                                  <p:stCondLst>
                                    <p:cond delay="0"/>
                                  </p:stCondLst>
                                  <p:childTnLst>
                                    <p:anim calcmode="lin" valueType="num">
                                      <p:cBhvr>
                                        <p:cTn id="20" dur="300"/>
                                        <p:tgtEl>
                                          <p:spTgt spid="17434"/>
                                        </p:tgtEl>
                                        <p:attrNameLst>
                                          <p:attrName>ppt_w</p:attrName>
                                        </p:attrNameLst>
                                      </p:cBhvr>
                                      <p:tavLst>
                                        <p:tav tm="0">
                                          <p:val>
                                            <p:strVal val="ppt_w"/>
                                          </p:val>
                                        </p:tav>
                                        <p:tav tm="100000">
                                          <p:val>
                                            <p:fltVal val="0"/>
                                          </p:val>
                                        </p:tav>
                                      </p:tavLst>
                                    </p:anim>
                                    <p:anim calcmode="lin" valueType="num">
                                      <p:cBhvr>
                                        <p:cTn id="21" dur="300"/>
                                        <p:tgtEl>
                                          <p:spTgt spid="17434"/>
                                        </p:tgtEl>
                                        <p:attrNameLst>
                                          <p:attrName>ppt_h</p:attrName>
                                        </p:attrNameLst>
                                      </p:cBhvr>
                                      <p:tavLst>
                                        <p:tav tm="0">
                                          <p:val>
                                            <p:strVal val="ppt_h"/>
                                          </p:val>
                                        </p:tav>
                                        <p:tav tm="100000">
                                          <p:val>
                                            <p:fltVal val="0"/>
                                          </p:val>
                                        </p:tav>
                                      </p:tavLst>
                                    </p:anim>
                                    <p:animEffect transition="out" filter="fade">
                                      <p:cBhvr>
                                        <p:cTn id="22" dur="300"/>
                                        <p:tgtEl>
                                          <p:spTgt spid="17434"/>
                                        </p:tgtEl>
                                      </p:cBhvr>
                                    </p:animEffect>
                                    <p:set>
                                      <p:cBhvr>
                                        <p:cTn id="23" dur="1" fill="hold">
                                          <p:stCondLst>
                                            <p:cond delay="299"/>
                                          </p:stCondLst>
                                        </p:cTn>
                                        <p:tgtEl>
                                          <p:spTgt spid="17434"/>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17447"/>
                                        </p:tgtEl>
                                        <p:attrNameLst>
                                          <p:attrName>ppt_x</p:attrName>
                                        </p:attrNameLst>
                                      </p:cBhvr>
                                      <p:tavLst>
                                        <p:tav tm="0">
                                          <p:val>
                                            <p:strVal val="ppt_x"/>
                                          </p:val>
                                        </p:tav>
                                        <p:tav tm="100000">
                                          <p:val>
                                            <p:strVal val="ppt_x"/>
                                          </p:val>
                                        </p:tav>
                                      </p:tavLst>
                                    </p:anim>
                                    <p:anim calcmode="lin" valueType="num">
                                      <p:cBhvr additive="base">
                                        <p:cTn id="27" dur="1000"/>
                                        <p:tgtEl>
                                          <p:spTgt spid="17447"/>
                                        </p:tgtEl>
                                        <p:attrNameLst>
                                          <p:attrName>ppt_y</p:attrName>
                                        </p:attrNameLst>
                                      </p:cBhvr>
                                      <p:tavLst>
                                        <p:tav tm="0">
                                          <p:val>
                                            <p:strVal val="ppt_y"/>
                                          </p:val>
                                        </p:tav>
                                        <p:tav tm="100000">
                                          <p:val>
                                            <p:strVal val="1+ppt_h/2"/>
                                          </p:val>
                                        </p:tav>
                                      </p:tavLst>
                                    </p:anim>
                                    <p:set>
                                      <p:cBhvr>
                                        <p:cTn id="28" dur="1" fill="hold">
                                          <p:stCondLst>
                                            <p:cond delay="999"/>
                                          </p:stCondLst>
                                        </p:cTn>
                                        <p:tgtEl>
                                          <p:spTgt spid="17447"/>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17413"/>
                                        </p:tgtEl>
                                        <p:attrNameLst>
                                          <p:attrName>style.visibility</p:attrName>
                                        </p:attrNameLst>
                                      </p:cBhvr>
                                      <p:to>
                                        <p:strVal val="visible"/>
                                      </p:to>
                                    </p:set>
                                    <p:anim calcmode="lin" valueType="num">
                                      <p:cBhvr additive="base">
                                        <p:cTn id="32" dur="300"/>
                                        <p:tgtEl>
                                          <p:spTgt spid="17413"/>
                                        </p:tgtEl>
                                        <p:attrNameLst>
                                          <p:attrName>ppt_x</p:attrName>
                                        </p:attrNameLst>
                                      </p:cBhvr>
                                      <p:tavLst>
                                        <p:tav tm="0">
                                          <p:val>
                                            <p:strVal val="#ppt_x+#ppt_w*1.125000"/>
                                          </p:val>
                                        </p:tav>
                                        <p:tav tm="100000">
                                          <p:val>
                                            <p:strVal val="#ppt_x"/>
                                          </p:val>
                                        </p:tav>
                                      </p:tavLst>
                                    </p:anim>
                                    <p:animEffect transition="in" filter="wipe(left)">
                                      <p:cBhvr>
                                        <p:cTn id="33" dur="300"/>
                                        <p:tgtEl>
                                          <p:spTgt spid="17413"/>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7422"/>
                                        </p:tgtEl>
                                        <p:attrNameLst>
                                          <p:attrName>style.visibility</p:attrName>
                                        </p:attrNameLst>
                                      </p:cBhvr>
                                      <p:to>
                                        <p:strVal val="visible"/>
                                      </p:to>
                                    </p:set>
                                    <p:animEffect transition="in" filter="wipe(up)">
                                      <p:cBhvr>
                                        <p:cTn id="37" dur="500"/>
                                        <p:tgtEl>
                                          <p:spTgt spid="17422"/>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7443"/>
                                        </p:tgtEl>
                                        <p:attrNameLst>
                                          <p:attrName>style.visibility</p:attrName>
                                        </p:attrNameLst>
                                      </p:cBhvr>
                                      <p:to>
                                        <p:strVal val="visible"/>
                                      </p:to>
                                    </p:set>
                                    <p:anim by="(-#ppt_w*2)" calcmode="lin" valueType="num">
                                      <p:cBhvr rctx="PPT">
                                        <p:cTn id="41" dur="250" autoRev="1" fill="hold">
                                          <p:stCondLst>
                                            <p:cond delay="0"/>
                                          </p:stCondLst>
                                        </p:cTn>
                                        <p:tgtEl>
                                          <p:spTgt spid="17443"/>
                                        </p:tgtEl>
                                        <p:attrNameLst>
                                          <p:attrName>ppt_w</p:attrName>
                                        </p:attrNameLst>
                                      </p:cBhvr>
                                    </p:anim>
                                    <p:anim by="(#ppt_w*0.50)" calcmode="lin" valueType="num">
                                      <p:cBhvr>
                                        <p:cTn id="42" dur="250" decel="50000" autoRev="1" fill="hold">
                                          <p:stCondLst>
                                            <p:cond delay="0"/>
                                          </p:stCondLst>
                                        </p:cTn>
                                        <p:tgtEl>
                                          <p:spTgt spid="17443"/>
                                        </p:tgtEl>
                                        <p:attrNameLst>
                                          <p:attrName>ppt_x</p:attrName>
                                        </p:attrNameLst>
                                      </p:cBhvr>
                                    </p:anim>
                                    <p:anim from="(-#ppt_h/2)" to="(#ppt_y)" calcmode="lin" valueType="num">
                                      <p:cBhvr>
                                        <p:cTn id="43" dur="500" fill="hold">
                                          <p:stCondLst>
                                            <p:cond delay="0"/>
                                          </p:stCondLst>
                                        </p:cTn>
                                        <p:tgtEl>
                                          <p:spTgt spid="17443"/>
                                        </p:tgtEl>
                                        <p:attrNameLst>
                                          <p:attrName>ppt_y</p:attrName>
                                        </p:attrNameLst>
                                      </p:cBhvr>
                                    </p:anim>
                                    <p:animRot by="21600000">
                                      <p:cBhvr>
                                        <p:cTn id="44" dur="500" fill="hold">
                                          <p:stCondLst>
                                            <p:cond delay="0"/>
                                          </p:stCondLst>
                                        </p:cTn>
                                        <p:tgtEl>
                                          <p:spTgt spid="174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24" grpId="0" autoUpdateAnimBg="0"/>
      <p:bldP spid="1744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69789" y="1202585"/>
            <a:ext cx="4339650" cy="646331"/>
          </a:xfrm>
          <a:prstGeom prst="rect">
            <a:avLst/>
          </a:prstGeom>
        </p:spPr>
        <p:txBody>
          <a:bodyPr wrap="none">
            <a:spAutoFit/>
          </a:bodyPr>
          <a:lstStyle/>
          <a:p>
            <a:r>
              <a:rPr lang="zh-CN" altLang="en-US" sz="3600" dirty="0">
                <a:solidFill>
                  <a:schemeClr val="accent2"/>
                </a:solidFill>
                <a:latin typeface="方正大黑简体" panose="03000509000000000000" pitchFamily="65" charset="-122"/>
                <a:ea typeface="方正大黑简体" panose="03000509000000000000" pitchFamily="65" charset="-122"/>
              </a:rPr>
              <a:t>一、网店商品的选择</a:t>
            </a:r>
            <a:endParaRPr lang="zh-CN" altLang="en-US" sz="3600" dirty="0">
              <a:solidFill>
                <a:schemeClr val="accent2"/>
              </a:solidFill>
              <a:latin typeface="方正大黑简体" panose="03000509000000000000" pitchFamily="65" charset="-122"/>
              <a:ea typeface="方正大黑简体" panose="03000509000000000000" pitchFamily="65" charset="-122"/>
            </a:endParaRPr>
          </a:p>
        </p:txBody>
      </p:sp>
      <p:sp>
        <p:nvSpPr>
          <p:cNvPr id="4" name="文本框 3"/>
          <p:cNvSpPr txBox="1"/>
          <p:nvPr/>
        </p:nvSpPr>
        <p:spPr>
          <a:xfrm>
            <a:off x="769789" y="1922665"/>
            <a:ext cx="10657184" cy="4098623"/>
          </a:xfrm>
          <a:prstGeom prst="rect">
            <a:avLst/>
          </a:prstGeom>
          <a:noFill/>
        </p:spPr>
        <p:txBody>
          <a:bodyPr wrap="square" rtlCol="0" anchor="t">
            <a:spAutoFit/>
          </a:bodyPr>
          <a:lstStyle/>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淘宝卖家在选择网店主营商品之前，需要先对整个淘宝市场有充分的认识和了解。</a:t>
            </a:r>
            <a:endParaRPr lang="en-US" altLang="zh-CN" sz="2400" dirty="0">
              <a:solidFill>
                <a:schemeClr val="accent2"/>
              </a:solidFill>
              <a:latin typeface="+mj-lt"/>
              <a:ea typeface="黑体" panose="02010609060101010101" pitchFamily="49" charset="-122"/>
              <a:cs typeface="+mn-ea"/>
            </a:endParaRPr>
          </a:p>
          <a:p>
            <a:pPr indent="612140" algn="just">
              <a:spcBef>
                <a:spcPts val="1000"/>
              </a:spcBef>
            </a:pPr>
            <a:r>
              <a:rPr lang="zh-CN" altLang="en-US" sz="2400" dirty="0">
                <a:solidFill>
                  <a:schemeClr val="accent2"/>
                </a:solidFill>
                <a:latin typeface="+mj-lt"/>
                <a:ea typeface="黑体" panose="02010609060101010101" pitchFamily="49" charset="-122"/>
                <a:cs typeface="+mn-ea"/>
              </a:rPr>
              <a:t>首先要分析淘宝市场的整体趋势；</a:t>
            </a:r>
            <a:endParaRPr lang="en-US" altLang="zh-CN" sz="24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其次要对自己所在行业的趋势进行深入的考察和研究，掌握所在行业采购市场的行情和动态，熟悉所在行业客户市场的走势和特性；</a:t>
            </a:r>
            <a:endParaRPr lang="en-US" altLang="zh-CN" sz="24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此外，还要考虑货源优势等。可以通过生意参谋、百度指数等专业工具分析市场走势。淘宝网店商品的选择主要考虑以下几种因素。</a:t>
            </a:r>
            <a:endParaRPr lang="zh-CN" altLang="en-US" sz="2400" dirty="0">
              <a:solidFill>
                <a:schemeClr val="accent2"/>
              </a:solidFill>
              <a:latin typeface="+mj-lt"/>
              <a:ea typeface="黑体" panose="02010609060101010101" pitchFamily="49" charset="-122"/>
              <a:cs typeface="+mn-ea"/>
            </a:endParaRPr>
          </a:p>
        </p:txBody>
      </p:sp>
      <p:sp>
        <p:nvSpPr>
          <p:cNvPr id="5" name="文本框 4"/>
          <p:cNvSpPr txBox="1"/>
          <p:nvPr/>
        </p:nvSpPr>
        <p:spPr>
          <a:xfrm>
            <a:off x="8330580" y="908803"/>
            <a:ext cx="2883907" cy="707886"/>
          </a:xfrm>
          <a:prstGeom prst="rect">
            <a:avLst/>
          </a:prstGeom>
          <a:solidFill>
            <a:srgbClr val="00B0F0"/>
          </a:solidFill>
          <a:effectLst>
            <a:outerShdw blurRad="50800" dist="38100" dir="5400000" algn="t" rotWithShape="0">
              <a:prstClr val="black">
                <a:alpha val="40000"/>
              </a:prstClr>
            </a:outerShdw>
          </a:effectLst>
        </p:spPr>
        <p:txBody>
          <a:bodyPr wrap="square" rtlCol="0" anchor="ctr">
            <a:spAutoFit/>
          </a:bodyPr>
          <a:p>
            <a:pPr algn="just"/>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点击视频：修水农民：网上卖拐杖 月入过万元</a:t>
            </a:r>
            <a:endParaRPr lang="zh-CN" altLang="en-US" sz="2000" dirty="0">
              <a:solidFill>
                <a:srgbClr val="F8F8F8"/>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4398" y="848782"/>
            <a:ext cx="827927" cy="82792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7170"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7171"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2"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3"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7174"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7175" name="Group 21"/>
          <p:cNvGrpSpPr/>
          <p:nvPr/>
        </p:nvGrpSpPr>
        <p:grpSpPr bwMode="auto">
          <a:xfrm>
            <a:off x="0" y="6715125"/>
            <a:ext cx="12196763" cy="142875"/>
            <a:chOff x="0" y="0"/>
            <a:chExt cx="7634" cy="89"/>
          </a:xfrm>
        </p:grpSpPr>
        <p:sp>
          <p:nvSpPr>
            <p:cNvPr id="7198"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0"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1"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sp>
        <p:nvSpPr>
          <p:cNvPr id="7181" name="TextBox 80"/>
          <p:cNvSpPr txBox="1">
            <a:spLocks noChangeArrowheads="1"/>
          </p:cNvSpPr>
          <p:nvPr/>
        </p:nvSpPr>
        <p:spPr bwMode="auto">
          <a:xfrm>
            <a:off x="5373687" y="1918573"/>
            <a:ext cx="32449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600" dirty="0">
                <a:solidFill>
                  <a:srgbClr val="FFFFFF"/>
                </a:solidFill>
                <a:latin typeface="方正大黑简体" panose="03000509000000000000" pitchFamily="65" charset="-122"/>
                <a:ea typeface="方正大黑简体" panose="03000509000000000000" pitchFamily="65" charset="-122"/>
              </a:rPr>
              <a:t>网上开店概述</a:t>
            </a:r>
            <a:endParaRPr lang="zh-CN" altLang="en-US" sz="3600" dirty="0">
              <a:solidFill>
                <a:srgbClr val="FFFFFF"/>
              </a:solidFill>
              <a:latin typeface="方正大黑简体" panose="03000509000000000000" pitchFamily="65" charset="-122"/>
              <a:ea typeface="方正大黑简体" panose="03000509000000000000" pitchFamily="65" charset="-122"/>
            </a:endParaRPr>
          </a:p>
        </p:txBody>
      </p:sp>
      <p:sp>
        <p:nvSpPr>
          <p:cNvPr id="7182" name="TextBox 83"/>
          <p:cNvSpPr txBox="1">
            <a:spLocks noChangeArrowheads="1"/>
          </p:cNvSpPr>
          <p:nvPr/>
        </p:nvSpPr>
        <p:spPr bwMode="auto">
          <a:xfrm>
            <a:off x="5373687" y="3286725"/>
            <a:ext cx="34249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600" dirty="0">
                <a:solidFill>
                  <a:srgbClr val="FFFFFF"/>
                </a:solidFill>
                <a:latin typeface="+mj-lt"/>
                <a:ea typeface="方正大黑简体" panose="03000509000000000000" pitchFamily="65" charset="-122"/>
              </a:rPr>
              <a:t>选品和商品发布</a:t>
            </a:r>
            <a:endParaRPr lang="zh-CN" altLang="en-US" sz="3600" dirty="0">
              <a:solidFill>
                <a:srgbClr val="FFFFFF"/>
              </a:solidFill>
              <a:latin typeface="方正大黑简体" panose="03000509000000000000" pitchFamily="65" charset="-122"/>
              <a:ea typeface="方正大黑简体" panose="03000509000000000000" pitchFamily="65" charset="-122"/>
            </a:endParaRPr>
          </a:p>
        </p:txBody>
      </p:sp>
      <p:pic>
        <p:nvPicPr>
          <p:cNvPr id="7186" name="Picture 3" descr="F:\快盘\WPS上传PPT\互联网生活\导出\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3654425"/>
            <a:ext cx="52181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3" name="组合 46"/>
          <p:cNvGrpSpPr/>
          <p:nvPr/>
        </p:nvGrpSpPr>
        <p:grpSpPr bwMode="auto">
          <a:xfrm>
            <a:off x="4594225" y="3331284"/>
            <a:ext cx="584200" cy="557212"/>
            <a:chOff x="0" y="0"/>
            <a:chExt cx="650875" cy="620712"/>
          </a:xfrm>
        </p:grpSpPr>
        <p:sp>
          <p:nvSpPr>
            <p:cNvPr id="7192"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6" name="组合 45"/>
          <p:cNvGrpSpPr/>
          <p:nvPr/>
        </p:nvGrpSpPr>
        <p:grpSpPr bwMode="auto">
          <a:xfrm>
            <a:off x="4594225" y="1963132"/>
            <a:ext cx="584200" cy="557212"/>
            <a:chOff x="0" y="0"/>
            <a:chExt cx="650875" cy="620712"/>
          </a:xfrm>
        </p:grpSpPr>
        <p:sp>
          <p:nvSpPr>
            <p:cNvPr id="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1"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 name="组合 47"/>
          <p:cNvGrpSpPr/>
          <p:nvPr/>
        </p:nvGrpSpPr>
        <p:grpSpPr bwMode="auto">
          <a:xfrm>
            <a:off x="4594225" y="4671988"/>
            <a:ext cx="584200" cy="557212"/>
            <a:chOff x="0" y="0"/>
            <a:chExt cx="650875" cy="620712"/>
          </a:xfrm>
        </p:grpSpPr>
        <p:sp>
          <p:nvSpPr>
            <p:cNvPr id="23"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4"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5" name="TextBox 83"/>
          <p:cNvSpPr txBox="1">
            <a:spLocks noChangeArrowheads="1"/>
          </p:cNvSpPr>
          <p:nvPr/>
        </p:nvSpPr>
        <p:spPr bwMode="auto">
          <a:xfrm>
            <a:off x="5373687" y="4654877"/>
            <a:ext cx="38930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600" b="1" dirty="0">
                <a:solidFill>
                  <a:srgbClr val="FFFFFF"/>
                </a:solidFill>
                <a:latin typeface="+mj-lt"/>
                <a:ea typeface="方正大黑简体" panose="03000509000000000000" pitchFamily="65" charset="-122"/>
              </a:rPr>
              <a:t>网店运营数据分析</a:t>
            </a:r>
            <a:endParaRPr lang="zh-CN" altLang="en-US" sz="3600" dirty="0">
              <a:solidFill>
                <a:srgbClr val="FFFFFF"/>
              </a:solidFill>
              <a:latin typeface="方正大黑简体" panose="03000509000000000000" pitchFamily="65" charset="-122"/>
              <a:ea typeface="方正大黑简体" panose="03000509000000000000" pitchFamily="65" charset="-122"/>
            </a:endParaRPr>
          </a:p>
        </p:txBody>
      </p:sp>
    </p:spTree>
  </p:cSld>
  <p:clrMapOvr>
    <a:masterClrMapping/>
  </p:clrMapOvr>
  <p:transition spd="slow" advTm="1023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300" fill="hold"/>
                                        <p:tgtEl>
                                          <p:spTgt spid="7171"/>
                                        </p:tgtEl>
                                        <p:attrNameLst>
                                          <p:attrName>ppt_x</p:attrName>
                                        </p:attrNameLst>
                                      </p:cBhvr>
                                      <p:tavLst>
                                        <p:tav tm="0">
                                          <p:val>
                                            <p:strVal val="#ppt_x"/>
                                          </p:val>
                                        </p:tav>
                                        <p:tav tm="100000">
                                          <p:val>
                                            <p:strVal val="#ppt_x"/>
                                          </p:val>
                                        </p:tav>
                                      </p:tavLst>
                                    </p:anim>
                                    <p:anim calcmode="lin" valueType="num">
                                      <p:cBhvr additive="base">
                                        <p:cTn id="8" dur="300" fill="hold"/>
                                        <p:tgtEl>
                                          <p:spTgt spid="717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300" fill="hold"/>
                                        <p:tgtEl>
                                          <p:spTgt spid="7172"/>
                                        </p:tgtEl>
                                        <p:attrNameLst>
                                          <p:attrName>ppt_x</p:attrName>
                                        </p:attrNameLst>
                                      </p:cBhvr>
                                      <p:tavLst>
                                        <p:tav tm="0">
                                          <p:val>
                                            <p:strVal val="#ppt_x"/>
                                          </p:val>
                                        </p:tav>
                                        <p:tav tm="100000">
                                          <p:val>
                                            <p:strVal val="#ppt_x"/>
                                          </p:val>
                                        </p:tav>
                                      </p:tavLst>
                                    </p:anim>
                                    <p:anim calcmode="lin" valueType="num">
                                      <p:cBhvr additive="base">
                                        <p:cTn id="12" dur="300" fill="hold"/>
                                        <p:tgtEl>
                                          <p:spTgt spid="717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7173"/>
                                        </p:tgtEl>
                                        <p:attrNameLst>
                                          <p:attrName>style.visibility</p:attrName>
                                        </p:attrNameLst>
                                      </p:cBhvr>
                                      <p:to>
                                        <p:strVal val="visible"/>
                                      </p:to>
                                    </p:set>
                                    <p:anim calcmode="lin" valueType="num">
                                      <p:cBhvr>
                                        <p:cTn id="16" dur="300" fill="hold"/>
                                        <p:tgtEl>
                                          <p:spTgt spid="7173"/>
                                        </p:tgtEl>
                                        <p:attrNameLst>
                                          <p:attrName>ppt_w</p:attrName>
                                        </p:attrNameLst>
                                      </p:cBhvr>
                                      <p:tavLst>
                                        <p:tav tm="0">
                                          <p:val>
                                            <p:fltVal val="0"/>
                                          </p:val>
                                        </p:tav>
                                        <p:tav tm="100000">
                                          <p:val>
                                            <p:strVal val="#ppt_w"/>
                                          </p:val>
                                        </p:tav>
                                      </p:tavLst>
                                    </p:anim>
                                    <p:anim calcmode="lin" valueType="num">
                                      <p:cBhvr>
                                        <p:cTn id="17" dur="300" fill="hold"/>
                                        <p:tgtEl>
                                          <p:spTgt spid="7173"/>
                                        </p:tgtEl>
                                        <p:attrNameLst>
                                          <p:attrName>ppt_h</p:attrName>
                                        </p:attrNameLst>
                                      </p:cBhvr>
                                      <p:tavLst>
                                        <p:tav tm="0">
                                          <p:val>
                                            <p:fltVal val="0"/>
                                          </p:val>
                                        </p:tav>
                                        <p:tav tm="100000">
                                          <p:val>
                                            <p:strVal val="#ppt_h"/>
                                          </p:val>
                                        </p:tav>
                                      </p:tavLst>
                                    </p:anim>
                                    <p:anim calcmode="lin" valueType="num">
                                      <p:cBhvr>
                                        <p:cTn id="18" dur="300" fill="hold"/>
                                        <p:tgtEl>
                                          <p:spTgt spid="7173"/>
                                        </p:tgtEl>
                                        <p:attrNameLst>
                                          <p:attrName>style.rotation</p:attrName>
                                        </p:attrNameLst>
                                      </p:cBhvr>
                                      <p:tavLst>
                                        <p:tav tm="0">
                                          <p:val>
                                            <p:fltVal val="90"/>
                                          </p:val>
                                        </p:tav>
                                        <p:tav tm="100000">
                                          <p:val>
                                            <p:fltVal val="0"/>
                                          </p:val>
                                        </p:tav>
                                      </p:tavLst>
                                    </p:anim>
                                    <p:animEffect transition="in" filter="fade">
                                      <p:cBhvr>
                                        <p:cTn id="19" dur="300"/>
                                        <p:tgtEl>
                                          <p:spTgt spid="7173"/>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300" fill="hold"/>
                                        <p:tgtEl>
                                          <p:spTgt spid="7174"/>
                                        </p:tgtEl>
                                        <p:attrNameLst>
                                          <p:attrName>ppt_w</p:attrName>
                                        </p:attrNameLst>
                                      </p:cBhvr>
                                      <p:tavLst>
                                        <p:tav tm="0">
                                          <p:val>
                                            <p:fltVal val="0"/>
                                          </p:val>
                                        </p:tav>
                                        <p:tav tm="100000">
                                          <p:val>
                                            <p:strVal val="#ppt_w"/>
                                          </p:val>
                                        </p:tav>
                                      </p:tavLst>
                                    </p:anim>
                                    <p:anim calcmode="lin" valueType="num">
                                      <p:cBhvr>
                                        <p:cTn id="23" dur="300" fill="hold"/>
                                        <p:tgtEl>
                                          <p:spTgt spid="7174"/>
                                        </p:tgtEl>
                                        <p:attrNameLst>
                                          <p:attrName>ppt_h</p:attrName>
                                        </p:attrNameLst>
                                      </p:cBhvr>
                                      <p:tavLst>
                                        <p:tav tm="0">
                                          <p:val>
                                            <p:fltVal val="0"/>
                                          </p:val>
                                        </p:tav>
                                        <p:tav tm="100000">
                                          <p:val>
                                            <p:strVal val="#ppt_h"/>
                                          </p:val>
                                        </p:tav>
                                      </p:tavLst>
                                    </p:anim>
                                    <p:anim calcmode="lin" valueType="num">
                                      <p:cBhvr>
                                        <p:cTn id="24" dur="300" fill="hold"/>
                                        <p:tgtEl>
                                          <p:spTgt spid="7174"/>
                                        </p:tgtEl>
                                        <p:attrNameLst>
                                          <p:attrName>style.rotation</p:attrName>
                                        </p:attrNameLst>
                                      </p:cBhvr>
                                      <p:tavLst>
                                        <p:tav tm="0">
                                          <p:val>
                                            <p:fltVal val="90"/>
                                          </p:val>
                                        </p:tav>
                                        <p:tav tm="100000">
                                          <p:val>
                                            <p:fltVal val="0"/>
                                          </p:val>
                                        </p:tav>
                                      </p:tavLst>
                                    </p:anim>
                                    <p:animEffect transition="in" filter="fade">
                                      <p:cBhvr>
                                        <p:cTn id="25" dur="300"/>
                                        <p:tgtEl>
                                          <p:spTgt spid="7174"/>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wipe(up)">
                                      <p:cBhvr>
                                        <p:cTn id="29" dur="500"/>
                                        <p:tgtEl>
                                          <p:spTgt spid="7170"/>
                                        </p:tgtEl>
                                      </p:cBhvr>
                                    </p:animEffect>
                                  </p:childTnLst>
                                </p:cTn>
                              </p:par>
                            </p:childTnLst>
                          </p:cTn>
                        </p:par>
                        <p:par>
                          <p:cTn id="30" fill="hold">
                            <p:stCondLst>
                              <p:cond delay="1500"/>
                            </p:stCondLst>
                            <p:childTnLst>
                              <p:par>
                                <p:cTn id="31" presetID="2" presetClass="entr" presetSubtype="6" fill="hold" nodeType="afterEffect">
                                  <p:stCondLst>
                                    <p:cond delay="0"/>
                                  </p:stCondLst>
                                  <p:childTnLst>
                                    <p:set>
                                      <p:cBhvr>
                                        <p:cTn id="32" dur="1" fill="hold">
                                          <p:stCondLst>
                                            <p:cond delay="0"/>
                                          </p:stCondLst>
                                        </p:cTn>
                                        <p:tgtEl>
                                          <p:spTgt spid="7196"/>
                                        </p:tgtEl>
                                        <p:attrNameLst>
                                          <p:attrName>style.visibility</p:attrName>
                                        </p:attrNameLst>
                                      </p:cBhvr>
                                      <p:to>
                                        <p:strVal val="visible"/>
                                      </p:to>
                                    </p:set>
                                    <p:anim calcmode="lin" valueType="num">
                                      <p:cBhvr additive="base">
                                        <p:cTn id="33" dur="500" fill="hold"/>
                                        <p:tgtEl>
                                          <p:spTgt spid="7196"/>
                                        </p:tgtEl>
                                        <p:attrNameLst>
                                          <p:attrName>ppt_x</p:attrName>
                                        </p:attrNameLst>
                                      </p:cBhvr>
                                      <p:tavLst>
                                        <p:tav tm="0">
                                          <p:val>
                                            <p:strVal val="1+#ppt_w/2"/>
                                          </p:val>
                                        </p:tav>
                                        <p:tav tm="100000">
                                          <p:val>
                                            <p:strVal val="#ppt_x"/>
                                          </p:val>
                                        </p:tav>
                                      </p:tavLst>
                                    </p:anim>
                                    <p:anim calcmode="lin" valueType="num">
                                      <p:cBhvr additive="base">
                                        <p:cTn id="34" dur="500" fill="hold"/>
                                        <p:tgtEl>
                                          <p:spTgt spid="7196"/>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100"/>
                                  </p:stCondLst>
                                  <p:childTnLst>
                                    <p:set>
                                      <p:cBhvr>
                                        <p:cTn id="36" dur="1" fill="hold">
                                          <p:stCondLst>
                                            <p:cond delay="0"/>
                                          </p:stCondLst>
                                        </p:cTn>
                                        <p:tgtEl>
                                          <p:spTgt spid="7193"/>
                                        </p:tgtEl>
                                        <p:attrNameLst>
                                          <p:attrName>style.visibility</p:attrName>
                                        </p:attrNameLst>
                                      </p:cBhvr>
                                      <p:to>
                                        <p:strVal val="visible"/>
                                      </p:to>
                                    </p:set>
                                    <p:anim calcmode="lin" valueType="num">
                                      <p:cBhvr additive="base">
                                        <p:cTn id="37" dur="500" fill="hold"/>
                                        <p:tgtEl>
                                          <p:spTgt spid="7193"/>
                                        </p:tgtEl>
                                        <p:attrNameLst>
                                          <p:attrName>ppt_x</p:attrName>
                                        </p:attrNameLst>
                                      </p:cBhvr>
                                      <p:tavLst>
                                        <p:tav tm="0">
                                          <p:val>
                                            <p:strVal val="1+#ppt_w/2"/>
                                          </p:val>
                                        </p:tav>
                                        <p:tav tm="100000">
                                          <p:val>
                                            <p:strVal val="#ppt_x"/>
                                          </p:val>
                                        </p:tav>
                                      </p:tavLst>
                                    </p:anim>
                                    <p:anim calcmode="lin" valueType="num">
                                      <p:cBhvr additive="base">
                                        <p:cTn id="38" dur="500" fill="hold"/>
                                        <p:tgtEl>
                                          <p:spTgt spid="7193"/>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3" fill="hold" grpId="0" nodeType="afterEffect">
                                  <p:stCondLst>
                                    <p:cond delay="0"/>
                                  </p:stCondLst>
                                  <p:childTnLst>
                                    <p:set>
                                      <p:cBhvr>
                                        <p:cTn id="41" dur="1" fill="hold">
                                          <p:stCondLst>
                                            <p:cond delay="0"/>
                                          </p:stCondLst>
                                        </p:cTn>
                                        <p:tgtEl>
                                          <p:spTgt spid="7181"/>
                                        </p:tgtEl>
                                        <p:attrNameLst>
                                          <p:attrName>style.visibility</p:attrName>
                                        </p:attrNameLst>
                                      </p:cBhvr>
                                      <p:to>
                                        <p:strVal val="visible"/>
                                      </p:to>
                                    </p:set>
                                    <p:anim calcmode="lin" valueType="num">
                                      <p:cBhvr additive="base">
                                        <p:cTn id="42" dur="500" fill="hold"/>
                                        <p:tgtEl>
                                          <p:spTgt spid="7181"/>
                                        </p:tgtEl>
                                        <p:attrNameLst>
                                          <p:attrName>ppt_x</p:attrName>
                                        </p:attrNameLst>
                                      </p:cBhvr>
                                      <p:tavLst>
                                        <p:tav tm="0">
                                          <p:val>
                                            <p:strVal val="1+#ppt_w/2"/>
                                          </p:val>
                                        </p:tav>
                                        <p:tav tm="100000">
                                          <p:val>
                                            <p:strVal val="#ppt_x"/>
                                          </p:val>
                                        </p:tav>
                                      </p:tavLst>
                                    </p:anim>
                                    <p:anim calcmode="lin" valueType="num">
                                      <p:cBhvr additive="base">
                                        <p:cTn id="43" dur="500" fill="hold"/>
                                        <p:tgtEl>
                                          <p:spTgt spid="7181"/>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stCondLst>
                                    <p:cond delay="100"/>
                                  </p:stCondLst>
                                  <p:childTnLst>
                                    <p:set>
                                      <p:cBhvr>
                                        <p:cTn id="45" dur="1" fill="hold">
                                          <p:stCondLst>
                                            <p:cond delay="0"/>
                                          </p:stCondLst>
                                        </p:cTn>
                                        <p:tgtEl>
                                          <p:spTgt spid="7182"/>
                                        </p:tgtEl>
                                        <p:attrNameLst>
                                          <p:attrName>style.visibility</p:attrName>
                                        </p:attrNameLst>
                                      </p:cBhvr>
                                      <p:to>
                                        <p:strVal val="visible"/>
                                      </p:to>
                                    </p:set>
                                    <p:anim calcmode="lin" valueType="num">
                                      <p:cBhvr additive="base">
                                        <p:cTn id="46" dur="500" fill="hold"/>
                                        <p:tgtEl>
                                          <p:spTgt spid="7182"/>
                                        </p:tgtEl>
                                        <p:attrNameLst>
                                          <p:attrName>ppt_x</p:attrName>
                                        </p:attrNameLst>
                                      </p:cBhvr>
                                      <p:tavLst>
                                        <p:tav tm="0">
                                          <p:val>
                                            <p:strVal val="1+#ppt_w/2"/>
                                          </p:val>
                                        </p:tav>
                                        <p:tav tm="100000">
                                          <p:val>
                                            <p:strVal val="#ppt_x"/>
                                          </p:val>
                                        </p:tav>
                                      </p:tavLst>
                                    </p:anim>
                                    <p:anim calcmode="lin" valueType="num">
                                      <p:cBhvr additive="base">
                                        <p:cTn id="47" dur="500" fill="hold"/>
                                        <p:tgtEl>
                                          <p:spTgt spid="7182"/>
                                        </p:tgtEl>
                                        <p:attrNameLst>
                                          <p:attrName>ppt_y</p:attrName>
                                        </p:attrNameLst>
                                      </p:cBhvr>
                                      <p:tavLst>
                                        <p:tav tm="0">
                                          <p:val>
                                            <p:strVal val="0-#ppt_h/2"/>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7186"/>
                                        </p:tgtEl>
                                        <p:attrNameLst>
                                          <p:attrName>style.visibility</p:attrName>
                                        </p:attrNameLst>
                                      </p:cBhvr>
                                      <p:to>
                                        <p:strVal val="visible"/>
                                      </p:to>
                                    </p:set>
                                    <p:animEffect transition="in" filter="fade">
                                      <p:cBhvr>
                                        <p:cTn id="50" dur="1000"/>
                                        <p:tgtEl>
                                          <p:spTgt spid="7186"/>
                                        </p:tgtEl>
                                      </p:cBhvr>
                                    </p:animEffect>
                                    <p:anim calcmode="lin" valueType="num">
                                      <p:cBhvr>
                                        <p:cTn id="51" dur="1000" fill="hold"/>
                                        <p:tgtEl>
                                          <p:spTgt spid="7186"/>
                                        </p:tgtEl>
                                        <p:attrNameLst>
                                          <p:attrName>ppt_x</p:attrName>
                                        </p:attrNameLst>
                                      </p:cBhvr>
                                      <p:tavLst>
                                        <p:tav tm="0">
                                          <p:val>
                                            <p:strVal val="#ppt_x"/>
                                          </p:val>
                                        </p:tav>
                                        <p:tav tm="100000">
                                          <p:val>
                                            <p:strVal val="#ppt_x"/>
                                          </p:val>
                                        </p:tav>
                                      </p:tavLst>
                                    </p:anim>
                                    <p:anim calcmode="lin" valueType="num">
                                      <p:cBhvr>
                                        <p:cTn id="52" dur="1000" fill="hold"/>
                                        <p:tgtEl>
                                          <p:spTgt spid="7186"/>
                                        </p:tgtEl>
                                        <p:attrNameLst>
                                          <p:attrName>ppt_y</p:attrName>
                                        </p:attrNameLst>
                                      </p:cBhvr>
                                      <p:tavLst>
                                        <p:tav tm="0">
                                          <p:val>
                                            <p:strVal val="#ppt_y+.1"/>
                                          </p:val>
                                        </p:tav>
                                        <p:tav tm="100000">
                                          <p:val>
                                            <p:strVal val="#ppt_y"/>
                                          </p:val>
                                        </p:tav>
                                      </p:tavLst>
                                    </p:anim>
                                  </p:childTnLst>
                                </p:cTn>
                              </p:par>
                              <p:par>
                                <p:cTn id="53" presetID="2" presetClass="entr" presetSubtype="6" fill="hold" nodeType="withEffect">
                                  <p:stCondLst>
                                    <p:cond delay="20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1+#ppt_w/2"/>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3" fill="hold" grpId="0" nodeType="withEffect">
                                  <p:stCondLst>
                                    <p:cond delay="10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1+#ppt_w/2"/>
                                          </p:val>
                                        </p:tav>
                                        <p:tav tm="100000">
                                          <p:val>
                                            <p:strVal val="#ppt_x"/>
                                          </p:val>
                                        </p:tav>
                                      </p:tavLst>
                                    </p:anim>
                                    <p:anim calcmode="lin" valueType="num">
                                      <p:cBhvr additive="base">
                                        <p:cTn id="60"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animBg="1"/>
      <p:bldP spid="7173" grpId="0" autoUpdateAnimBg="0"/>
      <p:bldP spid="7174" grpId="0" autoUpdateAnimBg="0"/>
      <p:bldP spid="7181" grpId="0" autoUpdateAnimBg="0"/>
      <p:bldP spid="7182" grpId="0" autoUpdateAnimBg="0"/>
      <p:bldP spid="2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0758" y="1137314"/>
            <a:ext cx="11215246" cy="4775731"/>
          </a:xfrm>
          <a:prstGeom prst="rect">
            <a:avLst/>
          </a:prstGeom>
          <a:noFill/>
        </p:spPr>
        <p:txBody>
          <a:bodyPr wrap="square" rtlCol="0" anchor="t">
            <a:spAutoFit/>
          </a:bodyPr>
          <a:lstStyle/>
          <a:p>
            <a:pPr indent="612140" algn="just">
              <a:spcBef>
                <a:spcPts val="1000"/>
              </a:spcBef>
              <a:spcAft>
                <a:spcPts val="50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（一）根据市场趋势选择商品</a:t>
            </a:r>
            <a:endParaRPr lang="en-US" altLang="zh-CN"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以百度指数为例分析市场趋势。对市场趋势进行调查是淘宝卖家在开网店前非常重要的一环，卖家可以通过生意参谋</a:t>
            </a:r>
            <a:r>
              <a:rPr lang="en-US" altLang="zh-CN" sz="2400" dirty="0">
                <a:solidFill>
                  <a:schemeClr val="accent2"/>
                </a:solidFill>
                <a:latin typeface="+mj-lt"/>
                <a:ea typeface="黑体" panose="02010609060101010101" pitchFamily="49" charset="-122"/>
                <a:cs typeface="+mn-ea"/>
              </a:rPr>
              <a:t>—</a:t>
            </a:r>
            <a:r>
              <a:rPr lang="zh-CN" altLang="en-US" sz="2400" dirty="0">
                <a:solidFill>
                  <a:schemeClr val="accent2"/>
                </a:solidFill>
                <a:latin typeface="+mj-lt"/>
                <a:ea typeface="黑体" panose="02010609060101010101" pitchFamily="49" charset="-122"/>
                <a:cs typeface="+mn-ea"/>
              </a:rPr>
              <a:t>市场</a:t>
            </a:r>
            <a:r>
              <a:rPr lang="en-US" altLang="zh-CN" sz="2400" dirty="0">
                <a:solidFill>
                  <a:schemeClr val="accent2"/>
                </a:solidFill>
                <a:latin typeface="+mj-lt"/>
                <a:ea typeface="黑体" panose="02010609060101010101" pitchFamily="49" charset="-122"/>
                <a:cs typeface="+mn-ea"/>
              </a:rPr>
              <a:t>—</a:t>
            </a:r>
            <a:r>
              <a:rPr lang="zh-CN" altLang="en-US" sz="2400" dirty="0">
                <a:solidFill>
                  <a:schemeClr val="accent2"/>
                </a:solidFill>
                <a:latin typeface="+mj-lt"/>
                <a:ea typeface="黑体" panose="02010609060101010101" pitchFamily="49" charset="-122"/>
                <a:cs typeface="+mn-ea"/>
              </a:rPr>
              <a:t>搜索指数来查询分析市场趋势，还可以通过百度指数来分析市场趋势。百度指数是研究客户兴趣、习惯的重要数据参考平台。淘宝卖家通过百度指数可以查看商品的长期走势、客户人群特性、商品搜索量和成交量的排行榜等内容。</a:t>
            </a:r>
            <a:endParaRPr lang="en-US" altLang="zh-CN" sz="2400" dirty="0">
              <a:solidFill>
                <a:schemeClr val="accent2"/>
              </a:solidFill>
              <a:latin typeface="+mj-lt"/>
              <a:ea typeface="黑体" panose="02010609060101010101" pitchFamily="49" charset="-122"/>
              <a:cs typeface="+mn-ea"/>
            </a:endParaRPr>
          </a:p>
          <a:p>
            <a:pPr indent="612140" algn="just">
              <a:lnSpc>
                <a:spcPct val="15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淘宝卖家可以在搜索栏中输入想查询的商品类目的关键词，通过搜索指数、人群画像等指标对该商品类目进行全方位的分析。</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6277" y="1124744"/>
            <a:ext cx="10864207" cy="2244269"/>
          </a:xfrm>
          <a:prstGeom prst="rect">
            <a:avLst/>
          </a:prstGeom>
          <a:noFill/>
        </p:spPr>
        <p:txBody>
          <a:bodyPr wrap="square" rtlCol="0" anchor="t">
            <a:spAutoFit/>
          </a:bodyPr>
          <a:lstStyle/>
          <a:p>
            <a:pPr indent="612140" algn="just">
              <a:spcBef>
                <a:spcPts val="0"/>
              </a:spcBef>
              <a:spcAft>
                <a:spcPts val="500"/>
              </a:spcAft>
            </a:pPr>
            <a:r>
              <a:rPr lang="en-US" altLang="zh-CN" sz="2400" b="1" dirty="0">
                <a:solidFill>
                  <a:schemeClr val="accent2"/>
                </a:solidFill>
                <a:latin typeface="+mj-lt"/>
                <a:ea typeface="黑体" panose="02010609060101010101" pitchFamily="49" charset="-122"/>
                <a:cs typeface="+mn-ea"/>
              </a:rPr>
              <a:t>1</a:t>
            </a:r>
            <a:r>
              <a:rPr lang="zh-CN" altLang="en-US" sz="2400" b="1" dirty="0">
                <a:solidFill>
                  <a:schemeClr val="accent2"/>
                </a:solidFill>
                <a:latin typeface="+mj-lt"/>
                <a:ea typeface="黑体" panose="02010609060101010101" pitchFamily="49" charset="-122"/>
                <a:cs typeface="+mn-ea"/>
              </a:rPr>
              <a:t>．搜索指数</a:t>
            </a:r>
            <a:endParaRPr lang="zh-CN" altLang="en-US" sz="2400" b="1" dirty="0">
              <a:solidFill>
                <a:schemeClr val="accent2"/>
              </a:solidFill>
              <a:latin typeface="+mj-lt"/>
              <a:ea typeface="黑体" panose="02010609060101010101" pitchFamily="49" charset="-122"/>
              <a:cs typeface="+mn-ea"/>
            </a:endParaRPr>
          </a:p>
          <a:p>
            <a:pPr indent="612140" algn="just">
              <a:lnSpc>
                <a:spcPct val="150000"/>
              </a:lnSpc>
              <a:spcBef>
                <a:spcPts val="500"/>
              </a:spcBef>
              <a:spcAft>
                <a:spcPts val="0"/>
              </a:spcAft>
            </a:pPr>
            <a:r>
              <a:rPr lang="zh-CN" altLang="en-US" sz="2400" dirty="0">
                <a:solidFill>
                  <a:schemeClr val="accent2"/>
                </a:solidFill>
                <a:latin typeface="+mj-lt"/>
                <a:ea typeface="黑体" panose="02010609060101010101" pitchFamily="49" charset="-122"/>
                <a:cs typeface="+mn-ea"/>
              </a:rPr>
              <a:t>搜索指数能反映市场搜索趋势，但并不等同于搜索次数。卖家通过搜索指数趋势可以掌握商品的长期搜索趋势。在百度指数的搜索栏中输入几个关键词，可以比较这些关键词的搜索指数趋势。</a:t>
            </a:r>
            <a:endParaRPr lang="zh-CN" altLang="en-US" sz="2400" dirty="0">
              <a:solidFill>
                <a:schemeClr val="accent2"/>
              </a:solidFill>
              <a:latin typeface="+mj-lt"/>
              <a:ea typeface="黑体" panose="02010609060101010101" pitchFamily="49" charset="-122"/>
              <a:cs typeface="+mn-ea"/>
            </a:endParaRPr>
          </a:p>
        </p:txBody>
      </p:sp>
      <p:sp>
        <p:nvSpPr>
          <p:cNvPr id="6" name="文本框 5"/>
          <p:cNvSpPr txBox="1"/>
          <p:nvPr/>
        </p:nvSpPr>
        <p:spPr>
          <a:xfrm>
            <a:off x="2807875" y="6372036"/>
            <a:ext cx="6581012" cy="400110"/>
          </a:xfrm>
          <a:prstGeom prst="rect">
            <a:avLst/>
          </a:prstGeom>
          <a:noFill/>
        </p:spPr>
        <p:txBody>
          <a:bodyPr wrap="square">
            <a:spAutoFit/>
          </a:bodyPr>
          <a:lstStyle/>
          <a:p>
            <a:pPr algn="ctr"/>
            <a:r>
              <a:rPr lang="zh-CN" altLang="en-US" sz="2000" dirty="0">
                <a:solidFill>
                  <a:schemeClr val="accent2"/>
                </a:solidFill>
                <a:latin typeface="+mj-lt"/>
                <a:ea typeface="黑体" panose="02010609060101010101" pitchFamily="49" charset="-122"/>
                <a:cs typeface="+mn-ea"/>
              </a:rPr>
              <a:t>图</a:t>
            </a:r>
            <a:r>
              <a:rPr lang="en-US" altLang="zh-CN" sz="2000" dirty="0">
                <a:solidFill>
                  <a:schemeClr val="accent2"/>
                </a:solidFill>
                <a:latin typeface="+mj-lt"/>
                <a:ea typeface="黑体" panose="02010609060101010101" pitchFamily="49" charset="-122"/>
                <a:cs typeface="+mn-ea"/>
              </a:rPr>
              <a:t>4.5 </a:t>
            </a:r>
            <a:r>
              <a:rPr lang="zh-CN" altLang="en-US" sz="2000" dirty="0">
                <a:solidFill>
                  <a:schemeClr val="accent2"/>
                </a:solidFill>
                <a:latin typeface="+mj-lt"/>
                <a:ea typeface="黑体" panose="02010609060101010101" pitchFamily="49" charset="-122"/>
                <a:cs typeface="+mn-ea"/>
              </a:rPr>
              <a:t>连衣裙、长裙、短裙的搜索指数趋势（近</a:t>
            </a:r>
            <a:r>
              <a:rPr lang="en-US" altLang="zh-CN" sz="2000" dirty="0">
                <a:solidFill>
                  <a:schemeClr val="accent2"/>
                </a:solidFill>
                <a:latin typeface="+mj-lt"/>
                <a:ea typeface="黑体" panose="02010609060101010101" pitchFamily="49" charset="-122"/>
                <a:cs typeface="+mn-ea"/>
              </a:rPr>
              <a:t>30</a:t>
            </a:r>
            <a:r>
              <a:rPr lang="zh-CN" altLang="en-US" sz="2000" dirty="0">
                <a:solidFill>
                  <a:schemeClr val="accent2"/>
                </a:solidFill>
                <a:latin typeface="+mj-lt"/>
                <a:ea typeface="黑体" panose="02010609060101010101" pitchFamily="49" charset="-122"/>
                <a:cs typeface="+mn-ea"/>
              </a:rPr>
              <a:t>天）</a:t>
            </a:r>
            <a:endParaRPr lang="zh-CN" altLang="en-US" sz="2000" dirty="0">
              <a:solidFill>
                <a:schemeClr val="accent2"/>
              </a:solidFill>
              <a:latin typeface="+mj-lt"/>
              <a:ea typeface="黑体" panose="02010609060101010101" pitchFamily="49" charset="-122"/>
              <a:cs typeface="+mn-ea"/>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10098"/>
          <a:stretch>
            <a:fillRect/>
          </a:stretch>
        </p:blipFill>
        <p:spPr>
          <a:xfrm>
            <a:off x="2990032" y="3356992"/>
            <a:ext cx="6216698" cy="2986451"/>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4035" y="1052736"/>
            <a:ext cx="10688688" cy="2244269"/>
          </a:xfrm>
          <a:prstGeom prst="rect">
            <a:avLst/>
          </a:prstGeom>
          <a:noFill/>
        </p:spPr>
        <p:txBody>
          <a:bodyPr wrap="square" rtlCol="0" anchor="t">
            <a:spAutoFit/>
          </a:bodyPr>
          <a:lstStyle/>
          <a:p>
            <a:pPr indent="612140" algn="just">
              <a:spcBef>
                <a:spcPts val="0"/>
              </a:spcBef>
              <a:spcAft>
                <a:spcPts val="500"/>
              </a:spcAft>
            </a:pPr>
            <a:r>
              <a:rPr lang="en-US" altLang="zh-CN" sz="2400" b="1" dirty="0">
                <a:solidFill>
                  <a:schemeClr val="accent2"/>
                </a:solidFill>
                <a:latin typeface="+mj-lt"/>
                <a:ea typeface="黑体" panose="02010609060101010101" pitchFamily="49" charset="-122"/>
                <a:cs typeface="+mn-ea"/>
              </a:rPr>
              <a:t>2</a:t>
            </a:r>
            <a:r>
              <a:rPr lang="zh-CN" altLang="en-US" sz="2400" b="1" dirty="0">
                <a:solidFill>
                  <a:schemeClr val="accent2"/>
                </a:solidFill>
                <a:latin typeface="+mj-lt"/>
                <a:ea typeface="黑体" panose="02010609060101010101" pitchFamily="49" charset="-122"/>
                <a:cs typeface="+mn-ea"/>
              </a:rPr>
              <a:t>．人群画像</a:t>
            </a:r>
            <a:endParaRPr lang="zh-CN" altLang="en-US" sz="2400" b="1" dirty="0">
              <a:solidFill>
                <a:schemeClr val="accent2"/>
              </a:solidFill>
              <a:latin typeface="+mj-lt"/>
              <a:ea typeface="黑体" panose="02010609060101010101" pitchFamily="49" charset="-122"/>
              <a:cs typeface="+mn-ea"/>
            </a:endParaRPr>
          </a:p>
          <a:p>
            <a:pPr indent="612140" algn="just">
              <a:lnSpc>
                <a:spcPct val="15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卖家如果想进一步了解什么人会搜索“连衣裙”，可使用百度指数的人群画像。人群画像通过对搜索人群的</a:t>
            </a:r>
            <a:r>
              <a:rPr lang="zh-CN" altLang="en-US" sz="2400" dirty="0">
                <a:solidFill>
                  <a:srgbClr val="C00000"/>
                </a:solidFill>
                <a:latin typeface="+mj-lt"/>
                <a:ea typeface="黑体" panose="02010609060101010101" pitchFamily="49" charset="-122"/>
                <a:cs typeface="+mn-ea"/>
              </a:rPr>
              <a:t>地域分布</a:t>
            </a:r>
            <a:r>
              <a:rPr lang="zh-CN" altLang="en-US" sz="2400" dirty="0">
                <a:solidFill>
                  <a:schemeClr val="accent2"/>
                </a:solidFill>
                <a:latin typeface="+mj-lt"/>
                <a:ea typeface="黑体" panose="02010609060101010101" pitchFamily="49" charset="-122"/>
                <a:cs typeface="+mn-ea"/>
              </a:rPr>
              <a:t>、</a:t>
            </a:r>
            <a:r>
              <a:rPr lang="zh-CN" altLang="en-US" sz="2400" dirty="0">
                <a:solidFill>
                  <a:srgbClr val="C00000"/>
                </a:solidFill>
                <a:latin typeface="+mj-lt"/>
                <a:ea typeface="黑体" panose="02010609060101010101" pitchFamily="49" charset="-122"/>
                <a:cs typeface="+mn-ea"/>
              </a:rPr>
              <a:t>人群属性</a:t>
            </a:r>
            <a:r>
              <a:rPr lang="zh-CN" altLang="en-US" sz="2400" dirty="0">
                <a:solidFill>
                  <a:schemeClr val="accent2"/>
                </a:solidFill>
                <a:latin typeface="+mj-lt"/>
                <a:ea typeface="黑体" panose="02010609060101010101" pitchFamily="49" charset="-122"/>
                <a:cs typeface="+mn-ea"/>
              </a:rPr>
              <a:t>做出精准的数据统计与分析，方便卖家更加准确地了解商品客户群体的特性。</a:t>
            </a:r>
            <a:endParaRPr lang="zh-CN" altLang="en-US" sz="2400" dirty="0">
              <a:solidFill>
                <a:schemeClr val="accent2"/>
              </a:solidFill>
              <a:latin typeface="+mj-lt"/>
              <a:ea typeface="黑体" panose="02010609060101010101" pitchFamily="49" charset="-122"/>
              <a:cs typeface="+mn-ea"/>
            </a:endParaRPr>
          </a:p>
        </p:txBody>
      </p:sp>
      <p:sp>
        <p:nvSpPr>
          <p:cNvPr id="14" name="文本框 13"/>
          <p:cNvSpPr txBox="1"/>
          <p:nvPr/>
        </p:nvSpPr>
        <p:spPr>
          <a:xfrm>
            <a:off x="4640218" y="6165304"/>
            <a:ext cx="2916326" cy="400110"/>
          </a:xfrm>
          <a:prstGeom prst="rect">
            <a:avLst/>
          </a:prstGeom>
          <a:noFill/>
        </p:spPr>
        <p:txBody>
          <a:bodyPr wrap="square">
            <a:spAutoFit/>
          </a:bodyPr>
          <a:lstStyle/>
          <a:p>
            <a:pPr algn="ctr"/>
            <a:r>
              <a:rPr lang="zh-CN" altLang="en-US" sz="2000" dirty="0">
                <a:solidFill>
                  <a:schemeClr val="accent2"/>
                </a:solidFill>
                <a:latin typeface="+mj-lt"/>
                <a:ea typeface="黑体" panose="02010609060101010101" pitchFamily="49" charset="-122"/>
                <a:cs typeface="+mn-ea"/>
              </a:rPr>
              <a:t>图</a:t>
            </a:r>
            <a:r>
              <a:rPr lang="en-US" altLang="zh-CN" sz="2000" dirty="0">
                <a:solidFill>
                  <a:schemeClr val="accent2"/>
                </a:solidFill>
                <a:latin typeface="+mj-lt"/>
                <a:ea typeface="黑体" panose="02010609060101010101" pitchFamily="49" charset="-122"/>
                <a:cs typeface="+mn-ea"/>
              </a:rPr>
              <a:t>4.7 </a:t>
            </a:r>
            <a:r>
              <a:rPr lang="zh-CN" altLang="en-US" sz="2000" dirty="0">
                <a:solidFill>
                  <a:schemeClr val="accent2"/>
                </a:solidFill>
                <a:latin typeface="+mj-lt"/>
                <a:ea typeface="黑体" panose="02010609060101010101" pitchFamily="49" charset="-122"/>
                <a:cs typeface="+mn-ea"/>
              </a:rPr>
              <a:t>网民人群属性</a:t>
            </a:r>
            <a:endParaRPr lang="zh-CN" altLang="en-US" sz="2000" dirty="0">
              <a:solidFill>
                <a:schemeClr val="accent2"/>
              </a:solidFill>
              <a:latin typeface="+mj-lt"/>
              <a:ea typeface="黑体" panose="02010609060101010101" pitchFamily="49" charset="-122"/>
              <a:cs typeface="+mn-ea"/>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11562"/>
          <a:stretch>
            <a:fillRect/>
          </a:stretch>
        </p:blipFill>
        <p:spPr>
          <a:xfrm>
            <a:off x="1453865" y="3356992"/>
            <a:ext cx="9289032" cy="2733975"/>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0758" y="1318133"/>
            <a:ext cx="11215246" cy="4221733"/>
          </a:xfrm>
          <a:prstGeom prst="rect">
            <a:avLst/>
          </a:prstGeom>
          <a:noFill/>
        </p:spPr>
        <p:txBody>
          <a:bodyPr wrap="square" rtlCol="0" anchor="t">
            <a:spAutoFit/>
          </a:bodyPr>
          <a:lstStyle/>
          <a:p>
            <a:pPr indent="612140" algn="just">
              <a:spcBef>
                <a:spcPts val="1000"/>
              </a:spcBef>
              <a:spcAft>
                <a:spcPts val="50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（二）选择符合市场需求和行业行情的商品</a:t>
            </a:r>
            <a:endParaRPr lang="en-US" altLang="zh-CN"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网店商品必须是符合市场需求的适销商品。适销商品指类目、价格、质量等方面与市场需求相适应的商品。</a:t>
            </a:r>
            <a:endParaRPr lang="zh-CN" altLang="en-US" sz="2400" dirty="0">
              <a:solidFill>
                <a:schemeClr val="accent2"/>
              </a:solidFill>
              <a:latin typeface="+mj-lt"/>
              <a:ea typeface="黑体" panose="02010609060101010101" pitchFamily="49" charset="-122"/>
              <a:cs typeface="+mn-ea"/>
            </a:endParaRPr>
          </a:p>
          <a:p>
            <a:pPr indent="612140" algn="just">
              <a:lnSpc>
                <a:spcPct val="15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淘宝卖家在选择网店商品时要分析网店商品所属的行业是否处于饱和状态，是否为当前热门行业，是否为潜力行业，行业竞争是否过于激烈，国家对于该行业是否有特殊的法律法规等。选择网店商品所属行业时，既可以选择热门行业迎合大众的消费需求，也可以选择冷门行业独辟蹊径打造网店的风格与特色。</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0273" y="1318133"/>
            <a:ext cx="10936215" cy="4221733"/>
          </a:xfrm>
          <a:prstGeom prst="rect">
            <a:avLst/>
          </a:prstGeom>
          <a:noFill/>
        </p:spPr>
        <p:txBody>
          <a:bodyPr wrap="square" rtlCol="0" anchor="t">
            <a:spAutoFit/>
          </a:bodyPr>
          <a:lstStyle/>
          <a:p>
            <a:pPr indent="612140" algn="just">
              <a:spcBef>
                <a:spcPts val="1000"/>
              </a:spcBef>
              <a:spcAft>
                <a:spcPts val="50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（三）卖自己熟悉的商品</a:t>
            </a:r>
            <a:endParaRPr lang="en-US" altLang="zh-CN"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对于刚刚入行的淘宝卖家，建议从自己喜欢和熟悉的商品着手，这样能先易后难、快速入门。而且，如果这类商品是自己感兴趣的，那么肯定也就更愿意为它付出更多时间和精力，经营起来也会更加愉快和顺手。</a:t>
            </a:r>
            <a:endParaRPr lang="zh-CN" altLang="en-US" sz="2400" dirty="0">
              <a:solidFill>
                <a:schemeClr val="accent2"/>
              </a:solidFill>
              <a:latin typeface="+mj-lt"/>
              <a:ea typeface="黑体" panose="02010609060101010101" pitchFamily="49" charset="-122"/>
              <a:cs typeface="+mn-ea"/>
            </a:endParaRPr>
          </a:p>
          <a:p>
            <a:pPr indent="612140" algn="just">
              <a:lnSpc>
                <a:spcPct val="15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女性可以选择卖包、服饰、化妆品等女性用户较多的商品，同时也能够获得满足感，工作起来也会更加愉快；相应地，男性可以选择数码商品、创意品等来经营，也符合自己的兴趣和喜好。</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6035" y="1556792"/>
            <a:ext cx="10724692" cy="2921377"/>
          </a:xfrm>
          <a:prstGeom prst="rect">
            <a:avLst/>
          </a:prstGeom>
          <a:noFill/>
        </p:spPr>
        <p:txBody>
          <a:bodyPr wrap="square" rtlCol="0" anchor="t">
            <a:spAutoFit/>
          </a:bodyPr>
          <a:lstStyle/>
          <a:p>
            <a:pPr indent="612140" algn="just">
              <a:spcBef>
                <a:spcPts val="1000"/>
              </a:spcBef>
              <a:spcAft>
                <a:spcPts val="50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（四）卖有货源优势的商品</a:t>
            </a:r>
            <a:endParaRPr lang="en-US" altLang="zh-CN"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所谓货源优势，就是说淘宝卖家能够接触到更加优质或者低价的货源，如果有相关的货源，那么在经营网店的时候，肯定会相对容易很多。比如，居住地靠近服装厂或农产品产地，就会具备一定的货源优势，在进货甚至发货时都能够更便捷。</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69789" y="1299919"/>
            <a:ext cx="4339650" cy="646331"/>
          </a:xfrm>
          <a:prstGeom prst="rect">
            <a:avLst/>
          </a:prstGeom>
        </p:spPr>
        <p:txBody>
          <a:bodyPr wrap="none">
            <a:spAutoFit/>
          </a:bodyPr>
          <a:lstStyle/>
          <a:p>
            <a:r>
              <a:rPr lang="zh-CN" altLang="en-US" sz="3600" dirty="0">
                <a:solidFill>
                  <a:schemeClr val="accent2"/>
                </a:solidFill>
                <a:latin typeface="方正大黑简体" panose="03000509000000000000" pitchFamily="65" charset="-122"/>
                <a:ea typeface="方正大黑简体" panose="03000509000000000000" pitchFamily="65" charset="-122"/>
              </a:rPr>
              <a:t>二、货源渠道的选择</a:t>
            </a:r>
            <a:endParaRPr lang="zh-CN" altLang="en-US" sz="3600" dirty="0">
              <a:solidFill>
                <a:schemeClr val="accent2"/>
              </a:solidFill>
              <a:latin typeface="方正大黑简体" panose="03000509000000000000" pitchFamily="65" charset="-122"/>
              <a:ea typeface="方正大黑简体" panose="03000509000000000000" pitchFamily="65" charset="-122"/>
            </a:endParaRPr>
          </a:p>
        </p:txBody>
      </p:sp>
      <p:sp>
        <p:nvSpPr>
          <p:cNvPr id="4" name="文本框 3"/>
          <p:cNvSpPr txBox="1"/>
          <p:nvPr/>
        </p:nvSpPr>
        <p:spPr>
          <a:xfrm>
            <a:off x="769789" y="2019999"/>
            <a:ext cx="10657184" cy="4032964"/>
          </a:xfrm>
          <a:prstGeom prst="rect">
            <a:avLst/>
          </a:prstGeom>
          <a:noFill/>
        </p:spPr>
        <p:txBody>
          <a:bodyPr wrap="square" rtlCol="0" anchor="t">
            <a:spAutoFit/>
          </a:bodyPr>
          <a:lstStyle/>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货源的质量与网店的动态评分有直接关系，并影响网店的运营。因此，如何寻找货源、如何选择货源，对于新手卖家至关重要。</a:t>
            </a:r>
            <a:endParaRPr lang="zh-CN" altLang="en-US" sz="24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选择货源时，一般应注意货源稳定、有利润空间等。货源要稳定，不能经常断货，货源不稳定会影响销售。如果订单不能及时发货：</a:t>
            </a:r>
            <a:endParaRPr lang="zh-CN" altLang="en-US" sz="2400" dirty="0">
              <a:solidFill>
                <a:schemeClr val="accent2"/>
              </a:solidFill>
              <a:latin typeface="+mj-lt"/>
              <a:ea typeface="黑体" panose="02010609060101010101" pitchFamily="49" charset="-122"/>
              <a:cs typeface="+mn-ea"/>
            </a:endParaRPr>
          </a:p>
          <a:p>
            <a:pPr marL="756285" indent="-234315" algn="just">
              <a:spcBef>
                <a:spcPts val="1000"/>
              </a:spcBef>
              <a:buClr>
                <a:srgbClr val="21A3D0"/>
              </a:buClr>
              <a:buFont typeface="Wingdings" panose="05000000000000000000" pitchFamily="2" charset="2"/>
              <a:buChar char="Ø"/>
            </a:pPr>
            <a:r>
              <a:rPr lang="zh-CN" altLang="en-US" sz="2400" dirty="0">
                <a:solidFill>
                  <a:schemeClr val="accent2"/>
                </a:solidFill>
                <a:latin typeface="+mj-lt"/>
                <a:ea typeface="黑体" panose="02010609060101010101" pitchFamily="49" charset="-122"/>
                <a:cs typeface="+mn-ea"/>
              </a:rPr>
              <a:t>卖家可能会面临退款问题；</a:t>
            </a:r>
            <a:endParaRPr lang="zh-CN" altLang="en-US" sz="2400" dirty="0">
              <a:solidFill>
                <a:schemeClr val="accent2"/>
              </a:solidFill>
              <a:latin typeface="+mj-lt"/>
              <a:ea typeface="黑体" panose="02010609060101010101" pitchFamily="49" charset="-122"/>
              <a:cs typeface="+mn-ea"/>
            </a:endParaRPr>
          </a:p>
          <a:p>
            <a:pPr marL="756285" indent="-234315" algn="just">
              <a:lnSpc>
                <a:spcPct val="120000"/>
              </a:lnSpc>
              <a:spcBef>
                <a:spcPts val="1000"/>
              </a:spcBef>
              <a:buClr>
                <a:srgbClr val="21A3D0"/>
              </a:buClr>
              <a:buFont typeface="Wingdings" panose="05000000000000000000" pitchFamily="2" charset="2"/>
              <a:buChar char="Ø"/>
            </a:pPr>
            <a:r>
              <a:rPr lang="zh-CN" altLang="en-US" sz="2400" dirty="0">
                <a:solidFill>
                  <a:schemeClr val="accent2"/>
                </a:solidFill>
                <a:latin typeface="+mj-lt"/>
                <a:ea typeface="黑体" panose="02010609060101010101" pitchFamily="49" charset="-122"/>
                <a:cs typeface="+mn-ea"/>
              </a:rPr>
              <a:t>活动平台会对此有相应的处罚。</a:t>
            </a:r>
            <a:endParaRPr lang="zh-CN" altLang="en-US" sz="2400" dirty="0">
              <a:solidFill>
                <a:schemeClr val="accent2"/>
              </a:solidFill>
              <a:latin typeface="+mj-lt"/>
              <a:ea typeface="黑体" panose="02010609060101010101" pitchFamily="49" charset="-122"/>
              <a:cs typeface="+mn-ea"/>
            </a:endParaRPr>
          </a:p>
          <a:p>
            <a:pPr marL="756285" indent="-234315" algn="just">
              <a:lnSpc>
                <a:spcPct val="120000"/>
              </a:lnSpc>
              <a:spcBef>
                <a:spcPts val="1000"/>
              </a:spcBef>
              <a:buClr>
                <a:srgbClr val="21A3D0"/>
              </a:buClr>
              <a:buFont typeface="Wingdings" panose="05000000000000000000" pitchFamily="2" charset="2"/>
              <a:buChar char="Ø"/>
            </a:pPr>
            <a:r>
              <a:rPr lang="zh-CN" altLang="en-US" sz="2400" dirty="0">
                <a:solidFill>
                  <a:schemeClr val="accent2"/>
                </a:solidFill>
                <a:latin typeface="+mj-lt"/>
                <a:ea typeface="黑体" panose="02010609060101010101" pitchFamily="49" charset="-122"/>
                <a:cs typeface="+mn-ea"/>
              </a:rPr>
              <a:t>商品还需要质量与价格相匹配。</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6035" y="1052736"/>
            <a:ext cx="10724692" cy="5055230"/>
          </a:xfrm>
          <a:prstGeom prst="rect">
            <a:avLst/>
          </a:prstGeom>
          <a:noFill/>
        </p:spPr>
        <p:txBody>
          <a:bodyPr wrap="square" rtlCol="0" anchor="t">
            <a:spAutoFit/>
          </a:bodyPr>
          <a:lstStyle/>
          <a:p>
            <a:pPr indent="612140" algn="just">
              <a:spcBef>
                <a:spcPts val="1000"/>
              </a:spcBef>
              <a:spcAft>
                <a:spcPts val="50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（一）阿里巴巴官方平台</a:t>
            </a:r>
            <a:endParaRPr lang="en-US" altLang="zh-CN"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a:spcBef>
                <a:spcPts val="1000"/>
              </a:spcBef>
              <a:spcAft>
                <a:spcPts val="500"/>
              </a:spcAft>
            </a:pPr>
            <a:r>
              <a:rPr lang="en-US" altLang="zh-CN" sz="2400" b="1" dirty="0">
                <a:solidFill>
                  <a:schemeClr val="accent2"/>
                </a:solidFill>
                <a:latin typeface="+mj-lt"/>
                <a:ea typeface="黑体" panose="02010609060101010101" pitchFamily="49" charset="-122"/>
                <a:cs typeface="+mn-ea"/>
              </a:rPr>
              <a:t>1</a:t>
            </a:r>
            <a:r>
              <a:rPr lang="zh-CN" altLang="en-US" sz="2400" b="1" dirty="0">
                <a:solidFill>
                  <a:schemeClr val="accent2"/>
                </a:solidFill>
                <a:latin typeface="+mj-lt"/>
                <a:ea typeface="黑体" panose="02010609060101010101" pitchFamily="49" charset="-122"/>
                <a:cs typeface="+mn-ea"/>
              </a:rPr>
              <a:t>．阿里巴巴</a:t>
            </a:r>
            <a:r>
              <a:rPr lang="en-US" altLang="zh-CN" sz="2400" b="1" dirty="0">
                <a:solidFill>
                  <a:schemeClr val="accent2"/>
                </a:solidFill>
                <a:latin typeface="+mj-lt"/>
                <a:ea typeface="黑体" panose="02010609060101010101" pitchFamily="49" charset="-122"/>
                <a:cs typeface="+mn-ea"/>
              </a:rPr>
              <a:t>1688</a:t>
            </a:r>
            <a:endParaRPr lang="en-US" altLang="zh-CN" sz="2400" b="1" dirty="0">
              <a:solidFill>
                <a:schemeClr val="accent2"/>
              </a:solidFill>
              <a:latin typeface="+mj-lt"/>
              <a:ea typeface="黑体" panose="02010609060101010101" pitchFamily="49" charset="-122"/>
              <a:cs typeface="+mn-ea"/>
            </a:endParaRPr>
          </a:p>
          <a:p>
            <a:pPr indent="612140" algn="just">
              <a:lnSpc>
                <a:spcPct val="13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阿里巴巴</a:t>
            </a:r>
            <a:r>
              <a:rPr lang="en-US" altLang="zh-CN" sz="2400" dirty="0">
                <a:solidFill>
                  <a:schemeClr val="accent2"/>
                </a:solidFill>
                <a:latin typeface="+mj-lt"/>
                <a:ea typeface="黑体" panose="02010609060101010101" pitchFamily="49" charset="-122"/>
                <a:cs typeface="+mn-ea"/>
              </a:rPr>
              <a:t>1688</a:t>
            </a:r>
            <a:r>
              <a:rPr lang="zh-CN" altLang="en-US" sz="2400" dirty="0">
                <a:solidFill>
                  <a:schemeClr val="accent2"/>
                </a:solidFill>
                <a:latin typeface="+mj-lt"/>
                <a:ea typeface="黑体" panose="02010609060101010101" pitchFamily="49" charset="-122"/>
                <a:cs typeface="+mn-ea"/>
              </a:rPr>
              <a:t>是阿里巴巴的采购批发平台，为数千万网商提供海量商业信息和便捷、安全的在线交易服务，是</a:t>
            </a:r>
            <a:r>
              <a:rPr lang="zh-CN" altLang="en-US" sz="2400" dirty="0">
                <a:solidFill>
                  <a:srgbClr val="C00000"/>
                </a:solidFill>
                <a:latin typeface="+mj-lt"/>
                <a:ea typeface="黑体" panose="02010609060101010101" pitchFamily="49" charset="-122"/>
                <a:cs typeface="+mn-ea"/>
              </a:rPr>
              <a:t>国内最大的线上采购批发平台</a:t>
            </a:r>
            <a:r>
              <a:rPr lang="zh-CN" altLang="en-US" sz="2400" dirty="0">
                <a:solidFill>
                  <a:schemeClr val="accent2"/>
                </a:solidFill>
                <a:latin typeface="+mj-lt"/>
                <a:ea typeface="黑体" panose="02010609060101010101" pitchFamily="49" charset="-122"/>
                <a:cs typeface="+mn-ea"/>
              </a:rPr>
              <a:t>，也是</a:t>
            </a:r>
            <a:r>
              <a:rPr lang="zh-CN" altLang="en-US" sz="2400" dirty="0">
                <a:solidFill>
                  <a:srgbClr val="C00000"/>
                </a:solidFill>
                <a:latin typeface="+mj-lt"/>
                <a:ea typeface="黑体" panose="02010609060101010101" pitchFamily="49" charset="-122"/>
                <a:cs typeface="+mn-ea"/>
              </a:rPr>
              <a:t>网商互动的社区平台</a:t>
            </a:r>
            <a:r>
              <a:rPr lang="zh-CN" altLang="en-US" sz="2400" dirty="0">
                <a:solidFill>
                  <a:schemeClr val="accent2"/>
                </a:solidFill>
                <a:latin typeface="+mj-lt"/>
                <a:ea typeface="黑体" panose="02010609060101010101" pitchFamily="49" charset="-122"/>
                <a:cs typeface="+mn-ea"/>
              </a:rPr>
              <a:t>。</a:t>
            </a:r>
            <a:endParaRPr lang="zh-CN" altLang="en-US" sz="2400" dirty="0">
              <a:solidFill>
                <a:schemeClr val="accent2"/>
              </a:solidFill>
              <a:latin typeface="+mj-lt"/>
              <a:ea typeface="黑体" panose="02010609060101010101" pitchFamily="49" charset="-122"/>
              <a:cs typeface="+mn-ea"/>
            </a:endParaRPr>
          </a:p>
          <a:p>
            <a:pPr indent="612140" algn="just">
              <a:lnSpc>
                <a:spcPct val="13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目前，阿里巴巴已覆盖原材料、工业品、服装服饰、家居百货、小商品等</a:t>
            </a:r>
            <a:r>
              <a:rPr lang="en-US" altLang="zh-CN" sz="2400" dirty="0">
                <a:solidFill>
                  <a:schemeClr val="accent2"/>
                </a:solidFill>
                <a:latin typeface="+mj-lt"/>
                <a:ea typeface="黑体" panose="02010609060101010101" pitchFamily="49" charset="-122"/>
                <a:cs typeface="+mn-ea"/>
              </a:rPr>
              <a:t>16</a:t>
            </a:r>
            <a:r>
              <a:rPr lang="zh-CN" altLang="en-US" sz="2400" dirty="0">
                <a:solidFill>
                  <a:schemeClr val="accent2"/>
                </a:solidFill>
                <a:latin typeface="+mj-lt"/>
                <a:ea typeface="黑体" panose="02010609060101010101" pitchFamily="49" charset="-122"/>
                <a:cs typeface="+mn-ea"/>
              </a:rPr>
              <a:t>个行业大类，提供原料、生产、加工、现货等一系列的产品和服务。</a:t>
            </a:r>
            <a:endParaRPr lang="en-US" altLang="zh-CN" sz="2400" dirty="0">
              <a:solidFill>
                <a:schemeClr val="accent2"/>
              </a:solidFill>
              <a:latin typeface="+mj-lt"/>
              <a:ea typeface="黑体" panose="02010609060101010101" pitchFamily="49" charset="-122"/>
              <a:cs typeface="+mn-ea"/>
            </a:endParaRPr>
          </a:p>
          <a:p>
            <a:pPr indent="612140" algn="just">
              <a:spcBef>
                <a:spcPts val="1000"/>
              </a:spcBef>
              <a:spcAft>
                <a:spcPts val="500"/>
              </a:spcAft>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1</a:t>
            </a:r>
            <a:r>
              <a:rPr lang="zh-CN" altLang="en-US" sz="2400" dirty="0">
                <a:solidFill>
                  <a:schemeClr val="accent2"/>
                </a:solidFill>
                <a:latin typeface="+mj-lt"/>
                <a:ea typeface="黑体" panose="02010609060101010101" pitchFamily="49" charset="-122"/>
                <a:cs typeface="+mn-ea"/>
              </a:rPr>
              <a:t>）“淘卖专供”“跨境专供”</a:t>
            </a:r>
            <a:endParaRPr lang="zh-CN" altLang="en-US" sz="2400" dirty="0">
              <a:solidFill>
                <a:schemeClr val="accent2"/>
              </a:solidFill>
              <a:latin typeface="+mj-lt"/>
              <a:ea typeface="黑体" panose="02010609060101010101" pitchFamily="49" charset="-122"/>
              <a:cs typeface="+mn-ea"/>
            </a:endParaRPr>
          </a:p>
          <a:p>
            <a:pPr indent="612140" algn="just">
              <a:spcBef>
                <a:spcPts val="1000"/>
              </a:spcBef>
              <a:spcAft>
                <a:spcPts val="500"/>
              </a:spcAft>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2</a:t>
            </a:r>
            <a:r>
              <a:rPr lang="zh-CN" altLang="en-US" sz="2400" dirty="0">
                <a:solidFill>
                  <a:schemeClr val="accent2"/>
                </a:solidFill>
                <a:latin typeface="+mj-lt"/>
                <a:ea typeface="黑体" panose="02010609060101010101" pitchFamily="49" charset="-122"/>
                <a:cs typeface="+mn-ea"/>
              </a:rPr>
              <a:t>）产业带工厂</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05204" y="6021288"/>
            <a:ext cx="3186355" cy="400110"/>
          </a:xfrm>
          <a:prstGeom prst="rect">
            <a:avLst/>
          </a:prstGeom>
          <a:noFill/>
        </p:spPr>
        <p:txBody>
          <a:bodyPr wrap="square">
            <a:spAutoFit/>
          </a:bodyPr>
          <a:lstStyle/>
          <a:p>
            <a:pPr algn="ctr"/>
            <a:r>
              <a:rPr lang="zh-CN" altLang="en-US" sz="2000" dirty="0">
                <a:solidFill>
                  <a:schemeClr val="accent2"/>
                </a:solidFill>
                <a:latin typeface="+mj-lt"/>
                <a:ea typeface="黑体" panose="02010609060101010101" pitchFamily="49" charset="-122"/>
                <a:cs typeface="+mn-ea"/>
              </a:rPr>
              <a:t>图</a:t>
            </a:r>
            <a:r>
              <a:rPr lang="en-US" altLang="zh-CN" sz="2000" dirty="0">
                <a:solidFill>
                  <a:schemeClr val="accent2"/>
                </a:solidFill>
                <a:latin typeface="+mj-lt"/>
                <a:ea typeface="黑体" panose="02010609060101010101" pitchFamily="49" charset="-122"/>
                <a:cs typeface="+mn-ea"/>
              </a:rPr>
              <a:t>4.8 </a:t>
            </a:r>
            <a:r>
              <a:rPr lang="zh-CN" altLang="en-US" sz="2000" dirty="0">
                <a:solidFill>
                  <a:schemeClr val="accent2"/>
                </a:solidFill>
                <a:latin typeface="+mj-lt"/>
                <a:ea typeface="黑体" panose="02010609060101010101" pitchFamily="49" charset="-122"/>
                <a:cs typeface="+mn-ea"/>
              </a:rPr>
              <a:t>阿里巴巴</a:t>
            </a:r>
            <a:r>
              <a:rPr lang="en-US" altLang="zh-CN" sz="2000" dirty="0">
                <a:solidFill>
                  <a:schemeClr val="accent2"/>
                </a:solidFill>
                <a:latin typeface="+mj-lt"/>
                <a:ea typeface="黑体" panose="02010609060101010101" pitchFamily="49" charset="-122"/>
                <a:cs typeface="+mn-ea"/>
              </a:rPr>
              <a:t>1688</a:t>
            </a:r>
            <a:r>
              <a:rPr lang="zh-CN" altLang="en-US" sz="2000" dirty="0">
                <a:solidFill>
                  <a:schemeClr val="accent2"/>
                </a:solidFill>
                <a:latin typeface="+mj-lt"/>
                <a:ea typeface="黑体" panose="02010609060101010101" pitchFamily="49" charset="-122"/>
                <a:cs typeface="+mn-ea"/>
              </a:rPr>
              <a:t>首页</a:t>
            </a:r>
            <a:endParaRPr lang="zh-CN" altLang="en-US" sz="2000" dirty="0">
              <a:solidFill>
                <a:schemeClr val="accent2"/>
              </a:solidFill>
              <a:latin typeface="+mj-lt"/>
              <a:ea typeface="黑体" panose="02010609060101010101" pitchFamily="49" charset="-122"/>
              <a:cs typeface="+mn-ea"/>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13296"/>
          <a:stretch>
            <a:fillRect/>
          </a:stretch>
        </p:blipFill>
        <p:spPr>
          <a:xfrm>
            <a:off x="1631658" y="1412776"/>
            <a:ext cx="8933447" cy="4440611"/>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865902" y="1824670"/>
            <a:ext cx="3821412" cy="1008063"/>
            <a:chOff x="6865902" y="1844873"/>
            <a:chExt cx="3821412" cy="1008063"/>
          </a:xfrm>
        </p:grpSpPr>
        <p:sp>
          <p:nvSpPr>
            <p:cNvPr id="5" name="文本框 4"/>
            <p:cNvSpPr txBox="1"/>
            <p:nvPr>
              <p:custDataLst>
                <p:tags r:id="rId1"/>
              </p:custDataLst>
            </p:nvPr>
          </p:nvSpPr>
          <p:spPr>
            <a:xfrm flipH="1">
              <a:off x="8415357" y="2039402"/>
              <a:ext cx="2271957" cy="619005"/>
            </a:xfrm>
            <a:prstGeom prst="rect">
              <a:avLst/>
            </a:prstGeom>
            <a:noFill/>
          </p:spPr>
          <p:txBody>
            <a:bodyPr wrap="square" lIns="67509" tIns="35104" rIns="67509" bIns="0" rtlCol="0" anchor="ctr" anchorCtr="0">
              <a:noAutofit/>
            </a:bodyPr>
            <a:lstStyle>
              <a:defPPr>
                <a:defRPr lang="en-US"/>
              </a:defPPr>
              <a:lvl1pPr algn="r">
                <a:defRPr kumimoji="1" b="1">
                  <a:solidFill>
                    <a:srgbClr val="2196F3"/>
                  </a:solidFill>
                  <a:latin typeface="微软雅黑" panose="020B0503020204020204" pitchFamily="34" charset="-122"/>
                </a:defRPr>
              </a:lvl1pPr>
            </a:lstStyle>
            <a:p>
              <a:pPr algn="l" defTabSz="457200"/>
              <a:r>
                <a:rPr lang="zh-CN" altLang="en-US" sz="2800" b="0" dirty="0">
                  <a:solidFill>
                    <a:schemeClr val="accent2"/>
                  </a:solidFill>
                  <a:latin typeface="黑体" panose="02010609060101010101" pitchFamily="49" charset="-122"/>
                  <a:ea typeface="黑体" panose="02010609060101010101" pitchFamily="49" charset="-122"/>
                  <a:cs typeface="Times New Roman" panose="02020603050405020304" charset="0"/>
                  <a:sym typeface="+mn-ea"/>
                </a:rPr>
                <a:t>精选货源</a:t>
              </a:r>
              <a:endParaRPr lang="zh-CN" altLang="en-US" sz="2800" b="0" spc="300" dirty="0">
                <a:solidFill>
                  <a:schemeClr val="accent2"/>
                </a:solidFill>
                <a:latin typeface="黑体" panose="02010609060101010101" pitchFamily="49" charset="-122"/>
                <a:ea typeface="黑体" panose="02010609060101010101" pitchFamily="49" charset="-122"/>
                <a:cs typeface="Times New Roman" panose="02020603050405020304" charset="0"/>
                <a:sym typeface="+mn-ea"/>
              </a:endParaRPr>
            </a:p>
          </p:txBody>
        </p:sp>
        <p:cxnSp>
          <p:nvCxnSpPr>
            <p:cNvPr id="6" name="直接连接符 5"/>
            <p:cNvCxnSpPr>
              <a:cxnSpLocks noChangeShapeType="1"/>
            </p:cNvCxnSpPr>
            <p:nvPr/>
          </p:nvCxnSpPr>
          <p:spPr bwMode="auto">
            <a:xfrm>
              <a:off x="8018427" y="1876623"/>
              <a:ext cx="0" cy="9445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组合 6"/>
            <p:cNvGrpSpPr/>
            <p:nvPr/>
          </p:nvGrpSpPr>
          <p:grpSpPr>
            <a:xfrm>
              <a:off x="6865902" y="1844873"/>
              <a:ext cx="1004888" cy="1008063"/>
              <a:chOff x="5911850" y="1553879"/>
              <a:chExt cx="1004888" cy="1008063"/>
            </a:xfrm>
          </p:grpSpPr>
          <p:sp>
            <p:nvSpPr>
              <p:cNvPr id="8" name="Freeform 5"/>
              <p:cNvSpPr>
                <a:spLocks noChangeAspect="1"/>
              </p:cNvSpPr>
              <p:nvPr/>
            </p:nvSpPr>
            <p:spPr bwMode="auto">
              <a:xfrm>
                <a:off x="5911850" y="1553879"/>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600">
                  <a:latin typeface="+mj-lt"/>
                </a:endParaRPr>
              </a:p>
            </p:txBody>
          </p:sp>
          <p:sp>
            <p:nvSpPr>
              <p:cNvPr id="9" name="TextBox 6"/>
              <p:cNvSpPr txBox="1">
                <a:spLocks noChangeArrowheads="1"/>
              </p:cNvSpPr>
              <p:nvPr/>
            </p:nvSpPr>
            <p:spPr bwMode="auto">
              <a:xfrm>
                <a:off x="6011068" y="1811689"/>
                <a:ext cx="854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600" b="1" dirty="0">
                    <a:solidFill>
                      <a:srgbClr val="F8F8F8"/>
                    </a:solidFill>
                    <a:latin typeface="+mj-lt"/>
                  </a:rPr>
                  <a:t>1</a:t>
                </a:r>
                <a:endParaRPr lang="zh-CN" altLang="en-US" sz="2600" b="1" dirty="0">
                  <a:solidFill>
                    <a:srgbClr val="F8F8F8"/>
                  </a:solidFill>
                  <a:latin typeface="+mj-lt"/>
                </a:endParaRPr>
              </a:p>
            </p:txBody>
          </p:sp>
        </p:grpSp>
      </p:grpSp>
      <p:grpSp>
        <p:nvGrpSpPr>
          <p:cNvPr id="10" name="组合 9"/>
          <p:cNvGrpSpPr/>
          <p:nvPr/>
        </p:nvGrpSpPr>
        <p:grpSpPr>
          <a:xfrm>
            <a:off x="6865902" y="3063669"/>
            <a:ext cx="3858933" cy="1008062"/>
            <a:chOff x="6865902" y="3140696"/>
            <a:chExt cx="3858933" cy="1008062"/>
          </a:xfrm>
        </p:grpSpPr>
        <p:sp>
          <p:nvSpPr>
            <p:cNvPr id="11" name="文本框 10"/>
            <p:cNvSpPr txBox="1"/>
            <p:nvPr>
              <p:custDataLst>
                <p:tags r:id="rId2"/>
              </p:custDataLst>
            </p:nvPr>
          </p:nvSpPr>
          <p:spPr>
            <a:xfrm flipH="1">
              <a:off x="8478828" y="3335225"/>
              <a:ext cx="2246007" cy="619005"/>
            </a:xfrm>
            <a:prstGeom prst="rect">
              <a:avLst/>
            </a:prstGeom>
            <a:noFill/>
          </p:spPr>
          <p:txBody>
            <a:bodyPr wrap="square" lIns="67509" tIns="35104" rIns="67509" bIns="0" rtlCol="0" anchor="ctr" anchorCtr="0">
              <a:noAutofit/>
            </a:bodyPr>
            <a:lstStyle>
              <a:defPPr>
                <a:defRPr lang="en-US"/>
              </a:defPPr>
              <a:lvl1pPr algn="r">
                <a:defRPr kumimoji="1" b="1">
                  <a:solidFill>
                    <a:srgbClr val="2196F3"/>
                  </a:solidFill>
                  <a:latin typeface="微软雅黑" panose="020B0503020204020204" pitchFamily="34" charset="-122"/>
                </a:defRPr>
              </a:lvl1pPr>
            </a:lstStyle>
            <a:p>
              <a:pPr algn="l" defTabSz="457200"/>
              <a:r>
                <a:rPr lang="zh-CN" altLang="en-US" sz="2800" b="0" dirty="0">
                  <a:solidFill>
                    <a:schemeClr val="accent2"/>
                  </a:solidFill>
                  <a:latin typeface="黑体" panose="02010609060101010101" pitchFamily="49" charset="-122"/>
                  <a:ea typeface="黑体" panose="02010609060101010101" pitchFamily="49" charset="-122"/>
                  <a:cs typeface="Times New Roman" panose="02020603050405020304" charset="0"/>
                  <a:sym typeface="+mn-ea"/>
                </a:rPr>
                <a:t>淘货源</a:t>
              </a:r>
              <a:endParaRPr lang="zh-CN" altLang="en-US" sz="2800" b="0" spc="300" dirty="0">
                <a:solidFill>
                  <a:schemeClr val="accent2"/>
                </a:solidFill>
                <a:latin typeface="黑体" panose="02010609060101010101" pitchFamily="49" charset="-122"/>
                <a:ea typeface="黑体" panose="02010609060101010101" pitchFamily="49" charset="-122"/>
                <a:cs typeface="Times New Roman" panose="02020603050405020304" charset="0"/>
                <a:sym typeface="+mn-ea"/>
              </a:endParaRPr>
            </a:p>
          </p:txBody>
        </p:sp>
        <p:grpSp>
          <p:nvGrpSpPr>
            <p:cNvPr id="12" name="组合 11"/>
            <p:cNvGrpSpPr/>
            <p:nvPr/>
          </p:nvGrpSpPr>
          <p:grpSpPr>
            <a:xfrm>
              <a:off x="6865902" y="3140696"/>
              <a:ext cx="1004888" cy="1008062"/>
              <a:chOff x="5911850" y="2830513"/>
              <a:chExt cx="1004888" cy="1008062"/>
            </a:xfrm>
          </p:grpSpPr>
          <p:sp>
            <p:nvSpPr>
              <p:cNvPr id="14" name="Freeform 5"/>
              <p:cNvSpPr>
                <a:spLocks noChangeAspect="1"/>
              </p:cNvSpPr>
              <p:nvPr/>
            </p:nvSpPr>
            <p:spPr bwMode="auto">
              <a:xfrm>
                <a:off x="5911850" y="2830513"/>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600">
                  <a:latin typeface="+mj-lt"/>
                </a:endParaRPr>
              </a:p>
            </p:txBody>
          </p:sp>
          <p:sp>
            <p:nvSpPr>
              <p:cNvPr id="15" name="TextBox 9"/>
              <p:cNvSpPr txBox="1">
                <a:spLocks noChangeArrowheads="1"/>
              </p:cNvSpPr>
              <p:nvPr/>
            </p:nvSpPr>
            <p:spPr bwMode="auto">
              <a:xfrm>
                <a:off x="6010276" y="3088323"/>
                <a:ext cx="8080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600" b="1" dirty="0">
                    <a:solidFill>
                      <a:srgbClr val="F8F8F8"/>
                    </a:solidFill>
                    <a:latin typeface="+mj-lt"/>
                  </a:rPr>
                  <a:t>2</a:t>
                </a:r>
                <a:endParaRPr lang="zh-CN" altLang="en-US" sz="2600" b="1" dirty="0">
                  <a:solidFill>
                    <a:srgbClr val="F8F8F8"/>
                  </a:solidFill>
                  <a:latin typeface="+mj-lt"/>
                </a:endParaRPr>
              </a:p>
            </p:txBody>
          </p:sp>
        </p:grpSp>
        <p:cxnSp>
          <p:nvCxnSpPr>
            <p:cNvPr id="13" name="直接连接符 17"/>
            <p:cNvCxnSpPr>
              <a:cxnSpLocks noChangeShapeType="1"/>
            </p:cNvCxnSpPr>
            <p:nvPr/>
          </p:nvCxnSpPr>
          <p:spPr bwMode="auto">
            <a:xfrm>
              <a:off x="8018427" y="3142283"/>
              <a:ext cx="0" cy="10048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组合 15"/>
          <p:cNvGrpSpPr/>
          <p:nvPr/>
        </p:nvGrpSpPr>
        <p:grpSpPr>
          <a:xfrm>
            <a:off x="6865902" y="4302667"/>
            <a:ext cx="3884883" cy="1011237"/>
            <a:chOff x="6865902" y="4413611"/>
            <a:chExt cx="3884883" cy="1011237"/>
          </a:xfrm>
        </p:grpSpPr>
        <p:sp>
          <p:nvSpPr>
            <p:cNvPr id="17" name="文本框 16"/>
            <p:cNvSpPr txBox="1"/>
            <p:nvPr>
              <p:custDataLst>
                <p:tags r:id="rId3"/>
              </p:custDataLst>
            </p:nvPr>
          </p:nvSpPr>
          <p:spPr>
            <a:xfrm flipH="1">
              <a:off x="8478828" y="4609727"/>
              <a:ext cx="2271957" cy="619005"/>
            </a:xfrm>
            <a:prstGeom prst="rect">
              <a:avLst/>
            </a:prstGeom>
            <a:noFill/>
          </p:spPr>
          <p:txBody>
            <a:bodyPr wrap="square" lIns="67509" tIns="35104" rIns="67509" bIns="0" rtlCol="0" anchor="ctr" anchorCtr="0">
              <a:noAutofit/>
            </a:bodyPr>
            <a:lstStyle>
              <a:defPPr>
                <a:defRPr lang="en-US"/>
              </a:defPPr>
              <a:lvl1pPr algn="r">
                <a:defRPr kumimoji="1" b="1">
                  <a:solidFill>
                    <a:srgbClr val="2196F3"/>
                  </a:solidFill>
                  <a:latin typeface="微软雅黑" panose="020B0503020204020204" pitchFamily="34" charset="-122"/>
                </a:defRPr>
              </a:lvl1pPr>
            </a:lstStyle>
            <a:p>
              <a:pPr algn="l" defTabSz="457200"/>
              <a:r>
                <a:rPr lang="zh-CN" altLang="en-US" sz="2800" b="0" dirty="0">
                  <a:solidFill>
                    <a:schemeClr val="accent2"/>
                  </a:solidFill>
                  <a:latin typeface="黑体" panose="02010609060101010101" pitchFamily="49" charset="-122"/>
                  <a:ea typeface="黑体" panose="02010609060101010101" pitchFamily="49" charset="-122"/>
                  <a:cs typeface="Times New Roman" panose="02020603050405020304" charset="0"/>
                  <a:sym typeface="+mn-ea"/>
                </a:rPr>
                <a:t>淘商机</a:t>
              </a:r>
              <a:endParaRPr lang="zh-CN" altLang="en-US" sz="2800" b="0" spc="300" dirty="0">
                <a:solidFill>
                  <a:schemeClr val="accent2"/>
                </a:solidFill>
                <a:latin typeface="黑体" panose="02010609060101010101" pitchFamily="49" charset="-122"/>
                <a:ea typeface="黑体" panose="02010609060101010101" pitchFamily="49" charset="-122"/>
                <a:cs typeface="Times New Roman" panose="02020603050405020304" charset="0"/>
                <a:sym typeface="+mn-ea"/>
              </a:endParaRPr>
            </a:p>
          </p:txBody>
        </p:sp>
        <p:grpSp>
          <p:nvGrpSpPr>
            <p:cNvPr id="18" name="组合 17"/>
            <p:cNvGrpSpPr/>
            <p:nvPr/>
          </p:nvGrpSpPr>
          <p:grpSpPr>
            <a:xfrm>
              <a:off x="6865902" y="4415198"/>
              <a:ext cx="1004888" cy="1008062"/>
              <a:chOff x="5911850" y="4106863"/>
              <a:chExt cx="1004888" cy="1008062"/>
            </a:xfrm>
          </p:grpSpPr>
          <p:sp>
            <p:nvSpPr>
              <p:cNvPr id="20" name="Freeform 5"/>
              <p:cNvSpPr>
                <a:spLocks noChangeAspect="1"/>
              </p:cNvSpPr>
              <p:nvPr/>
            </p:nvSpPr>
            <p:spPr bwMode="auto">
              <a:xfrm>
                <a:off x="5911850" y="4106863"/>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600">
                  <a:latin typeface="+mj-lt"/>
                </a:endParaRPr>
              </a:p>
            </p:txBody>
          </p:sp>
          <p:sp>
            <p:nvSpPr>
              <p:cNvPr id="21" name="TextBox 12"/>
              <p:cNvSpPr txBox="1">
                <a:spLocks noChangeArrowheads="1"/>
              </p:cNvSpPr>
              <p:nvPr/>
            </p:nvSpPr>
            <p:spPr bwMode="auto">
              <a:xfrm>
                <a:off x="6083866" y="4364673"/>
                <a:ext cx="66085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600" b="1" dirty="0">
                    <a:solidFill>
                      <a:srgbClr val="F8F8F8"/>
                    </a:solidFill>
                    <a:latin typeface="+mj-lt"/>
                  </a:rPr>
                  <a:t>3</a:t>
                </a:r>
                <a:endParaRPr lang="zh-CN" altLang="en-US" sz="2600" b="1" dirty="0">
                  <a:solidFill>
                    <a:srgbClr val="F8F8F8"/>
                  </a:solidFill>
                  <a:latin typeface="+mj-lt"/>
                </a:endParaRPr>
              </a:p>
            </p:txBody>
          </p:sp>
        </p:grpSp>
        <p:cxnSp>
          <p:nvCxnSpPr>
            <p:cNvPr id="19" name="直接连接符 18"/>
            <p:cNvCxnSpPr>
              <a:cxnSpLocks noChangeShapeType="1"/>
            </p:cNvCxnSpPr>
            <p:nvPr/>
          </p:nvCxnSpPr>
          <p:spPr bwMode="auto">
            <a:xfrm>
              <a:off x="8018427" y="4413611"/>
              <a:ext cx="0" cy="1011237"/>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组合 21"/>
          <p:cNvGrpSpPr/>
          <p:nvPr/>
        </p:nvGrpSpPr>
        <p:grpSpPr>
          <a:xfrm>
            <a:off x="6865902" y="5544839"/>
            <a:ext cx="2999770" cy="1052513"/>
            <a:chOff x="6865902" y="5565042"/>
            <a:chExt cx="2931275" cy="1052513"/>
          </a:xfrm>
        </p:grpSpPr>
        <p:sp>
          <p:nvSpPr>
            <p:cNvPr id="23" name="文本框 22"/>
            <p:cNvSpPr txBox="1"/>
            <p:nvPr>
              <p:custDataLst>
                <p:tags r:id="rId4"/>
              </p:custDataLst>
            </p:nvPr>
          </p:nvSpPr>
          <p:spPr>
            <a:xfrm flipH="1">
              <a:off x="8478827" y="5781796"/>
              <a:ext cx="1318350" cy="619005"/>
            </a:xfrm>
            <a:prstGeom prst="rect">
              <a:avLst/>
            </a:prstGeom>
            <a:noFill/>
          </p:spPr>
          <p:txBody>
            <a:bodyPr wrap="square" lIns="67509" tIns="35104" rIns="67509" bIns="0" rtlCol="0" anchor="ctr" anchorCtr="0">
              <a:noAutofit/>
            </a:bodyPr>
            <a:lstStyle>
              <a:defPPr>
                <a:defRPr lang="en-US"/>
              </a:defPPr>
              <a:lvl1pPr algn="r">
                <a:defRPr kumimoji="1" b="1">
                  <a:solidFill>
                    <a:srgbClr val="2196F3"/>
                  </a:solidFill>
                  <a:latin typeface="微软雅黑" panose="020B0503020204020204" pitchFamily="34" charset="-122"/>
                </a:defRPr>
              </a:lvl1pPr>
            </a:lstStyle>
            <a:p>
              <a:pPr algn="l" defTabSz="457200"/>
              <a:r>
                <a:rPr lang="zh-CN" altLang="en-US" sz="2800" b="0" spc="300" dirty="0">
                  <a:solidFill>
                    <a:schemeClr val="accent2"/>
                  </a:solidFill>
                  <a:latin typeface="黑体" panose="02010609060101010101" pitchFamily="49" charset="-122"/>
                  <a:ea typeface="黑体" panose="02010609060101010101" pitchFamily="49" charset="-122"/>
                </a:rPr>
                <a:t>淘分销</a:t>
              </a:r>
              <a:endParaRPr lang="en-US" altLang="zh-CN" sz="2800" b="0" spc="300" dirty="0">
                <a:solidFill>
                  <a:schemeClr val="accent2"/>
                </a:solidFill>
                <a:latin typeface="黑体" panose="02010609060101010101" pitchFamily="49" charset="-122"/>
                <a:ea typeface="黑体" panose="02010609060101010101" pitchFamily="49" charset="-122"/>
              </a:endParaRPr>
            </a:p>
          </p:txBody>
        </p:sp>
        <p:grpSp>
          <p:nvGrpSpPr>
            <p:cNvPr id="24" name="组合 23"/>
            <p:cNvGrpSpPr/>
            <p:nvPr/>
          </p:nvGrpSpPr>
          <p:grpSpPr>
            <a:xfrm>
              <a:off x="6865902" y="5587267"/>
              <a:ext cx="1004888" cy="1008063"/>
              <a:chOff x="5911850" y="5451475"/>
              <a:chExt cx="1004888" cy="1008063"/>
            </a:xfrm>
          </p:grpSpPr>
          <p:sp>
            <p:nvSpPr>
              <p:cNvPr id="26" name="Freeform 5"/>
              <p:cNvSpPr>
                <a:spLocks noChangeAspect="1"/>
              </p:cNvSpPr>
              <p:nvPr/>
            </p:nvSpPr>
            <p:spPr bwMode="auto">
              <a:xfrm>
                <a:off x="5911850" y="5451475"/>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EE6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600">
                  <a:latin typeface="+mj-lt"/>
                </a:endParaRPr>
              </a:p>
            </p:txBody>
          </p:sp>
          <p:sp>
            <p:nvSpPr>
              <p:cNvPr id="27" name="TextBox 15"/>
              <p:cNvSpPr txBox="1">
                <a:spLocks noChangeArrowheads="1"/>
              </p:cNvSpPr>
              <p:nvPr/>
            </p:nvSpPr>
            <p:spPr bwMode="auto">
              <a:xfrm>
                <a:off x="6228987" y="5709285"/>
                <a:ext cx="3706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600" b="1" dirty="0">
                    <a:solidFill>
                      <a:srgbClr val="F8F8F8"/>
                    </a:solidFill>
                    <a:latin typeface="+mj-lt"/>
                  </a:rPr>
                  <a:t>4</a:t>
                </a:r>
                <a:endParaRPr lang="zh-CN" altLang="en-US" sz="2600" b="1" dirty="0">
                  <a:solidFill>
                    <a:srgbClr val="F8F8F8"/>
                  </a:solidFill>
                  <a:latin typeface="+mj-lt"/>
                </a:endParaRPr>
              </a:p>
            </p:txBody>
          </p:sp>
        </p:grpSp>
        <p:cxnSp>
          <p:nvCxnSpPr>
            <p:cNvPr id="25" name="直接连接符 19"/>
            <p:cNvCxnSpPr>
              <a:cxnSpLocks noChangeShapeType="1"/>
            </p:cNvCxnSpPr>
            <p:nvPr/>
          </p:nvCxnSpPr>
          <p:spPr bwMode="auto">
            <a:xfrm>
              <a:off x="8018427" y="5565042"/>
              <a:ext cx="0" cy="105251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8" name="Picture 2" descr="E:\我的文档\鼎.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1092" y="2526519"/>
            <a:ext cx="3786188"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28"/>
          <p:cNvSpPr txBox="1"/>
          <p:nvPr/>
        </p:nvSpPr>
        <p:spPr>
          <a:xfrm>
            <a:off x="594862" y="1246743"/>
            <a:ext cx="6268129" cy="461665"/>
          </a:xfrm>
          <a:prstGeom prst="rect">
            <a:avLst/>
          </a:prstGeom>
          <a:noFill/>
        </p:spPr>
        <p:txBody>
          <a:bodyPr wrap="square" rtlCol="0" anchor="t">
            <a:spAutoFit/>
          </a:bodyPr>
          <a:lstStyle/>
          <a:p>
            <a:pPr indent="612140" algn="just">
              <a:spcBef>
                <a:spcPts val="1000"/>
              </a:spcBef>
            </a:pPr>
            <a:r>
              <a:rPr lang="en-US" altLang="zh-CN" sz="2400" b="1" dirty="0">
                <a:solidFill>
                  <a:schemeClr val="accent2"/>
                </a:solidFill>
                <a:latin typeface="+mj-lt"/>
                <a:ea typeface="黑体" panose="02010609060101010101" pitchFamily="49" charset="-122"/>
                <a:cs typeface="+mn-ea"/>
              </a:rPr>
              <a:t>2</a:t>
            </a:r>
            <a:r>
              <a:rPr lang="zh-CN" altLang="en-US" sz="2400" b="1" dirty="0">
                <a:solidFill>
                  <a:schemeClr val="accent2"/>
                </a:solidFill>
                <a:latin typeface="+mj-lt"/>
                <a:ea typeface="黑体" panose="02010609060101010101" pitchFamily="49" charset="-122"/>
                <a:cs typeface="+mn-ea"/>
              </a:rPr>
              <a:t>．淘宝千牛卖家中心栏目下提供的货源</a:t>
            </a:r>
            <a:endParaRPr lang="zh-CN" altLang="en-US" sz="2400" b="1"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Right)">
                                      <p:cBhvr>
                                        <p:cTn id="15" dur="500"/>
                                        <p:tgtEl>
                                          <p:spTgt spid="10"/>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trips(downRight)">
                                      <p:cBhvr>
                                        <p:cTn id="19" dur="500"/>
                                        <p:tgtEl>
                                          <p:spTgt spid="16"/>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downRight)">
                                      <p:cBhvr>
                                        <p:cTn id="23" dur="500"/>
                                        <p:tgtEl>
                                          <p:spTgt spid="22"/>
                                        </p:tgtEl>
                                      </p:cBhvr>
                                    </p:animEffect>
                                  </p:childTnLst>
                                </p:cTn>
                              </p:par>
                              <p:par>
                                <p:cTn id="24" presetID="42"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5813" y="1896903"/>
            <a:ext cx="9217024" cy="1677382"/>
          </a:xfrm>
          <a:prstGeom prst="rect">
            <a:avLst/>
          </a:prstGeom>
          <a:noFill/>
        </p:spPr>
        <p:txBody>
          <a:bodyPr wrap="square" rtlCol="0" anchor="t">
            <a:spAutoFit/>
          </a:bodyPr>
          <a:lstStyle/>
          <a:p>
            <a:pPr>
              <a:spcBef>
                <a:spcPts val="1500"/>
              </a:spcBef>
            </a:pP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．了解常见的网店平台，常见的货源渠道及其特点。</a:t>
            </a:r>
            <a:endParaRPr lang="zh-CN" altLang="en-US" sz="2600" dirty="0">
              <a:solidFill>
                <a:schemeClr val="accent2"/>
              </a:solidFill>
              <a:latin typeface="+mj-lt"/>
              <a:ea typeface="黑体" panose="02010609060101010101" pitchFamily="49" charset="-122"/>
              <a:cs typeface="+mn-ea"/>
            </a:endParaRPr>
          </a:p>
          <a:p>
            <a:pPr>
              <a:spcBef>
                <a:spcPts val="1500"/>
              </a:spcBef>
            </a:pPr>
            <a:r>
              <a:rPr lang="en-US" altLang="zh-CN" sz="2600" dirty="0">
                <a:solidFill>
                  <a:schemeClr val="accent2"/>
                </a:solidFill>
                <a:latin typeface="+mj-lt"/>
                <a:ea typeface="黑体" panose="02010609060101010101" pitchFamily="49" charset="-122"/>
                <a:cs typeface="+mn-ea"/>
              </a:rPr>
              <a:t>2</a:t>
            </a:r>
            <a:r>
              <a:rPr lang="zh-CN" altLang="en-US" sz="2600" dirty="0">
                <a:solidFill>
                  <a:schemeClr val="accent2"/>
                </a:solidFill>
                <a:latin typeface="+mj-lt"/>
                <a:ea typeface="黑体" panose="02010609060101010101" pitchFamily="49" charset="-122"/>
                <a:cs typeface="+mn-ea"/>
              </a:rPr>
              <a:t>．掌握淘宝网开店和商品发布的流程。</a:t>
            </a:r>
            <a:endParaRPr lang="zh-CN" altLang="en-US" sz="2600" dirty="0">
              <a:solidFill>
                <a:schemeClr val="accent2"/>
              </a:solidFill>
              <a:latin typeface="+mj-lt"/>
              <a:ea typeface="黑体" panose="02010609060101010101" pitchFamily="49" charset="-122"/>
              <a:cs typeface="+mn-ea"/>
            </a:endParaRPr>
          </a:p>
          <a:p>
            <a:pPr>
              <a:spcBef>
                <a:spcPts val="1500"/>
              </a:spcBef>
            </a:pPr>
            <a:r>
              <a:rPr lang="en-US" altLang="zh-CN" sz="2600" dirty="0">
                <a:solidFill>
                  <a:schemeClr val="accent2"/>
                </a:solidFill>
                <a:latin typeface="+mj-lt"/>
                <a:ea typeface="黑体" panose="02010609060101010101" pitchFamily="49" charset="-122"/>
                <a:cs typeface="+mn-ea"/>
              </a:rPr>
              <a:t>3</a:t>
            </a:r>
            <a:r>
              <a:rPr lang="zh-CN" altLang="en-US" sz="2600" dirty="0">
                <a:solidFill>
                  <a:schemeClr val="accent2"/>
                </a:solidFill>
                <a:latin typeface="+mj-lt"/>
                <a:ea typeface="黑体" panose="02010609060101010101" pitchFamily="49" charset="-122"/>
                <a:cs typeface="+mn-ea"/>
              </a:rPr>
              <a:t>．掌握网店运营核心数据分析。</a:t>
            </a:r>
            <a:endParaRPr lang="zh-CN" altLang="en-US" sz="2600" dirty="0">
              <a:solidFill>
                <a:schemeClr val="accent2"/>
              </a:solidFill>
              <a:latin typeface="+mj-lt"/>
              <a:ea typeface="黑体" panose="02010609060101010101" pitchFamily="49" charset="-122"/>
              <a:cs typeface="+mn-ea"/>
            </a:endParaRPr>
          </a:p>
        </p:txBody>
      </p:sp>
      <p:sp>
        <p:nvSpPr>
          <p:cNvPr id="3" name="文本框 2"/>
          <p:cNvSpPr txBox="1"/>
          <p:nvPr/>
        </p:nvSpPr>
        <p:spPr>
          <a:xfrm>
            <a:off x="985813" y="1124744"/>
            <a:ext cx="2656496" cy="584775"/>
          </a:xfrm>
          <a:prstGeom prst="rect">
            <a:avLst/>
          </a:prstGeom>
          <a:noFill/>
        </p:spPr>
        <p:txBody>
          <a:bodyPr wrap="none" rtlCol="0">
            <a:spAutoFit/>
          </a:bodyPr>
          <a:lstStyle/>
          <a:p>
            <a:pPr algn="l"/>
            <a:r>
              <a:rPr lang="en-US" altLang="zh-CN" sz="3200" b="1" dirty="0">
                <a:solidFill>
                  <a:srgbClr val="E7E6E6">
                    <a:lumMod val="25000"/>
                  </a:srgbClr>
                </a:solidFill>
                <a:latin typeface="方正大黑简体" panose="03000509000000000000" pitchFamily="65" charset="-122"/>
                <a:ea typeface="方正大黑简体" panose="03000509000000000000" pitchFamily="65" charset="-122"/>
                <a:sym typeface="+mn-ea"/>
              </a:rPr>
              <a:t>【知识目标】</a:t>
            </a:r>
            <a:endParaRPr lang="zh-CN" altLang="en-US" sz="3200" b="1" dirty="0">
              <a:latin typeface="方正大黑简体" panose="03000509000000000000" pitchFamily="65" charset="-122"/>
              <a:ea typeface="方正大黑简体" panose="03000509000000000000" pitchFamily="65" charset="-122"/>
              <a:sym typeface="+mn-ea"/>
            </a:endParaRPr>
          </a:p>
        </p:txBody>
      </p:sp>
      <p:sp>
        <p:nvSpPr>
          <p:cNvPr id="4" name="文本框 3"/>
          <p:cNvSpPr txBox="1"/>
          <p:nvPr/>
        </p:nvSpPr>
        <p:spPr>
          <a:xfrm>
            <a:off x="985813" y="4675803"/>
            <a:ext cx="8424936" cy="1677382"/>
          </a:xfrm>
          <a:prstGeom prst="rect">
            <a:avLst/>
          </a:prstGeom>
          <a:noFill/>
        </p:spPr>
        <p:txBody>
          <a:bodyPr wrap="square" rtlCol="0" anchor="t">
            <a:spAutoFit/>
          </a:bodyPr>
          <a:lstStyle/>
          <a:p>
            <a:pPr>
              <a:spcBef>
                <a:spcPts val="1500"/>
              </a:spcBef>
            </a:pPr>
            <a:r>
              <a:rPr lang="en-US" altLang="zh-CN" sz="2600" dirty="0">
                <a:solidFill>
                  <a:schemeClr val="accent2"/>
                </a:solidFill>
                <a:latin typeface="+mj-lt"/>
                <a:ea typeface="黑体" panose="02010609060101010101" pitchFamily="49" charset="-122"/>
                <a:cs typeface="+mj-ea"/>
                <a:sym typeface="+mn-ea"/>
              </a:rPr>
              <a:t>1</a:t>
            </a:r>
            <a:r>
              <a:rPr lang="zh-CN" altLang="en-US" sz="2600" dirty="0">
                <a:solidFill>
                  <a:schemeClr val="accent2"/>
                </a:solidFill>
                <a:latin typeface="+mj-lt"/>
                <a:ea typeface="黑体" panose="02010609060101010101" pitchFamily="49" charset="-122"/>
                <a:cs typeface="+mj-ea"/>
                <a:sym typeface="+mn-ea"/>
              </a:rPr>
              <a:t>．学会在淘宝网上开设网店，并进行商品的发布。</a:t>
            </a:r>
            <a:endParaRPr lang="zh-CN" altLang="en-US" sz="2600" dirty="0">
              <a:solidFill>
                <a:schemeClr val="accent2"/>
              </a:solidFill>
              <a:latin typeface="+mj-lt"/>
              <a:ea typeface="黑体" panose="02010609060101010101" pitchFamily="49" charset="-122"/>
              <a:cs typeface="+mj-ea"/>
              <a:sym typeface="+mn-ea"/>
            </a:endParaRPr>
          </a:p>
          <a:p>
            <a:pPr>
              <a:spcBef>
                <a:spcPts val="1500"/>
              </a:spcBef>
            </a:pPr>
            <a:r>
              <a:rPr lang="en-US" altLang="zh-CN" sz="2600" dirty="0">
                <a:solidFill>
                  <a:schemeClr val="accent2"/>
                </a:solidFill>
                <a:latin typeface="+mj-lt"/>
                <a:ea typeface="黑体" panose="02010609060101010101" pitchFamily="49" charset="-122"/>
                <a:cs typeface="+mj-ea"/>
                <a:sym typeface="+mn-ea"/>
              </a:rPr>
              <a:t>2</a:t>
            </a:r>
            <a:r>
              <a:rPr lang="zh-CN" altLang="en-US" sz="2600" dirty="0">
                <a:solidFill>
                  <a:schemeClr val="accent2"/>
                </a:solidFill>
                <a:latin typeface="+mj-lt"/>
                <a:ea typeface="黑体" panose="02010609060101010101" pitchFamily="49" charset="-122"/>
                <a:cs typeface="+mj-ea"/>
                <a:sym typeface="+mn-ea"/>
              </a:rPr>
              <a:t>．学会淘宝网店商品选择和货源渠道的选择。</a:t>
            </a:r>
            <a:endParaRPr lang="zh-CN" altLang="en-US" sz="2600" dirty="0">
              <a:solidFill>
                <a:schemeClr val="accent2"/>
              </a:solidFill>
              <a:latin typeface="+mj-lt"/>
              <a:ea typeface="黑体" panose="02010609060101010101" pitchFamily="49" charset="-122"/>
              <a:cs typeface="+mj-ea"/>
              <a:sym typeface="+mn-ea"/>
            </a:endParaRPr>
          </a:p>
          <a:p>
            <a:pPr>
              <a:spcBef>
                <a:spcPts val="1500"/>
              </a:spcBef>
            </a:pPr>
            <a:r>
              <a:rPr lang="en-US" altLang="zh-CN" sz="2600" dirty="0">
                <a:solidFill>
                  <a:schemeClr val="accent2"/>
                </a:solidFill>
                <a:latin typeface="+mj-lt"/>
                <a:ea typeface="黑体" panose="02010609060101010101" pitchFamily="49" charset="-122"/>
                <a:cs typeface="+mj-ea"/>
                <a:sym typeface="+mn-ea"/>
              </a:rPr>
              <a:t>3</a:t>
            </a:r>
            <a:r>
              <a:rPr lang="zh-CN" altLang="en-US" sz="2600" dirty="0">
                <a:solidFill>
                  <a:schemeClr val="accent2"/>
                </a:solidFill>
                <a:latin typeface="+mj-lt"/>
                <a:ea typeface="黑体" panose="02010609060101010101" pitchFamily="49" charset="-122"/>
                <a:cs typeface="+mj-ea"/>
                <a:sym typeface="+mn-ea"/>
              </a:rPr>
              <a:t>．学会使用生意参谋分析网店数据。</a:t>
            </a:r>
            <a:endParaRPr lang="zh-CN" altLang="en-US" sz="2600" dirty="0">
              <a:solidFill>
                <a:schemeClr val="accent2"/>
              </a:solidFill>
              <a:latin typeface="+mj-lt"/>
              <a:ea typeface="黑体" panose="02010609060101010101" pitchFamily="49" charset="-122"/>
              <a:cs typeface="+mj-ea"/>
              <a:sym typeface="+mn-ea"/>
            </a:endParaRPr>
          </a:p>
        </p:txBody>
      </p:sp>
      <p:sp>
        <p:nvSpPr>
          <p:cNvPr id="5" name="文本框 4"/>
          <p:cNvSpPr txBox="1"/>
          <p:nvPr/>
        </p:nvSpPr>
        <p:spPr>
          <a:xfrm>
            <a:off x="985813" y="3841666"/>
            <a:ext cx="2656496" cy="603499"/>
          </a:xfrm>
          <a:prstGeom prst="rect">
            <a:avLst/>
          </a:prstGeom>
          <a:noFill/>
        </p:spPr>
        <p:txBody>
          <a:bodyPr wrap="none" rtlCol="0">
            <a:spAutoFit/>
          </a:bodyPr>
          <a:lstStyle/>
          <a:p>
            <a:pPr algn="l" eaLnBrk="1" latinLnBrk="0" hangingPunct="1">
              <a:lnSpc>
                <a:spcPct val="110000"/>
              </a:lnSpc>
              <a:spcBef>
                <a:spcPts val="1000"/>
              </a:spcBef>
            </a:pPr>
            <a:r>
              <a:rPr lang="en-US" altLang="zh-CN" sz="3200" b="1" dirty="0">
                <a:solidFill>
                  <a:srgbClr val="E7E6E6">
                    <a:lumMod val="25000"/>
                  </a:srgbClr>
                </a:solidFill>
                <a:latin typeface="方正大黑简体" panose="03000509000000000000" pitchFamily="65" charset="-122"/>
                <a:ea typeface="方正大黑简体" panose="03000509000000000000" pitchFamily="65" charset="-122"/>
                <a:sym typeface="+mn-ea"/>
              </a:rPr>
              <a:t>【技能目标】</a:t>
            </a:r>
            <a:endParaRPr lang="en-US" altLang="zh-CN" sz="3200" b="1" dirty="0">
              <a:solidFill>
                <a:srgbClr val="E7E6E6">
                  <a:lumMod val="25000"/>
                </a:srgbClr>
              </a:solidFill>
              <a:latin typeface="方正大黑简体" panose="03000509000000000000" pitchFamily="65" charset="-122"/>
              <a:ea typeface="方正大黑简体" panose="03000509000000000000" pitchFamily="65" charset="-122"/>
              <a:sym typeface="+mn-ea"/>
            </a:endParaRPr>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0011" y="989810"/>
            <a:ext cx="11156740" cy="5503045"/>
          </a:xfrm>
          <a:prstGeom prst="rect">
            <a:avLst/>
          </a:prstGeom>
          <a:noFill/>
        </p:spPr>
        <p:txBody>
          <a:bodyPr wrap="square" rtlCol="0" anchor="t">
            <a:spAutoFit/>
          </a:bodyPr>
          <a:lstStyle/>
          <a:p>
            <a:pPr algn="ctr">
              <a:spcBef>
                <a:spcPts val="1000"/>
              </a:spcBef>
              <a:spcAft>
                <a:spcPts val="500"/>
              </a:spcAft>
            </a:pPr>
            <a:r>
              <a:rPr lang="zh-CN" altLang="en-US" sz="2800" dirty="0">
                <a:solidFill>
                  <a:srgbClr val="0070C0"/>
                </a:solidFill>
                <a:latin typeface="方正大黑简体" panose="03000509000000000000" pitchFamily="65" charset="-122"/>
                <a:ea typeface="方正大黑简体" panose="03000509000000000000" pitchFamily="65" charset="-122"/>
                <a:cs typeface="+mn-ea"/>
              </a:rPr>
              <a:t>鲸 芽</a:t>
            </a:r>
            <a:endParaRPr lang="zh-CN" altLang="en-US" sz="28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3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淘分销是指由淘宝提供的分销平台，用于协助供应商搭建、管理及运作其网络销售渠道，协助分销商获取货源的平台。</a:t>
            </a:r>
            <a:r>
              <a:rPr lang="en-US" altLang="zh-CN" sz="2400" dirty="0">
                <a:solidFill>
                  <a:schemeClr val="accent2"/>
                </a:solidFill>
                <a:latin typeface="+mj-lt"/>
                <a:ea typeface="黑体" panose="02010609060101010101" pitchFamily="49" charset="-122"/>
                <a:cs typeface="+mn-ea"/>
              </a:rPr>
              <a:t>2022</a:t>
            </a:r>
            <a:r>
              <a:rPr lang="zh-CN" altLang="en-US" sz="2400" dirty="0">
                <a:solidFill>
                  <a:schemeClr val="accent2"/>
                </a:solidFill>
                <a:latin typeface="+mj-lt"/>
                <a:ea typeface="黑体" panose="02010609060101010101" pitchFamily="49" charset="-122"/>
                <a:cs typeface="+mn-ea"/>
              </a:rPr>
              <a:t>年</a:t>
            </a:r>
            <a:r>
              <a:rPr lang="en-US" altLang="zh-CN" sz="2400" dirty="0">
                <a:solidFill>
                  <a:schemeClr val="accent2"/>
                </a:solidFill>
                <a:latin typeface="+mj-lt"/>
                <a:ea typeface="黑体" panose="02010609060101010101" pitchFamily="49" charset="-122"/>
                <a:cs typeface="+mn-ea"/>
              </a:rPr>
              <a:t>6</a:t>
            </a:r>
            <a:r>
              <a:rPr lang="zh-CN" altLang="en-US" sz="2400" dirty="0">
                <a:solidFill>
                  <a:schemeClr val="accent2"/>
                </a:solidFill>
                <a:latin typeface="+mj-lt"/>
                <a:ea typeface="黑体" panose="02010609060101010101" pitchFamily="49" charset="-122"/>
                <a:cs typeface="+mn-ea"/>
              </a:rPr>
              <a:t>月，淘宝宣布“淘分销”平台正式升级为“鲸芽”平台，升级后，原有的功能和服务不受影响，还新增三大举措助力商家更快增长。</a:t>
            </a:r>
            <a:endParaRPr lang="zh-CN" altLang="en-US" sz="2400" dirty="0">
              <a:solidFill>
                <a:schemeClr val="accent2"/>
              </a:solidFill>
              <a:latin typeface="+mj-lt"/>
              <a:ea typeface="黑体" panose="02010609060101010101" pitchFamily="49" charset="-122"/>
              <a:cs typeface="+mn-ea"/>
            </a:endParaRPr>
          </a:p>
          <a:p>
            <a:pPr indent="612140" algn="just">
              <a:lnSpc>
                <a:spcPct val="13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1</a:t>
            </a:r>
            <a:r>
              <a:rPr lang="zh-CN" altLang="en-US" sz="2400" dirty="0">
                <a:solidFill>
                  <a:schemeClr val="accent2"/>
                </a:solidFill>
                <a:latin typeface="+mj-lt"/>
                <a:ea typeface="黑体" panose="02010609060101010101" pitchFamily="49" charset="-122"/>
                <a:cs typeface="+mn-ea"/>
              </a:rPr>
              <a:t>）规模引入天猫品牌商、跨境贸易商，提供全品类的商品，帮助商家、买手、主播快速搭建低成本、高效的矩阵。</a:t>
            </a:r>
            <a:endParaRPr lang="zh-CN" altLang="en-US" sz="2400" dirty="0">
              <a:solidFill>
                <a:schemeClr val="accent2"/>
              </a:solidFill>
              <a:latin typeface="+mj-lt"/>
              <a:ea typeface="黑体" panose="02010609060101010101" pitchFamily="49" charset="-122"/>
              <a:cs typeface="+mn-ea"/>
            </a:endParaRPr>
          </a:p>
          <a:p>
            <a:pPr indent="612140" algn="just">
              <a:lnSpc>
                <a:spcPct val="13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2</a:t>
            </a:r>
            <a:r>
              <a:rPr lang="zh-CN" altLang="en-US" sz="2400" dirty="0">
                <a:solidFill>
                  <a:schemeClr val="accent2"/>
                </a:solidFill>
                <a:latin typeface="+mj-lt"/>
                <a:ea typeface="黑体" panose="02010609060101010101" pitchFamily="49" charset="-122"/>
                <a:cs typeface="+mn-ea"/>
              </a:rPr>
              <a:t>）扩大保障范围，全仓品加载蚂蚁区块链溯源码，实现一码溯全程，正品有保障。</a:t>
            </a:r>
            <a:endParaRPr lang="zh-CN" altLang="en-US" sz="2400" dirty="0">
              <a:solidFill>
                <a:schemeClr val="accent2"/>
              </a:solidFill>
              <a:latin typeface="+mj-lt"/>
              <a:ea typeface="黑体" panose="02010609060101010101" pitchFamily="49" charset="-122"/>
              <a:cs typeface="+mn-ea"/>
            </a:endParaRPr>
          </a:p>
          <a:p>
            <a:pPr indent="612140" algn="just">
              <a:spcBef>
                <a:spcPts val="1000"/>
              </a:spcBef>
              <a:spcAft>
                <a:spcPts val="500"/>
              </a:spcAft>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3</a:t>
            </a:r>
            <a:r>
              <a:rPr lang="zh-CN" altLang="en-US" sz="2400" dirty="0">
                <a:solidFill>
                  <a:schemeClr val="accent2"/>
                </a:solidFill>
                <a:latin typeface="+mj-lt"/>
                <a:ea typeface="黑体" panose="02010609060101010101" pitchFamily="49" charset="-122"/>
                <a:cs typeface="+mn-ea"/>
              </a:rPr>
              <a:t>）高频促销及流量保障，具备影响力的“全球好物节”开放招商。</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0944" y="1556792"/>
            <a:ext cx="10114874" cy="3475375"/>
          </a:xfrm>
          <a:prstGeom prst="rect">
            <a:avLst/>
          </a:prstGeom>
          <a:noFill/>
        </p:spPr>
        <p:txBody>
          <a:bodyPr wrap="square" rtlCol="0" anchor="t">
            <a:spAutoFit/>
          </a:bodyPr>
          <a:lstStyle/>
          <a:p>
            <a:pPr indent="612140" algn="just">
              <a:spcBef>
                <a:spcPts val="1000"/>
              </a:spcBef>
              <a:spcAft>
                <a:spcPts val="50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（二）分销网站</a:t>
            </a:r>
            <a:endParaRPr lang="en-US" altLang="zh-CN"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除了阿里巴巴的官方平台外，还有很多提供批发服务的分销网站，适合中小卖家选择货源，如购途网（</a:t>
            </a:r>
            <a:r>
              <a:rPr lang="en-US" altLang="zh-CN" sz="2400" dirty="0">
                <a:solidFill>
                  <a:schemeClr val="accent2"/>
                </a:solidFill>
                <a:latin typeface="+mj-lt"/>
                <a:ea typeface="黑体" panose="02010609060101010101" pitchFamily="49" charset="-122"/>
                <a:cs typeface="+mn-ea"/>
              </a:rPr>
              <a:t>go2</a:t>
            </a:r>
            <a:r>
              <a:rPr lang="zh-CN" altLang="en-US" sz="2400" dirty="0">
                <a:solidFill>
                  <a:schemeClr val="accent2"/>
                </a:solidFill>
                <a:latin typeface="+mj-lt"/>
                <a:ea typeface="黑体" panose="02010609060101010101" pitchFamily="49" charset="-122"/>
                <a:cs typeface="+mn-ea"/>
              </a:rPr>
              <a:t>）、四季星座网（</a:t>
            </a:r>
            <a:r>
              <a:rPr lang="en-US" altLang="zh-CN" sz="2400" dirty="0">
                <a:solidFill>
                  <a:schemeClr val="accent2"/>
                </a:solidFill>
                <a:latin typeface="+mj-lt"/>
                <a:ea typeface="黑体" panose="02010609060101010101" pitchFamily="49" charset="-122"/>
                <a:cs typeface="+mn-ea"/>
              </a:rPr>
              <a:t>571xz</a:t>
            </a:r>
            <a:r>
              <a:rPr lang="zh-CN" altLang="en-US" sz="2400" dirty="0">
                <a:solidFill>
                  <a:schemeClr val="accent2"/>
                </a:solidFill>
                <a:latin typeface="+mj-lt"/>
                <a:ea typeface="黑体" panose="02010609060101010101" pitchFamily="49" charset="-122"/>
                <a:cs typeface="+mn-ea"/>
              </a:rPr>
              <a:t>）、货捕头（</a:t>
            </a:r>
            <a:r>
              <a:rPr lang="en-US" altLang="zh-CN" sz="2400" dirty="0" err="1">
                <a:solidFill>
                  <a:schemeClr val="accent2"/>
                </a:solidFill>
                <a:latin typeface="+mj-lt"/>
                <a:ea typeface="黑体" panose="02010609060101010101" pitchFamily="49" charset="-122"/>
                <a:cs typeface="+mn-ea"/>
              </a:rPr>
              <a:t>hznzcn</a:t>
            </a:r>
            <a:r>
              <a:rPr lang="zh-CN" altLang="en-US" sz="2400" dirty="0">
                <a:solidFill>
                  <a:schemeClr val="accent2"/>
                </a:solidFill>
                <a:latin typeface="+mj-lt"/>
                <a:ea typeface="黑体" panose="02010609060101010101" pitchFamily="49" charset="-122"/>
                <a:cs typeface="+mn-ea"/>
              </a:rPr>
              <a:t>）、衣联网（</a:t>
            </a:r>
            <a:r>
              <a:rPr lang="en-US" altLang="zh-CN" sz="2400" dirty="0" err="1">
                <a:solidFill>
                  <a:schemeClr val="accent2"/>
                </a:solidFill>
                <a:latin typeface="+mj-lt"/>
                <a:ea typeface="黑体" panose="02010609060101010101" pitchFamily="49" charset="-122"/>
                <a:cs typeface="+mn-ea"/>
              </a:rPr>
              <a:t>eelly</a:t>
            </a:r>
            <a:r>
              <a:rPr lang="zh-CN" altLang="en-US" sz="2400" dirty="0">
                <a:solidFill>
                  <a:schemeClr val="accent2"/>
                </a:solidFill>
                <a:latin typeface="+mj-lt"/>
                <a:ea typeface="黑体" panose="02010609060101010101" pitchFamily="49" charset="-122"/>
                <a:cs typeface="+mn-ea"/>
              </a:rPr>
              <a:t>）等。在这些平台上，应尽量选择满足以下条件的货源：提供图片或数据包，可以直接上传商品，价格有优势，可以一件代发，售后服务周到。</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6035" y="1556792"/>
            <a:ext cx="10724692" cy="2921377"/>
          </a:xfrm>
          <a:prstGeom prst="rect">
            <a:avLst/>
          </a:prstGeom>
          <a:noFill/>
        </p:spPr>
        <p:txBody>
          <a:bodyPr wrap="square" rtlCol="0" anchor="t">
            <a:spAutoFit/>
          </a:bodyPr>
          <a:lstStyle/>
          <a:p>
            <a:pPr indent="612140" algn="just">
              <a:spcBef>
                <a:spcPts val="1000"/>
              </a:spcBef>
              <a:spcAft>
                <a:spcPts val="50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（三）线下批发市场</a:t>
            </a:r>
            <a:endParaRPr lang="en-US" altLang="zh-CN"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一些线下批发市场也是卖家寻找货源的不错选择，如广州流花服装批发市场、义乌小商品城等。批发市场商品更新快、品种多，但是容易断货，品质难以得到保障。线下批发市场可以为国内电商平台提供货源，也可以为跨境电商平台提供货源。</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6839" y="1116033"/>
            <a:ext cx="3778170" cy="584775"/>
          </a:xfrm>
          <a:prstGeom prst="rect">
            <a:avLst/>
          </a:prstGeom>
          <a:noFill/>
        </p:spPr>
        <p:txBody>
          <a:bodyPr wrap="square" rtlCol="0" anchor="t">
            <a:spAutoFit/>
          </a:bodyPr>
          <a:lstStyle/>
          <a:p>
            <a:pPr indent="612140" algn="just">
              <a:spcBef>
                <a:spcPts val="1000"/>
              </a:spcBef>
              <a:spcAft>
                <a:spcPts val="50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（四）其他货源</a:t>
            </a:r>
            <a:endParaRPr lang="en-US" altLang="zh-CN" sz="3200" dirty="0">
              <a:solidFill>
                <a:schemeClr val="accent2"/>
              </a:solidFill>
              <a:latin typeface="方正大黑简体" panose="03000509000000000000" pitchFamily="65" charset="-122"/>
              <a:ea typeface="方正大黑简体" panose="03000509000000000000" pitchFamily="65" charset="-122"/>
              <a:cs typeface="+mn-ea"/>
            </a:endParaRPr>
          </a:p>
        </p:txBody>
      </p:sp>
      <p:sp>
        <p:nvSpPr>
          <p:cNvPr id="3" name="Freeform 6"/>
          <p:cNvSpPr/>
          <p:nvPr/>
        </p:nvSpPr>
        <p:spPr bwMode="auto">
          <a:xfrm>
            <a:off x="2172018" y="2469158"/>
            <a:ext cx="3282950" cy="3282950"/>
          </a:xfrm>
          <a:custGeom>
            <a:avLst/>
            <a:gdLst>
              <a:gd name="T0" fmla="*/ 1333221265 w 4042"/>
              <a:gd name="T1" fmla="*/ 0 h 4042"/>
              <a:gd name="T2" fmla="*/ 2147483646 w 4042"/>
              <a:gd name="T3" fmla="*/ 1333221265 h 4042"/>
              <a:gd name="T4" fmla="*/ 1333221265 w 4042"/>
              <a:gd name="T5" fmla="*/ 2147483646 h 4042"/>
              <a:gd name="T6" fmla="*/ 0 w 4042"/>
              <a:gd name="T7" fmla="*/ 1333221265 h 4042"/>
              <a:gd name="T8" fmla="*/ 1333221265 w 4042"/>
              <a:gd name="T9" fmla="*/ 0 h 4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2" h="4042">
                <a:moveTo>
                  <a:pt x="2021" y="0"/>
                </a:moveTo>
                <a:lnTo>
                  <a:pt x="4042" y="2021"/>
                </a:lnTo>
                <a:lnTo>
                  <a:pt x="2021" y="4042"/>
                </a:lnTo>
                <a:lnTo>
                  <a:pt x="0" y="2021"/>
                </a:lnTo>
                <a:lnTo>
                  <a:pt x="2021"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7"/>
          <p:cNvSpPr/>
          <p:nvPr/>
        </p:nvSpPr>
        <p:spPr bwMode="auto">
          <a:xfrm>
            <a:off x="4372293" y="1700808"/>
            <a:ext cx="2328862" cy="2328862"/>
          </a:xfrm>
          <a:custGeom>
            <a:avLst/>
            <a:gdLst>
              <a:gd name="T0" fmla="*/ 945536655 w 2867"/>
              <a:gd name="T1" fmla="*/ 0 h 2867"/>
              <a:gd name="T2" fmla="*/ 1891732897 w 2867"/>
              <a:gd name="T3" fmla="*/ 946196242 h 2867"/>
              <a:gd name="T4" fmla="*/ 945536655 w 2867"/>
              <a:gd name="T5" fmla="*/ 1891732897 h 2867"/>
              <a:gd name="T6" fmla="*/ 0 w 2867"/>
              <a:gd name="T7" fmla="*/ 946196242 h 2867"/>
              <a:gd name="T8" fmla="*/ 945536655 w 2867"/>
              <a:gd name="T9" fmla="*/ 0 h 2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7" h="2867">
                <a:moveTo>
                  <a:pt x="1433" y="0"/>
                </a:moveTo>
                <a:lnTo>
                  <a:pt x="2867" y="1434"/>
                </a:lnTo>
                <a:lnTo>
                  <a:pt x="1433" y="2867"/>
                </a:lnTo>
                <a:lnTo>
                  <a:pt x="0" y="1434"/>
                </a:lnTo>
                <a:lnTo>
                  <a:pt x="1433"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8"/>
          <p:cNvSpPr/>
          <p:nvPr/>
        </p:nvSpPr>
        <p:spPr bwMode="auto">
          <a:xfrm>
            <a:off x="4551680" y="4191595"/>
            <a:ext cx="1971675" cy="1971675"/>
          </a:xfrm>
          <a:custGeom>
            <a:avLst/>
            <a:gdLst>
              <a:gd name="T0" fmla="*/ 800556105 w 2427"/>
              <a:gd name="T1" fmla="*/ 0 h 2427"/>
              <a:gd name="T2" fmla="*/ 1601772685 w 2427"/>
              <a:gd name="T3" fmla="*/ 801216580 h 2427"/>
              <a:gd name="T4" fmla="*/ 800556105 w 2427"/>
              <a:gd name="T5" fmla="*/ 1601772685 h 2427"/>
              <a:gd name="T6" fmla="*/ 0 w 2427"/>
              <a:gd name="T7" fmla="*/ 801216580 h 2427"/>
              <a:gd name="T8" fmla="*/ 800556105 w 2427"/>
              <a:gd name="T9" fmla="*/ 0 h 24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7" h="2427">
                <a:moveTo>
                  <a:pt x="1213" y="0"/>
                </a:moveTo>
                <a:lnTo>
                  <a:pt x="2427" y="1214"/>
                </a:lnTo>
                <a:lnTo>
                  <a:pt x="1213" y="2427"/>
                </a:lnTo>
                <a:lnTo>
                  <a:pt x="0" y="1214"/>
                </a:lnTo>
                <a:lnTo>
                  <a:pt x="121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9"/>
          <p:cNvSpPr/>
          <p:nvPr/>
        </p:nvSpPr>
        <p:spPr bwMode="auto">
          <a:xfrm>
            <a:off x="5644674" y="3285133"/>
            <a:ext cx="1654175" cy="1652587"/>
          </a:xfrm>
          <a:custGeom>
            <a:avLst/>
            <a:gdLst>
              <a:gd name="T0" fmla="*/ 529059132 w 2587"/>
              <a:gd name="T1" fmla="*/ 0 h 2586"/>
              <a:gd name="T2" fmla="*/ 1057709676 w 2587"/>
              <a:gd name="T3" fmla="*/ 528044363 h 2586"/>
              <a:gd name="T4" fmla="*/ 529059132 w 2587"/>
              <a:gd name="T5" fmla="*/ 1056088087 h 2586"/>
              <a:gd name="T6" fmla="*/ 0 w 2587"/>
              <a:gd name="T7" fmla="*/ 528044363 h 2586"/>
              <a:gd name="T8" fmla="*/ 529059132 w 2587"/>
              <a:gd name="T9" fmla="*/ 0 h 2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7" h="2586">
                <a:moveTo>
                  <a:pt x="1294" y="0"/>
                </a:moveTo>
                <a:lnTo>
                  <a:pt x="2587" y="1293"/>
                </a:lnTo>
                <a:lnTo>
                  <a:pt x="1294" y="2586"/>
                </a:lnTo>
                <a:lnTo>
                  <a:pt x="0" y="1293"/>
                </a:lnTo>
                <a:lnTo>
                  <a:pt x="1294" y="0"/>
                </a:ln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7" name="直接连接符 8"/>
          <p:cNvCxnSpPr>
            <a:cxnSpLocks noChangeShapeType="1"/>
          </p:cNvCxnSpPr>
          <p:nvPr/>
        </p:nvCxnSpPr>
        <p:spPr bwMode="auto">
          <a:xfrm>
            <a:off x="6701155" y="2866033"/>
            <a:ext cx="3671888"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9"/>
          <p:cNvCxnSpPr>
            <a:cxnSpLocks noChangeShapeType="1"/>
          </p:cNvCxnSpPr>
          <p:nvPr/>
        </p:nvCxnSpPr>
        <p:spPr bwMode="auto">
          <a:xfrm>
            <a:off x="7288530" y="4110633"/>
            <a:ext cx="3673475"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10"/>
          <p:cNvCxnSpPr>
            <a:cxnSpLocks noChangeShapeType="1"/>
          </p:cNvCxnSpPr>
          <p:nvPr/>
        </p:nvCxnSpPr>
        <p:spPr bwMode="auto">
          <a:xfrm>
            <a:off x="6523355" y="5177433"/>
            <a:ext cx="3671888"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1"/>
          <p:cNvSpPr txBox="1">
            <a:spLocks noChangeArrowheads="1"/>
          </p:cNvSpPr>
          <p:nvPr/>
        </p:nvSpPr>
        <p:spPr bwMode="auto">
          <a:xfrm>
            <a:off x="2979262" y="3695135"/>
            <a:ext cx="16684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800" b="1" dirty="0">
                <a:solidFill>
                  <a:srgbClr val="FFFFFF"/>
                </a:solidFill>
                <a:latin typeface="+mj-lt"/>
                <a:ea typeface="黑体" panose="02010609060101010101" pitchFamily="49" charset="-122"/>
              </a:rPr>
              <a:t>1</a:t>
            </a:r>
            <a:endParaRPr lang="en-US" altLang="zh-CN" sz="4800" b="1" dirty="0">
              <a:solidFill>
                <a:srgbClr val="FFFFFF"/>
              </a:solidFill>
              <a:latin typeface="+mj-lt"/>
              <a:ea typeface="黑体" panose="02010609060101010101" pitchFamily="49" charset="-122"/>
            </a:endParaRPr>
          </a:p>
        </p:txBody>
      </p:sp>
      <p:sp>
        <p:nvSpPr>
          <p:cNvPr id="11" name="TextBox 13"/>
          <p:cNvSpPr txBox="1">
            <a:spLocks noChangeArrowheads="1"/>
          </p:cNvSpPr>
          <p:nvPr/>
        </p:nvSpPr>
        <p:spPr bwMode="auto">
          <a:xfrm>
            <a:off x="4702493" y="2449741"/>
            <a:ext cx="16684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800" b="1" dirty="0">
                <a:solidFill>
                  <a:srgbClr val="FFFFFF"/>
                </a:solidFill>
                <a:latin typeface="+mj-lt"/>
                <a:ea typeface="黑体" panose="02010609060101010101" pitchFamily="49" charset="-122"/>
              </a:rPr>
              <a:t>2</a:t>
            </a:r>
            <a:endParaRPr lang="en-US" altLang="zh-CN" sz="4800" b="1" dirty="0">
              <a:solidFill>
                <a:srgbClr val="FFFFFF"/>
              </a:solidFill>
              <a:latin typeface="+mj-lt"/>
              <a:ea typeface="黑体" panose="02010609060101010101" pitchFamily="49" charset="-122"/>
            </a:endParaRPr>
          </a:p>
        </p:txBody>
      </p:sp>
      <p:sp>
        <p:nvSpPr>
          <p:cNvPr id="12" name="TextBox 15"/>
          <p:cNvSpPr txBox="1">
            <a:spLocks noChangeArrowheads="1"/>
          </p:cNvSpPr>
          <p:nvPr/>
        </p:nvSpPr>
        <p:spPr bwMode="auto">
          <a:xfrm>
            <a:off x="4703286" y="4761934"/>
            <a:ext cx="16684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800" b="1" dirty="0">
                <a:solidFill>
                  <a:srgbClr val="FFFFFF"/>
                </a:solidFill>
                <a:latin typeface="+mj-lt"/>
                <a:ea typeface="黑体" panose="02010609060101010101" pitchFamily="49" charset="-122"/>
              </a:rPr>
              <a:t>4</a:t>
            </a:r>
            <a:endParaRPr lang="en-US" altLang="zh-CN" sz="4800" b="1" dirty="0">
              <a:solidFill>
                <a:srgbClr val="FFFFFF"/>
              </a:solidFill>
              <a:latin typeface="+mj-lt"/>
              <a:ea typeface="黑体" panose="02010609060101010101" pitchFamily="49" charset="-122"/>
            </a:endParaRPr>
          </a:p>
        </p:txBody>
      </p:sp>
      <p:sp>
        <p:nvSpPr>
          <p:cNvPr id="13" name="TextBox 17"/>
          <p:cNvSpPr txBox="1">
            <a:spLocks noChangeArrowheads="1"/>
          </p:cNvSpPr>
          <p:nvPr/>
        </p:nvSpPr>
        <p:spPr bwMode="auto">
          <a:xfrm>
            <a:off x="5637530" y="3695928"/>
            <a:ext cx="16684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800" b="1" dirty="0">
                <a:solidFill>
                  <a:srgbClr val="FFFFFF"/>
                </a:solidFill>
                <a:latin typeface="+mj-lt"/>
                <a:ea typeface="黑体" panose="02010609060101010101" pitchFamily="49" charset="-122"/>
              </a:rPr>
              <a:t>3</a:t>
            </a:r>
            <a:endParaRPr lang="en-US" altLang="zh-CN" sz="4800" b="1" dirty="0">
              <a:solidFill>
                <a:srgbClr val="FFFFFF"/>
              </a:solidFill>
              <a:latin typeface="+mj-lt"/>
              <a:ea typeface="黑体" panose="02010609060101010101" pitchFamily="49" charset="-122"/>
            </a:endParaRPr>
          </a:p>
        </p:txBody>
      </p:sp>
      <p:sp>
        <p:nvSpPr>
          <p:cNvPr id="14" name="TextBox 19"/>
          <p:cNvSpPr txBox="1">
            <a:spLocks noChangeArrowheads="1"/>
          </p:cNvSpPr>
          <p:nvPr/>
        </p:nvSpPr>
        <p:spPr bwMode="auto">
          <a:xfrm>
            <a:off x="6890469" y="2346090"/>
            <a:ext cx="1668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外贸商品</a:t>
            </a:r>
            <a:endParaRPr lang="zh-CN" altLang="en-US" sz="2800" dirty="0">
              <a:latin typeface="黑体" panose="02010609060101010101" pitchFamily="49" charset="-122"/>
              <a:ea typeface="黑体" panose="02010609060101010101" pitchFamily="49" charset="-122"/>
            </a:endParaRPr>
          </a:p>
        </p:txBody>
      </p:sp>
      <p:sp>
        <p:nvSpPr>
          <p:cNvPr id="15" name="TextBox 20"/>
          <p:cNvSpPr txBox="1">
            <a:spLocks noChangeArrowheads="1"/>
          </p:cNvSpPr>
          <p:nvPr/>
        </p:nvSpPr>
        <p:spPr bwMode="auto">
          <a:xfrm>
            <a:off x="7517923" y="3605479"/>
            <a:ext cx="2324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国外打折商品</a:t>
            </a:r>
            <a:endParaRPr lang="zh-CN" altLang="en-US" sz="2800" dirty="0">
              <a:latin typeface="黑体" panose="02010609060101010101" pitchFamily="49" charset="-122"/>
              <a:ea typeface="黑体" panose="02010609060101010101" pitchFamily="49" charset="-122"/>
            </a:endParaRPr>
          </a:p>
        </p:txBody>
      </p:sp>
      <p:sp>
        <p:nvSpPr>
          <p:cNvPr id="16" name="TextBox 21"/>
          <p:cNvSpPr txBox="1">
            <a:spLocks noChangeArrowheads="1"/>
          </p:cNvSpPr>
          <p:nvPr/>
        </p:nvSpPr>
        <p:spPr bwMode="auto">
          <a:xfrm>
            <a:off x="737923" y="4937720"/>
            <a:ext cx="2408130" cy="9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spcBef>
                <a:spcPct val="0"/>
              </a:spcBef>
              <a:buFontTx/>
              <a:buNone/>
            </a:pPr>
            <a:r>
              <a:rPr lang="zh-CN" altLang="en-US" sz="2800" dirty="0">
                <a:latin typeface="黑体" panose="02010609060101010101" pitchFamily="49" charset="-122"/>
                <a:ea typeface="黑体" panose="02010609060101010101" pitchFamily="49" charset="-122"/>
              </a:rPr>
              <a:t>库存积压或清仓处理的商品</a:t>
            </a:r>
            <a:endParaRPr lang="zh-CN" altLang="en-US" sz="2800" dirty="0">
              <a:latin typeface="黑体" panose="02010609060101010101" pitchFamily="49" charset="-122"/>
              <a:ea typeface="黑体" panose="02010609060101010101" pitchFamily="49" charset="-122"/>
            </a:endParaRPr>
          </a:p>
        </p:txBody>
      </p:sp>
      <p:sp>
        <p:nvSpPr>
          <p:cNvPr id="17" name="TextBox 22"/>
          <p:cNvSpPr txBox="1">
            <a:spLocks noChangeArrowheads="1"/>
          </p:cNvSpPr>
          <p:nvPr/>
        </p:nvSpPr>
        <p:spPr bwMode="auto">
          <a:xfrm>
            <a:off x="6890469" y="4650346"/>
            <a:ext cx="30908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当地的特色农产品</a:t>
            </a:r>
            <a:endParaRPr lang="zh-CN" altLang="en-US" sz="2800" dirty="0">
              <a:latin typeface="黑体" panose="02010609060101010101" pitchFamily="49" charset="-122"/>
              <a:ea typeface="黑体" panose="02010609060101010101" pitchFamily="49" charset="-122"/>
            </a:endParaRPr>
          </a:p>
        </p:txBody>
      </p:sp>
      <p:cxnSp>
        <p:nvCxnSpPr>
          <p:cNvPr id="18" name="直接连接符 10"/>
          <p:cNvCxnSpPr>
            <a:cxnSpLocks noChangeShapeType="1"/>
          </p:cNvCxnSpPr>
          <p:nvPr/>
        </p:nvCxnSpPr>
        <p:spPr bwMode="auto">
          <a:xfrm>
            <a:off x="3074045" y="5727621"/>
            <a:ext cx="719560"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3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90"/>
                                          </p:val>
                                        </p:tav>
                                        <p:tav tm="100000">
                                          <p:val>
                                            <p:fltVal val="0"/>
                                          </p:val>
                                        </p:tav>
                                      </p:tavLst>
                                    </p:anim>
                                    <p:animEffect transition="in" filter="fade">
                                      <p:cBhvr>
                                        <p:cTn id="32" dur="500"/>
                                        <p:tgtEl>
                                          <p:spTgt spid="10"/>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 calcmode="lin" valueType="num">
                                      <p:cBhvr>
                                        <p:cTn id="37" dur="500" fill="hold"/>
                                        <p:tgtEl>
                                          <p:spTgt spid="11"/>
                                        </p:tgtEl>
                                        <p:attrNameLst>
                                          <p:attrName>style.rotation</p:attrName>
                                        </p:attrNameLst>
                                      </p:cBhvr>
                                      <p:tavLst>
                                        <p:tav tm="0">
                                          <p:val>
                                            <p:fltVal val="90"/>
                                          </p:val>
                                        </p:tav>
                                        <p:tav tm="100000">
                                          <p:val>
                                            <p:fltVal val="0"/>
                                          </p:val>
                                        </p:tav>
                                      </p:tavLst>
                                    </p:anim>
                                    <p:animEffect transition="in" filter="fade">
                                      <p:cBhvr>
                                        <p:cTn id="38" dur="500"/>
                                        <p:tgtEl>
                                          <p:spTgt spid="1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 calcmode="lin" valueType="num">
                                      <p:cBhvr>
                                        <p:cTn id="43" dur="500" fill="hold"/>
                                        <p:tgtEl>
                                          <p:spTgt spid="13"/>
                                        </p:tgtEl>
                                        <p:attrNameLst>
                                          <p:attrName>style.rotation</p:attrName>
                                        </p:attrNameLst>
                                      </p:cBhvr>
                                      <p:tavLst>
                                        <p:tav tm="0">
                                          <p:val>
                                            <p:fltVal val="90"/>
                                          </p:val>
                                        </p:tav>
                                        <p:tav tm="100000">
                                          <p:val>
                                            <p:fltVal val="0"/>
                                          </p:val>
                                        </p:tav>
                                      </p:tavLst>
                                    </p:anim>
                                    <p:animEffect transition="in" filter="fade">
                                      <p:cBhvr>
                                        <p:cTn id="44" dur="500"/>
                                        <p:tgtEl>
                                          <p:spTgt spid="13"/>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 calcmode="lin" valueType="num">
                                      <p:cBhvr>
                                        <p:cTn id="49" dur="500" fill="hold"/>
                                        <p:tgtEl>
                                          <p:spTgt spid="12"/>
                                        </p:tgtEl>
                                        <p:attrNameLst>
                                          <p:attrName>style.rotation</p:attrName>
                                        </p:attrNameLst>
                                      </p:cBhvr>
                                      <p:tavLst>
                                        <p:tav tm="0">
                                          <p:val>
                                            <p:fltVal val="90"/>
                                          </p:val>
                                        </p:tav>
                                        <p:tav tm="100000">
                                          <p:val>
                                            <p:fltVal val="0"/>
                                          </p:val>
                                        </p:tav>
                                      </p:tavLst>
                                    </p:anim>
                                    <p:animEffect transition="in" filter="fade">
                                      <p:cBhvr>
                                        <p:cTn id="50" dur="500"/>
                                        <p:tgtEl>
                                          <p:spTgt spid="12"/>
                                        </p:tgtEl>
                                      </p:cBhvr>
                                    </p:animEffect>
                                  </p:childTnLst>
                                </p:cTn>
                              </p:par>
                            </p:childTnLst>
                          </p:cTn>
                        </p:par>
                        <p:par>
                          <p:cTn id="51" fill="hold">
                            <p:stCondLst>
                              <p:cond delay="2000"/>
                            </p:stCondLst>
                            <p:childTnLst>
                              <p:par>
                                <p:cTn id="52" presetID="22" presetClass="entr" presetSubtype="8"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par>
                                <p:cTn id="55" presetID="22" presetClass="entr" presetSubtype="8"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par>
                                <p:cTn id="58" presetID="22" presetClass="entr" presetSubtype="8"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right)">
                                      <p:cBhvr>
                                        <p:cTn id="73" dur="500"/>
                                        <p:tgtEl>
                                          <p:spTgt spid="16"/>
                                        </p:tgtEl>
                                      </p:cBhvr>
                                    </p:animEffect>
                                  </p:childTnLst>
                                </p:cTn>
                              </p:par>
                              <p:par>
                                <p:cTn id="74" presetID="22" presetClass="entr" presetSubtype="8"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9789" y="1518300"/>
            <a:ext cx="6186309" cy="646331"/>
          </a:xfrm>
          <a:prstGeom prst="rect">
            <a:avLst/>
          </a:prstGeom>
        </p:spPr>
        <p:txBody>
          <a:bodyPr wrap="none">
            <a:spAutoFit/>
          </a:bodyPr>
          <a:lstStyle/>
          <a:p>
            <a:r>
              <a:rPr lang="zh-CN" altLang="en-US" sz="3600" dirty="0">
                <a:solidFill>
                  <a:schemeClr val="accent2"/>
                </a:solidFill>
                <a:latin typeface="方正大黑简体" panose="03000509000000000000" pitchFamily="65" charset="-122"/>
                <a:ea typeface="方正大黑简体" panose="03000509000000000000" pitchFamily="65" charset="-122"/>
              </a:rPr>
              <a:t>三、淘宝网店商品发布的流程</a:t>
            </a:r>
            <a:endParaRPr lang="zh-CN" altLang="en-US" sz="3600" dirty="0">
              <a:solidFill>
                <a:schemeClr val="accent2"/>
              </a:solidFill>
              <a:latin typeface="方正大黑简体" panose="03000509000000000000" pitchFamily="65" charset="-122"/>
              <a:ea typeface="方正大黑简体" panose="03000509000000000000" pitchFamily="65" charset="-122"/>
            </a:endParaRPr>
          </a:p>
        </p:txBody>
      </p:sp>
      <p:sp>
        <p:nvSpPr>
          <p:cNvPr id="3" name="文本框 2"/>
          <p:cNvSpPr txBox="1"/>
          <p:nvPr/>
        </p:nvSpPr>
        <p:spPr>
          <a:xfrm>
            <a:off x="769789" y="2238380"/>
            <a:ext cx="10657184" cy="2918812"/>
          </a:xfrm>
          <a:prstGeom prst="rect">
            <a:avLst/>
          </a:prstGeom>
          <a:noFill/>
        </p:spPr>
        <p:txBody>
          <a:bodyPr wrap="square" rtlCol="0" anchor="t">
            <a:spAutoFit/>
          </a:bodyPr>
          <a:lstStyle/>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商品的发布按照系统提示的步骤操作即可完成。虽然商品发布的流程很简单，但是商品标题的设置、主图的优化及详情的描述却非常重要，会直接影响商品的曝光率及点击率。</a:t>
            </a:r>
            <a:endParaRPr lang="zh-CN" altLang="en-US" sz="24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网店开通后，卖家就可以发布商品了。在发布商品前，卖家需要准备好商品的实物图片和信息资料。</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6275" y="887860"/>
            <a:ext cx="10864207" cy="1612265"/>
          </a:xfrm>
          <a:prstGeom prst="rect">
            <a:avLst/>
          </a:prstGeom>
          <a:noFill/>
        </p:spPr>
        <p:txBody>
          <a:bodyPr wrap="square" rtlCol="0" anchor="t">
            <a:spAutoFit/>
          </a:bodyPr>
          <a:lstStyle/>
          <a:p>
            <a:pPr indent="612140" algn="just">
              <a:spcBef>
                <a:spcPts val="0"/>
              </a:spcBef>
              <a:spcAft>
                <a:spcPts val="500"/>
              </a:spcAft>
            </a:pPr>
            <a:r>
              <a:rPr lang="en-US" altLang="zh-CN" sz="2400" b="1" dirty="0">
                <a:solidFill>
                  <a:schemeClr val="accent2"/>
                </a:solidFill>
                <a:latin typeface="+mj-lt"/>
                <a:ea typeface="黑体" panose="02010609060101010101" pitchFamily="49" charset="-122"/>
                <a:cs typeface="+mn-ea"/>
              </a:rPr>
              <a:t>1</a:t>
            </a:r>
            <a:r>
              <a:rPr lang="zh-CN" altLang="en-US" sz="2400" b="1" dirty="0">
                <a:solidFill>
                  <a:schemeClr val="accent2"/>
                </a:solidFill>
                <a:latin typeface="+mj-lt"/>
                <a:ea typeface="黑体" panose="02010609060101010101" pitchFamily="49" charset="-122"/>
                <a:cs typeface="+mn-ea"/>
              </a:rPr>
              <a:t>．进入商品发布页面</a:t>
            </a:r>
            <a:endParaRPr lang="zh-CN" altLang="en-US" sz="2400" b="1" dirty="0">
              <a:solidFill>
                <a:schemeClr val="accent2"/>
              </a:solidFill>
              <a:latin typeface="+mj-lt"/>
              <a:ea typeface="黑体" panose="02010609060101010101" pitchFamily="49" charset="-122"/>
              <a:cs typeface="+mn-ea"/>
            </a:endParaRPr>
          </a:p>
          <a:p>
            <a:pPr indent="612140" algn="just">
              <a:lnSpc>
                <a:spcPct val="13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登录淘宝网后，进入千牛卖家中心，在左侧的“商品”栏目下单击“商品管理”下方的“发布商品”子栏目，即可进入发布商品页面。</a:t>
            </a:r>
            <a:endParaRPr lang="zh-CN" altLang="en-US" sz="2400" dirty="0">
              <a:solidFill>
                <a:schemeClr val="accent2"/>
              </a:solidFill>
              <a:latin typeface="+mj-lt"/>
              <a:ea typeface="黑体" panose="02010609060101010101" pitchFamily="49" charset="-122"/>
              <a:cs typeface="+mn-ea"/>
            </a:endParaRPr>
          </a:p>
        </p:txBody>
      </p:sp>
      <p:sp>
        <p:nvSpPr>
          <p:cNvPr id="4" name="文本框 3"/>
          <p:cNvSpPr txBox="1"/>
          <p:nvPr/>
        </p:nvSpPr>
        <p:spPr>
          <a:xfrm>
            <a:off x="4400634" y="6309320"/>
            <a:ext cx="3395495" cy="398780"/>
          </a:xfrm>
          <a:prstGeom prst="rect">
            <a:avLst/>
          </a:prstGeom>
          <a:noFill/>
        </p:spPr>
        <p:txBody>
          <a:bodyPr wrap="square">
            <a:spAutoFit/>
          </a:bodyPr>
          <a:lstStyle/>
          <a:p>
            <a:pPr algn="ctr"/>
            <a:r>
              <a:rPr lang="en-US" altLang="zh-CN" sz="2000" dirty="0">
                <a:solidFill>
                  <a:schemeClr val="accent2"/>
                </a:solidFill>
                <a:latin typeface="+mj-lt"/>
                <a:ea typeface="黑体" panose="02010609060101010101" pitchFamily="49" charset="-122"/>
                <a:cs typeface="+mn-ea"/>
              </a:rPr>
              <a:t>   “</a:t>
            </a:r>
            <a:r>
              <a:rPr lang="zh-CN" altLang="en-US" sz="2000" dirty="0">
                <a:solidFill>
                  <a:schemeClr val="accent2"/>
                </a:solidFill>
                <a:latin typeface="+mj-lt"/>
                <a:ea typeface="黑体" panose="02010609060101010101" pitchFamily="49" charset="-122"/>
                <a:cs typeface="+mn-ea"/>
              </a:rPr>
              <a:t>发布商品”的入口 </a:t>
            </a:r>
            <a:endParaRPr lang="zh-CN" altLang="en-US" sz="2000" dirty="0">
              <a:solidFill>
                <a:schemeClr val="accent2"/>
              </a:solidFill>
              <a:latin typeface="+mj-lt"/>
              <a:ea typeface="黑体" panose="02010609060101010101" pitchFamily="49" charset="-122"/>
              <a:cs typeface="+mn-ea"/>
            </a:endParaRPr>
          </a:p>
        </p:txBody>
      </p:sp>
      <p:pic>
        <p:nvPicPr>
          <p:cNvPr id="103" name="图片 102"/>
          <p:cNvPicPr/>
          <p:nvPr/>
        </p:nvPicPr>
        <p:blipFill>
          <a:blip r:embed="rId1"/>
          <a:stretch>
            <a:fillRect/>
          </a:stretch>
        </p:blipFill>
        <p:spPr>
          <a:xfrm>
            <a:off x="5334635" y="2882900"/>
            <a:ext cx="5753100" cy="2997200"/>
          </a:xfrm>
          <a:prstGeom prst="rect">
            <a:avLst/>
          </a:prstGeom>
          <a:noFill/>
          <a:ln w="9525">
            <a:noFill/>
          </a:ln>
        </p:spPr>
      </p:pic>
      <p:pic>
        <p:nvPicPr>
          <p:cNvPr id="102" name="图片 101"/>
          <p:cNvPicPr/>
          <p:nvPr/>
        </p:nvPicPr>
        <p:blipFill>
          <a:blip r:embed="rId2"/>
          <a:stretch>
            <a:fillRect/>
          </a:stretch>
        </p:blipFill>
        <p:spPr>
          <a:xfrm>
            <a:off x="5306060" y="3507740"/>
            <a:ext cx="660400" cy="274955"/>
          </a:xfrm>
          <a:prstGeom prst="rect">
            <a:avLst/>
          </a:prstGeom>
          <a:noFill/>
          <a:ln w="9525">
            <a:noFill/>
          </a:ln>
        </p:spPr>
      </p:pic>
      <p:pic>
        <p:nvPicPr>
          <p:cNvPr id="101" name="图片 100"/>
          <p:cNvPicPr/>
          <p:nvPr/>
        </p:nvPicPr>
        <p:blipFill>
          <a:blip r:embed="rId2"/>
          <a:stretch>
            <a:fillRect/>
          </a:stretch>
        </p:blipFill>
        <p:spPr>
          <a:xfrm>
            <a:off x="6097905" y="3789045"/>
            <a:ext cx="581025" cy="307340"/>
          </a:xfrm>
          <a:prstGeom prst="rect">
            <a:avLst/>
          </a:prstGeom>
          <a:noFill/>
          <a:ln w="9525">
            <a:noFill/>
          </a:ln>
        </p:spPr>
      </p:pic>
      <p:pic>
        <p:nvPicPr>
          <p:cNvPr id="100" name="图片 99"/>
          <p:cNvPicPr/>
          <p:nvPr/>
        </p:nvPicPr>
        <p:blipFill>
          <a:blip r:embed="rId2"/>
          <a:stretch>
            <a:fillRect/>
          </a:stretch>
        </p:blipFill>
        <p:spPr>
          <a:xfrm>
            <a:off x="6097905" y="4364990"/>
            <a:ext cx="581660" cy="209550"/>
          </a:xfrm>
          <a:prstGeom prst="rect">
            <a:avLst/>
          </a:prstGeom>
          <a:noFill/>
          <a:ln w="9525">
            <a:noFill/>
          </a:ln>
        </p:spPr>
      </p:pic>
    </p:spTree>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5430" y="692785"/>
            <a:ext cx="11765915" cy="3202305"/>
          </a:xfrm>
          <a:prstGeom prst="rect">
            <a:avLst/>
          </a:prstGeom>
          <a:noFill/>
        </p:spPr>
        <p:txBody>
          <a:bodyPr wrap="square" rtlCol="0" anchor="t">
            <a:spAutoFit/>
          </a:bodyPr>
          <a:lstStyle/>
          <a:p>
            <a:pPr indent="612140">
              <a:spcBef>
                <a:spcPts val="0"/>
              </a:spcBef>
              <a:spcAft>
                <a:spcPts val="500"/>
              </a:spcAft>
            </a:pPr>
            <a:r>
              <a:rPr lang="en-US" altLang="zh-CN" sz="2400" b="1" dirty="0">
                <a:solidFill>
                  <a:schemeClr val="accent2"/>
                </a:solidFill>
                <a:latin typeface="+mj-lt"/>
                <a:ea typeface="黑体" panose="02010609060101010101" pitchFamily="49" charset="-122"/>
                <a:cs typeface="+mn-ea"/>
              </a:rPr>
              <a:t>2</a:t>
            </a:r>
            <a:r>
              <a:rPr lang="zh-CN" altLang="en-US" sz="2400" b="1" dirty="0">
                <a:solidFill>
                  <a:schemeClr val="accent2"/>
                </a:solidFill>
                <a:latin typeface="+mj-lt"/>
                <a:ea typeface="黑体" panose="02010609060101010101" pitchFamily="49" charset="-122"/>
                <a:cs typeface="+mn-ea"/>
              </a:rPr>
              <a:t>．确认商品类目</a:t>
            </a:r>
            <a:endParaRPr lang="zh-CN" altLang="en-US" sz="2400" b="1" dirty="0">
              <a:solidFill>
                <a:schemeClr val="accent2"/>
              </a:solidFill>
              <a:latin typeface="+mj-lt"/>
              <a:ea typeface="黑体" panose="02010609060101010101" pitchFamily="49" charset="-122"/>
              <a:cs typeface="+mn-ea"/>
            </a:endParaRPr>
          </a:p>
          <a:p>
            <a:pPr indent="612140" algn="just" latinLnBrk="0">
              <a:lnSpc>
                <a:spcPts val="3480"/>
              </a:lnSpc>
              <a:spcBef>
                <a:spcPts val="0"/>
              </a:spcBef>
              <a:spcAft>
                <a:spcPts val="0"/>
              </a:spcAft>
            </a:pPr>
            <a:r>
              <a:rPr sz="2400" dirty="0">
                <a:solidFill>
                  <a:schemeClr val="accent2"/>
                </a:solidFill>
                <a:latin typeface="+mj-lt"/>
                <a:ea typeface="黑体" panose="02010609060101010101" pitchFamily="49" charset="-122"/>
                <a:cs typeface="+mn-ea"/>
              </a:rPr>
              <a:t>选择商品类目，发布商品。商品发布有“搜索发品”和“以图发品”两种形式，</a:t>
            </a:r>
            <a:endParaRPr sz="2400" dirty="0">
              <a:solidFill>
                <a:schemeClr val="accent2"/>
              </a:solidFill>
              <a:latin typeface="+mj-lt"/>
              <a:ea typeface="黑体" panose="02010609060101010101" pitchFamily="49" charset="-122"/>
              <a:cs typeface="+mn-ea"/>
            </a:endParaRPr>
          </a:p>
          <a:p>
            <a:pPr indent="612140" algn="just" latinLnBrk="0">
              <a:lnSpc>
                <a:spcPts val="3480"/>
              </a:lnSpc>
              <a:spcBef>
                <a:spcPts val="0"/>
              </a:spcBef>
              <a:spcAft>
                <a:spcPts val="0"/>
              </a:spcAft>
            </a:pPr>
            <a:r>
              <a:rPr sz="2400" dirty="0">
                <a:solidFill>
                  <a:schemeClr val="accent2"/>
                </a:solidFill>
                <a:latin typeface="+mj-lt"/>
                <a:ea typeface="黑体" panose="02010609060101010101" pitchFamily="49" charset="-122"/>
                <a:cs typeface="+mn-ea"/>
              </a:rPr>
              <a:t>①“搜索发品”，发布自有货源商品时，在搜索框中可输入产品名称、类目关键词、条码信息等，选择合适的“类目”；发布淘宝网推荐商品时，从淘宝网“热门推荐”的商品中选择合适的“类目”→“商品”，点击“发布”，可直接进入完善商品信息页面。</a:t>
            </a:r>
            <a:endParaRPr sz="2400" dirty="0">
              <a:solidFill>
                <a:schemeClr val="accent2"/>
              </a:solidFill>
              <a:latin typeface="+mj-lt"/>
              <a:ea typeface="黑体" panose="02010609060101010101" pitchFamily="49" charset="-122"/>
              <a:cs typeface="+mn-ea"/>
            </a:endParaRPr>
          </a:p>
          <a:p>
            <a:pPr indent="612140" algn="just" latinLnBrk="0">
              <a:lnSpc>
                <a:spcPts val="3480"/>
              </a:lnSpc>
              <a:spcBef>
                <a:spcPts val="0"/>
              </a:spcBef>
              <a:spcAft>
                <a:spcPts val="0"/>
              </a:spcAft>
            </a:pPr>
            <a:r>
              <a:rPr sz="2400" dirty="0">
                <a:solidFill>
                  <a:schemeClr val="accent2"/>
                </a:solidFill>
                <a:latin typeface="+mj-lt"/>
                <a:ea typeface="黑体" panose="02010609060101010101" pitchFamily="49" charset="-122"/>
                <a:cs typeface="+mn-ea"/>
              </a:rPr>
              <a:t>②“以图发品”适用于自有货源商品发布，选“从本地上传”或“从图片空间上传”，上传图片后点击“确认，下一步”，进入完善商品信息页面。</a:t>
            </a:r>
            <a:endParaRPr lang="zh-CN" altLang="en-US" sz="2400" dirty="0">
              <a:solidFill>
                <a:schemeClr val="accent2"/>
              </a:solidFill>
              <a:latin typeface="+mj-lt"/>
              <a:ea typeface="黑体" panose="02010609060101010101" pitchFamily="49" charset="-122"/>
              <a:cs typeface="+mn-ea"/>
            </a:endParaRPr>
          </a:p>
        </p:txBody>
      </p:sp>
      <p:pic>
        <p:nvPicPr>
          <p:cNvPr id="93" name="图片 3"/>
          <p:cNvPicPr>
            <a:picLocks noChangeAspect="1"/>
          </p:cNvPicPr>
          <p:nvPr/>
        </p:nvPicPr>
        <p:blipFill>
          <a:blip r:embed="rId1"/>
          <a:stretch>
            <a:fillRect/>
          </a:stretch>
        </p:blipFill>
        <p:spPr>
          <a:xfrm>
            <a:off x="3434080" y="3789045"/>
            <a:ext cx="4723765" cy="2905760"/>
          </a:xfrm>
          <a:prstGeom prst="rect">
            <a:avLst/>
          </a:prstGeom>
          <a:noFill/>
          <a:ln>
            <a:noFill/>
          </a:ln>
        </p:spPr>
      </p:pic>
      <p:sp>
        <p:nvSpPr>
          <p:cNvPr id="92" name="圆角矩形 92"/>
          <p:cNvSpPr/>
          <p:nvPr/>
        </p:nvSpPr>
        <p:spPr>
          <a:xfrm>
            <a:off x="3505835" y="4159250"/>
            <a:ext cx="4625340" cy="339725"/>
          </a:xfrm>
          <a:prstGeom prst="roundRect">
            <a:avLst/>
          </a:prstGeom>
          <a:noFill/>
          <a:ln w="19050">
            <a:gradFill>
              <a:gsLst>
                <a:gs pos="0">
                  <a:srgbClr val="FE4444"/>
                </a:gs>
                <a:gs pos="100000">
                  <a:srgbClr val="832B2B"/>
                </a:gs>
              </a:gsLst>
            </a:gradFill>
          </a:ln>
        </p:spPr>
        <p:style>
          <a:lnRef idx="2">
            <a:schemeClr val="accent1">
              <a:shade val="50000"/>
            </a:schemeClr>
          </a:lnRef>
          <a:fillRef idx="1">
            <a:schemeClr val="accent1"/>
          </a:fillRef>
          <a:effectRef idx="0">
            <a:schemeClr val="accent1"/>
          </a:effectRef>
          <a:fontRef idx="minor">
            <a:schemeClr val="lt1"/>
          </a:fontRef>
        </p:style>
      </p:sp>
      <p:sp>
        <p:nvSpPr>
          <p:cNvPr id="91" name="圆角矩形 91"/>
          <p:cNvSpPr/>
          <p:nvPr/>
        </p:nvSpPr>
        <p:spPr>
          <a:xfrm>
            <a:off x="3506152" y="6092825"/>
            <a:ext cx="304800" cy="167640"/>
          </a:xfrm>
          <a:prstGeom prst="roundRect">
            <a:avLst/>
          </a:prstGeom>
          <a:noFill/>
          <a:ln w="19050">
            <a:gradFill>
              <a:gsLst>
                <a:gs pos="0">
                  <a:srgbClr val="FE4444"/>
                </a:gs>
                <a:gs pos="100000">
                  <a:srgbClr val="832B2B"/>
                </a:gs>
              </a:gsLst>
            </a:gradFill>
          </a:ln>
        </p:spPr>
        <p:style>
          <a:lnRef idx="2">
            <a:schemeClr val="accent1">
              <a:shade val="50000"/>
            </a:schemeClr>
          </a:lnRef>
          <a:fillRef idx="1">
            <a:schemeClr val="accent1"/>
          </a:fillRef>
          <a:effectRef idx="0">
            <a:schemeClr val="accent1"/>
          </a:effectRef>
          <a:fontRef idx="minor">
            <a:schemeClr val="lt1"/>
          </a:fontRef>
        </p:style>
      </p:sp>
      <p:sp>
        <p:nvSpPr>
          <p:cNvPr id="3" name="圆角矩形 91"/>
          <p:cNvSpPr/>
          <p:nvPr/>
        </p:nvSpPr>
        <p:spPr>
          <a:xfrm>
            <a:off x="7538085" y="6456045"/>
            <a:ext cx="592455" cy="262890"/>
          </a:xfrm>
          <a:prstGeom prst="roundRect">
            <a:avLst/>
          </a:prstGeom>
          <a:noFill/>
          <a:ln w="19050">
            <a:gradFill>
              <a:gsLst>
                <a:gs pos="0">
                  <a:srgbClr val="FE4444"/>
                </a:gs>
                <a:gs pos="100000">
                  <a:srgbClr val="832B2B"/>
                </a:gs>
              </a:gsLst>
            </a:grad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6275" y="887860"/>
            <a:ext cx="10864207" cy="1561518"/>
          </a:xfrm>
          <a:prstGeom prst="rect">
            <a:avLst/>
          </a:prstGeom>
          <a:noFill/>
        </p:spPr>
        <p:txBody>
          <a:bodyPr wrap="square" rtlCol="0" anchor="t">
            <a:spAutoFit/>
          </a:bodyPr>
          <a:lstStyle/>
          <a:p>
            <a:pPr indent="612140" algn="just">
              <a:spcBef>
                <a:spcPts val="1000"/>
              </a:spcBef>
              <a:spcAft>
                <a:spcPts val="0"/>
              </a:spcAft>
            </a:pPr>
            <a:r>
              <a:rPr lang="en-US" altLang="zh-CN" sz="2400" b="1" dirty="0">
                <a:solidFill>
                  <a:schemeClr val="accent2"/>
                </a:solidFill>
                <a:latin typeface="+mj-lt"/>
                <a:ea typeface="黑体" panose="02010609060101010101" pitchFamily="49" charset="-122"/>
                <a:cs typeface="+mn-ea"/>
              </a:rPr>
              <a:t>3</a:t>
            </a:r>
            <a:r>
              <a:rPr lang="zh-CN" altLang="en-US" sz="2400" b="1" dirty="0">
                <a:solidFill>
                  <a:schemeClr val="accent2"/>
                </a:solidFill>
                <a:latin typeface="+mj-lt"/>
                <a:ea typeface="黑体" panose="02010609060101010101" pitchFamily="49" charset="-122"/>
                <a:cs typeface="+mn-ea"/>
              </a:rPr>
              <a:t>．完善商品信息</a:t>
            </a:r>
            <a:endParaRPr lang="zh-CN" altLang="en-US" sz="2400" b="1" dirty="0">
              <a:solidFill>
                <a:schemeClr val="accent2"/>
              </a:solidFill>
              <a:latin typeface="+mj-lt"/>
              <a:ea typeface="黑体" panose="02010609060101010101" pitchFamily="49" charset="-122"/>
              <a:cs typeface="+mn-ea"/>
            </a:endParaRPr>
          </a:p>
          <a:p>
            <a:pPr indent="612140" algn="just">
              <a:lnSpc>
                <a:spcPct val="14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1</a:t>
            </a:r>
            <a:r>
              <a:rPr lang="zh-CN" altLang="en-US" sz="2400" dirty="0">
                <a:solidFill>
                  <a:schemeClr val="accent2"/>
                </a:solidFill>
                <a:latin typeface="+mj-lt"/>
                <a:ea typeface="黑体" panose="02010609060101010101" pitchFamily="49" charset="-122"/>
                <a:cs typeface="+mn-ea"/>
              </a:rPr>
              <a:t>）完善商品属性信息。进入完善商品信息页面，系统已经通过上传的图片智能推荐了商品标题关键词，部分商品属性也已经自动填写。</a:t>
            </a:r>
            <a:endParaRPr lang="zh-CN" altLang="en-US" sz="2400" dirty="0">
              <a:solidFill>
                <a:schemeClr val="accent2"/>
              </a:solidFill>
              <a:latin typeface="+mj-lt"/>
              <a:ea typeface="黑体" panose="02010609060101010101" pitchFamily="49" charset="-122"/>
              <a:cs typeface="+mn-ea"/>
            </a:endParaRPr>
          </a:p>
        </p:txBody>
      </p:sp>
      <p:sp>
        <p:nvSpPr>
          <p:cNvPr id="4" name="文本框 3"/>
          <p:cNvSpPr txBox="1"/>
          <p:nvPr/>
        </p:nvSpPr>
        <p:spPr>
          <a:xfrm>
            <a:off x="4256618" y="6309320"/>
            <a:ext cx="3683527" cy="400110"/>
          </a:xfrm>
          <a:prstGeom prst="rect">
            <a:avLst/>
          </a:prstGeom>
          <a:noFill/>
        </p:spPr>
        <p:txBody>
          <a:bodyPr wrap="square">
            <a:spAutoFit/>
          </a:bodyPr>
          <a:lstStyle/>
          <a:p>
            <a:pPr algn="ctr"/>
            <a:r>
              <a:rPr lang="zh-CN" altLang="en-US" sz="2000" dirty="0">
                <a:solidFill>
                  <a:schemeClr val="accent2"/>
                </a:solidFill>
                <a:latin typeface="+mj-lt"/>
                <a:ea typeface="黑体" panose="02010609060101010101" pitchFamily="49" charset="-122"/>
                <a:cs typeface="+mn-ea"/>
              </a:rPr>
              <a:t>图</a:t>
            </a:r>
            <a:r>
              <a:rPr lang="en-US" altLang="zh-CN" sz="2000" dirty="0">
                <a:solidFill>
                  <a:schemeClr val="accent2"/>
                </a:solidFill>
                <a:latin typeface="+mj-lt"/>
                <a:ea typeface="黑体" panose="02010609060101010101" pitchFamily="49" charset="-122"/>
                <a:cs typeface="+mn-ea"/>
              </a:rPr>
              <a:t>4.13 </a:t>
            </a:r>
            <a:r>
              <a:rPr lang="zh-CN" altLang="en-US" sz="2000" dirty="0">
                <a:solidFill>
                  <a:schemeClr val="accent2"/>
                </a:solidFill>
                <a:latin typeface="+mj-lt"/>
                <a:ea typeface="黑体" panose="02010609060101010101" pitchFamily="49" charset="-122"/>
                <a:cs typeface="+mn-ea"/>
              </a:rPr>
              <a:t>完善商品属性信息</a:t>
            </a:r>
            <a:endParaRPr lang="zh-CN" altLang="en-US" sz="2000" dirty="0">
              <a:solidFill>
                <a:schemeClr val="accent2"/>
              </a:solidFill>
              <a:latin typeface="+mj-lt"/>
              <a:ea typeface="黑体" panose="02010609060101010101" pitchFamily="49" charset="-122"/>
              <a:cs typeface="+mn-ea"/>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11274"/>
          <a:stretch>
            <a:fillRect/>
          </a:stretch>
        </p:blipFill>
        <p:spPr>
          <a:xfrm>
            <a:off x="3405892" y="2594547"/>
            <a:ext cx="5384978" cy="3642765"/>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6274" y="1428950"/>
            <a:ext cx="10864207" cy="1063946"/>
          </a:xfrm>
          <a:prstGeom prst="rect">
            <a:avLst/>
          </a:prstGeom>
          <a:noFill/>
        </p:spPr>
        <p:txBody>
          <a:bodyPr wrap="square" rtlCol="0" anchor="t">
            <a:spAutoFit/>
          </a:bodyPr>
          <a:lstStyle/>
          <a:p>
            <a:pPr indent="612140" algn="just">
              <a:lnSpc>
                <a:spcPct val="14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2</a:t>
            </a:r>
            <a:r>
              <a:rPr lang="zh-CN" altLang="en-US" sz="2400" dirty="0">
                <a:solidFill>
                  <a:schemeClr val="accent2"/>
                </a:solidFill>
                <a:latin typeface="+mj-lt"/>
                <a:ea typeface="黑体" panose="02010609060101010101" pitchFamily="49" charset="-122"/>
                <a:cs typeface="+mn-ea"/>
              </a:rPr>
              <a:t>）在“物流信息”中选中“使用物流配送”复选框，若要将一批商品设置为同样的运费，可以选择商品的运费模板或者单击“新建运费模板”。</a:t>
            </a:r>
            <a:endParaRPr lang="zh-CN" altLang="en-US" sz="2400" dirty="0">
              <a:solidFill>
                <a:schemeClr val="accent2"/>
              </a:solidFill>
              <a:latin typeface="+mj-lt"/>
              <a:ea typeface="黑体" panose="02010609060101010101" pitchFamily="49" charset="-122"/>
              <a:cs typeface="+mn-ea"/>
            </a:endParaRPr>
          </a:p>
        </p:txBody>
      </p:sp>
      <p:sp>
        <p:nvSpPr>
          <p:cNvPr id="4" name="文本框 3"/>
          <p:cNvSpPr txBox="1"/>
          <p:nvPr/>
        </p:nvSpPr>
        <p:spPr>
          <a:xfrm>
            <a:off x="4256614" y="5651956"/>
            <a:ext cx="3683527" cy="400110"/>
          </a:xfrm>
          <a:prstGeom prst="rect">
            <a:avLst/>
          </a:prstGeom>
          <a:noFill/>
        </p:spPr>
        <p:txBody>
          <a:bodyPr wrap="square">
            <a:spAutoFit/>
          </a:bodyPr>
          <a:lstStyle/>
          <a:p>
            <a:pPr algn="ctr"/>
            <a:r>
              <a:rPr lang="zh-CN" altLang="en-US" sz="2000" dirty="0">
                <a:solidFill>
                  <a:schemeClr val="accent2"/>
                </a:solidFill>
                <a:latin typeface="+mj-lt"/>
                <a:ea typeface="黑体" panose="02010609060101010101" pitchFamily="49" charset="-122"/>
                <a:cs typeface="+mn-ea"/>
              </a:rPr>
              <a:t>图</a:t>
            </a:r>
            <a:r>
              <a:rPr lang="en-US" altLang="zh-CN" sz="2000" dirty="0">
                <a:solidFill>
                  <a:schemeClr val="accent2"/>
                </a:solidFill>
                <a:latin typeface="+mj-lt"/>
                <a:ea typeface="黑体" panose="02010609060101010101" pitchFamily="49" charset="-122"/>
                <a:cs typeface="+mn-ea"/>
              </a:rPr>
              <a:t>4.14 </a:t>
            </a:r>
            <a:r>
              <a:rPr lang="zh-CN" altLang="en-US" sz="2000" dirty="0">
                <a:solidFill>
                  <a:schemeClr val="accent2"/>
                </a:solidFill>
                <a:latin typeface="+mj-lt"/>
                <a:ea typeface="黑体" panose="02010609060101010101" pitchFamily="49" charset="-122"/>
                <a:cs typeface="+mn-ea"/>
              </a:rPr>
              <a:t>设置物流信息</a:t>
            </a:r>
            <a:endParaRPr lang="zh-CN" altLang="en-US" sz="2000" dirty="0">
              <a:solidFill>
                <a:schemeClr val="accent2"/>
              </a:solidFill>
              <a:latin typeface="+mj-lt"/>
              <a:ea typeface="黑体" panose="02010609060101010101" pitchFamily="49" charset="-122"/>
              <a:cs typeface="+mn-ea"/>
            </a:endParaRPr>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18349"/>
          <a:stretch>
            <a:fillRect/>
          </a:stretch>
        </p:blipFill>
        <p:spPr>
          <a:xfrm>
            <a:off x="1292820" y="2674451"/>
            <a:ext cx="9611122" cy="2861231"/>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3027" y="1700808"/>
            <a:ext cx="10230707" cy="2548255"/>
          </a:xfrm>
          <a:prstGeom prst="rect">
            <a:avLst/>
          </a:prstGeom>
          <a:noFill/>
        </p:spPr>
        <p:txBody>
          <a:bodyPr wrap="square" rtlCol="0" anchor="t">
            <a:spAutoFit/>
          </a:bodyPr>
          <a:lstStyle/>
          <a:p>
            <a:pPr indent="612140" algn="just">
              <a:lnSpc>
                <a:spcPct val="150000"/>
              </a:lnSpc>
              <a:spcBef>
                <a:spcPts val="1000"/>
              </a:spcBef>
              <a:spcAft>
                <a:spcPts val="500"/>
              </a:spcAft>
            </a:pP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3</a:t>
            </a:r>
            <a:r>
              <a:rPr lang="zh-CN" altLang="en-US" sz="2600" dirty="0">
                <a:solidFill>
                  <a:schemeClr val="accent2"/>
                </a:solidFill>
                <a:latin typeface="+mj-lt"/>
                <a:ea typeface="黑体" panose="02010609060101010101" pitchFamily="49" charset="-122"/>
                <a:cs typeface="+mn-ea"/>
              </a:rPr>
              <a:t>）按要求上传主图视频（选填）和商品详情描述等即可。</a:t>
            </a:r>
            <a:endParaRPr lang="en-US" altLang="zh-CN" sz="2600" dirty="0">
              <a:solidFill>
                <a:schemeClr val="accent2"/>
              </a:solidFill>
              <a:latin typeface="+mj-lt"/>
              <a:ea typeface="黑体" panose="02010609060101010101" pitchFamily="49" charset="-122"/>
              <a:cs typeface="+mn-ea"/>
            </a:endParaRPr>
          </a:p>
          <a:p>
            <a:pPr indent="612140" algn="just">
              <a:spcBef>
                <a:spcPts val="1000"/>
              </a:spcBef>
              <a:spcAft>
                <a:spcPts val="500"/>
              </a:spcAft>
            </a:pPr>
            <a:r>
              <a:rPr lang="en-US" altLang="zh-CN" sz="2600" b="1" dirty="0">
                <a:solidFill>
                  <a:schemeClr val="accent2"/>
                </a:solidFill>
                <a:latin typeface="+mj-lt"/>
                <a:ea typeface="黑体" panose="02010609060101010101" pitchFamily="49" charset="-122"/>
                <a:cs typeface="+mn-ea"/>
              </a:rPr>
              <a:t>4</a:t>
            </a:r>
            <a:r>
              <a:rPr lang="zh-CN" altLang="en-US" sz="2600" b="1" dirty="0">
                <a:solidFill>
                  <a:schemeClr val="accent2"/>
                </a:solidFill>
                <a:latin typeface="+mj-lt"/>
                <a:ea typeface="黑体" panose="02010609060101010101" pitchFamily="49" charset="-122"/>
                <a:cs typeface="+mn-ea"/>
              </a:rPr>
              <a:t>．发布商品</a:t>
            </a:r>
            <a:endParaRPr lang="zh-CN" altLang="en-US" sz="2600" b="1" dirty="0">
              <a:solidFill>
                <a:schemeClr val="accent2"/>
              </a:solidFill>
              <a:latin typeface="+mj-lt"/>
              <a:ea typeface="黑体" panose="02010609060101010101" pitchFamily="49" charset="-122"/>
              <a:cs typeface="+mn-ea"/>
            </a:endParaRPr>
          </a:p>
          <a:p>
            <a:pPr indent="612140" algn="just">
              <a:lnSpc>
                <a:spcPct val="150000"/>
              </a:lnSpc>
              <a:spcBef>
                <a:spcPts val="0"/>
              </a:spcBef>
              <a:spcAft>
                <a:spcPts val="500"/>
              </a:spcAft>
            </a:pPr>
            <a:r>
              <a:rPr lang="zh-CN" altLang="en-US" sz="2600" dirty="0">
                <a:solidFill>
                  <a:srgbClr val="231F20"/>
                </a:solidFill>
                <a:latin typeface="黑体" panose="02010609060101010101" pitchFamily="49" charset="-122"/>
                <a:ea typeface="黑体" panose="02010609060101010101" pitchFamily="49" charset="-122"/>
              </a:rPr>
              <a:t>完善商品信息后，可以选择商品上架时间：“立刻上架”“定时上架”“放入仓库”。单击“发布”按钮，即可完成该商品的发布。</a:t>
            </a:r>
            <a:endParaRPr lang="zh-CN" altLang="en-US" sz="2600" dirty="0">
              <a:solidFill>
                <a:srgbClr val="231F20"/>
              </a:solidFill>
              <a:latin typeface="黑体" panose="02010609060101010101" pitchFamily="49" charset="-122"/>
              <a:ea typeface="黑体" panose="02010609060101010101" pitchFamily="49" charset="-122"/>
            </a:endParaRPr>
          </a:p>
        </p:txBody>
      </p:sp>
      <p:sp>
        <p:nvSpPr>
          <p:cNvPr id="13" name="Rectangle 13"/>
          <p:cNvSpPr>
            <a:spLocks noChangeArrowheads="1"/>
          </p:cNvSpPr>
          <p:nvPr/>
        </p:nvSpPr>
        <p:spPr bwMode="auto">
          <a:xfrm>
            <a:off x="682904" y="4293096"/>
            <a:ext cx="0" cy="0"/>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zh-CN" altLang="en-US">
              <a:latin typeface="黑体" panose="02010609060101010101" pitchFamily="49" charset="-122"/>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7761" y="1340768"/>
            <a:ext cx="11161240" cy="3802836"/>
          </a:xfrm>
          <a:prstGeom prst="rect">
            <a:avLst/>
          </a:prstGeom>
          <a:noFill/>
        </p:spPr>
        <p:txBody>
          <a:bodyPr wrap="square" rtlCol="0" anchor="t">
            <a:spAutoFit/>
          </a:bodyPr>
          <a:lstStyle/>
          <a:p>
            <a:pPr algn="ctr">
              <a:spcBef>
                <a:spcPts val="8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如何在电商平台开网店</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800"/>
              </a:spcBef>
            </a:pPr>
            <a:r>
              <a:rPr lang="zh-CN" altLang="en-US" sz="2600" dirty="0">
                <a:solidFill>
                  <a:schemeClr val="accent2"/>
                </a:solidFill>
                <a:latin typeface="+mj-lt"/>
                <a:ea typeface="黑体" panose="02010609060101010101" pitchFamily="49" charset="-122"/>
                <a:cs typeface="+mn-ea"/>
              </a:rPr>
              <a:t>王强得知，淘宝网等平台上有很多成功创业的网店，如“御泥坊”“小米包铺 创始店”等。这些成功案例给了王强足够的勇气，他也想在一些电商平台（如淘宝网）上开网店，进行网上创业。但是他遇到了很多困难：</a:t>
            </a:r>
            <a:endParaRPr lang="en-US" altLang="zh-CN" sz="2600" dirty="0">
              <a:solidFill>
                <a:schemeClr val="accent2"/>
              </a:solidFill>
              <a:latin typeface="+mj-lt"/>
              <a:ea typeface="黑体" panose="02010609060101010101" pitchFamily="49" charset="-122"/>
              <a:cs typeface="+mn-ea"/>
            </a:endParaRPr>
          </a:p>
          <a:p>
            <a:pPr indent="612140" algn="just">
              <a:lnSpc>
                <a:spcPct val="150000"/>
              </a:lnSpc>
              <a:spcBef>
                <a:spcPts val="1500"/>
              </a:spcBef>
            </a:pPr>
            <a:r>
              <a:rPr lang="zh-CN" altLang="en-US" sz="2600" dirty="0">
                <a:solidFill>
                  <a:srgbClr val="C00000"/>
                </a:solidFill>
                <a:latin typeface="+mj-lt"/>
                <a:ea typeface="黑体" panose="02010609060101010101" pitchFamily="49" charset="-122"/>
                <a:cs typeface="+mn-ea"/>
              </a:rPr>
              <a:t>他不了解如何开设网店、什么样的产品在网上好销售，以及如何才能经营好自己的网店等。面对这些困难，王强应该如何解决呢？</a:t>
            </a:r>
            <a:endParaRPr lang="zh-CN" altLang="en-US" sz="2600" dirty="0">
              <a:solidFill>
                <a:srgbClr val="C00000"/>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7781" y="1286500"/>
            <a:ext cx="7109639" cy="646331"/>
          </a:xfrm>
          <a:prstGeom prst="rect">
            <a:avLst/>
          </a:prstGeom>
        </p:spPr>
        <p:txBody>
          <a:bodyPr wrap="none">
            <a:spAutoFit/>
          </a:bodyPr>
          <a:lstStyle/>
          <a:p>
            <a:r>
              <a:rPr lang="zh-CN" altLang="en-US" sz="3600" dirty="0">
                <a:solidFill>
                  <a:schemeClr val="accent2"/>
                </a:solidFill>
                <a:latin typeface="方正大黑简体" panose="03000509000000000000" pitchFamily="65" charset="-122"/>
                <a:ea typeface="方正大黑简体" panose="03000509000000000000" pitchFamily="65" charset="-122"/>
              </a:rPr>
              <a:t>四、淘宝网店商品发布的关键要素</a:t>
            </a:r>
            <a:endParaRPr lang="zh-CN" altLang="en-US" sz="3600" dirty="0">
              <a:solidFill>
                <a:schemeClr val="accent2"/>
              </a:solidFill>
              <a:latin typeface="方正大黑简体" panose="03000509000000000000" pitchFamily="65" charset="-122"/>
              <a:ea typeface="方正大黑简体" panose="03000509000000000000" pitchFamily="65" charset="-122"/>
            </a:endParaRPr>
          </a:p>
        </p:txBody>
      </p:sp>
      <p:sp>
        <p:nvSpPr>
          <p:cNvPr id="3" name="文本框 2"/>
          <p:cNvSpPr txBox="1"/>
          <p:nvPr/>
        </p:nvSpPr>
        <p:spPr>
          <a:xfrm>
            <a:off x="697781" y="2006580"/>
            <a:ext cx="10873208" cy="4093493"/>
          </a:xfrm>
          <a:prstGeom prst="rect">
            <a:avLst/>
          </a:prstGeom>
          <a:noFill/>
        </p:spPr>
        <p:txBody>
          <a:bodyPr wrap="square" rtlCol="0" anchor="t">
            <a:spAutoFit/>
          </a:bodyPr>
          <a:lstStyle/>
          <a:p>
            <a:pPr indent="612140" algn="just">
              <a:spcBef>
                <a:spcPts val="1000"/>
              </a:spcBef>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（一）商品标题</a:t>
            </a:r>
            <a:endParaRPr lang="en-US" altLang="zh-CN"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在淘宝网购物，最常用的两种搜索商品的方式是按照商品的属性进行类目检索或在搜索栏中输入关键词进行搜索。关键词就是组成商品标题的主要元素，是提高商品曝光率的关键词语。商品标题应限定在</a:t>
            </a:r>
            <a:r>
              <a:rPr lang="en-US" altLang="zh-CN" sz="2400" dirty="0">
                <a:solidFill>
                  <a:schemeClr val="accent2"/>
                </a:solidFill>
                <a:latin typeface="+mj-lt"/>
                <a:ea typeface="黑体" panose="02010609060101010101" pitchFamily="49" charset="-122"/>
                <a:cs typeface="+mn-ea"/>
              </a:rPr>
              <a:t>30</a:t>
            </a:r>
            <a:r>
              <a:rPr lang="zh-CN" altLang="en-US" sz="2400" dirty="0">
                <a:solidFill>
                  <a:schemeClr val="accent2"/>
                </a:solidFill>
                <a:latin typeface="+mj-lt"/>
                <a:ea typeface="黑体" panose="02010609060101010101" pitchFamily="49" charset="-122"/>
                <a:cs typeface="+mn-ea"/>
              </a:rPr>
              <a:t>个汉字（</a:t>
            </a:r>
            <a:r>
              <a:rPr lang="en-US" altLang="zh-CN" sz="2400" dirty="0">
                <a:solidFill>
                  <a:schemeClr val="accent2"/>
                </a:solidFill>
                <a:latin typeface="+mj-lt"/>
                <a:ea typeface="黑体" panose="02010609060101010101" pitchFamily="49" charset="-122"/>
                <a:cs typeface="+mn-ea"/>
              </a:rPr>
              <a:t>60</a:t>
            </a:r>
            <a:r>
              <a:rPr lang="zh-CN" altLang="en-US" sz="2400" dirty="0">
                <a:solidFill>
                  <a:schemeClr val="accent2"/>
                </a:solidFill>
                <a:latin typeface="+mj-lt"/>
                <a:ea typeface="黑体" panose="02010609060101010101" pitchFamily="49" charset="-122"/>
                <a:cs typeface="+mn-ea"/>
              </a:rPr>
              <a:t>个字符）以内，否则会影响商品的发布。</a:t>
            </a:r>
            <a:endParaRPr lang="en-US" altLang="zh-CN" sz="24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如果商品标题中没有包含买家所搜索的关键词，则该商品就无法出现在搜索结果列表中。因此，商品的关键词非常重要。</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6035" y="1412776"/>
            <a:ext cx="10724692" cy="4422814"/>
          </a:xfrm>
          <a:prstGeom prst="rect">
            <a:avLst/>
          </a:prstGeom>
          <a:noFill/>
        </p:spPr>
        <p:txBody>
          <a:bodyPr wrap="square" rtlCol="0" anchor="t">
            <a:spAutoFit/>
          </a:bodyPr>
          <a:lstStyle/>
          <a:p>
            <a:pPr indent="612140" algn="just">
              <a:spcBef>
                <a:spcPts val="1000"/>
              </a:spcBef>
              <a:spcAft>
                <a:spcPts val="50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（二）商品主图与</a:t>
            </a:r>
            <a:r>
              <a:rPr lang="en-US" altLang="zh-CN" sz="3200" dirty="0">
                <a:solidFill>
                  <a:schemeClr val="accent2"/>
                </a:solidFill>
                <a:latin typeface="方正大黑简体" panose="03000509000000000000" pitchFamily="65" charset="-122"/>
                <a:ea typeface="方正大黑简体" panose="03000509000000000000" pitchFamily="65" charset="-122"/>
                <a:cs typeface="+mn-ea"/>
              </a:rPr>
              <a:t>SKU</a:t>
            </a: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图</a:t>
            </a:r>
            <a:endParaRPr lang="en-US" altLang="zh-CN"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a:spcBef>
                <a:spcPts val="1500"/>
              </a:spcBef>
              <a:spcAft>
                <a:spcPts val="500"/>
              </a:spcAft>
            </a:pPr>
            <a:r>
              <a:rPr lang="en-US" altLang="zh-CN" sz="2400" b="1" dirty="0">
                <a:solidFill>
                  <a:schemeClr val="accent2"/>
                </a:solidFill>
                <a:latin typeface="+mj-lt"/>
                <a:ea typeface="黑体" panose="02010609060101010101" pitchFamily="49" charset="-122"/>
                <a:cs typeface="+mn-ea"/>
              </a:rPr>
              <a:t>1</a:t>
            </a:r>
            <a:r>
              <a:rPr lang="zh-CN" altLang="en-US" sz="2400" b="1" dirty="0">
                <a:solidFill>
                  <a:schemeClr val="accent2"/>
                </a:solidFill>
                <a:latin typeface="+mj-lt"/>
                <a:ea typeface="黑体" panose="02010609060101010101" pitchFamily="49" charset="-122"/>
                <a:cs typeface="+mn-ea"/>
              </a:rPr>
              <a:t>．商品主图</a:t>
            </a:r>
            <a:endParaRPr lang="en-US" altLang="zh-CN" sz="2400" b="1" dirty="0">
              <a:solidFill>
                <a:schemeClr val="accent2"/>
              </a:solidFill>
              <a:latin typeface="+mj-lt"/>
              <a:ea typeface="黑体" panose="02010609060101010101" pitchFamily="49" charset="-122"/>
              <a:cs typeface="+mn-ea"/>
            </a:endParaRPr>
          </a:p>
          <a:p>
            <a:pPr indent="612140" algn="just">
              <a:lnSpc>
                <a:spcPct val="13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当买家通过关键词搜索到想要的商品时，淘宝网会通过类目筛选和关键词截取的方法推送与之相关的商品图片给买家，买家第一时间看到的商品图片就是商品主图。</a:t>
            </a:r>
            <a:endParaRPr lang="zh-CN" altLang="en-US" sz="2400" dirty="0">
              <a:solidFill>
                <a:schemeClr val="accent2"/>
              </a:solidFill>
              <a:latin typeface="+mj-lt"/>
              <a:ea typeface="黑体" panose="02010609060101010101" pitchFamily="49" charset="-122"/>
              <a:cs typeface="+mn-ea"/>
            </a:endParaRPr>
          </a:p>
          <a:p>
            <a:pPr indent="612140" algn="just">
              <a:lnSpc>
                <a:spcPct val="13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商品主图的质量关系到品牌的形象和定位，甚至会影响商品的搜索权重。因此，如果能设计好商品主图，就能使网店获得更多的流量和点击率，从而扩大销量。</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0924" y="1412776"/>
            <a:ext cx="10474914" cy="3547894"/>
          </a:xfrm>
          <a:prstGeom prst="rect">
            <a:avLst/>
          </a:prstGeom>
          <a:noFill/>
        </p:spPr>
        <p:txBody>
          <a:bodyPr wrap="square" rtlCol="0" anchor="t">
            <a:spAutoFit/>
          </a:bodyPr>
          <a:lstStyle/>
          <a:p>
            <a:pPr indent="612140" algn="just">
              <a:spcBef>
                <a:spcPts val="1000"/>
              </a:spcBef>
              <a:spcAft>
                <a:spcPts val="500"/>
              </a:spcAft>
            </a:pPr>
            <a:r>
              <a:rPr lang="en-US" altLang="zh-CN" sz="2400" b="1" dirty="0">
                <a:solidFill>
                  <a:schemeClr val="accent2"/>
                </a:solidFill>
                <a:latin typeface="+mj-lt"/>
                <a:ea typeface="黑体" panose="02010609060101010101" pitchFamily="49" charset="-122"/>
                <a:cs typeface="+mn-ea"/>
              </a:rPr>
              <a:t>2</a:t>
            </a:r>
            <a:r>
              <a:rPr lang="zh-CN" altLang="en-US" sz="2400" b="1" dirty="0">
                <a:solidFill>
                  <a:schemeClr val="accent2"/>
                </a:solidFill>
                <a:latin typeface="+mj-lt"/>
                <a:ea typeface="黑体" panose="02010609060101010101" pitchFamily="49" charset="-122"/>
                <a:cs typeface="+mn-ea"/>
              </a:rPr>
              <a:t>．</a:t>
            </a:r>
            <a:r>
              <a:rPr lang="en-US" altLang="zh-CN" sz="2400" b="1" dirty="0">
                <a:solidFill>
                  <a:schemeClr val="accent2"/>
                </a:solidFill>
                <a:latin typeface="+mj-lt"/>
                <a:ea typeface="黑体" panose="02010609060101010101" pitchFamily="49" charset="-122"/>
                <a:cs typeface="+mn-ea"/>
              </a:rPr>
              <a:t>SKU</a:t>
            </a:r>
            <a:r>
              <a:rPr lang="zh-CN" altLang="en-US" sz="2400" b="1" dirty="0">
                <a:solidFill>
                  <a:schemeClr val="accent2"/>
                </a:solidFill>
                <a:latin typeface="+mj-lt"/>
                <a:ea typeface="黑体" panose="02010609060101010101" pitchFamily="49" charset="-122"/>
                <a:cs typeface="+mn-ea"/>
              </a:rPr>
              <a:t>图</a:t>
            </a:r>
            <a:endParaRPr lang="en-US" altLang="zh-CN" sz="2400" b="1" dirty="0">
              <a:solidFill>
                <a:schemeClr val="accent2"/>
              </a:solidFill>
              <a:latin typeface="+mj-lt"/>
              <a:ea typeface="黑体" panose="02010609060101010101" pitchFamily="49" charset="-122"/>
              <a:cs typeface="+mn-ea"/>
            </a:endParaRPr>
          </a:p>
          <a:p>
            <a:pPr indent="612140" algn="just">
              <a:lnSpc>
                <a:spcPct val="15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对一种商品而言，当其品牌、型号、配置、等级、花色、包装容量、单位、生产日期、保质期、用途、价格、产地等任一属性与其他商品存在不同时，可称为一个单品。通常，将一个单品定义为一个</a:t>
            </a:r>
            <a:r>
              <a:rPr lang="en-US" altLang="zh-CN" sz="2400" dirty="0">
                <a:solidFill>
                  <a:schemeClr val="accent2"/>
                </a:solidFill>
                <a:latin typeface="+mj-lt"/>
                <a:ea typeface="黑体" panose="02010609060101010101" pitchFamily="49" charset="-122"/>
                <a:cs typeface="+mn-ea"/>
              </a:rPr>
              <a:t>SKU</a:t>
            </a: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Stock Keeping Unit</a:t>
            </a:r>
            <a:r>
              <a:rPr lang="zh-CN" altLang="en-US" sz="2400" dirty="0">
                <a:solidFill>
                  <a:schemeClr val="accent2"/>
                </a:solidFill>
                <a:latin typeface="+mj-lt"/>
                <a:ea typeface="黑体" panose="02010609060101010101" pitchFamily="49" charset="-122"/>
                <a:cs typeface="+mn-ea"/>
              </a:rPr>
              <a:t>，存货单位）。</a:t>
            </a:r>
            <a:endParaRPr lang="en-US" altLang="zh-CN" sz="2400" dirty="0">
              <a:solidFill>
                <a:schemeClr val="accent2"/>
              </a:solidFill>
              <a:latin typeface="+mj-lt"/>
              <a:ea typeface="黑体" panose="02010609060101010101" pitchFamily="49" charset="-122"/>
              <a:cs typeface="+mn-ea"/>
            </a:endParaRPr>
          </a:p>
          <a:p>
            <a:pPr indent="612140" algn="just">
              <a:spcBef>
                <a:spcPts val="1000"/>
              </a:spcBef>
              <a:spcAft>
                <a:spcPts val="500"/>
              </a:spcAft>
            </a:pPr>
            <a:r>
              <a:rPr lang="zh-CN" altLang="en-US" sz="2400" dirty="0">
                <a:solidFill>
                  <a:schemeClr val="accent2"/>
                </a:solidFill>
                <a:latin typeface="+mj-lt"/>
                <a:ea typeface="黑体" panose="02010609060101010101" pitchFamily="49" charset="-122"/>
                <a:cs typeface="+mn-ea"/>
              </a:rPr>
              <a:t>在电子商务中每款商品都有一个</a:t>
            </a:r>
            <a:r>
              <a:rPr lang="en-US" altLang="zh-CN" sz="2400" dirty="0">
                <a:solidFill>
                  <a:schemeClr val="accent2"/>
                </a:solidFill>
                <a:latin typeface="+mj-lt"/>
                <a:ea typeface="黑体" panose="02010609060101010101" pitchFamily="49" charset="-122"/>
                <a:cs typeface="+mn-ea"/>
              </a:rPr>
              <a:t>SKU</a:t>
            </a:r>
            <a:r>
              <a:rPr lang="zh-CN" altLang="en-US" sz="2400" dirty="0">
                <a:solidFill>
                  <a:schemeClr val="accent2"/>
                </a:solidFill>
                <a:latin typeface="+mj-lt"/>
                <a:ea typeface="黑体" panose="02010609060101010101" pitchFamily="49" charset="-122"/>
                <a:cs typeface="+mn-ea"/>
              </a:rPr>
              <a:t>，以便对商品进行识别。</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7223" y="1484784"/>
            <a:ext cx="10642317" cy="3207801"/>
          </a:xfrm>
          <a:prstGeom prst="rect">
            <a:avLst/>
          </a:prstGeom>
          <a:noFill/>
        </p:spPr>
        <p:txBody>
          <a:bodyPr wrap="square" rtlCol="0" anchor="t">
            <a:spAutoFit/>
          </a:bodyPr>
          <a:lstStyle/>
          <a:p>
            <a:pPr indent="612140" algn="just">
              <a:lnSpc>
                <a:spcPct val="150000"/>
              </a:lnSpc>
              <a:spcBef>
                <a:spcPts val="1000"/>
              </a:spcBef>
              <a:spcAft>
                <a:spcPts val="500"/>
              </a:spcAft>
            </a:pPr>
            <a:r>
              <a:rPr lang="zh-CN" altLang="en-US" sz="2600" dirty="0">
                <a:solidFill>
                  <a:srgbClr val="C00000"/>
                </a:solidFill>
                <a:latin typeface="+mj-lt"/>
                <a:ea typeface="黑体" panose="02010609060101010101" pitchFamily="49" charset="-122"/>
                <a:cs typeface="+mn-ea"/>
              </a:rPr>
              <a:t>问：</a:t>
            </a:r>
            <a:r>
              <a:rPr lang="zh-CN" altLang="en-US" sz="2600" dirty="0">
                <a:solidFill>
                  <a:schemeClr val="accent2"/>
                </a:solidFill>
                <a:latin typeface="+mj-lt"/>
                <a:ea typeface="黑体" panose="02010609060101010101" pitchFamily="49" charset="-122"/>
                <a:cs typeface="+mn-ea"/>
              </a:rPr>
              <a:t>一款女装有粉红色、大红色、白色、浅绿色、浅蓝色</a:t>
            </a:r>
            <a:r>
              <a:rPr lang="en-US" altLang="zh-CN" sz="2600" dirty="0">
                <a:solidFill>
                  <a:schemeClr val="accent2"/>
                </a:solidFill>
                <a:latin typeface="+mj-lt"/>
                <a:ea typeface="黑体" panose="02010609060101010101" pitchFamily="49" charset="-122"/>
                <a:cs typeface="+mn-ea"/>
              </a:rPr>
              <a:t>5</a:t>
            </a:r>
            <a:r>
              <a:rPr lang="zh-CN" altLang="en-US" sz="2600" dirty="0">
                <a:solidFill>
                  <a:schemeClr val="accent2"/>
                </a:solidFill>
                <a:latin typeface="+mj-lt"/>
                <a:ea typeface="黑体" panose="02010609060101010101" pitchFamily="49" charset="-122"/>
                <a:cs typeface="+mn-ea"/>
              </a:rPr>
              <a:t>种颜色，有</a:t>
            </a:r>
            <a:r>
              <a:rPr lang="en-US" altLang="zh-CN" sz="2600" dirty="0">
                <a:solidFill>
                  <a:schemeClr val="accent2"/>
                </a:solidFill>
                <a:latin typeface="+mj-lt"/>
                <a:ea typeface="黑体" panose="02010609060101010101" pitchFamily="49" charset="-122"/>
                <a:cs typeface="+mn-ea"/>
              </a:rPr>
              <a:t>S</a:t>
            </a: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M</a:t>
            </a: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L</a:t>
            </a: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XL</a:t>
            </a:r>
            <a:r>
              <a:rPr lang="zh-CN" altLang="en-US" sz="2600" dirty="0">
                <a:solidFill>
                  <a:schemeClr val="accent2"/>
                </a:solidFill>
                <a:latin typeface="+mj-lt"/>
                <a:ea typeface="黑体" panose="02010609060101010101" pitchFamily="49" charset="-122"/>
                <a:cs typeface="+mn-ea"/>
              </a:rPr>
              <a:t>等</a:t>
            </a:r>
            <a:r>
              <a:rPr lang="en-US" altLang="zh-CN" sz="2600" dirty="0">
                <a:solidFill>
                  <a:schemeClr val="accent2"/>
                </a:solidFill>
                <a:latin typeface="+mj-lt"/>
                <a:ea typeface="黑体" panose="02010609060101010101" pitchFamily="49" charset="-122"/>
                <a:cs typeface="+mn-ea"/>
              </a:rPr>
              <a:t>4</a:t>
            </a:r>
            <a:r>
              <a:rPr lang="zh-CN" altLang="en-US" sz="2600" dirty="0">
                <a:solidFill>
                  <a:schemeClr val="accent2"/>
                </a:solidFill>
                <a:latin typeface="+mj-lt"/>
                <a:ea typeface="黑体" panose="02010609060101010101" pitchFamily="49" charset="-122"/>
                <a:cs typeface="+mn-ea"/>
              </a:rPr>
              <a:t>种尺码，那么该款女装有多少个</a:t>
            </a:r>
            <a:r>
              <a:rPr lang="en-US" altLang="zh-CN" sz="2600" dirty="0">
                <a:solidFill>
                  <a:schemeClr val="accent2"/>
                </a:solidFill>
                <a:latin typeface="+mj-lt"/>
                <a:ea typeface="黑体" panose="02010609060101010101" pitchFamily="49" charset="-122"/>
                <a:cs typeface="+mn-ea"/>
              </a:rPr>
              <a:t>SKU</a:t>
            </a:r>
            <a:r>
              <a:rPr lang="zh-CN" altLang="en-US" sz="2600" dirty="0">
                <a:solidFill>
                  <a:schemeClr val="accent2"/>
                </a:solidFill>
                <a:latin typeface="+mj-lt"/>
                <a:ea typeface="黑体" panose="02010609060101010101" pitchFamily="49" charset="-122"/>
                <a:cs typeface="+mn-ea"/>
              </a:rPr>
              <a:t>？</a:t>
            </a:r>
            <a:endParaRPr lang="zh-CN" altLang="en-US" sz="2600" dirty="0">
              <a:solidFill>
                <a:schemeClr val="accent2"/>
              </a:solidFill>
              <a:latin typeface="+mj-lt"/>
              <a:ea typeface="黑体" panose="02010609060101010101" pitchFamily="49" charset="-122"/>
              <a:cs typeface="+mn-ea"/>
            </a:endParaRPr>
          </a:p>
          <a:p>
            <a:pPr indent="612140" algn="just">
              <a:lnSpc>
                <a:spcPct val="150000"/>
              </a:lnSpc>
              <a:spcBef>
                <a:spcPts val="1000"/>
              </a:spcBef>
              <a:spcAft>
                <a:spcPts val="500"/>
              </a:spcAft>
            </a:pPr>
            <a:r>
              <a:rPr lang="zh-CN" altLang="en-US" sz="2600" dirty="0">
                <a:solidFill>
                  <a:srgbClr val="C00000"/>
                </a:solidFill>
                <a:latin typeface="+mj-lt"/>
                <a:ea typeface="黑体" panose="02010609060101010101" pitchFamily="49" charset="-122"/>
                <a:cs typeface="+mn-ea"/>
              </a:rPr>
              <a:t>答：</a:t>
            </a:r>
            <a:r>
              <a:rPr lang="zh-CN" altLang="en-US" sz="2600" dirty="0">
                <a:solidFill>
                  <a:schemeClr val="accent2"/>
                </a:solidFill>
                <a:latin typeface="+mj-lt"/>
                <a:ea typeface="黑体" panose="02010609060101010101" pitchFamily="49" charset="-122"/>
                <a:cs typeface="+mn-ea"/>
              </a:rPr>
              <a:t>该款女装中粉红色的</a:t>
            </a:r>
            <a:r>
              <a:rPr lang="en-US" altLang="zh-CN" sz="2600" dirty="0">
                <a:solidFill>
                  <a:schemeClr val="accent2"/>
                </a:solidFill>
                <a:latin typeface="+mj-lt"/>
                <a:ea typeface="黑体" panose="02010609060101010101" pitchFamily="49" charset="-122"/>
                <a:cs typeface="+mn-ea"/>
              </a:rPr>
              <a:t>S</a:t>
            </a:r>
            <a:r>
              <a:rPr lang="zh-CN" altLang="en-US" sz="2600" dirty="0">
                <a:solidFill>
                  <a:schemeClr val="accent2"/>
                </a:solidFill>
                <a:latin typeface="+mj-lt"/>
                <a:ea typeface="黑体" panose="02010609060101010101" pitchFamily="49" charset="-122"/>
                <a:cs typeface="+mn-ea"/>
              </a:rPr>
              <a:t>码是</a:t>
            </a: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个</a:t>
            </a:r>
            <a:r>
              <a:rPr lang="en-US" altLang="zh-CN" sz="2600" dirty="0">
                <a:solidFill>
                  <a:schemeClr val="accent2"/>
                </a:solidFill>
                <a:latin typeface="+mj-lt"/>
                <a:ea typeface="黑体" panose="02010609060101010101" pitchFamily="49" charset="-122"/>
                <a:cs typeface="+mn-ea"/>
              </a:rPr>
              <a:t>SKU</a:t>
            </a: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M</a:t>
            </a:r>
            <a:r>
              <a:rPr lang="zh-CN" altLang="en-US" sz="2600" dirty="0">
                <a:solidFill>
                  <a:schemeClr val="accent2"/>
                </a:solidFill>
                <a:latin typeface="+mj-lt"/>
                <a:ea typeface="黑体" panose="02010609060101010101" pitchFamily="49" charset="-122"/>
                <a:cs typeface="+mn-ea"/>
              </a:rPr>
              <a:t>码是</a:t>
            </a: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个</a:t>
            </a:r>
            <a:r>
              <a:rPr lang="en-US" altLang="zh-CN" sz="2600" dirty="0">
                <a:solidFill>
                  <a:schemeClr val="accent2"/>
                </a:solidFill>
                <a:latin typeface="+mj-lt"/>
                <a:ea typeface="黑体" panose="02010609060101010101" pitchFamily="49" charset="-122"/>
                <a:cs typeface="+mn-ea"/>
              </a:rPr>
              <a:t>SKU</a:t>
            </a: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L</a:t>
            </a:r>
            <a:r>
              <a:rPr lang="zh-CN" altLang="en-US" sz="2600" dirty="0">
                <a:solidFill>
                  <a:schemeClr val="accent2"/>
                </a:solidFill>
                <a:latin typeface="+mj-lt"/>
                <a:ea typeface="黑体" panose="02010609060101010101" pitchFamily="49" charset="-122"/>
                <a:cs typeface="+mn-ea"/>
              </a:rPr>
              <a:t>码是</a:t>
            </a: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个</a:t>
            </a:r>
            <a:r>
              <a:rPr lang="en-US" altLang="zh-CN" sz="2600" dirty="0">
                <a:solidFill>
                  <a:schemeClr val="accent2"/>
                </a:solidFill>
                <a:latin typeface="+mj-lt"/>
                <a:ea typeface="黑体" panose="02010609060101010101" pitchFamily="49" charset="-122"/>
                <a:cs typeface="+mn-ea"/>
              </a:rPr>
              <a:t>SKU</a:t>
            </a:r>
            <a:r>
              <a:rPr lang="zh-CN" altLang="en-US" sz="2600" dirty="0">
                <a:solidFill>
                  <a:schemeClr val="accent2"/>
                </a:solidFill>
                <a:latin typeface="+mj-lt"/>
                <a:ea typeface="黑体" panose="02010609060101010101" pitchFamily="49" charset="-122"/>
                <a:cs typeface="+mn-ea"/>
              </a:rPr>
              <a:t>，</a:t>
            </a:r>
            <a:r>
              <a:rPr lang="en-US" altLang="zh-CN" sz="2600" dirty="0">
                <a:solidFill>
                  <a:schemeClr val="accent2"/>
                </a:solidFill>
                <a:latin typeface="+mj-lt"/>
                <a:ea typeface="黑体" panose="02010609060101010101" pitchFamily="49" charset="-122"/>
                <a:cs typeface="+mn-ea"/>
              </a:rPr>
              <a:t>XL</a:t>
            </a:r>
            <a:r>
              <a:rPr lang="zh-CN" altLang="en-US" sz="2600" dirty="0">
                <a:solidFill>
                  <a:schemeClr val="accent2"/>
                </a:solidFill>
                <a:latin typeface="+mj-lt"/>
                <a:ea typeface="黑体" panose="02010609060101010101" pitchFamily="49" charset="-122"/>
                <a:cs typeface="+mn-ea"/>
              </a:rPr>
              <a:t>码也是</a:t>
            </a: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个</a:t>
            </a:r>
            <a:r>
              <a:rPr lang="en-US" altLang="zh-CN" sz="2600" dirty="0">
                <a:solidFill>
                  <a:schemeClr val="accent2"/>
                </a:solidFill>
                <a:latin typeface="+mj-lt"/>
                <a:ea typeface="黑体" panose="02010609060101010101" pitchFamily="49" charset="-122"/>
                <a:cs typeface="+mn-ea"/>
              </a:rPr>
              <a:t>SKU</a:t>
            </a:r>
            <a:r>
              <a:rPr lang="zh-CN" altLang="en-US" sz="2600" dirty="0">
                <a:solidFill>
                  <a:schemeClr val="accent2"/>
                </a:solidFill>
                <a:latin typeface="+mj-lt"/>
                <a:ea typeface="黑体" panose="02010609060101010101" pitchFamily="49" charset="-122"/>
                <a:cs typeface="+mn-ea"/>
              </a:rPr>
              <a:t>，所以一款粉红色女装有</a:t>
            </a:r>
            <a:r>
              <a:rPr lang="en-US" altLang="zh-CN" sz="2600" dirty="0">
                <a:solidFill>
                  <a:schemeClr val="accent2"/>
                </a:solidFill>
                <a:latin typeface="+mj-lt"/>
                <a:ea typeface="黑体" panose="02010609060101010101" pitchFamily="49" charset="-122"/>
                <a:cs typeface="+mn-ea"/>
              </a:rPr>
              <a:t>4</a:t>
            </a:r>
            <a:r>
              <a:rPr lang="zh-CN" altLang="en-US" sz="2600" dirty="0">
                <a:solidFill>
                  <a:schemeClr val="accent2"/>
                </a:solidFill>
                <a:latin typeface="+mj-lt"/>
                <a:ea typeface="黑体" panose="02010609060101010101" pitchFamily="49" charset="-122"/>
                <a:cs typeface="+mn-ea"/>
              </a:rPr>
              <a:t>个</a:t>
            </a:r>
            <a:r>
              <a:rPr lang="en-US" altLang="zh-CN" sz="2600" dirty="0">
                <a:solidFill>
                  <a:schemeClr val="accent2"/>
                </a:solidFill>
                <a:latin typeface="+mj-lt"/>
                <a:ea typeface="黑体" panose="02010609060101010101" pitchFamily="49" charset="-122"/>
                <a:cs typeface="+mn-ea"/>
              </a:rPr>
              <a:t>SKU</a:t>
            </a:r>
            <a:r>
              <a:rPr lang="zh-CN" altLang="en-US" sz="2600" dirty="0">
                <a:solidFill>
                  <a:schemeClr val="accent2"/>
                </a:solidFill>
                <a:latin typeface="+mj-lt"/>
                <a:ea typeface="黑体" panose="02010609060101010101" pitchFamily="49" charset="-122"/>
                <a:cs typeface="+mn-ea"/>
              </a:rPr>
              <a:t>；同理，其他</a:t>
            </a:r>
            <a:r>
              <a:rPr lang="en-US" altLang="zh-CN" sz="2600" dirty="0">
                <a:solidFill>
                  <a:schemeClr val="accent2"/>
                </a:solidFill>
                <a:latin typeface="+mj-lt"/>
                <a:ea typeface="黑体" panose="02010609060101010101" pitchFamily="49" charset="-122"/>
                <a:cs typeface="+mn-ea"/>
              </a:rPr>
              <a:t>4</a:t>
            </a:r>
            <a:r>
              <a:rPr lang="zh-CN" altLang="en-US" sz="2600" dirty="0">
                <a:solidFill>
                  <a:schemeClr val="accent2"/>
                </a:solidFill>
                <a:latin typeface="+mj-lt"/>
                <a:ea typeface="黑体" panose="02010609060101010101" pitchFamily="49" charset="-122"/>
                <a:cs typeface="+mn-ea"/>
              </a:rPr>
              <a:t>种颜色也各有</a:t>
            </a:r>
            <a:r>
              <a:rPr lang="en-US" altLang="zh-CN" sz="2600" dirty="0">
                <a:solidFill>
                  <a:schemeClr val="accent2"/>
                </a:solidFill>
                <a:latin typeface="+mj-lt"/>
                <a:ea typeface="黑体" panose="02010609060101010101" pitchFamily="49" charset="-122"/>
                <a:cs typeface="+mn-ea"/>
              </a:rPr>
              <a:t>4</a:t>
            </a:r>
            <a:r>
              <a:rPr lang="zh-CN" altLang="en-US" sz="2600" dirty="0">
                <a:solidFill>
                  <a:schemeClr val="accent2"/>
                </a:solidFill>
                <a:latin typeface="+mj-lt"/>
                <a:ea typeface="黑体" panose="02010609060101010101" pitchFamily="49" charset="-122"/>
                <a:cs typeface="+mn-ea"/>
              </a:rPr>
              <a:t>个</a:t>
            </a:r>
            <a:r>
              <a:rPr lang="en-US" altLang="zh-CN" sz="2600" dirty="0">
                <a:solidFill>
                  <a:schemeClr val="accent2"/>
                </a:solidFill>
                <a:latin typeface="+mj-lt"/>
                <a:ea typeface="黑体" panose="02010609060101010101" pitchFamily="49" charset="-122"/>
                <a:cs typeface="+mn-ea"/>
              </a:rPr>
              <a:t>SKU</a:t>
            </a:r>
            <a:r>
              <a:rPr lang="zh-CN" altLang="en-US" sz="2600" dirty="0">
                <a:solidFill>
                  <a:schemeClr val="accent2"/>
                </a:solidFill>
                <a:latin typeface="+mj-lt"/>
                <a:ea typeface="黑体" panose="02010609060101010101" pitchFamily="49" charset="-122"/>
                <a:cs typeface="+mn-ea"/>
              </a:rPr>
              <a:t>，这样该款女装共</a:t>
            </a:r>
            <a:r>
              <a:rPr lang="en-US" altLang="zh-CN" sz="2600" dirty="0">
                <a:solidFill>
                  <a:schemeClr val="accent2"/>
                </a:solidFill>
                <a:latin typeface="+mj-lt"/>
                <a:ea typeface="黑体" panose="02010609060101010101" pitchFamily="49" charset="-122"/>
                <a:cs typeface="+mn-ea"/>
              </a:rPr>
              <a:t>4×5=30</a:t>
            </a:r>
            <a:r>
              <a:rPr lang="zh-CN" altLang="en-US" sz="2600" dirty="0">
                <a:solidFill>
                  <a:schemeClr val="accent2"/>
                </a:solidFill>
                <a:latin typeface="+mj-lt"/>
                <a:ea typeface="黑体" panose="02010609060101010101" pitchFamily="49" charset="-122"/>
                <a:cs typeface="+mn-ea"/>
              </a:rPr>
              <a:t>（个）</a:t>
            </a:r>
            <a:r>
              <a:rPr lang="en-US" altLang="zh-CN" sz="2600" dirty="0">
                <a:solidFill>
                  <a:schemeClr val="accent2"/>
                </a:solidFill>
                <a:latin typeface="+mj-lt"/>
                <a:ea typeface="黑体" panose="02010609060101010101" pitchFamily="49" charset="-122"/>
                <a:cs typeface="+mn-ea"/>
              </a:rPr>
              <a:t>SKU</a:t>
            </a:r>
            <a:r>
              <a:rPr lang="zh-CN" altLang="en-US" sz="2600" dirty="0">
                <a:solidFill>
                  <a:schemeClr val="accent2"/>
                </a:solidFill>
                <a:latin typeface="+mj-lt"/>
                <a:ea typeface="黑体" panose="02010609060101010101" pitchFamily="49" charset="-122"/>
                <a:cs typeface="+mn-ea"/>
              </a:rPr>
              <a:t>。</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0924" y="879103"/>
            <a:ext cx="4157337" cy="461665"/>
          </a:xfrm>
          <a:prstGeom prst="rect">
            <a:avLst/>
          </a:prstGeom>
          <a:noFill/>
        </p:spPr>
        <p:txBody>
          <a:bodyPr wrap="square" rtlCol="0" anchor="t">
            <a:spAutoFit/>
          </a:bodyPr>
          <a:lstStyle/>
          <a:p>
            <a:pPr indent="612140" algn="just">
              <a:spcBef>
                <a:spcPts val="1000"/>
              </a:spcBef>
              <a:spcAft>
                <a:spcPts val="500"/>
              </a:spcAft>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1</a:t>
            </a: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SKU</a:t>
            </a:r>
            <a:r>
              <a:rPr lang="zh-CN" altLang="en-US" sz="2400" dirty="0">
                <a:solidFill>
                  <a:schemeClr val="accent2"/>
                </a:solidFill>
                <a:latin typeface="+mj-lt"/>
                <a:ea typeface="黑体" panose="02010609060101010101" pitchFamily="49" charset="-122"/>
                <a:cs typeface="+mn-ea"/>
              </a:rPr>
              <a:t>图片的位置。</a:t>
            </a:r>
            <a:endParaRPr lang="zh-CN" altLang="en-US" sz="2400" dirty="0">
              <a:solidFill>
                <a:schemeClr val="accent2"/>
              </a:solidFill>
              <a:latin typeface="+mj-lt"/>
              <a:ea typeface="黑体" panose="02010609060101010101" pitchFamily="49" charset="-122"/>
              <a:cs typeface="+mn-ea"/>
            </a:endParaRPr>
          </a:p>
        </p:txBody>
      </p:sp>
      <p:sp>
        <p:nvSpPr>
          <p:cNvPr id="8" name="文本框 7"/>
          <p:cNvSpPr txBox="1"/>
          <p:nvPr/>
        </p:nvSpPr>
        <p:spPr>
          <a:xfrm>
            <a:off x="4562854" y="6300028"/>
            <a:ext cx="3071054" cy="400110"/>
          </a:xfrm>
          <a:prstGeom prst="rect">
            <a:avLst/>
          </a:prstGeom>
          <a:noFill/>
        </p:spPr>
        <p:txBody>
          <a:bodyPr wrap="square">
            <a:spAutoFit/>
          </a:bodyPr>
          <a:lstStyle/>
          <a:p>
            <a:pPr algn="ctr"/>
            <a:r>
              <a:rPr lang="zh-CN" altLang="en-US" sz="2000" dirty="0">
                <a:solidFill>
                  <a:schemeClr val="accent2"/>
                </a:solidFill>
                <a:ea typeface="黑体" panose="02010609060101010101" pitchFamily="49" charset="-122"/>
                <a:cs typeface="Arial" panose="020B0604020202020204" pitchFamily="34" charset="0"/>
              </a:rPr>
              <a:t>图4.15 SKU图片的位置</a:t>
            </a:r>
            <a:endParaRPr lang="zh-CN" altLang="en-US" sz="2000" dirty="0">
              <a:solidFill>
                <a:schemeClr val="accent2"/>
              </a:solidFill>
              <a:ea typeface="黑体" panose="02010609060101010101" pitchFamily="49" charset="-122"/>
              <a:cs typeface="Arial" panose="020B0604020202020204" pitchFamily="34" charset="0"/>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b="12322"/>
          <a:stretch>
            <a:fillRect/>
          </a:stretch>
        </p:blipFill>
        <p:spPr>
          <a:xfrm>
            <a:off x="2029296" y="1443013"/>
            <a:ext cx="8138170" cy="4772264"/>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2814" y="1316063"/>
            <a:ext cx="4263439" cy="461665"/>
          </a:xfrm>
          <a:prstGeom prst="rect">
            <a:avLst/>
          </a:prstGeom>
          <a:noFill/>
        </p:spPr>
        <p:txBody>
          <a:bodyPr wrap="square" rtlCol="0" anchor="t">
            <a:spAutoFit/>
          </a:bodyPr>
          <a:lstStyle/>
          <a:p>
            <a:pPr algn="just">
              <a:spcBef>
                <a:spcPts val="1000"/>
              </a:spcBef>
              <a:spcAft>
                <a:spcPts val="500"/>
              </a:spcAft>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2</a:t>
            </a: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SKU</a:t>
            </a:r>
            <a:r>
              <a:rPr lang="zh-CN" altLang="en-US" sz="2400" dirty="0">
                <a:solidFill>
                  <a:schemeClr val="accent2"/>
                </a:solidFill>
                <a:latin typeface="+mj-lt"/>
                <a:ea typeface="黑体" panose="02010609060101010101" pitchFamily="49" charset="-122"/>
                <a:cs typeface="+mn-ea"/>
              </a:rPr>
              <a:t>图片的设置。</a:t>
            </a:r>
            <a:endParaRPr lang="zh-CN" altLang="en-US" sz="2400" dirty="0">
              <a:solidFill>
                <a:schemeClr val="accent2"/>
              </a:solidFill>
              <a:latin typeface="+mj-lt"/>
              <a:ea typeface="黑体" panose="02010609060101010101" pitchFamily="49" charset="-122"/>
              <a:cs typeface="+mn-ea"/>
            </a:endParaRPr>
          </a:p>
        </p:txBody>
      </p:sp>
      <p:sp>
        <p:nvSpPr>
          <p:cNvPr id="8" name="文本框 7"/>
          <p:cNvSpPr txBox="1"/>
          <p:nvPr/>
        </p:nvSpPr>
        <p:spPr>
          <a:xfrm>
            <a:off x="4827528" y="5651956"/>
            <a:ext cx="2541707" cy="400110"/>
          </a:xfrm>
          <a:prstGeom prst="rect">
            <a:avLst/>
          </a:prstGeom>
          <a:noFill/>
        </p:spPr>
        <p:txBody>
          <a:bodyPr wrap="square">
            <a:spAutoFit/>
          </a:bodyPr>
          <a:lstStyle/>
          <a:p>
            <a:pPr algn="ctr"/>
            <a:r>
              <a:rPr lang="zh-CN" altLang="en-US" sz="2000" dirty="0">
                <a:solidFill>
                  <a:schemeClr val="accent2"/>
                </a:solidFill>
                <a:latin typeface="+mj-lt"/>
                <a:ea typeface="黑体" panose="02010609060101010101" pitchFamily="49" charset="-122"/>
                <a:cs typeface="+mn-ea"/>
              </a:rPr>
              <a:t>图</a:t>
            </a:r>
            <a:r>
              <a:rPr lang="en-US" altLang="zh-CN" sz="2000" dirty="0">
                <a:solidFill>
                  <a:schemeClr val="accent2"/>
                </a:solidFill>
                <a:latin typeface="+mj-lt"/>
                <a:ea typeface="黑体" panose="02010609060101010101" pitchFamily="49" charset="-122"/>
                <a:cs typeface="+mn-ea"/>
              </a:rPr>
              <a:t>4.16 </a:t>
            </a:r>
            <a:r>
              <a:rPr lang="zh-CN" altLang="en-US" sz="2000" dirty="0">
                <a:solidFill>
                  <a:schemeClr val="accent2"/>
                </a:solidFill>
                <a:latin typeface="+mj-lt"/>
                <a:ea typeface="黑体" panose="02010609060101010101" pitchFamily="49" charset="-122"/>
                <a:cs typeface="+mn-ea"/>
              </a:rPr>
              <a:t>上传</a:t>
            </a:r>
            <a:r>
              <a:rPr lang="en-US" altLang="zh-CN" sz="2000" dirty="0">
                <a:solidFill>
                  <a:schemeClr val="accent2"/>
                </a:solidFill>
                <a:latin typeface="+mj-lt"/>
                <a:ea typeface="黑体" panose="02010609060101010101" pitchFamily="49" charset="-122"/>
                <a:cs typeface="+mn-ea"/>
              </a:rPr>
              <a:t>SKU</a:t>
            </a:r>
            <a:r>
              <a:rPr lang="zh-CN" altLang="en-US" sz="2000" dirty="0">
                <a:solidFill>
                  <a:schemeClr val="accent2"/>
                </a:solidFill>
                <a:latin typeface="+mj-lt"/>
                <a:ea typeface="黑体" panose="02010609060101010101" pitchFamily="49" charset="-122"/>
                <a:cs typeface="+mn-ea"/>
              </a:rPr>
              <a:t>图片</a:t>
            </a:r>
            <a:endParaRPr lang="zh-CN" altLang="en-US" sz="2000" dirty="0">
              <a:solidFill>
                <a:schemeClr val="accent2"/>
              </a:solidFill>
              <a:latin typeface="+mj-lt"/>
              <a:ea typeface="黑体" panose="02010609060101010101" pitchFamily="49" charset="-122"/>
              <a:cs typeface="+mn-ea"/>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19885"/>
          <a:stretch>
            <a:fillRect/>
          </a:stretch>
        </p:blipFill>
        <p:spPr>
          <a:xfrm>
            <a:off x="682814" y="2132856"/>
            <a:ext cx="10831135" cy="3235959"/>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4900" y="1340768"/>
            <a:ext cx="10906962" cy="3667735"/>
          </a:xfrm>
          <a:prstGeom prst="rect">
            <a:avLst/>
          </a:prstGeom>
          <a:noFill/>
        </p:spPr>
        <p:txBody>
          <a:bodyPr wrap="square" rtlCol="0" anchor="t">
            <a:spAutoFit/>
          </a:bodyPr>
          <a:lstStyle/>
          <a:p>
            <a:pPr indent="612140" algn="just">
              <a:spcBef>
                <a:spcPts val="1000"/>
              </a:spcBef>
              <a:spcAft>
                <a:spcPts val="50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（三）商品详情描述</a:t>
            </a:r>
            <a:endParaRPr lang="en-US" altLang="zh-CN"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商品标题的</a:t>
            </a:r>
            <a:r>
              <a:rPr lang="en-US" altLang="zh-CN" sz="2400" dirty="0">
                <a:solidFill>
                  <a:schemeClr val="accent2"/>
                </a:solidFill>
                <a:latin typeface="+mj-lt"/>
                <a:ea typeface="黑体" panose="02010609060101010101" pitchFamily="49" charset="-122"/>
                <a:cs typeface="+mn-ea"/>
              </a:rPr>
              <a:t>30</a:t>
            </a:r>
            <a:r>
              <a:rPr lang="zh-CN" altLang="en-US" sz="2400" dirty="0">
                <a:solidFill>
                  <a:schemeClr val="accent2"/>
                </a:solidFill>
                <a:latin typeface="+mj-lt"/>
                <a:ea typeface="黑体" panose="02010609060101010101" pitchFamily="49" charset="-122"/>
                <a:cs typeface="+mn-ea"/>
              </a:rPr>
              <a:t>个汉字不足以充分说明商品的优势和价值，因此商品的用途、特色等还需要用更多文字加以说明。详情描述是影响买家购买的一个重要因素，是将点击率转化为成交率的关键。</a:t>
            </a:r>
            <a:endParaRPr lang="zh-CN" altLang="en-US" sz="2400" dirty="0">
              <a:solidFill>
                <a:schemeClr val="accent2"/>
              </a:solidFill>
              <a:latin typeface="+mj-lt"/>
              <a:ea typeface="黑体" panose="02010609060101010101" pitchFamily="49" charset="-122"/>
              <a:cs typeface="+mn-ea"/>
            </a:endParaRPr>
          </a:p>
          <a:p>
            <a:pPr indent="612140" algn="just">
              <a:lnSpc>
                <a:spcPct val="15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淘宝网的详情描述容量是</a:t>
            </a:r>
            <a:r>
              <a:rPr lang="en-US" altLang="zh-CN" sz="2400" dirty="0">
                <a:solidFill>
                  <a:schemeClr val="accent2"/>
                </a:solidFill>
                <a:latin typeface="+mj-lt"/>
                <a:ea typeface="黑体" panose="02010609060101010101" pitchFamily="49" charset="-122"/>
                <a:cs typeface="+mn-ea"/>
              </a:rPr>
              <a:t>25 000</a:t>
            </a:r>
            <a:r>
              <a:rPr lang="zh-CN" altLang="en-US" sz="2400" dirty="0">
                <a:solidFill>
                  <a:schemeClr val="accent2"/>
                </a:solidFill>
                <a:latin typeface="+mj-lt"/>
                <a:ea typeface="黑体" panose="02010609060101010101" pitchFamily="49" charset="-122"/>
                <a:cs typeface="+mn-ea"/>
              </a:rPr>
              <a:t>字节（一个英文字母占</a:t>
            </a:r>
            <a:r>
              <a:rPr lang="en-US" altLang="zh-CN" sz="2400" dirty="0">
                <a:solidFill>
                  <a:schemeClr val="accent2"/>
                </a:solidFill>
                <a:latin typeface="+mj-lt"/>
                <a:ea typeface="黑体" panose="02010609060101010101" pitchFamily="49" charset="-122"/>
                <a:cs typeface="+mn-ea"/>
              </a:rPr>
              <a:t>1</a:t>
            </a:r>
            <a:r>
              <a:rPr lang="zh-CN" altLang="en-US" sz="2400" dirty="0">
                <a:solidFill>
                  <a:schemeClr val="accent2"/>
                </a:solidFill>
                <a:latin typeface="+mj-lt"/>
                <a:ea typeface="黑体" panose="02010609060101010101" pitchFamily="49" charset="-122"/>
                <a:cs typeface="+mn-ea"/>
              </a:rPr>
              <a:t>个字节，一个汉字占</a:t>
            </a:r>
            <a:r>
              <a:rPr lang="en-US" altLang="zh-CN" sz="2400" dirty="0">
                <a:solidFill>
                  <a:schemeClr val="accent2"/>
                </a:solidFill>
                <a:latin typeface="+mj-lt"/>
                <a:ea typeface="黑体" panose="02010609060101010101" pitchFamily="49" charset="-122"/>
                <a:cs typeface="+mn-ea"/>
              </a:rPr>
              <a:t>2</a:t>
            </a:r>
            <a:r>
              <a:rPr lang="zh-CN" altLang="en-US" sz="2400" dirty="0">
                <a:solidFill>
                  <a:schemeClr val="accent2"/>
                </a:solidFill>
                <a:latin typeface="+mj-lt"/>
                <a:ea typeface="黑体" panose="02010609060101010101" pitchFamily="49" charset="-122"/>
                <a:cs typeface="+mn-ea"/>
              </a:rPr>
              <a:t>个字节），足够用来列出商品的详细介绍和说明。</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1803" y="1383883"/>
            <a:ext cx="7731577" cy="523220"/>
          </a:xfrm>
          <a:prstGeom prst="rect">
            <a:avLst/>
          </a:prstGeom>
        </p:spPr>
        <p:txBody>
          <a:bodyPr wrap="square">
            <a:spAutoFit/>
          </a:bodyPr>
          <a:lstStyle/>
          <a:p>
            <a:r>
              <a:rPr lang="zh-CN" altLang="en-US" sz="2800" dirty="0">
                <a:solidFill>
                  <a:schemeClr val="accent2"/>
                </a:solidFill>
                <a:latin typeface="+mj-lt"/>
                <a:ea typeface="黑体" panose="02010609060101010101" pitchFamily="49" charset="-122"/>
              </a:rPr>
              <a:t>在撰写商品描述信息时要注意以下几个方面：</a:t>
            </a:r>
            <a:endParaRPr lang="zh-CN" altLang="en-US" sz="2800" dirty="0">
              <a:solidFill>
                <a:schemeClr val="accent2"/>
              </a:solidFill>
              <a:latin typeface="+mj-lt"/>
              <a:ea typeface="黑体" panose="02010609060101010101" pitchFamily="49" charset="-122"/>
            </a:endParaRPr>
          </a:p>
        </p:txBody>
      </p:sp>
      <p:grpSp>
        <p:nvGrpSpPr>
          <p:cNvPr id="3" name="组合 2"/>
          <p:cNvGrpSpPr/>
          <p:nvPr/>
        </p:nvGrpSpPr>
        <p:grpSpPr>
          <a:xfrm>
            <a:off x="1561878" y="2449132"/>
            <a:ext cx="1766887" cy="1766887"/>
            <a:chOff x="1506538" y="1346200"/>
            <a:chExt cx="1766887" cy="1766887"/>
          </a:xfrm>
        </p:grpSpPr>
        <p:sp>
          <p:nvSpPr>
            <p:cNvPr id="4" name="Oval 6"/>
            <p:cNvSpPr>
              <a:spLocks noChangeArrowheads="1"/>
            </p:cNvSpPr>
            <p:nvPr/>
          </p:nvSpPr>
          <p:spPr bwMode="auto">
            <a:xfrm>
              <a:off x="1506538" y="1346200"/>
              <a:ext cx="1766887" cy="17668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Oval 7"/>
            <p:cNvSpPr>
              <a:spLocks noChangeArrowheads="1"/>
            </p:cNvSpPr>
            <p:nvPr/>
          </p:nvSpPr>
          <p:spPr bwMode="auto">
            <a:xfrm>
              <a:off x="1506538" y="1346200"/>
              <a:ext cx="444500" cy="442913"/>
            </a:xfrm>
            <a:prstGeom prst="ellipse">
              <a:avLst/>
            </a:prstGeom>
            <a:solidFill>
              <a:schemeClr val="tx1"/>
            </a:solidFill>
            <a:ln w="38100">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rgbClr val="FFFFFF"/>
                  </a:solidFill>
                  <a:latin typeface="微软雅黑" panose="020B0503020204020204" pitchFamily="34" charset="-122"/>
                </a:rPr>
                <a:t>A</a:t>
              </a:r>
              <a:endParaRPr lang="zh-CN" altLang="en-US" sz="1800" b="1">
                <a:solidFill>
                  <a:srgbClr val="FFFFFF"/>
                </a:solidFill>
                <a:latin typeface="微软雅黑" panose="020B0503020204020204" pitchFamily="34" charset="-122"/>
              </a:endParaRPr>
            </a:p>
          </p:txBody>
        </p:sp>
        <p:sp>
          <p:nvSpPr>
            <p:cNvPr id="6" name="Freeform 14"/>
            <p:cNvSpPr>
              <a:spLocks noEditPoints="1"/>
            </p:cNvSpPr>
            <p:nvPr/>
          </p:nvSpPr>
          <p:spPr bwMode="auto">
            <a:xfrm>
              <a:off x="1971675" y="1806575"/>
              <a:ext cx="849313" cy="633413"/>
            </a:xfrm>
            <a:custGeom>
              <a:avLst/>
              <a:gdLst>
                <a:gd name="T0" fmla="*/ 126057845 w 1167"/>
                <a:gd name="T1" fmla="*/ 244425904 h 868"/>
                <a:gd name="T2" fmla="*/ 225633426 w 1167"/>
                <a:gd name="T3" fmla="*/ 69227371 h 868"/>
                <a:gd name="T4" fmla="*/ 250526957 w 1167"/>
                <a:gd name="T5" fmla="*/ 41004005 h 868"/>
                <a:gd name="T6" fmla="*/ 477220023 w 1167"/>
                <a:gd name="T7" fmla="*/ 58576837 h 868"/>
                <a:gd name="T8" fmla="*/ 464507984 w 1167"/>
                <a:gd name="T9" fmla="*/ 31418890 h 868"/>
                <a:gd name="T10" fmla="*/ 515884506 w 1167"/>
                <a:gd name="T11" fmla="*/ 14910746 h 868"/>
                <a:gd name="T12" fmla="*/ 551371525 w 1167"/>
                <a:gd name="T13" fmla="*/ 17040853 h 868"/>
                <a:gd name="T14" fmla="*/ 540248945 w 1167"/>
                <a:gd name="T15" fmla="*/ 69227371 h 868"/>
                <a:gd name="T16" fmla="*/ 522240890 w 1167"/>
                <a:gd name="T17" fmla="*/ 97450736 h 868"/>
                <a:gd name="T18" fmla="*/ 391945213 w 1167"/>
                <a:gd name="T19" fmla="*/ 217799936 h 868"/>
                <a:gd name="T20" fmla="*/ 391415394 w 1167"/>
                <a:gd name="T21" fmla="*/ 217799936 h 868"/>
                <a:gd name="T22" fmla="*/ 599040764 w 1167"/>
                <a:gd name="T23" fmla="*/ 423351941 h 868"/>
                <a:gd name="T24" fmla="*/ 599040764 w 1167"/>
                <a:gd name="T25" fmla="*/ 462225839 h 868"/>
                <a:gd name="T26" fmla="*/ 479338575 w 1167"/>
                <a:gd name="T27" fmla="*/ 462225839 h 868"/>
                <a:gd name="T28" fmla="*/ 350632358 w 1167"/>
                <a:gd name="T29" fmla="*/ 462225839 h 868"/>
                <a:gd name="T30" fmla="*/ 221926142 w 1167"/>
                <a:gd name="T31" fmla="*/ 462225839 h 868"/>
                <a:gd name="T32" fmla="*/ 93219198 w 1167"/>
                <a:gd name="T33" fmla="*/ 462225839 h 868"/>
                <a:gd name="T34" fmla="*/ 529820 w 1167"/>
                <a:gd name="T35" fmla="*/ 443054880 h 868"/>
                <a:gd name="T36" fmla="*/ 19597515 w 1167"/>
                <a:gd name="T37" fmla="*/ 0 h 868"/>
                <a:gd name="T38" fmla="*/ 39194303 w 1167"/>
                <a:gd name="T39" fmla="*/ 423351941 h 868"/>
                <a:gd name="T40" fmla="*/ 93219198 w 1167"/>
                <a:gd name="T41" fmla="*/ 334954340 h 868"/>
                <a:gd name="T42" fmla="*/ 148833552 w 1167"/>
                <a:gd name="T43" fmla="*/ 315783381 h 868"/>
                <a:gd name="T44" fmla="*/ 167901247 w 1167"/>
                <a:gd name="T45" fmla="*/ 423351941 h 868"/>
                <a:gd name="T46" fmla="*/ 221926142 w 1167"/>
                <a:gd name="T47" fmla="*/ 200227103 h 868"/>
                <a:gd name="T48" fmla="*/ 277009949 w 1167"/>
                <a:gd name="T49" fmla="*/ 180523435 h 868"/>
                <a:gd name="T50" fmla="*/ 297137284 w 1167"/>
                <a:gd name="T51" fmla="*/ 423351941 h 868"/>
                <a:gd name="T52" fmla="*/ 350632358 w 1167"/>
                <a:gd name="T53" fmla="*/ 266258949 h 868"/>
                <a:gd name="T54" fmla="*/ 406245985 w 1167"/>
                <a:gd name="T55" fmla="*/ 247088719 h 868"/>
                <a:gd name="T56" fmla="*/ 425843500 w 1167"/>
                <a:gd name="T57" fmla="*/ 423351941 h 868"/>
                <a:gd name="T58" fmla="*/ 479338575 w 1167"/>
                <a:gd name="T59" fmla="*/ 154962885 h 868"/>
                <a:gd name="T60" fmla="*/ 534952202 w 1167"/>
                <a:gd name="T61" fmla="*/ 135259946 h 868"/>
                <a:gd name="T62" fmla="*/ 554019897 w 1167"/>
                <a:gd name="T63" fmla="*/ 423351941 h 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7" h="868">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 name="组合 6"/>
          <p:cNvGrpSpPr/>
          <p:nvPr/>
        </p:nvGrpSpPr>
        <p:grpSpPr>
          <a:xfrm>
            <a:off x="4037156" y="2449132"/>
            <a:ext cx="1766887" cy="1766887"/>
            <a:chOff x="3852863" y="1268413"/>
            <a:chExt cx="1766887" cy="1766887"/>
          </a:xfrm>
        </p:grpSpPr>
        <p:sp>
          <p:nvSpPr>
            <p:cNvPr id="8" name="Oval 8"/>
            <p:cNvSpPr>
              <a:spLocks noChangeArrowheads="1"/>
            </p:cNvSpPr>
            <p:nvPr/>
          </p:nvSpPr>
          <p:spPr bwMode="auto">
            <a:xfrm>
              <a:off x="3852863" y="1268413"/>
              <a:ext cx="1766887" cy="1766887"/>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9" name="Oval 9"/>
            <p:cNvSpPr>
              <a:spLocks noChangeArrowheads="1"/>
            </p:cNvSpPr>
            <p:nvPr/>
          </p:nvSpPr>
          <p:spPr bwMode="auto">
            <a:xfrm>
              <a:off x="3876675" y="1346200"/>
              <a:ext cx="442913" cy="442913"/>
            </a:xfrm>
            <a:prstGeom prst="ellipse">
              <a:avLst/>
            </a:prstGeom>
            <a:solidFill>
              <a:schemeClr val="tx1"/>
            </a:solidFill>
            <a:ln w="38100">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rgbClr val="FFFFFF"/>
                  </a:solidFill>
                  <a:latin typeface="微软雅黑" panose="020B0503020204020204" pitchFamily="34" charset="-122"/>
                </a:rPr>
                <a:t>B</a:t>
              </a:r>
              <a:endParaRPr lang="zh-CN" altLang="en-US" sz="1800" b="1" dirty="0">
                <a:solidFill>
                  <a:srgbClr val="FFFFFF"/>
                </a:solidFill>
                <a:latin typeface="微软雅黑" panose="020B0503020204020204" pitchFamily="34" charset="-122"/>
              </a:endParaRPr>
            </a:p>
          </p:txBody>
        </p:sp>
        <p:sp>
          <p:nvSpPr>
            <p:cNvPr id="10" name="Freeform 15"/>
            <p:cNvSpPr>
              <a:spLocks noEditPoints="1"/>
            </p:cNvSpPr>
            <p:nvPr/>
          </p:nvSpPr>
          <p:spPr bwMode="auto">
            <a:xfrm>
              <a:off x="4386263" y="1687513"/>
              <a:ext cx="815975" cy="863600"/>
            </a:xfrm>
            <a:custGeom>
              <a:avLst/>
              <a:gdLst>
                <a:gd name="T0" fmla="*/ 370225021 w 1122"/>
                <a:gd name="T1" fmla="*/ 0 h 1186"/>
                <a:gd name="T2" fmla="*/ 452732311 w 1122"/>
                <a:gd name="T3" fmla="*/ 193530139 h 1186"/>
                <a:gd name="T4" fmla="*/ 390323314 w 1122"/>
                <a:gd name="T5" fmla="*/ 82714093 h 1186"/>
                <a:gd name="T6" fmla="*/ 179823581 w 1122"/>
                <a:gd name="T7" fmla="*/ 62565854 h 1186"/>
                <a:gd name="T8" fmla="*/ 163957158 w 1122"/>
                <a:gd name="T9" fmla="*/ 165959017 h 1186"/>
                <a:gd name="T10" fmla="*/ 62409724 w 1122"/>
                <a:gd name="T11" fmla="*/ 471365404 h 1186"/>
                <a:gd name="T12" fmla="*/ 273437441 w 1122"/>
                <a:gd name="T13" fmla="*/ 491513644 h 1186"/>
                <a:gd name="T14" fmla="*/ 82507290 w 1122"/>
                <a:gd name="T15" fmla="*/ 554079498 h 1186"/>
                <a:gd name="T16" fmla="*/ 0 w 1122"/>
                <a:gd name="T17" fmla="*/ 130964285 h 1186"/>
                <a:gd name="T18" fmla="*/ 526777315 w 1122"/>
                <a:gd name="T19" fmla="*/ 203074156 h 1186"/>
                <a:gd name="T20" fmla="*/ 586013318 w 1122"/>
                <a:gd name="T21" fmla="*/ 262458671 h 1186"/>
                <a:gd name="T22" fmla="*/ 516199457 w 1122"/>
                <a:gd name="T23" fmla="*/ 431068925 h 1186"/>
                <a:gd name="T24" fmla="*/ 556395317 w 1122"/>
                <a:gd name="T25" fmla="*/ 302225048 h 1186"/>
                <a:gd name="T26" fmla="*/ 541586316 w 1122"/>
                <a:gd name="T27" fmla="*/ 266700214 h 1186"/>
                <a:gd name="T28" fmla="*/ 464368318 w 1122"/>
                <a:gd name="T29" fmla="*/ 221632090 h 1186"/>
                <a:gd name="T30" fmla="*/ 535769040 w 1122"/>
                <a:gd name="T31" fmla="*/ 289499691 h 1186"/>
                <a:gd name="T32" fmla="*/ 423643748 w 1122"/>
                <a:gd name="T33" fmla="*/ 499466628 h 1186"/>
                <a:gd name="T34" fmla="*/ 322625024 w 1122"/>
                <a:gd name="T35" fmla="*/ 440612943 h 1186"/>
                <a:gd name="T36" fmla="*/ 446915035 w 1122"/>
                <a:gd name="T37" fmla="*/ 238598991 h 1186"/>
                <a:gd name="T38" fmla="*/ 535769040 w 1122"/>
                <a:gd name="T39" fmla="*/ 289499691 h 1186"/>
                <a:gd name="T40" fmla="*/ 286660308 w 1122"/>
                <a:gd name="T41" fmla="*/ 621417725 h 1186"/>
                <a:gd name="T42" fmla="*/ 360705312 w 1122"/>
                <a:gd name="T43" fmla="*/ 492573848 h 1186"/>
                <a:gd name="T44" fmla="*/ 214730876 w 1122"/>
                <a:gd name="T45" fmla="*/ 109755841 h 1186"/>
                <a:gd name="T46" fmla="*/ 352243026 w 1122"/>
                <a:gd name="T47" fmla="*/ 141568506 h 1186"/>
                <a:gd name="T48" fmla="*/ 214730876 w 1122"/>
                <a:gd name="T49" fmla="*/ 109755841 h 1186"/>
                <a:gd name="T50" fmla="*/ 188285868 w 1122"/>
                <a:gd name="T51" fmla="*/ 320252880 h 1186"/>
                <a:gd name="T52" fmla="*/ 107894149 w 1122"/>
                <a:gd name="T53" fmla="*/ 352065545 h 1186"/>
                <a:gd name="T54" fmla="*/ 107894149 w 1122"/>
                <a:gd name="T55" fmla="*/ 247612907 h 1186"/>
                <a:gd name="T56" fmla="*/ 352243026 w 1122"/>
                <a:gd name="T57" fmla="*/ 278895469 h 1186"/>
                <a:gd name="T58" fmla="*/ 107894149 w 1122"/>
                <a:gd name="T59" fmla="*/ 247612907 h 1186"/>
                <a:gd name="T60" fmla="*/ 352243026 w 1122"/>
                <a:gd name="T61" fmla="*/ 179744578 h 1186"/>
                <a:gd name="T62" fmla="*/ 107894149 w 1122"/>
                <a:gd name="T63" fmla="*/ 211557971 h 1186"/>
                <a:gd name="T64" fmla="*/ 81449868 w 1122"/>
                <a:gd name="T65" fmla="*/ 137326963 h 1186"/>
                <a:gd name="T66" fmla="*/ 151263729 w 1122"/>
                <a:gd name="T67" fmla="*/ 126722742 h 1186"/>
                <a:gd name="T68" fmla="*/ 81449868 w 1122"/>
                <a:gd name="T69" fmla="*/ 137326963 h 1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2" h="1186">
                  <a:moveTo>
                    <a:pt x="246" y="0"/>
                  </a:moveTo>
                  <a:lnTo>
                    <a:pt x="700" y="0"/>
                  </a:lnTo>
                  <a:cubicBezTo>
                    <a:pt x="786" y="0"/>
                    <a:pt x="856" y="71"/>
                    <a:pt x="856" y="156"/>
                  </a:cubicBezTo>
                  <a:lnTo>
                    <a:pt x="856" y="365"/>
                  </a:lnTo>
                  <a:cubicBezTo>
                    <a:pt x="807" y="404"/>
                    <a:pt x="777" y="440"/>
                    <a:pt x="738" y="493"/>
                  </a:cubicBezTo>
                  <a:lnTo>
                    <a:pt x="738" y="156"/>
                  </a:lnTo>
                  <a:cubicBezTo>
                    <a:pt x="738" y="135"/>
                    <a:pt x="721" y="118"/>
                    <a:pt x="700" y="118"/>
                  </a:cubicBezTo>
                  <a:lnTo>
                    <a:pt x="340" y="118"/>
                  </a:lnTo>
                  <a:lnTo>
                    <a:pt x="340" y="283"/>
                  </a:lnTo>
                  <a:cubicBezTo>
                    <a:pt x="340" y="299"/>
                    <a:pt x="327" y="313"/>
                    <a:pt x="310" y="313"/>
                  </a:cubicBezTo>
                  <a:lnTo>
                    <a:pt x="118" y="313"/>
                  </a:lnTo>
                  <a:lnTo>
                    <a:pt x="118" y="889"/>
                  </a:lnTo>
                  <a:cubicBezTo>
                    <a:pt x="118" y="910"/>
                    <a:pt x="135" y="927"/>
                    <a:pt x="156" y="927"/>
                  </a:cubicBezTo>
                  <a:lnTo>
                    <a:pt x="517" y="927"/>
                  </a:lnTo>
                  <a:cubicBezTo>
                    <a:pt x="505" y="966"/>
                    <a:pt x="494" y="1005"/>
                    <a:pt x="487" y="1045"/>
                  </a:cubicBezTo>
                  <a:lnTo>
                    <a:pt x="156" y="1045"/>
                  </a:lnTo>
                  <a:cubicBezTo>
                    <a:pt x="70" y="1045"/>
                    <a:pt x="0" y="975"/>
                    <a:pt x="0" y="889"/>
                  </a:cubicBezTo>
                  <a:lnTo>
                    <a:pt x="0" y="247"/>
                  </a:lnTo>
                  <a:lnTo>
                    <a:pt x="246" y="0"/>
                  </a:lnTo>
                  <a:close/>
                  <a:moveTo>
                    <a:pt x="996" y="383"/>
                  </a:moveTo>
                  <a:cubicBezTo>
                    <a:pt x="1012" y="392"/>
                    <a:pt x="1022" y="408"/>
                    <a:pt x="1026" y="429"/>
                  </a:cubicBezTo>
                  <a:cubicBezTo>
                    <a:pt x="1056" y="437"/>
                    <a:pt x="1086" y="457"/>
                    <a:pt x="1108" y="495"/>
                  </a:cubicBezTo>
                  <a:cubicBezTo>
                    <a:pt x="1122" y="529"/>
                    <a:pt x="1116" y="576"/>
                    <a:pt x="1097" y="612"/>
                  </a:cubicBezTo>
                  <a:cubicBezTo>
                    <a:pt x="1063" y="674"/>
                    <a:pt x="1017" y="750"/>
                    <a:pt x="976" y="813"/>
                  </a:cubicBezTo>
                  <a:cubicBezTo>
                    <a:pt x="950" y="823"/>
                    <a:pt x="955" y="768"/>
                    <a:pt x="965" y="755"/>
                  </a:cubicBezTo>
                  <a:cubicBezTo>
                    <a:pt x="998" y="705"/>
                    <a:pt x="1026" y="659"/>
                    <a:pt x="1052" y="570"/>
                  </a:cubicBezTo>
                  <a:cubicBezTo>
                    <a:pt x="1058" y="529"/>
                    <a:pt x="1038" y="510"/>
                    <a:pt x="1026" y="491"/>
                  </a:cubicBezTo>
                  <a:cubicBezTo>
                    <a:pt x="1025" y="495"/>
                    <a:pt x="1024" y="499"/>
                    <a:pt x="1024" y="503"/>
                  </a:cubicBezTo>
                  <a:cubicBezTo>
                    <a:pt x="999" y="491"/>
                    <a:pt x="975" y="479"/>
                    <a:pt x="950" y="466"/>
                  </a:cubicBezTo>
                  <a:cubicBezTo>
                    <a:pt x="925" y="452"/>
                    <a:pt x="902" y="435"/>
                    <a:pt x="878" y="418"/>
                  </a:cubicBezTo>
                  <a:cubicBezTo>
                    <a:pt x="924" y="379"/>
                    <a:pt x="964" y="365"/>
                    <a:pt x="996" y="383"/>
                  </a:cubicBezTo>
                  <a:close/>
                  <a:moveTo>
                    <a:pt x="1013" y="546"/>
                  </a:moveTo>
                  <a:cubicBezTo>
                    <a:pt x="993" y="616"/>
                    <a:pt x="952" y="703"/>
                    <a:pt x="896" y="801"/>
                  </a:cubicBezTo>
                  <a:cubicBezTo>
                    <a:pt x="867" y="851"/>
                    <a:pt x="835" y="898"/>
                    <a:pt x="801" y="942"/>
                  </a:cubicBezTo>
                  <a:cubicBezTo>
                    <a:pt x="770" y="926"/>
                    <a:pt x="739" y="910"/>
                    <a:pt x="707" y="893"/>
                  </a:cubicBezTo>
                  <a:cubicBezTo>
                    <a:pt x="674" y="874"/>
                    <a:pt x="642" y="852"/>
                    <a:pt x="610" y="831"/>
                  </a:cubicBezTo>
                  <a:cubicBezTo>
                    <a:pt x="631" y="780"/>
                    <a:pt x="656" y="729"/>
                    <a:pt x="684" y="679"/>
                  </a:cubicBezTo>
                  <a:cubicBezTo>
                    <a:pt x="741" y="581"/>
                    <a:pt x="795" y="503"/>
                    <a:pt x="845" y="450"/>
                  </a:cubicBezTo>
                  <a:cubicBezTo>
                    <a:pt x="872" y="467"/>
                    <a:pt x="898" y="486"/>
                    <a:pt x="926" y="502"/>
                  </a:cubicBezTo>
                  <a:cubicBezTo>
                    <a:pt x="955" y="519"/>
                    <a:pt x="984" y="531"/>
                    <a:pt x="1013" y="546"/>
                  </a:cubicBezTo>
                  <a:close/>
                  <a:moveTo>
                    <a:pt x="774" y="977"/>
                  </a:moveTo>
                  <a:cubicBezTo>
                    <a:pt x="671" y="1102"/>
                    <a:pt x="566" y="1186"/>
                    <a:pt x="542" y="1172"/>
                  </a:cubicBezTo>
                  <a:cubicBezTo>
                    <a:pt x="518" y="1158"/>
                    <a:pt x="537" y="1026"/>
                    <a:pt x="594" y="874"/>
                  </a:cubicBezTo>
                  <a:cubicBezTo>
                    <a:pt x="623" y="892"/>
                    <a:pt x="652" y="911"/>
                    <a:pt x="682" y="929"/>
                  </a:cubicBezTo>
                  <a:cubicBezTo>
                    <a:pt x="713" y="946"/>
                    <a:pt x="743" y="961"/>
                    <a:pt x="774" y="977"/>
                  </a:cubicBezTo>
                  <a:close/>
                  <a:moveTo>
                    <a:pt x="406" y="207"/>
                  </a:moveTo>
                  <a:lnTo>
                    <a:pt x="666" y="207"/>
                  </a:lnTo>
                  <a:lnTo>
                    <a:pt x="666" y="267"/>
                  </a:lnTo>
                  <a:lnTo>
                    <a:pt x="406" y="267"/>
                  </a:lnTo>
                  <a:lnTo>
                    <a:pt x="406" y="207"/>
                  </a:lnTo>
                  <a:close/>
                  <a:moveTo>
                    <a:pt x="204" y="604"/>
                  </a:moveTo>
                  <a:lnTo>
                    <a:pt x="356" y="604"/>
                  </a:lnTo>
                  <a:lnTo>
                    <a:pt x="356" y="664"/>
                  </a:lnTo>
                  <a:lnTo>
                    <a:pt x="204" y="664"/>
                  </a:lnTo>
                  <a:lnTo>
                    <a:pt x="204" y="604"/>
                  </a:lnTo>
                  <a:close/>
                  <a:moveTo>
                    <a:pt x="204" y="467"/>
                  </a:moveTo>
                  <a:lnTo>
                    <a:pt x="666" y="467"/>
                  </a:lnTo>
                  <a:lnTo>
                    <a:pt x="666" y="526"/>
                  </a:lnTo>
                  <a:lnTo>
                    <a:pt x="204" y="526"/>
                  </a:lnTo>
                  <a:lnTo>
                    <a:pt x="204" y="467"/>
                  </a:lnTo>
                  <a:close/>
                  <a:moveTo>
                    <a:pt x="204" y="339"/>
                  </a:moveTo>
                  <a:lnTo>
                    <a:pt x="666" y="339"/>
                  </a:lnTo>
                  <a:lnTo>
                    <a:pt x="666" y="399"/>
                  </a:lnTo>
                  <a:lnTo>
                    <a:pt x="204" y="399"/>
                  </a:lnTo>
                  <a:lnTo>
                    <a:pt x="204" y="339"/>
                  </a:lnTo>
                  <a:close/>
                  <a:moveTo>
                    <a:pt x="154" y="259"/>
                  </a:moveTo>
                  <a:lnTo>
                    <a:pt x="267" y="259"/>
                  </a:lnTo>
                  <a:cubicBezTo>
                    <a:pt x="277" y="259"/>
                    <a:pt x="286" y="250"/>
                    <a:pt x="286" y="239"/>
                  </a:cubicBezTo>
                  <a:lnTo>
                    <a:pt x="286" y="126"/>
                  </a:lnTo>
                  <a:lnTo>
                    <a:pt x="154" y="2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a:xfrm>
            <a:off x="6467687" y="2449132"/>
            <a:ext cx="1766887" cy="1766887"/>
            <a:chOff x="6246813" y="1268413"/>
            <a:chExt cx="1766887" cy="1766887"/>
          </a:xfrm>
        </p:grpSpPr>
        <p:sp>
          <p:nvSpPr>
            <p:cNvPr id="12" name="Oval 10"/>
            <p:cNvSpPr>
              <a:spLocks noChangeArrowheads="1"/>
            </p:cNvSpPr>
            <p:nvPr/>
          </p:nvSpPr>
          <p:spPr bwMode="auto">
            <a:xfrm>
              <a:off x="6246813" y="1268413"/>
              <a:ext cx="1766887" cy="176688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 name="Oval 11"/>
            <p:cNvSpPr>
              <a:spLocks noChangeArrowheads="1"/>
            </p:cNvSpPr>
            <p:nvPr/>
          </p:nvSpPr>
          <p:spPr bwMode="auto">
            <a:xfrm>
              <a:off x="6270625" y="1346200"/>
              <a:ext cx="442913" cy="442913"/>
            </a:xfrm>
            <a:prstGeom prst="ellipse">
              <a:avLst/>
            </a:prstGeom>
            <a:solidFill>
              <a:schemeClr val="tx1"/>
            </a:solidFill>
            <a:ln w="38100">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rgbClr val="FFFFFF"/>
                  </a:solidFill>
                  <a:latin typeface="微软雅黑" panose="020B0503020204020204" pitchFamily="34" charset="-122"/>
                </a:rPr>
                <a:t>C</a:t>
              </a:r>
              <a:endParaRPr lang="zh-CN" altLang="en-US" sz="1800" b="1">
                <a:solidFill>
                  <a:srgbClr val="FFFFFF"/>
                </a:solidFill>
                <a:latin typeface="微软雅黑" panose="020B0503020204020204" pitchFamily="34" charset="-122"/>
              </a:endParaRPr>
            </a:p>
          </p:txBody>
        </p:sp>
        <p:sp>
          <p:nvSpPr>
            <p:cNvPr id="14" name="Freeform 16"/>
            <p:cNvSpPr>
              <a:spLocks noEditPoints="1"/>
            </p:cNvSpPr>
            <p:nvPr/>
          </p:nvSpPr>
          <p:spPr bwMode="auto">
            <a:xfrm>
              <a:off x="6745288" y="1620838"/>
              <a:ext cx="800100" cy="1044575"/>
            </a:xfrm>
            <a:custGeom>
              <a:avLst/>
              <a:gdLst>
                <a:gd name="T0" fmla="*/ 394711138 w 1097"/>
                <a:gd name="T1" fmla="*/ 110744604 h 1435"/>
                <a:gd name="T2" fmla="*/ 562808720 w 1097"/>
                <a:gd name="T3" fmla="*/ 139887883 h 1435"/>
                <a:gd name="T4" fmla="*/ 549509701 w 1097"/>
                <a:gd name="T5" fmla="*/ 163201923 h 1435"/>
                <a:gd name="T6" fmla="*/ 448438181 w 1097"/>
                <a:gd name="T7" fmla="*/ 134588575 h 1435"/>
                <a:gd name="T8" fmla="*/ 502697652 w 1097"/>
                <a:gd name="T9" fmla="*/ 181748043 h 1435"/>
                <a:gd name="T10" fmla="*/ 475036218 w 1097"/>
                <a:gd name="T11" fmla="*/ 192345202 h 1435"/>
                <a:gd name="T12" fmla="*/ 394178710 w 1097"/>
                <a:gd name="T13" fmla="*/ 142536808 h 1435"/>
                <a:gd name="T14" fmla="*/ 367581402 w 1097"/>
                <a:gd name="T15" fmla="*/ 126111139 h 1435"/>
                <a:gd name="T16" fmla="*/ 394711138 w 1097"/>
                <a:gd name="T17" fmla="*/ 110744604 h 1435"/>
                <a:gd name="T18" fmla="*/ 295235441 w 1097"/>
                <a:gd name="T19" fmla="*/ 507622686 h 1435"/>
                <a:gd name="T20" fmla="*/ 295235441 w 1097"/>
                <a:gd name="T21" fmla="*/ 507622686 h 1435"/>
                <a:gd name="T22" fmla="*/ 311193680 w 1097"/>
                <a:gd name="T23" fmla="*/ 499674453 h 1435"/>
                <a:gd name="T24" fmla="*/ 315981881 w 1097"/>
                <a:gd name="T25" fmla="*/ 486957571 h 1435"/>
                <a:gd name="T26" fmla="*/ 311726108 w 1097"/>
                <a:gd name="T27" fmla="*/ 475829754 h 1435"/>
                <a:gd name="T28" fmla="*/ 295235441 w 1097"/>
                <a:gd name="T29" fmla="*/ 466822387 h 1435"/>
                <a:gd name="T30" fmla="*/ 295235441 w 1097"/>
                <a:gd name="T31" fmla="*/ 507622686 h 1435"/>
                <a:gd name="T32" fmla="*/ 276084825 w 1097"/>
                <a:gd name="T33" fmla="*/ 382041477 h 1435"/>
                <a:gd name="T34" fmla="*/ 276084825 w 1097"/>
                <a:gd name="T35" fmla="*/ 382041477 h 1435"/>
                <a:gd name="T36" fmla="*/ 264914058 w 1097"/>
                <a:gd name="T37" fmla="*/ 407475969 h 1435"/>
                <a:gd name="T38" fmla="*/ 276084825 w 1097"/>
                <a:gd name="T39" fmla="*/ 414364340 h 1435"/>
                <a:gd name="T40" fmla="*/ 276084825 w 1097"/>
                <a:gd name="T41" fmla="*/ 382041477 h 1435"/>
                <a:gd name="T42" fmla="*/ 358538157 w 1097"/>
                <a:gd name="T43" fmla="*/ 394758359 h 1435"/>
                <a:gd name="T44" fmla="*/ 358538157 w 1097"/>
                <a:gd name="T45" fmla="*/ 394758359 h 1435"/>
                <a:gd name="T46" fmla="*/ 311193680 w 1097"/>
                <a:gd name="T47" fmla="*/ 402176661 h 1435"/>
                <a:gd name="T48" fmla="*/ 295235441 w 1097"/>
                <a:gd name="T49" fmla="*/ 382571408 h 1435"/>
                <a:gd name="T50" fmla="*/ 295235441 w 1097"/>
                <a:gd name="T51" fmla="*/ 419132989 h 1435"/>
                <a:gd name="T52" fmla="*/ 347366661 w 1097"/>
                <a:gd name="T53" fmla="*/ 441387896 h 1435"/>
                <a:gd name="T54" fmla="*/ 336727592 w 1097"/>
                <a:gd name="T55" fmla="*/ 529347662 h 1435"/>
                <a:gd name="T56" fmla="*/ 295235441 w 1097"/>
                <a:gd name="T57" fmla="*/ 540474752 h 1435"/>
                <a:gd name="T58" fmla="*/ 295235441 w 1097"/>
                <a:gd name="T59" fmla="*/ 564849382 h 1435"/>
                <a:gd name="T60" fmla="*/ 276084825 w 1097"/>
                <a:gd name="T61" fmla="*/ 564849382 h 1435"/>
                <a:gd name="T62" fmla="*/ 276084825 w 1097"/>
                <a:gd name="T63" fmla="*/ 540474752 h 1435"/>
                <a:gd name="T64" fmla="*/ 205334688 w 1097"/>
                <a:gd name="T65" fmla="*/ 483777987 h 1435"/>
                <a:gd name="T66" fmla="*/ 257466637 w 1097"/>
                <a:gd name="T67" fmla="*/ 477949477 h 1435"/>
                <a:gd name="T68" fmla="*/ 276084825 w 1097"/>
                <a:gd name="T69" fmla="*/ 506032894 h 1435"/>
                <a:gd name="T70" fmla="*/ 276084825 w 1097"/>
                <a:gd name="T71" fmla="*/ 460993149 h 1435"/>
                <a:gd name="T72" fmla="*/ 239380147 w 1097"/>
                <a:gd name="T73" fmla="*/ 448806198 h 1435"/>
                <a:gd name="T74" fmla="*/ 228741078 w 1097"/>
                <a:gd name="T75" fmla="*/ 365615809 h 1435"/>
                <a:gd name="T76" fmla="*/ 276084825 w 1097"/>
                <a:gd name="T77" fmla="*/ 348659481 h 1435"/>
                <a:gd name="T78" fmla="*/ 276084825 w 1097"/>
                <a:gd name="T79" fmla="*/ 336472530 h 1435"/>
                <a:gd name="T80" fmla="*/ 295235441 w 1097"/>
                <a:gd name="T81" fmla="*/ 336472530 h 1435"/>
                <a:gd name="T82" fmla="*/ 295235441 w 1097"/>
                <a:gd name="T83" fmla="*/ 348659481 h 1435"/>
                <a:gd name="T84" fmla="*/ 358538157 w 1097"/>
                <a:gd name="T85" fmla="*/ 394758359 h 1435"/>
                <a:gd name="T86" fmla="*/ 10107371 w 1097"/>
                <a:gd name="T87" fmla="*/ 535176172 h 1435"/>
                <a:gd name="T88" fmla="*/ 10107371 w 1097"/>
                <a:gd name="T89" fmla="*/ 535176172 h 1435"/>
                <a:gd name="T90" fmla="*/ 552702078 w 1097"/>
                <a:gd name="T91" fmla="*/ 545774059 h 1435"/>
                <a:gd name="T92" fmla="*/ 343111616 w 1097"/>
                <a:gd name="T93" fmla="*/ 125051278 h 1435"/>
                <a:gd name="T94" fmla="*/ 420245049 w 1097"/>
                <a:gd name="T95" fmla="*/ 31263001 h 1435"/>
                <a:gd name="T96" fmla="*/ 290979668 w 1097"/>
                <a:gd name="T97" fmla="*/ 30733071 h 1435"/>
                <a:gd name="T98" fmla="*/ 187780626 w 1097"/>
                <a:gd name="T99" fmla="*/ 64115067 h 1435"/>
                <a:gd name="T100" fmla="*/ 236188499 w 1097"/>
                <a:gd name="T101" fmla="*/ 120811832 h 1435"/>
                <a:gd name="T102" fmla="*/ 10107371 w 1097"/>
                <a:gd name="T103" fmla="*/ 535176172 h 14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5" name="组合 14"/>
          <p:cNvGrpSpPr/>
          <p:nvPr/>
        </p:nvGrpSpPr>
        <p:grpSpPr>
          <a:xfrm>
            <a:off x="8934494" y="2449132"/>
            <a:ext cx="1765300" cy="1766887"/>
            <a:chOff x="8647113" y="1268413"/>
            <a:chExt cx="1765300" cy="1766887"/>
          </a:xfrm>
        </p:grpSpPr>
        <p:sp>
          <p:nvSpPr>
            <p:cNvPr id="16" name="Oval 12"/>
            <p:cNvSpPr>
              <a:spLocks noChangeArrowheads="1"/>
            </p:cNvSpPr>
            <p:nvPr/>
          </p:nvSpPr>
          <p:spPr bwMode="auto">
            <a:xfrm>
              <a:off x="8647113" y="1268413"/>
              <a:ext cx="1765300" cy="176688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7" name="Oval 13"/>
            <p:cNvSpPr>
              <a:spLocks noChangeArrowheads="1"/>
            </p:cNvSpPr>
            <p:nvPr/>
          </p:nvSpPr>
          <p:spPr bwMode="auto">
            <a:xfrm>
              <a:off x="8669338" y="1346200"/>
              <a:ext cx="442912" cy="442913"/>
            </a:xfrm>
            <a:prstGeom prst="ellipse">
              <a:avLst/>
            </a:prstGeom>
            <a:solidFill>
              <a:schemeClr val="tx1"/>
            </a:solidFill>
            <a:ln w="38100">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rgbClr val="FFFFFF"/>
                  </a:solidFill>
                  <a:latin typeface="微软雅黑" panose="020B0503020204020204" pitchFamily="34" charset="-122"/>
                </a:rPr>
                <a:t>D</a:t>
              </a:r>
              <a:endParaRPr lang="zh-CN" altLang="en-US" sz="1800" b="1">
                <a:solidFill>
                  <a:srgbClr val="FFFFFF"/>
                </a:solidFill>
                <a:latin typeface="微软雅黑" panose="020B0503020204020204" pitchFamily="34" charset="-122"/>
              </a:endParaRPr>
            </a:p>
          </p:txBody>
        </p:sp>
        <p:sp>
          <p:nvSpPr>
            <p:cNvPr id="18" name="Freeform 17"/>
            <p:cNvSpPr>
              <a:spLocks noEditPoints="1"/>
            </p:cNvSpPr>
            <p:nvPr/>
          </p:nvSpPr>
          <p:spPr bwMode="auto">
            <a:xfrm>
              <a:off x="9107488" y="1684338"/>
              <a:ext cx="876300" cy="876300"/>
            </a:xfrm>
            <a:custGeom>
              <a:avLst/>
              <a:gdLst>
                <a:gd name="T0" fmla="*/ 319426283 w 1203"/>
                <a:gd name="T1" fmla="*/ 638322269 h 1203"/>
                <a:gd name="T2" fmla="*/ 0 w 1203"/>
                <a:gd name="T3" fmla="*/ 318895987 h 1203"/>
                <a:gd name="T4" fmla="*/ 319426283 w 1203"/>
                <a:gd name="T5" fmla="*/ 0 h 1203"/>
                <a:gd name="T6" fmla="*/ 638322269 w 1203"/>
                <a:gd name="T7" fmla="*/ 318895987 h 1203"/>
                <a:gd name="T8" fmla="*/ 319426283 w 1203"/>
                <a:gd name="T9" fmla="*/ 638322269 h 1203"/>
                <a:gd name="T10" fmla="*/ 458976511 w 1203"/>
                <a:gd name="T11" fmla="*/ 486567942 h 1203"/>
                <a:gd name="T12" fmla="*/ 458976511 w 1203"/>
                <a:gd name="T13" fmla="*/ 486567942 h 1203"/>
                <a:gd name="T14" fmla="*/ 340650516 w 1203"/>
                <a:gd name="T15" fmla="*/ 370364589 h 1203"/>
                <a:gd name="T16" fmla="*/ 319426283 w 1203"/>
                <a:gd name="T17" fmla="*/ 374609873 h 1203"/>
                <a:gd name="T18" fmla="*/ 263712396 w 1203"/>
                <a:gd name="T19" fmla="*/ 318895987 h 1203"/>
                <a:gd name="T20" fmla="*/ 288650889 w 1203"/>
                <a:gd name="T21" fmla="*/ 272732532 h 1203"/>
                <a:gd name="T22" fmla="*/ 288650889 w 1203"/>
                <a:gd name="T23" fmla="*/ 113019390 h 1203"/>
                <a:gd name="T24" fmla="*/ 349671380 w 1203"/>
                <a:gd name="T25" fmla="*/ 113019390 h 1203"/>
                <a:gd name="T26" fmla="*/ 349671380 w 1203"/>
                <a:gd name="T27" fmla="*/ 272732532 h 1203"/>
                <a:gd name="T28" fmla="*/ 375140169 w 1203"/>
                <a:gd name="T29" fmla="*/ 318895987 h 1203"/>
                <a:gd name="T30" fmla="*/ 371425910 w 1203"/>
                <a:gd name="T31" fmla="*/ 339058899 h 1203"/>
                <a:gd name="T32" fmla="*/ 489751905 w 1203"/>
                <a:gd name="T33" fmla="*/ 455262252 h 1203"/>
                <a:gd name="T34" fmla="*/ 458976511 w 1203"/>
                <a:gd name="T35" fmla="*/ 486567942 h 1203"/>
                <a:gd name="T36" fmla="*/ 106652193 w 1203"/>
                <a:gd name="T37" fmla="*/ 297671753 h 1203"/>
                <a:gd name="T38" fmla="*/ 106652193 w 1203"/>
                <a:gd name="T39" fmla="*/ 297671753 h 1203"/>
                <a:gd name="T40" fmla="*/ 148040068 w 1203"/>
                <a:gd name="T41" fmla="*/ 297671753 h 1203"/>
                <a:gd name="T42" fmla="*/ 148040068 w 1203"/>
                <a:gd name="T43" fmla="*/ 340650516 h 1203"/>
                <a:gd name="T44" fmla="*/ 106652193 w 1203"/>
                <a:gd name="T45" fmla="*/ 340650516 h 1203"/>
                <a:gd name="T46" fmla="*/ 106652193 w 1203"/>
                <a:gd name="T47" fmla="*/ 297671753 h 1203"/>
                <a:gd name="T48" fmla="*/ 490282201 w 1203"/>
                <a:gd name="T49" fmla="*/ 297671753 h 1203"/>
                <a:gd name="T50" fmla="*/ 490282201 w 1203"/>
                <a:gd name="T51" fmla="*/ 297671753 h 1203"/>
                <a:gd name="T52" fmla="*/ 531670076 w 1203"/>
                <a:gd name="T53" fmla="*/ 297671753 h 1203"/>
                <a:gd name="T54" fmla="*/ 531670076 w 1203"/>
                <a:gd name="T55" fmla="*/ 340650516 h 1203"/>
                <a:gd name="T56" fmla="*/ 490282201 w 1203"/>
                <a:gd name="T57" fmla="*/ 340650516 h 1203"/>
                <a:gd name="T58" fmla="*/ 490282201 w 1203"/>
                <a:gd name="T59" fmla="*/ 297671753 h 1203"/>
                <a:gd name="T60" fmla="*/ 297671753 w 1203"/>
                <a:gd name="T61" fmla="*/ 531670076 h 1203"/>
                <a:gd name="T62" fmla="*/ 297671753 w 1203"/>
                <a:gd name="T63" fmla="*/ 531670076 h 1203"/>
                <a:gd name="T64" fmla="*/ 297671753 w 1203"/>
                <a:gd name="T65" fmla="*/ 490282201 h 1203"/>
                <a:gd name="T66" fmla="*/ 340650516 w 1203"/>
                <a:gd name="T67" fmla="*/ 490282201 h 1203"/>
                <a:gd name="T68" fmla="*/ 340650516 w 1203"/>
                <a:gd name="T69" fmla="*/ 531670076 h 1203"/>
                <a:gd name="T70" fmla="*/ 297671753 w 1203"/>
                <a:gd name="T71" fmla="*/ 531670076 h 1203"/>
                <a:gd name="T72" fmla="*/ 319426283 w 1203"/>
                <a:gd name="T73" fmla="*/ 577302506 h 1203"/>
                <a:gd name="T74" fmla="*/ 319426283 w 1203"/>
                <a:gd name="T75" fmla="*/ 577302506 h 1203"/>
                <a:gd name="T76" fmla="*/ 577302506 w 1203"/>
                <a:gd name="T77" fmla="*/ 318895987 h 1203"/>
                <a:gd name="T78" fmla="*/ 319426283 w 1203"/>
                <a:gd name="T79" fmla="*/ 61019763 h 1203"/>
                <a:gd name="T80" fmla="*/ 61019763 w 1203"/>
                <a:gd name="T81" fmla="*/ 318895987 h 1203"/>
                <a:gd name="T82" fmla="*/ 319426283 w 1203"/>
                <a:gd name="T83" fmla="*/ 577302506 h 1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03" h="1203">
                  <a:moveTo>
                    <a:pt x="602" y="1203"/>
                  </a:moveTo>
                  <a:cubicBezTo>
                    <a:pt x="269" y="1203"/>
                    <a:pt x="0" y="933"/>
                    <a:pt x="0" y="601"/>
                  </a:cubicBezTo>
                  <a:cubicBezTo>
                    <a:pt x="0" y="269"/>
                    <a:pt x="269" y="0"/>
                    <a:pt x="602" y="0"/>
                  </a:cubicBezTo>
                  <a:cubicBezTo>
                    <a:pt x="934" y="0"/>
                    <a:pt x="1203" y="269"/>
                    <a:pt x="1203" y="601"/>
                  </a:cubicBezTo>
                  <a:cubicBezTo>
                    <a:pt x="1203" y="933"/>
                    <a:pt x="934" y="1203"/>
                    <a:pt x="602" y="1203"/>
                  </a:cubicBezTo>
                  <a:close/>
                  <a:moveTo>
                    <a:pt x="865" y="917"/>
                  </a:moveTo>
                  <a:lnTo>
                    <a:pt x="865" y="917"/>
                  </a:lnTo>
                  <a:lnTo>
                    <a:pt x="642" y="698"/>
                  </a:lnTo>
                  <a:cubicBezTo>
                    <a:pt x="630" y="703"/>
                    <a:pt x="616" y="706"/>
                    <a:pt x="602" y="706"/>
                  </a:cubicBezTo>
                  <a:cubicBezTo>
                    <a:pt x="544" y="706"/>
                    <a:pt x="497" y="659"/>
                    <a:pt x="497" y="601"/>
                  </a:cubicBezTo>
                  <a:cubicBezTo>
                    <a:pt x="497" y="565"/>
                    <a:pt x="515" y="532"/>
                    <a:pt x="544" y="514"/>
                  </a:cubicBezTo>
                  <a:lnTo>
                    <a:pt x="544" y="213"/>
                  </a:lnTo>
                  <a:cubicBezTo>
                    <a:pt x="544" y="137"/>
                    <a:pt x="659" y="137"/>
                    <a:pt x="659" y="213"/>
                  </a:cubicBezTo>
                  <a:lnTo>
                    <a:pt x="659" y="514"/>
                  </a:lnTo>
                  <a:cubicBezTo>
                    <a:pt x="688" y="532"/>
                    <a:pt x="707" y="565"/>
                    <a:pt x="707" y="601"/>
                  </a:cubicBezTo>
                  <a:cubicBezTo>
                    <a:pt x="707" y="614"/>
                    <a:pt x="704" y="627"/>
                    <a:pt x="700" y="639"/>
                  </a:cubicBezTo>
                  <a:lnTo>
                    <a:pt x="923" y="858"/>
                  </a:lnTo>
                  <a:cubicBezTo>
                    <a:pt x="962" y="896"/>
                    <a:pt x="904" y="955"/>
                    <a:pt x="865" y="917"/>
                  </a:cubicBezTo>
                  <a:close/>
                  <a:moveTo>
                    <a:pt x="201" y="561"/>
                  </a:moveTo>
                  <a:lnTo>
                    <a:pt x="201" y="561"/>
                  </a:lnTo>
                  <a:lnTo>
                    <a:pt x="279" y="561"/>
                  </a:lnTo>
                  <a:cubicBezTo>
                    <a:pt x="332" y="561"/>
                    <a:pt x="332" y="642"/>
                    <a:pt x="279" y="642"/>
                  </a:cubicBezTo>
                  <a:lnTo>
                    <a:pt x="201" y="642"/>
                  </a:lnTo>
                  <a:cubicBezTo>
                    <a:pt x="147" y="642"/>
                    <a:pt x="147" y="561"/>
                    <a:pt x="201" y="561"/>
                  </a:cubicBezTo>
                  <a:close/>
                  <a:moveTo>
                    <a:pt x="924" y="561"/>
                  </a:moveTo>
                  <a:lnTo>
                    <a:pt x="924" y="561"/>
                  </a:lnTo>
                  <a:lnTo>
                    <a:pt x="1002" y="561"/>
                  </a:lnTo>
                  <a:cubicBezTo>
                    <a:pt x="1056" y="561"/>
                    <a:pt x="1056" y="642"/>
                    <a:pt x="1002" y="642"/>
                  </a:cubicBezTo>
                  <a:lnTo>
                    <a:pt x="924" y="642"/>
                  </a:lnTo>
                  <a:cubicBezTo>
                    <a:pt x="871" y="642"/>
                    <a:pt x="871" y="561"/>
                    <a:pt x="924" y="561"/>
                  </a:cubicBezTo>
                  <a:close/>
                  <a:moveTo>
                    <a:pt x="561" y="1002"/>
                  </a:moveTo>
                  <a:lnTo>
                    <a:pt x="561" y="1002"/>
                  </a:lnTo>
                  <a:lnTo>
                    <a:pt x="561" y="924"/>
                  </a:lnTo>
                  <a:cubicBezTo>
                    <a:pt x="561" y="870"/>
                    <a:pt x="642" y="870"/>
                    <a:pt x="642" y="924"/>
                  </a:cubicBezTo>
                  <a:lnTo>
                    <a:pt x="642" y="1002"/>
                  </a:lnTo>
                  <a:cubicBezTo>
                    <a:pt x="642" y="1055"/>
                    <a:pt x="561" y="1055"/>
                    <a:pt x="561" y="1002"/>
                  </a:cubicBezTo>
                  <a:close/>
                  <a:moveTo>
                    <a:pt x="602" y="1088"/>
                  </a:moveTo>
                  <a:lnTo>
                    <a:pt x="602" y="1088"/>
                  </a:lnTo>
                  <a:cubicBezTo>
                    <a:pt x="870" y="1088"/>
                    <a:pt x="1088" y="870"/>
                    <a:pt x="1088" y="601"/>
                  </a:cubicBezTo>
                  <a:cubicBezTo>
                    <a:pt x="1088" y="333"/>
                    <a:pt x="870" y="115"/>
                    <a:pt x="602" y="115"/>
                  </a:cubicBezTo>
                  <a:cubicBezTo>
                    <a:pt x="333" y="115"/>
                    <a:pt x="115" y="333"/>
                    <a:pt x="115" y="601"/>
                  </a:cubicBezTo>
                  <a:cubicBezTo>
                    <a:pt x="115" y="870"/>
                    <a:pt x="333" y="1088"/>
                    <a:pt x="602" y="10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9" name="TextBox 18"/>
          <p:cNvSpPr txBox="1">
            <a:spLocks noChangeArrowheads="1"/>
          </p:cNvSpPr>
          <p:nvPr/>
        </p:nvSpPr>
        <p:spPr bwMode="auto">
          <a:xfrm>
            <a:off x="1561877" y="4491443"/>
            <a:ext cx="1766888" cy="461665"/>
          </a:xfrm>
          <a:prstGeom prst="rect">
            <a:avLst/>
          </a:prstGeom>
          <a:noFill/>
          <a:ln w="9525">
            <a:noFill/>
            <a:miter lim="800000"/>
          </a:ln>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ctr" eaLnBrk="1" hangingPunct="1">
              <a:buNone/>
            </a:pPr>
            <a:r>
              <a:rPr lang="zh-CN" altLang="en-US" sz="2400" dirty="0">
                <a:latin typeface="+mj-lt"/>
                <a:ea typeface="黑体" panose="02010609060101010101" pitchFamily="49" charset="-122"/>
                <a:cs typeface="Times New Roman" panose="02020603050405020304" charset="0"/>
                <a:sym typeface="Arial" panose="020B0604020202020204" pitchFamily="34" charset="0"/>
              </a:rPr>
              <a:t>内容要全面</a:t>
            </a:r>
            <a:endParaRPr lang="zh-CN" altLang="en-US" sz="2400" dirty="0">
              <a:latin typeface="+mj-lt"/>
              <a:ea typeface="黑体" panose="02010609060101010101" pitchFamily="49" charset="-122"/>
              <a:cs typeface="Times New Roman" panose="02020603050405020304" charset="0"/>
              <a:sym typeface="Arial" panose="020B0604020202020204" pitchFamily="34" charset="0"/>
            </a:endParaRPr>
          </a:p>
        </p:txBody>
      </p:sp>
      <p:sp>
        <p:nvSpPr>
          <p:cNvPr id="20" name="TextBox 21"/>
          <p:cNvSpPr txBox="1">
            <a:spLocks noChangeArrowheads="1"/>
          </p:cNvSpPr>
          <p:nvPr/>
        </p:nvSpPr>
        <p:spPr bwMode="auto">
          <a:xfrm>
            <a:off x="4025055" y="4491443"/>
            <a:ext cx="1766887" cy="830997"/>
          </a:xfrm>
          <a:prstGeom prst="rect">
            <a:avLst/>
          </a:prstGeom>
          <a:noFill/>
          <a:ln w="9525">
            <a:noFill/>
            <a:miter lim="800000"/>
          </a:ln>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buNone/>
            </a:pPr>
            <a:r>
              <a:rPr lang="zh-CN" altLang="en-US" sz="2400" dirty="0">
                <a:latin typeface="+mj-lt"/>
                <a:ea typeface="黑体" panose="02010609060101010101" pitchFamily="49" charset="-122"/>
                <a:cs typeface="Times New Roman" panose="02020603050405020304" charset="0"/>
                <a:sym typeface="Arial" panose="020B0604020202020204" pitchFamily="34" charset="0"/>
              </a:rPr>
              <a:t>商品详情描述要细致</a:t>
            </a:r>
            <a:endParaRPr lang="zh-CN" altLang="en-US" sz="2400" dirty="0">
              <a:latin typeface="+mj-lt"/>
              <a:ea typeface="黑体" panose="02010609060101010101" pitchFamily="49" charset="-122"/>
              <a:cs typeface="Times New Roman" panose="02020603050405020304" charset="0"/>
              <a:sym typeface="Arial" panose="020B0604020202020204" pitchFamily="34" charset="0"/>
            </a:endParaRPr>
          </a:p>
        </p:txBody>
      </p:sp>
      <p:sp>
        <p:nvSpPr>
          <p:cNvPr id="21" name="TextBox 24"/>
          <p:cNvSpPr txBox="1">
            <a:spLocks noChangeArrowheads="1"/>
          </p:cNvSpPr>
          <p:nvPr/>
        </p:nvSpPr>
        <p:spPr bwMode="auto">
          <a:xfrm>
            <a:off x="6318216" y="4491443"/>
            <a:ext cx="2156429" cy="1569660"/>
          </a:xfrm>
          <a:prstGeom prst="rect">
            <a:avLst/>
          </a:prstGeom>
          <a:noFill/>
          <a:ln w="9525">
            <a:noFill/>
            <a:miter lim="800000"/>
          </a:ln>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ctr" eaLnBrk="1" hangingPunct="1">
              <a:buNone/>
            </a:pPr>
            <a:r>
              <a:rPr lang="zh-CN" altLang="en-US" sz="2400" dirty="0">
                <a:latin typeface="+mj-lt"/>
                <a:ea typeface="黑体" panose="02010609060101010101" pitchFamily="49" charset="-122"/>
                <a:cs typeface="Times New Roman" panose="02020603050405020304" charset="0"/>
                <a:sym typeface="Arial" panose="020B0604020202020204" pitchFamily="34" charset="0"/>
              </a:rPr>
              <a:t>商品详情描述应该结合文字、图像、表格等形式进行</a:t>
            </a:r>
            <a:endParaRPr lang="zh-CN" altLang="en-US" sz="2400" dirty="0">
              <a:latin typeface="+mj-lt"/>
              <a:ea typeface="黑体" panose="02010609060101010101" pitchFamily="49" charset="-122"/>
              <a:cs typeface="Times New Roman" panose="02020603050405020304" charset="0"/>
              <a:sym typeface="Arial" panose="020B0604020202020204" pitchFamily="34" charset="0"/>
            </a:endParaRPr>
          </a:p>
        </p:txBody>
      </p:sp>
      <p:sp>
        <p:nvSpPr>
          <p:cNvPr id="22" name="TextBox 27"/>
          <p:cNvSpPr txBox="1">
            <a:spLocks noChangeArrowheads="1"/>
          </p:cNvSpPr>
          <p:nvPr/>
        </p:nvSpPr>
        <p:spPr bwMode="auto">
          <a:xfrm>
            <a:off x="8783380" y="4491443"/>
            <a:ext cx="2067529" cy="491481"/>
          </a:xfrm>
          <a:prstGeom prst="rect">
            <a:avLst/>
          </a:prstGeom>
          <a:noFill/>
          <a:ln w="9525">
            <a:noFill/>
            <a:miter lim="800000"/>
          </a:ln>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20000"/>
              </a:lnSpc>
              <a:buNone/>
            </a:pPr>
            <a:r>
              <a:rPr lang="zh-CN" altLang="en-US" sz="2400" dirty="0">
                <a:latin typeface="+mj-lt"/>
                <a:ea typeface="黑体" panose="02010609060101010101" pitchFamily="49" charset="-122"/>
                <a:cs typeface="Times New Roman" panose="02020603050405020304" charset="0"/>
                <a:sym typeface="Arial" panose="020B0604020202020204" pitchFamily="34" charset="0"/>
              </a:rPr>
              <a:t>参考同行网店</a:t>
            </a:r>
            <a:endParaRPr lang="zh-CN" altLang="en-US" sz="2400" dirty="0">
              <a:latin typeface="+mj-lt"/>
              <a:ea typeface="黑体" panose="02010609060101010101" pitchFamily="49" charset="-122"/>
              <a:cs typeface="Times New Roman" panose="02020603050405020304" charset="0"/>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45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950"/>
                            </p:stCondLst>
                            <p:childTnLst>
                              <p:par>
                                <p:cTn id="15" presetID="22" presetClass="entr" presetSubtype="1"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par>
                          <p:cTn id="18" fill="hold">
                            <p:stCondLst>
                              <p:cond delay="245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950"/>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345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3950"/>
                            </p:stCondLst>
                            <p:childTnLst>
                              <p:par>
                                <p:cTn id="35" presetID="22" presetClass="entr" presetSubtype="1"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par>
                          <p:cTn id="38" fill="hold">
                            <p:stCondLst>
                              <p:cond delay="4450"/>
                            </p:stCondLst>
                            <p:childTnLst>
                              <p:par>
                                <p:cTn id="39" presetID="53" presetClass="entr" presetSubtype="16"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par>
                          <p:cTn id="44" fill="hold">
                            <p:stCondLst>
                              <p:cond delay="4950"/>
                            </p:stCondLst>
                            <p:childTnLst>
                              <p:par>
                                <p:cTn id="45" presetID="22" presetClass="entr" presetSubtype="1"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animBg="1"/>
      <p:bldP spid="21" grpId="0" animBg="1"/>
      <p:bldP spid="2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4346830" y="5870635"/>
            <a:ext cx="3503102" cy="400110"/>
          </a:xfrm>
          <a:prstGeom prst="rect">
            <a:avLst/>
          </a:prstGeom>
          <a:noFill/>
        </p:spPr>
        <p:txBody>
          <a:bodyPr wrap="square">
            <a:spAutoFit/>
          </a:bodyPr>
          <a:lstStyle/>
          <a:p>
            <a:pPr algn="ctr"/>
            <a:r>
              <a:rPr lang="zh-CN" altLang="en-US" sz="2000" dirty="0">
                <a:solidFill>
                  <a:schemeClr val="accent2"/>
                </a:solidFill>
                <a:latin typeface="+mj-lt"/>
                <a:ea typeface="黑体" panose="02010609060101010101" pitchFamily="49" charset="-122"/>
                <a:cs typeface="+mn-ea"/>
              </a:rPr>
              <a:t>图</a:t>
            </a:r>
            <a:r>
              <a:rPr lang="en-US" altLang="zh-CN" sz="2000" dirty="0">
                <a:solidFill>
                  <a:schemeClr val="accent2"/>
                </a:solidFill>
                <a:latin typeface="+mj-lt"/>
                <a:ea typeface="黑体" panose="02010609060101010101" pitchFamily="49" charset="-122"/>
                <a:cs typeface="+mn-ea"/>
              </a:rPr>
              <a:t>4.17 </a:t>
            </a:r>
            <a:r>
              <a:rPr lang="zh-CN" altLang="en-US" sz="2000" dirty="0">
                <a:solidFill>
                  <a:schemeClr val="accent2"/>
                </a:solidFill>
                <a:latin typeface="+mj-lt"/>
                <a:ea typeface="黑体" panose="02010609060101010101" pitchFamily="49" charset="-122"/>
                <a:cs typeface="+mn-ea"/>
              </a:rPr>
              <a:t>某商品部分详情描述</a:t>
            </a:r>
            <a:endParaRPr lang="zh-CN" altLang="en-US" sz="2000" dirty="0">
              <a:solidFill>
                <a:schemeClr val="accent2"/>
              </a:solidFill>
              <a:latin typeface="+mj-lt"/>
              <a:ea typeface="黑体" panose="02010609060101010101" pitchFamily="49" charset="-122"/>
              <a:cs typeface="+mn-ea"/>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b="10393"/>
          <a:stretch>
            <a:fillRect/>
          </a:stretch>
        </p:blipFill>
        <p:spPr>
          <a:xfrm>
            <a:off x="682178" y="1340768"/>
            <a:ext cx="10832406" cy="4340637"/>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7411"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2"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3" name="Freeform 18"/>
          <p:cNvSpPr/>
          <p:nvPr/>
        </p:nvSpPr>
        <p:spPr bwMode="auto">
          <a:xfrm>
            <a:off x="4225925" y="4628537"/>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4"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17415"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17416" name="Group 21"/>
          <p:cNvGrpSpPr/>
          <p:nvPr/>
        </p:nvGrpSpPr>
        <p:grpSpPr bwMode="auto">
          <a:xfrm>
            <a:off x="0" y="6715125"/>
            <a:ext cx="12196763" cy="142875"/>
            <a:chOff x="0" y="0"/>
            <a:chExt cx="7634" cy="89"/>
          </a:xfrm>
        </p:grpSpPr>
        <p:sp>
          <p:nvSpPr>
            <p:cNvPr id="17445"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6"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8"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9"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17422" name="直接连接符 35"/>
          <p:cNvCxnSpPr>
            <a:cxnSpLocks noChangeShapeType="1"/>
          </p:cNvCxnSpPr>
          <p:nvPr/>
        </p:nvCxnSpPr>
        <p:spPr bwMode="auto">
          <a:xfrm flipV="1">
            <a:off x="4144963" y="3780812"/>
            <a:ext cx="0" cy="1592404"/>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8" name="TextBox 52"/>
          <p:cNvSpPr txBox="1">
            <a:spLocks noChangeArrowheads="1"/>
          </p:cNvSpPr>
          <p:nvPr/>
        </p:nvSpPr>
        <p:spPr bwMode="auto">
          <a:xfrm>
            <a:off x="5373687" y="1684800"/>
            <a:ext cx="26689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网上开店概述</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17424" name="TextBox 53"/>
          <p:cNvSpPr txBox="1">
            <a:spLocks noChangeArrowheads="1"/>
          </p:cNvSpPr>
          <p:nvPr/>
        </p:nvSpPr>
        <p:spPr bwMode="auto">
          <a:xfrm>
            <a:off x="5373687" y="3020769"/>
            <a:ext cx="30289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选品和商品发布</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sp>
        <p:nvSpPr>
          <p:cNvPr id="17420" name="TextBox 54"/>
          <p:cNvSpPr txBox="1">
            <a:spLocks noChangeArrowheads="1"/>
          </p:cNvSpPr>
          <p:nvPr/>
        </p:nvSpPr>
        <p:spPr bwMode="auto">
          <a:xfrm>
            <a:off x="5373687" y="4428401"/>
            <a:ext cx="35330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3000509000000000000" pitchFamily="65" charset="-122"/>
                <a:ea typeface="方正大黑简体" panose="03000509000000000000" pitchFamily="65" charset="-122"/>
              </a:rPr>
              <a:t>网店运营数据分析</a:t>
            </a:r>
            <a:endParaRPr lang="zh-CN" altLang="en-US" sz="3200" dirty="0">
              <a:solidFill>
                <a:srgbClr val="FFFFFF"/>
              </a:solidFill>
              <a:latin typeface="方正大黑简体" panose="03000509000000000000" pitchFamily="65" charset="-122"/>
              <a:ea typeface="方正大黑简体" panose="03000509000000000000" pitchFamily="65" charset="-122"/>
            </a:endParaRPr>
          </a:p>
        </p:txBody>
      </p:sp>
      <p:grpSp>
        <p:nvGrpSpPr>
          <p:cNvPr id="17434" name="组合 63"/>
          <p:cNvGrpSpPr/>
          <p:nvPr/>
        </p:nvGrpSpPr>
        <p:grpSpPr bwMode="auto">
          <a:xfrm>
            <a:off x="4594225" y="3035169"/>
            <a:ext cx="584200" cy="557212"/>
            <a:chOff x="0" y="0"/>
            <a:chExt cx="650875" cy="620712"/>
          </a:xfrm>
        </p:grpSpPr>
        <p:sp>
          <p:nvSpPr>
            <p:cNvPr id="17439"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0"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6" name="组合 66"/>
          <p:cNvGrpSpPr/>
          <p:nvPr/>
        </p:nvGrpSpPr>
        <p:grpSpPr bwMode="auto">
          <a:xfrm>
            <a:off x="4594225" y="1699200"/>
            <a:ext cx="584200" cy="557212"/>
            <a:chOff x="0" y="0"/>
            <a:chExt cx="650875" cy="620712"/>
          </a:xfrm>
        </p:grpSpPr>
        <p:sp>
          <p:nvSpPr>
            <p:cNvPr id="1743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3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7" name="组合 69"/>
          <p:cNvGrpSpPr/>
          <p:nvPr/>
        </p:nvGrpSpPr>
        <p:grpSpPr bwMode="auto">
          <a:xfrm>
            <a:off x="4607719" y="4390827"/>
            <a:ext cx="584200" cy="557212"/>
            <a:chOff x="0" y="0"/>
            <a:chExt cx="650875" cy="620712"/>
          </a:xfrm>
        </p:grpSpPr>
        <p:sp>
          <p:nvSpPr>
            <p:cNvPr id="17435"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36"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7443" name="TextBox 77"/>
          <p:cNvSpPr txBox="1">
            <a:spLocks noChangeArrowheads="1"/>
          </p:cNvSpPr>
          <p:nvPr/>
        </p:nvSpPr>
        <p:spPr bwMode="auto">
          <a:xfrm>
            <a:off x="265733" y="3767082"/>
            <a:ext cx="3824462" cy="138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ts val="100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一、网店运营核心数据分析</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20000"/>
              </a:lnSpc>
              <a:spcBef>
                <a:spcPts val="100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二、使用生意参谋分析网店数据</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17444" name="组合 41"/>
          <p:cNvGrpSpPr/>
          <p:nvPr/>
        </p:nvGrpSpPr>
        <p:grpSpPr bwMode="auto">
          <a:xfrm>
            <a:off x="4408488" y="4201915"/>
            <a:ext cx="982662" cy="935037"/>
            <a:chOff x="0" y="0"/>
            <a:chExt cx="650875" cy="620712"/>
          </a:xfrm>
        </p:grpSpPr>
        <p:sp>
          <p:nvSpPr>
            <p:cNvPr id="17433" name="Oval 14"/>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7"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47" name="Group 4"/>
          <p:cNvGrpSpPr/>
          <p:nvPr/>
        </p:nvGrpSpPr>
        <p:grpSpPr bwMode="auto">
          <a:xfrm>
            <a:off x="9101138" y="7031038"/>
            <a:ext cx="668337" cy="765175"/>
            <a:chOff x="0" y="0"/>
            <a:chExt cx="421" cy="482"/>
          </a:xfrm>
        </p:grpSpPr>
        <p:sp>
          <p:nvSpPr>
            <p:cNvPr id="17431"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2"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01224 0.2037 L -0.34544 -0.35718 " pathEditMode="relative" rAng="0" ptsTypes="AA">
                                      <p:cBhvr>
                                        <p:cTn id="6" dur="1000" fill="hold"/>
                                        <p:tgtEl>
                                          <p:spTgt spid="17447"/>
                                        </p:tgtEl>
                                        <p:attrNameLst>
                                          <p:attrName>ppt_x</p:attrName>
                                          <p:attrName>ppt_y</p:attrName>
                                        </p:attrNameLst>
                                      </p:cBhvr>
                                      <p:rCtr x="-16660" y="-28056"/>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17447"/>
                                        </p:tgtEl>
                                      </p:cBhvr>
                                    </p:animEffect>
                                    <p:animScale>
                                      <p:cBhvr>
                                        <p:cTn id="10" dur="100" autoRev="1" fill="hold"/>
                                        <p:tgtEl>
                                          <p:spTgt spid="1744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1"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17420"/>
                                        </p:tgtEl>
                                      </p:cBhvr>
                                    </p:animEffect>
                                    <p:animScale>
                                      <p:cBhvr>
                                        <p:cTn id="13" dur="250" autoRev="1" fill="hold"/>
                                        <p:tgtEl>
                                          <p:spTgt spid="17420"/>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17444"/>
                                        </p:tgtEl>
                                        <p:attrNameLst>
                                          <p:attrName>style.visibility</p:attrName>
                                        </p:attrNameLst>
                                      </p:cBhvr>
                                      <p:to>
                                        <p:strVal val="visible"/>
                                      </p:to>
                                    </p:set>
                                    <p:anim calcmode="lin" valueType="num">
                                      <p:cBhvr>
                                        <p:cTn id="16" dur="300" fill="hold"/>
                                        <p:tgtEl>
                                          <p:spTgt spid="17444"/>
                                        </p:tgtEl>
                                        <p:attrNameLst>
                                          <p:attrName>ppt_w</p:attrName>
                                        </p:attrNameLst>
                                      </p:cBhvr>
                                      <p:tavLst>
                                        <p:tav tm="0">
                                          <p:val>
                                            <p:fltVal val="0"/>
                                          </p:val>
                                        </p:tav>
                                        <p:tav tm="100000">
                                          <p:val>
                                            <p:strVal val="#ppt_w"/>
                                          </p:val>
                                        </p:tav>
                                      </p:tavLst>
                                    </p:anim>
                                    <p:anim calcmode="lin" valueType="num">
                                      <p:cBhvr>
                                        <p:cTn id="17" dur="300" fill="hold"/>
                                        <p:tgtEl>
                                          <p:spTgt spid="17444"/>
                                        </p:tgtEl>
                                        <p:attrNameLst>
                                          <p:attrName>ppt_h</p:attrName>
                                        </p:attrNameLst>
                                      </p:cBhvr>
                                      <p:tavLst>
                                        <p:tav tm="0">
                                          <p:val>
                                            <p:fltVal val="0"/>
                                          </p:val>
                                        </p:tav>
                                        <p:tav tm="100000">
                                          <p:val>
                                            <p:strVal val="#ppt_h"/>
                                          </p:val>
                                        </p:tav>
                                      </p:tavLst>
                                    </p:anim>
                                    <p:animEffect transition="in" filter="fade">
                                      <p:cBhvr>
                                        <p:cTn id="18" dur="300"/>
                                        <p:tgtEl>
                                          <p:spTgt spid="17444"/>
                                        </p:tgtEl>
                                      </p:cBhvr>
                                    </p:animEffect>
                                  </p:childTnLst>
                                </p:cTn>
                              </p:par>
                            </p:childTnLst>
                          </p:cTn>
                        </p:par>
                        <p:par>
                          <p:cTn id="19" fill="hold">
                            <p:stCondLst>
                              <p:cond delay="1500"/>
                            </p:stCondLst>
                            <p:childTnLst>
                              <p:par>
                                <p:cTn id="20" presetID="2" presetClass="exit" presetSubtype="4" fill="hold" nodeType="afterEffect">
                                  <p:stCondLst>
                                    <p:cond delay="0"/>
                                  </p:stCondLst>
                                  <p:childTnLst>
                                    <p:anim calcmode="lin" valueType="num">
                                      <p:cBhvr additive="base">
                                        <p:cTn id="21" dur="1000"/>
                                        <p:tgtEl>
                                          <p:spTgt spid="17447"/>
                                        </p:tgtEl>
                                        <p:attrNameLst>
                                          <p:attrName>ppt_x</p:attrName>
                                        </p:attrNameLst>
                                      </p:cBhvr>
                                      <p:tavLst>
                                        <p:tav tm="0">
                                          <p:val>
                                            <p:strVal val="ppt_x"/>
                                          </p:val>
                                        </p:tav>
                                        <p:tav tm="100000">
                                          <p:val>
                                            <p:strVal val="ppt_x"/>
                                          </p:val>
                                        </p:tav>
                                      </p:tavLst>
                                    </p:anim>
                                    <p:anim calcmode="lin" valueType="num">
                                      <p:cBhvr additive="base">
                                        <p:cTn id="22" dur="1000"/>
                                        <p:tgtEl>
                                          <p:spTgt spid="17447"/>
                                        </p:tgtEl>
                                        <p:attrNameLst>
                                          <p:attrName>ppt_y</p:attrName>
                                        </p:attrNameLst>
                                      </p:cBhvr>
                                      <p:tavLst>
                                        <p:tav tm="0">
                                          <p:val>
                                            <p:strVal val="ppt_y"/>
                                          </p:val>
                                        </p:tav>
                                        <p:tav tm="100000">
                                          <p:val>
                                            <p:strVal val="1+ppt_h/2"/>
                                          </p:val>
                                        </p:tav>
                                      </p:tavLst>
                                    </p:anim>
                                    <p:set>
                                      <p:cBhvr>
                                        <p:cTn id="23" dur="1" fill="hold">
                                          <p:stCondLst>
                                            <p:cond delay="999"/>
                                          </p:stCondLst>
                                        </p:cTn>
                                        <p:tgtEl>
                                          <p:spTgt spid="17447"/>
                                        </p:tgtEl>
                                        <p:attrNameLst>
                                          <p:attrName>style.visibility</p:attrName>
                                        </p:attrNameLst>
                                      </p:cBhvr>
                                      <p:to>
                                        <p:strVal val="hidden"/>
                                      </p:to>
                                    </p:set>
                                  </p:childTnLst>
                                </p:cTn>
                              </p:par>
                            </p:childTnLst>
                          </p:cTn>
                        </p:par>
                        <p:par>
                          <p:cTn id="24" fill="hold">
                            <p:stCondLst>
                              <p:cond delay="2500"/>
                            </p:stCondLst>
                            <p:childTnLst>
                              <p:par>
                                <p:cTn id="25" presetID="12" presetClass="entr" presetSubtype="2" fill="hold" grpId="0" nodeType="afterEffect">
                                  <p:stCondLst>
                                    <p:cond delay="0"/>
                                  </p:stCondLst>
                                  <p:childTnLst>
                                    <p:set>
                                      <p:cBhvr>
                                        <p:cTn id="26" dur="1" fill="hold">
                                          <p:stCondLst>
                                            <p:cond delay="0"/>
                                          </p:stCondLst>
                                        </p:cTn>
                                        <p:tgtEl>
                                          <p:spTgt spid="17413"/>
                                        </p:tgtEl>
                                        <p:attrNameLst>
                                          <p:attrName>style.visibility</p:attrName>
                                        </p:attrNameLst>
                                      </p:cBhvr>
                                      <p:to>
                                        <p:strVal val="visible"/>
                                      </p:to>
                                    </p:set>
                                    <p:anim calcmode="lin" valueType="num">
                                      <p:cBhvr additive="base">
                                        <p:cTn id="27" dur="300"/>
                                        <p:tgtEl>
                                          <p:spTgt spid="17413"/>
                                        </p:tgtEl>
                                        <p:attrNameLst>
                                          <p:attrName>ppt_x</p:attrName>
                                        </p:attrNameLst>
                                      </p:cBhvr>
                                      <p:tavLst>
                                        <p:tav tm="0">
                                          <p:val>
                                            <p:strVal val="#ppt_x+#ppt_w*1.125000"/>
                                          </p:val>
                                        </p:tav>
                                        <p:tav tm="100000">
                                          <p:val>
                                            <p:strVal val="#ppt_x"/>
                                          </p:val>
                                        </p:tav>
                                      </p:tavLst>
                                    </p:anim>
                                    <p:animEffect transition="in" filter="wipe(left)">
                                      <p:cBhvr>
                                        <p:cTn id="28" dur="300"/>
                                        <p:tgtEl>
                                          <p:spTgt spid="17413"/>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7422"/>
                                        </p:tgtEl>
                                        <p:attrNameLst>
                                          <p:attrName>style.visibility</p:attrName>
                                        </p:attrNameLst>
                                      </p:cBhvr>
                                      <p:to>
                                        <p:strVal val="visible"/>
                                      </p:to>
                                    </p:set>
                                    <p:animEffect transition="in" filter="wipe(up)">
                                      <p:cBhvr>
                                        <p:cTn id="32" dur="500"/>
                                        <p:tgtEl>
                                          <p:spTgt spid="17422"/>
                                        </p:tgtEl>
                                      </p:cBhvr>
                                    </p:animEffect>
                                  </p:childTnLst>
                                </p:cTn>
                              </p:par>
                            </p:childTnLst>
                          </p:cTn>
                        </p:par>
                        <p:par>
                          <p:cTn id="33" fill="hold">
                            <p:stCondLst>
                              <p:cond delay="3500"/>
                            </p:stCondLst>
                            <p:childTnLst>
                              <p:par>
                                <p:cTn id="34" presetID="56" presetClass="entr" presetSubtype="0" fill="hold" grpId="0" nodeType="afterEffect">
                                  <p:stCondLst>
                                    <p:cond delay="0"/>
                                  </p:stCondLst>
                                  <p:iterate type="lt">
                                    <p:tmPct val="10000"/>
                                  </p:iterate>
                                  <p:childTnLst>
                                    <p:set>
                                      <p:cBhvr>
                                        <p:cTn id="35" dur="1" fill="hold">
                                          <p:stCondLst>
                                            <p:cond delay="0"/>
                                          </p:stCondLst>
                                        </p:cTn>
                                        <p:tgtEl>
                                          <p:spTgt spid="17443"/>
                                        </p:tgtEl>
                                        <p:attrNameLst>
                                          <p:attrName>style.visibility</p:attrName>
                                        </p:attrNameLst>
                                      </p:cBhvr>
                                      <p:to>
                                        <p:strVal val="visible"/>
                                      </p:to>
                                    </p:set>
                                    <p:anim by="(-#ppt_w*2)" calcmode="lin" valueType="num">
                                      <p:cBhvr rctx="PPT">
                                        <p:cTn id="36" dur="250" autoRev="1" fill="hold">
                                          <p:stCondLst>
                                            <p:cond delay="0"/>
                                          </p:stCondLst>
                                        </p:cTn>
                                        <p:tgtEl>
                                          <p:spTgt spid="17443"/>
                                        </p:tgtEl>
                                        <p:attrNameLst>
                                          <p:attrName>ppt_w</p:attrName>
                                        </p:attrNameLst>
                                      </p:cBhvr>
                                    </p:anim>
                                    <p:anim by="(#ppt_w*0.50)" calcmode="lin" valueType="num">
                                      <p:cBhvr>
                                        <p:cTn id="37" dur="250" decel="50000" autoRev="1" fill="hold">
                                          <p:stCondLst>
                                            <p:cond delay="0"/>
                                          </p:stCondLst>
                                        </p:cTn>
                                        <p:tgtEl>
                                          <p:spTgt spid="17443"/>
                                        </p:tgtEl>
                                        <p:attrNameLst>
                                          <p:attrName>ppt_x</p:attrName>
                                        </p:attrNameLst>
                                      </p:cBhvr>
                                    </p:anim>
                                    <p:anim from="(-#ppt_h/2)" to="(#ppt_y)" calcmode="lin" valueType="num">
                                      <p:cBhvr>
                                        <p:cTn id="38" dur="500" fill="hold">
                                          <p:stCondLst>
                                            <p:cond delay="0"/>
                                          </p:stCondLst>
                                        </p:cTn>
                                        <p:tgtEl>
                                          <p:spTgt spid="17443"/>
                                        </p:tgtEl>
                                        <p:attrNameLst>
                                          <p:attrName>ppt_y</p:attrName>
                                        </p:attrNameLst>
                                      </p:cBhvr>
                                    </p:anim>
                                    <p:animRot by="21600000">
                                      <p:cBhvr>
                                        <p:cTn id="39" dur="500" fill="hold">
                                          <p:stCondLst>
                                            <p:cond delay="0"/>
                                          </p:stCondLst>
                                        </p:cTn>
                                        <p:tgtEl>
                                          <p:spTgt spid="174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20" grpId="0"/>
      <p:bldP spid="1744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7771" y="1196752"/>
            <a:ext cx="10981220" cy="4913396"/>
          </a:xfrm>
          <a:prstGeom prst="rect">
            <a:avLst/>
          </a:prstGeom>
          <a:noFill/>
        </p:spPr>
        <p:txBody>
          <a:bodyPr wrap="square" rtlCol="0" anchor="t">
            <a:spAutoFit/>
          </a:bodyPr>
          <a:lstStyle/>
          <a:p>
            <a:pPr algn="ctr">
              <a:spcBef>
                <a:spcPts val="800"/>
              </a:spcBef>
            </a:pPr>
            <a:r>
              <a:rPr lang="zh-CN" altLang="en-US" sz="3200" dirty="0">
                <a:solidFill>
                  <a:srgbClr val="0070C0"/>
                </a:solidFill>
                <a:latin typeface="方正大黑简体" panose="03000509000000000000" pitchFamily="65" charset="-122"/>
                <a:ea typeface="方正大黑简体" panose="03000509000000000000" pitchFamily="65" charset="-122"/>
                <a:cs typeface="+mn-ea"/>
              </a:rPr>
              <a:t>如何做好网店运营数据分析</a:t>
            </a:r>
            <a:endParaRPr lang="en-US" altLang="zh-CN" sz="3200" dirty="0">
              <a:solidFill>
                <a:srgbClr val="0070C0"/>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800"/>
              </a:spcBef>
            </a:pPr>
            <a:r>
              <a:rPr lang="zh-CN" altLang="en-US" sz="2600" dirty="0">
                <a:solidFill>
                  <a:schemeClr val="accent2"/>
                </a:solidFill>
                <a:latin typeface="+mj-lt"/>
                <a:ea typeface="黑体" panose="02010609060101010101" pitchFamily="49" charset="-122"/>
                <a:cs typeface="+mn-ea"/>
              </a:rPr>
              <a:t>淘宝卖家小张经过一段时间的网店运营，发现网店销量还是较低。后来，小张采用淘宝官方数据分析工具“生意参谋”对网店数据进行分析，他发现网店的流量和人气虽然有所提升，但是有不少的访客浏览了一个页面就离开了，且商品的成交转化率较低，其中有一小部分买家只把商品加入购物车，却并没有付款结算。小张想知道：</a:t>
            </a:r>
            <a:endParaRPr lang="en-US" altLang="zh-CN" sz="2600" dirty="0">
              <a:solidFill>
                <a:schemeClr val="accent2"/>
              </a:solidFill>
              <a:latin typeface="+mj-lt"/>
              <a:ea typeface="黑体" panose="02010609060101010101" pitchFamily="49" charset="-122"/>
              <a:cs typeface="+mn-ea"/>
            </a:endParaRPr>
          </a:p>
          <a:p>
            <a:pPr indent="612140" algn="just">
              <a:lnSpc>
                <a:spcPct val="150000"/>
              </a:lnSpc>
              <a:spcBef>
                <a:spcPts val="800"/>
              </a:spcBef>
            </a:pPr>
            <a:r>
              <a:rPr lang="zh-CN" altLang="en-US" sz="2600" dirty="0">
                <a:solidFill>
                  <a:srgbClr val="C00000"/>
                </a:solidFill>
                <a:latin typeface="+mj-lt"/>
                <a:ea typeface="黑体" panose="02010609060101010101" pitchFamily="49" charset="-122"/>
                <a:cs typeface="+mn-ea"/>
              </a:rPr>
              <a:t>出现这些情况的原因是什么呢？应该从哪些方面去提升商品的成交转化率呢？</a:t>
            </a:r>
            <a:endParaRPr lang="zh-CN" altLang="en-US" sz="2600" dirty="0">
              <a:solidFill>
                <a:srgbClr val="C00000"/>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1797" y="1299919"/>
            <a:ext cx="5724644" cy="646331"/>
          </a:xfrm>
          <a:prstGeom prst="rect">
            <a:avLst/>
          </a:prstGeom>
        </p:spPr>
        <p:txBody>
          <a:bodyPr wrap="none">
            <a:spAutoFit/>
          </a:bodyPr>
          <a:lstStyle/>
          <a:p>
            <a:r>
              <a:rPr lang="zh-CN" altLang="en-US" sz="3600" dirty="0">
                <a:solidFill>
                  <a:schemeClr val="accent2"/>
                </a:solidFill>
                <a:latin typeface="方正大黑简体" panose="03000509000000000000" pitchFamily="65" charset="-122"/>
                <a:ea typeface="方正大黑简体" panose="03000509000000000000" pitchFamily="65" charset="-122"/>
              </a:rPr>
              <a:t>一、网店运营核心数据分析</a:t>
            </a:r>
            <a:endParaRPr lang="zh-CN" altLang="en-US" sz="3600" dirty="0">
              <a:solidFill>
                <a:schemeClr val="accent2"/>
              </a:solidFill>
              <a:latin typeface="方正大黑简体" panose="03000509000000000000" pitchFamily="65" charset="-122"/>
              <a:ea typeface="方正大黑简体" panose="03000509000000000000" pitchFamily="65" charset="-122"/>
            </a:endParaRPr>
          </a:p>
        </p:txBody>
      </p:sp>
      <p:sp>
        <p:nvSpPr>
          <p:cNvPr id="3" name="文本框 2"/>
          <p:cNvSpPr txBox="1"/>
          <p:nvPr/>
        </p:nvSpPr>
        <p:spPr>
          <a:xfrm>
            <a:off x="841797" y="2026531"/>
            <a:ext cx="10513168" cy="4157613"/>
          </a:xfrm>
          <a:prstGeom prst="rect">
            <a:avLst/>
          </a:prstGeom>
          <a:noFill/>
        </p:spPr>
        <p:txBody>
          <a:bodyPr wrap="square" rtlCol="0" anchor="t">
            <a:spAutoFit/>
          </a:bodyPr>
          <a:lstStyle/>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涉及网店运营的数据类型有很多，但是最核心、最重要的数据有流量</a:t>
            </a:r>
            <a:r>
              <a:rPr lang="zh-CN" altLang="en-US" sz="2400" dirty="0">
                <a:solidFill>
                  <a:srgbClr val="C00000"/>
                </a:solidFill>
                <a:latin typeface="+mj-lt"/>
                <a:ea typeface="黑体" panose="02010609060101010101" pitchFamily="49" charset="-122"/>
                <a:cs typeface="+mn-ea"/>
              </a:rPr>
              <a:t>来源数据</a:t>
            </a:r>
            <a:r>
              <a:rPr lang="zh-CN" altLang="en-US" sz="2400" dirty="0">
                <a:solidFill>
                  <a:schemeClr val="accent2"/>
                </a:solidFill>
                <a:latin typeface="+mj-lt"/>
                <a:ea typeface="黑体" panose="02010609060101010101" pitchFamily="49" charset="-122"/>
                <a:cs typeface="+mn-ea"/>
              </a:rPr>
              <a:t>、</a:t>
            </a:r>
            <a:r>
              <a:rPr lang="zh-CN" altLang="en-US" sz="2400" dirty="0">
                <a:solidFill>
                  <a:srgbClr val="C00000"/>
                </a:solidFill>
                <a:latin typeface="+mj-lt"/>
                <a:ea typeface="黑体" panose="02010609060101010101" pitchFamily="49" charset="-122"/>
                <a:cs typeface="+mn-ea"/>
              </a:rPr>
              <a:t>网店主要流量指标</a:t>
            </a:r>
            <a:r>
              <a:rPr lang="zh-CN" altLang="en-US" sz="2400" dirty="0">
                <a:solidFill>
                  <a:schemeClr val="accent2"/>
                </a:solidFill>
                <a:latin typeface="+mj-lt"/>
                <a:ea typeface="黑体" panose="02010609060101010101" pitchFamily="49" charset="-122"/>
                <a:cs typeface="+mn-ea"/>
              </a:rPr>
              <a:t>、</a:t>
            </a:r>
            <a:r>
              <a:rPr lang="zh-CN" altLang="en-US" sz="2400" dirty="0">
                <a:solidFill>
                  <a:srgbClr val="C00000"/>
                </a:solidFill>
                <a:latin typeface="+mj-lt"/>
                <a:ea typeface="黑体" panose="02010609060101010101" pitchFamily="49" charset="-122"/>
                <a:cs typeface="+mn-ea"/>
              </a:rPr>
              <a:t>店铺动态评分数据</a:t>
            </a:r>
            <a:r>
              <a:rPr lang="zh-CN" altLang="en-US" sz="2400" dirty="0">
                <a:solidFill>
                  <a:schemeClr val="accent2"/>
                </a:solidFill>
                <a:latin typeface="+mj-lt"/>
                <a:ea typeface="黑体" panose="02010609060101010101" pitchFamily="49" charset="-122"/>
                <a:cs typeface="+mn-ea"/>
              </a:rPr>
              <a:t>、</a:t>
            </a:r>
            <a:r>
              <a:rPr lang="zh-CN" altLang="en-US" sz="2400" dirty="0">
                <a:solidFill>
                  <a:srgbClr val="C00000"/>
                </a:solidFill>
                <a:latin typeface="+mj-lt"/>
                <a:ea typeface="黑体" panose="02010609060101010101" pitchFamily="49" charset="-122"/>
                <a:cs typeface="+mn-ea"/>
              </a:rPr>
              <a:t>转化率数据</a:t>
            </a:r>
            <a:r>
              <a:rPr lang="zh-CN" altLang="en-US" sz="2400" dirty="0">
                <a:solidFill>
                  <a:schemeClr val="accent2"/>
                </a:solidFill>
                <a:latin typeface="+mj-lt"/>
                <a:ea typeface="黑体" panose="02010609060101010101" pitchFamily="49" charset="-122"/>
                <a:cs typeface="+mn-ea"/>
              </a:rPr>
              <a:t>等。作为网店卖家，应实时监控这些决定着网店经营好坏的数据，及时跟上市场的脚步。</a:t>
            </a:r>
            <a:endParaRPr lang="en-US" altLang="zh-CN" sz="2400" dirty="0">
              <a:solidFill>
                <a:schemeClr val="accent2"/>
              </a:solidFill>
              <a:latin typeface="+mj-lt"/>
              <a:ea typeface="黑体" panose="02010609060101010101" pitchFamily="49" charset="-122"/>
              <a:cs typeface="+mn-ea"/>
            </a:endParaRPr>
          </a:p>
          <a:p>
            <a:pPr indent="612140" algn="just">
              <a:spcBef>
                <a:spcPts val="1000"/>
              </a:spcBef>
              <a:spcAft>
                <a:spcPts val="50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（一）流量来源数据</a:t>
            </a:r>
            <a:endParaRPr lang="zh-CN" altLang="en-US"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0"/>
              </a:spcBef>
            </a:pPr>
            <a:r>
              <a:rPr lang="zh-CN" altLang="en-US" sz="2400" dirty="0">
                <a:solidFill>
                  <a:schemeClr val="accent2"/>
                </a:solidFill>
                <a:latin typeface="+mj-lt"/>
                <a:ea typeface="黑体" panose="02010609060101010101" pitchFamily="49" charset="-122"/>
                <a:cs typeface="+mn-ea"/>
              </a:rPr>
              <a:t>网店有销量的首要条件就是有买家进入网店，而进入网店买家的多少就代表了流量的大小。流量来源数据是网店的重要监控对象。按照收费方式，流量可以分为免费流量和付费流量。</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1077922" y="1681644"/>
            <a:ext cx="2788211" cy="523220"/>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spcBef>
                <a:spcPts val="1500"/>
              </a:spcBef>
              <a:spcAft>
                <a:spcPts val="0"/>
              </a:spcAft>
              <a:buNone/>
            </a:pPr>
            <a:r>
              <a:rPr lang="en-US" altLang="zh-CN" sz="2800" b="1" dirty="0">
                <a:solidFill>
                  <a:schemeClr val="accent2"/>
                </a:solidFill>
                <a:latin typeface="Arial" panose="020B0604020202020204" pitchFamily="34" charset="0"/>
                <a:ea typeface="黑体" panose="02010609060101010101" pitchFamily="49" charset="-122"/>
                <a:cs typeface="Arial" panose="020B0604020202020204" pitchFamily="34" charset="0"/>
              </a:rPr>
              <a:t>1</a:t>
            </a:r>
            <a:r>
              <a:rPr lang="zh-CN" altLang="en-US" sz="2800" b="1" dirty="0">
                <a:solidFill>
                  <a:schemeClr val="accent2"/>
                </a:solidFill>
                <a:latin typeface="黑体" panose="02010609060101010101" pitchFamily="49" charset="-122"/>
                <a:ea typeface="黑体" panose="02010609060101010101" pitchFamily="49" charset="-122"/>
                <a:cs typeface="Times New Roman" panose="02020603050405020304" charset="0"/>
              </a:rPr>
              <a:t>．免费流量</a:t>
            </a:r>
            <a:endParaRPr lang="zh-CN" altLang="en-US" sz="2800" b="1"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grpSp>
        <p:nvGrpSpPr>
          <p:cNvPr id="3" name="组合 2"/>
          <p:cNvGrpSpPr/>
          <p:nvPr/>
        </p:nvGrpSpPr>
        <p:grpSpPr>
          <a:xfrm>
            <a:off x="1771327" y="2668355"/>
            <a:ext cx="2755231" cy="1467936"/>
            <a:chOff x="1570831" y="2936145"/>
            <a:chExt cx="2379663" cy="1200150"/>
          </a:xfrm>
        </p:grpSpPr>
        <p:sp>
          <p:nvSpPr>
            <p:cNvPr id="4" name="Freeform 5"/>
            <p:cNvSpPr/>
            <p:nvPr/>
          </p:nvSpPr>
          <p:spPr bwMode="auto">
            <a:xfrm>
              <a:off x="1570831" y="2936145"/>
              <a:ext cx="2379663" cy="1200150"/>
            </a:xfrm>
            <a:custGeom>
              <a:avLst/>
              <a:gdLst>
                <a:gd name="T0" fmla="*/ 0 w 2146"/>
                <a:gd name="T1" fmla="*/ 0 h 1384"/>
                <a:gd name="T2" fmla="*/ 2147483646 w 2146"/>
                <a:gd name="T3" fmla="*/ 0 h 1384"/>
                <a:gd name="T4" fmla="*/ 2147483646 w 2146"/>
                <a:gd name="T5" fmla="*/ 518857624 h 1384"/>
                <a:gd name="T6" fmla="*/ 2147483646 w 2146"/>
                <a:gd name="T7" fmla="*/ 1040722560 h 1384"/>
                <a:gd name="T8" fmla="*/ 0 w 2146"/>
                <a:gd name="T9" fmla="*/ 1040722560 h 1384"/>
                <a:gd name="T10" fmla="*/ 387330627 w 2146"/>
                <a:gd name="T11" fmla="*/ 522616764 h 1384"/>
                <a:gd name="T12" fmla="*/ 0 w 2146"/>
                <a:gd name="T13" fmla="*/ 0 h 1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6" h="1384">
                  <a:moveTo>
                    <a:pt x="0" y="0"/>
                  </a:moveTo>
                  <a:lnTo>
                    <a:pt x="1831" y="0"/>
                  </a:lnTo>
                  <a:lnTo>
                    <a:pt x="2146" y="690"/>
                  </a:lnTo>
                  <a:lnTo>
                    <a:pt x="1831" y="1384"/>
                  </a:lnTo>
                  <a:lnTo>
                    <a:pt x="0" y="1384"/>
                  </a:lnTo>
                  <a:lnTo>
                    <a:pt x="315" y="69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p>
          </p:txBody>
        </p:sp>
        <p:sp>
          <p:nvSpPr>
            <p:cNvPr id="5" name="TextBox 7"/>
            <p:cNvSpPr txBox="1">
              <a:spLocks noChangeArrowheads="1"/>
            </p:cNvSpPr>
            <p:nvPr/>
          </p:nvSpPr>
          <p:spPr bwMode="auto">
            <a:xfrm>
              <a:off x="1974158" y="3137571"/>
              <a:ext cx="1573007" cy="75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20000"/>
                </a:lnSpc>
                <a:buNone/>
              </a:pPr>
              <a:r>
                <a:rPr lang="zh-CN" altLang="en-US" sz="2400" dirty="0">
                  <a:solidFill>
                    <a:srgbClr val="F8F8F8"/>
                  </a:solidFill>
                  <a:latin typeface="黑体" panose="02010609060101010101" pitchFamily="49" charset="-122"/>
                  <a:ea typeface="黑体" panose="02010609060101010101" pitchFamily="49" charset="-122"/>
                </a:rPr>
                <a:t>关键词搜索带来的流量</a:t>
              </a:r>
              <a:endParaRPr lang="zh-CN" altLang="en-US" sz="2400" dirty="0">
                <a:solidFill>
                  <a:srgbClr val="F8F8F8"/>
                </a:solidFill>
                <a:latin typeface="黑体" panose="02010609060101010101" pitchFamily="49" charset="-122"/>
                <a:ea typeface="黑体" panose="02010609060101010101" pitchFamily="49" charset="-122"/>
              </a:endParaRPr>
            </a:p>
          </p:txBody>
        </p:sp>
      </p:grpSp>
      <p:grpSp>
        <p:nvGrpSpPr>
          <p:cNvPr id="6" name="组合 5"/>
          <p:cNvGrpSpPr/>
          <p:nvPr/>
        </p:nvGrpSpPr>
        <p:grpSpPr>
          <a:xfrm>
            <a:off x="4717479" y="2668352"/>
            <a:ext cx="2755231" cy="1467942"/>
            <a:chOff x="3715544" y="2936145"/>
            <a:chExt cx="2382837" cy="1200150"/>
          </a:xfrm>
        </p:grpSpPr>
        <p:sp>
          <p:nvSpPr>
            <p:cNvPr id="7" name="Freeform 6"/>
            <p:cNvSpPr/>
            <p:nvPr/>
          </p:nvSpPr>
          <p:spPr bwMode="auto">
            <a:xfrm>
              <a:off x="3715544" y="2936145"/>
              <a:ext cx="2382837" cy="1200150"/>
            </a:xfrm>
            <a:custGeom>
              <a:avLst/>
              <a:gdLst>
                <a:gd name="T0" fmla="*/ 0 w 2147"/>
                <a:gd name="T1" fmla="*/ 0 h 1384"/>
                <a:gd name="T2" fmla="*/ 2147483646 w 2147"/>
                <a:gd name="T3" fmla="*/ 0 h 1384"/>
                <a:gd name="T4" fmla="*/ 2147483646 w 2147"/>
                <a:gd name="T5" fmla="*/ 518857624 h 1384"/>
                <a:gd name="T6" fmla="*/ 2147483646 w 2147"/>
                <a:gd name="T7" fmla="*/ 1040722560 h 1384"/>
                <a:gd name="T8" fmla="*/ 0 w 2147"/>
                <a:gd name="T9" fmla="*/ 1040722560 h 1384"/>
                <a:gd name="T10" fmla="*/ 389234815 w 2147"/>
                <a:gd name="T11" fmla="*/ 522616764 h 1384"/>
                <a:gd name="T12" fmla="*/ 0 w 2147"/>
                <a:gd name="T13" fmla="*/ 0 h 1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7" h="1384">
                  <a:moveTo>
                    <a:pt x="0" y="0"/>
                  </a:moveTo>
                  <a:lnTo>
                    <a:pt x="1831" y="0"/>
                  </a:lnTo>
                  <a:lnTo>
                    <a:pt x="2147" y="690"/>
                  </a:lnTo>
                  <a:lnTo>
                    <a:pt x="1831" y="1384"/>
                  </a:lnTo>
                  <a:lnTo>
                    <a:pt x="0" y="1384"/>
                  </a:lnTo>
                  <a:lnTo>
                    <a:pt x="316" y="695"/>
                  </a:lnTo>
                  <a:lnTo>
                    <a:pt x="0" y="0"/>
                  </a:ln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p>
          </p:txBody>
        </p:sp>
        <p:sp>
          <p:nvSpPr>
            <p:cNvPr id="8" name="TextBox 8"/>
            <p:cNvSpPr txBox="1">
              <a:spLocks noChangeArrowheads="1"/>
            </p:cNvSpPr>
            <p:nvPr/>
          </p:nvSpPr>
          <p:spPr bwMode="auto">
            <a:xfrm>
              <a:off x="4032780" y="3318746"/>
              <a:ext cx="1748364" cy="3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20000"/>
                </a:lnSpc>
                <a:spcBef>
                  <a:spcPts val="0"/>
                </a:spcBef>
                <a:buNone/>
              </a:pPr>
              <a:r>
                <a:rPr lang="zh-CN" altLang="en-US" sz="2400" dirty="0">
                  <a:solidFill>
                    <a:srgbClr val="F8F8F8"/>
                  </a:solidFill>
                  <a:latin typeface="黑体" panose="02010609060101010101" pitchFamily="49" charset="-122"/>
                  <a:ea typeface="黑体" panose="02010609060101010101" pitchFamily="49" charset="-122"/>
                </a:rPr>
                <a:t>自主流量</a:t>
              </a:r>
              <a:endParaRPr lang="zh-CN" altLang="en-US" sz="2400" dirty="0">
                <a:solidFill>
                  <a:srgbClr val="F8F8F8"/>
                </a:solidFill>
                <a:latin typeface="黑体" panose="02010609060101010101" pitchFamily="49" charset="-122"/>
                <a:ea typeface="黑体" panose="02010609060101010101" pitchFamily="49" charset="-122"/>
              </a:endParaRPr>
            </a:p>
          </p:txBody>
        </p:sp>
      </p:grpSp>
      <p:grpSp>
        <p:nvGrpSpPr>
          <p:cNvPr id="9" name="组合 8"/>
          <p:cNvGrpSpPr/>
          <p:nvPr/>
        </p:nvGrpSpPr>
        <p:grpSpPr>
          <a:xfrm>
            <a:off x="7663630" y="2668355"/>
            <a:ext cx="2755231" cy="1467938"/>
            <a:chOff x="5863431" y="3109282"/>
            <a:chExt cx="1927642" cy="1027013"/>
          </a:xfrm>
        </p:grpSpPr>
        <p:sp>
          <p:nvSpPr>
            <p:cNvPr id="10" name="Freeform 7"/>
            <p:cNvSpPr/>
            <p:nvPr/>
          </p:nvSpPr>
          <p:spPr bwMode="auto">
            <a:xfrm>
              <a:off x="5863431" y="3109282"/>
              <a:ext cx="1927642" cy="1027013"/>
            </a:xfrm>
            <a:custGeom>
              <a:avLst/>
              <a:gdLst>
                <a:gd name="T0" fmla="*/ 0 w 2147"/>
                <a:gd name="T1" fmla="*/ 0 h 1384"/>
                <a:gd name="T2" fmla="*/ 2147483646 w 2147"/>
                <a:gd name="T3" fmla="*/ 0 h 1384"/>
                <a:gd name="T4" fmla="*/ 2147483646 w 2147"/>
                <a:gd name="T5" fmla="*/ 518857624 h 1384"/>
                <a:gd name="T6" fmla="*/ 2147483646 w 2147"/>
                <a:gd name="T7" fmla="*/ 1040722560 h 1384"/>
                <a:gd name="T8" fmla="*/ 0 w 2147"/>
                <a:gd name="T9" fmla="*/ 1040722560 h 1384"/>
                <a:gd name="T10" fmla="*/ 388716049 w 2147"/>
                <a:gd name="T11" fmla="*/ 522616764 h 1384"/>
                <a:gd name="T12" fmla="*/ 0 w 2147"/>
                <a:gd name="T13" fmla="*/ 0 h 1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7" h="1384">
                  <a:moveTo>
                    <a:pt x="0" y="0"/>
                  </a:moveTo>
                  <a:lnTo>
                    <a:pt x="1831" y="0"/>
                  </a:lnTo>
                  <a:lnTo>
                    <a:pt x="2147" y="690"/>
                  </a:lnTo>
                  <a:lnTo>
                    <a:pt x="1831" y="1384"/>
                  </a:lnTo>
                  <a:lnTo>
                    <a:pt x="0" y="1384"/>
                  </a:lnTo>
                  <a:lnTo>
                    <a:pt x="316" y="695"/>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p>
          </p:txBody>
        </p:sp>
        <p:sp>
          <p:nvSpPr>
            <p:cNvPr id="11" name="TextBox 9"/>
            <p:cNvSpPr txBox="1">
              <a:spLocks noChangeArrowheads="1"/>
            </p:cNvSpPr>
            <p:nvPr/>
          </p:nvSpPr>
          <p:spPr bwMode="auto">
            <a:xfrm>
              <a:off x="6175628" y="3254043"/>
              <a:ext cx="1303247" cy="74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20000"/>
                </a:lnSpc>
                <a:buNone/>
              </a:pPr>
              <a:r>
                <a:rPr lang="zh-CN" altLang="en-US" sz="2800" dirty="0">
                  <a:solidFill>
                    <a:srgbClr val="F8F8F8"/>
                  </a:solidFill>
                  <a:latin typeface="黑体" panose="02010609060101010101" pitchFamily="49" charset="-122"/>
                  <a:ea typeface="黑体" panose="02010609060101010101" pitchFamily="49" charset="-122"/>
                </a:rPr>
                <a:t>站外免费流量</a:t>
              </a:r>
              <a:endParaRPr lang="zh-CN" altLang="en-US" sz="2800" dirty="0">
                <a:solidFill>
                  <a:srgbClr val="F8F8F8"/>
                </a:solidFill>
                <a:latin typeface="黑体" panose="02010609060101010101" pitchFamily="49" charset="-122"/>
                <a:ea typeface="黑体" panose="02010609060101010101" pitchFamily="49"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75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6558" y="1484784"/>
            <a:ext cx="10863645" cy="3053913"/>
          </a:xfrm>
          <a:prstGeom prst="rect">
            <a:avLst/>
          </a:prstGeom>
          <a:noFill/>
        </p:spPr>
        <p:txBody>
          <a:bodyPr wrap="square" rtlCol="0" anchor="t">
            <a:spAutoFit/>
          </a:bodyPr>
          <a:lstStyle/>
          <a:p>
            <a:pPr indent="612140" algn="just">
              <a:spcBef>
                <a:spcPts val="1000"/>
              </a:spcBef>
              <a:spcAft>
                <a:spcPts val="500"/>
              </a:spcAft>
            </a:pPr>
            <a:r>
              <a:rPr lang="en-US" altLang="zh-CN" sz="2600" b="1" dirty="0">
                <a:solidFill>
                  <a:schemeClr val="accent2"/>
                </a:solidFill>
                <a:latin typeface="+mj-lt"/>
                <a:ea typeface="黑体" panose="02010609060101010101" pitchFamily="49" charset="-122"/>
                <a:cs typeface="+mn-ea"/>
              </a:rPr>
              <a:t>2</a:t>
            </a:r>
            <a:r>
              <a:rPr lang="zh-CN" altLang="en-US" sz="2600" b="1" dirty="0">
                <a:solidFill>
                  <a:schemeClr val="accent2"/>
                </a:solidFill>
                <a:latin typeface="+mj-lt"/>
                <a:ea typeface="黑体" panose="02010609060101010101" pitchFamily="49" charset="-122"/>
                <a:cs typeface="+mn-ea"/>
              </a:rPr>
              <a:t>．付费流量</a:t>
            </a:r>
            <a:endParaRPr lang="en-US" altLang="zh-CN" sz="2600" b="1" dirty="0">
              <a:solidFill>
                <a:schemeClr val="accent2"/>
              </a:solidFill>
              <a:latin typeface="+mj-lt"/>
              <a:ea typeface="黑体" panose="02010609060101010101" pitchFamily="49" charset="-122"/>
              <a:cs typeface="+mn-ea"/>
            </a:endParaRPr>
          </a:p>
          <a:p>
            <a:pPr indent="612140" algn="just">
              <a:lnSpc>
                <a:spcPct val="150000"/>
              </a:lnSpc>
              <a:spcBef>
                <a:spcPts val="1000"/>
              </a:spcBef>
              <a:spcAft>
                <a:spcPts val="500"/>
              </a:spcAft>
            </a:pPr>
            <a:r>
              <a:rPr lang="zh-CN" altLang="en-US" sz="2800" dirty="0">
                <a:solidFill>
                  <a:srgbClr val="C00000"/>
                </a:solidFill>
                <a:latin typeface="+mj-lt"/>
                <a:ea typeface="黑体" panose="02010609060101010101" pitchFamily="49" charset="-122"/>
                <a:cs typeface="+mn-ea"/>
              </a:rPr>
              <a:t>付费流量</a:t>
            </a:r>
            <a:r>
              <a:rPr lang="zh-CN" altLang="en-US" sz="2600" dirty="0">
                <a:solidFill>
                  <a:schemeClr val="accent2"/>
                </a:solidFill>
                <a:latin typeface="+mj-lt"/>
                <a:ea typeface="黑体" panose="02010609060101010101" pitchFamily="49" charset="-122"/>
                <a:cs typeface="+mn-ea"/>
              </a:rPr>
              <a:t>是指通过投放广告、按点击率付费等方法引入的买家流量。这样的流量精准度高，容易得到，只要花钱就会产生。淘宝网上常见的付费流量有淘宝客、钻石展位、直通车，以及淘宝的各种活动等。由于付费流量会增加成本，所以卖家需要仔细斟酌，以免投入产出比失衡。</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98544" y="2224244"/>
            <a:ext cx="2303695" cy="722312"/>
            <a:chOff x="2965207" y="2224244"/>
            <a:chExt cx="2303695" cy="722312"/>
          </a:xfrm>
        </p:grpSpPr>
        <p:grpSp>
          <p:nvGrpSpPr>
            <p:cNvPr id="3" name="组合 32"/>
            <p:cNvGrpSpPr/>
            <p:nvPr/>
          </p:nvGrpSpPr>
          <p:grpSpPr bwMode="auto">
            <a:xfrm>
              <a:off x="2965207" y="2224244"/>
              <a:ext cx="719137" cy="722312"/>
              <a:chOff x="0" y="0"/>
              <a:chExt cx="719434" cy="721654"/>
            </a:xfrm>
          </p:grpSpPr>
          <p:sp>
            <p:nvSpPr>
              <p:cNvPr id="5"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p>
            </p:txBody>
          </p:sp>
          <p:sp>
            <p:nvSpPr>
              <p:cNvPr id="6" name="TextBox 34"/>
              <p:cNvSpPr txBox="1">
                <a:spLocks noChangeArrowheads="1"/>
              </p:cNvSpPr>
              <p:nvPr/>
            </p:nvSpPr>
            <p:spPr bwMode="auto">
              <a:xfrm>
                <a:off x="168902" y="53032"/>
                <a:ext cx="425292" cy="58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dirty="0">
                    <a:solidFill>
                      <a:srgbClr val="FFFFFF"/>
                    </a:solidFill>
                    <a:latin typeface="微软雅黑" panose="020B0503020204020204" pitchFamily="34" charset="-122"/>
                  </a:rPr>
                  <a:t>1</a:t>
                </a:r>
                <a:endParaRPr lang="zh-CN" altLang="en-US" sz="3200" dirty="0">
                  <a:solidFill>
                    <a:srgbClr val="FFFFFF"/>
                  </a:solidFill>
                  <a:latin typeface="微软雅黑" panose="020B0503020204020204" pitchFamily="34" charset="-122"/>
                </a:endParaRPr>
              </a:p>
            </p:txBody>
          </p:sp>
        </p:grpSp>
        <p:sp>
          <p:nvSpPr>
            <p:cNvPr id="4" name="TextBox 35"/>
            <p:cNvSpPr txBox="1"/>
            <p:nvPr/>
          </p:nvSpPr>
          <p:spPr>
            <a:xfrm>
              <a:off x="4114822" y="2377234"/>
              <a:ext cx="1154080"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浏览量</a:t>
              </a:r>
              <a:endPar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7" name="组合 6"/>
          <p:cNvGrpSpPr/>
          <p:nvPr/>
        </p:nvGrpSpPr>
        <p:grpSpPr>
          <a:xfrm>
            <a:off x="2498544" y="3347135"/>
            <a:ext cx="2737001" cy="720725"/>
            <a:chOff x="2965207" y="3325176"/>
            <a:chExt cx="2737001" cy="720725"/>
          </a:xfrm>
        </p:grpSpPr>
        <p:grpSp>
          <p:nvGrpSpPr>
            <p:cNvPr id="8" name="组合 35"/>
            <p:cNvGrpSpPr/>
            <p:nvPr/>
          </p:nvGrpSpPr>
          <p:grpSpPr bwMode="auto">
            <a:xfrm>
              <a:off x="2965207" y="3325176"/>
              <a:ext cx="719137" cy="720725"/>
              <a:chOff x="0" y="0"/>
              <a:chExt cx="719434" cy="721654"/>
            </a:xfrm>
          </p:grpSpPr>
          <p:sp>
            <p:nvSpPr>
              <p:cNvPr id="10"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p>
            </p:txBody>
          </p:sp>
          <p:sp>
            <p:nvSpPr>
              <p:cNvPr id="11" name="TextBox 40"/>
              <p:cNvSpPr txBox="1">
                <a:spLocks noChangeArrowheads="1"/>
              </p:cNvSpPr>
              <p:nvPr/>
            </p:nvSpPr>
            <p:spPr bwMode="auto">
              <a:xfrm>
                <a:off x="168902" y="53032"/>
                <a:ext cx="425292" cy="5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dirty="0">
                    <a:solidFill>
                      <a:srgbClr val="FFFFFF"/>
                    </a:solidFill>
                    <a:latin typeface="微软雅黑" panose="020B0503020204020204" pitchFamily="34" charset="-122"/>
                  </a:rPr>
                  <a:t>2</a:t>
                </a:r>
                <a:endParaRPr lang="zh-CN" altLang="en-US" sz="3200" dirty="0">
                  <a:solidFill>
                    <a:srgbClr val="FFFFFF"/>
                  </a:solidFill>
                  <a:latin typeface="微软雅黑" panose="020B0503020204020204" pitchFamily="34" charset="-122"/>
                </a:endParaRPr>
              </a:p>
            </p:txBody>
          </p:sp>
        </p:grpSp>
        <p:sp>
          <p:nvSpPr>
            <p:cNvPr id="9" name="TextBox 36"/>
            <p:cNvSpPr txBox="1"/>
            <p:nvPr/>
          </p:nvSpPr>
          <p:spPr>
            <a:xfrm>
              <a:off x="4114822" y="3477372"/>
              <a:ext cx="1587386"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访客数</a:t>
              </a:r>
              <a:endPar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12" name="组合 11"/>
          <p:cNvGrpSpPr/>
          <p:nvPr/>
        </p:nvGrpSpPr>
        <p:grpSpPr>
          <a:xfrm>
            <a:off x="2497982" y="4468439"/>
            <a:ext cx="2737844" cy="722313"/>
            <a:chOff x="2965207" y="4418169"/>
            <a:chExt cx="2737844" cy="722313"/>
          </a:xfrm>
        </p:grpSpPr>
        <p:grpSp>
          <p:nvGrpSpPr>
            <p:cNvPr id="13" name="组合 41"/>
            <p:cNvGrpSpPr/>
            <p:nvPr/>
          </p:nvGrpSpPr>
          <p:grpSpPr bwMode="auto">
            <a:xfrm>
              <a:off x="2965207" y="4418169"/>
              <a:ext cx="719137" cy="722313"/>
              <a:chOff x="0" y="0"/>
              <a:chExt cx="719434" cy="721654"/>
            </a:xfrm>
          </p:grpSpPr>
          <p:sp>
            <p:nvSpPr>
              <p:cNvPr id="15"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p>
            </p:txBody>
          </p:sp>
          <p:sp>
            <p:nvSpPr>
              <p:cNvPr id="16" name="TextBox 43"/>
              <p:cNvSpPr txBox="1">
                <a:spLocks noChangeArrowheads="1"/>
              </p:cNvSpPr>
              <p:nvPr/>
            </p:nvSpPr>
            <p:spPr bwMode="auto">
              <a:xfrm>
                <a:off x="168902" y="53032"/>
                <a:ext cx="425292" cy="58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dirty="0">
                    <a:solidFill>
                      <a:srgbClr val="FFFFFF"/>
                    </a:solidFill>
                    <a:latin typeface="微软雅黑" panose="020B0503020204020204" pitchFamily="34" charset="-122"/>
                  </a:rPr>
                  <a:t>3</a:t>
                </a:r>
                <a:endParaRPr lang="zh-CN" altLang="en-US" sz="3200" dirty="0">
                  <a:solidFill>
                    <a:srgbClr val="FFFFFF"/>
                  </a:solidFill>
                  <a:latin typeface="微软雅黑" panose="020B0503020204020204" pitchFamily="34" charset="-122"/>
                </a:endParaRPr>
              </a:p>
            </p:txBody>
          </p:sp>
        </p:grpSp>
        <p:sp>
          <p:nvSpPr>
            <p:cNvPr id="14" name="TextBox 37"/>
            <p:cNvSpPr txBox="1"/>
            <p:nvPr/>
          </p:nvSpPr>
          <p:spPr>
            <a:xfrm>
              <a:off x="4114821" y="4571159"/>
              <a:ext cx="1588230"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rPr>
                <a:t>点击率</a:t>
              </a:r>
              <a:endPar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endParaRPr>
            </a:p>
          </p:txBody>
        </p:sp>
      </p:grpSp>
      <p:grpSp>
        <p:nvGrpSpPr>
          <p:cNvPr id="17" name="组合 16"/>
          <p:cNvGrpSpPr/>
          <p:nvPr/>
        </p:nvGrpSpPr>
        <p:grpSpPr>
          <a:xfrm>
            <a:off x="2498263" y="5591332"/>
            <a:ext cx="3168070" cy="720725"/>
            <a:chOff x="2965207" y="5591332"/>
            <a:chExt cx="3168070" cy="720725"/>
          </a:xfrm>
        </p:grpSpPr>
        <p:grpSp>
          <p:nvGrpSpPr>
            <p:cNvPr id="18" name="组合 44"/>
            <p:cNvGrpSpPr/>
            <p:nvPr/>
          </p:nvGrpSpPr>
          <p:grpSpPr bwMode="auto">
            <a:xfrm>
              <a:off x="2965207" y="5591332"/>
              <a:ext cx="719137" cy="720725"/>
              <a:chOff x="0" y="0"/>
              <a:chExt cx="719434" cy="721654"/>
            </a:xfrm>
          </p:grpSpPr>
          <p:sp>
            <p:nvSpPr>
              <p:cNvPr id="20"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p>
            </p:txBody>
          </p:sp>
          <p:sp>
            <p:nvSpPr>
              <p:cNvPr id="21" name="TextBox 46"/>
              <p:cNvSpPr txBox="1">
                <a:spLocks noChangeArrowheads="1"/>
              </p:cNvSpPr>
              <p:nvPr/>
            </p:nvSpPr>
            <p:spPr bwMode="auto">
              <a:xfrm>
                <a:off x="168902" y="53032"/>
                <a:ext cx="425292" cy="5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dirty="0">
                    <a:solidFill>
                      <a:srgbClr val="FFFFFF"/>
                    </a:solidFill>
                    <a:latin typeface="微软雅黑" panose="020B0503020204020204" pitchFamily="34" charset="-122"/>
                  </a:rPr>
                  <a:t>4</a:t>
                </a:r>
                <a:endParaRPr lang="zh-CN" altLang="en-US" sz="3200" dirty="0">
                  <a:solidFill>
                    <a:srgbClr val="FFFFFF"/>
                  </a:solidFill>
                  <a:latin typeface="微软雅黑" panose="020B0503020204020204" pitchFamily="34" charset="-122"/>
                </a:endParaRPr>
              </a:p>
            </p:txBody>
          </p:sp>
        </p:grpSp>
        <p:sp>
          <p:nvSpPr>
            <p:cNvPr id="19" name="TextBox 38"/>
            <p:cNvSpPr txBox="1"/>
            <p:nvPr/>
          </p:nvSpPr>
          <p:spPr>
            <a:xfrm>
              <a:off x="4114820" y="5743528"/>
              <a:ext cx="2018457" cy="416332"/>
            </a:xfrm>
            <a:prstGeom prst="rect">
              <a:avLst/>
            </a:prstGeom>
            <a:noFill/>
          </p:spPr>
          <p:txBody>
            <a:bodyPr wrap="square" lIns="0" tIns="0" rIns="0" bIns="0" rtlCol="0" anchor="t" anchorCtr="0">
              <a:spAutoFit/>
            </a:bodyPr>
            <a:lstStyle/>
            <a:p>
              <a:pPr algn="just">
                <a:lnSpc>
                  <a:spcPct val="120000"/>
                </a:lnSpc>
              </a:pPr>
              <a:r>
                <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平均停留时长</a:t>
              </a:r>
              <a:endPar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22" name="组合 21"/>
          <p:cNvGrpSpPr/>
          <p:nvPr/>
        </p:nvGrpSpPr>
        <p:grpSpPr>
          <a:xfrm>
            <a:off x="6962477" y="2224244"/>
            <a:ext cx="2638600" cy="722312"/>
            <a:chOff x="6778332" y="2224244"/>
            <a:chExt cx="2638600" cy="722312"/>
          </a:xfrm>
        </p:grpSpPr>
        <p:grpSp>
          <p:nvGrpSpPr>
            <p:cNvPr id="23" name="组合 50"/>
            <p:cNvGrpSpPr/>
            <p:nvPr/>
          </p:nvGrpSpPr>
          <p:grpSpPr bwMode="auto">
            <a:xfrm>
              <a:off x="6778332" y="2224244"/>
              <a:ext cx="719137" cy="722312"/>
              <a:chOff x="0" y="0"/>
              <a:chExt cx="719434" cy="721654"/>
            </a:xfrm>
          </p:grpSpPr>
          <p:sp>
            <p:nvSpPr>
              <p:cNvPr id="25"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TextBox 52"/>
              <p:cNvSpPr txBox="1">
                <a:spLocks noChangeArrowheads="1"/>
              </p:cNvSpPr>
              <p:nvPr/>
            </p:nvSpPr>
            <p:spPr bwMode="auto">
              <a:xfrm>
                <a:off x="150910" y="53032"/>
                <a:ext cx="425292" cy="58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dirty="0">
                    <a:solidFill>
                      <a:srgbClr val="FFFFFF"/>
                    </a:solidFill>
                    <a:latin typeface="微软雅黑" panose="020B0503020204020204" pitchFamily="34" charset="-122"/>
                  </a:rPr>
                  <a:t>5</a:t>
                </a:r>
                <a:endParaRPr lang="zh-CN" altLang="en-US" sz="3200" dirty="0">
                  <a:solidFill>
                    <a:srgbClr val="FFFFFF"/>
                  </a:solidFill>
                  <a:latin typeface="微软雅黑" panose="020B0503020204020204" pitchFamily="34" charset="-122"/>
                </a:endParaRPr>
              </a:p>
            </p:txBody>
          </p:sp>
        </p:grpSp>
        <p:sp>
          <p:nvSpPr>
            <p:cNvPr id="24" name="TextBox 35"/>
            <p:cNvSpPr txBox="1"/>
            <p:nvPr/>
          </p:nvSpPr>
          <p:spPr>
            <a:xfrm>
              <a:off x="7806760" y="2377234"/>
              <a:ext cx="1610172"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跳失率</a:t>
              </a:r>
              <a:endPar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27" name="组合 26"/>
          <p:cNvGrpSpPr/>
          <p:nvPr/>
        </p:nvGrpSpPr>
        <p:grpSpPr>
          <a:xfrm>
            <a:off x="6962477" y="3347135"/>
            <a:ext cx="3568521" cy="720725"/>
            <a:chOff x="6778332" y="3325176"/>
            <a:chExt cx="3568521" cy="720725"/>
          </a:xfrm>
        </p:grpSpPr>
        <p:grpSp>
          <p:nvGrpSpPr>
            <p:cNvPr id="28" name="组合 53"/>
            <p:cNvGrpSpPr/>
            <p:nvPr/>
          </p:nvGrpSpPr>
          <p:grpSpPr bwMode="auto">
            <a:xfrm>
              <a:off x="6778332" y="3325176"/>
              <a:ext cx="719137" cy="720725"/>
              <a:chOff x="0" y="0"/>
              <a:chExt cx="719434" cy="721654"/>
            </a:xfrm>
          </p:grpSpPr>
          <p:sp>
            <p:nvSpPr>
              <p:cNvPr id="30"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TextBox 55"/>
              <p:cNvSpPr txBox="1">
                <a:spLocks noChangeArrowheads="1"/>
              </p:cNvSpPr>
              <p:nvPr/>
            </p:nvSpPr>
            <p:spPr bwMode="auto">
              <a:xfrm>
                <a:off x="150910" y="53032"/>
                <a:ext cx="425292" cy="5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dirty="0">
                    <a:solidFill>
                      <a:srgbClr val="FFFFFF"/>
                    </a:solidFill>
                    <a:latin typeface="微软雅黑" panose="020B0503020204020204" pitchFamily="34" charset="-122"/>
                  </a:rPr>
                  <a:t>6</a:t>
                </a:r>
                <a:endParaRPr lang="zh-CN" altLang="en-US" sz="3200" dirty="0">
                  <a:solidFill>
                    <a:srgbClr val="FFFFFF"/>
                  </a:solidFill>
                  <a:latin typeface="微软雅黑" panose="020B0503020204020204" pitchFamily="34" charset="-122"/>
                </a:endParaRPr>
              </a:p>
            </p:txBody>
          </p:sp>
        </p:grpSp>
        <p:sp>
          <p:nvSpPr>
            <p:cNvPr id="29" name="TextBox 36"/>
            <p:cNvSpPr txBox="1"/>
            <p:nvPr/>
          </p:nvSpPr>
          <p:spPr>
            <a:xfrm>
              <a:off x="7816536" y="3477372"/>
              <a:ext cx="2530317"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收藏率、加购率</a:t>
              </a:r>
              <a:endPar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32" name="组合 31"/>
          <p:cNvGrpSpPr/>
          <p:nvPr/>
        </p:nvGrpSpPr>
        <p:grpSpPr>
          <a:xfrm>
            <a:off x="6962477" y="4468439"/>
            <a:ext cx="2128361" cy="722313"/>
            <a:chOff x="6778332" y="4418169"/>
            <a:chExt cx="2128361" cy="722313"/>
          </a:xfrm>
        </p:grpSpPr>
        <p:grpSp>
          <p:nvGrpSpPr>
            <p:cNvPr id="33" name="组合 56"/>
            <p:cNvGrpSpPr/>
            <p:nvPr/>
          </p:nvGrpSpPr>
          <p:grpSpPr bwMode="auto">
            <a:xfrm>
              <a:off x="6778332" y="4418169"/>
              <a:ext cx="719137" cy="722313"/>
              <a:chOff x="0" y="0"/>
              <a:chExt cx="719434" cy="721654"/>
            </a:xfrm>
          </p:grpSpPr>
          <p:sp>
            <p:nvSpPr>
              <p:cNvPr id="35"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TextBox 58"/>
              <p:cNvSpPr txBox="1">
                <a:spLocks noChangeArrowheads="1"/>
              </p:cNvSpPr>
              <p:nvPr/>
            </p:nvSpPr>
            <p:spPr bwMode="auto">
              <a:xfrm>
                <a:off x="150910" y="53032"/>
                <a:ext cx="425292" cy="58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dirty="0">
                    <a:solidFill>
                      <a:srgbClr val="FFFFFF"/>
                    </a:solidFill>
                    <a:latin typeface="微软雅黑" panose="020B0503020204020204" pitchFamily="34" charset="-122"/>
                  </a:rPr>
                  <a:t>7</a:t>
                </a:r>
                <a:endParaRPr lang="zh-CN" altLang="en-US" sz="3200" dirty="0">
                  <a:solidFill>
                    <a:srgbClr val="FFFFFF"/>
                  </a:solidFill>
                  <a:latin typeface="微软雅黑" panose="020B0503020204020204" pitchFamily="34" charset="-122"/>
                </a:endParaRPr>
              </a:p>
            </p:txBody>
          </p:sp>
        </p:grpSp>
        <p:sp>
          <p:nvSpPr>
            <p:cNvPr id="34" name="TextBox 37"/>
            <p:cNvSpPr txBox="1"/>
            <p:nvPr/>
          </p:nvSpPr>
          <p:spPr>
            <a:xfrm>
              <a:off x="7803353" y="4571159"/>
              <a:ext cx="1103340" cy="416332"/>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rPr>
                <a:t>客单价</a:t>
              </a:r>
              <a:endPar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endParaRPr>
            </a:p>
          </p:txBody>
        </p:sp>
      </p:grpSp>
      <p:grpSp>
        <p:nvGrpSpPr>
          <p:cNvPr id="37" name="组合 36"/>
          <p:cNvGrpSpPr/>
          <p:nvPr/>
        </p:nvGrpSpPr>
        <p:grpSpPr>
          <a:xfrm>
            <a:off x="6962477" y="5591332"/>
            <a:ext cx="2241327" cy="720725"/>
            <a:chOff x="6778332" y="5591332"/>
            <a:chExt cx="2241327" cy="720725"/>
          </a:xfrm>
        </p:grpSpPr>
        <p:grpSp>
          <p:nvGrpSpPr>
            <p:cNvPr id="38" name="组合 59"/>
            <p:cNvGrpSpPr/>
            <p:nvPr/>
          </p:nvGrpSpPr>
          <p:grpSpPr bwMode="auto">
            <a:xfrm>
              <a:off x="6778332" y="5591332"/>
              <a:ext cx="719137" cy="720725"/>
              <a:chOff x="0" y="0"/>
              <a:chExt cx="719434" cy="721654"/>
            </a:xfrm>
          </p:grpSpPr>
          <p:sp>
            <p:nvSpPr>
              <p:cNvPr id="40"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TextBox 61"/>
              <p:cNvSpPr txBox="1">
                <a:spLocks noChangeArrowheads="1"/>
              </p:cNvSpPr>
              <p:nvPr/>
            </p:nvSpPr>
            <p:spPr bwMode="auto">
              <a:xfrm>
                <a:off x="150910" y="53032"/>
                <a:ext cx="425292" cy="5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dirty="0">
                    <a:solidFill>
                      <a:srgbClr val="FFFFFF"/>
                    </a:solidFill>
                    <a:latin typeface="微软雅黑" panose="020B0503020204020204" pitchFamily="34" charset="-122"/>
                  </a:rPr>
                  <a:t>8</a:t>
                </a:r>
                <a:endParaRPr lang="zh-CN" altLang="en-US" sz="3200" dirty="0">
                  <a:solidFill>
                    <a:srgbClr val="FFFFFF"/>
                  </a:solidFill>
                  <a:latin typeface="微软雅黑" panose="020B0503020204020204" pitchFamily="34" charset="-122"/>
                </a:endParaRPr>
              </a:p>
            </p:txBody>
          </p:sp>
        </p:grpSp>
        <p:sp>
          <p:nvSpPr>
            <p:cNvPr id="39" name="TextBox 38"/>
            <p:cNvSpPr txBox="1"/>
            <p:nvPr/>
          </p:nvSpPr>
          <p:spPr>
            <a:xfrm>
              <a:off x="7916319" y="5743528"/>
              <a:ext cx="1103340" cy="416332"/>
            </a:xfrm>
            <a:prstGeom prst="rect">
              <a:avLst/>
            </a:prstGeom>
            <a:noFill/>
          </p:spPr>
          <p:txBody>
            <a:bodyPr wrap="square" lIns="0" tIns="0" rIns="0" bIns="0" rtlCol="0" anchor="t" anchorCtr="0">
              <a:spAutoFit/>
            </a:bodyPr>
            <a:lstStyle/>
            <a:p>
              <a:pPr algn="just">
                <a:lnSpc>
                  <a:spcPct val="120000"/>
                </a:lnSpc>
              </a:pPr>
              <a:r>
                <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转化率</a:t>
              </a:r>
              <a:endParaRPr lang="zh-CN" altLang="en-US" sz="26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sp>
        <p:nvSpPr>
          <p:cNvPr id="42" name="文本占位符 105474"/>
          <p:cNvSpPr>
            <a:spLocks noGrp="1"/>
          </p:cNvSpPr>
          <p:nvPr/>
        </p:nvSpPr>
        <p:spPr>
          <a:xfrm>
            <a:off x="948090" y="1323111"/>
            <a:ext cx="5798363" cy="584775"/>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spcBef>
                <a:spcPts val="1500"/>
              </a:spcBef>
              <a:spcAft>
                <a:spcPts val="0"/>
              </a:spcAft>
              <a:buNone/>
            </a:pPr>
            <a:r>
              <a:rPr lang="zh-CN" altLang="en-US" dirty="0">
                <a:solidFill>
                  <a:schemeClr val="accent2"/>
                </a:solidFill>
                <a:latin typeface="方正大黑简体" panose="03000509000000000000" pitchFamily="65" charset="-122"/>
                <a:ea typeface="方正大黑简体" panose="03000509000000000000" pitchFamily="65" charset="-122"/>
                <a:cs typeface="+mn-ea"/>
              </a:rPr>
              <a:t>（二）网店主要流量指标</a:t>
            </a:r>
            <a:endParaRPr lang="zh-CN" altLang="en-US" dirty="0">
              <a:solidFill>
                <a:schemeClr val="accent2"/>
              </a:solidFill>
              <a:latin typeface="方正大黑简体" panose="03000509000000000000" pitchFamily="65" charset="-122"/>
              <a:ea typeface="方正大黑简体" panose="03000509000000000000" pitchFamily="65" charset="-122"/>
              <a:cs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7820" y="984250"/>
            <a:ext cx="7650480" cy="5264785"/>
          </a:xfrm>
          <a:prstGeom prst="rect">
            <a:avLst/>
          </a:prstGeom>
          <a:noFill/>
        </p:spPr>
        <p:txBody>
          <a:bodyPr wrap="square" rtlCol="0" anchor="t">
            <a:spAutoFit/>
          </a:bodyPr>
          <a:lstStyle/>
          <a:p>
            <a:pPr indent="612140" algn="l">
              <a:spcBef>
                <a:spcPts val="1000"/>
              </a:spcBef>
              <a:spcAft>
                <a:spcPts val="50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（三）店铺综合体验分数据</a:t>
            </a:r>
            <a:endParaRPr lang="zh-CN" altLang="en-US"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latinLnBrk="0">
              <a:lnSpc>
                <a:spcPct val="150000"/>
              </a:lnSpc>
              <a:spcBef>
                <a:spcPts val="0"/>
              </a:spcBef>
              <a:spcAft>
                <a:spcPts val="0"/>
              </a:spcAft>
            </a:pPr>
            <a:r>
              <a:rPr lang="zh-CN" altLang="en-US" sz="2000" dirty="0">
                <a:solidFill>
                  <a:schemeClr val="accent2"/>
                </a:solidFill>
                <a:latin typeface="+mj-lt"/>
                <a:ea typeface="黑体" panose="02010609060101010101" pitchFamily="49" charset="-122"/>
                <a:cs typeface="+mn-ea"/>
              </a:rPr>
              <a:t>店铺综合体验分是指店铺在近30天的综合表现得分，包括店铺商品体验、物流体验、服务体验等三项指标，每项指标中卖家的体验得分都是3～5分。</a:t>
            </a:r>
            <a:endParaRPr lang="zh-CN" altLang="en-US" sz="2000" dirty="0">
              <a:solidFill>
                <a:schemeClr val="accent2"/>
              </a:solidFill>
              <a:latin typeface="+mj-lt"/>
              <a:ea typeface="黑体" panose="02010609060101010101" pitchFamily="49" charset="-122"/>
              <a:cs typeface="+mn-ea"/>
            </a:endParaRPr>
          </a:p>
          <a:p>
            <a:pPr indent="612140" algn="just" latinLnBrk="0">
              <a:lnSpc>
                <a:spcPct val="150000"/>
              </a:lnSpc>
              <a:spcBef>
                <a:spcPts val="0"/>
              </a:spcBef>
              <a:spcAft>
                <a:spcPts val="0"/>
              </a:spcAft>
            </a:pPr>
            <a:r>
              <a:rPr lang="zh-CN" altLang="en-US" sz="2000" dirty="0">
                <a:solidFill>
                  <a:schemeClr val="accent2"/>
                </a:solidFill>
                <a:latin typeface="+mj-lt"/>
                <a:ea typeface="黑体" panose="02010609060101010101" pitchFamily="49" charset="-122"/>
                <a:cs typeface="+mn-ea"/>
              </a:rPr>
              <a:t>1．店铺综合体验分对卖家经营的影响</a:t>
            </a:r>
            <a:endParaRPr lang="zh-CN" altLang="en-US" sz="2000" dirty="0">
              <a:solidFill>
                <a:schemeClr val="accent2"/>
              </a:solidFill>
              <a:latin typeface="+mj-lt"/>
              <a:ea typeface="黑体" panose="02010609060101010101" pitchFamily="49" charset="-122"/>
              <a:cs typeface="+mn-ea"/>
            </a:endParaRPr>
          </a:p>
          <a:p>
            <a:pPr indent="612140" algn="just" latinLnBrk="0">
              <a:lnSpc>
                <a:spcPct val="150000"/>
              </a:lnSpc>
              <a:spcBef>
                <a:spcPts val="0"/>
              </a:spcBef>
              <a:spcAft>
                <a:spcPts val="0"/>
              </a:spcAft>
            </a:pPr>
            <a:r>
              <a:rPr lang="zh-CN" altLang="en-US" sz="2000" dirty="0">
                <a:solidFill>
                  <a:schemeClr val="accent2"/>
                </a:solidFill>
                <a:latin typeface="+mj-lt"/>
                <a:ea typeface="黑体" panose="02010609060101010101" pitchFamily="49" charset="-122"/>
                <a:cs typeface="+mn-ea"/>
              </a:rPr>
              <a:t>（1）考核表现面向消费者展示：综合体验分及项目分表现将直接在店铺首页、印象页等地方展示给消费者，为消费者下单决策提供参考，如图4.13、图4.14所示。</a:t>
            </a:r>
            <a:endParaRPr lang="zh-CN" altLang="en-US" sz="2000" dirty="0">
              <a:solidFill>
                <a:schemeClr val="accent2"/>
              </a:solidFill>
              <a:latin typeface="+mj-lt"/>
              <a:ea typeface="黑体" panose="02010609060101010101" pitchFamily="49" charset="-122"/>
              <a:cs typeface="+mn-ea"/>
            </a:endParaRPr>
          </a:p>
          <a:p>
            <a:pPr indent="612140" algn="l" latinLnBrk="0">
              <a:lnSpc>
                <a:spcPct val="150000"/>
              </a:lnSpc>
              <a:spcBef>
                <a:spcPts val="0"/>
              </a:spcBef>
              <a:spcAft>
                <a:spcPts val="0"/>
              </a:spcAft>
            </a:pPr>
            <a:r>
              <a:rPr lang="zh-CN" altLang="en-US" sz="2000" dirty="0">
                <a:solidFill>
                  <a:schemeClr val="accent2"/>
                </a:solidFill>
                <a:latin typeface="+mj-lt"/>
                <a:ea typeface="黑体" panose="02010609060101010101" pitchFamily="49" charset="-122"/>
                <a:cs typeface="+mn-ea"/>
                <a:sym typeface="+mn-ea"/>
              </a:rPr>
              <a:t>（2）影响商品搜索流量</a:t>
            </a:r>
            <a:endParaRPr lang="zh-CN" altLang="en-US" sz="2000" dirty="0">
              <a:solidFill>
                <a:schemeClr val="accent2"/>
              </a:solidFill>
              <a:latin typeface="+mj-lt"/>
              <a:ea typeface="黑体" panose="02010609060101010101" pitchFamily="49" charset="-122"/>
              <a:cs typeface="+mn-ea"/>
            </a:endParaRPr>
          </a:p>
          <a:p>
            <a:pPr indent="612140" algn="just" latinLnBrk="0">
              <a:lnSpc>
                <a:spcPct val="150000"/>
              </a:lnSpc>
              <a:spcBef>
                <a:spcPts val="0"/>
              </a:spcBef>
              <a:spcAft>
                <a:spcPts val="0"/>
              </a:spcAft>
            </a:pPr>
            <a:r>
              <a:rPr lang="zh-CN" altLang="en-US" sz="2000" dirty="0">
                <a:solidFill>
                  <a:schemeClr val="accent2"/>
                </a:solidFill>
                <a:latin typeface="+mj-lt"/>
                <a:ea typeface="黑体" panose="02010609060101010101" pitchFamily="49" charset="-122"/>
                <a:cs typeface="+mn-ea"/>
                <a:sym typeface="+mn-ea"/>
              </a:rPr>
              <a:t>（3）影响营销活动报名</a:t>
            </a:r>
            <a:endParaRPr lang="zh-CN" altLang="en-US" sz="2000" dirty="0">
              <a:solidFill>
                <a:schemeClr val="accent2"/>
              </a:solidFill>
              <a:latin typeface="+mj-lt"/>
              <a:ea typeface="黑体" panose="02010609060101010101" pitchFamily="49" charset="-122"/>
              <a:cs typeface="+mn-ea"/>
            </a:endParaRPr>
          </a:p>
          <a:p>
            <a:pPr indent="612140" algn="just" latinLnBrk="0">
              <a:lnSpc>
                <a:spcPct val="150000"/>
              </a:lnSpc>
              <a:spcBef>
                <a:spcPts val="0"/>
              </a:spcBef>
              <a:spcAft>
                <a:spcPts val="0"/>
              </a:spcAft>
            </a:pPr>
            <a:r>
              <a:rPr lang="zh-CN" altLang="en-US" sz="2000" dirty="0">
                <a:solidFill>
                  <a:schemeClr val="accent2"/>
                </a:solidFill>
                <a:latin typeface="+mj-lt"/>
                <a:ea typeface="黑体" panose="02010609060101010101" pitchFamily="49" charset="-122"/>
                <a:cs typeface="+mn-ea"/>
                <a:sym typeface="+mn-ea"/>
              </a:rPr>
              <a:t>（</a:t>
            </a:r>
            <a:r>
              <a:rPr lang="en-US" altLang="zh-CN" sz="2000" dirty="0">
                <a:solidFill>
                  <a:schemeClr val="accent2"/>
                </a:solidFill>
                <a:latin typeface="+mj-lt"/>
                <a:ea typeface="黑体" panose="02010609060101010101" pitchFamily="49" charset="-122"/>
                <a:cs typeface="+mn-ea"/>
                <a:sym typeface="+mn-ea"/>
              </a:rPr>
              <a:t>4</a:t>
            </a:r>
            <a:r>
              <a:rPr lang="zh-CN" altLang="en-US" sz="2000" dirty="0">
                <a:solidFill>
                  <a:schemeClr val="accent2"/>
                </a:solidFill>
                <a:latin typeface="+mj-lt"/>
                <a:ea typeface="黑体" panose="02010609060101010101" pitchFamily="49" charset="-122"/>
                <a:cs typeface="+mn-ea"/>
                <a:sym typeface="+mn-ea"/>
              </a:rPr>
              <a:t>）影响消费者复购</a:t>
            </a:r>
            <a:endParaRPr lang="zh-CN" altLang="en-US" sz="2000" dirty="0">
              <a:solidFill>
                <a:schemeClr val="accent2"/>
              </a:solidFill>
              <a:latin typeface="+mj-lt"/>
              <a:ea typeface="黑体" panose="02010609060101010101" pitchFamily="49" charset="-122"/>
              <a:cs typeface="+mn-ea"/>
            </a:endParaRPr>
          </a:p>
        </p:txBody>
      </p:sp>
      <p:pic>
        <p:nvPicPr>
          <p:cNvPr id="3" name="图片 2" descr="g10"/>
          <p:cNvPicPr>
            <a:picLocks noChangeAspect="1"/>
          </p:cNvPicPr>
          <p:nvPr/>
        </p:nvPicPr>
        <p:blipFill>
          <a:blip r:embed="rId1"/>
          <a:stretch>
            <a:fillRect/>
          </a:stretch>
        </p:blipFill>
        <p:spPr>
          <a:xfrm>
            <a:off x="9194800" y="116205"/>
            <a:ext cx="2443480" cy="2348230"/>
          </a:xfrm>
          <a:prstGeom prst="rect">
            <a:avLst/>
          </a:prstGeom>
          <a:noFill/>
          <a:ln>
            <a:noFill/>
          </a:ln>
        </p:spPr>
      </p:pic>
      <p:pic>
        <p:nvPicPr>
          <p:cNvPr id="4" name="图片 3"/>
          <p:cNvPicPr>
            <a:picLocks noChangeAspect="1"/>
          </p:cNvPicPr>
          <p:nvPr/>
        </p:nvPicPr>
        <p:blipFill>
          <a:blip r:embed="rId2"/>
          <a:stretch>
            <a:fillRect/>
          </a:stretch>
        </p:blipFill>
        <p:spPr>
          <a:xfrm>
            <a:off x="9338310" y="3128645"/>
            <a:ext cx="2130425" cy="3120390"/>
          </a:xfrm>
          <a:prstGeom prst="rect">
            <a:avLst/>
          </a:prstGeom>
          <a:noFill/>
          <a:ln>
            <a:noFill/>
          </a:ln>
        </p:spPr>
      </p:pic>
      <p:sp>
        <p:nvSpPr>
          <p:cNvPr id="74" name="矩形 7850"/>
          <p:cNvSpPr/>
          <p:nvPr/>
        </p:nvSpPr>
        <p:spPr>
          <a:xfrm>
            <a:off x="9443720" y="4509135"/>
            <a:ext cx="1919605" cy="476885"/>
          </a:xfrm>
          <a:prstGeom prst="rect">
            <a:avLst/>
          </a:prstGeom>
          <a:noFill/>
          <a:ln w="9525" cap="flat" cmpd="sng">
            <a:solidFill>
              <a:srgbClr val="FFFFFF"/>
            </a:solidFill>
            <a:prstDash val="solid"/>
            <a:miter/>
            <a:headEnd type="none" w="med" len="med"/>
            <a:tailEnd type="none" w="med" len="med"/>
          </a:ln>
        </p:spPr>
      </p:sp>
      <p:sp>
        <p:nvSpPr>
          <p:cNvPr id="75" name="矩形 7851"/>
          <p:cNvSpPr/>
          <p:nvPr/>
        </p:nvSpPr>
        <p:spPr>
          <a:xfrm>
            <a:off x="9520555" y="6021070"/>
            <a:ext cx="1707515" cy="187960"/>
          </a:xfrm>
          <a:prstGeom prst="rect">
            <a:avLst/>
          </a:prstGeom>
          <a:noFill/>
          <a:ln w="9525" cap="flat" cmpd="sng">
            <a:solidFill>
              <a:srgbClr val="FFFFFF"/>
            </a:solidFill>
            <a:prstDash val="solid"/>
            <a:miter/>
            <a:headEnd type="none" w="med" len="med"/>
            <a:tailEnd type="none" w="med" len="med"/>
          </a:ln>
        </p:spPr>
      </p:sp>
      <p:sp>
        <p:nvSpPr>
          <p:cNvPr id="76" name="矩形 115"/>
          <p:cNvSpPr/>
          <p:nvPr/>
        </p:nvSpPr>
        <p:spPr>
          <a:xfrm>
            <a:off x="6450965" y="4580890"/>
            <a:ext cx="2284095" cy="215900"/>
          </a:xfrm>
          <a:prstGeom prst="rect">
            <a:avLst/>
          </a:prstGeom>
          <a:noFill/>
          <a:ln w="9525" cap="flat" cmpd="sng">
            <a:solidFill>
              <a:srgbClr val="FFFFFF"/>
            </a:solidFill>
            <a:prstDash val="solid"/>
            <a:miter/>
            <a:headEnd type="none" w="med" len="med"/>
            <a:tailEnd type="none" w="med" len="med"/>
          </a:ln>
        </p:spPr>
      </p:sp>
      <p:sp>
        <p:nvSpPr>
          <p:cNvPr id="104" name="文本框 103"/>
          <p:cNvSpPr txBox="1"/>
          <p:nvPr/>
        </p:nvSpPr>
        <p:spPr>
          <a:xfrm>
            <a:off x="9051290" y="2493010"/>
            <a:ext cx="2646680" cy="306705"/>
          </a:xfrm>
          <a:prstGeom prst="rect">
            <a:avLst/>
          </a:prstGeom>
          <a:noFill/>
          <a:ln w="9525">
            <a:noFill/>
          </a:ln>
        </p:spPr>
        <p:txBody>
          <a:bodyPr wrap="square">
            <a:spAutoFit/>
          </a:bodyPr>
          <a:p>
            <a:pPr marL="0" indent="0"/>
            <a:r>
              <a:rPr lang="zh-CN" sz="1400" b="0">
                <a:solidFill>
                  <a:schemeClr val="accent2"/>
                </a:solidFill>
                <a:latin typeface="Times New Roman" panose="02020603050405020304" charset="0"/>
                <a:ea typeface="微软雅黑" panose="020B0503020204020204" pitchFamily="34" charset="-122"/>
              </a:rPr>
              <a:t>图</a:t>
            </a:r>
            <a:r>
              <a:rPr lang="en-US" sz="1400" b="0">
                <a:solidFill>
                  <a:schemeClr val="accent2"/>
                </a:solidFill>
                <a:latin typeface="Times New Roman" panose="02020603050405020304" charset="0"/>
                <a:ea typeface="微软雅黑" panose="020B0503020204020204" pitchFamily="34" charset="-122"/>
              </a:rPr>
              <a:t>4.13</a:t>
            </a:r>
            <a:r>
              <a:rPr lang="en-US" sz="1400" b="0">
                <a:solidFill>
                  <a:schemeClr val="accent2"/>
                </a:solidFill>
                <a:latin typeface="Times New Roman" panose="02020603050405020304" charset="0"/>
                <a:ea typeface="微软雅黑" panose="020B0503020204020204" pitchFamily="34" charset="-122"/>
                <a:cs typeface="Times New Roman" panose="02020603050405020304" charset="0"/>
              </a:rPr>
              <a:t>  </a:t>
            </a:r>
            <a:r>
              <a:rPr lang="zh-CN" sz="1400" b="0">
                <a:solidFill>
                  <a:schemeClr val="accent2"/>
                </a:solidFill>
                <a:latin typeface="Times New Roman" panose="02020603050405020304" charset="0"/>
                <a:ea typeface="微软雅黑" panose="020B0503020204020204" pitchFamily="34" charset="-122"/>
              </a:rPr>
              <a:t>店铺体验分在首页展示</a:t>
            </a:r>
            <a:endParaRPr lang="zh-CN" altLang="en-US" sz="1400" b="0">
              <a:solidFill>
                <a:schemeClr val="accent2"/>
              </a:solidFill>
              <a:latin typeface="Times New Roman" panose="02020603050405020304" charset="0"/>
              <a:ea typeface="微软雅黑" panose="020B0503020204020204" pitchFamily="34" charset="-122"/>
            </a:endParaRPr>
          </a:p>
        </p:txBody>
      </p:sp>
      <p:sp>
        <p:nvSpPr>
          <p:cNvPr id="5" name="文本框 4"/>
          <p:cNvSpPr txBox="1"/>
          <p:nvPr/>
        </p:nvSpPr>
        <p:spPr>
          <a:xfrm>
            <a:off x="9025890" y="6257290"/>
            <a:ext cx="3170555" cy="306705"/>
          </a:xfrm>
          <a:prstGeom prst="rect">
            <a:avLst/>
          </a:prstGeom>
          <a:noFill/>
          <a:ln w="9525">
            <a:noFill/>
          </a:ln>
        </p:spPr>
        <p:txBody>
          <a:bodyPr wrap="square">
            <a:spAutoFit/>
          </a:bodyPr>
          <a:p>
            <a:pPr marL="0" indent="0"/>
            <a:r>
              <a:rPr lang="zh-CN" sz="1400" b="0">
                <a:solidFill>
                  <a:schemeClr val="accent2"/>
                </a:solidFill>
                <a:latin typeface="Times New Roman" panose="02020603050405020304" charset="0"/>
                <a:ea typeface="微软雅黑" panose="020B0503020204020204" pitchFamily="34" charset="-122"/>
              </a:rPr>
              <a:t>图</a:t>
            </a:r>
            <a:r>
              <a:rPr lang="en-US" sz="1400" b="0">
                <a:solidFill>
                  <a:schemeClr val="accent2"/>
                </a:solidFill>
                <a:latin typeface="Times New Roman" panose="02020603050405020304" charset="0"/>
                <a:ea typeface="微软雅黑" panose="020B0503020204020204" pitchFamily="34" charset="-122"/>
              </a:rPr>
              <a:t>4.14</a:t>
            </a:r>
            <a:r>
              <a:rPr lang="en-US" sz="1400" b="0">
                <a:solidFill>
                  <a:schemeClr val="accent2"/>
                </a:solidFill>
                <a:latin typeface="Times New Roman" panose="02020603050405020304" charset="0"/>
                <a:ea typeface="微软雅黑" panose="020B0503020204020204" pitchFamily="34" charset="-122"/>
                <a:cs typeface="Times New Roman" panose="02020603050405020304" charset="0"/>
              </a:rPr>
              <a:t>  </a:t>
            </a:r>
            <a:r>
              <a:rPr lang="zh-CN" sz="1400" b="0">
                <a:solidFill>
                  <a:schemeClr val="accent2"/>
                </a:solidFill>
                <a:latin typeface="Times New Roman" panose="02020603050405020304" charset="0"/>
                <a:ea typeface="微软雅黑" panose="020B0503020204020204" pitchFamily="34" charset="-122"/>
              </a:rPr>
              <a:t>店铺体验分在店铺印象页展示</a:t>
            </a:r>
            <a:endParaRPr lang="zh-CN" altLang="en-US" sz="1400" b="0">
              <a:solidFill>
                <a:schemeClr val="accent2"/>
              </a:solidFill>
              <a:latin typeface="Times New Roman" panose="02020603050405020304" charset="0"/>
              <a:ea typeface="微软雅黑" panose="020B0503020204020204" pitchFamily="34" charset="-122"/>
            </a:endParaRPr>
          </a:p>
        </p:txBody>
      </p:sp>
      <p:sp>
        <p:nvSpPr>
          <p:cNvPr id="7" name="矩形 7851"/>
          <p:cNvSpPr/>
          <p:nvPr/>
        </p:nvSpPr>
        <p:spPr>
          <a:xfrm>
            <a:off x="9230360" y="908685"/>
            <a:ext cx="2346325" cy="276225"/>
          </a:xfrm>
          <a:prstGeom prst="rect">
            <a:avLst/>
          </a:prstGeom>
          <a:noFill/>
          <a:ln w="19050" cap="flat" cmpd="sng">
            <a:solidFill>
              <a:srgbClr val="FFFFFF"/>
            </a:solidFill>
            <a:prstDash val="solid"/>
            <a:miter/>
            <a:headEnd type="none" w="med" len="med"/>
            <a:tailEnd type="none" w="med" len="med"/>
          </a:ln>
        </p:spPr>
      </p:sp>
    </p:spTree>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5430" y="1340485"/>
            <a:ext cx="10647680" cy="4340860"/>
          </a:xfrm>
          <a:prstGeom prst="rect">
            <a:avLst/>
          </a:prstGeom>
          <a:noFill/>
        </p:spPr>
        <p:txBody>
          <a:bodyPr wrap="square" rtlCol="0" anchor="t">
            <a:spAutoFit/>
          </a:bodyPr>
          <a:lstStyle/>
          <a:p>
            <a:pPr indent="612140" algn="l">
              <a:spcBef>
                <a:spcPts val="1000"/>
              </a:spcBef>
              <a:spcAft>
                <a:spcPts val="50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（三）店铺综合体验分数据</a:t>
            </a:r>
            <a:endParaRPr lang="zh-CN" altLang="en-US"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latinLnBrk="0">
              <a:lnSpc>
                <a:spcPct val="150000"/>
              </a:lnSpc>
              <a:spcBef>
                <a:spcPts val="0"/>
              </a:spcBef>
              <a:spcAft>
                <a:spcPts val="0"/>
              </a:spcAft>
            </a:pPr>
            <a:r>
              <a:rPr lang="zh-CN" altLang="en-US" sz="2000" dirty="0">
                <a:solidFill>
                  <a:schemeClr val="accent2"/>
                </a:solidFill>
                <a:latin typeface="+mj-lt"/>
                <a:ea typeface="黑体" panose="02010609060101010101" pitchFamily="49" charset="-122"/>
                <a:cs typeface="+mn-ea"/>
              </a:rPr>
              <a:t>2．店铺综合体验分的计算方法</a:t>
            </a:r>
            <a:endParaRPr lang="zh-CN" altLang="en-US" sz="2000" dirty="0">
              <a:solidFill>
                <a:schemeClr val="accent2"/>
              </a:solidFill>
              <a:latin typeface="+mj-lt"/>
              <a:ea typeface="黑体" panose="02010609060101010101" pitchFamily="49" charset="-122"/>
              <a:cs typeface="+mn-ea"/>
            </a:endParaRPr>
          </a:p>
          <a:p>
            <a:pPr indent="612140" algn="just" latinLnBrk="0">
              <a:lnSpc>
                <a:spcPct val="150000"/>
              </a:lnSpc>
              <a:spcBef>
                <a:spcPts val="0"/>
              </a:spcBef>
              <a:spcAft>
                <a:spcPts val="0"/>
              </a:spcAft>
            </a:pPr>
            <a:r>
              <a:rPr lang="zh-CN" altLang="en-US" sz="2000" dirty="0">
                <a:solidFill>
                  <a:schemeClr val="accent2"/>
                </a:solidFill>
                <a:latin typeface="+mj-lt"/>
                <a:ea typeface="黑体" panose="02010609060101010101" pitchFamily="49" charset="-122"/>
                <a:cs typeface="+mn-ea"/>
              </a:rPr>
              <a:t>店铺综合体验分的计算公式为：店铺综合体验分＝商品体验得分×该项权重＋物流体验得分×该项权重＋服务体验得分×该项权重。</a:t>
            </a:r>
            <a:endParaRPr lang="zh-CN" altLang="en-US" sz="2000" dirty="0">
              <a:solidFill>
                <a:schemeClr val="accent2"/>
              </a:solidFill>
              <a:latin typeface="+mj-lt"/>
              <a:ea typeface="黑体" panose="02010609060101010101" pitchFamily="49" charset="-122"/>
              <a:cs typeface="+mn-ea"/>
            </a:endParaRPr>
          </a:p>
          <a:p>
            <a:pPr indent="612140" algn="just" latinLnBrk="0">
              <a:lnSpc>
                <a:spcPct val="150000"/>
              </a:lnSpc>
              <a:spcBef>
                <a:spcPts val="0"/>
              </a:spcBef>
              <a:spcAft>
                <a:spcPts val="0"/>
              </a:spcAft>
            </a:pPr>
            <a:r>
              <a:rPr lang="zh-CN" altLang="en-US" sz="2000" dirty="0">
                <a:solidFill>
                  <a:schemeClr val="accent2"/>
                </a:solidFill>
                <a:latin typeface="+mj-lt"/>
                <a:ea typeface="黑体" panose="02010609060101010101" pitchFamily="49" charset="-122"/>
                <a:cs typeface="+mn-ea"/>
              </a:rPr>
              <a:t>（1）各单项得分：根据商家某单项指标在所处的主营类目中的排名综合计算得出在任一单项上，卖家的体验得分都是3～5分。</a:t>
            </a:r>
            <a:endParaRPr lang="zh-CN" altLang="en-US" sz="2000" dirty="0">
              <a:solidFill>
                <a:schemeClr val="accent2"/>
              </a:solidFill>
              <a:latin typeface="+mj-lt"/>
              <a:ea typeface="黑体" panose="02010609060101010101" pitchFamily="49" charset="-122"/>
              <a:cs typeface="+mn-ea"/>
            </a:endParaRPr>
          </a:p>
          <a:p>
            <a:pPr indent="612140" algn="just" latinLnBrk="0">
              <a:lnSpc>
                <a:spcPct val="150000"/>
              </a:lnSpc>
              <a:spcBef>
                <a:spcPts val="0"/>
              </a:spcBef>
              <a:spcAft>
                <a:spcPts val="0"/>
              </a:spcAft>
            </a:pPr>
            <a:r>
              <a:rPr lang="zh-CN" altLang="en-US" sz="2000" dirty="0">
                <a:solidFill>
                  <a:schemeClr val="accent2"/>
                </a:solidFill>
                <a:latin typeface="+mj-lt"/>
                <a:ea typeface="黑体" panose="02010609060101010101" pitchFamily="49" charset="-122"/>
                <a:cs typeface="+mn-ea"/>
              </a:rPr>
              <a:t>（2）单项权重：根据各行业策略要求，不同时期不同类目的权重不同。例如，店铺甲属于某类目，单项维度得分权重如下：商品体验4分，权重A%；物流体验3分，权重B%；服务体验5分，权重C%。则店铺甲的店铺综合体验分＝4×B%＋3×A%＋5×C%=X分。</a:t>
            </a:r>
            <a:endParaRPr lang="zh-CN" altLang="en-US" sz="20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1757" y="980728"/>
            <a:ext cx="11233248" cy="3316870"/>
          </a:xfrm>
          <a:prstGeom prst="rect">
            <a:avLst/>
          </a:prstGeom>
          <a:noFill/>
        </p:spPr>
        <p:txBody>
          <a:bodyPr wrap="square" rtlCol="0" anchor="t">
            <a:spAutoFit/>
          </a:bodyPr>
          <a:lstStyle/>
          <a:p>
            <a:pPr indent="612140" algn="just">
              <a:spcBef>
                <a:spcPts val="1000"/>
              </a:spcBef>
              <a:spcAft>
                <a:spcPts val="50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（四）转化率数据</a:t>
            </a:r>
            <a:endParaRPr lang="en-US" altLang="zh-CN"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a:lnSpc>
                <a:spcPct val="13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网店的转化率是衡量网店运营健康程度的一个重要指标。与转化率有关的网店数据主要有全店转化率、单品转化率、转化的金额、转化的笔数和退款率五个。淘宝网店中与网店转化率数据指标相关的还有引导支付转化率、下单支付转化率等。</a:t>
            </a:r>
            <a:endParaRPr lang="zh-CN" altLang="en-US" sz="2400" dirty="0">
              <a:solidFill>
                <a:schemeClr val="accent2"/>
              </a:solidFill>
              <a:latin typeface="+mj-lt"/>
              <a:ea typeface="黑体" panose="02010609060101010101" pitchFamily="49" charset="-122"/>
              <a:cs typeface="+mn-ea"/>
            </a:endParaRPr>
          </a:p>
          <a:p>
            <a:pPr indent="612140" algn="just">
              <a:lnSpc>
                <a:spcPct val="13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转化率根据买家行为的不同，可以分为静默转化率和咨询转化率；根据收费方式的不同，又可以分为免费流量转化率和付费流量转化率。</a:t>
            </a:r>
            <a:endParaRPr lang="zh-CN" altLang="en-US" sz="2400" dirty="0">
              <a:solidFill>
                <a:schemeClr val="accent2"/>
              </a:solidFill>
              <a:latin typeface="+mj-lt"/>
              <a:ea typeface="黑体" panose="02010609060101010101" pitchFamily="49" charset="-122"/>
              <a:cs typeface="+mn-ea"/>
            </a:endParaRPr>
          </a:p>
        </p:txBody>
      </p:sp>
      <p:grpSp>
        <p:nvGrpSpPr>
          <p:cNvPr id="16" name="组合 15"/>
          <p:cNvGrpSpPr/>
          <p:nvPr/>
        </p:nvGrpSpPr>
        <p:grpSpPr>
          <a:xfrm>
            <a:off x="8065195" y="3963902"/>
            <a:ext cx="3312368" cy="2705458"/>
            <a:chOff x="8618661" y="4098096"/>
            <a:chExt cx="3312368" cy="2705458"/>
          </a:xfrm>
        </p:grpSpPr>
        <p:sp>
          <p:nvSpPr>
            <p:cNvPr id="10" name="流程图: 接点 9"/>
            <p:cNvSpPr/>
            <p:nvPr/>
          </p:nvSpPr>
          <p:spPr bwMode="auto">
            <a:xfrm>
              <a:off x="8956103" y="4211554"/>
              <a:ext cx="2592288" cy="2592000"/>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矩形: 圆角 10"/>
            <p:cNvSpPr/>
            <p:nvPr/>
          </p:nvSpPr>
          <p:spPr bwMode="auto">
            <a:xfrm>
              <a:off x="8641259" y="5172304"/>
              <a:ext cx="1080120" cy="432048"/>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rgbClr val="F8F8F8"/>
                  </a:solidFill>
                  <a:effectLst/>
                  <a:latin typeface="黑体" panose="02010609060101010101" pitchFamily="49" charset="-122"/>
                  <a:ea typeface="黑体" panose="02010609060101010101" pitchFamily="49" charset="-122"/>
                </a:rPr>
                <a:t>退款率</a:t>
              </a:r>
              <a:endParaRPr kumimoji="0" lang="zh-CN" altLang="en-US" sz="1800" b="0" i="0" u="none" strike="noStrike" cap="none" normalizeH="0" baseline="0" dirty="0">
                <a:ln>
                  <a:noFill/>
                </a:ln>
                <a:solidFill>
                  <a:srgbClr val="F8F8F8"/>
                </a:solidFill>
                <a:effectLst/>
                <a:latin typeface="黑体" panose="02010609060101010101" pitchFamily="49" charset="-122"/>
                <a:ea typeface="黑体" panose="02010609060101010101" pitchFamily="49" charset="-122"/>
              </a:endParaRPr>
            </a:p>
          </p:txBody>
        </p:sp>
        <p:sp>
          <p:nvSpPr>
            <p:cNvPr id="12" name="矩形: 圆角 11"/>
            <p:cNvSpPr/>
            <p:nvPr/>
          </p:nvSpPr>
          <p:spPr bwMode="auto">
            <a:xfrm>
              <a:off x="10490869" y="5172304"/>
              <a:ext cx="1440160" cy="432048"/>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rgbClr val="F8F8F8"/>
                  </a:solidFill>
                  <a:effectLst/>
                  <a:latin typeface="黑体" panose="02010609060101010101" pitchFamily="49" charset="-122"/>
                  <a:ea typeface="黑体" panose="02010609060101010101" pitchFamily="49" charset="-122"/>
                </a:rPr>
                <a:t>单品转化率</a:t>
              </a:r>
              <a:endParaRPr kumimoji="0" lang="zh-CN" altLang="en-US" sz="1800" b="0" i="0" u="none" strike="noStrike" cap="none" normalizeH="0" baseline="0" dirty="0">
                <a:ln>
                  <a:noFill/>
                </a:ln>
                <a:solidFill>
                  <a:srgbClr val="F8F8F8"/>
                </a:solidFill>
                <a:effectLst/>
                <a:latin typeface="黑体" panose="02010609060101010101" pitchFamily="49" charset="-122"/>
                <a:ea typeface="黑体" panose="02010609060101010101" pitchFamily="49" charset="-122"/>
              </a:endParaRPr>
            </a:p>
          </p:txBody>
        </p:sp>
        <p:sp>
          <p:nvSpPr>
            <p:cNvPr id="13" name="矩形: 圆角 12"/>
            <p:cNvSpPr/>
            <p:nvPr/>
          </p:nvSpPr>
          <p:spPr bwMode="auto">
            <a:xfrm>
              <a:off x="8618661" y="6128193"/>
              <a:ext cx="1368152" cy="432048"/>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rgbClr val="F8F8F8"/>
                  </a:solidFill>
                  <a:effectLst/>
                  <a:latin typeface="黑体" panose="02010609060101010101" pitchFamily="49" charset="-122"/>
                  <a:ea typeface="黑体" panose="02010609060101010101" pitchFamily="49" charset="-122"/>
                </a:rPr>
                <a:t>转化的笔数</a:t>
              </a:r>
              <a:endParaRPr kumimoji="0" lang="zh-CN" altLang="en-US" sz="1800" b="0" i="0" u="none" strike="noStrike" cap="none" normalizeH="0" baseline="0" dirty="0">
                <a:ln>
                  <a:noFill/>
                </a:ln>
                <a:solidFill>
                  <a:srgbClr val="F8F8F8"/>
                </a:solidFill>
                <a:effectLst/>
                <a:latin typeface="黑体" panose="02010609060101010101" pitchFamily="49" charset="-122"/>
                <a:ea typeface="黑体" panose="02010609060101010101" pitchFamily="49" charset="-122"/>
              </a:endParaRPr>
            </a:p>
          </p:txBody>
        </p:sp>
        <p:sp>
          <p:nvSpPr>
            <p:cNvPr id="14" name="矩形: 圆角 13"/>
            <p:cNvSpPr/>
            <p:nvPr/>
          </p:nvSpPr>
          <p:spPr bwMode="auto">
            <a:xfrm>
              <a:off x="10346853" y="6128193"/>
              <a:ext cx="1368152" cy="432048"/>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rgbClr val="F8F8F8"/>
                  </a:solidFill>
                  <a:effectLst/>
                  <a:latin typeface="黑体" panose="02010609060101010101" pitchFamily="49" charset="-122"/>
                  <a:ea typeface="黑体" panose="02010609060101010101" pitchFamily="49" charset="-122"/>
                </a:rPr>
                <a:t>转化的金额</a:t>
              </a:r>
              <a:endParaRPr kumimoji="0" lang="zh-CN" altLang="en-US" sz="1800" b="0" i="0" u="none" strike="noStrike" cap="none" normalizeH="0" baseline="0" dirty="0">
                <a:ln>
                  <a:noFill/>
                </a:ln>
                <a:solidFill>
                  <a:srgbClr val="F8F8F8"/>
                </a:solidFill>
                <a:effectLst/>
                <a:latin typeface="黑体" panose="02010609060101010101" pitchFamily="49" charset="-122"/>
                <a:ea typeface="黑体" panose="02010609060101010101" pitchFamily="49" charset="-122"/>
              </a:endParaRPr>
            </a:p>
          </p:txBody>
        </p:sp>
        <p:sp>
          <p:nvSpPr>
            <p:cNvPr id="15" name="矩形: 圆角 14"/>
            <p:cNvSpPr/>
            <p:nvPr/>
          </p:nvSpPr>
          <p:spPr bwMode="auto">
            <a:xfrm>
              <a:off x="9449472" y="4098096"/>
              <a:ext cx="1401437" cy="432048"/>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rgbClr val="F8F8F8"/>
                  </a:solidFill>
                  <a:effectLst/>
                  <a:latin typeface="黑体" panose="02010609060101010101" pitchFamily="49" charset="-122"/>
                  <a:ea typeface="黑体" panose="02010609060101010101" pitchFamily="49" charset="-122"/>
                </a:rPr>
                <a:t>全店转化率</a:t>
              </a:r>
              <a:endParaRPr kumimoji="0" lang="zh-CN" altLang="en-US" sz="1800" b="0" i="0" u="none" strike="noStrike" cap="none" normalizeH="0" baseline="0" dirty="0">
                <a:ln>
                  <a:noFill/>
                </a:ln>
                <a:solidFill>
                  <a:srgbClr val="F8F8F8"/>
                </a:solidFill>
                <a:effectLst/>
                <a:latin typeface="黑体" panose="02010609060101010101" pitchFamily="49" charset="-122"/>
                <a:ea typeface="黑体" panose="02010609060101010101" pitchFamily="49" charset="-122"/>
              </a:endParaRPr>
            </a:p>
          </p:txBody>
        </p:sp>
      </p:grpSp>
    </p:spTree>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124" y="1340768"/>
            <a:ext cx="10863645" cy="1776640"/>
          </a:xfrm>
          <a:prstGeom prst="rect">
            <a:avLst/>
          </a:prstGeom>
          <a:noFill/>
        </p:spPr>
        <p:txBody>
          <a:bodyPr wrap="square" rtlCol="0" anchor="t">
            <a:spAutoFit/>
          </a:bodyPr>
          <a:lstStyle/>
          <a:p>
            <a:pPr indent="612140" algn="just">
              <a:spcBef>
                <a:spcPts val="1000"/>
              </a:spcBef>
              <a:spcAft>
                <a:spcPts val="500"/>
              </a:spcAft>
            </a:pPr>
            <a:r>
              <a:rPr lang="en-US" altLang="zh-CN" sz="2400" b="1" dirty="0">
                <a:solidFill>
                  <a:schemeClr val="accent2"/>
                </a:solidFill>
                <a:latin typeface="+mj-lt"/>
                <a:ea typeface="黑体" panose="02010609060101010101" pitchFamily="49" charset="-122"/>
                <a:cs typeface="+mn-ea"/>
              </a:rPr>
              <a:t>1</a:t>
            </a:r>
            <a:r>
              <a:rPr lang="zh-CN" altLang="en-US" sz="2400" b="1" dirty="0">
                <a:solidFill>
                  <a:schemeClr val="accent2"/>
                </a:solidFill>
                <a:latin typeface="+mj-lt"/>
                <a:ea typeface="黑体" panose="02010609060101010101" pitchFamily="49" charset="-122"/>
                <a:cs typeface="+mn-ea"/>
              </a:rPr>
              <a:t>．静默转化率</a:t>
            </a:r>
            <a:endParaRPr lang="en-US" altLang="zh-CN" sz="2400" b="1" dirty="0">
              <a:solidFill>
                <a:schemeClr val="accent2"/>
              </a:solidFill>
              <a:latin typeface="+mj-lt"/>
              <a:ea typeface="黑体" panose="02010609060101010101" pitchFamily="49" charset="-122"/>
              <a:cs typeface="+mn-ea"/>
            </a:endParaRPr>
          </a:p>
          <a:p>
            <a:pPr indent="612140" algn="just">
              <a:lnSpc>
                <a:spcPct val="150000"/>
              </a:lnSpc>
              <a:spcBef>
                <a:spcPts val="1000"/>
              </a:spcBef>
              <a:spcAft>
                <a:spcPts val="500"/>
              </a:spcAft>
            </a:pPr>
            <a:r>
              <a:rPr lang="zh-CN" altLang="en-US" sz="2600" dirty="0">
                <a:solidFill>
                  <a:schemeClr val="accent2"/>
                </a:solidFill>
                <a:latin typeface="+mj-lt"/>
                <a:ea typeface="黑体" panose="02010609060101010101" pitchFamily="49" charset="-122"/>
                <a:cs typeface="+mn-ea"/>
              </a:rPr>
              <a:t>静默转化率，顾名思义就是进入网店的买家中，没有咨询客服而是直接下单的买家比例。</a:t>
            </a:r>
            <a:endParaRPr lang="zh-CN" altLang="en-US" sz="2600" dirty="0">
              <a:solidFill>
                <a:schemeClr val="accent2"/>
              </a:solidFill>
              <a:latin typeface="+mj-lt"/>
              <a:ea typeface="黑体" panose="02010609060101010101" pitchFamily="49" charset="-122"/>
              <a:cs typeface="+mn-ea"/>
            </a:endParaRPr>
          </a:p>
        </p:txBody>
      </p:sp>
      <p:sp>
        <p:nvSpPr>
          <p:cNvPr id="11" name="Rectangle 11"/>
          <p:cNvSpPr>
            <a:spLocks noChangeArrowheads="1"/>
          </p:cNvSpPr>
          <p:nvPr/>
        </p:nvSpPr>
        <p:spPr bwMode="auto">
          <a:xfrm>
            <a:off x="5132388" y="4640263"/>
            <a:ext cx="121967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文本框 17"/>
          <p:cNvSpPr txBox="1"/>
          <p:nvPr/>
        </p:nvSpPr>
        <p:spPr>
          <a:xfrm>
            <a:off x="3850526" y="5517232"/>
            <a:ext cx="4212468" cy="369332"/>
          </a:xfrm>
          <a:prstGeom prst="rect">
            <a:avLst/>
          </a:prstGeom>
          <a:noFill/>
        </p:spPr>
        <p:txBody>
          <a:bodyPr wrap="square">
            <a:spAutoFit/>
          </a:bodyPr>
          <a:lstStyle/>
          <a:p>
            <a:pPr algn="ctr"/>
            <a:r>
              <a:rPr lang="zh-CN" altLang="en-US" dirty="0">
                <a:solidFill>
                  <a:schemeClr val="accent2"/>
                </a:solidFill>
                <a:latin typeface="+mj-lt"/>
                <a:ea typeface="黑体" panose="02010609060101010101" pitchFamily="49" charset="-122"/>
                <a:cs typeface="+mn-ea"/>
              </a:rPr>
              <a:t>图</a:t>
            </a:r>
            <a:r>
              <a:rPr lang="en-US" altLang="zh-CN" dirty="0">
                <a:solidFill>
                  <a:schemeClr val="accent2"/>
                </a:solidFill>
                <a:latin typeface="+mj-lt"/>
                <a:ea typeface="黑体" panose="02010609060101010101" pitchFamily="49" charset="-122"/>
                <a:cs typeface="+mn-ea"/>
              </a:rPr>
              <a:t>4.22 </a:t>
            </a:r>
            <a:r>
              <a:rPr lang="zh-CN" altLang="en-US" dirty="0">
                <a:solidFill>
                  <a:schemeClr val="accent2"/>
                </a:solidFill>
                <a:latin typeface="+mj-lt"/>
                <a:ea typeface="黑体" panose="02010609060101010101" pitchFamily="49" charset="-122"/>
                <a:cs typeface="+mn-ea"/>
              </a:rPr>
              <a:t>静默转化率的产生过程</a:t>
            </a:r>
            <a:endParaRPr lang="zh-CN" altLang="en-US" dirty="0">
              <a:solidFill>
                <a:schemeClr val="accent2"/>
              </a:solidFill>
              <a:latin typeface="+mj-lt"/>
              <a:ea typeface="黑体" panose="02010609060101010101" pitchFamily="49" charset="-122"/>
              <a:cs typeface="+mn-ea"/>
            </a:endParaRPr>
          </a:p>
        </p:txBody>
      </p:sp>
      <p:pic>
        <p:nvPicPr>
          <p:cNvPr id="4" name="图片 3"/>
          <p:cNvPicPr>
            <a:picLocks noChangeAspect="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t="3963" b="27375"/>
          <a:stretch>
            <a:fillRect/>
          </a:stretch>
        </p:blipFill>
        <p:spPr>
          <a:xfrm>
            <a:off x="2183606" y="3297063"/>
            <a:ext cx="7829550" cy="2040514"/>
          </a:xfrm>
          <a:prstGeom prst="rect">
            <a:avLst/>
          </a:prstGeom>
          <a:effectLst/>
        </p:spPr>
      </p:pic>
    </p:spTree>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3"/>
          <p:cNvSpPr>
            <a:spLocks noChangeArrowheads="1"/>
          </p:cNvSpPr>
          <p:nvPr/>
        </p:nvSpPr>
        <p:spPr bwMode="auto">
          <a:xfrm>
            <a:off x="2506663" y="717550"/>
            <a:ext cx="121967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Rectangle 16"/>
          <p:cNvSpPr>
            <a:spLocks noChangeArrowheads="1"/>
          </p:cNvSpPr>
          <p:nvPr/>
        </p:nvSpPr>
        <p:spPr bwMode="auto">
          <a:xfrm>
            <a:off x="2620963" y="628650"/>
            <a:ext cx="121967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 name="Rectangle 17"/>
          <p:cNvSpPr>
            <a:spLocks noChangeArrowheads="1"/>
          </p:cNvSpPr>
          <p:nvPr/>
        </p:nvSpPr>
        <p:spPr bwMode="auto">
          <a:xfrm>
            <a:off x="2620963" y="723900"/>
            <a:ext cx="121967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18"/>
          <p:cNvSpPr>
            <a:spLocks noChangeArrowheads="1"/>
          </p:cNvSpPr>
          <p:nvPr/>
        </p:nvSpPr>
        <p:spPr bwMode="auto">
          <a:xfrm>
            <a:off x="4262177" y="6156012"/>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b="0" i="0" u="none" strike="noStrike" cap="none" normalizeH="0" baseline="0" dirty="0">
                <a:ln>
                  <a:noFill/>
                </a:ln>
                <a:solidFill>
                  <a:srgbClr val="231F20"/>
                </a:solidFill>
                <a:effectLst/>
                <a:latin typeface="黑体" panose="02010609060101010101" pitchFamily="49" charset="-122"/>
                <a:ea typeface="黑体" panose="02010609060101010101" pitchFamily="49" charset="-122"/>
                <a:cs typeface="微软雅黑" panose="020B0503020204020204" pitchFamily="34" charset="-122"/>
              </a:rPr>
              <a:t>图</a:t>
            </a:r>
            <a:r>
              <a:rPr kumimoji="0" lang="en-US" altLang="zh-CN" b="0" i="0" u="none" strike="noStrike" cap="none" normalizeH="0" baseline="0" dirty="0">
                <a:ln>
                  <a:noFill/>
                </a:ln>
                <a:solidFill>
                  <a:srgbClr val="231F20"/>
                </a:solidFill>
                <a:effectLst/>
                <a:ea typeface="黑体" panose="02010609060101010101" pitchFamily="49" charset="-122"/>
                <a:cs typeface="Arial" panose="020B0604020202020204" pitchFamily="34" charset="0"/>
              </a:rPr>
              <a:t>4.23</a:t>
            </a:r>
            <a:r>
              <a:rPr kumimoji="0" lang="en-US" altLang="zh-CN" b="0" i="0" u="none" strike="noStrike" cap="none" normalizeH="0" baseline="0" dirty="0">
                <a:ln>
                  <a:noFill/>
                </a:ln>
                <a:solidFill>
                  <a:srgbClr val="231F20"/>
                </a:solidFill>
                <a:effectLst/>
                <a:latin typeface="黑体" panose="02010609060101010101" pitchFamily="49" charset="-122"/>
                <a:ea typeface="黑体" panose="02010609060101010101" pitchFamily="49" charset="-122"/>
                <a:cs typeface="微软雅黑" panose="020B0503020204020204" pitchFamily="34" charset="-122"/>
              </a:rPr>
              <a:t> </a:t>
            </a:r>
            <a:r>
              <a:rPr kumimoji="0" lang="zh-CN" altLang="en-US" b="0" i="0" u="none" strike="noStrike" cap="none" normalizeH="0" baseline="0" dirty="0">
                <a:ln>
                  <a:noFill/>
                </a:ln>
                <a:solidFill>
                  <a:srgbClr val="231F20"/>
                </a:solidFill>
                <a:effectLst/>
                <a:latin typeface="黑体" panose="02010609060101010101" pitchFamily="49" charset="-122"/>
                <a:ea typeface="黑体" panose="02010609060101010101" pitchFamily="49" charset="-122"/>
                <a:cs typeface="微软雅黑" panose="020B0503020204020204" pitchFamily="34" charset="-122"/>
              </a:rPr>
              <a:t>与静默转化率相关的因素</a:t>
            </a:r>
            <a:endParaRPr kumimoji="0" lang="zh-CN" altLang="en-US"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sp>
        <p:nvSpPr>
          <p:cNvPr id="18" name="文本框 17"/>
          <p:cNvSpPr txBox="1"/>
          <p:nvPr/>
        </p:nvSpPr>
        <p:spPr>
          <a:xfrm>
            <a:off x="841797" y="1256140"/>
            <a:ext cx="5147225" cy="492443"/>
          </a:xfrm>
          <a:prstGeom prst="rect">
            <a:avLst/>
          </a:prstGeom>
          <a:noFill/>
        </p:spPr>
        <p:txBody>
          <a:bodyPr wrap="square" rtlCol="0" anchor="t">
            <a:spAutoFit/>
          </a:bodyPr>
          <a:lstStyle/>
          <a:p>
            <a:pPr indent="612140" algn="just"/>
            <a:r>
              <a:rPr lang="zh-CN" altLang="en-US" sz="2600" dirty="0">
                <a:solidFill>
                  <a:schemeClr val="accent2"/>
                </a:solidFill>
                <a:latin typeface="+mj-lt"/>
                <a:ea typeface="黑体" panose="02010609060101010101" pitchFamily="49" charset="-122"/>
                <a:cs typeface="+mn-ea"/>
              </a:rPr>
              <a:t>与静默转化率相关的因素：</a:t>
            </a:r>
            <a:endParaRPr lang="zh-CN" altLang="en-US" sz="2600" dirty="0">
              <a:solidFill>
                <a:schemeClr val="accent2"/>
              </a:solidFill>
              <a:latin typeface="+mj-lt"/>
              <a:ea typeface="黑体" panose="02010609060101010101" pitchFamily="49" charset="-122"/>
              <a:cs typeface="+mn-ea"/>
            </a:endParaRPr>
          </a:p>
        </p:txBody>
      </p:sp>
      <p:pic>
        <p:nvPicPr>
          <p:cNvPr id="3" name="图片 2"/>
          <p:cNvPicPr>
            <a:picLocks noChangeAspect="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12028" r="10878" b="14837"/>
          <a:stretch>
            <a:fillRect/>
          </a:stretch>
        </p:blipFill>
        <p:spPr>
          <a:xfrm>
            <a:off x="3866133" y="1826897"/>
            <a:ext cx="4464496" cy="4196055"/>
          </a:xfrm>
          <a:prstGeom prst="rect">
            <a:avLst/>
          </a:prstGeom>
          <a:effectLst/>
        </p:spPr>
      </p:pic>
    </p:spTree>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6436" y="1124744"/>
            <a:ext cx="11123889" cy="3008516"/>
          </a:xfrm>
          <a:prstGeom prst="rect">
            <a:avLst/>
          </a:prstGeom>
          <a:noFill/>
        </p:spPr>
        <p:txBody>
          <a:bodyPr wrap="square" rtlCol="0" anchor="t">
            <a:spAutoFit/>
          </a:bodyPr>
          <a:lstStyle/>
          <a:p>
            <a:pPr indent="612140" algn="just">
              <a:spcBef>
                <a:spcPts val="1000"/>
              </a:spcBef>
              <a:spcAft>
                <a:spcPts val="500"/>
              </a:spcAft>
            </a:pPr>
            <a:r>
              <a:rPr lang="en-US" altLang="zh-CN" sz="2400" b="1" dirty="0">
                <a:solidFill>
                  <a:schemeClr val="accent2"/>
                </a:solidFill>
                <a:latin typeface="+mj-lt"/>
                <a:ea typeface="黑体" panose="02010609060101010101" pitchFamily="49" charset="-122"/>
                <a:cs typeface="+mn-ea"/>
              </a:rPr>
              <a:t>2</a:t>
            </a:r>
            <a:r>
              <a:rPr lang="zh-CN" altLang="en-US" sz="2400" b="1" dirty="0">
                <a:solidFill>
                  <a:schemeClr val="accent2"/>
                </a:solidFill>
                <a:latin typeface="+mj-lt"/>
                <a:ea typeface="黑体" panose="02010609060101010101" pitchFamily="49" charset="-122"/>
                <a:cs typeface="+mn-ea"/>
              </a:rPr>
              <a:t>．咨询转化率</a:t>
            </a:r>
            <a:endParaRPr lang="en-US" altLang="zh-CN" sz="2400" b="1" dirty="0">
              <a:solidFill>
                <a:schemeClr val="accent2"/>
              </a:solidFill>
              <a:latin typeface="+mj-lt"/>
              <a:ea typeface="黑体" panose="02010609060101010101" pitchFamily="49" charset="-122"/>
              <a:cs typeface="+mn-ea"/>
            </a:endParaRPr>
          </a:p>
          <a:p>
            <a:pPr indent="612140" algn="just">
              <a:lnSpc>
                <a:spcPct val="150000"/>
              </a:lnSpc>
              <a:spcBef>
                <a:spcPts val="1000"/>
              </a:spcBef>
              <a:spcAft>
                <a:spcPts val="500"/>
              </a:spcAft>
            </a:pPr>
            <a:r>
              <a:rPr lang="zh-CN" altLang="en-US" sz="2600" dirty="0">
                <a:solidFill>
                  <a:schemeClr val="accent2"/>
                </a:solidFill>
                <a:latin typeface="+mj-lt"/>
                <a:ea typeface="黑体" panose="02010609060101010101" pitchFamily="49" charset="-122"/>
                <a:cs typeface="+mn-ea"/>
              </a:rPr>
              <a:t>咨询转化率是指</a:t>
            </a:r>
            <a:r>
              <a:rPr lang="zh-CN" altLang="en-US" sz="2600" dirty="0">
                <a:solidFill>
                  <a:srgbClr val="C00000"/>
                </a:solidFill>
                <a:latin typeface="+mj-lt"/>
                <a:ea typeface="黑体" panose="02010609060101010101" pitchFamily="49" charset="-122"/>
                <a:cs typeface="+mn-ea"/>
              </a:rPr>
              <a:t>通过咨询客服人员而成功下单的人数所占的比例</a:t>
            </a:r>
            <a:r>
              <a:rPr lang="zh-CN" altLang="en-US" sz="2600" dirty="0">
                <a:solidFill>
                  <a:schemeClr val="accent2"/>
                </a:solidFill>
                <a:latin typeface="+mj-lt"/>
                <a:ea typeface="黑体" panose="02010609060101010101" pitchFamily="49" charset="-122"/>
                <a:cs typeface="+mn-ea"/>
              </a:rPr>
              <a:t>。它的计算公式是：</a:t>
            </a:r>
            <a:endParaRPr lang="en-US" altLang="zh-CN" sz="2600" dirty="0">
              <a:solidFill>
                <a:schemeClr val="accent2"/>
              </a:solidFill>
              <a:latin typeface="+mj-lt"/>
              <a:ea typeface="黑体" panose="02010609060101010101" pitchFamily="49" charset="-122"/>
              <a:cs typeface="+mn-ea"/>
            </a:endParaRPr>
          </a:p>
          <a:p>
            <a:pPr indent="612140" algn="just">
              <a:spcBef>
                <a:spcPts val="1000"/>
              </a:spcBef>
              <a:spcAft>
                <a:spcPts val="500"/>
              </a:spcAft>
            </a:pPr>
            <a:r>
              <a:rPr lang="zh-CN" altLang="en-US" sz="2400" dirty="0">
                <a:solidFill>
                  <a:schemeClr val="accent2"/>
                </a:solidFill>
                <a:latin typeface="+mj-lt"/>
                <a:ea typeface="黑体" panose="02010609060101010101" pitchFamily="49" charset="-122"/>
                <a:cs typeface="+mn-ea"/>
              </a:rPr>
              <a:t>咨询转化率</a:t>
            </a:r>
            <a:r>
              <a:rPr lang="en-US" altLang="zh-CN" sz="2400" dirty="0">
                <a:solidFill>
                  <a:schemeClr val="accent2"/>
                </a:solidFill>
                <a:latin typeface="+mj-lt"/>
                <a:ea typeface="黑体" panose="02010609060101010101" pitchFamily="49" charset="-122"/>
                <a:cs typeface="+mn-ea"/>
              </a:rPr>
              <a:t>=</a:t>
            </a:r>
            <a:r>
              <a:rPr lang="zh-CN" altLang="en-US" sz="2400" dirty="0">
                <a:solidFill>
                  <a:schemeClr val="accent2"/>
                </a:solidFill>
                <a:latin typeface="+mj-lt"/>
                <a:ea typeface="黑体" panose="02010609060101010101" pitchFamily="49" charset="-122"/>
                <a:cs typeface="+mn-ea"/>
              </a:rPr>
              <a:t>（咨询客服人员后的下单人数</a:t>
            </a:r>
            <a:r>
              <a:rPr lang="en-US" altLang="zh-CN" sz="2400" dirty="0">
                <a:solidFill>
                  <a:schemeClr val="accent2"/>
                </a:solidFill>
                <a:latin typeface="+mj-lt"/>
                <a:ea typeface="黑体" panose="02010609060101010101" pitchFamily="49" charset="-122"/>
                <a:cs typeface="+mn-ea"/>
              </a:rPr>
              <a:t>/ </a:t>
            </a:r>
            <a:r>
              <a:rPr lang="zh-CN" altLang="en-US" sz="2400" dirty="0">
                <a:solidFill>
                  <a:schemeClr val="accent2"/>
                </a:solidFill>
                <a:latin typeface="+mj-lt"/>
                <a:ea typeface="黑体" panose="02010609060101010101" pitchFamily="49" charset="-122"/>
                <a:cs typeface="+mn-ea"/>
              </a:rPr>
              <a:t>咨询客服人员总人数）</a:t>
            </a:r>
            <a:r>
              <a:rPr lang="en-US" altLang="zh-CN" sz="2400" dirty="0">
                <a:solidFill>
                  <a:schemeClr val="accent2"/>
                </a:solidFill>
                <a:latin typeface="+mj-lt"/>
                <a:ea typeface="黑体" panose="02010609060101010101" pitchFamily="49" charset="-122"/>
                <a:cs typeface="+mn-ea"/>
              </a:rPr>
              <a:t>×100%</a:t>
            </a:r>
            <a:r>
              <a:rPr lang="zh-CN" altLang="en-US" sz="2400" dirty="0">
                <a:solidFill>
                  <a:schemeClr val="accent2"/>
                </a:solidFill>
                <a:latin typeface="+mj-lt"/>
                <a:ea typeface="黑体" panose="02010609060101010101" pitchFamily="49" charset="-122"/>
                <a:cs typeface="+mn-ea"/>
              </a:rPr>
              <a:t>。</a:t>
            </a:r>
            <a:endParaRPr lang="en-US" altLang="zh-CN" sz="2400" dirty="0">
              <a:solidFill>
                <a:schemeClr val="accent2"/>
              </a:solidFill>
              <a:latin typeface="+mj-lt"/>
              <a:ea typeface="黑体" panose="02010609060101010101" pitchFamily="49" charset="-122"/>
              <a:cs typeface="+mn-ea"/>
            </a:endParaRPr>
          </a:p>
          <a:p>
            <a:pPr indent="612140" algn="just">
              <a:spcBef>
                <a:spcPts val="1000"/>
              </a:spcBef>
              <a:spcAft>
                <a:spcPts val="500"/>
              </a:spcAft>
            </a:pPr>
            <a:r>
              <a:rPr lang="zh-CN" altLang="en-US" sz="2600" dirty="0">
                <a:solidFill>
                  <a:schemeClr val="accent2"/>
                </a:solidFill>
                <a:latin typeface="+mj-lt"/>
                <a:ea typeface="黑体" panose="02010609060101010101" pitchFamily="49" charset="-122"/>
                <a:cs typeface="+mn-ea"/>
              </a:rPr>
              <a:t>咨询转化率考察的是客服人员的谈单能力。</a:t>
            </a:r>
            <a:endParaRPr lang="zh-CN" altLang="en-US" sz="2600" dirty="0">
              <a:solidFill>
                <a:schemeClr val="accent2"/>
              </a:solidFill>
              <a:latin typeface="+mj-lt"/>
              <a:ea typeface="黑体" panose="02010609060101010101" pitchFamily="49" charset="-122"/>
              <a:cs typeface="+mn-ea"/>
            </a:endParaRPr>
          </a:p>
        </p:txBody>
      </p:sp>
      <p:sp>
        <p:nvSpPr>
          <p:cNvPr id="11" name="文本框 10"/>
          <p:cNvSpPr txBox="1"/>
          <p:nvPr/>
        </p:nvSpPr>
        <p:spPr>
          <a:xfrm>
            <a:off x="3858451" y="6228020"/>
            <a:ext cx="4212468" cy="369332"/>
          </a:xfrm>
          <a:prstGeom prst="rect">
            <a:avLst/>
          </a:prstGeom>
          <a:noFill/>
        </p:spPr>
        <p:txBody>
          <a:bodyPr wrap="square">
            <a:spAutoFit/>
          </a:bodyPr>
          <a:lstStyle/>
          <a:p>
            <a:pPr algn="ctr"/>
            <a:r>
              <a:rPr lang="zh-CN" altLang="en-US" dirty="0">
                <a:solidFill>
                  <a:schemeClr val="accent2"/>
                </a:solidFill>
                <a:latin typeface="+mj-lt"/>
                <a:ea typeface="黑体" panose="02010609060101010101" pitchFamily="49" charset="-122"/>
                <a:cs typeface="+mn-ea"/>
              </a:rPr>
              <a:t>图</a:t>
            </a:r>
            <a:r>
              <a:rPr lang="en-US" altLang="zh-CN" dirty="0">
                <a:solidFill>
                  <a:schemeClr val="accent2"/>
                </a:solidFill>
                <a:latin typeface="+mj-lt"/>
                <a:ea typeface="黑体" panose="02010609060101010101" pitchFamily="49" charset="-122"/>
                <a:cs typeface="+mn-ea"/>
              </a:rPr>
              <a:t>4.24 </a:t>
            </a:r>
            <a:r>
              <a:rPr lang="zh-CN" altLang="en-US" dirty="0">
                <a:solidFill>
                  <a:schemeClr val="accent2"/>
                </a:solidFill>
                <a:latin typeface="+mj-lt"/>
                <a:ea typeface="黑体" panose="02010609060101010101" pitchFamily="49" charset="-122"/>
                <a:cs typeface="+mn-ea"/>
              </a:rPr>
              <a:t>咨询转化率的产生过程</a:t>
            </a:r>
            <a:endParaRPr lang="zh-CN" altLang="en-US" dirty="0">
              <a:solidFill>
                <a:schemeClr val="accent2"/>
              </a:solidFill>
              <a:latin typeface="+mj-lt"/>
              <a:ea typeface="黑体" panose="02010609060101010101" pitchFamily="49" charset="-122"/>
              <a:cs typeface="+mn-ea"/>
            </a:endParaRPr>
          </a:p>
        </p:txBody>
      </p:sp>
      <p:pic>
        <p:nvPicPr>
          <p:cNvPr id="13" name="图片 12"/>
          <p:cNvPicPr>
            <a:picLocks noChangeAspect="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b="30570"/>
          <a:stretch>
            <a:fillRect/>
          </a:stretch>
        </p:blipFill>
        <p:spPr>
          <a:xfrm>
            <a:off x="2278856" y="4211432"/>
            <a:ext cx="7639050" cy="1917832"/>
          </a:xfrm>
          <a:prstGeom prst="rect">
            <a:avLst/>
          </a:prstGeom>
          <a:effectLst/>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8194" name="Line 7"/>
          <p:cNvSpPr>
            <a:spLocks noChangeShapeType="1"/>
          </p:cNvSpPr>
          <p:nvPr/>
        </p:nvSpPr>
        <p:spPr bwMode="auto">
          <a:xfrm>
            <a:off x="575332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8195" name="Freeform 5"/>
          <p:cNvSpPr/>
          <p:nvPr/>
        </p:nvSpPr>
        <p:spPr bwMode="auto">
          <a:xfrm>
            <a:off x="428647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Freeform 6"/>
          <p:cNvSpPr/>
          <p:nvPr/>
        </p:nvSpPr>
        <p:spPr bwMode="auto">
          <a:xfrm>
            <a:off x="466429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18"/>
          <p:cNvSpPr/>
          <p:nvPr/>
        </p:nvSpPr>
        <p:spPr bwMode="auto">
          <a:xfrm>
            <a:off x="5018261" y="2106623"/>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Rectangle 3"/>
          <p:cNvSpPr txBox="1">
            <a:spLocks noChangeArrowheads="1"/>
          </p:cNvSpPr>
          <p:nvPr/>
        </p:nvSpPr>
        <p:spPr bwMode="auto">
          <a:xfrm>
            <a:off x="527389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3000509000000000000" pitchFamily="65" charset="-122"/>
                <a:ea typeface="方正大黑简体" panose="03000509000000000000" pitchFamily="65" charset="-122"/>
              </a:rPr>
              <a:t>目录</a:t>
            </a:r>
            <a:endParaRPr lang="zh-CN" altLang="en-US" sz="2400" dirty="0">
              <a:solidFill>
                <a:srgbClr val="FFFFFF"/>
              </a:solidFill>
              <a:latin typeface="方正大黑简体" panose="03000509000000000000" pitchFamily="65" charset="-122"/>
              <a:ea typeface="方正大黑简体" panose="03000509000000000000" pitchFamily="65" charset="-122"/>
            </a:endParaRPr>
          </a:p>
        </p:txBody>
      </p:sp>
      <p:sp>
        <p:nvSpPr>
          <p:cNvPr id="8199" name="Text Box 5"/>
          <p:cNvSpPr txBox="1">
            <a:spLocks noChangeArrowheads="1"/>
          </p:cNvSpPr>
          <p:nvPr/>
        </p:nvSpPr>
        <p:spPr bwMode="auto">
          <a:xfrm>
            <a:off x="522151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8200" name="Group 21"/>
          <p:cNvGrpSpPr/>
          <p:nvPr/>
        </p:nvGrpSpPr>
        <p:grpSpPr bwMode="auto">
          <a:xfrm>
            <a:off x="0" y="6715125"/>
            <a:ext cx="12196763" cy="142875"/>
            <a:chOff x="0" y="0"/>
            <a:chExt cx="7634" cy="89"/>
          </a:xfrm>
        </p:grpSpPr>
        <p:sp>
          <p:nvSpPr>
            <p:cNvPr id="8229"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1"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2"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cxnSp>
        <p:nvCxnSpPr>
          <p:cNvPr id="8206" name="直接连接符 35"/>
          <p:cNvCxnSpPr>
            <a:cxnSpLocks noChangeShapeType="1"/>
          </p:cNvCxnSpPr>
          <p:nvPr/>
        </p:nvCxnSpPr>
        <p:spPr bwMode="auto">
          <a:xfrm flipV="1">
            <a:off x="5010373" y="1556792"/>
            <a:ext cx="0" cy="1260000"/>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30" name="Group 4"/>
          <p:cNvGrpSpPr/>
          <p:nvPr/>
        </p:nvGrpSpPr>
        <p:grpSpPr bwMode="auto">
          <a:xfrm>
            <a:off x="9966548" y="7031038"/>
            <a:ext cx="668337" cy="765175"/>
            <a:chOff x="0" y="0"/>
            <a:chExt cx="421" cy="482"/>
          </a:xfrm>
        </p:grpSpPr>
        <p:sp>
          <p:nvSpPr>
            <p:cNvPr id="8215"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233" name="TextBox 77"/>
          <p:cNvSpPr txBox="1">
            <a:spLocks noChangeArrowheads="1"/>
          </p:cNvSpPr>
          <p:nvPr/>
        </p:nvSpPr>
        <p:spPr bwMode="auto">
          <a:xfrm>
            <a:off x="2085701" y="1592283"/>
            <a:ext cx="2885219" cy="102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一、常见的网店平台</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二、开通淘宝网店</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30" name="TextBox 80"/>
          <p:cNvSpPr txBox="1">
            <a:spLocks noChangeArrowheads="1"/>
          </p:cNvSpPr>
          <p:nvPr/>
        </p:nvSpPr>
        <p:spPr bwMode="auto">
          <a:xfrm>
            <a:off x="6229771" y="1863627"/>
            <a:ext cx="3036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600" dirty="0">
                <a:solidFill>
                  <a:srgbClr val="FFFFFF"/>
                </a:solidFill>
                <a:latin typeface="方正大黑简体" panose="03000509000000000000" pitchFamily="65" charset="-122"/>
                <a:ea typeface="方正大黑简体" panose="03000509000000000000" pitchFamily="65" charset="-122"/>
              </a:rPr>
              <a:t>网上开店概述</a:t>
            </a:r>
            <a:endParaRPr lang="zh-CN" altLang="en-US" sz="3600" dirty="0">
              <a:solidFill>
                <a:srgbClr val="FFFFFF"/>
              </a:solidFill>
              <a:latin typeface="方正大黑简体" panose="03000509000000000000" pitchFamily="65" charset="-122"/>
              <a:ea typeface="方正大黑简体" panose="03000509000000000000" pitchFamily="65" charset="-122"/>
            </a:endParaRPr>
          </a:p>
        </p:txBody>
      </p:sp>
      <p:sp>
        <p:nvSpPr>
          <p:cNvPr id="31" name="TextBox 83"/>
          <p:cNvSpPr txBox="1">
            <a:spLocks noChangeArrowheads="1"/>
          </p:cNvSpPr>
          <p:nvPr/>
        </p:nvSpPr>
        <p:spPr bwMode="auto">
          <a:xfrm>
            <a:off x="6229771" y="3286725"/>
            <a:ext cx="34249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600" dirty="0">
                <a:solidFill>
                  <a:srgbClr val="FFFFFF"/>
                </a:solidFill>
                <a:latin typeface="+mj-lt"/>
                <a:ea typeface="方正大黑简体" panose="03000509000000000000" pitchFamily="65" charset="-122"/>
              </a:rPr>
              <a:t>选品和商品发布</a:t>
            </a:r>
            <a:endParaRPr lang="zh-CN" altLang="en-US" sz="3600" dirty="0">
              <a:solidFill>
                <a:srgbClr val="FFFFFF"/>
              </a:solidFill>
              <a:latin typeface="方正大黑简体" panose="03000509000000000000" pitchFamily="65" charset="-122"/>
              <a:ea typeface="方正大黑简体" panose="03000509000000000000" pitchFamily="65" charset="-122"/>
            </a:endParaRPr>
          </a:p>
        </p:txBody>
      </p:sp>
      <p:grpSp>
        <p:nvGrpSpPr>
          <p:cNvPr id="32" name="组合 46"/>
          <p:cNvGrpSpPr/>
          <p:nvPr/>
        </p:nvGrpSpPr>
        <p:grpSpPr bwMode="auto">
          <a:xfrm>
            <a:off x="5450309" y="3331284"/>
            <a:ext cx="584200" cy="557212"/>
            <a:chOff x="0" y="0"/>
            <a:chExt cx="650875" cy="620712"/>
          </a:xfrm>
        </p:grpSpPr>
        <p:sp>
          <p:nvSpPr>
            <p:cNvPr id="33"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4"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5" name="组合 45"/>
          <p:cNvGrpSpPr/>
          <p:nvPr/>
        </p:nvGrpSpPr>
        <p:grpSpPr bwMode="auto">
          <a:xfrm>
            <a:off x="5450309" y="1908186"/>
            <a:ext cx="584200" cy="557212"/>
            <a:chOff x="0" y="0"/>
            <a:chExt cx="650875" cy="620712"/>
          </a:xfrm>
        </p:grpSpPr>
        <p:sp>
          <p:nvSpPr>
            <p:cNvPr id="3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7"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8" name="组合 47"/>
          <p:cNvGrpSpPr/>
          <p:nvPr/>
        </p:nvGrpSpPr>
        <p:grpSpPr bwMode="auto">
          <a:xfrm>
            <a:off x="5450309" y="4671988"/>
            <a:ext cx="584200" cy="557212"/>
            <a:chOff x="0" y="0"/>
            <a:chExt cx="650875" cy="620712"/>
          </a:xfrm>
        </p:grpSpPr>
        <p:sp>
          <p:nvSpPr>
            <p:cNvPr id="39"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0"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1" name="TextBox 83"/>
          <p:cNvSpPr txBox="1">
            <a:spLocks noChangeArrowheads="1"/>
          </p:cNvSpPr>
          <p:nvPr/>
        </p:nvSpPr>
        <p:spPr bwMode="auto">
          <a:xfrm>
            <a:off x="6229771" y="4654877"/>
            <a:ext cx="38930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600" b="1" dirty="0">
                <a:solidFill>
                  <a:srgbClr val="FFFFFF"/>
                </a:solidFill>
                <a:latin typeface="+mj-lt"/>
                <a:ea typeface="方正大黑简体" panose="03000509000000000000" pitchFamily="65" charset="-122"/>
              </a:rPr>
              <a:t>网店运营数据分析</a:t>
            </a:r>
            <a:endParaRPr lang="zh-CN" altLang="en-US" sz="3600" dirty="0">
              <a:solidFill>
                <a:srgbClr val="FFFFFF"/>
              </a:solidFill>
              <a:latin typeface="方正大黑简体" panose="03000509000000000000" pitchFamily="65" charset="-122"/>
              <a:ea typeface="方正大黑简体" panose="03000509000000000000" pitchFamily="65" charset="-122"/>
            </a:endParaRPr>
          </a:p>
        </p:txBody>
      </p:sp>
      <p:grpSp>
        <p:nvGrpSpPr>
          <p:cNvPr id="8227" name="组合 74"/>
          <p:cNvGrpSpPr/>
          <p:nvPr/>
        </p:nvGrpSpPr>
        <p:grpSpPr bwMode="auto">
          <a:xfrm>
            <a:off x="5221510" y="1718480"/>
            <a:ext cx="982663" cy="936625"/>
            <a:chOff x="0" y="0"/>
            <a:chExt cx="650875" cy="620712"/>
          </a:xfrm>
        </p:grpSpPr>
        <p:sp>
          <p:nvSpPr>
            <p:cNvPr id="8217" name="Oval 17"/>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1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1.79878E-6 1.48148E-6 L -0.35338 -0.66644 " pathEditMode="relative" rAng="0" ptsTypes="AA">
                                      <p:cBhvr>
                                        <p:cTn id="6" dur="1000" fill="hold"/>
                                        <p:tgtEl>
                                          <p:spTgt spid="8230"/>
                                        </p:tgtEl>
                                        <p:attrNameLst>
                                          <p:attrName>ppt_x</p:attrName>
                                          <p:attrName>ppt_y</p:attrName>
                                        </p:attrNameLst>
                                      </p:cBhvr>
                                      <p:rCtr x="-17675" y="-33333"/>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8230"/>
                                        </p:tgtEl>
                                      </p:cBhvr>
                                    </p:animEffect>
                                    <p:animScale>
                                      <p:cBhvr>
                                        <p:cTn id="10" dur="100" autoRev="1" fill="hold"/>
                                        <p:tgtEl>
                                          <p:spTgt spid="8230"/>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1" presetID="10" presetClass="entr" presetSubtype="0" fill="hold" nodeType="withEffect">
                                  <p:stCondLst>
                                    <p:cond delay="0"/>
                                  </p:stCondLst>
                                  <p:childTnLst>
                                    <p:set>
                                      <p:cBhvr>
                                        <p:cTn id="12" dur="1" fill="hold">
                                          <p:stCondLst>
                                            <p:cond delay="0"/>
                                          </p:stCondLst>
                                        </p:cTn>
                                        <p:tgtEl>
                                          <p:spTgt spid="8227"/>
                                        </p:tgtEl>
                                        <p:attrNameLst>
                                          <p:attrName>style.visibility</p:attrName>
                                        </p:attrNameLst>
                                      </p:cBhvr>
                                      <p:to>
                                        <p:strVal val="visible"/>
                                      </p:to>
                                    </p:set>
                                    <p:anim calcmode="lin" valueType="num">
                                      <p:cBhvr>
                                        <p:cTn id="13" dur="300" fill="hold"/>
                                        <p:tgtEl>
                                          <p:spTgt spid="8227"/>
                                        </p:tgtEl>
                                        <p:attrNameLst>
                                          <p:attrName>ppt_w</p:attrName>
                                        </p:attrNameLst>
                                      </p:cBhvr>
                                      <p:tavLst>
                                        <p:tav tm="0">
                                          <p:val>
                                            <p:fltVal val="0"/>
                                          </p:val>
                                        </p:tav>
                                        <p:tav tm="100000">
                                          <p:val>
                                            <p:strVal val="#ppt_w"/>
                                          </p:val>
                                        </p:tav>
                                      </p:tavLst>
                                    </p:anim>
                                    <p:anim calcmode="lin" valueType="num">
                                      <p:cBhvr>
                                        <p:cTn id="14" dur="300" fill="hold"/>
                                        <p:tgtEl>
                                          <p:spTgt spid="8227"/>
                                        </p:tgtEl>
                                        <p:attrNameLst>
                                          <p:attrName>ppt_h</p:attrName>
                                        </p:attrNameLst>
                                      </p:cBhvr>
                                      <p:tavLst>
                                        <p:tav tm="0">
                                          <p:val>
                                            <p:fltVal val="0"/>
                                          </p:val>
                                        </p:tav>
                                        <p:tav tm="100000">
                                          <p:val>
                                            <p:strVal val="#ppt_h"/>
                                          </p:val>
                                        </p:tav>
                                      </p:tavLst>
                                    </p:anim>
                                    <p:animEffect transition="in" filter="fade">
                                      <p:cBhvr>
                                        <p:cTn id="15" dur="300"/>
                                        <p:tgtEl>
                                          <p:spTgt spid="8227"/>
                                        </p:tgtEl>
                                      </p:cBhvr>
                                    </p:animEffect>
                                  </p:childTnLst>
                                </p:cTn>
                              </p:par>
                            </p:childTnLst>
                          </p:cTn>
                        </p:par>
                        <p:par>
                          <p:cTn id="16" fill="hold">
                            <p:stCondLst>
                              <p:cond delay="1500"/>
                            </p:stCondLst>
                            <p:childTnLst>
                              <p:par>
                                <p:cTn id="17" presetID="2" presetClass="exit" presetSubtype="4" fill="hold" nodeType="afterEffect">
                                  <p:stCondLst>
                                    <p:cond delay="0"/>
                                  </p:stCondLst>
                                  <p:childTnLst>
                                    <p:anim calcmode="lin" valueType="num">
                                      <p:cBhvr additive="base">
                                        <p:cTn id="18" dur="1000"/>
                                        <p:tgtEl>
                                          <p:spTgt spid="8230"/>
                                        </p:tgtEl>
                                        <p:attrNameLst>
                                          <p:attrName>ppt_x</p:attrName>
                                        </p:attrNameLst>
                                      </p:cBhvr>
                                      <p:tavLst>
                                        <p:tav tm="0">
                                          <p:val>
                                            <p:strVal val="ppt_x"/>
                                          </p:val>
                                        </p:tav>
                                        <p:tav tm="100000">
                                          <p:val>
                                            <p:strVal val="ppt_x"/>
                                          </p:val>
                                        </p:tav>
                                      </p:tavLst>
                                    </p:anim>
                                    <p:anim calcmode="lin" valueType="num">
                                      <p:cBhvr additive="base">
                                        <p:cTn id="19" dur="1000"/>
                                        <p:tgtEl>
                                          <p:spTgt spid="8230"/>
                                        </p:tgtEl>
                                        <p:attrNameLst>
                                          <p:attrName>ppt_y</p:attrName>
                                        </p:attrNameLst>
                                      </p:cBhvr>
                                      <p:tavLst>
                                        <p:tav tm="0">
                                          <p:val>
                                            <p:strVal val="ppt_y"/>
                                          </p:val>
                                        </p:tav>
                                        <p:tav tm="100000">
                                          <p:val>
                                            <p:strVal val="1+ppt_h/2"/>
                                          </p:val>
                                        </p:tav>
                                      </p:tavLst>
                                    </p:anim>
                                    <p:set>
                                      <p:cBhvr>
                                        <p:cTn id="20" dur="1" fill="hold">
                                          <p:stCondLst>
                                            <p:cond delay="999"/>
                                          </p:stCondLst>
                                        </p:cTn>
                                        <p:tgtEl>
                                          <p:spTgt spid="8230"/>
                                        </p:tgtEl>
                                        <p:attrNameLst>
                                          <p:attrName>style.visibility</p:attrName>
                                        </p:attrNameLst>
                                      </p:cBhvr>
                                      <p:to>
                                        <p:strVal val="hidden"/>
                                      </p:to>
                                    </p:set>
                                  </p:childTnLst>
                                </p:cTn>
                              </p:par>
                            </p:childTnLst>
                          </p:cTn>
                        </p:par>
                        <p:par>
                          <p:cTn id="21" fill="hold">
                            <p:stCondLst>
                              <p:cond delay="2500"/>
                            </p:stCondLst>
                            <p:childTnLst>
                              <p:par>
                                <p:cTn id="22" presetID="12" presetClass="entr" presetSubtype="2" fill="hold" grpId="0" nodeType="afterEffect">
                                  <p:stCondLst>
                                    <p:cond delay="0"/>
                                  </p:stCondLst>
                                  <p:childTnLst>
                                    <p:set>
                                      <p:cBhvr>
                                        <p:cTn id="23" dur="1" fill="hold">
                                          <p:stCondLst>
                                            <p:cond delay="0"/>
                                          </p:stCondLst>
                                        </p:cTn>
                                        <p:tgtEl>
                                          <p:spTgt spid="8197"/>
                                        </p:tgtEl>
                                        <p:attrNameLst>
                                          <p:attrName>style.visibility</p:attrName>
                                        </p:attrNameLst>
                                      </p:cBhvr>
                                      <p:to>
                                        <p:strVal val="visible"/>
                                      </p:to>
                                    </p:set>
                                    <p:anim calcmode="lin" valueType="num">
                                      <p:cBhvr additive="base">
                                        <p:cTn id="24" dur="300"/>
                                        <p:tgtEl>
                                          <p:spTgt spid="8197"/>
                                        </p:tgtEl>
                                        <p:attrNameLst>
                                          <p:attrName>ppt_x</p:attrName>
                                        </p:attrNameLst>
                                      </p:cBhvr>
                                      <p:tavLst>
                                        <p:tav tm="0">
                                          <p:val>
                                            <p:strVal val="#ppt_x+#ppt_w*1.125000"/>
                                          </p:val>
                                        </p:tav>
                                        <p:tav tm="100000">
                                          <p:val>
                                            <p:strVal val="#ppt_x"/>
                                          </p:val>
                                        </p:tav>
                                      </p:tavLst>
                                    </p:anim>
                                    <p:animEffect transition="in" filter="wipe(left)">
                                      <p:cBhvr>
                                        <p:cTn id="25" dur="300"/>
                                        <p:tgtEl>
                                          <p:spTgt spid="8197"/>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8206"/>
                                        </p:tgtEl>
                                        <p:attrNameLst>
                                          <p:attrName>style.visibility</p:attrName>
                                        </p:attrNameLst>
                                      </p:cBhvr>
                                      <p:to>
                                        <p:strVal val="visible"/>
                                      </p:to>
                                    </p:set>
                                    <p:animEffect transition="in" filter="wipe(up)">
                                      <p:cBhvr>
                                        <p:cTn id="29" dur="500"/>
                                        <p:tgtEl>
                                          <p:spTgt spid="8206"/>
                                        </p:tgtEl>
                                      </p:cBhvr>
                                    </p:animEffect>
                                  </p:childTnLst>
                                </p:cTn>
                              </p:par>
                            </p:childTnLst>
                          </p:cTn>
                        </p:par>
                        <p:par>
                          <p:cTn id="30" fill="hold">
                            <p:stCondLst>
                              <p:cond delay="35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8233"/>
                                        </p:tgtEl>
                                        <p:attrNameLst>
                                          <p:attrName>style.visibility</p:attrName>
                                        </p:attrNameLst>
                                      </p:cBhvr>
                                      <p:to>
                                        <p:strVal val="visible"/>
                                      </p:to>
                                    </p:set>
                                    <p:anim by="(-#ppt_w*2)" calcmode="lin" valueType="num">
                                      <p:cBhvr rctx="PPT">
                                        <p:cTn id="33" dur="250" autoRev="1" fill="hold">
                                          <p:stCondLst>
                                            <p:cond delay="0"/>
                                          </p:stCondLst>
                                        </p:cTn>
                                        <p:tgtEl>
                                          <p:spTgt spid="8233"/>
                                        </p:tgtEl>
                                        <p:attrNameLst>
                                          <p:attrName>ppt_w</p:attrName>
                                        </p:attrNameLst>
                                      </p:cBhvr>
                                    </p:anim>
                                    <p:anim by="(#ppt_w*0.50)" calcmode="lin" valueType="num">
                                      <p:cBhvr>
                                        <p:cTn id="34" dur="250" decel="50000" autoRev="1" fill="hold">
                                          <p:stCondLst>
                                            <p:cond delay="0"/>
                                          </p:stCondLst>
                                        </p:cTn>
                                        <p:tgtEl>
                                          <p:spTgt spid="8233"/>
                                        </p:tgtEl>
                                        <p:attrNameLst>
                                          <p:attrName>ppt_x</p:attrName>
                                        </p:attrNameLst>
                                      </p:cBhvr>
                                    </p:anim>
                                    <p:anim from="(-#ppt_h/2)" to="(#ppt_y)" calcmode="lin" valueType="num">
                                      <p:cBhvr>
                                        <p:cTn id="35" dur="500" fill="hold">
                                          <p:stCondLst>
                                            <p:cond delay="0"/>
                                          </p:stCondLst>
                                        </p:cTn>
                                        <p:tgtEl>
                                          <p:spTgt spid="8233"/>
                                        </p:tgtEl>
                                        <p:attrNameLst>
                                          <p:attrName>ppt_y</p:attrName>
                                        </p:attrNameLst>
                                      </p:cBhvr>
                                    </p:anim>
                                    <p:animRot by="21600000">
                                      <p:cBhvr>
                                        <p:cTn id="36" dur="500" fill="hold">
                                          <p:stCondLst>
                                            <p:cond delay="0"/>
                                          </p:stCondLst>
                                        </p:cTn>
                                        <p:tgtEl>
                                          <p:spTgt spid="8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33"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9116" y="1196752"/>
            <a:ext cx="10818529" cy="2798267"/>
          </a:xfrm>
          <a:prstGeom prst="rect">
            <a:avLst/>
          </a:prstGeom>
          <a:noFill/>
        </p:spPr>
        <p:txBody>
          <a:bodyPr wrap="square" rtlCol="0" anchor="t">
            <a:spAutoFit/>
          </a:bodyPr>
          <a:lstStyle/>
          <a:p>
            <a:pPr indent="612140" algn="just">
              <a:spcBef>
                <a:spcPts val="1000"/>
              </a:spcBef>
              <a:spcAft>
                <a:spcPts val="500"/>
              </a:spcAft>
            </a:pPr>
            <a:r>
              <a:rPr lang="en-US" altLang="zh-CN" sz="2400" b="1" dirty="0">
                <a:solidFill>
                  <a:schemeClr val="accent2"/>
                </a:solidFill>
                <a:latin typeface="+mj-lt"/>
                <a:ea typeface="黑体" panose="02010609060101010101" pitchFamily="49" charset="-122"/>
                <a:cs typeface="+mn-ea"/>
              </a:rPr>
              <a:t>3</a:t>
            </a:r>
            <a:r>
              <a:rPr lang="zh-CN" altLang="en-US" sz="2400" b="1" dirty="0">
                <a:solidFill>
                  <a:schemeClr val="accent2"/>
                </a:solidFill>
                <a:latin typeface="+mj-lt"/>
                <a:ea typeface="黑体" panose="02010609060101010101" pitchFamily="49" charset="-122"/>
                <a:cs typeface="+mn-ea"/>
              </a:rPr>
              <a:t>．免费流量转化率</a:t>
            </a:r>
            <a:endParaRPr lang="en-US" altLang="zh-CN" sz="2400" b="1" dirty="0">
              <a:solidFill>
                <a:schemeClr val="accent2"/>
              </a:solidFill>
              <a:latin typeface="+mj-lt"/>
              <a:ea typeface="黑体" panose="02010609060101010101" pitchFamily="49" charset="-122"/>
              <a:cs typeface="+mn-ea"/>
            </a:endParaRPr>
          </a:p>
          <a:p>
            <a:pPr indent="612140" algn="just">
              <a:lnSpc>
                <a:spcPct val="15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免费流量转化率，顾名思义就是不用付费引入的流量成功转化为交易的比率。免费流量主要是通过搜索关键词而得到的访问流量。因此，要想提高免费流量，就要在商品关键词、价格、展示图片等方面下功夫，并且也可以在站外多宣传自己的网店。</a:t>
            </a:r>
            <a:endParaRPr lang="zh-CN" altLang="en-US" sz="2600" dirty="0">
              <a:solidFill>
                <a:schemeClr val="accent2"/>
              </a:solidFill>
              <a:latin typeface="+mj-lt"/>
              <a:ea typeface="黑体" panose="02010609060101010101" pitchFamily="49" charset="-122"/>
              <a:cs typeface="+mn-ea"/>
            </a:endParaRPr>
          </a:p>
        </p:txBody>
      </p:sp>
      <p:pic>
        <p:nvPicPr>
          <p:cNvPr id="4" name="图片 3"/>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t="-1" b="326"/>
          <a:stretch>
            <a:fillRect/>
          </a:stretch>
        </p:blipFill>
        <p:spPr>
          <a:xfrm>
            <a:off x="3168909" y="3640119"/>
            <a:ext cx="5858944" cy="3029241"/>
          </a:xfrm>
          <a:prstGeom prst="rect">
            <a:avLst/>
          </a:prstGeom>
        </p:spPr>
      </p:pic>
    </p:spTree>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4408" y="1243848"/>
            <a:ext cx="3567750" cy="461665"/>
          </a:xfrm>
          <a:prstGeom prst="rect">
            <a:avLst/>
          </a:prstGeom>
          <a:noFill/>
        </p:spPr>
        <p:txBody>
          <a:bodyPr wrap="square" rtlCol="0" anchor="t">
            <a:spAutoFit/>
          </a:bodyPr>
          <a:lstStyle/>
          <a:p>
            <a:pPr indent="612140" algn="just">
              <a:spcBef>
                <a:spcPts val="1000"/>
              </a:spcBef>
              <a:spcAft>
                <a:spcPts val="500"/>
              </a:spcAft>
            </a:pPr>
            <a:r>
              <a:rPr lang="en-US" altLang="zh-CN" sz="2400" b="1" dirty="0">
                <a:solidFill>
                  <a:schemeClr val="accent2"/>
                </a:solidFill>
                <a:latin typeface="+mj-lt"/>
                <a:ea typeface="黑体" panose="02010609060101010101" pitchFamily="49" charset="-122"/>
                <a:cs typeface="+mn-ea"/>
              </a:rPr>
              <a:t>4</a:t>
            </a:r>
            <a:r>
              <a:rPr lang="zh-CN" altLang="en-US" sz="2400" b="1" dirty="0">
                <a:solidFill>
                  <a:schemeClr val="accent2"/>
                </a:solidFill>
                <a:latin typeface="+mj-lt"/>
                <a:ea typeface="黑体" panose="02010609060101010101" pitchFamily="49" charset="-122"/>
                <a:cs typeface="+mn-ea"/>
              </a:rPr>
              <a:t>．付费流量转化率</a:t>
            </a:r>
            <a:endParaRPr lang="en-US" altLang="zh-CN" sz="2400" b="1" dirty="0">
              <a:solidFill>
                <a:schemeClr val="accent2"/>
              </a:solidFill>
              <a:latin typeface="+mj-lt"/>
              <a:ea typeface="黑体" panose="02010609060101010101" pitchFamily="49" charset="-122"/>
              <a:cs typeface="+mn-ea"/>
            </a:endParaRPr>
          </a:p>
        </p:txBody>
      </p:sp>
      <p:sp>
        <p:nvSpPr>
          <p:cNvPr id="46" name="Text Box 24"/>
          <p:cNvSpPr txBox="1">
            <a:spLocks noChangeArrowheads="1"/>
          </p:cNvSpPr>
          <p:nvPr/>
        </p:nvSpPr>
        <p:spPr bwMode="gray">
          <a:xfrm>
            <a:off x="2638859" y="2613988"/>
            <a:ext cx="2088232" cy="80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卖家要具备一定的经验</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47" name="Text Box 25"/>
          <p:cNvSpPr txBox="1">
            <a:spLocks noChangeArrowheads="1"/>
          </p:cNvSpPr>
          <p:nvPr/>
        </p:nvSpPr>
        <p:spPr bwMode="gray">
          <a:xfrm>
            <a:off x="582154" y="4383573"/>
            <a:ext cx="1706225" cy="80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商品图片要足够美观</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48" name="Text Box 26"/>
          <p:cNvSpPr txBox="1">
            <a:spLocks noChangeArrowheads="1"/>
          </p:cNvSpPr>
          <p:nvPr/>
        </p:nvSpPr>
        <p:spPr bwMode="gray">
          <a:xfrm>
            <a:off x="3627439" y="5558438"/>
            <a:ext cx="2300784"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商品价格要适中</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49" name="Text Box 27"/>
          <p:cNvSpPr txBox="1">
            <a:spLocks noChangeArrowheads="1"/>
          </p:cNvSpPr>
          <p:nvPr/>
        </p:nvSpPr>
        <p:spPr bwMode="gray">
          <a:xfrm>
            <a:off x="8717212" y="4864490"/>
            <a:ext cx="1989681" cy="80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商品要有一定的销量</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sp>
        <p:nvSpPr>
          <p:cNvPr id="50" name="Text Box 27"/>
          <p:cNvSpPr txBox="1">
            <a:spLocks noChangeArrowheads="1"/>
          </p:cNvSpPr>
          <p:nvPr/>
        </p:nvSpPr>
        <p:spPr bwMode="gray">
          <a:xfrm>
            <a:off x="8734722" y="2314906"/>
            <a:ext cx="1706225" cy="4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dirty="0">
                <a:solidFill>
                  <a:schemeClr val="accent2"/>
                </a:solidFill>
                <a:latin typeface="黑体" panose="02010609060101010101" pitchFamily="49" charset="-122"/>
                <a:ea typeface="黑体" panose="02010609060101010101" pitchFamily="49" charset="-122"/>
                <a:cs typeface="Arial" panose="020B0604020202020204" pitchFamily="34" charset="0"/>
              </a:rPr>
              <a:t>要量力而行</a:t>
            </a:r>
            <a:endParaRPr lang="en-US" altLang="zh-CN" sz="2400" dirty="0">
              <a:solidFill>
                <a:schemeClr val="accent2"/>
              </a:solidFill>
              <a:latin typeface="黑体" panose="02010609060101010101" pitchFamily="49" charset="-122"/>
              <a:ea typeface="黑体" panose="02010609060101010101" pitchFamily="49" charset="-122"/>
              <a:cs typeface="Arial" panose="020B0604020202020204" pitchFamily="34" charset="0"/>
            </a:endParaRPr>
          </a:p>
        </p:txBody>
      </p:sp>
      <p:pic>
        <p:nvPicPr>
          <p:cNvPr id="51" name="Picture 2" descr="F:\快盘\商务图片\png\2476235_065634059367_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36541" y="1628800"/>
            <a:ext cx="4269359" cy="440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6"/>
          <p:cNvSpPr/>
          <p:nvPr/>
        </p:nvSpPr>
        <p:spPr bwMode="auto">
          <a:xfrm>
            <a:off x="2793469" y="3130079"/>
            <a:ext cx="8089900" cy="2227262"/>
          </a:xfrm>
          <a:custGeom>
            <a:avLst/>
            <a:gdLst>
              <a:gd name="T0" fmla="*/ 2147483646 w 9859"/>
              <a:gd name="T1" fmla="*/ 167448936 h 2716"/>
              <a:gd name="T2" fmla="*/ 2147483646 w 9859"/>
              <a:gd name="T3" fmla="*/ 373229575 h 2716"/>
              <a:gd name="T4" fmla="*/ 2147483646 w 9859"/>
              <a:gd name="T5" fmla="*/ 1533267334 h 2716"/>
              <a:gd name="T6" fmla="*/ 84164828 w 9859"/>
              <a:gd name="T7" fmla="*/ 1434412492 h 2716"/>
              <a:gd name="T8" fmla="*/ 2147483646 w 9859"/>
              <a:gd name="T9" fmla="*/ 359107455 h 2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59" h="2716">
                <a:moveTo>
                  <a:pt x="5802" y="249"/>
                </a:moveTo>
                <a:cubicBezTo>
                  <a:pt x="7937" y="0"/>
                  <a:pt x="9604" y="113"/>
                  <a:pt x="9721" y="555"/>
                </a:cubicBezTo>
                <a:cubicBezTo>
                  <a:pt x="9859" y="1072"/>
                  <a:pt x="7821" y="1845"/>
                  <a:pt x="5172" y="2280"/>
                </a:cubicBezTo>
                <a:cubicBezTo>
                  <a:pt x="2522" y="2716"/>
                  <a:pt x="262" y="2650"/>
                  <a:pt x="125" y="2133"/>
                </a:cubicBezTo>
                <a:cubicBezTo>
                  <a:pt x="0" y="1663"/>
                  <a:pt x="1673" y="981"/>
                  <a:pt x="3970" y="534"/>
                </a:cubicBezTo>
              </a:path>
            </a:pathLst>
          </a:custGeom>
          <a:noFill/>
          <a:ln w="10" cap="flat" cmpd="sng">
            <a:solidFill>
              <a:srgbClr val="005E7D"/>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53" name="组合 19"/>
          <p:cNvGrpSpPr/>
          <p:nvPr/>
        </p:nvGrpSpPr>
        <p:grpSpPr bwMode="auto">
          <a:xfrm>
            <a:off x="4368269" y="3463454"/>
            <a:ext cx="719138" cy="717624"/>
            <a:chOff x="0" y="0"/>
            <a:chExt cx="717637" cy="717637"/>
          </a:xfrm>
        </p:grpSpPr>
        <p:sp>
          <p:nvSpPr>
            <p:cNvPr id="54" name="Oval 7"/>
            <p:cNvSpPr>
              <a:spLocks noChangeArrowheads="1"/>
            </p:cNvSpPr>
            <p:nvPr/>
          </p:nvSpPr>
          <p:spPr bwMode="auto">
            <a:xfrm>
              <a:off x="0" y="0"/>
              <a:ext cx="717637" cy="7176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55" name="TextBox 21"/>
            <p:cNvSpPr txBox="1">
              <a:spLocks noChangeArrowheads="1"/>
            </p:cNvSpPr>
            <p:nvPr/>
          </p:nvSpPr>
          <p:spPr bwMode="auto">
            <a:xfrm>
              <a:off x="3839" y="139107"/>
              <a:ext cx="701527" cy="46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1</a:t>
              </a:r>
              <a:endParaRPr lang="en-US" altLang="zh-CN" sz="2400" b="1" dirty="0">
                <a:solidFill>
                  <a:srgbClr val="FFFFFF"/>
                </a:solidFill>
                <a:latin typeface="+mj-lt"/>
                <a:ea typeface="黑体" panose="02010609060101010101" pitchFamily="49" charset="-122"/>
              </a:endParaRPr>
            </a:p>
          </p:txBody>
        </p:sp>
      </p:grpSp>
      <p:grpSp>
        <p:nvGrpSpPr>
          <p:cNvPr id="56" name="组合 22"/>
          <p:cNvGrpSpPr/>
          <p:nvPr/>
        </p:nvGrpSpPr>
        <p:grpSpPr bwMode="auto">
          <a:xfrm>
            <a:off x="2614082" y="4547716"/>
            <a:ext cx="887412" cy="887413"/>
            <a:chOff x="0" y="0"/>
            <a:chExt cx="886864" cy="886864"/>
          </a:xfrm>
        </p:grpSpPr>
        <p:sp>
          <p:nvSpPr>
            <p:cNvPr id="57" name="Oval 8"/>
            <p:cNvSpPr>
              <a:spLocks noChangeArrowheads="1"/>
            </p:cNvSpPr>
            <p:nvPr/>
          </p:nvSpPr>
          <p:spPr bwMode="auto">
            <a:xfrm>
              <a:off x="0" y="0"/>
              <a:ext cx="886864" cy="8868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58" name="TextBox 24"/>
            <p:cNvSpPr txBox="1">
              <a:spLocks noChangeArrowheads="1"/>
            </p:cNvSpPr>
            <p:nvPr/>
          </p:nvSpPr>
          <p:spPr bwMode="auto">
            <a:xfrm>
              <a:off x="79353" y="206842"/>
              <a:ext cx="701527" cy="46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2</a:t>
              </a:r>
              <a:endParaRPr lang="en-US" altLang="zh-CN" sz="2400" b="1" dirty="0">
                <a:solidFill>
                  <a:srgbClr val="FFFFFF"/>
                </a:solidFill>
                <a:latin typeface="+mj-lt"/>
                <a:ea typeface="黑体" panose="02010609060101010101" pitchFamily="49" charset="-122"/>
              </a:endParaRPr>
            </a:p>
          </p:txBody>
        </p:sp>
      </p:grpSp>
      <p:grpSp>
        <p:nvGrpSpPr>
          <p:cNvPr id="59" name="组合 25"/>
          <p:cNvGrpSpPr/>
          <p:nvPr/>
        </p:nvGrpSpPr>
        <p:grpSpPr bwMode="auto">
          <a:xfrm>
            <a:off x="5404907" y="4563591"/>
            <a:ext cx="1044575" cy="1044575"/>
            <a:chOff x="0" y="0"/>
            <a:chExt cx="1043955" cy="1043955"/>
          </a:xfrm>
        </p:grpSpPr>
        <p:sp>
          <p:nvSpPr>
            <p:cNvPr id="60" name="Oval 9"/>
            <p:cNvSpPr>
              <a:spLocks noChangeArrowheads="1"/>
            </p:cNvSpPr>
            <p:nvPr/>
          </p:nvSpPr>
          <p:spPr bwMode="auto">
            <a:xfrm>
              <a:off x="0" y="0"/>
              <a:ext cx="1043955" cy="1043955"/>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800" b="1">
                <a:solidFill>
                  <a:srgbClr val="FFFFFF"/>
                </a:solidFill>
                <a:latin typeface="+mj-lt"/>
                <a:ea typeface="黑体" panose="02010609060101010101" pitchFamily="49" charset="-122"/>
              </a:endParaRPr>
            </a:p>
          </p:txBody>
        </p:sp>
        <p:sp>
          <p:nvSpPr>
            <p:cNvPr id="61" name="TextBox 27"/>
            <p:cNvSpPr txBox="1">
              <a:spLocks noChangeArrowheads="1"/>
            </p:cNvSpPr>
            <p:nvPr/>
          </p:nvSpPr>
          <p:spPr bwMode="auto">
            <a:xfrm>
              <a:off x="195502" y="261788"/>
              <a:ext cx="701527" cy="52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FFFFF"/>
                  </a:solidFill>
                  <a:latin typeface="+mj-lt"/>
                  <a:ea typeface="黑体" panose="02010609060101010101" pitchFamily="49" charset="-122"/>
                </a:rPr>
                <a:t>3</a:t>
              </a:r>
              <a:endParaRPr lang="en-US" altLang="zh-CN" sz="2800" b="1" dirty="0">
                <a:solidFill>
                  <a:srgbClr val="FFFFFF"/>
                </a:solidFill>
                <a:latin typeface="+mj-lt"/>
                <a:ea typeface="黑体" panose="02010609060101010101" pitchFamily="49" charset="-122"/>
              </a:endParaRPr>
            </a:p>
          </p:txBody>
        </p:sp>
      </p:grpSp>
      <p:grpSp>
        <p:nvGrpSpPr>
          <p:cNvPr id="62" name="组合 28"/>
          <p:cNvGrpSpPr/>
          <p:nvPr/>
        </p:nvGrpSpPr>
        <p:grpSpPr bwMode="auto">
          <a:xfrm>
            <a:off x="9297457" y="3830166"/>
            <a:ext cx="935037" cy="935038"/>
            <a:chOff x="0" y="0"/>
            <a:chExt cx="935038" cy="935038"/>
          </a:xfrm>
        </p:grpSpPr>
        <p:sp>
          <p:nvSpPr>
            <p:cNvPr id="63" name="Oval 10"/>
            <p:cNvSpPr>
              <a:spLocks noChangeArrowheads="1"/>
            </p:cNvSpPr>
            <p:nvPr/>
          </p:nvSpPr>
          <p:spPr bwMode="auto">
            <a:xfrm>
              <a:off x="0" y="0"/>
              <a:ext cx="935038" cy="93503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800" b="1">
                <a:solidFill>
                  <a:srgbClr val="FFFFFF"/>
                </a:solidFill>
                <a:latin typeface="+mj-lt"/>
                <a:ea typeface="黑体" panose="02010609060101010101" pitchFamily="49" charset="-122"/>
              </a:endParaRPr>
            </a:p>
          </p:txBody>
        </p:sp>
        <p:sp>
          <p:nvSpPr>
            <p:cNvPr id="64" name="TextBox 30"/>
            <p:cNvSpPr txBox="1">
              <a:spLocks noChangeArrowheads="1"/>
            </p:cNvSpPr>
            <p:nvPr/>
          </p:nvSpPr>
          <p:spPr bwMode="auto">
            <a:xfrm>
              <a:off x="124324" y="203280"/>
              <a:ext cx="7015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FFFFF"/>
                  </a:solidFill>
                  <a:latin typeface="+mj-lt"/>
                  <a:ea typeface="黑体" panose="02010609060101010101" pitchFamily="49" charset="-122"/>
                </a:rPr>
                <a:t>4</a:t>
              </a:r>
              <a:endParaRPr lang="en-US" altLang="zh-CN" sz="2800" b="1" dirty="0">
                <a:solidFill>
                  <a:srgbClr val="FFFFFF"/>
                </a:solidFill>
                <a:latin typeface="+mj-lt"/>
                <a:ea typeface="黑体" panose="02010609060101010101" pitchFamily="49" charset="-122"/>
              </a:endParaRPr>
            </a:p>
          </p:txBody>
        </p:sp>
      </p:grpSp>
      <p:grpSp>
        <p:nvGrpSpPr>
          <p:cNvPr id="65" name="组合 31"/>
          <p:cNvGrpSpPr/>
          <p:nvPr/>
        </p:nvGrpSpPr>
        <p:grpSpPr bwMode="auto">
          <a:xfrm>
            <a:off x="8794219" y="2861791"/>
            <a:ext cx="701675" cy="667928"/>
            <a:chOff x="0" y="0"/>
            <a:chExt cx="701527" cy="668338"/>
          </a:xfrm>
        </p:grpSpPr>
        <p:sp>
          <p:nvSpPr>
            <p:cNvPr id="66" name="Oval 11"/>
            <p:cNvSpPr>
              <a:spLocks noChangeArrowheads="1"/>
            </p:cNvSpPr>
            <p:nvPr/>
          </p:nvSpPr>
          <p:spPr bwMode="auto">
            <a:xfrm>
              <a:off x="1822" y="0"/>
              <a:ext cx="668338" cy="66833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67" name="TextBox 33"/>
            <p:cNvSpPr txBox="1">
              <a:spLocks noChangeArrowheads="1"/>
            </p:cNvSpPr>
            <p:nvPr/>
          </p:nvSpPr>
          <p:spPr bwMode="auto">
            <a:xfrm>
              <a:off x="0" y="122387"/>
              <a:ext cx="701527" cy="46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5</a:t>
              </a:r>
              <a:endParaRPr lang="en-US" altLang="zh-CN" sz="2400" b="1" dirty="0">
                <a:solidFill>
                  <a:srgbClr val="FFFFFF"/>
                </a:solidFill>
                <a:latin typeface="+mj-lt"/>
                <a:ea typeface="黑体" panose="02010609060101010101" pitchFamily="49"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heel(1)">
                                      <p:cBhvr>
                                        <p:cTn id="17" dur="2000"/>
                                        <p:tgtEl>
                                          <p:spTgt spid="52"/>
                                        </p:tgtEl>
                                      </p:cBhvr>
                                    </p:animEffect>
                                  </p:child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par>
                          <p:cTn id="21" fill="hold">
                            <p:stCondLst>
                              <p:cond delay="3500"/>
                            </p:stCondLst>
                            <p:childTnLst>
                              <p:par>
                                <p:cTn id="22" presetID="12" presetClass="entr" presetSubtype="8"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p:tgtEl>
                                          <p:spTgt spid="46"/>
                                        </p:tgtEl>
                                        <p:attrNameLst>
                                          <p:attrName>ppt_x</p:attrName>
                                        </p:attrNameLst>
                                      </p:cBhvr>
                                      <p:tavLst>
                                        <p:tav tm="0">
                                          <p:val>
                                            <p:strVal val="#ppt_x-#ppt_w*1.125000"/>
                                          </p:val>
                                        </p:tav>
                                        <p:tav tm="100000">
                                          <p:val>
                                            <p:strVal val="#ppt_x"/>
                                          </p:val>
                                        </p:tav>
                                      </p:tavLst>
                                    </p:anim>
                                    <p:animEffect transition="in" filter="wipe(right)">
                                      <p:cBhvr>
                                        <p:cTn id="25" dur="500"/>
                                        <p:tgtEl>
                                          <p:spTgt spid="46"/>
                                        </p:tgtEl>
                                      </p:cBhvr>
                                    </p:animEffect>
                                  </p:childTnLst>
                                </p:cTn>
                              </p:par>
                            </p:childTnLst>
                          </p:cTn>
                        </p:par>
                        <p:par>
                          <p:cTn id="26" fill="hold">
                            <p:stCondLst>
                              <p:cond delay="4000"/>
                            </p:stCondLst>
                            <p:childTnLst>
                              <p:par>
                                <p:cTn id="27" presetID="1" presetClass="entr" presetSubtype="0"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par>
                          <p:cTn id="29" fill="hold">
                            <p:stCondLst>
                              <p:cond delay="4000"/>
                            </p:stCondLst>
                            <p:childTnLst>
                              <p:par>
                                <p:cTn id="30" presetID="1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p:tgtEl>
                                          <p:spTgt spid="47"/>
                                        </p:tgtEl>
                                        <p:attrNameLst>
                                          <p:attrName>ppt_x</p:attrName>
                                        </p:attrNameLst>
                                      </p:cBhvr>
                                      <p:tavLst>
                                        <p:tav tm="0">
                                          <p:val>
                                            <p:strVal val="#ppt_x-#ppt_w*1.125000"/>
                                          </p:val>
                                        </p:tav>
                                        <p:tav tm="100000">
                                          <p:val>
                                            <p:strVal val="#ppt_x"/>
                                          </p:val>
                                        </p:tav>
                                      </p:tavLst>
                                    </p:anim>
                                    <p:animEffect transition="in" filter="wipe(right)">
                                      <p:cBhvr>
                                        <p:cTn id="33" dur="500"/>
                                        <p:tgtEl>
                                          <p:spTgt spid="47"/>
                                        </p:tgtEl>
                                      </p:cBhvr>
                                    </p:animEffect>
                                  </p:childTnLst>
                                </p:cTn>
                              </p:par>
                            </p:childTnLst>
                          </p:cTn>
                        </p:par>
                        <p:par>
                          <p:cTn id="34" fill="hold">
                            <p:stCondLst>
                              <p:cond delay="4500"/>
                            </p:stCondLst>
                            <p:childTnLst>
                              <p:par>
                                <p:cTn id="35" presetID="1" presetClass="entr" presetSubtype="0"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par>
                          <p:cTn id="37" fill="hold">
                            <p:stCondLst>
                              <p:cond delay="4500"/>
                            </p:stCondLst>
                            <p:childTnLst>
                              <p:par>
                                <p:cTn id="38" presetID="12" presetClass="entr" presetSubtype="4"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slide(fromBottom)">
                                      <p:cBhvr>
                                        <p:cTn id="40" dur="500"/>
                                        <p:tgtEl>
                                          <p:spTgt spid="48"/>
                                        </p:tgtEl>
                                      </p:cBhvr>
                                    </p:animEffect>
                                  </p:childTnLst>
                                </p:cTn>
                              </p:par>
                            </p:childTnLst>
                          </p:cTn>
                        </p:par>
                        <p:par>
                          <p:cTn id="41" fill="hold">
                            <p:stCondLst>
                              <p:cond delay="5000"/>
                            </p:stCondLst>
                            <p:childTnLst>
                              <p:par>
                                <p:cTn id="42" presetID="1" presetClass="entr" presetSubtype="0" fill="hold" nodeType="afterEffect">
                                  <p:stCondLst>
                                    <p:cond delay="0"/>
                                  </p:stCondLst>
                                  <p:childTnLst>
                                    <p:set>
                                      <p:cBhvr>
                                        <p:cTn id="43" dur="1" fill="hold">
                                          <p:stCondLst>
                                            <p:cond delay="0"/>
                                          </p:stCondLst>
                                        </p:cTn>
                                        <p:tgtEl>
                                          <p:spTgt spid="62"/>
                                        </p:tgtEl>
                                        <p:attrNameLst>
                                          <p:attrName>style.visibility</p:attrName>
                                        </p:attrNameLst>
                                      </p:cBhvr>
                                      <p:to>
                                        <p:strVal val="visible"/>
                                      </p:to>
                                    </p:set>
                                  </p:childTnLst>
                                </p:cTn>
                              </p:par>
                            </p:childTnLst>
                          </p:cTn>
                        </p:par>
                        <p:par>
                          <p:cTn id="44" fill="hold">
                            <p:stCondLst>
                              <p:cond delay="5000"/>
                            </p:stCondLst>
                            <p:childTnLst>
                              <p:par>
                                <p:cTn id="45" presetID="12" presetClass="entr" presetSubtype="4"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lide(fromBottom)">
                                      <p:cBhvr>
                                        <p:cTn id="47" dur="500"/>
                                        <p:tgtEl>
                                          <p:spTgt spid="49"/>
                                        </p:tgtEl>
                                      </p:cBhvr>
                                    </p:animEffect>
                                  </p:childTnLst>
                                </p:cTn>
                              </p:par>
                            </p:childTnLst>
                          </p:cTn>
                        </p:par>
                        <p:par>
                          <p:cTn id="48" fill="hold">
                            <p:stCondLst>
                              <p:cond delay="5500"/>
                            </p:stCondLst>
                            <p:childTnLst>
                              <p:par>
                                <p:cTn id="49" presetID="1" presetClass="entr" presetSubtype="0" fill="hold" nodeType="after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par>
                          <p:cTn id="51" fill="hold">
                            <p:stCondLst>
                              <p:cond delay="5500"/>
                            </p:stCondLst>
                            <p:childTnLst>
                              <p:par>
                                <p:cTn id="52" presetID="12" presetClass="entr" presetSubtype="2"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additive="base">
                                        <p:cTn id="54" dur="500"/>
                                        <p:tgtEl>
                                          <p:spTgt spid="50"/>
                                        </p:tgtEl>
                                        <p:attrNameLst>
                                          <p:attrName>ppt_x</p:attrName>
                                        </p:attrNameLst>
                                      </p:cBhvr>
                                      <p:tavLst>
                                        <p:tav tm="0">
                                          <p:val>
                                            <p:strVal val="#ppt_x+#ppt_w*1.125000"/>
                                          </p:val>
                                        </p:tav>
                                        <p:tav tm="100000">
                                          <p:val>
                                            <p:strVal val="#ppt_x"/>
                                          </p:val>
                                        </p:tav>
                                      </p:tavLst>
                                    </p:anim>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p:bldP spid="47" grpId="0"/>
      <p:bldP spid="48" grpId="0"/>
      <p:bldP spid="49" grpId="0"/>
      <p:bldP spid="50" grpId="0"/>
      <p:bldP spid="5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010149" y="5075892"/>
            <a:ext cx="4176464" cy="369332"/>
          </a:xfrm>
          <a:prstGeom prst="rect">
            <a:avLst/>
          </a:prstGeom>
          <a:noFill/>
        </p:spPr>
        <p:txBody>
          <a:bodyPr wrap="square">
            <a:spAutoFit/>
          </a:bodyPr>
          <a:lstStyle/>
          <a:p>
            <a:r>
              <a:rPr lang="zh-CN" altLang="en-US" dirty="0">
                <a:solidFill>
                  <a:schemeClr val="accent2"/>
                </a:solidFill>
                <a:latin typeface="+mj-lt"/>
                <a:ea typeface="黑体" panose="02010609060101010101" pitchFamily="49" charset="-122"/>
                <a:cs typeface="+mn-ea"/>
              </a:rPr>
              <a:t>图4.28 解决转化率下降问题的基本思路</a:t>
            </a:r>
            <a:endParaRPr lang="zh-CN" altLang="en-US" dirty="0">
              <a:solidFill>
                <a:schemeClr val="accent2"/>
              </a:solidFill>
              <a:latin typeface="+mj-lt"/>
              <a:ea typeface="黑体" panose="02010609060101010101" pitchFamily="49" charset="-122"/>
              <a:cs typeface="+mn-ea"/>
            </a:endParaRPr>
          </a:p>
        </p:txBody>
      </p:sp>
      <p:pic>
        <p:nvPicPr>
          <p:cNvPr id="4" name="图片 3"/>
          <p:cNvPicPr>
            <a:picLocks noChangeAspect="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t="1415" b="12841"/>
          <a:stretch>
            <a:fillRect/>
          </a:stretch>
        </p:blipFill>
        <p:spPr>
          <a:xfrm>
            <a:off x="744934" y="1700808"/>
            <a:ext cx="10706894" cy="3160602"/>
          </a:xfrm>
          <a:prstGeom prst="rect">
            <a:avLst/>
          </a:prstGeom>
        </p:spPr>
      </p:pic>
    </p:spTree>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7781" y="1518300"/>
            <a:ext cx="6647974" cy="646331"/>
          </a:xfrm>
          <a:prstGeom prst="rect">
            <a:avLst/>
          </a:prstGeom>
        </p:spPr>
        <p:txBody>
          <a:bodyPr wrap="none">
            <a:spAutoFit/>
          </a:bodyPr>
          <a:lstStyle/>
          <a:p>
            <a:r>
              <a:rPr lang="zh-CN" altLang="en-US" sz="3600" dirty="0">
                <a:solidFill>
                  <a:schemeClr val="accent2"/>
                </a:solidFill>
                <a:latin typeface="方正大黑简体" panose="03000509000000000000" pitchFamily="65" charset="-122"/>
                <a:ea typeface="方正大黑简体" panose="03000509000000000000" pitchFamily="65" charset="-122"/>
              </a:rPr>
              <a:t>二、使用生意参谋分析网店数据</a:t>
            </a:r>
            <a:endParaRPr lang="zh-CN" altLang="en-US" sz="3600" dirty="0">
              <a:solidFill>
                <a:schemeClr val="accent2"/>
              </a:solidFill>
              <a:latin typeface="方正大黑简体" panose="03000509000000000000" pitchFamily="65" charset="-122"/>
              <a:ea typeface="方正大黑简体" panose="03000509000000000000" pitchFamily="65" charset="-122"/>
            </a:endParaRPr>
          </a:p>
        </p:txBody>
      </p:sp>
      <p:sp>
        <p:nvSpPr>
          <p:cNvPr id="3" name="文本框 2"/>
          <p:cNvSpPr txBox="1"/>
          <p:nvPr/>
        </p:nvSpPr>
        <p:spPr>
          <a:xfrm>
            <a:off x="697781" y="2238380"/>
            <a:ext cx="10873208" cy="4026808"/>
          </a:xfrm>
          <a:prstGeom prst="rect">
            <a:avLst/>
          </a:prstGeom>
          <a:noFill/>
        </p:spPr>
        <p:txBody>
          <a:bodyPr wrap="square" rtlCol="0" anchor="t">
            <a:spAutoFit/>
          </a:bodyPr>
          <a:lstStyle/>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为帮助商家对网店的经营数据进行分析和总结，淘宝网为商家提供了多种数据分析和管理工具，其中最常见的就是生意参谋。生意参谋平台是阿里巴巴推出的首个统一的官方数据产品门户，向全体商家提供一站式、个性化、可定制的商务决策体验。商家可以通过生意参谋了解网店目前的经营情况，进行流量来源分析和装修分析等，并且可以按照小时、天、周、月或者按照网店首页、商品页、分类页，记录网店的流量、销售、转化、推广及装修效果等数据，由此完善经营策略，提升销量。</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24"/>
          <p:cNvSpPr>
            <a:spLocks noChangeShapeType="1"/>
          </p:cNvSpPr>
          <p:nvPr/>
        </p:nvSpPr>
        <p:spPr bwMode="auto">
          <a:xfrm>
            <a:off x="2061121" y="3539903"/>
            <a:ext cx="8303322" cy="0"/>
          </a:xfrm>
          <a:prstGeom prst="line">
            <a:avLst/>
          </a:prstGeom>
          <a:noFill/>
          <a:ln w="28575">
            <a:solidFill>
              <a:schemeClr val="bg1">
                <a:lumMod val="75000"/>
              </a:schemeClr>
            </a:solidFill>
            <a:prstDash val="sysDash"/>
            <a:miter lim="800000"/>
          </a:ln>
          <a:extLst>
            <a:ext uri="{909E8E84-426E-40DD-AFC4-6F175D3DCCD1}">
              <a14:hiddenFill xmlns:a14="http://schemas.microsoft.com/office/drawing/2010/main">
                <a:noFill/>
              </a14:hiddenFill>
            </a:ext>
          </a:extLst>
        </p:spPr>
        <p:txBody>
          <a:bodyPr lIns="68583" tIns="34291" rIns="68583" bIns="34291"/>
          <a:lstStyle/>
          <a:p>
            <a:endParaRPr lang="zh-CN" altLang="en-US"/>
          </a:p>
        </p:txBody>
      </p:sp>
      <p:sp>
        <p:nvSpPr>
          <p:cNvPr id="3" name="文本框 13"/>
          <p:cNvSpPr>
            <a:spLocks noChangeArrowheads="1"/>
          </p:cNvSpPr>
          <p:nvPr/>
        </p:nvSpPr>
        <p:spPr bwMode="auto">
          <a:xfrm>
            <a:off x="905034" y="4533001"/>
            <a:ext cx="1369612" cy="4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zh-CN" altLang="en-US"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实时概况</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4" name="文本框 14"/>
          <p:cNvSpPr>
            <a:spLocks noChangeArrowheads="1"/>
          </p:cNvSpPr>
          <p:nvPr/>
        </p:nvSpPr>
        <p:spPr bwMode="auto">
          <a:xfrm>
            <a:off x="3022668" y="4537801"/>
            <a:ext cx="1369612" cy="4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zh-CN" altLang="en-US"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实时来源</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5" name="文本框 15"/>
          <p:cNvSpPr>
            <a:spLocks noChangeArrowheads="1"/>
          </p:cNvSpPr>
          <p:nvPr/>
        </p:nvSpPr>
        <p:spPr bwMode="auto">
          <a:xfrm>
            <a:off x="7946098" y="4635647"/>
            <a:ext cx="1369612" cy="4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zh-CN" altLang="en-US"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实时访客</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6" name="文本框 16"/>
          <p:cNvSpPr>
            <a:spLocks noChangeArrowheads="1"/>
          </p:cNvSpPr>
          <p:nvPr/>
        </p:nvSpPr>
        <p:spPr bwMode="auto">
          <a:xfrm>
            <a:off x="9816282" y="4602979"/>
            <a:ext cx="1677388" cy="4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zh-CN" altLang="en-US"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实时催付宝</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7" name="文本框 17"/>
          <p:cNvSpPr>
            <a:spLocks noChangeArrowheads="1"/>
          </p:cNvSpPr>
          <p:nvPr/>
        </p:nvSpPr>
        <p:spPr bwMode="auto">
          <a:xfrm>
            <a:off x="5440398" y="4659296"/>
            <a:ext cx="1369612" cy="4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ctr" eaLnBrk="1" hangingPunct="1">
              <a:lnSpc>
                <a:spcPct val="110000"/>
              </a:lnSpc>
              <a:buFont typeface="Arial" panose="020B0604020202020204" pitchFamily="34" charset="0"/>
              <a:buNone/>
            </a:pPr>
            <a:r>
              <a:rPr lang="zh-CN" altLang="en-US" sz="2400" dirty="0">
                <a:solidFill>
                  <a:schemeClr val="accent2"/>
                </a:solidFill>
                <a:latin typeface="黑体" panose="02010609060101010101" pitchFamily="49" charset="-122"/>
                <a:ea typeface="黑体" panose="02010609060101010101" pitchFamily="49" charset="-122"/>
                <a:sym typeface="Calibri" panose="020F0502020204030204" pitchFamily="34" charset="0"/>
              </a:rPr>
              <a:t>实时榜单</a:t>
            </a:r>
            <a:endParaRPr lang="en-US" altLang="zh-CN" sz="2400"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grpSp>
        <p:nvGrpSpPr>
          <p:cNvPr id="8" name="组合 7"/>
          <p:cNvGrpSpPr/>
          <p:nvPr/>
        </p:nvGrpSpPr>
        <p:grpSpPr>
          <a:xfrm>
            <a:off x="8000904" y="2920150"/>
            <a:ext cx="1260000" cy="1260000"/>
            <a:chOff x="6737060" y="1985722"/>
            <a:chExt cx="981373" cy="981018"/>
          </a:xfrm>
          <a:solidFill>
            <a:srgbClr val="92D050"/>
          </a:solidFill>
        </p:grpSpPr>
        <p:sp>
          <p:nvSpPr>
            <p:cNvPr id="9" name="椭圆 8"/>
            <p:cNvSpPr>
              <a:spLocks noChangeArrowheads="1"/>
            </p:cNvSpPr>
            <p:nvPr/>
          </p:nvSpPr>
          <p:spPr bwMode="auto">
            <a:xfrm>
              <a:off x="6737060" y="1985722"/>
              <a:ext cx="981373" cy="981018"/>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10" name="图片 2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33616" y="2273838"/>
              <a:ext cx="426373" cy="4047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1" name="组合 10"/>
          <p:cNvGrpSpPr/>
          <p:nvPr/>
        </p:nvGrpSpPr>
        <p:grpSpPr>
          <a:xfrm>
            <a:off x="3077474" y="2920150"/>
            <a:ext cx="1260000" cy="1260000"/>
            <a:chOff x="2948531" y="1978579"/>
            <a:chExt cx="981373" cy="981018"/>
          </a:xfrm>
          <a:solidFill>
            <a:srgbClr val="00B0F0"/>
          </a:solidFill>
        </p:grpSpPr>
        <p:sp>
          <p:nvSpPr>
            <p:cNvPr id="12" name="椭圆 11"/>
            <p:cNvSpPr>
              <a:spLocks noChangeArrowheads="1"/>
            </p:cNvSpPr>
            <p:nvPr/>
          </p:nvSpPr>
          <p:spPr bwMode="auto">
            <a:xfrm>
              <a:off x="2948531" y="1978579"/>
              <a:ext cx="981373" cy="981018"/>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13" name="图片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1740" y="2233359"/>
              <a:ext cx="496641" cy="4857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4" name="组合 13"/>
          <p:cNvGrpSpPr/>
          <p:nvPr/>
        </p:nvGrpSpPr>
        <p:grpSpPr>
          <a:xfrm>
            <a:off x="10024976" y="2920150"/>
            <a:ext cx="1260000" cy="1260000"/>
            <a:chOff x="8349655" y="1986913"/>
            <a:chExt cx="981373" cy="981018"/>
          </a:xfrm>
          <a:solidFill>
            <a:srgbClr val="00B0F0"/>
          </a:solidFill>
        </p:grpSpPr>
        <p:sp>
          <p:nvSpPr>
            <p:cNvPr id="15" name="椭圆 14"/>
            <p:cNvSpPr>
              <a:spLocks noChangeArrowheads="1"/>
            </p:cNvSpPr>
            <p:nvPr/>
          </p:nvSpPr>
          <p:spPr bwMode="auto">
            <a:xfrm>
              <a:off x="8349655" y="1986913"/>
              <a:ext cx="981373" cy="981018"/>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16" name="图片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4055" y="2253599"/>
              <a:ext cx="450193" cy="453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7" name="组合 16"/>
          <p:cNvGrpSpPr/>
          <p:nvPr/>
        </p:nvGrpSpPr>
        <p:grpSpPr>
          <a:xfrm>
            <a:off x="5118803" y="2542150"/>
            <a:ext cx="2016000" cy="2016000"/>
            <a:chOff x="4564700" y="1707133"/>
            <a:chExt cx="1539945" cy="1539389"/>
          </a:xfrm>
          <a:solidFill>
            <a:schemeClr val="tx2">
              <a:lumMod val="60000"/>
              <a:lumOff val="40000"/>
            </a:schemeClr>
          </a:solidFill>
        </p:grpSpPr>
        <p:sp>
          <p:nvSpPr>
            <p:cNvPr id="18" name="椭圆 17"/>
            <p:cNvSpPr>
              <a:spLocks noChangeArrowheads="1"/>
            </p:cNvSpPr>
            <p:nvPr/>
          </p:nvSpPr>
          <p:spPr bwMode="auto">
            <a:xfrm>
              <a:off x="4564700" y="1707133"/>
              <a:ext cx="1539945" cy="1539389"/>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19" name="图片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9860" y="2151210"/>
              <a:ext cx="789625" cy="5678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0" name="组合 19"/>
          <p:cNvGrpSpPr/>
          <p:nvPr/>
        </p:nvGrpSpPr>
        <p:grpSpPr>
          <a:xfrm>
            <a:off x="959840" y="2920150"/>
            <a:ext cx="1260000" cy="1260000"/>
            <a:chOff x="1337126" y="1986913"/>
            <a:chExt cx="981373" cy="981018"/>
          </a:xfrm>
          <a:solidFill>
            <a:srgbClr val="92D050"/>
          </a:solidFill>
        </p:grpSpPr>
        <p:sp>
          <p:nvSpPr>
            <p:cNvPr id="21" name="椭圆 20"/>
            <p:cNvSpPr>
              <a:spLocks noChangeArrowheads="1"/>
            </p:cNvSpPr>
            <p:nvPr/>
          </p:nvSpPr>
          <p:spPr bwMode="auto">
            <a:xfrm>
              <a:off x="1337126" y="1986913"/>
              <a:ext cx="981373" cy="981018"/>
            </a:xfrm>
            <a:prstGeom prst="ellipse">
              <a:avLst/>
            </a:prstGeom>
            <a:grpFill/>
            <a:ln>
              <a:noFill/>
            </a:ln>
          </p:spPr>
          <p:txBody>
            <a:bodyPr lIns="68583" tIns="34291" rIns="68583" bIns="34291"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22" name="图片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0805" y="2253598"/>
              <a:ext cx="431137" cy="4309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3" name="文本占位符 105474"/>
          <p:cNvSpPr>
            <a:spLocks noGrp="1"/>
          </p:cNvSpPr>
          <p:nvPr/>
        </p:nvSpPr>
        <p:spPr>
          <a:xfrm>
            <a:off x="948090" y="1467474"/>
            <a:ext cx="3782139" cy="584775"/>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spcBef>
                <a:spcPts val="0"/>
              </a:spcBef>
              <a:spcAft>
                <a:spcPts val="0"/>
              </a:spcAft>
              <a:buNone/>
            </a:pPr>
            <a:r>
              <a:rPr lang="zh-CN" altLang="en-US" dirty="0">
                <a:solidFill>
                  <a:schemeClr val="accent2"/>
                </a:solidFill>
                <a:latin typeface="方正大黑简体" panose="03000509000000000000" pitchFamily="65" charset="-122"/>
                <a:ea typeface="方正大黑简体" panose="03000509000000000000" pitchFamily="65" charset="-122"/>
                <a:cs typeface="+mn-ea"/>
              </a:rPr>
              <a:t>（一）实时直播</a:t>
            </a:r>
            <a:endParaRPr lang="zh-CN" altLang="en-US" dirty="0">
              <a:solidFill>
                <a:schemeClr val="accent2"/>
              </a:solidFill>
              <a:latin typeface="方正大黑简体" panose="03000509000000000000" pitchFamily="65" charset="-122"/>
              <a:ea typeface="方正大黑简体" panose="03000509000000000000" pitchFamily="65" charset="-122"/>
              <a:cs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8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300"/>
                            </p:stCondLst>
                            <p:childTnLst>
                              <p:par>
                                <p:cTn id="13" presetID="53" presetClass="entr" presetSubtype="16"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par>
                          <p:cTn id="18" fill="hold">
                            <p:stCondLst>
                              <p:cond delay="1800"/>
                            </p:stCondLst>
                            <p:childTnLst>
                              <p:par>
                                <p:cTn id="19" presetID="42"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50"/>
                                        <p:tgtEl>
                                          <p:spTgt spid="3"/>
                                        </p:tgtEl>
                                      </p:cBhvr>
                                    </p:animEffect>
                                    <p:anim calcmode="lin" valueType="num">
                                      <p:cBhvr>
                                        <p:cTn id="22" dur="250" fill="hold"/>
                                        <p:tgtEl>
                                          <p:spTgt spid="3"/>
                                        </p:tgtEl>
                                        <p:attrNameLst>
                                          <p:attrName>ppt_x</p:attrName>
                                        </p:attrNameLst>
                                      </p:cBhvr>
                                      <p:tavLst>
                                        <p:tav tm="0">
                                          <p:val>
                                            <p:strVal val="#ppt_x"/>
                                          </p:val>
                                        </p:tav>
                                        <p:tav tm="100000">
                                          <p:val>
                                            <p:strVal val="#ppt_x"/>
                                          </p:val>
                                        </p:tav>
                                      </p:tavLst>
                                    </p:anim>
                                    <p:anim calcmode="lin" valueType="num">
                                      <p:cBhvr>
                                        <p:cTn id="23" dur="25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3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2800"/>
                            </p:stCondLst>
                            <p:childTnLst>
                              <p:par>
                                <p:cTn id="31" presetID="42"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50"/>
                                        <p:tgtEl>
                                          <p:spTgt spid="4"/>
                                        </p:tgtEl>
                                      </p:cBhvr>
                                    </p:animEffect>
                                    <p:anim calcmode="lin" valueType="num">
                                      <p:cBhvr>
                                        <p:cTn id="34" dur="250" fill="hold"/>
                                        <p:tgtEl>
                                          <p:spTgt spid="4"/>
                                        </p:tgtEl>
                                        <p:attrNameLst>
                                          <p:attrName>ppt_x</p:attrName>
                                        </p:attrNameLst>
                                      </p:cBhvr>
                                      <p:tavLst>
                                        <p:tav tm="0">
                                          <p:val>
                                            <p:strVal val="#ppt_x"/>
                                          </p:val>
                                        </p:tav>
                                        <p:tav tm="100000">
                                          <p:val>
                                            <p:strVal val="#ppt_x"/>
                                          </p:val>
                                        </p:tav>
                                      </p:tavLst>
                                    </p:anim>
                                    <p:anim calcmode="lin" valueType="num">
                                      <p:cBhvr>
                                        <p:cTn id="35" dur="250" fill="hold"/>
                                        <p:tgtEl>
                                          <p:spTgt spid="4"/>
                                        </p:tgtEl>
                                        <p:attrNameLst>
                                          <p:attrName>ppt_y</p:attrName>
                                        </p:attrNameLst>
                                      </p:cBhvr>
                                      <p:tavLst>
                                        <p:tav tm="0">
                                          <p:val>
                                            <p:strVal val="#ppt_y+.1"/>
                                          </p:val>
                                        </p:tav>
                                        <p:tav tm="100000">
                                          <p:val>
                                            <p:strVal val="#ppt_y"/>
                                          </p:val>
                                        </p:tav>
                                      </p:tavLst>
                                    </p:anim>
                                  </p:childTnLst>
                                </p:cTn>
                              </p:par>
                            </p:childTnLst>
                          </p:cTn>
                        </p:par>
                        <p:par>
                          <p:cTn id="36" fill="hold">
                            <p:stCondLst>
                              <p:cond delay="3300"/>
                            </p:stCondLst>
                            <p:childTnLst>
                              <p:par>
                                <p:cTn id="37" presetID="53" presetClass="entr" presetSubtype="16"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p:stCondLst>
                              <p:cond delay="3800"/>
                            </p:stCondLst>
                            <p:childTnLst>
                              <p:par>
                                <p:cTn id="43" presetID="42"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50"/>
                                        <p:tgtEl>
                                          <p:spTgt spid="7"/>
                                        </p:tgtEl>
                                      </p:cBhvr>
                                    </p:animEffect>
                                    <p:anim calcmode="lin" valueType="num">
                                      <p:cBhvr>
                                        <p:cTn id="46" dur="250" fill="hold"/>
                                        <p:tgtEl>
                                          <p:spTgt spid="7"/>
                                        </p:tgtEl>
                                        <p:attrNameLst>
                                          <p:attrName>ppt_x</p:attrName>
                                        </p:attrNameLst>
                                      </p:cBhvr>
                                      <p:tavLst>
                                        <p:tav tm="0">
                                          <p:val>
                                            <p:strVal val="#ppt_x"/>
                                          </p:val>
                                        </p:tav>
                                        <p:tav tm="100000">
                                          <p:val>
                                            <p:strVal val="#ppt_x"/>
                                          </p:val>
                                        </p:tav>
                                      </p:tavLst>
                                    </p:anim>
                                    <p:anim calcmode="lin" valueType="num">
                                      <p:cBhvr>
                                        <p:cTn id="47" dur="250" fill="hold"/>
                                        <p:tgtEl>
                                          <p:spTgt spid="7"/>
                                        </p:tgtEl>
                                        <p:attrNameLst>
                                          <p:attrName>ppt_y</p:attrName>
                                        </p:attrNameLst>
                                      </p:cBhvr>
                                      <p:tavLst>
                                        <p:tav tm="0">
                                          <p:val>
                                            <p:strVal val="#ppt_y+.1"/>
                                          </p:val>
                                        </p:tav>
                                        <p:tav tm="100000">
                                          <p:val>
                                            <p:strVal val="#ppt_y"/>
                                          </p:val>
                                        </p:tav>
                                      </p:tavLst>
                                    </p:anim>
                                  </p:childTnLst>
                                </p:cTn>
                              </p:par>
                            </p:childTnLst>
                          </p:cTn>
                        </p:par>
                        <p:par>
                          <p:cTn id="48" fill="hold">
                            <p:stCondLst>
                              <p:cond delay="4300"/>
                            </p:stCondLst>
                            <p:childTnLst>
                              <p:par>
                                <p:cTn id="49" presetID="53" presetClass="entr" presetSubtype="16"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par>
                          <p:cTn id="54" fill="hold">
                            <p:stCondLst>
                              <p:cond delay="4800"/>
                            </p:stCondLst>
                            <p:childTnLst>
                              <p:par>
                                <p:cTn id="55" presetID="42"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250"/>
                                        <p:tgtEl>
                                          <p:spTgt spid="5"/>
                                        </p:tgtEl>
                                      </p:cBhvr>
                                    </p:animEffect>
                                    <p:anim calcmode="lin" valueType="num">
                                      <p:cBhvr>
                                        <p:cTn id="58" dur="250" fill="hold"/>
                                        <p:tgtEl>
                                          <p:spTgt spid="5"/>
                                        </p:tgtEl>
                                        <p:attrNameLst>
                                          <p:attrName>ppt_x</p:attrName>
                                        </p:attrNameLst>
                                      </p:cBhvr>
                                      <p:tavLst>
                                        <p:tav tm="0">
                                          <p:val>
                                            <p:strVal val="#ppt_x"/>
                                          </p:val>
                                        </p:tav>
                                        <p:tav tm="100000">
                                          <p:val>
                                            <p:strVal val="#ppt_x"/>
                                          </p:val>
                                        </p:tav>
                                      </p:tavLst>
                                    </p:anim>
                                    <p:anim calcmode="lin" valueType="num">
                                      <p:cBhvr>
                                        <p:cTn id="59" dur="250" fill="hold"/>
                                        <p:tgtEl>
                                          <p:spTgt spid="5"/>
                                        </p:tgtEl>
                                        <p:attrNameLst>
                                          <p:attrName>ppt_y</p:attrName>
                                        </p:attrNameLst>
                                      </p:cBhvr>
                                      <p:tavLst>
                                        <p:tav tm="0">
                                          <p:val>
                                            <p:strVal val="#ppt_y+.1"/>
                                          </p:val>
                                        </p:tav>
                                        <p:tav tm="100000">
                                          <p:val>
                                            <p:strVal val="#ppt_y"/>
                                          </p:val>
                                        </p:tav>
                                      </p:tavLst>
                                    </p:anim>
                                  </p:childTnLst>
                                </p:cTn>
                              </p:par>
                            </p:childTnLst>
                          </p:cTn>
                        </p:par>
                        <p:par>
                          <p:cTn id="60" fill="hold">
                            <p:stCondLst>
                              <p:cond delay="5300"/>
                            </p:stCondLst>
                            <p:childTnLst>
                              <p:par>
                                <p:cTn id="61" presetID="53" presetClass="entr" presetSubtype="16"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5800"/>
                            </p:stCondLst>
                            <p:childTnLst>
                              <p:par>
                                <p:cTn id="67" presetID="42" presetClass="entr" presetSubtype="0"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250"/>
                                        <p:tgtEl>
                                          <p:spTgt spid="6"/>
                                        </p:tgtEl>
                                      </p:cBhvr>
                                    </p:animEffect>
                                    <p:anim calcmode="lin" valueType="num">
                                      <p:cBhvr>
                                        <p:cTn id="70" dur="250" fill="hold"/>
                                        <p:tgtEl>
                                          <p:spTgt spid="6"/>
                                        </p:tgtEl>
                                        <p:attrNameLst>
                                          <p:attrName>ppt_x</p:attrName>
                                        </p:attrNameLst>
                                      </p:cBhvr>
                                      <p:tavLst>
                                        <p:tav tm="0">
                                          <p:val>
                                            <p:strVal val="#ppt_x"/>
                                          </p:val>
                                        </p:tav>
                                        <p:tav tm="100000">
                                          <p:val>
                                            <p:strVal val="#ppt_x"/>
                                          </p:val>
                                        </p:tav>
                                      </p:tavLst>
                                    </p:anim>
                                    <p:anim calcmode="lin" valueType="num">
                                      <p:cBhvr>
                                        <p:cTn id="71"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2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9749" y="1556792"/>
            <a:ext cx="4104456" cy="584775"/>
          </a:xfrm>
          <a:prstGeom prst="rect">
            <a:avLst/>
          </a:prstGeom>
          <a:noFill/>
        </p:spPr>
        <p:txBody>
          <a:bodyPr wrap="square" rtlCol="0" anchor="t">
            <a:spAutoFit/>
          </a:bodyPr>
          <a:lstStyle/>
          <a:p>
            <a:pPr algn="just">
              <a:spcBef>
                <a:spcPts val="0"/>
              </a:spcBef>
              <a:spcAft>
                <a:spcPts val="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（二）流量分析</a:t>
            </a:r>
            <a:endParaRPr lang="en-US" altLang="zh-CN" sz="3200" dirty="0">
              <a:solidFill>
                <a:schemeClr val="accent2"/>
              </a:solidFill>
              <a:latin typeface="方正大黑简体" panose="03000509000000000000" pitchFamily="65" charset="-122"/>
              <a:ea typeface="方正大黑简体" panose="03000509000000000000" pitchFamily="65" charset="-122"/>
              <a:cs typeface="+mn-ea"/>
            </a:endParaRPr>
          </a:p>
        </p:txBody>
      </p:sp>
      <p:grpSp>
        <p:nvGrpSpPr>
          <p:cNvPr id="25" name="组合 24"/>
          <p:cNvGrpSpPr/>
          <p:nvPr/>
        </p:nvGrpSpPr>
        <p:grpSpPr>
          <a:xfrm>
            <a:off x="509935" y="2780928"/>
            <a:ext cx="2573337" cy="2153522"/>
            <a:chOff x="633413" y="2492896"/>
            <a:chExt cx="2573337" cy="2153522"/>
          </a:xfrm>
        </p:grpSpPr>
        <p:sp>
          <p:nvSpPr>
            <p:cNvPr id="26" name="Freeform 6"/>
            <p:cNvSpPr/>
            <p:nvPr/>
          </p:nvSpPr>
          <p:spPr bwMode="auto">
            <a:xfrm>
              <a:off x="633413" y="2492896"/>
              <a:ext cx="2573337" cy="2153522"/>
            </a:xfrm>
            <a:custGeom>
              <a:avLst/>
              <a:gdLst>
                <a:gd name="T0" fmla="*/ 83475326 w 3149"/>
                <a:gd name="T1" fmla="*/ 0 h 5005"/>
                <a:gd name="T2" fmla="*/ 2019434587 w 3149"/>
                <a:gd name="T3" fmla="*/ 0 h 5005"/>
                <a:gd name="T4" fmla="*/ 2102909913 w 3149"/>
                <a:gd name="T5" fmla="*/ 84749947 h 5005"/>
                <a:gd name="T6" fmla="*/ 2102909913 w 3149"/>
                <a:gd name="T7" fmla="*/ 2147483646 h 5005"/>
                <a:gd name="T8" fmla="*/ 2019434587 w 3149"/>
                <a:gd name="T9" fmla="*/ 2147483646 h 5005"/>
                <a:gd name="T10" fmla="*/ 83475326 w 3149"/>
                <a:gd name="T11" fmla="*/ 2147483646 h 5005"/>
                <a:gd name="T12" fmla="*/ 0 w 3149"/>
                <a:gd name="T13" fmla="*/ 2147483646 h 5005"/>
                <a:gd name="T14" fmla="*/ 0 w 3149"/>
                <a:gd name="T15" fmla="*/ 84749947 h 5005"/>
                <a:gd name="T16" fmla="*/ 83475326 w 3149"/>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chemeClr val="bg1"/>
            </a:solidFill>
            <a:ln w="10" cap="flat" cmpd="sng">
              <a:solidFill>
                <a:srgbClr val="C9C9C9"/>
              </a:solidFill>
              <a:round/>
            </a:ln>
          </p:spPr>
          <p:txBody>
            <a:bodyPr/>
            <a:lstStyle/>
            <a:p>
              <a:endParaRPr lang="zh-CN" altLang="en-US"/>
            </a:p>
          </p:txBody>
        </p:sp>
        <p:grpSp>
          <p:nvGrpSpPr>
            <p:cNvPr id="27" name="组合 26"/>
            <p:cNvGrpSpPr/>
            <p:nvPr/>
          </p:nvGrpSpPr>
          <p:grpSpPr bwMode="auto">
            <a:xfrm>
              <a:off x="1454944" y="2715146"/>
              <a:ext cx="930275" cy="939800"/>
              <a:chOff x="0" y="0"/>
              <a:chExt cx="930275" cy="938213"/>
            </a:xfrm>
          </p:grpSpPr>
          <p:sp>
            <p:nvSpPr>
              <p:cNvPr id="29" name="Oval 18"/>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30" name="TextBox 22"/>
              <p:cNvSpPr txBox="1">
                <a:spLocks noChangeArrowheads="1"/>
              </p:cNvSpPr>
              <p:nvPr/>
            </p:nvSpPr>
            <p:spPr bwMode="auto">
              <a:xfrm>
                <a:off x="258991"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1</a:t>
                </a:r>
                <a:endParaRPr lang="zh-CN" altLang="en-US" sz="3200" b="1" dirty="0">
                  <a:solidFill>
                    <a:schemeClr val="tx1"/>
                  </a:solidFill>
                  <a:latin typeface="+mj-lt"/>
                  <a:ea typeface="黑体" panose="02010609060101010101" pitchFamily="49" charset="-122"/>
                </a:endParaRPr>
              </a:p>
            </p:txBody>
          </p:sp>
        </p:grpSp>
        <p:sp>
          <p:nvSpPr>
            <p:cNvPr id="28" name="矩形 23"/>
            <p:cNvSpPr>
              <a:spLocks noChangeArrowheads="1"/>
            </p:cNvSpPr>
            <p:nvPr/>
          </p:nvSpPr>
          <p:spPr bwMode="auto">
            <a:xfrm>
              <a:off x="1109291" y="3776325"/>
              <a:ext cx="16402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ctr" eaLnBrk="1" latinLnBrk="0" hangingPunct="1">
                <a:lnSpc>
                  <a:spcPct val="100000"/>
                </a:lnSpc>
                <a:buClrTx/>
                <a:buSzTx/>
                <a:buNone/>
              </a:pPr>
              <a:r>
                <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rPr>
                <a:t>流量概况</a:t>
              </a:r>
              <a:endPar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endParaRPr>
            </a:p>
          </p:txBody>
        </p:sp>
      </p:grpSp>
      <p:grpSp>
        <p:nvGrpSpPr>
          <p:cNvPr id="31" name="组合 30"/>
          <p:cNvGrpSpPr/>
          <p:nvPr/>
        </p:nvGrpSpPr>
        <p:grpSpPr>
          <a:xfrm>
            <a:off x="3356322" y="2780928"/>
            <a:ext cx="2571750" cy="2153522"/>
            <a:chOff x="3479800" y="2492896"/>
            <a:chExt cx="2571750" cy="2153522"/>
          </a:xfrm>
        </p:grpSpPr>
        <p:sp>
          <p:nvSpPr>
            <p:cNvPr id="32" name="Freeform 5"/>
            <p:cNvSpPr/>
            <p:nvPr/>
          </p:nvSpPr>
          <p:spPr bwMode="auto">
            <a:xfrm>
              <a:off x="3479800" y="2492896"/>
              <a:ext cx="2571750" cy="2153522"/>
            </a:xfrm>
            <a:custGeom>
              <a:avLst/>
              <a:gdLst>
                <a:gd name="T0" fmla="*/ 83425021 w 3148"/>
                <a:gd name="T1" fmla="*/ 0 h 5005"/>
                <a:gd name="T2" fmla="*/ 2017559116 w 3148"/>
                <a:gd name="T3" fmla="*/ 0 h 5005"/>
                <a:gd name="T4" fmla="*/ 2100984137 w 3148"/>
                <a:gd name="T5" fmla="*/ 84749947 h 5005"/>
                <a:gd name="T6" fmla="*/ 2100984137 w 3148"/>
                <a:gd name="T7" fmla="*/ 2147483646 h 5005"/>
                <a:gd name="T8" fmla="*/ 2017559116 w 3148"/>
                <a:gd name="T9" fmla="*/ 2147483646 h 5005"/>
                <a:gd name="T10" fmla="*/ 83425021 w 3148"/>
                <a:gd name="T11" fmla="*/ 2147483646 h 5005"/>
                <a:gd name="T12" fmla="*/ 0 w 3148"/>
                <a:gd name="T13" fmla="*/ 2147483646 h 5005"/>
                <a:gd name="T14" fmla="*/ 0 w 3148"/>
                <a:gd name="T15" fmla="*/ 84749947 h 5005"/>
                <a:gd name="T16" fmla="*/ 83425021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B7D72E"/>
            </a:solidFill>
            <a:ln w="10" cap="flat" cmpd="sng">
              <a:solidFill>
                <a:srgbClr val="939598"/>
              </a:solidFill>
              <a:round/>
            </a:ln>
          </p:spPr>
          <p:txBody>
            <a:bodyPr/>
            <a:lstStyle/>
            <a:p>
              <a:endParaRPr lang="zh-CN" altLang="en-US"/>
            </a:p>
          </p:txBody>
        </p:sp>
        <p:sp>
          <p:nvSpPr>
            <p:cNvPr id="33" name="矩形 24"/>
            <p:cNvSpPr>
              <a:spLocks noChangeArrowheads="1"/>
            </p:cNvSpPr>
            <p:nvPr/>
          </p:nvSpPr>
          <p:spPr bwMode="auto">
            <a:xfrm>
              <a:off x="4000603" y="3753866"/>
              <a:ext cx="153014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ts val="0"/>
                </a:spcBef>
                <a:buNone/>
                <a:defRPr/>
              </a:pPr>
              <a:r>
                <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rPr>
                <a:t>来源分析</a:t>
              </a:r>
              <a:endPar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endParaRPr>
            </a:p>
          </p:txBody>
        </p:sp>
        <p:grpSp>
          <p:nvGrpSpPr>
            <p:cNvPr id="34" name="组合 33"/>
            <p:cNvGrpSpPr/>
            <p:nvPr/>
          </p:nvGrpSpPr>
          <p:grpSpPr bwMode="auto">
            <a:xfrm>
              <a:off x="4300538" y="2715146"/>
              <a:ext cx="930275" cy="939800"/>
              <a:chOff x="0" y="0"/>
              <a:chExt cx="930275" cy="938213"/>
            </a:xfrm>
          </p:grpSpPr>
          <p:sp>
            <p:nvSpPr>
              <p:cNvPr id="35" name="Oval 19"/>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36" name="TextBox 29"/>
              <p:cNvSpPr txBox="1">
                <a:spLocks noChangeArrowheads="1"/>
              </p:cNvSpPr>
              <p:nvPr/>
            </p:nvSpPr>
            <p:spPr bwMode="auto">
              <a:xfrm>
                <a:off x="258991"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2</a:t>
                </a:r>
                <a:endParaRPr lang="zh-CN" altLang="en-US" sz="3200" b="1" dirty="0">
                  <a:solidFill>
                    <a:schemeClr val="tx1"/>
                  </a:solidFill>
                  <a:latin typeface="+mj-lt"/>
                  <a:ea typeface="黑体" panose="02010609060101010101" pitchFamily="49" charset="-122"/>
                </a:endParaRPr>
              </a:p>
            </p:txBody>
          </p:sp>
        </p:grpSp>
      </p:grpSp>
      <p:grpSp>
        <p:nvGrpSpPr>
          <p:cNvPr id="37" name="组合 36"/>
          <p:cNvGrpSpPr/>
          <p:nvPr/>
        </p:nvGrpSpPr>
        <p:grpSpPr>
          <a:xfrm>
            <a:off x="6202710" y="2780928"/>
            <a:ext cx="2570162" cy="2153522"/>
            <a:chOff x="6326188" y="2492896"/>
            <a:chExt cx="2570162" cy="2153522"/>
          </a:xfrm>
        </p:grpSpPr>
        <p:sp>
          <p:nvSpPr>
            <p:cNvPr id="38" name="Freeform 8"/>
            <p:cNvSpPr/>
            <p:nvPr/>
          </p:nvSpPr>
          <p:spPr bwMode="auto">
            <a:xfrm>
              <a:off x="6326188" y="2492896"/>
              <a:ext cx="2570162" cy="2153522"/>
            </a:xfrm>
            <a:custGeom>
              <a:avLst/>
              <a:gdLst>
                <a:gd name="T0" fmla="*/ 83322072 w 3148"/>
                <a:gd name="T1" fmla="*/ 0 h 5005"/>
                <a:gd name="T2" fmla="*/ 2015068241 w 3148"/>
                <a:gd name="T3" fmla="*/ 0 h 5005"/>
                <a:gd name="T4" fmla="*/ 2098390313 w 3148"/>
                <a:gd name="T5" fmla="*/ 84749947 h 5005"/>
                <a:gd name="T6" fmla="*/ 2098390313 w 3148"/>
                <a:gd name="T7" fmla="*/ 2147483646 h 5005"/>
                <a:gd name="T8" fmla="*/ 2015068241 w 3148"/>
                <a:gd name="T9" fmla="*/ 2147483646 h 5005"/>
                <a:gd name="T10" fmla="*/ 83322072 w 3148"/>
                <a:gd name="T11" fmla="*/ 2147483646 h 5005"/>
                <a:gd name="T12" fmla="*/ 0 w 3148"/>
                <a:gd name="T13" fmla="*/ 2147483646 h 5005"/>
                <a:gd name="T14" fmla="*/ 0 w 3148"/>
                <a:gd name="T15" fmla="*/ 84749947 h 5005"/>
                <a:gd name="T16" fmla="*/ 83322072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tx2"/>
            </a:solidFill>
            <a:ln w="10" cap="flat" cmpd="sng">
              <a:solidFill>
                <a:srgbClr val="939598"/>
              </a:solidFill>
              <a:round/>
            </a:ln>
          </p:spPr>
          <p:txBody>
            <a:bodyPr/>
            <a:lstStyle/>
            <a:p>
              <a:endParaRPr lang="zh-CN" altLang="en-US"/>
            </a:p>
          </p:txBody>
        </p:sp>
        <p:sp>
          <p:nvSpPr>
            <p:cNvPr id="39" name="矩形 25"/>
            <p:cNvSpPr>
              <a:spLocks noChangeArrowheads="1"/>
            </p:cNvSpPr>
            <p:nvPr/>
          </p:nvSpPr>
          <p:spPr bwMode="auto">
            <a:xfrm>
              <a:off x="6763176" y="3714875"/>
              <a:ext cx="16677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4400">
                <a:spcBef>
                  <a:spcPts val="0"/>
                </a:spcBef>
                <a:buClrTx/>
                <a:buSzTx/>
                <a:buNone/>
                <a:defRPr/>
              </a:pPr>
              <a:r>
                <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rPr>
                <a:t>动线分析</a:t>
              </a:r>
              <a:endPar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endParaRPr>
            </a:p>
          </p:txBody>
        </p:sp>
        <p:grpSp>
          <p:nvGrpSpPr>
            <p:cNvPr id="40" name="组合 30"/>
            <p:cNvGrpSpPr/>
            <p:nvPr/>
          </p:nvGrpSpPr>
          <p:grpSpPr bwMode="auto">
            <a:xfrm>
              <a:off x="7131096" y="2715146"/>
              <a:ext cx="931862" cy="939800"/>
              <a:chOff x="-14242" y="0"/>
              <a:chExt cx="931863" cy="938213"/>
            </a:xfrm>
          </p:grpSpPr>
          <p:sp>
            <p:nvSpPr>
              <p:cNvPr id="41" name="Oval 20"/>
              <p:cNvSpPr>
                <a:spLocks noChangeArrowheads="1"/>
              </p:cNvSpPr>
              <p:nvPr/>
            </p:nvSpPr>
            <p:spPr bwMode="auto">
              <a:xfrm>
                <a:off x="-14242" y="0"/>
                <a:ext cx="931863"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42" name="TextBox 32"/>
              <p:cNvSpPr txBox="1">
                <a:spLocks noChangeArrowheads="1"/>
              </p:cNvSpPr>
              <p:nvPr/>
            </p:nvSpPr>
            <p:spPr bwMode="auto">
              <a:xfrm>
                <a:off x="259785"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3</a:t>
                </a:r>
                <a:endParaRPr lang="zh-CN" altLang="en-US" sz="3200" b="1" dirty="0">
                  <a:solidFill>
                    <a:schemeClr val="tx1"/>
                  </a:solidFill>
                  <a:latin typeface="+mj-lt"/>
                  <a:ea typeface="黑体" panose="02010609060101010101" pitchFamily="49" charset="-122"/>
                </a:endParaRPr>
              </a:p>
            </p:txBody>
          </p:sp>
        </p:grpSp>
      </p:grpSp>
      <p:grpSp>
        <p:nvGrpSpPr>
          <p:cNvPr id="43" name="组合 42"/>
          <p:cNvGrpSpPr/>
          <p:nvPr/>
        </p:nvGrpSpPr>
        <p:grpSpPr>
          <a:xfrm>
            <a:off x="9071247" y="2780928"/>
            <a:ext cx="2571750" cy="2153522"/>
            <a:chOff x="9265133" y="2492896"/>
            <a:chExt cx="2571750" cy="2153522"/>
          </a:xfrm>
        </p:grpSpPr>
        <p:sp>
          <p:nvSpPr>
            <p:cNvPr id="44" name="Freeform 7"/>
            <p:cNvSpPr/>
            <p:nvPr/>
          </p:nvSpPr>
          <p:spPr bwMode="auto">
            <a:xfrm>
              <a:off x="9265133" y="2492896"/>
              <a:ext cx="2571750" cy="2153522"/>
            </a:xfrm>
            <a:custGeom>
              <a:avLst/>
              <a:gdLst>
                <a:gd name="T0" fmla="*/ 83425021 w 3148"/>
                <a:gd name="T1" fmla="*/ 0 h 5005"/>
                <a:gd name="T2" fmla="*/ 2017559116 w 3148"/>
                <a:gd name="T3" fmla="*/ 0 h 5005"/>
                <a:gd name="T4" fmla="*/ 2100984137 w 3148"/>
                <a:gd name="T5" fmla="*/ 84749947 h 5005"/>
                <a:gd name="T6" fmla="*/ 2100984137 w 3148"/>
                <a:gd name="T7" fmla="*/ 2147483646 h 5005"/>
                <a:gd name="T8" fmla="*/ 2017559116 w 3148"/>
                <a:gd name="T9" fmla="*/ 2147483646 h 5005"/>
                <a:gd name="T10" fmla="*/ 83425021 w 3148"/>
                <a:gd name="T11" fmla="*/ 2147483646 h 5005"/>
                <a:gd name="T12" fmla="*/ 0 w 3148"/>
                <a:gd name="T13" fmla="*/ 2147483646 h 5005"/>
                <a:gd name="T14" fmla="*/ 0 w 3148"/>
                <a:gd name="T15" fmla="*/ 84749947 h 5005"/>
                <a:gd name="T16" fmla="*/ 83425021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bg2"/>
            </a:solidFill>
            <a:ln w="10" cap="flat" cmpd="sng">
              <a:solidFill>
                <a:srgbClr val="939598"/>
              </a:solidFill>
              <a:round/>
            </a:ln>
          </p:spPr>
          <p:txBody>
            <a:bodyPr/>
            <a:lstStyle/>
            <a:p>
              <a:endParaRPr lang="zh-CN" altLang="en-US" dirty="0"/>
            </a:p>
          </p:txBody>
        </p:sp>
        <p:sp>
          <p:nvSpPr>
            <p:cNvPr id="45" name="矩形 26"/>
            <p:cNvSpPr>
              <a:spLocks noChangeArrowheads="1"/>
            </p:cNvSpPr>
            <p:nvPr/>
          </p:nvSpPr>
          <p:spPr bwMode="auto">
            <a:xfrm>
              <a:off x="9405144" y="3794897"/>
              <a:ext cx="22917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buNone/>
                <a:defRPr/>
              </a:pPr>
              <a:r>
                <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rPr>
                <a:t>消费者分析</a:t>
              </a:r>
              <a:endPar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endParaRPr>
            </a:p>
          </p:txBody>
        </p:sp>
        <p:grpSp>
          <p:nvGrpSpPr>
            <p:cNvPr id="46" name="组合 33"/>
            <p:cNvGrpSpPr/>
            <p:nvPr/>
          </p:nvGrpSpPr>
          <p:grpSpPr bwMode="auto">
            <a:xfrm>
              <a:off x="10085077" y="2715146"/>
              <a:ext cx="931863" cy="939800"/>
              <a:chOff x="94145" y="0"/>
              <a:chExt cx="931863" cy="938213"/>
            </a:xfrm>
          </p:grpSpPr>
          <p:sp>
            <p:nvSpPr>
              <p:cNvPr id="47" name="Oval 21"/>
              <p:cNvSpPr>
                <a:spLocks noChangeArrowheads="1"/>
              </p:cNvSpPr>
              <p:nvPr/>
            </p:nvSpPr>
            <p:spPr bwMode="auto">
              <a:xfrm>
                <a:off x="94145" y="0"/>
                <a:ext cx="931863"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48" name="TextBox 35"/>
              <p:cNvSpPr txBox="1">
                <a:spLocks noChangeArrowheads="1"/>
              </p:cNvSpPr>
              <p:nvPr/>
            </p:nvSpPr>
            <p:spPr bwMode="auto">
              <a:xfrm>
                <a:off x="353930"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4</a:t>
                </a:r>
                <a:endParaRPr lang="zh-CN" altLang="en-US" sz="3200" b="1" dirty="0">
                  <a:solidFill>
                    <a:schemeClr val="tx1"/>
                  </a:solidFill>
                  <a:latin typeface="+mj-lt"/>
                  <a:ea typeface="黑体" panose="02010609060101010101" pitchFamily="49" charset="-122"/>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style.rotation</p:attrName>
                                        </p:attrNameLst>
                                      </p:cBhvr>
                                      <p:tavLst>
                                        <p:tav tm="0">
                                          <p:val>
                                            <p:fltVal val="360"/>
                                          </p:val>
                                        </p:tav>
                                        <p:tav tm="100000">
                                          <p:val>
                                            <p:fltVal val="0"/>
                                          </p:val>
                                        </p:tav>
                                      </p:tavLst>
                                    </p:anim>
                                    <p:animEffect transition="in" filter="fade">
                                      <p:cBhvr>
                                        <p:cTn id="14" dur="500"/>
                                        <p:tgtEl>
                                          <p:spTgt spid="25"/>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 calcmode="lin" valueType="num">
                                      <p:cBhvr>
                                        <p:cTn id="20" dur="500" fill="hold"/>
                                        <p:tgtEl>
                                          <p:spTgt spid="31"/>
                                        </p:tgtEl>
                                        <p:attrNameLst>
                                          <p:attrName>style.rotation</p:attrName>
                                        </p:attrNameLst>
                                      </p:cBhvr>
                                      <p:tavLst>
                                        <p:tav tm="0">
                                          <p:val>
                                            <p:fltVal val="360"/>
                                          </p:val>
                                        </p:tav>
                                        <p:tav tm="100000">
                                          <p:val>
                                            <p:fltVal val="0"/>
                                          </p:val>
                                        </p:tav>
                                      </p:tavLst>
                                    </p:anim>
                                    <p:animEffect transition="in" filter="fade">
                                      <p:cBhvr>
                                        <p:cTn id="21" dur="500"/>
                                        <p:tgtEl>
                                          <p:spTgt spid="31"/>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 calcmode="lin" valueType="num">
                                      <p:cBhvr>
                                        <p:cTn id="27" dur="500" fill="hold"/>
                                        <p:tgtEl>
                                          <p:spTgt spid="37"/>
                                        </p:tgtEl>
                                        <p:attrNameLst>
                                          <p:attrName>style.rotation</p:attrName>
                                        </p:attrNameLst>
                                      </p:cBhvr>
                                      <p:tavLst>
                                        <p:tav tm="0">
                                          <p:val>
                                            <p:fltVal val="360"/>
                                          </p:val>
                                        </p:tav>
                                        <p:tav tm="100000">
                                          <p:val>
                                            <p:fltVal val="0"/>
                                          </p:val>
                                        </p:tav>
                                      </p:tavLst>
                                    </p:anim>
                                    <p:animEffect transition="in" filter="fade">
                                      <p:cBhvr>
                                        <p:cTn id="28" dur="500"/>
                                        <p:tgtEl>
                                          <p:spTgt spid="37"/>
                                        </p:tgtEl>
                                      </p:cBhvr>
                                    </p:animEffect>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 calcmode="lin" valueType="num">
                                      <p:cBhvr>
                                        <p:cTn id="34" dur="500" fill="hold"/>
                                        <p:tgtEl>
                                          <p:spTgt spid="43"/>
                                        </p:tgtEl>
                                        <p:attrNameLst>
                                          <p:attrName>style.rotation</p:attrName>
                                        </p:attrNameLst>
                                      </p:cBhvr>
                                      <p:tavLst>
                                        <p:tav tm="0">
                                          <p:val>
                                            <p:fltVal val="360"/>
                                          </p:val>
                                        </p:tav>
                                        <p:tav tm="100000">
                                          <p:val>
                                            <p:fltVal val="0"/>
                                          </p:val>
                                        </p:tav>
                                      </p:tavLst>
                                    </p:anim>
                                    <p:animEffect transition="in" filter="fade">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1777" y="1227630"/>
            <a:ext cx="10873208" cy="4524380"/>
          </a:xfrm>
          <a:prstGeom prst="rect">
            <a:avLst/>
          </a:prstGeom>
          <a:noFill/>
        </p:spPr>
        <p:txBody>
          <a:bodyPr wrap="square" rtlCol="0" anchor="t">
            <a:spAutoFit/>
          </a:bodyPr>
          <a:lstStyle/>
          <a:p>
            <a:pPr algn="ctr">
              <a:spcBef>
                <a:spcPts val="1000"/>
              </a:spcBef>
            </a:pPr>
            <a:r>
              <a:rPr lang="zh-CN" altLang="en-US" sz="2600" b="1" dirty="0">
                <a:solidFill>
                  <a:srgbClr val="0070C0"/>
                </a:solidFill>
                <a:latin typeface="+mj-lt"/>
                <a:ea typeface="黑体" panose="02010609060101010101" pitchFamily="49" charset="-122"/>
                <a:cs typeface="+mn-ea"/>
              </a:rPr>
              <a:t>淘宝网店流量来源分析</a:t>
            </a:r>
            <a:endParaRPr lang="zh-CN" altLang="en-US" sz="2600" b="1" dirty="0">
              <a:solidFill>
                <a:srgbClr val="0070C0"/>
              </a:solidFill>
              <a:latin typeface="+mj-lt"/>
              <a:ea typeface="黑体" panose="02010609060101010101" pitchFamily="49" charset="-122"/>
              <a:cs typeface="+mn-ea"/>
            </a:endParaRPr>
          </a:p>
          <a:p>
            <a:pPr indent="612140" algn="just">
              <a:lnSpc>
                <a:spcPct val="150000"/>
              </a:lnSpc>
              <a:spcBef>
                <a:spcPts val="1000"/>
              </a:spcBef>
            </a:pPr>
            <a:r>
              <a:rPr lang="zh-CN" altLang="en-US" sz="2400" dirty="0">
                <a:solidFill>
                  <a:schemeClr val="accent2"/>
                </a:solidFill>
                <a:latin typeface="+mj-lt"/>
                <a:ea typeface="黑体" panose="02010609060101010101" pitchFamily="49" charset="-122"/>
                <a:cs typeface="+mn-ea"/>
              </a:rPr>
              <a:t>表</a:t>
            </a:r>
            <a:r>
              <a:rPr lang="en-US" altLang="zh-CN" sz="2400" dirty="0">
                <a:solidFill>
                  <a:schemeClr val="accent2"/>
                </a:solidFill>
                <a:latin typeface="+mj-lt"/>
                <a:ea typeface="黑体" panose="02010609060101010101" pitchFamily="49" charset="-122"/>
                <a:cs typeface="+mn-ea"/>
              </a:rPr>
              <a:t>4.2</a:t>
            </a:r>
            <a:r>
              <a:rPr lang="zh-CN" altLang="en-US" sz="2400" dirty="0">
                <a:solidFill>
                  <a:schemeClr val="accent2"/>
                </a:solidFill>
                <a:latin typeface="+mj-lt"/>
                <a:ea typeface="黑体" panose="02010609060101010101" pitchFamily="49" charset="-122"/>
                <a:cs typeface="+mn-ea"/>
              </a:rPr>
              <a:t>所示为某网店一天的流量分布图，从表中可知，网店的自主访问流量大约占据全部流量的</a:t>
            </a:r>
            <a:r>
              <a:rPr lang="en-US" altLang="zh-CN" sz="2400" dirty="0">
                <a:solidFill>
                  <a:schemeClr val="accent2"/>
                </a:solidFill>
                <a:latin typeface="+mj-lt"/>
                <a:ea typeface="黑体" panose="02010609060101010101" pitchFamily="49" charset="-122"/>
                <a:cs typeface="+mn-ea"/>
              </a:rPr>
              <a:t>55%</a:t>
            </a:r>
            <a:r>
              <a:rPr lang="zh-CN" altLang="en-US" sz="2400" dirty="0">
                <a:solidFill>
                  <a:schemeClr val="accent2"/>
                </a:solidFill>
                <a:latin typeface="+mj-lt"/>
                <a:ea typeface="黑体" panose="02010609060101010101" pitchFamily="49" charset="-122"/>
                <a:cs typeface="+mn-ea"/>
              </a:rPr>
              <a:t>，付费流量大约占据全部流量的</a:t>
            </a:r>
            <a:r>
              <a:rPr lang="en-US" altLang="zh-CN" sz="2400" dirty="0">
                <a:solidFill>
                  <a:schemeClr val="accent2"/>
                </a:solidFill>
                <a:latin typeface="+mj-lt"/>
                <a:ea typeface="黑体" panose="02010609060101010101" pitchFamily="49" charset="-122"/>
                <a:cs typeface="+mn-ea"/>
              </a:rPr>
              <a:t>35%</a:t>
            </a:r>
            <a:r>
              <a:rPr lang="zh-CN" altLang="en-US" sz="2400" dirty="0">
                <a:solidFill>
                  <a:schemeClr val="accent2"/>
                </a:solidFill>
                <a:latin typeface="+mj-lt"/>
                <a:ea typeface="黑体" panose="02010609060101010101" pitchFamily="49" charset="-122"/>
                <a:cs typeface="+mn-ea"/>
              </a:rPr>
              <a:t>，站内、站外流量总计大约占</a:t>
            </a:r>
            <a:r>
              <a:rPr lang="en-US" altLang="zh-CN" sz="2400" dirty="0">
                <a:solidFill>
                  <a:schemeClr val="accent2"/>
                </a:solidFill>
                <a:latin typeface="+mj-lt"/>
                <a:ea typeface="黑体" panose="02010609060101010101" pitchFamily="49" charset="-122"/>
                <a:cs typeface="+mn-ea"/>
              </a:rPr>
              <a:t>10%</a:t>
            </a:r>
            <a:r>
              <a:rPr lang="zh-CN" altLang="en-US" sz="2400" dirty="0">
                <a:solidFill>
                  <a:schemeClr val="accent2"/>
                </a:solidFill>
                <a:latin typeface="+mj-lt"/>
                <a:ea typeface="黑体" panose="02010609060101010101" pitchFamily="49" charset="-122"/>
                <a:cs typeface="+mn-ea"/>
              </a:rPr>
              <a:t>。这从侧面说明了网店此时正处于高速成长期，大多数淘宝买家能自主访问网店，说明网店的人气较高，一部分付费的精准流量为网店带来了优质的买家，而一小部分的站内流量和站外流量说明网店流量来源多，有利于网店通过不同渠道进行推广。</a:t>
            </a:r>
            <a:endParaRPr lang="zh-CN" altLang="en-US" sz="24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400" dirty="0">
                <a:solidFill>
                  <a:srgbClr val="C00000"/>
                </a:solidFill>
                <a:latin typeface="+mj-lt"/>
                <a:ea typeface="黑体" panose="02010609060101010101" pitchFamily="49" charset="-122"/>
                <a:cs typeface="+mn-ea"/>
              </a:rPr>
              <a:t>启发思考：</a:t>
            </a:r>
            <a:r>
              <a:rPr lang="zh-CN" altLang="en-US" sz="2400" dirty="0">
                <a:solidFill>
                  <a:schemeClr val="accent2"/>
                </a:solidFill>
                <a:latin typeface="+mj-lt"/>
                <a:ea typeface="黑体" panose="02010609060101010101" pitchFamily="49" charset="-122"/>
                <a:cs typeface="+mn-ea"/>
              </a:rPr>
              <a:t>根据表</a:t>
            </a:r>
            <a:r>
              <a:rPr lang="en-US" altLang="zh-CN" sz="2400" dirty="0">
                <a:solidFill>
                  <a:schemeClr val="accent2"/>
                </a:solidFill>
                <a:latin typeface="+mj-lt"/>
                <a:ea typeface="黑体" panose="02010609060101010101" pitchFamily="49" charset="-122"/>
                <a:cs typeface="+mn-ea"/>
              </a:rPr>
              <a:t>4.2</a:t>
            </a:r>
            <a:r>
              <a:rPr lang="zh-CN" altLang="en-US" sz="2400" dirty="0">
                <a:solidFill>
                  <a:schemeClr val="accent2"/>
                </a:solidFill>
                <a:latin typeface="+mj-lt"/>
                <a:ea typeface="黑体" panose="02010609060101010101" pitchFamily="49" charset="-122"/>
                <a:cs typeface="+mn-ea"/>
              </a:rPr>
              <a:t>，分析应如何使网店流量进一步增加。</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2101938" y="1467935"/>
          <a:ext cx="7992887" cy="5201425"/>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2563562"/>
                <a:gridCol w="2563562"/>
                <a:gridCol w="1258139"/>
                <a:gridCol w="1607624"/>
              </a:tblGrid>
              <a:tr h="494505">
                <a:tc gridSpan="2">
                  <a:txBody>
                    <a:bodyPr/>
                    <a:lstStyle/>
                    <a:p>
                      <a:pPr marL="342900" indent="0" algn="ctr" eaLnBrk="0">
                        <a:lnSpc>
                          <a:spcPct val="100000"/>
                        </a:lnSpc>
                        <a:spcBef>
                          <a:spcPts val="240"/>
                        </a:spcBef>
                        <a:spcAft>
                          <a:spcPts val="0"/>
                        </a:spcAft>
                      </a:pPr>
                      <a:r>
                        <a:rPr lang="zh-CN" sz="2400" spc="-5" dirty="0">
                          <a:solidFill>
                            <a:srgbClr val="F8F8F8"/>
                          </a:solidFill>
                          <a:effectLst/>
                          <a:latin typeface="黑体" panose="02010609060101010101" pitchFamily="49" charset="-122"/>
                          <a:ea typeface="黑体" panose="02010609060101010101" pitchFamily="49" charset="-122"/>
                        </a:rPr>
                        <a:t>类</a:t>
                      </a:r>
                      <a:r>
                        <a:rPr lang="zh-CN" sz="2400" dirty="0">
                          <a:solidFill>
                            <a:srgbClr val="F8F8F8"/>
                          </a:solidFill>
                          <a:effectLst/>
                          <a:latin typeface="黑体" panose="02010609060101010101" pitchFamily="49" charset="-122"/>
                          <a:ea typeface="黑体" panose="02010609060101010101" pitchFamily="49" charset="-122"/>
                        </a:rPr>
                        <a:t>型</a:t>
                      </a:r>
                      <a:endParaRPr lang="zh-CN" sz="2400" dirty="0">
                        <a:solidFill>
                          <a:srgbClr val="F8F8F8"/>
                        </a:solidFill>
                        <a:effectLst/>
                        <a:latin typeface="黑体" panose="02010609060101010101" pitchFamily="49" charset="-122"/>
                        <a:ea typeface="黑体" panose="02010609060101010101" pitchFamily="49" charset="-122"/>
                      </a:endParaRPr>
                    </a:p>
                  </a:txBody>
                  <a:tcPr marL="81854" marR="81854" marT="40927" marB="40927" anchor="ctr">
                    <a:lnL w="9525"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rgbClr val="21A3D0"/>
                    </a:solidFill>
                  </a:tcPr>
                </a:tc>
                <a:tc hMerge="1">
                  <a:tcPr/>
                </a:tc>
                <a:tc>
                  <a:txBody>
                    <a:bodyPr/>
                    <a:lstStyle/>
                    <a:p>
                      <a:pPr marL="100965" indent="0" algn="ctr" eaLnBrk="0">
                        <a:lnSpc>
                          <a:spcPct val="100000"/>
                        </a:lnSpc>
                        <a:spcBef>
                          <a:spcPts val="240"/>
                        </a:spcBef>
                        <a:spcAft>
                          <a:spcPts val="0"/>
                        </a:spcAft>
                      </a:pPr>
                      <a:r>
                        <a:rPr lang="zh-CN" sz="2400" spc="-30" dirty="0">
                          <a:solidFill>
                            <a:srgbClr val="F8F8F8"/>
                          </a:solidFill>
                          <a:effectLst/>
                          <a:latin typeface="黑体" panose="02010609060101010101" pitchFamily="49" charset="-122"/>
                          <a:ea typeface="黑体" panose="02010609060101010101" pitchFamily="49" charset="-122"/>
                        </a:rPr>
                        <a:t>比</a:t>
                      </a:r>
                      <a:r>
                        <a:rPr lang="zh-CN" sz="2400" spc="-20" dirty="0">
                          <a:solidFill>
                            <a:srgbClr val="F8F8F8"/>
                          </a:solidFill>
                          <a:effectLst/>
                          <a:latin typeface="黑体" panose="02010609060101010101" pitchFamily="49" charset="-122"/>
                          <a:ea typeface="黑体" panose="02010609060101010101" pitchFamily="49" charset="-122"/>
                        </a:rPr>
                        <a:t>值</a:t>
                      </a:r>
                      <a:endParaRPr lang="zh-CN" sz="2400" dirty="0">
                        <a:solidFill>
                          <a:srgbClr val="F8F8F8"/>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rgbClr val="21A3D0"/>
                    </a:solidFill>
                  </a:tcPr>
                </a:tc>
                <a:tc>
                  <a:txBody>
                    <a:bodyPr/>
                    <a:lstStyle/>
                    <a:p>
                      <a:pPr marL="49530" indent="0" algn="ctr" eaLnBrk="0">
                        <a:lnSpc>
                          <a:spcPct val="100000"/>
                        </a:lnSpc>
                        <a:spcBef>
                          <a:spcPts val="240"/>
                        </a:spcBef>
                        <a:spcAft>
                          <a:spcPts val="0"/>
                        </a:spcAft>
                      </a:pPr>
                      <a:r>
                        <a:rPr lang="zh-CN" sz="2400" spc="-15" dirty="0">
                          <a:solidFill>
                            <a:srgbClr val="F8F8F8"/>
                          </a:solidFill>
                          <a:effectLst/>
                          <a:latin typeface="黑体" panose="02010609060101010101" pitchFamily="49" charset="-122"/>
                          <a:ea typeface="黑体" panose="02010609060101010101" pitchFamily="49" charset="-122"/>
                        </a:rPr>
                        <a:t>总</a:t>
                      </a:r>
                      <a:r>
                        <a:rPr lang="zh-CN" sz="2400" spc="-10" dirty="0">
                          <a:solidFill>
                            <a:srgbClr val="F8F8F8"/>
                          </a:solidFill>
                          <a:effectLst/>
                          <a:latin typeface="黑体" panose="02010609060101010101" pitchFamily="49" charset="-122"/>
                          <a:ea typeface="黑体" panose="02010609060101010101" pitchFamily="49" charset="-122"/>
                        </a:rPr>
                        <a:t>计占比</a:t>
                      </a:r>
                      <a:endParaRPr lang="zh-CN" sz="2400" dirty="0">
                        <a:solidFill>
                          <a:srgbClr val="F8F8F8"/>
                        </a:solidFill>
                        <a:effectLst/>
                        <a:latin typeface="黑体" panose="02010609060101010101" pitchFamily="49" charset="-122"/>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rgbClr val="21A3D0"/>
                    </a:solidFill>
                  </a:tcPr>
                </a:tc>
              </a:tr>
              <a:tr h="347641">
                <a:tc rowSpan="4">
                  <a:txBody>
                    <a:bodyPr/>
                    <a:lstStyle/>
                    <a:p>
                      <a:pPr marL="45085" marR="39370" indent="0" algn="ctr" eaLnBrk="0">
                        <a:lnSpc>
                          <a:spcPct val="100000"/>
                        </a:lnSpc>
                        <a:spcBef>
                          <a:spcPts val="870"/>
                        </a:spcBef>
                        <a:spcAft>
                          <a:spcPts val="0"/>
                        </a:spcAft>
                      </a:pPr>
                      <a:r>
                        <a:rPr lang="zh-CN" sz="2400" spc="-85" dirty="0">
                          <a:solidFill>
                            <a:srgbClr val="F8F8F8"/>
                          </a:solidFill>
                          <a:effectLst/>
                          <a:latin typeface="黑体" panose="02010609060101010101" pitchFamily="49" charset="-122"/>
                          <a:ea typeface="黑体" panose="02010609060101010101" pitchFamily="49" charset="-122"/>
                        </a:rPr>
                        <a:t>自</a:t>
                      </a:r>
                      <a:r>
                        <a:rPr lang="zh-CN" sz="2400" spc="-80" dirty="0">
                          <a:solidFill>
                            <a:srgbClr val="F8F8F8"/>
                          </a:solidFill>
                          <a:effectLst/>
                          <a:latin typeface="黑体" panose="02010609060101010101" pitchFamily="49" charset="-122"/>
                          <a:ea typeface="黑体" panose="02010609060101010101" pitchFamily="49" charset="-122"/>
                        </a:rPr>
                        <a:t>主</a:t>
                      </a:r>
                      <a:endParaRPr lang="en-US" altLang="zh-CN" sz="2400" dirty="0">
                        <a:solidFill>
                          <a:srgbClr val="F8F8F8"/>
                        </a:solidFill>
                        <a:effectLst/>
                        <a:latin typeface="黑体" panose="02010609060101010101" pitchFamily="49" charset="-122"/>
                        <a:ea typeface="黑体" panose="02010609060101010101" pitchFamily="49" charset="-122"/>
                      </a:endParaRPr>
                    </a:p>
                    <a:p>
                      <a:pPr marL="0" marR="39370" indent="0" algn="ctr" eaLnBrk="0">
                        <a:lnSpc>
                          <a:spcPct val="100000"/>
                        </a:lnSpc>
                        <a:spcBef>
                          <a:spcPts val="0"/>
                        </a:spcBef>
                        <a:spcAft>
                          <a:spcPts val="0"/>
                        </a:spcAft>
                      </a:pPr>
                      <a:r>
                        <a:rPr lang="zh-CN" sz="2400" spc="-15" dirty="0">
                          <a:solidFill>
                            <a:srgbClr val="F8F8F8"/>
                          </a:solidFill>
                          <a:effectLst/>
                          <a:latin typeface="黑体" panose="02010609060101010101" pitchFamily="49" charset="-122"/>
                          <a:ea typeface="黑体" panose="02010609060101010101" pitchFamily="49" charset="-122"/>
                        </a:rPr>
                        <a:t>访</a:t>
                      </a:r>
                      <a:r>
                        <a:rPr lang="zh-CN" sz="2400" spc="-10" dirty="0">
                          <a:solidFill>
                            <a:srgbClr val="F8F8F8"/>
                          </a:solidFill>
                          <a:effectLst/>
                          <a:latin typeface="黑体" panose="02010609060101010101" pitchFamily="49" charset="-122"/>
                          <a:ea typeface="黑体" panose="02010609060101010101" pitchFamily="49" charset="-122"/>
                        </a:rPr>
                        <a:t>问</a:t>
                      </a:r>
                      <a:endParaRPr lang="en-US" altLang="zh-CN" sz="2400" dirty="0">
                        <a:solidFill>
                          <a:srgbClr val="F8F8F8"/>
                        </a:solidFill>
                        <a:effectLst/>
                        <a:latin typeface="黑体" panose="02010609060101010101" pitchFamily="49" charset="-122"/>
                        <a:ea typeface="黑体" panose="02010609060101010101" pitchFamily="49" charset="-122"/>
                      </a:endParaRPr>
                    </a:p>
                    <a:p>
                      <a:pPr marL="0" marR="39370" indent="0" algn="ctr" eaLnBrk="0">
                        <a:lnSpc>
                          <a:spcPct val="100000"/>
                        </a:lnSpc>
                        <a:spcBef>
                          <a:spcPts val="0"/>
                        </a:spcBef>
                        <a:spcAft>
                          <a:spcPts val="0"/>
                        </a:spcAft>
                      </a:pPr>
                      <a:r>
                        <a:rPr lang="zh-CN" sz="2400" spc="-15" dirty="0">
                          <a:solidFill>
                            <a:srgbClr val="F8F8F8"/>
                          </a:solidFill>
                          <a:effectLst/>
                          <a:latin typeface="黑体" panose="02010609060101010101" pitchFamily="49" charset="-122"/>
                          <a:ea typeface="黑体" panose="02010609060101010101" pitchFamily="49" charset="-122"/>
                        </a:rPr>
                        <a:t>流</a:t>
                      </a:r>
                      <a:r>
                        <a:rPr lang="zh-CN" sz="2400" spc="-10" dirty="0">
                          <a:solidFill>
                            <a:srgbClr val="F8F8F8"/>
                          </a:solidFill>
                          <a:effectLst/>
                          <a:latin typeface="黑体" panose="02010609060101010101" pitchFamily="49" charset="-122"/>
                          <a:ea typeface="黑体" panose="02010609060101010101" pitchFamily="49" charset="-122"/>
                        </a:rPr>
                        <a:t>量</a:t>
                      </a:r>
                      <a:endParaRPr lang="zh-CN" sz="2400" dirty="0">
                        <a:solidFill>
                          <a:srgbClr val="F8F8F8"/>
                        </a:solidFill>
                        <a:effectLst/>
                        <a:latin typeface="黑体" panose="02010609060101010101" pitchFamily="49" charset="-122"/>
                        <a:ea typeface="黑体" panose="02010609060101010101" pitchFamily="49" charset="-122"/>
                      </a:endParaRPr>
                    </a:p>
                  </a:txBody>
                  <a:tcPr marL="81854" marR="81854" marT="40927" marB="40927" anchor="ctr">
                    <a:lnL w="9525"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rgbClr val="21A3D0"/>
                    </a:solidFill>
                  </a:tcPr>
                </a:tc>
                <a:tc>
                  <a:txBody>
                    <a:bodyPr/>
                    <a:lstStyle/>
                    <a:p>
                      <a:pPr marL="33655" indent="0" algn="ctr" eaLnBrk="0">
                        <a:lnSpc>
                          <a:spcPct val="100000"/>
                        </a:lnSpc>
                        <a:spcBef>
                          <a:spcPts val="220"/>
                        </a:spcBef>
                        <a:spcAft>
                          <a:spcPts val="0"/>
                        </a:spcAft>
                      </a:pPr>
                      <a:r>
                        <a:rPr lang="zh-CN" sz="2000" spc="-5" dirty="0">
                          <a:solidFill>
                            <a:schemeClr val="accent2"/>
                          </a:solidFill>
                          <a:effectLst/>
                          <a:latin typeface="+mn-lt"/>
                          <a:ea typeface="黑体" panose="02010609060101010101" pitchFamily="49" charset="-122"/>
                        </a:rPr>
                        <a:t>直接</a:t>
                      </a:r>
                      <a:r>
                        <a:rPr lang="zh-CN" sz="2000" dirty="0">
                          <a:solidFill>
                            <a:schemeClr val="accent2"/>
                          </a:solidFill>
                          <a:effectLst/>
                          <a:latin typeface="+mn-lt"/>
                          <a:ea typeface="黑体" panose="02010609060101010101" pitchFamily="49" charset="-122"/>
                        </a:rPr>
                        <a:t>访问</a:t>
                      </a:r>
                      <a:endParaRPr lang="zh-CN" sz="2000" dirty="0">
                        <a:solidFill>
                          <a:schemeClr val="accent2"/>
                        </a:solidFill>
                        <a:effectLst/>
                        <a:latin typeface="+mn-lt"/>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47625" indent="0" algn="r" eaLnBrk="0">
                        <a:lnSpc>
                          <a:spcPct val="100000"/>
                        </a:lnSpc>
                        <a:spcBef>
                          <a:spcPts val="370"/>
                        </a:spcBef>
                        <a:spcAft>
                          <a:spcPts val="0"/>
                        </a:spcAft>
                      </a:pPr>
                      <a:r>
                        <a:rPr lang="en-US" sz="2000" spc="-20" dirty="0">
                          <a:solidFill>
                            <a:schemeClr val="accent2"/>
                          </a:solidFill>
                          <a:effectLst/>
                          <a:latin typeface="+mn-lt"/>
                          <a:ea typeface="黑体" panose="02010609060101010101" pitchFamily="49" charset="-122"/>
                        </a:rPr>
                        <a:t>1</a:t>
                      </a:r>
                      <a:r>
                        <a:rPr lang="en-US" sz="2000" spc="-15" dirty="0">
                          <a:solidFill>
                            <a:schemeClr val="accent2"/>
                          </a:solidFill>
                          <a:effectLst/>
                          <a:latin typeface="+mn-lt"/>
                          <a:ea typeface="黑体" panose="02010609060101010101" pitchFamily="49" charset="-122"/>
                        </a:rPr>
                        <a:t>9.25%</a:t>
                      </a:r>
                      <a:endParaRPr lang="zh-CN" sz="2000" dirty="0">
                        <a:solidFill>
                          <a:schemeClr val="accent2"/>
                        </a:solidFill>
                        <a:effectLst/>
                        <a:latin typeface="+mn-lt"/>
                        <a:ea typeface="黑体" panose="02010609060101010101" pitchFamily="49" charset="-122"/>
                      </a:endParaRPr>
                    </a:p>
                  </a:txBody>
                  <a:tcPr marL="0" marR="161129"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rowSpan="4">
                  <a:txBody>
                    <a:bodyPr/>
                    <a:lstStyle/>
                    <a:p>
                      <a:pPr indent="0" algn="r" eaLnBrk="0">
                        <a:lnSpc>
                          <a:spcPct val="100000"/>
                        </a:lnSpc>
                      </a:pPr>
                      <a:r>
                        <a:rPr lang="en-US" sz="2000" dirty="0">
                          <a:solidFill>
                            <a:schemeClr val="accent2"/>
                          </a:solidFill>
                          <a:effectLst/>
                          <a:latin typeface="+mn-lt"/>
                          <a:ea typeface="黑体" panose="02010609060101010101" pitchFamily="49" charset="-122"/>
                        </a:rPr>
                        <a:t> </a:t>
                      </a:r>
                      <a:endParaRPr lang="zh-CN" sz="2000" dirty="0">
                        <a:solidFill>
                          <a:schemeClr val="accent2"/>
                        </a:solidFill>
                        <a:effectLst/>
                        <a:latin typeface="+mn-lt"/>
                        <a:ea typeface="黑体" panose="02010609060101010101" pitchFamily="49" charset="-122"/>
                      </a:endParaRPr>
                    </a:p>
                    <a:p>
                      <a:pPr marL="93345" indent="0" algn="r" eaLnBrk="0">
                        <a:lnSpc>
                          <a:spcPct val="100000"/>
                        </a:lnSpc>
                        <a:spcBef>
                          <a:spcPts val="230"/>
                        </a:spcBef>
                        <a:spcAft>
                          <a:spcPts val="0"/>
                        </a:spcAft>
                      </a:pPr>
                      <a:r>
                        <a:rPr lang="en-US" sz="2000" spc="-5" dirty="0">
                          <a:solidFill>
                            <a:schemeClr val="accent2"/>
                          </a:solidFill>
                          <a:effectLst/>
                          <a:latin typeface="+mn-lt"/>
                          <a:ea typeface="黑体" panose="02010609060101010101" pitchFamily="49" charset="-122"/>
                        </a:rPr>
                        <a:t>54.8</a:t>
                      </a:r>
                      <a:r>
                        <a:rPr lang="en-US" sz="2000" dirty="0">
                          <a:solidFill>
                            <a:schemeClr val="accent2"/>
                          </a:solidFill>
                          <a:effectLst/>
                          <a:latin typeface="+mn-lt"/>
                          <a:ea typeface="黑体" panose="02010609060101010101" pitchFamily="49" charset="-122"/>
                        </a:rPr>
                        <a:t>5%</a:t>
                      </a:r>
                      <a:endParaRPr lang="zh-CN" sz="2000" dirty="0">
                        <a:solidFill>
                          <a:schemeClr val="accent2"/>
                        </a:solidFill>
                        <a:effectLst/>
                        <a:latin typeface="+mn-lt"/>
                        <a:ea typeface="黑体" panose="02010609060101010101" pitchFamily="49" charset="-122"/>
                      </a:endParaRPr>
                    </a:p>
                  </a:txBody>
                  <a:tcPr marL="81854" marR="360000" marT="40927" marB="40927" anchor="ctr">
                    <a:lnL w="635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r>
              <a:tr h="356460">
                <a:tc vMerge="1">
                  <a:tcPr/>
                </a:tc>
                <a:tc>
                  <a:txBody>
                    <a:bodyPr/>
                    <a:lstStyle/>
                    <a:p>
                      <a:pPr marL="34925" indent="0" algn="ctr" eaLnBrk="0">
                        <a:lnSpc>
                          <a:spcPct val="100000"/>
                        </a:lnSpc>
                        <a:spcBef>
                          <a:spcPts val="220"/>
                        </a:spcBef>
                        <a:spcAft>
                          <a:spcPts val="0"/>
                        </a:spcAft>
                      </a:pPr>
                      <a:r>
                        <a:rPr lang="zh-CN" sz="2000" spc="-5" dirty="0">
                          <a:solidFill>
                            <a:schemeClr val="accent2"/>
                          </a:solidFill>
                          <a:effectLst/>
                          <a:latin typeface="+mn-lt"/>
                          <a:ea typeface="黑体" panose="02010609060101010101" pitchFamily="49" charset="-122"/>
                        </a:rPr>
                        <a:t>店铺收藏</a:t>
                      </a:r>
                      <a:endParaRPr lang="zh-CN" sz="2000" dirty="0">
                        <a:solidFill>
                          <a:schemeClr val="accent2"/>
                        </a:solidFill>
                        <a:effectLst/>
                        <a:latin typeface="+mn-lt"/>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51435" indent="0" algn="r" eaLnBrk="0">
                        <a:lnSpc>
                          <a:spcPct val="100000"/>
                        </a:lnSpc>
                        <a:spcBef>
                          <a:spcPts val="370"/>
                        </a:spcBef>
                        <a:spcAft>
                          <a:spcPts val="0"/>
                        </a:spcAft>
                      </a:pPr>
                      <a:r>
                        <a:rPr lang="en-US" sz="2000" spc="-25" dirty="0">
                          <a:solidFill>
                            <a:schemeClr val="accent2"/>
                          </a:solidFill>
                          <a:effectLst/>
                          <a:latin typeface="+mn-lt"/>
                          <a:ea typeface="黑体" panose="02010609060101010101" pitchFamily="49" charset="-122"/>
                        </a:rPr>
                        <a:t>1</a:t>
                      </a:r>
                      <a:r>
                        <a:rPr lang="en-US" sz="2000" spc="-20" dirty="0">
                          <a:solidFill>
                            <a:schemeClr val="accent2"/>
                          </a:solidFill>
                          <a:effectLst/>
                          <a:latin typeface="+mn-lt"/>
                          <a:ea typeface="黑体" panose="02010609060101010101" pitchFamily="49" charset="-122"/>
                        </a:rPr>
                        <a:t>1.23%</a:t>
                      </a:r>
                      <a:endParaRPr lang="zh-CN" sz="2000" dirty="0">
                        <a:solidFill>
                          <a:schemeClr val="accent2"/>
                        </a:solidFill>
                        <a:effectLst/>
                        <a:latin typeface="+mn-lt"/>
                        <a:ea typeface="黑体" panose="02010609060101010101" pitchFamily="49" charset="-122"/>
                      </a:endParaRPr>
                    </a:p>
                  </a:txBody>
                  <a:tcPr marL="0" marR="161129"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vMerge="1">
                  <a:tcPr/>
                </a:tc>
              </a:tr>
              <a:tr h="347345">
                <a:tc vMerge="1">
                  <a:tcPr/>
                </a:tc>
                <a:tc>
                  <a:txBody>
                    <a:bodyPr/>
                    <a:lstStyle/>
                    <a:p>
                      <a:pPr marL="33655" indent="0" algn="ctr" eaLnBrk="0">
                        <a:lnSpc>
                          <a:spcPct val="100000"/>
                        </a:lnSpc>
                        <a:spcBef>
                          <a:spcPts val="225"/>
                        </a:spcBef>
                        <a:spcAft>
                          <a:spcPts val="0"/>
                        </a:spcAft>
                      </a:pPr>
                      <a:r>
                        <a:rPr lang="zh-CN" sz="2000" spc="-5" dirty="0">
                          <a:solidFill>
                            <a:schemeClr val="accent2"/>
                          </a:solidFill>
                          <a:effectLst/>
                          <a:latin typeface="+mn-lt"/>
                          <a:ea typeface="黑体" panose="02010609060101010101" pitchFamily="49" charset="-122"/>
                        </a:rPr>
                        <a:t>购物</a:t>
                      </a:r>
                      <a:r>
                        <a:rPr lang="zh-CN" sz="2000" dirty="0">
                          <a:solidFill>
                            <a:schemeClr val="accent2"/>
                          </a:solidFill>
                          <a:effectLst/>
                          <a:latin typeface="+mn-lt"/>
                          <a:ea typeface="黑体" panose="02010609060101010101" pitchFamily="49" charset="-122"/>
                        </a:rPr>
                        <a:t>车</a:t>
                      </a:r>
                      <a:endParaRPr lang="zh-CN" sz="2000" dirty="0">
                        <a:solidFill>
                          <a:schemeClr val="accent2"/>
                        </a:solidFill>
                        <a:effectLst/>
                        <a:latin typeface="+mn-lt"/>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47625" indent="0" algn="r" eaLnBrk="0">
                        <a:lnSpc>
                          <a:spcPct val="100000"/>
                        </a:lnSpc>
                        <a:spcBef>
                          <a:spcPts val="375"/>
                        </a:spcBef>
                        <a:spcAft>
                          <a:spcPts val="0"/>
                        </a:spcAft>
                      </a:pPr>
                      <a:r>
                        <a:rPr lang="en-US" sz="2000" spc="-20" dirty="0">
                          <a:solidFill>
                            <a:schemeClr val="accent2"/>
                          </a:solidFill>
                          <a:effectLst/>
                          <a:latin typeface="+mn-lt"/>
                          <a:ea typeface="黑体" panose="02010609060101010101" pitchFamily="49" charset="-122"/>
                        </a:rPr>
                        <a:t>15</a:t>
                      </a:r>
                      <a:r>
                        <a:rPr lang="en-US" sz="2000" spc="-10" dirty="0">
                          <a:solidFill>
                            <a:schemeClr val="accent2"/>
                          </a:solidFill>
                          <a:effectLst/>
                          <a:latin typeface="+mn-lt"/>
                          <a:ea typeface="黑体" panose="02010609060101010101" pitchFamily="49" charset="-122"/>
                        </a:rPr>
                        <a:t>.61%</a:t>
                      </a:r>
                      <a:endParaRPr lang="zh-CN" sz="2000" dirty="0">
                        <a:solidFill>
                          <a:schemeClr val="accent2"/>
                        </a:solidFill>
                        <a:effectLst/>
                        <a:latin typeface="+mn-lt"/>
                        <a:ea typeface="黑体" panose="02010609060101010101" pitchFamily="49" charset="-122"/>
                      </a:endParaRPr>
                    </a:p>
                  </a:txBody>
                  <a:tcPr marL="0" marR="161129"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vMerge="1">
                  <a:tcPr/>
                </a:tc>
              </a:tr>
              <a:tr h="347641">
                <a:tc vMerge="1">
                  <a:tcPr/>
                </a:tc>
                <a:tc>
                  <a:txBody>
                    <a:bodyPr/>
                    <a:lstStyle/>
                    <a:p>
                      <a:pPr marL="41275" indent="0" algn="ctr" eaLnBrk="0">
                        <a:lnSpc>
                          <a:spcPct val="100000"/>
                        </a:lnSpc>
                        <a:spcBef>
                          <a:spcPts val="230"/>
                        </a:spcBef>
                        <a:spcAft>
                          <a:spcPts val="0"/>
                        </a:spcAft>
                      </a:pPr>
                      <a:r>
                        <a:rPr lang="zh-CN" sz="2000" spc="-10" dirty="0">
                          <a:solidFill>
                            <a:schemeClr val="accent2"/>
                          </a:solidFill>
                          <a:effectLst/>
                          <a:latin typeface="+mn-lt"/>
                          <a:ea typeface="黑体" panose="02010609060101010101" pitchFamily="49" charset="-122"/>
                        </a:rPr>
                        <a:t>已买到的商品</a:t>
                      </a:r>
                      <a:endParaRPr lang="zh-CN" sz="2000" dirty="0">
                        <a:solidFill>
                          <a:schemeClr val="accent2"/>
                        </a:solidFill>
                        <a:effectLst/>
                        <a:latin typeface="+mn-lt"/>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92710" indent="0" algn="r" eaLnBrk="0">
                        <a:lnSpc>
                          <a:spcPct val="100000"/>
                        </a:lnSpc>
                        <a:spcBef>
                          <a:spcPts val="380"/>
                        </a:spcBef>
                        <a:spcAft>
                          <a:spcPts val="0"/>
                        </a:spcAft>
                      </a:pPr>
                      <a:r>
                        <a:rPr lang="en-US" sz="2000" spc="-10" dirty="0">
                          <a:solidFill>
                            <a:schemeClr val="accent2"/>
                          </a:solidFill>
                          <a:effectLst/>
                          <a:latin typeface="+mn-lt"/>
                          <a:ea typeface="黑体" panose="02010609060101010101" pitchFamily="49" charset="-122"/>
                        </a:rPr>
                        <a:t>8.7</a:t>
                      </a:r>
                      <a:r>
                        <a:rPr lang="en-US" sz="2000" spc="-5" dirty="0">
                          <a:solidFill>
                            <a:schemeClr val="accent2"/>
                          </a:solidFill>
                          <a:effectLst/>
                          <a:latin typeface="+mn-lt"/>
                          <a:ea typeface="黑体" panose="02010609060101010101" pitchFamily="49" charset="-122"/>
                        </a:rPr>
                        <a:t>6%</a:t>
                      </a:r>
                      <a:endParaRPr lang="zh-CN" sz="2000" dirty="0">
                        <a:solidFill>
                          <a:schemeClr val="accent2"/>
                        </a:solidFill>
                        <a:effectLst/>
                        <a:latin typeface="+mn-lt"/>
                        <a:ea typeface="黑体" panose="02010609060101010101" pitchFamily="49" charset="-122"/>
                      </a:endParaRPr>
                    </a:p>
                  </a:txBody>
                  <a:tcPr marL="0" marR="161129"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vMerge="1">
                  <a:tcPr/>
                </a:tc>
              </a:tr>
              <a:tr h="347641">
                <a:tc rowSpan="3">
                  <a:txBody>
                    <a:bodyPr/>
                    <a:lstStyle/>
                    <a:p>
                      <a:pPr marL="44450" marR="39370" indent="0" algn="ctr" eaLnBrk="0">
                        <a:lnSpc>
                          <a:spcPct val="100000"/>
                        </a:lnSpc>
                        <a:spcBef>
                          <a:spcPts val="890"/>
                        </a:spcBef>
                        <a:spcAft>
                          <a:spcPts val="0"/>
                        </a:spcAft>
                      </a:pPr>
                      <a:r>
                        <a:rPr lang="zh-CN" sz="2400" spc="-10" dirty="0">
                          <a:solidFill>
                            <a:srgbClr val="F8F8F8"/>
                          </a:solidFill>
                          <a:effectLst/>
                          <a:latin typeface="黑体" panose="02010609060101010101" pitchFamily="49" charset="-122"/>
                          <a:ea typeface="黑体" panose="02010609060101010101" pitchFamily="49" charset="-122"/>
                        </a:rPr>
                        <a:t>付费</a:t>
                      </a:r>
                      <a:endParaRPr lang="en-US" altLang="zh-CN" sz="2400" dirty="0">
                        <a:solidFill>
                          <a:srgbClr val="F8F8F8"/>
                        </a:solidFill>
                        <a:effectLst/>
                        <a:latin typeface="黑体" panose="02010609060101010101" pitchFamily="49" charset="-122"/>
                        <a:ea typeface="黑体" panose="02010609060101010101" pitchFamily="49" charset="-122"/>
                      </a:endParaRPr>
                    </a:p>
                    <a:p>
                      <a:pPr marL="0" marR="39370" indent="0" algn="ctr" eaLnBrk="0">
                        <a:lnSpc>
                          <a:spcPct val="100000"/>
                        </a:lnSpc>
                        <a:spcBef>
                          <a:spcPts val="0"/>
                        </a:spcBef>
                        <a:spcAft>
                          <a:spcPts val="0"/>
                        </a:spcAft>
                      </a:pPr>
                      <a:r>
                        <a:rPr lang="zh-CN" sz="2400" spc="-15" dirty="0">
                          <a:solidFill>
                            <a:srgbClr val="F8F8F8"/>
                          </a:solidFill>
                          <a:effectLst/>
                          <a:latin typeface="黑体" panose="02010609060101010101" pitchFamily="49" charset="-122"/>
                          <a:ea typeface="黑体" panose="02010609060101010101" pitchFamily="49" charset="-122"/>
                        </a:rPr>
                        <a:t>流</a:t>
                      </a:r>
                      <a:r>
                        <a:rPr lang="zh-CN" sz="2400" spc="-10" dirty="0">
                          <a:solidFill>
                            <a:srgbClr val="F8F8F8"/>
                          </a:solidFill>
                          <a:effectLst/>
                          <a:latin typeface="黑体" panose="02010609060101010101" pitchFamily="49" charset="-122"/>
                          <a:ea typeface="黑体" panose="02010609060101010101" pitchFamily="49" charset="-122"/>
                        </a:rPr>
                        <a:t>量</a:t>
                      </a:r>
                      <a:endParaRPr lang="zh-CN" sz="2400" dirty="0">
                        <a:solidFill>
                          <a:srgbClr val="F8F8F8"/>
                        </a:solidFill>
                        <a:effectLst/>
                        <a:latin typeface="黑体" panose="02010609060101010101" pitchFamily="49" charset="-122"/>
                        <a:ea typeface="黑体" panose="02010609060101010101" pitchFamily="49" charset="-122"/>
                      </a:endParaRPr>
                    </a:p>
                  </a:txBody>
                  <a:tcPr marL="81854" marR="81854" marT="40927" marB="40927" anchor="ctr">
                    <a:lnL w="9525"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rgbClr val="21A3D0"/>
                    </a:solidFill>
                  </a:tcPr>
                </a:tc>
                <a:tc>
                  <a:txBody>
                    <a:bodyPr/>
                    <a:lstStyle/>
                    <a:p>
                      <a:pPr marL="36830" indent="0" algn="ctr" eaLnBrk="0">
                        <a:lnSpc>
                          <a:spcPct val="100000"/>
                        </a:lnSpc>
                        <a:spcBef>
                          <a:spcPts val="235"/>
                        </a:spcBef>
                        <a:spcAft>
                          <a:spcPts val="0"/>
                        </a:spcAft>
                      </a:pPr>
                      <a:r>
                        <a:rPr lang="zh-CN" sz="2000" spc="-10" dirty="0">
                          <a:solidFill>
                            <a:schemeClr val="accent2"/>
                          </a:solidFill>
                          <a:effectLst/>
                          <a:latin typeface="+mn-lt"/>
                          <a:ea typeface="黑体" panose="02010609060101010101" pitchFamily="49" charset="-122"/>
                        </a:rPr>
                        <a:t>淘宝</a:t>
                      </a:r>
                      <a:r>
                        <a:rPr lang="zh-CN" sz="2000" spc="-5" dirty="0">
                          <a:solidFill>
                            <a:schemeClr val="accent2"/>
                          </a:solidFill>
                          <a:effectLst/>
                          <a:latin typeface="+mn-lt"/>
                          <a:ea typeface="黑体" panose="02010609060101010101" pitchFamily="49" charset="-122"/>
                        </a:rPr>
                        <a:t>客</a:t>
                      </a:r>
                      <a:endParaRPr lang="zh-CN" sz="2000" dirty="0">
                        <a:solidFill>
                          <a:schemeClr val="accent2"/>
                        </a:solidFill>
                        <a:effectLst/>
                        <a:latin typeface="+mn-lt"/>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47625" indent="0" algn="r" eaLnBrk="0">
                        <a:lnSpc>
                          <a:spcPct val="100000"/>
                        </a:lnSpc>
                        <a:spcBef>
                          <a:spcPts val="385"/>
                        </a:spcBef>
                        <a:spcAft>
                          <a:spcPts val="0"/>
                        </a:spcAft>
                      </a:pPr>
                      <a:r>
                        <a:rPr lang="en-US" sz="2000" spc="-20" dirty="0">
                          <a:solidFill>
                            <a:schemeClr val="accent2"/>
                          </a:solidFill>
                          <a:effectLst/>
                          <a:latin typeface="+mn-lt"/>
                          <a:ea typeface="黑体" panose="02010609060101010101" pitchFamily="49" charset="-122"/>
                        </a:rPr>
                        <a:t>10</a:t>
                      </a:r>
                      <a:r>
                        <a:rPr lang="en-US" sz="2000" spc="-15" dirty="0">
                          <a:solidFill>
                            <a:schemeClr val="accent2"/>
                          </a:solidFill>
                          <a:effectLst/>
                          <a:latin typeface="+mn-lt"/>
                          <a:ea typeface="黑体" panose="02010609060101010101" pitchFamily="49" charset="-122"/>
                        </a:rPr>
                        <a:t>.</a:t>
                      </a:r>
                      <a:r>
                        <a:rPr lang="en-US" sz="2000" spc="-10" dirty="0">
                          <a:solidFill>
                            <a:schemeClr val="accent2"/>
                          </a:solidFill>
                          <a:effectLst/>
                          <a:latin typeface="+mn-lt"/>
                          <a:ea typeface="黑体" panose="02010609060101010101" pitchFamily="49" charset="-122"/>
                        </a:rPr>
                        <a:t>76%</a:t>
                      </a:r>
                      <a:endParaRPr lang="zh-CN" sz="2000" dirty="0">
                        <a:solidFill>
                          <a:schemeClr val="accent2"/>
                        </a:solidFill>
                        <a:effectLst/>
                        <a:latin typeface="+mn-lt"/>
                        <a:ea typeface="黑体" panose="02010609060101010101" pitchFamily="49" charset="-122"/>
                      </a:endParaRPr>
                    </a:p>
                  </a:txBody>
                  <a:tcPr marL="0" marR="161129"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rowSpan="3">
                  <a:txBody>
                    <a:bodyPr/>
                    <a:lstStyle/>
                    <a:p>
                      <a:pPr indent="0" algn="r" eaLnBrk="0">
                        <a:lnSpc>
                          <a:spcPct val="100000"/>
                        </a:lnSpc>
                      </a:pPr>
                      <a:r>
                        <a:rPr lang="en-US" sz="2000" dirty="0">
                          <a:solidFill>
                            <a:schemeClr val="accent2"/>
                          </a:solidFill>
                          <a:effectLst/>
                          <a:latin typeface="+mn-lt"/>
                          <a:ea typeface="黑体" panose="02010609060101010101" pitchFamily="49" charset="-122"/>
                        </a:rPr>
                        <a:t> </a:t>
                      </a:r>
                      <a:endParaRPr lang="zh-CN" sz="2000" dirty="0">
                        <a:solidFill>
                          <a:schemeClr val="accent2"/>
                        </a:solidFill>
                        <a:effectLst/>
                        <a:latin typeface="+mn-lt"/>
                        <a:ea typeface="黑体" panose="02010609060101010101" pitchFamily="49" charset="-122"/>
                      </a:endParaRPr>
                    </a:p>
                    <a:p>
                      <a:pPr marL="92710" indent="0" algn="r" eaLnBrk="0">
                        <a:lnSpc>
                          <a:spcPct val="100000"/>
                        </a:lnSpc>
                        <a:spcBef>
                          <a:spcPts val="230"/>
                        </a:spcBef>
                        <a:spcAft>
                          <a:spcPts val="0"/>
                        </a:spcAft>
                      </a:pPr>
                      <a:r>
                        <a:rPr lang="en-US" sz="2000" spc="-5" dirty="0">
                          <a:solidFill>
                            <a:schemeClr val="accent2"/>
                          </a:solidFill>
                          <a:effectLst/>
                          <a:latin typeface="+mn-lt"/>
                          <a:ea typeface="黑体" panose="02010609060101010101" pitchFamily="49" charset="-122"/>
                        </a:rPr>
                        <a:t>35.6</a:t>
                      </a:r>
                      <a:r>
                        <a:rPr lang="en-US" sz="2000" dirty="0">
                          <a:solidFill>
                            <a:schemeClr val="accent2"/>
                          </a:solidFill>
                          <a:effectLst/>
                          <a:latin typeface="+mn-lt"/>
                          <a:ea typeface="黑体" panose="02010609060101010101" pitchFamily="49" charset="-122"/>
                        </a:rPr>
                        <a:t>4%</a:t>
                      </a:r>
                      <a:endParaRPr lang="zh-CN" sz="2000" dirty="0">
                        <a:solidFill>
                          <a:schemeClr val="accent2"/>
                        </a:solidFill>
                        <a:effectLst/>
                        <a:latin typeface="+mn-lt"/>
                        <a:ea typeface="黑体" panose="02010609060101010101" pitchFamily="49" charset="-122"/>
                      </a:endParaRPr>
                    </a:p>
                  </a:txBody>
                  <a:tcPr marL="81854" marR="360000" marT="40927" marB="40927" anchor="ctr">
                    <a:lnL w="635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r>
              <a:tr h="356460">
                <a:tc vMerge="1">
                  <a:tcPr/>
                </a:tc>
                <a:tc>
                  <a:txBody>
                    <a:bodyPr/>
                    <a:lstStyle/>
                    <a:p>
                      <a:pPr marL="33655" indent="0" algn="ctr" eaLnBrk="0">
                        <a:lnSpc>
                          <a:spcPct val="100000"/>
                        </a:lnSpc>
                        <a:spcBef>
                          <a:spcPts val="235"/>
                        </a:spcBef>
                        <a:spcAft>
                          <a:spcPts val="0"/>
                        </a:spcAft>
                      </a:pPr>
                      <a:r>
                        <a:rPr lang="zh-CN" sz="2000" spc="-5" dirty="0">
                          <a:solidFill>
                            <a:schemeClr val="accent2"/>
                          </a:solidFill>
                          <a:effectLst/>
                          <a:latin typeface="+mn-lt"/>
                          <a:ea typeface="黑体" panose="02010609060101010101" pitchFamily="49" charset="-122"/>
                        </a:rPr>
                        <a:t>直通</a:t>
                      </a:r>
                      <a:r>
                        <a:rPr lang="zh-CN" sz="2000" dirty="0">
                          <a:solidFill>
                            <a:schemeClr val="accent2"/>
                          </a:solidFill>
                          <a:effectLst/>
                          <a:latin typeface="+mn-lt"/>
                          <a:ea typeface="黑体" panose="02010609060101010101" pitchFamily="49" charset="-122"/>
                        </a:rPr>
                        <a:t>车</a:t>
                      </a:r>
                      <a:endParaRPr lang="zh-CN" sz="2000" dirty="0">
                        <a:solidFill>
                          <a:schemeClr val="accent2"/>
                        </a:solidFill>
                        <a:effectLst/>
                        <a:latin typeface="+mn-lt"/>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38100" indent="0" algn="r" eaLnBrk="0">
                        <a:lnSpc>
                          <a:spcPct val="100000"/>
                        </a:lnSpc>
                        <a:spcBef>
                          <a:spcPts val="385"/>
                        </a:spcBef>
                        <a:spcAft>
                          <a:spcPts val="0"/>
                        </a:spcAft>
                      </a:pPr>
                      <a:r>
                        <a:rPr lang="en-US" sz="2000" spc="-5" dirty="0">
                          <a:solidFill>
                            <a:schemeClr val="accent2"/>
                          </a:solidFill>
                          <a:effectLst/>
                          <a:latin typeface="+mn-lt"/>
                          <a:ea typeface="黑体" panose="02010609060101010101" pitchFamily="49" charset="-122"/>
                        </a:rPr>
                        <a:t>24.4</a:t>
                      </a:r>
                      <a:r>
                        <a:rPr lang="en-US" sz="2000" dirty="0">
                          <a:solidFill>
                            <a:schemeClr val="accent2"/>
                          </a:solidFill>
                          <a:effectLst/>
                          <a:latin typeface="+mn-lt"/>
                          <a:ea typeface="黑体" panose="02010609060101010101" pitchFamily="49" charset="-122"/>
                        </a:rPr>
                        <a:t>5%</a:t>
                      </a:r>
                      <a:endParaRPr lang="zh-CN" sz="2000" dirty="0">
                        <a:solidFill>
                          <a:schemeClr val="accent2"/>
                        </a:solidFill>
                        <a:effectLst/>
                        <a:latin typeface="+mn-lt"/>
                        <a:ea typeface="黑体" panose="02010609060101010101" pitchFamily="49" charset="-122"/>
                      </a:endParaRPr>
                    </a:p>
                  </a:txBody>
                  <a:tcPr marL="0" marR="161129"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vMerge="1">
                  <a:tcPr/>
                </a:tc>
              </a:tr>
              <a:tr h="347641">
                <a:tc vMerge="1">
                  <a:tcPr/>
                </a:tc>
                <a:tc>
                  <a:txBody>
                    <a:bodyPr/>
                    <a:lstStyle/>
                    <a:p>
                      <a:pPr marL="35560" indent="0" algn="ctr" eaLnBrk="0">
                        <a:lnSpc>
                          <a:spcPct val="100000"/>
                        </a:lnSpc>
                        <a:spcBef>
                          <a:spcPts val="235"/>
                        </a:spcBef>
                        <a:spcAft>
                          <a:spcPts val="0"/>
                        </a:spcAft>
                      </a:pPr>
                      <a:r>
                        <a:rPr lang="zh-CN" sz="2000" spc="-10" dirty="0">
                          <a:solidFill>
                            <a:schemeClr val="accent2"/>
                          </a:solidFill>
                          <a:effectLst/>
                          <a:latin typeface="+mn-lt"/>
                          <a:ea typeface="黑体" panose="02010609060101010101" pitchFamily="49" charset="-122"/>
                        </a:rPr>
                        <a:t>钻</a:t>
                      </a:r>
                      <a:r>
                        <a:rPr lang="zh-CN" sz="2000" spc="-5" dirty="0">
                          <a:solidFill>
                            <a:schemeClr val="accent2"/>
                          </a:solidFill>
                          <a:effectLst/>
                          <a:latin typeface="+mn-lt"/>
                          <a:ea typeface="黑体" panose="02010609060101010101" pitchFamily="49" charset="-122"/>
                        </a:rPr>
                        <a:t>石展位</a:t>
                      </a:r>
                      <a:endParaRPr lang="zh-CN" sz="2000" dirty="0">
                        <a:solidFill>
                          <a:schemeClr val="accent2"/>
                        </a:solidFill>
                        <a:effectLst/>
                        <a:latin typeface="+mn-lt"/>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90170" indent="0" algn="r" eaLnBrk="0">
                        <a:lnSpc>
                          <a:spcPct val="100000"/>
                        </a:lnSpc>
                        <a:spcBef>
                          <a:spcPts val="385"/>
                        </a:spcBef>
                        <a:spcAft>
                          <a:spcPts val="0"/>
                        </a:spcAft>
                      </a:pPr>
                      <a:r>
                        <a:rPr lang="en-US" sz="2000" spc="-10" dirty="0">
                          <a:solidFill>
                            <a:schemeClr val="accent2"/>
                          </a:solidFill>
                          <a:effectLst/>
                          <a:latin typeface="+mn-lt"/>
                          <a:ea typeface="黑体" panose="02010609060101010101" pitchFamily="49" charset="-122"/>
                        </a:rPr>
                        <a:t>0</a:t>
                      </a:r>
                      <a:r>
                        <a:rPr lang="en-US" sz="2000" spc="-5" dirty="0">
                          <a:solidFill>
                            <a:schemeClr val="accent2"/>
                          </a:solidFill>
                          <a:effectLst/>
                          <a:latin typeface="+mn-lt"/>
                          <a:ea typeface="黑体" panose="02010609060101010101" pitchFamily="49" charset="-122"/>
                        </a:rPr>
                        <a:t>.43%</a:t>
                      </a:r>
                      <a:endParaRPr lang="zh-CN" sz="2000" dirty="0">
                        <a:solidFill>
                          <a:schemeClr val="accent2"/>
                        </a:solidFill>
                        <a:effectLst/>
                        <a:latin typeface="+mn-lt"/>
                        <a:ea typeface="黑体" panose="02010609060101010101" pitchFamily="49" charset="-122"/>
                      </a:endParaRPr>
                    </a:p>
                  </a:txBody>
                  <a:tcPr marL="0" marR="161129"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vMerge="1">
                  <a:tcPr/>
                </a:tc>
              </a:tr>
              <a:tr h="347641">
                <a:tc rowSpan="2">
                  <a:txBody>
                    <a:bodyPr/>
                    <a:lstStyle/>
                    <a:p>
                      <a:pPr marL="45085" marR="39370" indent="0" algn="ctr" eaLnBrk="0">
                        <a:lnSpc>
                          <a:spcPct val="100000"/>
                        </a:lnSpc>
                        <a:spcBef>
                          <a:spcPts val="240"/>
                        </a:spcBef>
                        <a:spcAft>
                          <a:spcPts val="0"/>
                        </a:spcAft>
                      </a:pPr>
                      <a:r>
                        <a:rPr lang="zh-CN" sz="2400" spc="-25" dirty="0">
                          <a:solidFill>
                            <a:srgbClr val="F8F8F8"/>
                          </a:solidFill>
                          <a:effectLst/>
                          <a:latin typeface="黑体" panose="02010609060101010101" pitchFamily="49" charset="-122"/>
                          <a:ea typeface="黑体" panose="02010609060101010101" pitchFamily="49" charset="-122"/>
                        </a:rPr>
                        <a:t>站</a:t>
                      </a:r>
                      <a:r>
                        <a:rPr lang="zh-CN" sz="2400" spc="-20" dirty="0">
                          <a:solidFill>
                            <a:srgbClr val="F8F8F8"/>
                          </a:solidFill>
                          <a:effectLst/>
                          <a:latin typeface="黑体" panose="02010609060101010101" pitchFamily="49" charset="-122"/>
                          <a:ea typeface="黑体" panose="02010609060101010101" pitchFamily="49" charset="-122"/>
                        </a:rPr>
                        <a:t>内</a:t>
                      </a:r>
                      <a:endParaRPr lang="en-US" altLang="zh-CN" sz="2400" dirty="0">
                        <a:solidFill>
                          <a:srgbClr val="F8F8F8"/>
                        </a:solidFill>
                        <a:effectLst/>
                        <a:latin typeface="黑体" panose="02010609060101010101" pitchFamily="49" charset="-122"/>
                        <a:ea typeface="黑体" panose="02010609060101010101" pitchFamily="49" charset="-122"/>
                      </a:endParaRPr>
                    </a:p>
                    <a:p>
                      <a:pPr marL="45085" marR="39370" indent="0" algn="ctr" eaLnBrk="0">
                        <a:lnSpc>
                          <a:spcPct val="100000"/>
                        </a:lnSpc>
                        <a:spcBef>
                          <a:spcPts val="240"/>
                        </a:spcBef>
                        <a:spcAft>
                          <a:spcPts val="0"/>
                        </a:spcAft>
                      </a:pPr>
                      <a:r>
                        <a:rPr lang="zh-CN" sz="2400" spc="-15" dirty="0">
                          <a:solidFill>
                            <a:srgbClr val="F8F8F8"/>
                          </a:solidFill>
                          <a:effectLst/>
                          <a:latin typeface="黑体" panose="02010609060101010101" pitchFamily="49" charset="-122"/>
                          <a:ea typeface="黑体" panose="02010609060101010101" pitchFamily="49" charset="-122"/>
                        </a:rPr>
                        <a:t>流</a:t>
                      </a:r>
                      <a:r>
                        <a:rPr lang="zh-CN" sz="2400" spc="-10" dirty="0">
                          <a:solidFill>
                            <a:srgbClr val="F8F8F8"/>
                          </a:solidFill>
                          <a:effectLst/>
                          <a:latin typeface="黑体" panose="02010609060101010101" pitchFamily="49" charset="-122"/>
                          <a:ea typeface="黑体" panose="02010609060101010101" pitchFamily="49" charset="-122"/>
                        </a:rPr>
                        <a:t>量</a:t>
                      </a:r>
                      <a:endParaRPr lang="zh-CN" sz="2400" dirty="0">
                        <a:solidFill>
                          <a:srgbClr val="F8F8F8"/>
                        </a:solidFill>
                        <a:effectLst/>
                        <a:latin typeface="黑体" panose="02010609060101010101" pitchFamily="49" charset="-122"/>
                        <a:ea typeface="黑体" panose="02010609060101010101" pitchFamily="49" charset="-122"/>
                      </a:endParaRPr>
                    </a:p>
                  </a:txBody>
                  <a:tcPr marL="81854" marR="81854" marT="40927" marB="40927" anchor="ctr">
                    <a:lnL w="9525"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rgbClr val="21A3D0"/>
                    </a:solidFill>
                  </a:tcPr>
                </a:tc>
                <a:tc>
                  <a:txBody>
                    <a:bodyPr/>
                    <a:lstStyle/>
                    <a:p>
                      <a:pPr marL="34290" indent="0" algn="ctr" eaLnBrk="0">
                        <a:lnSpc>
                          <a:spcPct val="100000"/>
                        </a:lnSpc>
                        <a:spcBef>
                          <a:spcPts val="235"/>
                        </a:spcBef>
                        <a:spcAft>
                          <a:spcPts val="0"/>
                        </a:spcAft>
                      </a:pPr>
                      <a:r>
                        <a:rPr lang="zh-CN" sz="2000" spc="-5" dirty="0">
                          <a:solidFill>
                            <a:schemeClr val="accent2"/>
                          </a:solidFill>
                          <a:effectLst/>
                          <a:latin typeface="+mn-lt"/>
                          <a:ea typeface="黑体" panose="02010609060101010101" pitchFamily="49" charset="-122"/>
                        </a:rPr>
                        <a:t>短视频</a:t>
                      </a:r>
                      <a:endParaRPr lang="zh-CN" sz="2000" dirty="0">
                        <a:solidFill>
                          <a:schemeClr val="accent2"/>
                        </a:solidFill>
                        <a:effectLst/>
                        <a:latin typeface="+mn-lt"/>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90805" indent="0" algn="r" eaLnBrk="0">
                        <a:lnSpc>
                          <a:spcPct val="100000"/>
                        </a:lnSpc>
                        <a:spcBef>
                          <a:spcPts val="385"/>
                        </a:spcBef>
                        <a:spcAft>
                          <a:spcPts val="0"/>
                        </a:spcAft>
                      </a:pPr>
                      <a:r>
                        <a:rPr lang="en-US" sz="2000" spc="-10" dirty="0">
                          <a:solidFill>
                            <a:schemeClr val="accent2"/>
                          </a:solidFill>
                          <a:effectLst/>
                          <a:latin typeface="+mn-lt"/>
                          <a:ea typeface="黑体" panose="02010609060101010101" pitchFamily="49" charset="-122"/>
                        </a:rPr>
                        <a:t>3.</a:t>
                      </a:r>
                      <a:r>
                        <a:rPr lang="en-US" sz="2000" spc="-5" dirty="0">
                          <a:solidFill>
                            <a:schemeClr val="accent2"/>
                          </a:solidFill>
                          <a:effectLst/>
                          <a:latin typeface="+mn-lt"/>
                          <a:ea typeface="黑体" panose="02010609060101010101" pitchFamily="49" charset="-122"/>
                        </a:rPr>
                        <a:t>23%</a:t>
                      </a:r>
                      <a:endParaRPr lang="zh-CN" sz="2000" dirty="0">
                        <a:solidFill>
                          <a:schemeClr val="accent2"/>
                        </a:solidFill>
                        <a:effectLst/>
                        <a:latin typeface="+mn-lt"/>
                        <a:ea typeface="黑体" panose="02010609060101010101" pitchFamily="49" charset="-122"/>
                      </a:endParaRPr>
                    </a:p>
                  </a:txBody>
                  <a:tcPr marL="0" marR="161129"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rowSpan="2">
                  <a:txBody>
                    <a:bodyPr/>
                    <a:lstStyle/>
                    <a:p>
                      <a:pPr marL="118745" indent="0" algn="r" eaLnBrk="0">
                        <a:lnSpc>
                          <a:spcPct val="100000"/>
                        </a:lnSpc>
                        <a:spcBef>
                          <a:spcPts val="1035"/>
                        </a:spcBef>
                        <a:spcAft>
                          <a:spcPts val="0"/>
                        </a:spcAft>
                      </a:pPr>
                      <a:r>
                        <a:rPr lang="en-US" sz="2000" spc="-10" dirty="0">
                          <a:solidFill>
                            <a:schemeClr val="accent2"/>
                          </a:solidFill>
                          <a:effectLst/>
                          <a:latin typeface="+mn-lt"/>
                          <a:ea typeface="黑体" panose="02010609060101010101" pitchFamily="49" charset="-122"/>
                        </a:rPr>
                        <a:t>5.2</a:t>
                      </a:r>
                      <a:r>
                        <a:rPr lang="en-US" sz="2000" spc="-5" dirty="0">
                          <a:solidFill>
                            <a:schemeClr val="accent2"/>
                          </a:solidFill>
                          <a:effectLst/>
                          <a:latin typeface="+mn-lt"/>
                          <a:ea typeface="黑体" panose="02010609060101010101" pitchFamily="49" charset="-122"/>
                        </a:rPr>
                        <a:t>8%</a:t>
                      </a:r>
                      <a:endParaRPr lang="zh-CN" sz="2000" dirty="0">
                        <a:solidFill>
                          <a:schemeClr val="accent2"/>
                        </a:solidFill>
                        <a:effectLst/>
                        <a:latin typeface="+mn-lt"/>
                        <a:ea typeface="黑体" panose="02010609060101010101" pitchFamily="49" charset="-122"/>
                      </a:endParaRPr>
                    </a:p>
                  </a:txBody>
                  <a:tcPr marL="81854" marR="360000" marT="40927" marB="40927" anchor="ctr">
                    <a:lnL w="635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r>
              <a:tr h="356460">
                <a:tc vMerge="1">
                  <a:tcPr/>
                </a:tc>
                <a:tc>
                  <a:txBody>
                    <a:bodyPr/>
                    <a:lstStyle/>
                    <a:p>
                      <a:pPr marL="33655" indent="0" algn="ctr" eaLnBrk="0">
                        <a:lnSpc>
                          <a:spcPct val="100000"/>
                        </a:lnSpc>
                        <a:spcBef>
                          <a:spcPts val="235"/>
                        </a:spcBef>
                        <a:spcAft>
                          <a:spcPts val="0"/>
                        </a:spcAft>
                      </a:pPr>
                      <a:r>
                        <a:rPr lang="zh-CN" sz="2000" spc="115" dirty="0">
                          <a:solidFill>
                            <a:schemeClr val="accent2"/>
                          </a:solidFill>
                          <a:effectLst/>
                          <a:latin typeface="+mn-lt"/>
                          <a:ea typeface="黑体" panose="02010609060101010101" pitchFamily="49" charset="-122"/>
                        </a:rPr>
                        <a:t>微淘</a:t>
                      </a:r>
                      <a:r>
                        <a:rPr lang="en-US" sz="2000" spc="115" dirty="0">
                          <a:solidFill>
                            <a:schemeClr val="accent2"/>
                          </a:solidFill>
                          <a:effectLst/>
                          <a:latin typeface="+mn-lt"/>
                          <a:ea typeface="黑体" panose="02010609060101010101" pitchFamily="49" charset="-122"/>
                        </a:rPr>
                        <a:t>(</a:t>
                      </a:r>
                      <a:r>
                        <a:rPr lang="zh-CN" sz="2000" spc="115" dirty="0">
                          <a:solidFill>
                            <a:schemeClr val="accent2"/>
                          </a:solidFill>
                          <a:effectLst/>
                          <a:latin typeface="+mn-lt"/>
                          <a:ea typeface="黑体" panose="02010609060101010101" pitchFamily="49" charset="-122"/>
                        </a:rPr>
                        <a:t>订阅</a:t>
                      </a:r>
                      <a:r>
                        <a:rPr lang="en-US" sz="2000" spc="110" dirty="0">
                          <a:solidFill>
                            <a:schemeClr val="accent2"/>
                          </a:solidFill>
                          <a:effectLst/>
                          <a:latin typeface="+mn-lt"/>
                          <a:ea typeface="黑体" panose="02010609060101010101" pitchFamily="49" charset="-122"/>
                        </a:rPr>
                        <a:t>)</a:t>
                      </a:r>
                      <a:endParaRPr lang="zh-CN" sz="2000" dirty="0">
                        <a:solidFill>
                          <a:schemeClr val="accent2"/>
                        </a:solidFill>
                        <a:effectLst/>
                        <a:latin typeface="+mn-lt"/>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88900" indent="0" algn="r" eaLnBrk="0">
                        <a:lnSpc>
                          <a:spcPct val="100000"/>
                        </a:lnSpc>
                        <a:spcBef>
                          <a:spcPts val="385"/>
                        </a:spcBef>
                        <a:spcAft>
                          <a:spcPts val="0"/>
                        </a:spcAft>
                      </a:pPr>
                      <a:r>
                        <a:rPr lang="en-US" sz="2000" spc="-5" dirty="0">
                          <a:solidFill>
                            <a:schemeClr val="accent2"/>
                          </a:solidFill>
                          <a:effectLst/>
                          <a:latin typeface="+mn-lt"/>
                          <a:ea typeface="黑体" panose="02010609060101010101" pitchFamily="49" charset="-122"/>
                        </a:rPr>
                        <a:t>2</a:t>
                      </a:r>
                      <a:r>
                        <a:rPr lang="en-US" sz="2000" dirty="0">
                          <a:solidFill>
                            <a:schemeClr val="accent2"/>
                          </a:solidFill>
                          <a:effectLst/>
                          <a:latin typeface="+mn-lt"/>
                          <a:ea typeface="黑体" panose="02010609060101010101" pitchFamily="49" charset="-122"/>
                        </a:rPr>
                        <a:t>.05%</a:t>
                      </a:r>
                      <a:endParaRPr lang="zh-CN" sz="2000" dirty="0">
                        <a:solidFill>
                          <a:schemeClr val="accent2"/>
                        </a:solidFill>
                        <a:effectLst/>
                        <a:latin typeface="+mn-lt"/>
                        <a:ea typeface="黑体" panose="02010609060101010101" pitchFamily="49" charset="-122"/>
                      </a:endParaRPr>
                    </a:p>
                  </a:txBody>
                  <a:tcPr marL="0" marR="161129"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vMerge="1">
                  <a:tcPr/>
                </a:tc>
              </a:tr>
              <a:tr h="356460">
                <a:tc rowSpan="4">
                  <a:txBody>
                    <a:bodyPr/>
                    <a:lstStyle/>
                    <a:p>
                      <a:pPr marL="45085" marR="38100" indent="0" algn="ctr" eaLnBrk="0">
                        <a:lnSpc>
                          <a:spcPct val="100000"/>
                        </a:lnSpc>
                        <a:spcBef>
                          <a:spcPts val="1540"/>
                        </a:spcBef>
                        <a:spcAft>
                          <a:spcPts val="0"/>
                        </a:spcAft>
                      </a:pPr>
                      <a:r>
                        <a:rPr lang="zh-CN" sz="2400" spc="-25" dirty="0">
                          <a:solidFill>
                            <a:srgbClr val="F8F8F8"/>
                          </a:solidFill>
                          <a:effectLst/>
                          <a:latin typeface="黑体" panose="02010609060101010101" pitchFamily="49" charset="-122"/>
                          <a:ea typeface="黑体" panose="02010609060101010101" pitchFamily="49" charset="-122"/>
                        </a:rPr>
                        <a:t>站</a:t>
                      </a:r>
                      <a:r>
                        <a:rPr lang="zh-CN" sz="2400" spc="-15" dirty="0">
                          <a:solidFill>
                            <a:srgbClr val="F8F8F8"/>
                          </a:solidFill>
                          <a:effectLst/>
                          <a:latin typeface="黑体" panose="02010609060101010101" pitchFamily="49" charset="-122"/>
                          <a:ea typeface="黑体" panose="02010609060101010101" pitchFamily="49" charset="-122"/>
                        </a:rPr>
                        <a:t>外</a:t>
                      </a:r>
                      <a:endParaRPr lang="en-US" altLang="zh-CN" sz="2400" dirty="0">
                        <a:solidFill>
                          <a:srgbClr val="F8F8F8"/>
                        </a:solidFill>
                        <a:effectLst/>
                        <a:latin typeface="黑体" panose="02010609060101010101" pitchFamily="49" charset="-122"/>
                        <a:ea typeface="黑体" panose="02010609060101010101" pitchFamily="49" charset="-122"/>
                      </a:endParaRPr>
                    </a:p>
                    <a:p>
                      <a:pPr marL="0" marR="38100" indent="0" algn="ctr" eaLnBrk="0">
                        <a:lnSpc>
                          <a:spcPct val="100000"/>
                        </a:lnSpc>
                        <a:spcBef>
                          <a:spcPts val="0"/>
                        </a:spcBef>
                        <a:spcAft>
                          <a:spcPts val="0"/>
                        </a:spcAft>
                      </a:pPr>
                      <a:r>
                        <a:rPr lang="zh-CN" sz="2400" spc="-15" dirty="0">
                          <a:solidFill>
                            <a:srgbClr val="F8F8F8"/>
                          </a:solidFill>
                          <a:effectLst/>
                          <a:latin typeface="黑体" panose="02010609060101010101" pitchFamily="49" charset="-122"/>
                          <a:ea typeface="黑体" panose="02010609060101010101" pitchFamily="49" charset="-122"/>
                        </a:rPr>
                        <a:t>流</a:t>
                      </a:r>
                      <a:r>
                        <a:rPr lang="zh-CN" sz="2400" spc="-10" dirty="0">
                          <a:solidFill>
                            <a:srgbClr val="F8F8F8"/>
                          </a:solidFill>
                          <a:effectLst/>
                          <a:latin typeface="黑体" panose="02010609060101010101" pitchFamily="49" charset="-122"/>
                          <a:ea typeface="黑体" panose="02010609060101010101" pitchFamily="49" charset="-122"/>
                        </a:rPr>
                        <a:t>量</a:t>
                      </a:r>
                      <a:endParaRPr lang="zh-CN" sz="2400" dirty="0">
                        <a:solidFill>
                          <a:srgbClr val="F8F8F8"/>
                        </a:solidFill>
                        <a:effectLst/>
                        <a:latin typeface="黑体" panose="02010609060101010101" pitchFamily="49" charset="-122"/>
                        <a:ea typeface="黑体" panose="02010609060101010101" pitchFamily="49" charset="-122"/>
                      </a:endParaRPr>
                    </a:p>
                  </a:txBody>
                  <a:tcPr marL="81854" marR="81854" marT="40927" marB="40927" anchor="ctr">
                    <a:lnL w="9525"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rgbClr val="21A3D0"/>
                    </a:solidFill>
                  </a:tcPr>
                </a:tc>
                <a:tc>
                  <a:txBody>
                    <a:bodyPr/>
                    <a:lstStyle/>
                    <a:p>
                      <a:pPr marL="35560" indent="0" algn="ctr" eaLnBrk="0">
                        <a:lnSpc>
                          <a:spcPct val="100000"/>
                        </a:lnSpc>
                        <a:spcBef>
                          <a:spcPts val="235"/>
                        </a:spcBef>
                        <a:spcAft>
                          <a:spcPts val="0"/>
                        </a:spcAft>
                      </a:pPr>
                      <a:r>
                        <a:rPr lang="zh-CN" sz="2000" spc="-10" dirty="0">
                          <a:solidFill>
                            <a:schemeClr val="accent2"/>
                          </a:solidFill>
                          <a:effectLst/>
                          <a:latin typeface="+mn-lt"/>
                          <a:ea typeface="黑体" panose="02010609060101010101" pitchFamily="49" charset="-122"/>
                        </a:rPr>
                        <a:t>今</a:t>
                      </a:r>
                      <a:r>
                        <a:rPr lang="zh-CN" sz="2000" spc="-5" dirty="0">
                          <a:solidFill>
                            <a:schemeClr val="accent2"/>
                          </a:solidFill>
                          <a:effectLst/>
                          <a:latin typeface="+mn-lt"/>
                          <a:ea typeface="黑体" panose="02010609060101010101" pitchFamily="49" charset="-122"/>
                        </a:rPr>
                        <a:t>日头条</a:t>
                      </a:r>
                      <a:endParaRPr lang="zh-CN" sz="2000" dirty="0">
                        <a:solidFill>
                          <a:schemeClr val="accent2"/>
                        </a:solidFill>
                        <a:effectLst/>
                        <a:latin typeface="+mn-lt"/>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a:txBody>
                    <a:bodyPr/>
                    <a:lstStyle/>
                    <a:p>
                      <a:pPr marL="98425" indent="0" algn="r" eaLnBrk="0">
                        <a:lnSpc>
                          <a:spcPct val="100000"/>
                        </a:lnSpc>
                        <a:spcBef>
                          <a:spcPts val="385"/>
                        </a:spcBef>
                        <a:spcAft>
                          <a:spcPts val="0"/>
                        </a:spcAft>
                      </a:pPr>
                      <a:r>
                        <a:rPr lang="en-US" sz="2000" spc="-25" dirty="0">
                          <a:solidFill>
                            <a:schemeClr val="accent2"/>
                          </a:solidFill>
                          <a:effectLst/>
                          <a:latin typeface="+mn-lt"/>
                          <a:ea typeface="黑体" panose="02010609060101010101" pitchFamily="49" charset="-122"/>
                        </a:rPr>
                        <a:t>1</a:t>
                      </a:r>
                      <a:r>
                        <a:rPr lang="en-US" sz="2000" spc="-15" dirty="0">
                          <a:solidFill>
                            <a:schemeClr val="accent2"/>
                          </a:solidFill>
                          <a:effectLst/>
                          <a:latin typeface="+mn-lt"/>
                          <a:ea typeface="黑体" panose="02010609060101010101" pitchFamily="49" charset="-122"/>
                        </a:rPr>
                        <a:t>.06%</a:t>
                      </a:r>
                      <a:endParaRPr lang="zh-CN" sz="2000" dirty="0">
                        <a:solidFill>
                          <a:schemeClr val="accent2"/>
                        </a:solidFill>
                        <a:effectLst/>
                        <a:latin typeface="+mn-lt"/>
                        <a:ea typeface="黑体" panose="02010609060101010101" pitchFamily="49" charset="-122"/>
                      </a:endParaRPr>
                    </a:p>
                  </a:txBody>
                  <a:tcPr marL="0" marR="161129"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20000"/>
                        <a:lumOff val="80000"/>
                      </a:schemeClr>
                    </a:solidFill>
                  </a:tcPr>
                </a:tc>
                <a:tc rowSpan="4">
                  <a:txBody>
                    <a:bodyPr/>
                    <a:lstStyle/>
                    <a:p>
                      <a:pPr indent="0" algn="r" eaLnBrk="0">
                        <a:lnSpc>
                          <a:spcPct val="100000"/>
                        </a:lnSpc>
                      </a:pPr>
                      <a:r>
                        <a:rPr lang="en-US" sz="2000" dirty="0">
                          <a:solidFill>
                            <a:schemeClr val="accent2"/>
                          </a:solidFill>
                          <a:effectLst/>
                          <a:latin typeface="+mn-lt"/>
                          <a:ea typeface="黑体" panose="02010609060101010101" pitchFamily="49" charset="-122"/>
                        </a:rPr>
                        <a:t> </a:t>
                      </a:r>
                      <a:endParaRPr lang="zh-CN" sz="2000" dirty="0">
                        <a:solidFill>
                          <a:schemeClr val="accent2"/>
                        </a:solidFill>
                        <a:effectLst/>
                        <a:latin typeface="+mn-lt"/>
                        <a:ea typeface="黑体" panose="02010609060101010101" pitchFamily="49" charset="-122"/>
                      </a:endParaRPr>
                    </a:p>
                    <a:p>
                      <a:pPr marL="115570" indent="0" algn="r" eaLnBrk="0">
                        <a:lnSpc>
                          <a:spcPct val="100000"/>
                        </a:lnSpc>
                        <a:spcBef>
                          <a:spcPts val="230"/>
                        </a:spcBef>
                        <a:spcAft>
                          <a:spcPts val="0"/>
                        </a:spcAft>
                      </a:pPr>
                      <a:r>
                        <a:rPr lang="en-US" sz="2000" spc="-5" dirty="0">
                          <a:solidFill>
                            <a:schemeClr val="accent2"/>
                          </a:solidFill>
                          <a:effectLst/>
                          <a:latin typeface="+mn-lt"/>
                          <a:ea typeface="黑体" panose="02010609060101010101" pitchFamily="49" charset="-122"/>
                        </a:rPr>
                        <a:t>4.2</a:t>
                      </a:r>
                      <a:r>
                        <a:rPr lang="en-US" sz="2000" dirty="0">
                          <a:solidFill>
                            <a:schemeClr val="accent2"/>
                          </a:solidFill>
                          <a:effectLst/>
                          <a:latin typeface="+mn-lt"/>
                          <a:ea typeface="黑体" panose="02010609060101010101" pitchFamily="49" charset="-122"/>
                        </a:rPr>
                        <a:t>3%</a:t>
                      </a:r>
                      <a:endParaRPr lang="zh-CN" sz="2000" dirty="0">
                        <a:solidFill>
                          <a:schemeClr val="accent2"/>
                        </a:solidFill>
                        <a:effectLst/>
                        <a:latin typeface="+mn-lt"/>
                        <a:ea typeface="黑体" panose="02010609060101010101" pitchFamily="49" charset="-122"/>
                      </a:endParaRPr>
                    </a:p>
                  </a:txBody>
                  <a:tcPr marL="81854" marR="360000" marT="40927" marB="40927" anchor="ctr">
                    <a:lnL w="635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accent3">
                        <a:lumMod val="20000"/>
                        <a:lumOff val="80000"/>
                      </a:schemeClr>
                    </a:solidFill>
                  </a:tcPr>
                </a:tc>
              </a:tr>
              <a:tr h="356460">
                <a:tc vMerge="1">
                  <a:tcPr/>
                </a:tc>
                <a:tc>
                  <a:txBody>
                    <a:bodyPr/>
                    <a:lstStyle/>
                    <a:p>
                      <a:pPr marL="33655" indent="0" algn="ctr" eaLnBrk="0">
                        <a:lnSpc>
                          <a:spcPct val="100000"/>
                        </a:lnSpc>
                        <a:spcBef>
                          <a:spcPts val="235"/>
                        </a:spcBef>
                        <a:spcAft>
                          <a:spcPts val="0"/>
                        </a:spcAft>
                      </a:pPr>
                      <a:r>
                        <a:rPr lang="zh-CN" sz="2000" spc="-5" dirty="0">
                          <a:solidFill>
                            <a:schemeClr val="accent2"/>
                          </a:solidFill>
                          <a:effectLst/>
                          <a:latin typeface="+mn-lt"/>
                          <a:ea typeface="黑体" panose="02010609060101010101" pitchFamily="49" charset="-122"/>
                        </a:rPr>
                        <a:t>微</a:t>
                      </a:r>
                      <a:r>
                        <a:rPr lang="zh-CN" sz="2000" dirty="0">
                          <a:solidFill>
                            <a:schemeClr val="accent2"/>
                          </a:solidFill>
                          <a:effectLst/>
                          <a:latin typeface="+mn-lt"/>
                          <a:ea typeface="黑体" panose="02010609060101010101" pitchFamily="49" charset="-122"/>
                        </a:rPr>
                        <a:t>博</a:t>
                      </a:r>
                      <a:endParaRPr lang="zh-CN" sz="2000" dirty="0">
                        <a:solidFill>
                          <a:schemeClr val="accent2"/>
                        </a:solidFill>
                        <a:effectLst/>
                        <a:latin typeface="+mn-lt"/>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98425" indent="0" algn="r" eaLnBrk="0">
                        <a:lnSpc>
                          <a:spcPct val="100000"/>
                        </a:lnSpc>
                        <a:spcBef>
                          <a:spcPts val="385"/>
                        </a:spcBef>
                        <a:spcAft>
                          <a:spcPts val="0"/>
                        </a:spcAft>
                      </a:pPr>
                      <a:r>
                        <a:rPr lang="en-US" sz="2000" spc="-25" dirty="0">
                          <a:solidFill>
                            <a:schemeClr val="accent2"/>
                          </a:solidFill>
                          <a:effectLst/>
                          <a:latin typeface="+mn-lt"/>
                          <a:ea typeface="黑体" panose="02010609060101010101" pitchFamily="49" charset="-122"/>
                        </a:rPr>
                        <a:t>1</a:t>
                      </a:r>
                      <a:r>
                        <a:rPr lang="en-US" sz="2000" spc="-15" dirty="0">
                          <a:solidFill>
                            <a:schemeClr val="accent2"/>
                          </a:solidFill>
                          <a:effectLst/>
                          <a:latin typeface="+mn-lt"/>
                          <a:ea typeface="黑体" panose="02010609060101010101" pitchFamily="49" charset="-122"/>
                        </a:rPr>
                        <a:t>.04%</a:t>
                      </a:r>
                      <a:endParaRPr lang="zh-CN" sz="2000" dirty="0">
                        <a:solidFill>
                          <a:schemeClr val="accent2"/>
                        </a:solidFill>
                        <a:effectLst/>
                        <a:latin typeface="+mn-lt"/>
                        <a:ea typeface="黑体" panose="02010609060101010101" pitchFamily="49" charset="-122"/>
                      </a:endParaRPr>
                    </a:p>
                  </a:txBody>
                  <a:tcPr marL="0" marR="161129"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solidFill>
                      <a:schemeClr val="accent3">
                        <a:lumMod val="60000"/>
                        <a:lumOff val="40000"/>
                      </a:schemeClr>
                    </a:solidFill>
                  </a:tcPr>
                </a:tc>
                <a:tc vMerge="1">
                  <a:tcPr/>
                </a:tc>
              </a:tr>
              <a:tr h="347641">
                <a:tc vMerge="1">
                  <a:tcPr/>
                </a:tc>
                <a:tc>
                  <a:txBody>
                    <a:bodyPr/>
                    <a:lstStyle/>
                    <a:p>
                      <a:pPr marL="36830" indent="0" algn="ctr" eaLnBrk="0">
                        <a:lnSpc>
                          <a:spcPct val="100000"/>
                        </a:lnSpc>
                        <a:spcBef>
                          <a:spcPts val="235"/>
                        </a:spcBef>
                        <a:spcAft>
                          <a:spcPts val="0"/>
                        </a:spcAft>
                      </a:pPr>
                      <a:r>
                        <a:rPr lang="zh-CN" sz="2000" spc="-5" dirty="0">
                          <a:solidFill>
                            <a:schemeClr val="accent2"/>
                          </a:solidFill>
                          <a:effectLst/>
                          <a:latin typeface="+mn-lt"/>
                          <a:ea typeface="黑体" panose="02010609060101010101" pitchFamily="49" charset="-122"/>
                        </a:rPr>
                        <a:t>优酷、西瓜视频</a:t>
                      </a:r>
                      <a:endParaRPr lang="zh-CN" sz="2000" dirty="0">
                        <a:solidFill>
                          <a:schemeClr val="accent2"/>
                        </a:solidFill>
                        <a:effectLst/>
                        <a:latin typeface="+mn-lt"/>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tcPr>
                </a:tc>
                <a:tc>
                  <a:txBody>
                    <a:bodyPr/>
                    <a:lstStyle/>
                    <a:p>
                      <a:pPr marL="90170" indent="0" algn="r" eaLnBrk="0">
                        <a:lnSpc>
                          <a:spcPct val="100000"/>
                        </a:lnSpc>
                        <a:spcBef>
                          <a:spcPts val="385"/>
                        </a:spcBef>
                        <a:spcAft>
                          <a:spcPts val="0"/>
                        </a:spcAft>
                      </a:pPr>
                      <a:r>
                        <a:rPr lang="en-US" sz="2000" spc="-5" dirty="0">
                          <a:solidFill>
                            <a:schemeClr val="accent2"/>
                          </a:solidFill>
                          <a:effectLst/>
                          <a:latin typeface="+mn-lt"/>
                          <a:ea typeface="黑体" panose="02010609060101010101" pitchFamily="49" charset="-122"/>
                        </a:rPr>
                        <a:t>0.6</a:t>
                      </a:r>
                      <a:r>
                        <a:rPr lang="en-US" sz="2000" dirty="0">
                          <a:solidFill>
                            <a:schemeClr val="accent2"/>
                          </a:solidFill>
                          <a:effectLst/>
                          <a:latin typeface="+mn-lt"/>
                          <a:ea typeface="黑体" panose="02010609060101010101" pitchFamily="49" charset="-122"/>
                        </a:rPr>
                        <a:t>3%</a:t>
                      </a:r>
                      <a:endParaRPr lang="zh-CN" sz="2000" dirty="0">
                        <a:solidFill>
                          <a:schemeClr val="accent2"/>
                        </a:solidFill>
                        <a:effectLst/>
                        <a:latin typeface="+mn-lt"/>
                        <a:ea typeface="黑体" panose="02010609060101010101" pitchFamily="49" charset="-122"/>
                      </a:endParaRPr>
                    </a:p>
                  </a:txBody>
                  <a:tcPr marL="0" marR="161129"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tcPr>
                </a:tc>
                <a:tc vMerge="1">
                  <a:tcPr/>
                </a:tc>
              </a:tr>
              <a:tr h="356460">
                <a:tc vMerge="1">
                  <a:tcPr/>
                </a:tc>
                <a:tc>
                  <a:txBody>
                    <a:bodyPr/>
                    <a:lstStyle/>
                    <a:p>
                      <a:pPr marL="38100" indent="0" algn="ctr" eaLnBrk="0">
                        <a:lnSpc>
                          <a:spcPct val="100000"/>
                        </a:lnSpc>
                        <a:spcBef>
                          <a:spcPts val="235"/>
                        </a:spcBef>
                        <a:spcAft>
                          <a:spcPts val="0"/>
                        </a:spcAft>
                      </a:pPr>
                      <a:r>
                        <a:rPr lang="zh-CN" sz="2000" spc="-70" dirty="0">
                          <a:solidFill>
                            <a:schemeClr val="accent2"/>
                          </a:solidFill>
                          <a:effectLst/>
                          <a:latin typeface="+mn-lt"/>
                          <a:ea typeface="黑体" panose="02010609060101010101" pitchFamily="49" charset="-122"/>
                        </a:rPr>
                        <a:t>抖</a:t>
                      </a:r>
                      <a:r>
                        <a:rPr lang="zh-CN" sz="2000" spc="-65" dirty="0">
                          <a:solidFill>
                            <a:schemeClr val="accent2"/>
                          </a:solidFill>
                          <a:effectLst/>
                          <a:latin typeface="+mn-lt"/>
                          <a:ea typeface="黑体" panose="02010609060101010101" pitchFamily="49" charset="-122"/>
                        </a:rPr>
                        <a:t>音、</a:t>
                      </a:r>
                      <a:r>
                        <a:rPr lang="en-US" sz="2000" spc="-65" dirty="0">
                          <a:solidFill>
                            <a:schemeClr val="accent2"/>
                          </a:solidFill>
                          <a:effectLst/>
                          <a:latin typeface="+mn-lt"/>
                          <a:ea typeface="黑体" panose="02010609060101010101" pitchFamily="49" charset="-122"/>
                        </a:rPr>
                        <a:t>  B</a:t>
                      </a:r>
                      <a:r>
                        <a:rPr lang="zh-CN" sz="2000" spc="-65" dirty="0">
                          <a:solidFill>
                            <a:schemeClr val="accent2"/>
                          </a:solidFill>
                          <a:effectLst/>
                          <a:latin typeface="+mn-lt"/>
                          <a:ea typeface="黑体" panose="02010609060101010101" pitchFamily="49" charset="-122"/>
                        </a:rPr>
                        <a:t>站等</a:t>
                      </a:r>
                      <a:endParaRPr lang="zh-CN" sz="2000" dirty="0">
                        <a:solidFill>
                          <a:schemeClr val="accent2"/>
                        </a:solidFill>
                        <a:effectLst/>
                        <a:latin typeface="+mn-lt"/>
                        <a:ea typeface="黑体" panose="02010609060101010101" pitchFamily="49" charset="-122"/>
                      </a:endParaRPr>
                    </a:p>
                  </a:txBody>
                  <a:tcPr marL="0" marR="0"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accent3">
                        <a:lumMod val="60000"/>
                        <a:lumOff val="40000"/>
                      </a:schemeClr>
                    </a:solidFill>
                  </a:tcPr>
                </a:tc>
                <a:tc>
                  <a:txBody>
                    <a:bodyPr/>
                    <a:lstStyle/>
                    <a:p>
                      <a:pPr marL="149225" indent="0" algn="r" eaLnBrk="0">
                        <a:lnSpc>
                          <a:spcPct val="100000"/>
                        </a:lnSpc>
                        <a:spcBef>
                          <a:spcPts val="385"/>
                        </a:spcBef>
                        <a:spcAft>
                          <a:spcPts val="0"/>
                        </a:spcAft>
                      </a:pPr>
                      <a:r>
                        <a:rPr lang="en-US" sz="2000" spc="-25" dirty="0">
                          <a:solidFill>
                            <a:schemeClr val="accent2"/>
                          </a:solidFill>
                          <a:effectLst/>
                          <a:latin typeface="+mn-lt"/>
                          <a:ea typeface="黑体" panose="02010609060101010101" pitchFamily="49" charset="-122"/>
                        </a:rPr>
                        <a:t>1</a:t>
                      </a:r>
                      <a:r>
                        <a:rPr lang="en-US" sz="2000" spc="-15" dirty="0">
                          <a:solidFill>
                            <a:schemeClr val="accent2"/>
                          </a:solidFill>
                          <a:effectLst/>
                          <a:latin typeface="+mn-lt"/>
                          <a:ea typeface="黑体" panose="02010609060101010101" pitchFamily="49" charset="-122"/>
                        </a:rPr>
                        <a:t>.5%</a:t>
                      </a:r>
                      <a:endParaRPr lang="zh-CN" sz="2000" dirty="0">
                        <a:solidFill>
                          <a:schemeClr val="accent2"/>
                        </a:solidFill>
                        <a:effectLst/>
                        <a:latin typeface="+mn-lt"/>
                        <a:ea typeface="黑体" panose="02010609060101010101" pitchFamily="49" charset="-122"/>
                      </a:endParaRPr>
                    </a:p>
                  </a:txBody>
                  <a:tcPr marL="0" marR="161129" marT="0" marB="0" anchor="ctr">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solidFill>
                      <a:schemeClr val="accent3">
                        <a:lumMod val="60000"/>
                        <a:lumOff val="40000"/>
                      </a:schemeClr>
                    </a:solidFill>
                  </a:tcPr>
                </a:tc>
                <a:tc vMerge="1">
                  <a:tcPr/>
                </a:tc>
              </a:tr>
            </a:tbl>
          </a:graphicData>
        </a:graphic>
      </p:graphicFrame>
      <p:sp>
        <p:nvSpPr>
          <p:cNvPr id="3" name="Rectangle 1"/>
          <p:cNvSpPr>
            <a:spLocks noChangeArrowheads="1"/>
          </p:cNvSpPr>
          <p:nvPr/>
        </p:nvSpPr>
        <p:spPr bwMode="auto">
          <a:xfrm>
            <a:off x="3702373" y="951111"/>
            <a:ext cx="47920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indent="190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905" algn="l" defTabSz="914400" rtl="0" eaLnBrk="0" fontAlgn="base" latinLnBrk="0" hangingPunct="0">
              <a:lnSpc>
                <a:spcPct val="100000"/>
              </a:lnSpc>
              <a:spcBef>
                <a:spcPct val="0"/>
              </a:spcBef>
              <a:spcAft>
                <a:spcPct val="0"/>
              </a:spcAft>
              <a:buClrTx/>
              <a:buSzTx/>
              <a:buFontTx/>
              <a:buNone/>
            </a:pPr>
            <a:r>
              <a:rPr kumimoji="0" lang="zh-CN" altLang="zh-CN" sz="2400" b="1" i="0" u="none" strike="noStrike" cap="none" normalizeH="0" baseline="0" dirty="0">
                <a:ln>
                  <a:noFill/>
                </a:ln>
                <a:solidFill>
                  <a:schemeClr val="accent2"/>
                </a:solidFill>
                <a:effectLst/>
                <a:latin typeface="黑体" panose="02010609060101010101" pitchFamily="49" charset="-122"/>
                <a:ea typeface="黑体" panose="02010609060101010101" pitchFamily="49" charset="-122"/>
                <a:cs typeface="黑体" panose="02010609060101010101" pitchFamily="49" charset="-122"/>
              </a:rPr>
              <a:t>表</a:t>
            </a:r>
            <a:r>
              <a:rPr kumimoji="0" lang="en-US" altLang="zh-CN" sz="2400" i="0" u="none" strike="noStrike" cap="none" normalizeH="0" baseline="0" dirty="0">
                <a:ln>
                  <a:noFill/>
                </a:ln>
                <a:solidFill>
                  <a:schemeClr val="accent2"/>
                </a:solidFill>
                <a:effectLst/>
                <a:ea typeface="黑体" panose="02010609060101010101" pitchFamily="49" charset="-122"/>
                <a:cs typeface="Arial" panose="020B0604020202020204" pitchFamily="34" charset="0"/>
              </a:rPr>
              <a:t>4.2</a:t>
            </a:r>
            <a:r>
              <a:rPr kumimoji="0" lang="en-US" altLang="zh-CN" sz="2400" b="1"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 </a:t>
            </a:r>
            <a:r>
              <a:rPr kumimoji="0" lang="zh-CN" altLang="en-US" sz="2400" b="1" i="0" u="none" strike="noStrike" cap="none" normalizeH="0" baseline="0" dirty="0">
                <a:ln>
                  <a:noFill/>
                </a:ln>
                <a:solidFill>
                  <a:schemeClr val="accent2"/>
                </a:solidFill>
                <a:effectLst/>
                <a:latin typeface="黑体" panose="02010609060101010101" pitchFamily="49" charset="-122"/>
                <a:ea typeface="黑体" panose="02010609060101010101" pitchFamily="49" charset="-122"/>
                <a:cs typeface="黑体" panose="02010609060101010101" pitchFamily="49" charset="-122"/>
              </a:rPr>
              <a:t>某淘宝网店的流量来源分布</a:t>
            </a:r>
            <a:endParaRPr kumimoji="0" lang="zh-CN" altLang="en-US" sz="2400" b="1"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9789" y="1556792"/>
            <a:ext cx="3744416" cy="584775"/>
          </a:xfrm>
          <a:prstGeom prst="rect">
            <a:avLst/>
          </a:prstGeom>
          <a:noFill/>
        </p:spPr>
        <p:txBody>
          <a:bodyPr wrap="square" rtlCol="0" anchor="t">
            <a:spAutoFit/>
          </a:bodyPr>
          <a:lstStyle/>
          <a:p>
            <a:pPr algn="just">
              <a:spcBef>
                <a:spcPts val="0"/>
              </a:spcBef>
              <a:spcAft>
                <a:spcPts val="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（三）品类分析</a:t>
            </a:r>
            <a:endParaRPr lang="zh-CN" altLang="en-US" sz="3200" dirty="0">
              <a:solidFill>
                <a:schemeClr val="accent2"/>
              </a:solidFill>
              <a:latin typeface="方正大黑简体" panose="03000509000000000000" pitchFamily="65" charset="-122"/>
              <a:ea typeface="方正大黑简体" panose="03000509000000000000" pitchFamily="65" charset="-122"/>
              <a:cs typeface="+mn-ea"/>
            </a:endParaRPr>
          </a:p>
        </p:txBody>
      </p:sp>
      <p:sp>
        <p:nvSpPr>
          <p:cNvPr id="3" name="Oval 4"/>
          <p:cNvSpPr/>
          <p:nvPr/>
        </p:nvSpPr>
        <p:spPr>
          <a:xfrm>
            <a:off x="1129110" y="2761117"/>
            <a:ext cx="2088000" cy="2088000"/>
          </a:xfrm>
          <a:prstGeom prst="ellipse">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 name="Oval 5"/>
          <p:cNvSpPr/>
          <p:nvPr/>
        </p:nvSpPr>
        <p:spPr>
          <a:xfrm>
            <a:off x="3687772" y="2761117"/>
            <a:ext cx="2088000" cy="2088000"/>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 name="Oval 6"/>
          <p:cNvSpPr/>
          <p:nvPr/>
        </p:nvSpPr>
        <p:spPr>
          <a:xfrm>
            <a:off x="6246434" y="2761117"/>
            <a:ext cx="2088000" cy="2088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Oval 7"/>
          <p:cNvSpPr/>
          <p:nvPr/>
        </p:nvSpPr>
        <p:spPr>
          <a:xfrm>
            <a:off x="8805097" y="2761116"/>
            <a:ext cx="2088000" cy="2088000"/>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18"/>
          <p:cNvSpPr txBox="1"/>
          <p:nvPr/>
        </p:nvSpPr>
        <p:spPr>
          <a:xfrm>
            <a:off x="1670569" y="5189130"/>
            <a:ext cx="1005083" cy="400110"/>
          </a:xfrm>
          <a:prstGeom prst="rect">
            <a:avLst/>
          </a:prstGeom>
          <a:noFill/>
        </p:spPr>
        <p:txBody>
          <a:bodyPr wrap="none" lIns="0" tIns="0" rIns="0" bIns="0" rtlCol="0">
            <a:spAutoFit/>
          </a:bodyPr>
          <a:lstStyle/>
          <a:p>
            <a:pPr algn="ctr"/>
            <a:r>
              <a:rPr lang="zh-CN" altLang="en-US" sz="2600" dirty="0">
                <a:solidFill>
                  <a:schemeClr val="accent2"/>
                </a:solidFill>
                <a:latin typeface="黑体" panose="02010609060101010101" pitchFamily="49" charset="-122"/>
                <a:ea typeface="黑体" panose="02010609060101010101" pitchFamily="49" charset="-122"/>
                <a:sym typeface="Arial" panose="020B0604020202020204" pitchFamily="34" charset="0"/>
              </a:rPr>
              <a:t>驾驶舱</a:t>
            </a:r>
            <a:endParaRPr lang="zh-CN" altLang="en-US" sz="26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8" name="TextBox 22"/>
          <p:cNvSpPr txBox="1"/>
          <p:nvPr/>
        </p:nvSpPr>
        <p:spPr>
          <a:xfrm>
            <a:off x="4066243" y="5189130"/>
            <a:ext cx="1340110" cy="400110"/>
          </a:xfrm>
          <a:prstGeom prst="rect">
            <a:avLst/>
          </a:prstGeom>
          <a:noFill/>
        </p:spPr>
        <p:txBody>
          <a:bodyPr wrap="none" lIns="0" tIns="0" rIns="0" bIns="0" rtlCol="0">
            <a:spAutoFit/>
          </a:bodyPr>
          <a:lstStyle/>
          <a:p>
            <a:pPr algn="ctr"/>
            <a:r>
              <a:rPr lang="zh-CN" altLang="en-US" sz="2600" dirty="0">
                <a:solidFill>
                  <a:schemeClr val="accent2"/>
                </a:solidFill>
                <a:latin typeface="黑体" panose="02010609060101010101" pitchFamily="49" charset="-122"/>
                <a:ea typeface="黑体" panose="02010609060101010101" pitchFamily="49" charset="-122"/>
                <a:sym typeface="Arial" panose="020B0604020202020204" pitchFamily="34" charset="0"/>
              </a:rPr>
              <a:t>商品洞察</a:t>
            </a:r>
            <a:endParaRPr lang="zh-CN" altLang="en-US" sz="26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9" name="TextBox 25"/>
          <p:cNvSpPr txBox="1"/>
          <p:nvPr/>
        </p:nvSpPr>
        <p:spPr>
          <a:xfrm>
            <a:off x="6622564" y="5189130"/>
            <a:ext cx="1340110" cy="400110"/>
          </a:xfrm>
          <a:prstGeom prst="rect">
            <a:avLst/>
          </a:prstGeom>
          <a:noFill/>
        </p:spPr>
        <p:txBody>
          <a:bodyPr wrap="none" lIns="0" tIns="0" rIns="0" bIns="0" rtlCol="0">
            <a:spAutoFit/>
          </a:bodyPr>
          <a:lstStyle/>
          <a:p>
            <a:pPr algn="ctr"/>
            <a:r>
              <a:rPr lang="zh-CN" altLang="en-US" sz="2600" dirty="0">
                <a:solidFill>
                  <a:schemeClr val="accent2"/>
                </a:solidFill>
                <a:latin typeface="黑体" panose="02010609060101010101" pitchFamily="49" charset="-122"/>
                <a:ea typeface="黑体" panose="02010609060101010101" pitchFamily="49" charset="-122"/>
                <a:sym typeface="Arial" panose="020B0604020202020204" pitchFamily="34" charset="0"/>
              </a:rPr>
              <a:t>品类洞察</a:t>
            </a:r>
            <a:endParaRPr lang="zh-CN" altLang="en-US" sz="26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
        <p:nvSpPr>
          <p:cNvPr id="10" name="TextBox 28"/>
          <p:cNvSpPr txBox="1"/>
          <p:nvPr/>
        </p:nvSpPr>
        <p:spPr>
          <a:xfrm>
            <a:off x="9179043" y="5189130"/>
            <a:ext cx="1340110" cy="400110"/>
          </a:xfrm>
          <a:prstGeom prst="rect">
            <a:avLst/>
          </a:prstGeom>
          <a:noFill/>
        </p:spPr>
        <p:txBody>
          <a:bodyPr wrap="none" lIns="0" tIns="0" rIns="0" bIns="0" rtlCol="0">
            <a:spAutoFit/>
          </a:bodyPr>
          <a:lstStyle/>
          <a:p>
            <a:pPr algn="ctr"/>
            <a:r>
              <a:rPr lang="zh-CN" altLang="en-US" sz="2600" dirty="0">
                <a:solidFill>
                  <a:schemeClr val="accent2"/>
                </a:solidFill>
                <a:latin typeface="黑体" panose="02010609060101010101" pitchFamily="49" charset="-122"/>
                <a:ea typeface="黑体" panose="02010609060101010101" pitchFamily="49" charset="-122"/>
                <a:sym typeface="Arial" panose="020B0604020202020204" pitchFamily="34" charset="0"/>
              </a:rPr>
              <a:t>定制分析</a:t>
            </a:r>
            <a:endParaRPr lang="zh-CN" altLang="en-US" sz="260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900" decel="100000" fill="hold"/>
                                        <p:tgtEl>
                                          <p:spTgt spid="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37"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900" decel="100000" fill="hold"/>
                                        <p:tgtEl>
                                          <p:spTgt spid="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37"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900" decel="100000" fill="hold"/>
                                        <p:tgtEl>
                                          <p:spTgt spid="6"/>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bldLvl="0" animBg="1"/>
      <p:bldP spid="5" grpId="0" bldLvl="0" animBg="1"/>
      <p:bldP spid="6" grpId="0" bldLvl="0" animBg="1"/>
      <p:bldP spid="7" grpId="0"/>
      <p:bldP spid="8" grpId="0"/>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9540" y="1194253"/>
            <a:ext cx="11233248" cy="4968091"/>
          </a:xfrm>
          <a:prstGeom prst="rect">
            <a:avLst/>
          </a:prstGeom>
          <a:noFill/>
        </p:spPr>
        <p:txBody>
          <a:bodyPr wrap="square" rtlCol="0" anchor="t">
            <a:spAutoFit/>
          </a:bodyPr>
          <a:lstStyle/>
          <a:p>
            <a:pPr indent="612140" algn="just">
              <a:spcBef>
                <a:spcPts val="1000"/>
              </a:spcBef>
              <a:spcAft>
                <a:spcPts val="50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（四）交易分析</a:t>
            </a:r>
            <a:endParaRPr lang="en-US" altLang="zh-CN"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a:lnSpc>
                <a:spcPct val="15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1</a:t>
            </a:r>
            <a:r>
              <a:rPr lang="zh-CN" altLang="en-US" sz="2400" dirty="0">
                <a:solidFill>
                  <a:schemeClr val="accent2"/>
                </a:solidFill>
                <a:latin typeface="+mj-lt"/>
                <a:ea typeface="黑体" panose="02010609060101010101" pitchFamily="49" charset="-122"/>
                <a:cs typeface="+mn-ea"/>
              </a:rPr>
              <a:t>）卖家通过交易概况可从整体上了解网店的交易情况，并对交易总览和交易趋势的数据进行查看和分析。</a:t>
            </a:r>
            <a:endParaRPr lang="zh-CN" altLang="en-US" sz="2400" dirty="0">
              <a:solidFill>
                <a:schemeClr val="accent2"/>
              </a:solidFill>
              <a:latin typeface="+mj-lt"/>
              <a:ea typeface="黑体" panose="02010609060101010101" pitchFamily="49" charset="-122"/>
              <a:cs typeface="+mn-ea"/>
            </a:endParaRPr>
          </a:p>
          <a:p>
            <a:pPr indent="612140" algn="just">
              <a:lnSpc>
                <a:spcPct val="15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2</a:t>
            </a:r>
            <a:r>
              <a:rPr lang="zh-CN" altLang="en-US" sz="2400" dirty="0">
                <a:solidFill>
                  <a:schemeClr val="accent2"/>
                </a:solidFill>
                <a:latin typeface="+mj-lt"/>
                <a:ea typeface="黑体" panose="02010609060101010101" pitchFamily="49" charset="-122"/>
                <a:cs typeface="+mn-ea"/>
              </a:rPr>
              <a:t>）交易构成可从不同粒度细分网店交易构成情况，主要有终端构成、类目构成、价格带构成、品牌构成和资金回流构成五个方面，可以帮助卖家了解终端、类目和品牌等各方面的交易数据，以便有针对性地进行完善和优化。</a:t>
            </a:r>
            <a:endParaRPr lang="zh-CN" altLang="en-US" sz="2400" dirty="0">
              <a:solidFill>
                <a:schemeClr val="accent2"/>
              </a:solidFill>
              <a:latin typeface="+mj-lt"/>
              <a:ea typeface="黑体" panose="02010609060101010101" pitchFamily="49" charset="-122"/>
              <a:cs typeface="+mn-ea"/>
            </a:endParaRPr>
          </a:p>
          <a:p>
            <a:pPr indent="612140" algn="just">
              <a:lnSpc>
                <a:spcPct val="150000"/>
              </a:lnSpc>
              <a:spcBef>
                <a:spcPts val="1000"/>
              </a:spcBef>
              <a:spcAft>
                <a:spcPts val="500"/>
              </a:spcAft>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3</a:t>
            </a:r>
            <a:r>
              <a:rPr lang="zh-CN" altLang="en-US" sz="2400" dirty="0">
                <a:solidFill>
                  <a:schemeClr val="accent2"/>
                </a:solidFill>
                <a:latin typeface="+mj-lt"/>
                <a:ea typeface="黑体" panose="02010609060101010101" pitchFamily="49" charset="-122"/>
                <a:cs typeface="+mn-ea"/>
              </a:rPr>
              <a:t>）交易明细中可以显示任意一天的全部订单明细或当天任意一个订单的交易明细。</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9789" y="1052736"/>
            <a:ext cx="4339650" cy="646331"/>
          </a:xfrm>
          <a:prstGeom prst="rect">
            <a:avLst/>
          </a:prstGeom>
        </p:spPr>
        <p:txBody>
          <a:bodyPr wrap="none">
            <a:spAutoFit/>
          </a:bodyPr>
          <a:lstStyle/>
          <a:p>
            <a:r>
              <a:rPr lang="zh-CN" altLang="en-US" sz="3600" dirty="0">
                <a:solidFill>
                  <a:schemeClr val="accent2"/>
                </a:solidFill>
                <a:latin typeface="方正大黑简体" panose="03000509000000000000" pitchFamily="65" charset="-122"/>
                <a:ea typeface="方正大黑简体" panose="03000509000000000000" pitchFamily="65" charset="-122"/>
              </a:rPr>
              <a:t>一、常见的网店平台</a:t>
            </a:r>
            <a:endParaRPr lang="zh-CN" altLang="en-US" sz="3600" dirty="0">
              <a:solidFill>
                <a:schemeClr val="accent2"/>
              </a:solidFill>
              <a:latin typeface="方正大黑简体" panose="03000509000000000000" pitchFamily="65" charset="-122"/>
              <a:ea typeface="方正大黑简体" panose="03000509000000000000" pitchFamily="65" charset="-122"/>
            </a:endParaRPr>
          </a:p>
        </p:txBody>
      </p:sp>
      <p:sp>
        <p:nvSpPr>
          <p:cNvPr id="24" name="文本框 23"/>
          <p:cNvSpPr txBox="1"/>
          <p:nvPr/>
        </p:nvSpPr>
        <p:spPr>
          <a:xfrm>
            <a:off x="769789" y="1772816"/>
            <a:ext cx="10657184" cy="4393062"/>
          </a:xfrm>
          <a:prstGeom prst="rect">
            <a:avLst/>
          </a:prstGeom>
          <a:noFill/>
        </p:spPr>
        <p:txBody>
          <a:bodyPr wrap="square" rtlCol="0" anchor="t">
            <a:spAutoFit/>
          </a:bodyPr>
          <a:lstStyle/>
          <a:p>
            <a:pPr indent="612140" algn="just">
              <a:spcBef>
                <a:spcPts val="1000"/>
              </a:spcBef>
            </a:pPr>
            <a:r>
              <a:rPr lang="en-US" altLang="zh-CN" sz="2600" b="1" dirty="0">
                <a:solidFill>
                  <a:schemeClr val="accent2"/>
                </a:solidFill>
                <a:latin typeface="+mj-lt"/>
                <a:ea typeface="黑体" panose="02010609060101010101" pitchFamily="49" charset="-122"/>
                <a:cs typeface="+mn-ea"/>
              </a:rPr>
              <a:t>1</a:t>
            </a:r>
            <a:r>
              <a:rPr lang="zh-CN" altLang="en-US" sz="2600" b="1" dirty="0">
                <a:solidFill>
                  <a:schemeClr val="accent2"/>
                </a:solidFill>
                <a:latin typeface="+mj-lt"/>
                <a:ea typeface="黑体" panose="02010609060101010101" pitchFamily="49" charset="-122"/>
                <a:cs typeface="+mn-ea"/>
              </a:rPr>
              <a:t>．淘宝网</a:t>
            </a:r>
            <a:endParaRPr lang="zh-CN" altLang="en-US" sz="2600" b="1" dirty="0">
              <a:solidFill>
                <a:schemeClr val="accent2"/>
              </a:solidFill>
              <a:latin typeface="+mj-lt"/>
              <a:ea typeface="黑体" panose="02010609060101010101" pitchFamily="49" charset="-122"/>
              <a:cs typeface="+mn-ea"/>
            </a:endParaRPr>
          </a:p>
          <a:p>
            <a:pPr indent="612140" algn="just">
              <a:lnSpc>
                <a:spcPct val="130000"/>
              </a:lnSpc>
              <a:spcBef>
                <a:spcPts val="1000"/>
              </a:spcBef>
            </a:pPr>
            <a:r>
              <a:rPr lang="zh-CN" altLang="en-US" sz="2400" dirty="0">
                <a:solidFill>
                  <a:schemeClr val="accent2"/>
                </a:solidFill>
                <a:latin typeface="+mj-lt"/>
                <a:ea typeface="黑体" panose="02010609060101010101" pitchFamily="49" charset="-122"/>
                <a:cs typeface="+mn-ea"/>
              </a:rPr>
              <a:t>淘宝网（</a:t>
            </a:r>
            <a:r>
              <a:rPr lang="en-US" altLang="zh-CN" sz="2400" dirty="0" err="1">
                <a:solidFill>
                  <a:schemeClr val="accent2"/>
                </a:solidFill>
                <a:latin typeface="+mj-lt"/>
                <a:ea typeface="黑体" panose="02010609060101010101" pitchFamily="49" charset="-122"/>
                <a:cs typeface="+mn-ea"/>
              </a:rPr>
              <a:t>taobao</a:t>
            </a:r>
            <a:r>
              <a:rPr lang="zh-CN" altLang="en-US" sz="2400" dirty="0">
                <a:solidFill>
                  <a:schemeClr val="accent2"/>
                </a:solidFill>
                <a:latin typeface="+mj-lt"/>
                <a:ea typeface="黑体" panose="02010609060101010101" pitchFamily="49" charset="-122"/>
                <a:cs typeface="+mn-ea"/>
              </a:rPr>
              <a:t>）成立于</a:t>
            </a:r>
            <a:r>
              <a:rPr lang="en-US" altLang="zh-CN" sz="2400" dirty="0">
                <a:solidFill>
                  <a:schemeClr val="accent2"/>
                </a:solidFill>
                <a:latin typeface="+mj-lt"/>
                <a:ea typeface="黑体" panose="02010609060101010101" pitchFamily="49" charset="-122"/>
                <a:cs typeface="+mn-ea"/>
              </a:rPr>
              <a:t>2003</a:t>
            </a:r>
            <a:r>
              <a:rPr lang="zh-CN" altLang="en-US" sz="2400" dirty="0">
                <a:solidFill>
                  <a:schemeClr val="accent2"/>
                </a:solidFill>
                <a:latin typeface="+mj-lt"/>
                <a:ea typeface="黑体" panose="02010609060101010101" pitchFamily="49" charset="-122"/>
                <a:cs typeface="+mn-ea"/>
              </a:rPr>
              <a:t>年</a:t>
            </a:r>
            <a:r>
              <a:rPr lang="en-US" altLang="zh-CN" sz="2400" dirty="0">
                <a:solidFill>
                  <a:schemeClr val="accent2"/>
                </a:solidFill>
                <a:latin typeface="+mj-lt"/>
                <a:ea typeface="黑体" panose="02010609060101010101" pitchFamily="49" charset="-122"/>
                <a:cs typeface="+mn-ea"/>
              </a:rPr>
              <a:t>5</a:t>
            </a:r>
            <a:r>
              <a:rPr lang="zh-CN" altLang="en-US" sz="2400" dirty="0">
                <a:solidFill>
                  <a:schemeClr val="accent2"/>
                </a:solidFill>
                <a:latin typeface="+mj-lt"/>
                <a:ea typeface="黑体" panose="02010609060101010101" pitchFamily="49" charset="-122"/>
                <a:cs typeface="+mn-ea"/>
              </a:rPr>
              <a:t>月，由阿里巴巴集团投资创办。淘宝网的店铺类型有个人店铺和企业店铺两种。由于淘宝网开店具有门槛低、资金投入少的特点，很多个人创业者选择在该平台开店。</a:t>
            </a:r>
            <a:endParaRPr lang="zh-CN" altLang="en-US" sz="2400" dirty="0">
              <a:solidFill>
                <a:schemeClr val="accent2"/>
              </a:solidFill>
              <a:latin typeface="+mj-lt"/>
              <a:ea typeface="黑体" panose="02010609060101010101" pitchFamily="49" charset="-122"/>
              <a:cs typeface="+mn-ea"/>
            </a:endParaRPr>
          </a:p>
          <a:p>
            <a:pPr indent="612140" algn="just">
              <a:lnSpc>
                <a:spcPct val="130000"/>
              </a:lnSpc>
              <a:spcBef>
                <a:spcPts val="1000"/>
              </a:spcBef>
            </a:pPr>
            <a:r>
              <a:rPr lang="zh-CN" altLang="en-US" sz="2400" dirty="0">
                <a:solidFill>
                  <a:schemeClr val="accent2"/>
                </a:solidFill>
                <a:latin typeface="+mj-lt"/>
                <a:ea typeface="黑体" panose="02010609060101010101" pitchFamily="49" charset="-122"/>
                <a:cs typeface="+mn-ea"/>
              </a:rPr>
              <a:t>在淘宝网开网店需要具备的主要条件如下。</a:t>
            </a:r>
            <a:endParaRPr lang="zh-CN" altLang="en-US" sz="2400" dirty="0">
              <a:solidFill>
                <a:schemeClr val="accent2"/>
              </a:solidFill>
              <a:latin typeface="+mj-lt"/>
              <a:ea typeface="黑体" panose="02010609060101010101" pitchFamily="49" charset="-122"/>
              <a:cs typeface="+mn-ea"/>
            </a:endParaRPr>
          </a:p>
          <a:p>
            <a:pPr indent="612140" algn="just">
              <a:lnSpc>
                <a:spcPct val="130000"/>
              </a:lnSpc>
              <a:spcBef>
                <a:spcPts val="1000"/>
              </a:spcBef>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1</a:t>
            </a:r>
            <a:r>
              <a:rPr lang="zh-CN" altLang="en-US" sz="2400" dirty="0">
                <a:solidFill>
                  <a:schemeClr val="accent2"/>
                </a:solidFill>
                <a:latin typeface="+mj-lt"/>
                <a:ea typeface="黑体" panose="02010609060101010101" pitchFamily="49" charset="-122"/>
                <a:cs typeface="+mn-ea"/>
              </a:rPr>
              <a:t>）使用一张身份证只能开通一个网店。</a:t>
            </a:r>
            <a:endParaRPr lang="zh-CN" altLang="en-US" sz="2400" dirty="0">
              <a:solidFill>
                <a:schemeClr val="accent2"/>
              </a:solidFill>
              <a:latin typeface="+mj-lt"/>
              <a:ea typeface="黑体" panose="02010609060101010101" pitchFamily="49" charset="-122"/>
              <a:cs typeface="+mn-ea"/>
            </a:endParaRPr>
          </a:p>
          <a:p>
            <a:pPr indent="612140" algn="just">
              <a:lnSpc>
                <a:spcPct val="130000"/>
              </a:lnSpc>
              <a:spcBef>
                <a:spcPts val="1000"/>
              </a:spcBef>
            </a:pPr>
            <a:r>
              <a:rPr lang="zh-CN" altLang="en-US" sz="2400" dirty="0">
                <a:solidFill>
                  <a:schemeClr val="accent2"/>
                </a:solidFill>
                <a:latin typeface="+mj-lt"/>
                <a:ea typeface="黑体" panose="02010609060101010101" pitchFamily="49" charset="-122"/>
                <a:cs typeface="+mn-ea"/>
              </a:rPr>
              <a:t>（</a:t>
            </a:r>
            <a:r>
              <a:rPr lang="en-US" altLang="zh-CN" sz="2400" dirty="0">
                <a:solidFill>
                  <a:schemeClr val="accent2"/>
                </a:solidFill>
                <a:latin typeface="+mj-lt"/>
                <a:ea typeface="黑体" panose="02010609060101010101" pitchFamily="49" charset="-122"/>
                <a:cs typeface="+mn-ea"/>
              </a:rPr>
              <a:t>2</a:t>
            </a:r>
            <a:r>
              <a:rPr lang="zh-CN" altLang="en-US" sz="2400" dirty="0">
                <a:solidFill>
                  <a:schemeClr val="accent2"/>
                </a:solidFill>
                <a:latin typeface="+mj-lt"/>
                <a:ea typeface="黑体" panose="02010609060101010101" pitchFamily="49" charset="-122"/>
                <a:cs typeface="+mn-ea"/>
              </a:rPr>
              <a:t>）企业法定代表人可以在淘宝网使用个人身份证开设个人网店，也可以使用企业营业执照注册企业网店。</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96673" y="1194253"/>
            <a:ext cx="10803417" cy="5235857"/>
          </a:xfrm>
          <a:prstGeom prst="rect">
            <a:avLst/>
          </a:prstGeom>
          <a:noFill/>
        </p:spPr>
        <p:txBody>
          <a:bodyPr wrap="square" rtlCol="0" anchor="t">
            <a:spAutoFit/>
          </a:bodyPr>
          <a:lstStyle/>
          <a:p>
            <a:pPr indent="612140" algn="just">
              <a:spcBef>
                <a:spcPts val="1000"/>
              </a:spcBef>
              <a:spcAft>
                <a:spcPts val="500"/>
              </a:spcAft>
            </a:pPr>
            <a:r>
              <a:rPr lang="zh-CN" altLang="en-US" sz="3200" dirty="0">
                <a:solidFill>
                  <a:schemeClr val="accent2"/>
                </a:solidFill>
                <a:latin typeface="方正大黑简体" panose="03000509000000000000" pitchFamily="65" charset="-122"/>
                <a:ea typeface="方正大黑简体" panose="03000509000000000000" pitchFamily="65" charset="-122"/>
                <a:cs typeface="+mn-ea"/>
              </a:rPr>
              <a:t>（五）营销分析</a:t>
            </a:r>
            <a:endParaRPr lang="en-US" altLang="zh-CN" sz="3200" dirty="0">
              <a:solidFill>
                <a:schemeClr val="accent2"/>
              </a:solidFill>
              <a:latin typeface="方正大黑简体" panose="03000509000000000000" pitchFamily="65" charset="-122"/>
              <a:ea typeface="方正大黑简体" panose="03000509000000000000" pitchFamily="65" charset="-122"/>
              <a:cs typeface="+mn-ea"/>
            </a:endParaRPr>
          </a:p>
          <a:p>
            <a:pPr indent="612140" algn="just">
              <a:lnSpc>
                <a:spcPct val="140000"/>
              </a:lnSpc>
              <a:spcBef>
                <a:spcPts val="1000"/>
              </a:spcBef>
              <a:spcAft>
                <a:spcPts val="500"/>
              </a:spcAft>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1</a:t>
            </a:r>
            <a:r>
              <a:rPr lang="zh-CN" altLang="en-US" sz="2400" dirty="0">
                <a:solidFill>
                  <a:srgbClr val="C00000"/>
                </a:solidFill>
                <a:latin typeface="+mj-lt"/>
                <a:ea typeface="黑体" panose="02010609060101010101" pitchFamily="49" charset="-122"/>
                <a:cs typeface="+mn-ea"/>
              </a:rPr>
              <a:t>）营销推广。</a:t>
            </a:r>
            <a:r>
              <a:rPr lang="zh-CN" altLang="en-US" sz="2400" dirty="0">
                <a:solidFill>
                  <a:schemeClr val="accent2"/>
                </a:solidFill>
                <a:latin typeface="+mj-lt"/>
                <a:ea typeface="黑体" panose="02010609060101010101" pitchFamily="49" charset="-122"/>
                <a:cs typeface="+mn-ea"/>
              </a:rPr>
              <a:t>营销推广主要针对万相台、直通车、引力魔方及极速推四种营销工具进行营销效果分析。</a:t>
            </a:r>
            <a:endParaRPr lang="zh-CN" altLang="en-US" sz="2400" dirty="0">
              <a:solidFill>
                <a:schemeClr val="accent2"/>
              </a:solidFill>
              <a:latin typeface="+mj-lt"/>
              <a:ea typeface="黑体" panose="02010609060101010101" pitchFamily="49" charset="-122"/>
              <a:cs typeface="+mn-ea"/>
            </a:endParaRPr>
          </a:p>
          <a:p>
            <a:pPr indent="612140" algn="just">
              <a:lnSpc>
                <a:spcPct val="140000"/>
              </a:lnSpc>
              <a:spcBef>
                <a:spcPts val="1000"/>
              </a:spcBef>
              <a:spcAft>
                <a:spcPts val="500"/>
              </a:spcAft>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2</a:t>
            </a:r>
            <a:r>
              <a:rPr lang="zh-CN" altLang="en-US" sz="2400" dirty="0">
                <a:solidFill>
                  <a:srgbClr val="C00000"/>
                </a:solidFill>
                <a:latin typeface="+mj-lt"/>
                <a:ea typeface="黑体" panose="02010609060101010101" pitchFamily="49" charset="-122"/>
                <a:cs typeface="+mn-ea"/>
              </a:rPr>
              <a:t>）营销玩法。</a:t>
            </a:r>
            <a:r>
              <a:rPr lang="zh-CN" altLang="en-US" sz="2400" dirty="0">
                <a:solidFill>
                  <a:schemeClr val="accent2"/>
                </a:solidFill>
                <a:latin typeface="+mj-lt"/>
                <a:ea typeface="黑体" panose="02010609060101010101" pitchFamily="49" charset="-122"/>
                <a:cs typeface="+mn-ea"/>
              </a:rPr>
              <a:t>营销玩法主要用于对创建购物金的商品及已参加的笔笔返红包活动进行效果分析。</a:t>
            </a:r>
            <a:endParaRPr lang="zh-CN" altLang="en-US" sz="2400" dirty="0">
              <a:solidFill>
                <a:schemeClr val="accent2"/>
              </a:solidFill>
              <a:latin typeface="+mj-lt"/>
              <a:ea typeface="黑体" panose="02010609060101010101" pitchFamily="49" charset="-122"/>
              <a:cs typeface="+mn-ea"/>
            </a:endParaRPr>
          </a:p>
          <a:p>
            <a:pPr indent="612140" algn="just">
              <a:lnSpc>
                <a:spcPct val="140000"/>
              </a:lnSpc>
              <a:spcBef>
                <a:spcPts val="1000"/>
              </a:spcBef>
              <a:spcAft>
                <a:spcPts val="500"/>
              </a:spcAft>
            </a:pPr>
            <a:r>
              <a:rPr lang="zh-CN" altLang="en-US" sz="2400" dirty="0">
                <a:solidFill>
                  <a:srgbClr val="C00000"/>
                </a:solidFill>
                <a:latin typeface="+mj-lt"/>
                <a:ea typeface="黑体" panose="02010609060101010101" pitchFamily="49" charset="-122"/>
                <a:cs typeface="+mn-ea"/>
              </a:rPr>
              <a:t>（</a:t>
            </a:r>
            <a:r>
              <a:rPr lang="en-US" altLang="zh-CN" sz="2400" dirty="0">
                <a:solidFill>
                  <a:srgbClr val="C00000"/>
                </a:solidFill>
                <a:latin typeface="+mj-lt"/>
                <a:ea typeface="黑体" panose="02010609060101010101" pitchFamily="49" charset="-122"/>
                <a:cs typeface="+mn-ea"/>
              </a:rPr>
              <a:t>3</a:t>
            </a:r>
            <a:r>
              <a:rPr lang="zh-CN" altLang="en-US" sz="2400" dirty="0">
                <a:solidFill>
                  <a:srgbClr val="C00000"/>
                </a:solidFill>
                <a:latin typeface="+mj-lt"/>
                <a:ea typeface="黑体" panose="02010609060101010101" pitchFamily="49" charset="-122"/>
                <a:cs typeface="+mn-ea"/>
              </a:rPr>
              <a:t>）营销工具。</a:t>
            </a:r>
            <a:r>
              <a:rPr lang="zh-CN" altLang="en-US" sz="2400" dirty="0">
                <a:solidFill>
                  <a:schemeClr val="accent2"/>
                </a:solidFill>
                <a:latin typeface="+mj-lt"/>
                <a:ea typeface="黑体" panose="02010609060101010101" pitchFamily="49" charset="-122"/>
                <a:cs typeface="+mn-ea"/>
              </a:rPr>
              <a:t>使用单品宝（原“限时打折”）、店铺宝</a:t>
            </a:r>
            <a:r>
              <a:rPr lang="en-US" altLang="zh-CN" sz="2400" dirty="0">
                <a:solidFill>
                  <a:schemeClr val="accent2"/>
                </a:solidFill>
                <a:latin typeface="+mj-lt"/>
                <a:ea typeface="黑体" panose="02010609060101010101" pitchFamily="49" charset="-122"/>
                <a:cs typeface="+mn-ea"/>
              </a:rPr>
              <a:t>[ </a:t>
            </a:r>
            <a:r>
              <a:rPr lang="zh-CN" altLang="en-US" sz="2400" dirty="0">
                <a:solidFill>
                  <a:schemeClr val="accent2"/>
                </a:solidFill>
                <a:latin typeface="+mj-lt"/>
                <a:ea typeface="黑体" panose="02010609060101010101" pitchFamily="49" charset="-122"/>
                <a:cs typeface="+mn-ea"/>
              </a:rPr>
              <a:t>原“满就减（送）”</a:t>
            </a:r>
            <a:r>
              <a:rPr lang="en-US" altLang="zh-CN" sz="2400" dirty="0">
                <a:solidFill>
                  <a:schemeClr val="accent2"/>
                </a:solidFill>
                <a:latin typeface="+mj-lt"/>
                <a:ea typeface="黑体" panose="02010609060101010101" pitchFamily="49" charset="-122"/>
                <a:cs typeface="+mn-ea"/>
              </a:rPr>
              <a:t>]</a:t>
            </a:r>
            <a:r>
              <a:rPr lang="zh-CN" altLang="en-US" sz="2400" dirty="0">
                <a:solidFill>
                  <a:schemeClr val="accent2"/>
                </a:solidFill>
                <a:latin typeface="+mj-lt"/>
                <a:ea typeface="黑体" panose="02010609060101010101" pitchFamily="49" charset="-122"/>
                <a:cs typeface="+mn-ea"/>
              </a:rPr>
              <a:t>、搭配宝（原“搭配套餐”）、店铺券和商品券这五种营销工具进行分析，从支付件数、支付买家数、支付金额和客单价这几个维度分析营销效果，可帮助卖家及时发现营销中的问题。</a:t>
            </a:r>
            <a:endParaRPr lang="zh-CN" altLang="en-US" sz="24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2300" y="1363345"/>
            <a:ext cx="11012161" cy="4585935"/>
          </a:xfrm>
          <a:prstGeom prst="rect">
            <a:avLst/>
          </a:prstGeom>
          <a:noFill/>
        </p:spPr>
        <p:txBody>
          <a:bodyPr wrap="square" rtlCol="0">
            <a:spAutoFit/>
          </a:bodyPr>
          <a:lstStyle/>
          <a:p>
            <a:pPr algn="ctr">
              <a:spcBef>
                <a:spcPts val="1000"/>
              </a:spcBef>
              <a:spcAft>
                <a:spcPts val="0"/>
              </a:spcAft>
            </a:pPr>
            <a:r>
              <a:rPr lang="zh-CN" altLang="en-US" sz="2800" b="1" dirty="0">
                <a:solidFill>
                  <a:srgbClr val="0070C0"/>
                </a:solidFill>
                <a:latin typeface="+mj-lt"/>
                <a:ea typeface="黑体" panose="02010609060101010101" pitchFamily="49" charset="-122"/>
              </a:rPr>
              <a:t>如何有效提高网店的销售额</a:t>
            </a:r>
            <a:endParaRPr lang="zh-CN" altLang="en-US" sz="2800" b="1" dirty="0">
              <a:solidFill>
                <a:srgbClr val="0070C0"/>
              </a:solidFill>
              <a:latin typeface="+mj-lt"/>
              <a:ea typeface="黑体" panose="02010609060101010101" pitchFamily="49" charset="-122"/>
            </a:endParaRPr>
          </a:p>
          <a:p>
            <a:pPr indent="612140" algn="just">
              <a:lnSpc>
                <a:spcPct val="150000"/>
              </a:lnSpc>
              <a:spcBef>
                <a:spcPts val="1000"/>
              </a:spcBef>
              <a:spcAft>
                <a:spcPts val="0"/>
              </a:spcAft>
            </a:pPr>
            <a:r>
              <a:rPr lang="zh-CN" altLang="en-US" sz="2400" dirty="0">
                <a:solidFill>
                  <a:schemeClr val="accent2"/>
                </a:solidFill>
                <a:latin typeface="+mj-lt"/>
                <a:ea typeface="黑体" panose="02010609060101010101" pitchFamily="49" charset="-122"/>
              </a:rPr>
              <a:t>大学生李华，早在大三的时候就利用业余时间开了个网店，产品主要定位在走甜美路线的青春时尚服饰，主要目标客户是</a:t>
            </a:r>
            <a:r>
              <a:rPr lang="en-US" altLang="zh-CN" sz="2400" dirty="0">
                <a:solidFill>
                  <a:schemeClr val="accent2"/>
                </a:solidFill>
                <a:latin typeface="+mj-lt"/>
                <a:ea typeface="黑体" panose="02010609060101010101" pitchFamily="49" charset="-122"/>
              </a:rPr>
              <a:t>18</a:t>
            </a: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30</a:t>
            </a:r>
            <a:r>
              <a:rPr lang="zh-CN" altLang="en-US" sz="2400" dirty="0">
                <a:solidFill>
                  <a:schemeClr val="accent2"/>
                </a:solidFill>
                <a:latin typeface="+mj-lt"/>
                <a:ea typeface="黑体" panose="02010609060101010101" pitchFamily="49" charset="-122"/>
              </a:rPr>
              <a:t>岁的年轻人。在毕业时，李华店里每天都能接到</a:t>
            </a:r>
            <a:r>
              <a:rPr lang="en-US" altLang="zh-CN" sz="2400" dirty="0">
                <a:solidFill>
                  <a:schemeClr val="accent2"/>
                </a:solidFill>
                <a:latin typeface="+mj-lt"/>
                <a:ea typeface="黑体" panose="02010609060101010101" pitchFamily="49" charset="-122"/>
              </a:rPr>
              <a:t>20</a:t>
            </a:r>
            <a:r>
              <a:rPr lang="zh-CN" altLang="en-US" sz="2400" dirty="0">
                <a:solidFill>
                  <a:schemeClr val="accent2"/>
                </a:solidFill>
                <a:latin typeface="+mj-lt"/>
                <a:ea typeface="黑体" panose="02010609060101010101" pitchFamily="49" charset="-122"/>
              </a:rPr>
              <a:t>个左右的订单，两年时间已经积攒了不少老客户。</a:t>
            </a:r>
            <a:endParaRPr lang="zh-CN" altLang="en-US" sz="2400" dirty="0">
              <a:solidFill>
                <a:schemeClr val="accent2"/>
              </a:solidFill>
              <a:latin typeface="+mj-lt"/>
              <a:ea typeface="黑体" panose="02010609060101010101" pitchFamily="49" charset="-122"/>
            </a:endParaRPr>
          </a:p>
          <a:p>
            <a:pPr indent="612140" algn="just">
              <a:lnSpc>
                <a:spcPct val="150000"/>
              </a:lnSpc>
              <a:spcBef>
                <a:spcPts val="1000"/>
              </a:spcBef>
              <a:spcAft>
                <a:spcPts val="0"/>
              </a:spcAft>
            </a:pPr>
            <a:r>
              <a:rPr lang="zh-CN" altLang="en-US" sz="2400" dirty="0">
                <a:solidFill>
                  <a:schemeClr val="accent2"/>
                </a:solidFill>
                <a:latin typeface="+mj-lt"/>
                <a:ea typeface="黑体" panose="02010609060101010101" pitchFamily="49" charset="-122"/>
              </a:rPr>
              <a:t>李华的目标很明确，他抓住了与供应商开展促销活动的契机，使网店的业务量迅速提升，从两三个蓝钻突破并取得皇冠地位，好评度保持在</a:t>
            </a:r>
            <a:r>
              <a:rPr lang="en-US" altLang="zh-CN" sz="2400" dirty="0">
                <a:solidFill>
                  <a:schemeClr val="accent2"/>
                </a:solidFill>
                <a:latin typeface="+mj-lt"/>
                <a:ea typeface="黑体" panose="02010609060101010101" pitchFamily="49" charset="-122"/>
              </a:rPr>
              <a:t>99% </a:t>
            </a:r>
            <a:r>
              <a:rPr lang="zh-CN" altLang="en-US" sz="2400" dirty="0">
                <a:solidFill>
                  <a:schemeClr val="accent2"/>
                </a:solidFill>
                <a:latin typeface="+mj-lt"/>
                <a:ea typeface="黑体" panose="02010609060101010101" pitchFamily="49" charset="-122"/>
              </a:rPr>
              <a:t>以上。他采用了公司的运营模式，选品、设计、推广、客服、售后以及数据分析等岗位都安排专人负责。（详细见教材</a:t>
            </a:r>
            <a:r>
              <a:rPr lang="en-US" altLang="zh-CN" sz="2400" dirty="0">
                <a:solidFill>
                  <a:schemeClr val="accent2"/>
                </a:solidFill>
                <a:latin typeface="+mj-lt"/>
                <a:ea typeface="黑体" panose="02010609060101010101" pitchFamily="49" charset="-122"/>
              </a:rPr>
              <a:t>P92</a:t>
            </a:r>
            <a:r>
              <a:rPr lang="zh-CN" altLang="en-US" sz="2400" dirty="0">
                <a:solidFill>
                  <a:schemeClr val="accent2"/>
                </a:solidFill>
                <a:latin typeface="+mj-lt"/>
                <a:ea typeface="黑体" panose="02010609060101010101" pitchFamily="49" charset="-122"/>
              </a:rPr>
              <a:t>）</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7821" y="1556792"/>
            <a:ext cx="10081120" cy="3253198"/>
          </a:xfrm>
          <a:prstGeom prst="rect">
            <a:avLst/>
          </a:prstGeom>
          <a:noFill/>
        </p:spPr>
        <p:txBody>
          <a:bodyPr wrap="square" rtlCol="0">
            <a:spAutoFit/>
          </a:bodyPr>
          <a:lstStyle/>
          <a:p>
            <a:pPr>
              <a:lnSpc>
                <a:spcPct val="140000"/>
              </a:lnSpc>
              <a:spcBef>
                <a:spcPts val="1000"/>
              </a:spcBef>
              <a:spcAft>
                <a:spcPts val="0"/>
              </a:spcAft>
            </a:pPr>
            <a:r>
              <a:rPr lang="zh-CN" altLang="en-US" sz="2800" dirty="0">
                <a:solidFill>
                  <a:srgbClr val="C00000"/>
                </a:solidFill>
                <a:latin typeface="+mj-lt"/>
                <a:ea typeface="黑体" panose="02010609060101010101" pitchFamily="49" charset="-122"/>
              </a:rPr>
              <a:t>思考讨论：</a:t>
            </a:r>
            <a:endParaRPr lang="en-US" altLang="zh-CN" sz="2800" dirty="0">
              <a:solidFill>
                <a:srgbClr val="C00000"/>
              </a:solidFill>
              <a:latin typeface="+mj-lt"/>
              <a:ea typeface="黑体" panose="02010609060101010101" pitchFamily="49" charset="-122"/>
            </a:endParaRPr>
          </a:p>
          <a:p>
            <a:pPr indent="612140">
              <a:lnSpc>
                <a:spcPct val="140000"/>
              </a:lnSpc>
              <a:spcBef>
                <a:spcPts val="1000"/>
              </a:spcBef>
              <a:spcAft>
                <a:spcPts val="0"/>
              </a:spcAft>
            </a:pPr>
            <a:r>
              <a:rPr lang="en-US" altLang="zh-CN" sz="2600" dirty="0">
                <a:solidFill>
                  <a:schemeClr val="accent2"/>
                </a:solidFill>
                <a:latin typeface="+mj-lt"/>
                <a:ea typeface="黑体" panose="02010609060101010101" pitchFamily="49" charset="-122"/>
              </a:rPr>
              <a:t>1</a:t>
            </a:r>
            <a:r>
              <a:rPr lang="zh-CN" altLang="en-US" sz="2600" dirty="0">
                <a:solidFill>
                  <a:schemeClr val="accent2"/>
                </a:solidFill>
                <a:latin typeface="+mj-lt"/>
                <a:ea typeface="黑体" panose="02010609060101010101" pitchFamily="49" charset="-122"/>
              </a:rPr>
              <a:t>．请根据李华网店商品的定位提出选择商品的方法。</a:t>
            </a:r>
            <a:endParaRPr lang="en-US" altLang="zh-CN" sz="2600" dirty="0">
              <a:solidFill>
                <a:schemeClr val="accent2"/>
              </a:solidFill>
              <a:latin typeface="+mj-lt"/>
              <a:ea typeface="黑体" panose="02010609060101010101" pitchFamily="49" charset="-122"/>
            </a:endParaRPr>
          </a:p>
          <a:p>
            <a:pPr indent="612140">
              <a:lnSpc>
                <a:spcPct val="140000"/>
              </a:lnSpc>
              <a:spcBef>
                <a:spcPts val="1000"/>
              </a:spcBef>
              <a:spcAft>
                <a:spcPts val="0"/>
              </a:spcAft>
            </a:pPr>
            <a:r>
              <a:rPr lang="en-US" altLang="zh-CN" sz="2600" dirty="0">
                <a:solidFill>
                  <a:schemeClr val="accent2"/>
                </a:solidFill>
                <a:latin typeface="+mj-lt"/>
                <a:ea typeface="黑体" panose="02010609060101010101" pitchFamily="49" charset="-122"/>
              </a:rPr>
              <a:t>2</a:t>
            </a:r>
            <a:r>
              <a:rPr lang="zh-CN" altLang="en-US" sz="2600" dirty="0">
                <a:solidFill>
                  <a:schemeClr val="accent2"/>
                </a:solidFill>
                <a:latin typeface="+mj-lt"/>
                <a:ea typeface="黑体" panose="02010609060101010101" pitchFamily="49" charset="-122"/>
              </a:rPr>
              <a:t>．请为表</a:t>
            </a:r>
            <a:r>
              <a:rPr lang="en-US" altLang="zh-CN" sz="2600" dirty="0">
                <a:solidFill>
                  <a:schemeClr val="accent2"/>
                </a:solidFill>
                <a:latin typeface="+mj-lt"/>
                <a:ea typeface="黑体" panose="02010609060101010101" pitchFamily="49" charset="-122"/>
              </a:rPr>
              <a:t>4.3</a:t>
            </a:r>
            <a:r>
              <a:rPr lang="zh-CN" altLang="en-US" sz="2600" dirty="0">
                <a:solidFill>
                  <a:schemeClr val="accent2"/>
                </a:solidFill>
                <a:latin typeface="+mj-lt"/>
                <a:ea typeface="黑体" panose="02010609060101010101" pitchFamily="49" charset="-122"/>
              </a:rPr>
              <a:t>的商品编写商品标题和详情描述。</a:t>
            </a:r>
            <a:endParaRPr lang="zh-CN" altLang="en-US" sz="2600" dirty="0">
              <a:solidFill>
                <a:schemeClr val="accent2"/>
              </a:solidFill>
              <a:latin typeface="+mj-lt"/>
              <a:ea typeface="黑体" panose="02010609060101010101" pitchFamily="49" charset="-122"/>
            </a:endParaRPr>
          </a:p>
          <a:p>
            <a:pPr indent="612140">
              <a:lnSpc>
                <a:spcPct val="140000"/>
              </a:lnSpc>
              <a:spcBef>
                <a:spcPts val="1000"/>
              </a:spcBef>
              <a:spcAft>
                <a:spcPts val="0"/>
              </a:spcAft>
            </a:pPr>
            <a:r>
              <a:rPr lang="en-US" altLang="zh-CN" sz="2600" dirty="0">
                <a:solidFill>
                  <a:schemeClr val="accent2"/>
                </a:solidFill>
                <a:latin typeface="+mj-lt"/>
                <a:ea typeface="黑体" panose="02010609060101010101" pitchFamily="49" charset="-122"/>
              </a:rPr>
              <a:t>3</a:t>
            </a:r>
            <a:r>
              <a:rPr lang="zh-CN" altLang="en-US" sz="2600" dirty="0">
                <a:solidFill>
                  <a:schemeClr val="accent2"/>
                </a:solidFill>
                <a:latin typeface="+mj-lt"/>
                <a:ea typeface="黑体" panose="02010609060101010101" pitchFamily="49" charset="-122"/>
              </a:rPr>
              <a:t>．请帮助李华分析商品成交转化率低的原因，并指出李华应该从哪些方面去提升商品的成交转化率。</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33785" y="1321115"/>
            <a:ext cx="10729192" cy="4215769"/>
          </a:xfrm>
          <a:prstGeom prst="rect">
            <a:avLst/>
          </a:prstGeom>
          <a:noFill/>
        </p:spPr>
        <p:txBody>
          <a:bodyPr wrap="square" rtlCol="0" anchor="t">
            <a:spAutoFit/>
          </a:bodyPr>
          <a:lstStyle/>
          <a:p>
            <a:pPr indent="612140" algn="just">
              <a:lnSpc>
                <a:spcPct val="150000"/>
              </a:lnSpc>
              <a:spcBef>
                <a:spcPts val="1000"/>
              </a:spcBef>
            </a:pPr>
            <a:r>
              <a:rPr lang="zh-CN" altLang="en-US" sz="2600" dirty="0">
                <a:solidFill>
                  <a:schemeClr val="accent2"/>
                </a:solidFill>
                <a:latin typeface="+mj-lt"/>
                <a:ea typeface="黑体" panose="02010609060101010101" pitchFamily="49" charset="-122"/>
                <a:cs typeface="+mn-ea"/>
              </a:rPr>
              <a:t>本章介绍了常见的网店平台及每个平台的开店条件。本章以淘宝网开店为例，讲述了开店流程。淘宝网开店流程：找到淘宝开店入口→选择开店身份→选择网店主体→支付宝认证→登记主体→实人认证→开店成功。开网店重要的环节是选品，本章主要介绍了淘宝网店商品的选择和网店货源渠道的选择。同时，本章讲述了淘宝网店商品发布的流程，重点介绍了发布商品的关键要素，包括商品标题、商品主图、</a:t>
            </a:r>
            <a:r>
              <a:rPr lang="en-US" altLang="zh-CN" sz="2600" dirty="0">
                <a:solidFill>
                  <a:schemeClr val="accent2"/>
                </a:solidFill>
                <a:latin typeface="+mj-lt"/>
                <a:ea typeface="黑体" panose="02010609060101010101" pitchFamily="49" charset="-122"/>
                <a:cs typeface="+mn-ea"/>
              </a:rPr>
              <a:t>SKU</a:t>
            </a:r>
            <a:r>
              <a:rPr lang="zh-CN" altLang="en-US" sz="2600" dirty="0">
                <a:solidFill>
                  <a:schemeClr val="accent2"/>
                </a:solidFill>
                <a:latin typeface="+mj-lt"/>
                <a:ea typeface="黑体" panose="02010609060101010101" pitchFamily="49" charset="-122"/>
                <a:cs typeface="+mn-ea"/>
              </a:rPr>
              <a:t>图和商品详情描述等。</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5753" y="1392032"/>
            <a:ext cx="11305256" cy="4073936"/>
          </a:xfrm>
          <a:prstGeom prst="rect">
            <a:avLst/>
          </a:prstGeom>
          <a:noFill/>
        </p:spPr>
        <p:txBody>
          <a:bodyPr wrap="square" rtlCol="0" anchor="t">
            <a:spAutoFit/>
          </a:bodyPr>
          <a:lstStyle/>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网店管理离不开数据分析，对网店运营数据进行分析可以帮助卖家发现网店运营中的问题，通过切实可行的办法解决存在的问题，同时基于以往的数据分析，预测网店发展趋势，为网络营销等决策提供支持。本章介绍了网店运营中的核心数据指标及常用的网店数据分析工具</a:t>
            </a:r>
            <a:r>
              <a:rPr lang="en-US" altLang="zh-CN" sz="2600" dirty="0">
                <a:solidFill>
                  <a:schemeClr val="accent2"/>
                </a:solidFill>
                <a:latin typeface="+mj-lt"/>
                <a:ea typeface="黑体" panose="02010609060101010101" pitchFamily="49" charset="-122"/>
                <a:cs typeface="+mn-ea"/>
              </a:rPr>
              <a:t>——</a:t>
            </a:r>
            <a:r>
              <a:rPr lang="zh-CN" altLang="en-US" sz="2600" dirty="0">
                <a:solidFill>
                  <a:schemeClr val="accent2"/>
                </a:solidFill>
                <a:latin typeface="+mj-lt"/>
                <a:ea typeface="黑体" panose="02010609060101010101" pitchFamily="49" charset="-122"/>
                <a:cs typeface="+mn-ea"/>
              </a:rPr>
              <a:t>生意参谋。</a:t>
            </a:r>
            <a:endParaRPr lang="zh-CN" altLang="en-US" sz="2600" dirty="0">
              <a:solidFill>
                <a:schemeClr val="accent2"/>
              </a:solidFill>
              <a:latin typeface="+mj-lt"/>
              <a:ea typeface="黑体" panose="02010609060101010101" pitchFamily="49"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通过本章的学习，读者可以对网上开店与管理有一个初步的认识，学会网上开店的流程、选品、商品的发布以及运用数据分析工具对网店进行基本的数据分析的方法。</a:t>
            </a:r>
            <a:endParaRPr lang="en-US" altLang="zh-CN"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767234" y="1484784"/>
            <a:ext cx="10657184" cy="2996718"/>
          </a:xfrm>
          <a:prstGeom prst="rect">
            <a:avLst/>
          </a:prstGeom>
          <a:noFill/>
        </p:spPr>
        <p:txBody>
          <a:bodyPr wrap="square" rtlCol="0" anchor="t">
            <a:spAutoFit/>
          </a:bodyPr>
          <a:lstStyle/>
          <a:p>
            <a:pPr indent="612140" algn="just">
              <a:lnSpc>
                <a:spcPct val="140000"/>
              </a:lnSpc>
              <a:spcBef>
                <a:spcPts val="1000"/>
              </a:spcBef>
            </a:pPr>
            <a:r>
              <a:rPr lang="en-US" altLang="zh-CN" sz="2800" b="1" dirty="0">
                <a:solidFill>
                  <a:schemeClr val="accent2"/>
                </a:solidFill>
                <a:latin typeface="+mn-lt"/>
                <a:ea typeface="黑体" panose="02010609060101010101" pitchFamily="49" charset="-122"/>
                <a:cs typeface="+mn-ea"/>
              </a:rPr>
              <a:t>2</a:t>
            </a:r>
            <a:r>
              <a:rPr lang="zh-CN" altLang="en-US" sz="2800" b="1" dirty="0">
                <a:solidFill>
                  <a:schemeClr val="accent2"/>
                </a:solidFill>
                <a:latin typeface="+mn-lt"/>
                <a:ea typeface="黑体" panose="02010609060101010101" pitchFamily="49" charset="-122"/>
                <a:cs typeface="+mn-ea"/>
              </a:rPr>
              <a:t>．天猫</a:t>
            </a:r>
            <a:endParaRPr lang="zh-CN" altLang="en-US" sz="2800" b="1" dirty="0">
              <a:solidFill>
                <a:schemeClr val="accent2"/>
              </a:solidFill>
              <a:latin typeface="+mn-lt"/>
              <a:ea typeface="黑体" panose="02010609060101010101" pitchFamily="49"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天猫（</a:t>
            </a:r>
            <a:r>
              <a:rPr lang="en-US" altLang="zh-CN" sz="2600" dirty="0" err="1">
                <a:solidFill>
                  <a:schemeClr val="accent2"/>
                </a:solidFill>
                <a:latin typeface="+mj-lt"/>
                <a:ea typeface="黑体" panose="02010609060101010101" pitchFamily="49" charset="-122"/>
                <a:cs typeface="+mn-ea"/>
              </a:rPr>
              <a:t>tmall</a:t>
            </a:r>
            <a:r>
              <a:rPr lang="zh-CN" altLang="en-US" sz="2600" dirty="0">
                <a:solidFill>
                  <a:schemeClr val="accent2"/>
                </a:solidFill>
                <a:latin typeface="+mj-lt"/>
                <a:ea typeface="黑体" panose="02010609060101010101" pitchFamily="49" charset="-122"/>
                <a:cs typeface="+mn-ea"/>
              </a:rPr>
              <a:t>）原名淘宝商城，是我国</a:t>
            </a:r>
            <a:r>
              <a:rPr lang="en-US" altLang="zh-CN" sz="2600" dirty="0">
                <a:solidFill>
                  <a:schemeClr val="accent2"/>
                </a:solidFill>
                <a:latin typeface="+mj-lt"/>
                <a:ea typeface="黑体" panose="02010609060101010101" pitchFamily="49" charset="-122"/>
                <a:cs typeface="+mn-ea"/>
              </a:rPr>
              <a:t>B2C</a:t>
            </a:r>
            <a:r>
              <a:rPr lang="zh-CN" altLang="en-US" sz="2600" dirty="0">
                <a:solidFill>
                  <a:schemeClr val="accent2"/>
                </a:solidFill>
                <a:latin typeface="+mj-lt"/>
                <a:ea typeface="黑体" panose="02010609060101010101" pitchFamily="49" charset="-122"/>
                <a:cs typeface="+mn-ea"/>
              </a:rPr>
              <a:t>综合平台商城、亚洲超大的综合性购物平台，天猫在</a:t>
            </a:r>
            <a:r>
              <a:rPr lang="en-US" altLang="zh-CN" sz="2600" dirty="0">
                <a:solidFill>
                  <a:schemeClr val="accent2"/>
                </a:solidFill>
                <a:latin typeface="+mj-lt"/>
                <a:ea typeface="黑体" panose="02010609060101010101" pitchFamily="49" charset="-122"/>
                <a:cs typeface="+mn-ea"/>
              </a:rPr>
              <a:t>2012</a:t>
            </a:r>
            <a:r>
              <a:rPr lang="zh-CN" altLang="en-US" sz="2600" dirty="0">
                <a:solidFill>
                  <a:schemeClr val="accent2"/>
                </a:solidFill>
                <a:latin typeface="+mj-lt"/>
                <a:ea typeface="黑体" panose="02010609060101010101" pitchFamily="49" charset="-122"/>
                <a:cs typeface="+mn-ea"/>
              </a:rPr>
              <a:t>年</a:t>
            </a:r>
            <a:r>
              <a:rPr lang="en-US" altLang="zh-CN" sz="2600" dirty="0">
                <a:solidFill>
                  <a:schemeClr val="accent2"/>
                </a:solidFill>
                <a:latin typeface="+mj-lt"/>
                <a:ea typeface="黑体" panose="02010609060101010101" pitchFamily="49" charset="-122"/>
                <a:cs typeface="+mn-ea"/>
              </a:rPr>
              <a:t>1</a:t>
            </a:r>
            <a:r>
              <a:rPr lang="zh-CN" altLang="en-US" sz="2600" dirty="0">
                <a:solidFill>
                  <a:schemeClr val="accent2"/>
                </a:solidFill>
                <a:latin typeface="+mj-lt"/>
                <a:ea typeface="黑体" panose="02010609060101010101" pitchFamily="49" charset="-122"/>
                <a:cs typeface="+mn-ea"/>
              </a:rPr>
              <a:t>月与淘宝网分离。天猫属于开放性的平台，主要由第三方的商家入驻，天猫店铺包括</a:t>
            </a:r>
            <a:r>
              <a:rPr lang="zh-CN" altLang="en-US" sz="2600" dirty="0">
                <a:solidFill>
                  <a:srgbClr val="C00000"/>
                </a:solidFill>
                <a:latin typeface="+mj-lt"/>
                <a:ea typeface="黑体" panose="02010609060101010101" pitchFamily="49" charset="-122"/>
                <a:cs typeface="+mn-ea"/>
              </a:rPr>
              <a:t>旗舰店</a:t>
            </a:r>
            <a:r>
              <a:rPr lang="zh-CN" altLang="en-US" sz="2600" dirty="0">
                <a:solidFill>
                  <a:schemeClr val="accent2"/>
                </a:solidFill>
                <a:latin typeface="+mj-lt"/>
                <a:ea typeface="黑体" panose="02010609060101010101" pitchFamily="49" charset="-122"/>
                <a:cs typeface="+mn-ea"/>
              </a:rPr>
              <a:t>、</a:t>
            </a:r>
            <a:r>
              <a:rPr lang="zh-CN" altLang="en-US" sz="2600" dirty="0">
                <a:solidFill>
                  <a:srgbClr val="C00000"/>
                </a:solidFill>
                <a:latin typeface="+mj-lt"/>
                <a:ea typeface="黑体" panose="02010609060101010101" pitchFamily="49" charset="-122"/>
                <a:cs typeface="+mn-ea"/>
              </a:rPr>
              <a:t>专卖店</a:t>
            </a:r>
            <a:r>
              <a:rPr lang="zh-CN" altLang="en-US" sz="2600" dirty="0">
                <a:solidFill>
                  <a:schemeClr val="accent2"/>
                </a:solidFill>
                <a:latin typeface="+mj-lt"/>
                <a:ea typeface="黑体" panose="02010609060101010101" pitchFamily="49" charset="-122"/>
                <a:cs typeface="+mn-ea"/>
              </a:rPr>
              <a:t>、</a:t>
            </a:r>
            <a:r>
              <a:rPr lang="zh-CN" altLang="en-US" sz="2600" dirty="0">
                <a:solidFill>
                  <a:srgbClr val="C00000"/>
                </a:solidFill>
                <a:latin typeface="+mj-lt"/>
                <a:ea typeface="黑体" panose="02010609060101010101" pitchFamily="49" charset="-122"/>
                <a:cs typeface="+mn-ea"/>
              </a:rPr>
              <a:t>专营店</a:t>
            </a:r>
            <a:r>
              <a:rPr lang="zh-CN" altLang="en-US" sz="2600" dirty="0">
                <a:solidFill>
                  <a:schemeClr val="accent2"/>
                </a:solidFill>
                <a:latin typeface="+mj-lt"/>
                <a:ea typeface="黑体" panose="02010609060101010101" pitchFamily="49" charset="-122"/>
                <a:cs typeface="+mn-ea"/>
              </a:rPr>
              <a:t>和</a:t>
            </a:r>
            <a:r>
              <a:rPr lang="zh-CN" altLang="en-US" sz="2600" dirty="0">
                <a:solidFill>
                  <a:srgbClr val="C00000"/>
                </a:solidFill>
                <a:latin typeface="+mj-lt"/>
                <a:ea typeface="黑体" panose="02010609060101010101" pitchFamily="49" charset="-122"/>
                <a:cs typeface="+mn-ea"/>
              </a:rPr>
              <a:t>卖场旗舰店</a:t>
            </a:r>
            <a:r>
              <a:rPr lang="zh-CN" altLang="en-US" sz="2600" dirty="0">
                <a:solidFill>
                  <a:schemeClr val="accent2"/>
                </a:solidFill>
                <a:latin typeface="+mj-lt"/>
                <a:ea typeface="黑体" panose="02010609060101010101" pitchFamily="49" charset="-122"/>
                <a:cs typeface="+mn-ea"/>
              </a:rPr>
              <a:t>四种类型。</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3*m_h_a*1_1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4"/>
  <p:tag name="KSO_WM_DIAGRAM_GROUP_CODE" val="m1-1"/>
  <p:tag name="KSO_WM_UNIT_TYPE" val="m_h_a"/>
  <p:tag name="KSO_WM_UNIT_INDEX" val="1_1_1"/>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3*m_h_a*1_2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4"/>
  <p:tag name="KSO_WM_DIAGRAM_GROUP_CODE" val="m1-1"/>
  <p:tag name="KSO_WM_UNIT_TYPE" val="m_h_a"/>
  <p:tag name="KSO_WM_UNIT_INDEX" val="1_2_1"/>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3*m_h_a*1_3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4"/>
  <p:tag name="KSO_WM_DIAGRAM_GROUP_CODE" val="m1-1"/>
  <p:tag name="KSO_WM_UNIT_TYPE" val="m_h_a"/>
  <p:tag name="KSO_WM_UNIT_INDEX" val="1_3_1"/>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3*m_h_a*1_4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4"/>
  <p:tag name="KSO_WM_DIAGRAM_GROUP_CODE" val="m1-1"/>
  <p:tag name="KSO_WM_UNIT_TYPE" val="m_h_a"/>
  <p:tag name="KSO_WM_UNIT_INDEX" val="1_4_1"/>
  <p:tag name="KSO_WM_UNIT_USESOURCEFORMAT_APPLY" val="1"/>
</p:tagLst>
</file>

<file path=ppt/tags/tag5.xml><?xml version="1.0" encoding="utf-8"?>
<p:tagLst xmlns:p="http://schemas.openxmlformats.org/presentationml/2006/main">
  <p:tag name="KSO_WM_UNIT_TABLE_BEAUTIFY" val="smartTable{31044272-ff14-4a8c-829c-6b49d1bcab30}"/>
</p:tagLst>
</file>

<file path=ppt/tags/tag6.xml><?xml version="1.0" encoding="utf-8"?>
<p:tagLst xmlns:p="http://schemas.openxmlformats.org/presentationml/2006/main">
  <p:tag name="KSO_WPP_MARK_KEY" val="4b74c73a-8ce9-43aa-b547-9db7d007f0a0"/>
  <p:tag name="COMMONDATA" val="eyJoZGlkIjoiNjVjZWU0YzQwNmVhNzNjZDg2NDM0ZTM0N2M2MTFjNDIifQ=="/>
</p:tagLst>
</file>

<file path=ppt/theme/theme1.xml><?xml version="1.0" encoding="utf-8"?>
<a:theme xmlns:a="http://schemas.openxmlformats.org/drawingml/2006/main" name="2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4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11263</Words>
  <Application>WPS 演示</Application>
  <PresentationFormat>自定义</PresentationFormat>
  <Paragraphs>751</Paragraphs>
  <Slides>84</Slides>
  <Notes>5</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84</vt:i4>
      </vt:variant>
    </vt:vector>
  </HeadingPairs>
  <TitlesOfParts>
    <vt:vector size="100" baseType="lpstr">
      <vt:lpstr>Arial</vt:lpstr>
      <vt:lpstr>宋体</vt:lpstr>
      <vt:lpstr>Wingdings</vt:lpstr>
      <vt:lpstr>微软雅黑</vt:lpstr>
      <vt:lpstr>仿宋_GB2312</vt:lpstr>
      <vt:lpstr>仿宋</vt:lpstr>
      <vt:lpstr>黑体</vt:lpstr>
      <vt:lpstr>Calibri</vt:lpstr>
      <vt:lpstr>方正粗倩简体</vt:lpstr>
      <vt:lpstr>方正大黑简体</vt:lpstr>
      <vt:lpstr>Arial Unicode MS</vt:lpstr>
      <vt:lpstr>Times New Roman</vt:lpstr>
      <vt:lpstr>方正宋一...</vt:lpstr>
      <vt:lpstr>2_默认设计模板</vt:lpstr>
      <vt:lpstr>3_默认设计模板</vt:lpstr>
      <vt:lpstr>4_默认设计模板</vt:lpstr>
      <vt:lpstr>第四章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本页所有文字均可更改，整个模板有创意动画效果</dc:title>
  <dc:creator/>
  <cp:keywords>ppt模板</cp:keywords>
  <cp:lastModifiedBy>feng</cp:lastModifiedBy>
  <cp:revision>857</cp:revision>
  <dcterms:created xsi:type="dcterms:W3CDTF">2023-06-07T02:24:00Z</dcterms:created>
  <dcterms:modified xsi:type="dcterms:W3CDTF">2026-03-05T12:35:56Z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DCBC384480174B8CB237FF6C62A3A3B1_12</vt:lpwstr>
  </property>
  <property fmtid="{D5CDD505-2E9C-101B-9397-08002B2CF9AE}" pid="3" name="KSOProductBuildVer">
    <vt:lpwstr>2052-12.1.0.25225</vt:lpwstr>
  </property>
</Properties>
</file>