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65"/>
  </p:notesMasterIdLst>
  <p:handoutMasterIdLst>
    <p:handoutMasterId r:id="rId66"/>
  </p:handoutMasterIdLst>
  <p:sldIdLst>
    <p:sldId id="485" r:id="rId4"/>
    <p:sldId id="531" r:id="rId5"/>
    <p:sldId id="962" r:id="rId6"/>
    <p:sldId id="566" r:id="rId7"/>
    <p:sldId id="632" r:id="rId8"/>
    <p:sldId id="963" r:id="rId9"/>
    <p:sldId id="815" r:id="rId10"/>
    <p:sldId id="1197" r:id="rId11"/>
    <p:sldId id="611" r:id="rId12"/>
    <p:sldId id="1199" r:id="rId13"/>
    <p:sldId id="1201" r:id="rId14"/>
    <p:sldId id="1202" r:id="rId15"/>
    <p:sldId id="1204" r:id="rId16"/>
    <p:sldId id="1205" r:id="rId17"/>
    <p:sldId id="1206" r:id="rId18"/>
    <p:sldId id="1207" r:id="rId19"/>
    <p:sldId id="1208" r:id="rId20"/>
    <p:sldId id="1254" r:id="rId21"/>
    <p:sldId id="1255" r:id="rId22"/>
    <p:sldId id="1209" r:id="rId23"/>
    <p:sldId id="1221" r:id="rId24"/>
    <p:sldId id="1222" r:id="rId25"/>
    <p:sldId id="1219" r:id="rId26"/>
    <p:sldId id="1220" r:id="rId27"/>
    <p:sldId id="1231" r:id="rId28"/>
    <p:sldId id="1233" r:id="rId29"/>
    <p:sldId id="1234" r:id="rId30"/>
    <p:sldId id="1250" r:id="rId31"/>
    <p:sldId id="1236" r:id="rId32"/>
    <p:sldId id="1237" r:id="rId33"/>
    <p:sldId id="1238" r:id="rId34"/>
    <p:sldId id="1239" r:id="rId35"/>
    <p:sldId id="1240" r:id="rId36"/>
    <p:sldId id="1241" r:id="rId37"/>
    <p:sldId id="1242" r:id="rId38"/>
    <p:sldId id="1256" r:id="rId39"/>
    <p:sldId id="1243" r:id="rId40"/>
    <p:sldId id="1244" r:id="rId41"/>
    <p:sldId id="1252" r:id="rId42"/>
    <p:sldId id="1257" r:id="rId43"/>
    <p:sldId id="1251" r:id="rId44"/>
    <p:sldId id="1259" r:id="rId45"/>
    <p:sldId id="1258" r:id="rId46"/>
    <p:sldId id="1260" r:id="rId47"/>
    <p:sldId id="1261" r:id="rId48"/>
    <p:sldId id="1223" r:id="rId49"/>
    <p:sldId id="1211" r:id="rId50"/>
    <p:sldId id="1212" r:id="rId51"/>
    <p:sldId id="1224" r:id="rId52"/>
    <p:sldId id="1225" r:id="rId53"/>
    <p:sldId id="1213" r:id="rId54"/>
    <p:sldId id="1262" r:id="rId55"/>
    <p:sldId id="1214" r:id="rId56"/>
    <p:sldId id="1226" r:id="rId57"/>
    <p:sldId id="1216" r:id="rId58"/>
    <p:sldId id="1217" r:id="rId59"/>
    <p:sldId id="1218" r:id="rId60"/>
    <p:sldId id="1227" r:id="rId61"/>
    <p:sldId id="1189" r:id="rId62"/>
    <p:sldId id="687" r:id="rId63"/>
    <p:sldId id="1263" r:id="rId64"/>
  </p:sldIdLst>
  <p:sldSz cx="12196445"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userDrawn="1">
          <p15:clr>
            <a:srgbClr val="A4A3A4"/>
          </p15:clr>
        </p15:guide>
        <p15:guide id="2" pos="3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A3D0"/>
    <a:srgbClr val="F8F8F8"/>
    <a:srgbClr val="A9BECB"/>
    <a:srgbClr val="781E19"/>
    <a:srgbClr val="C2D414"/>
    <a:srgbClr val="DDDDDD"/>
    <a:srgbClr val="AF1D5C"/>
    <a:srgbClr val="D01C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91" autoAdjust="0"/>
    <p:restoredTop sz="94280" autoAdjust="0"/>
  </p:normalViewPr>
  <p:slideViewPr>
    <p:cSldViewPr snapToObjects="1">
      <p:cViewPr varScale="1">
        <p:scale>
          <a:sx n="87" d="100"/>
          <a:sy n="87" d="100"/>
        </p:scale>
        <p:origin x="370" y="77"/>
      </p:cViewPr>
      <p:guideLst>
        <p:guide orient="horz" pos="2142"/>
        <p:guide pos="3842"/>
      </p:guideLst>
    </p:cSldViewPr>
  </p:slideViewPr>
  <p:notesTextViewPr>
    <p:cViewPr>
      <p:scale>
        <a:sx n="1" d="1"/>
        <a:sy n="1" d="1"/>
      </p:scale>
      <p:origin x="0" y="0"/>
    </p:cViewPr>
  </p:notesTextViewPr>
  <p:notesViewPr>
    <p:cSldViewPr snapToObjects="1">
      <p:cViewPr varScale="1">
        <p:scale>
          <a:sx n="55" d="100"/>
          <a:sy n="55" d="100"/>
        </p:scale>
        <p:origin x="2640"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handoutMaster" Target="handoutMasters/handoutMaster1.xml"/><Relationship Id="rId65" Type="http://schemas.openxmlformats.org/officeDocument/2006/relationships/notesMaster" Target="notesMasters/notesMaster1.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296222-23A1-4177-B433-96942F398B5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332C2A-70AA-477F-AE64-58C6D50ED8A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5E701364-3F2E-4B26-B151-4F92A62FFB98}" type="datetimeFigureOut">
              <a:rPr lang="zh-CN" altLang="en-US"/>
            </a:fld>
            <a:endParaRPr lang="en-US"/>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78455287-8C9E-4FEA-A396-C93FDD1800E3}"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本章学习要求</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知识框架图</a:t>
            </a:r>
            <a:r>
              <a:rPr lang="en-US" altLang="zh-CN"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引例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第一节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mj-lt"/>
                <a:ea typeface="黑体" panose="02010609060101010101" pitchFamily="49" charset="-122"/>
              </a:rPr>
              <a:t>跨境电商概述</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21595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dirty="0">
                <a:latin typeface="黑体" panose="02010609060101010101" pitchFamily="49" charset="-122"/>
                <a:ea typeface="黑体" panose="02010609060101010101" pitchFamily="49" charset="-122"/>
              </a:rPr>
              <a:t>B2B</a:t>
            </a:r>
            <a:r>
              <a:rPr lang="zh-CN" altLang="en-US" sz="2800" dirty="0">
                <a:latin typeface="黑体" panose="02010609060101010101" pitchFamily="49" charset="-122"/>
                <a:ea typeface="黑体" panose="02010609060101010101" pitchFamily="49" charset="-122"/>
              </a:rPr>
              <a:t>垂直平台</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案例</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视野拓展</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学而思，思而学</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第二节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220251"/>
            <a:ext cx="4134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mj-lt"/>
                <a:ea typeface="黑体" panose="02010609060101010101" pitchFamily="49" charset="-122"/>
              </a:rPr>
              <a:t>跨境电商平台选择及选品</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问与答</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Freeform 5"/>
          <p:cNvSpPr/>
          <p:nvPr userDrawn="1"/>
        </p:nvSpPr>
        <p:spPr bwMode="auto">
          <a:xfrm>
            <a:off x="193725"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47700"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第三节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411337" y="169476"/>
            <a:ext cx="35958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跨境电商物流与支付 </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Freeform 5"/>
          <p:cNvSpPr/>
          <p:nvPr userDrawn="1"/>
        </p:nvSpPr>
        <p:spPr bwMode="auto">
          <a:xfrm>
            <a:off x="193725"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47700"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第四节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411337" y="169476"/>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互联网金融</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思考与讨论</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实训案例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归纳与提高</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第四节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电子商务的法律环境</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1" Type="http://schemas.openxmlformats.org/officeDocument/2006/relationships/theme" Target="../theme/theme2.xml"/><Relationship Id="rId30" Type="http://schemas.openxmlformats.org/officeDocument/2006/relationships/slide" Target="../slides/slide1.xml"/><Relationship Id="rId3" Type="http://schemas.openxmlformats.org/officeDocument/2006/relationships/slideLayout" Target="../slideLayouts/slideLayout16.xml"/><Relationship Id="rId29" Type="http://schemas.openxmlformats.org/officeDocument/2006/relationships/image" Target="../media/image2.jpeg"/><Relationship Id="rId28" Type="http://schemas.openxmlformats.org/officeDocument/2006/relationships/slideLayout" Target="../slideLayouts/slideLayout41.xml"/><Relationship Id="rId27" Type="http://schemas.openxmlformats.org/officeDocument/2006/relationships/slideLayout" Target="../slideLayouts/slideLayout40.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0" Type="http://schemas.openxmlformats.org/officeDocument/2006/relationships/slideLayout" Target="../slideLayouts/slideLayout33.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29"/>
          <a:srcRect/>
          <a:stretch>
            <a:fillRect/>
          </a:stretch>
        </a:blipFill>
        <a:effectLst/>
      </p:bgPr>
    </p:bg>
    <p:spTree>
      <p:nvGrpSpPr>
        <p:cNvPr id="1" name=""/>
        <p:cNvGrpSpPr/>
        <p:nvPr/>
      </p:nvGrpSpPr>
      <p:grpSpPr>
        <a:xfrm>
          <a:off x="0" y="0"/>
          <a:ext cx="0" cy="0"/>
          <a:chOff x="0" y="0"/>
          <a:chExt cx="0" cy="0"/>
        </a:xfrm>
      </p:grpSpPr>
      <p:sp>
        <p:nvSpPr>
          <p:cNvPr id="2050" name="Freeform 17"/>
          <p:cNvSpPr/>
          <p:nvPr userDrawn="1"/>
        </p:nvSpPr>
        <p:spPr bwMode="auto">
          <a:xfrm>
            <a:off x="10606088" y="291350"/>
            <a:ext cx="647700" cy="266700"/>
          </a:xfrm>
          <a:custGeom>
            <a:avLst/>
            <a:gdLst>
              <a:gd name="T0" fmla="*/ 106848987 w 843"/>
              <a:gd name="T1" fmla="*/ 0 h 362"/>
              <a:gd name="T2" fmla="*/ 390796672 w 843"/>
              <a:gd name="T3" fmla="*/ 0 h 362"/>
              <a:gd name="T4" fmla="*/ 497645658 w 843"/>
              <a:gd name="T5" fmla="*/ 98244323 h 362"/>
              <a:gd name="T6" fmla="*/ 497645658 w 843"/>
              <a:gd name="T7" fmla="*/ 98244323 h 362"/>
              <a:gd name="T8" fmla="*/ 390796672 w 843"/>
              <a:gd name="T9" fmla="*/ 196488646 h 362"/>
              <a:gd name="T10" fmla="*/ 106848987 w 843"/>
              <a:gd name="T11" fmla="*/ 196488646 h 362"/>
              <a:gd name="T12" fmla="*/ 0 w 843"/>
              <a:gd name="T13" fmla="*/ 98244323 h 362"/>
              <a:gd name="T14" fmla="*/ 0 w 843"/>
              <a:gd name="T15" fmla="*/ 98244323 h 362"/>
              <a:gd name="T16" fmla="*/ 106848987 w 8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3" h="362">
                <a:moveTo>
                  <a:pt x="181" y="0"/>
                </a:moveTo>
                <a:lnTo>
                  <a:pt x="662" y="0"/>
                </a:lnTo>
                <a:cubicBezTo>
                  <a:pt x="762" y="0"/>
                  <a:pt x="843" y="82"/>
                  <a:pt x="843" y="181"/>
                </a:cubicBezTo>
                <a:cubicBezTo>
                  <a:pt x="843" y="281"/>
                  <a:pt x="762" y="362"/>
                  <a:pt x="662" y="362"/>
                </a:cubicBezTo>
                <a:lnTo>
                  <a:pt x="181" y="362"/>
                </a:lnTo>
                <a:cubicBezTo>
                  <a:pt x="82" y="362"/>
                  <a:pt x="0" y="281"/>
                  <a:pt x="0" y="181"/>
                </a:cubicBezTo>
                <a:cubicBezTo>
                  <a:pt x="0" y="82"/>
                  <a:pt x="82" y="0"/>
                  <a:pt x="181"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 name="Freeform 19">
            <a:hlinkClick r:id="" action="ppaction://hlinkshowjump?jump=firstslide"/>
          </p:cNvPr>
          <p:cNvSpPr>
            <a:spLocks noEditPoints="1"/>
          </p:cNvSpPr>
          <p:nvPr userDrawn="1"/>
        </p:nvSpPr>
        <p:spPr bwMode="auto">
          <a:xfrm>
            <a:off x="9882188" y="280238"/>
            <a:ext cx="282575" cy="273050"/>
          </a:xfrm>
          <a:custGeom>
            <a:avLst/>
            <a:gdLst>
              <a:gd name="T0" fmla="*/ 170064203 w 369"/>
              <a:gd name="T1" fmla="*/ 42162176 h 369"/>
              <a:gd name="T2" fmla="*/ 75063100 w 369"/>
              <a:gd name="T3" fmla="*/ 104036490 h 369"/>
              <a:gd name="T4" fmla="*/ 170064203 w 369"/>
              <a:gd name="T5" fmla="*/ 165363224 h 369"/>
              <a:gd name="T6" fmla="*/ 170064203 w 369"/>
              <a:gd name="T7" fmla="*/ 42162176 h 369"/>
              <a:gd name="T8" fmla="*/ 161854212 w 369"/>
              <a:gd name="T9" fmla="*/ 151126885 h 369"/>
              <a:gd name="T10" fmla="*/ 161854212 w 369"/>
              <a:gd name="T11" fmla="*/ 151126885 h 369"/>
              <a:gd name="T12" fmla="*/ 88550888 w 369"/>
              <a:gd name="T13" fmla="*/ 104036490 h 369"/>
              <a:gd name="T14" fmla="*/ 161854212 w 369"/>
              <a:gd name="T15" fmla="*/ 55850935 h 369"/>
              <a:gd name="T16" fmla="*/ 161854212 w 369"/>
              <a:gd name="T17" fmla="*/ 151126885 h 369"/>
              <a:gd name="T18" fmla="*/ 65093334 w 369"/>
              <a:gd name="T19" fmla="*/ 165363224 h 369"/>
              <a:gd name="T20" fmla="*/ 65093334 w 369"/>
              <a:gd name="T21" fmla="*/ 165363224 h 369"/>
              <a:gd name="T22" fmla="*/ 65093334 w 369"/>
              <a:gd name="T23" fmla="*/ 42162176 h 369"/>
              <a:gd name="T24" fmla="*/ 52778731 w 369"/>
              <a:gd name="T25" fmla="*/ 42162176 h 369"/>
              <a:gd name="T26" fmla="*/ 52778731 w 369"/>
              <a:gd name="T27" fmla="*/ 165363224 h 369"/>
              <a:gd name="T28" fmla="*/ 65093334 w 369"/>
              <a:gd name="T29" fmla="*/ 165363224 h 369"/>
              <a:gd name="T30" fmla="*/ 107903063 w 369"/>
              <a:gd name="T31" fmla="*/ 0 h 369"/>
              <a:gd name="T32" fmla="*/ 216391953 w 369"/>
              <a:gd name="T33" fmla="*/ 101298590 h 369"/>
              <a:gd name="T34" fmla="*/ 107903063 w 369"/>
              <a:gd name="T35" fmla="*/ 202049600 h 369"/>
              <a:gd name="T36" fmla="*/ 0 w 369"/>
              <a:gd name="T37" fmla="*/ 101298590 h 369"/>
              <a:gd name="T38" fmla="*/ 107903063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290" y="77"/>
                </a:moveTo>
                <a:lnTo>
                  <a:pt x="128" y="190"/>
                </a:lnTo>
                <a:lnTo>
                  <a:pt x="290" y="302"/>
                </a:lnTo>
                <a:lnTo>
                  <a:pt x="290" y="77"/>
                </a:lnTo>
                <a:close/>
                <a:moveTo>
                  <a:pt x="276" y="276"/>
                </a:moveTo>
                <a:lnTo>
                  <a:pt x="276" y="276"/>
                </a:lnTo>
                <a:lnTo>
                  <a:pt x="151" y="190"/>
                </a:lnTo>
                <a:lnTo>
                  <a:pt x="276" y="102"/>
                </a:lnTo>
                <a:lnTo>
                  <a:pt x="276" y="276"/>
                </a:lnTo>
                <a:close/>
                <a:moveTo>
                  <a:pt x="111" y="302"/>
                </a:moveTo>
                <a:lnTo>
                  <a:pt x="111" y="302"/>
                </a:lnTo>
                <a:lnTo>
                  <a:pt x="111" y="77"/>
                </a:lnTo>
                <a:lnTo>
                  <a:pt x="90" y="77"/>
                </a:lnTo>
                <a:lnTo>
                  <a:pt x="90" y="302"/>
                </a:lnTo>
                <a:lnTo>
                  <a:pt x="111" y="302"/>
                </a:lnTo>
                <a:close/>
                <a:moveTo>
                  <a:pt x="184" y="0"/>
                </a:moveTo>
                <a:cubicBezTo>
                  <a:pt x="286" y="0"/>
                  <a:pt x="369" y="83"/>
                  <a:pt x="369" y="185"/>
                </a:cubicBezTo>
                <a:cubicBezTo>
                  <a:pt x="369" y="286"/>
                  <a:pt x="286" y="369"/>
                  <a:pt x="184" y="369"/>
                </a:cubicBezTo>
                <a:cubicBezTo>
                  <a:pt x="82" y="369"/>
                  <a:pt x="0" y="286"/>
                  <a:pt x="0" y="185"/>
                </a:cubicBezTo>
                <a:cubicBezTo>
                  <a:pt x="0" y="83"/>
                  <a:pt x="82" y="0"/>
                  <a:pt x="184"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 name="Freeform 20">
            <a:hlinkClick r:id="rId30" action="ppaction://hlinksldjump"/>
          </p:cNvPr>
          <p:cNvSpPr>
            <a:spLocks noEditPoints="1"/>
          </p:cNvSpPr>
          <p:nvPr userDrawn="1"/>
        </p:nvSpPr>
        <p:spPr bwMode="auto">
          <a:xfrm>
            <a:off x="9482138" y="280238"/>
            <a:ext cx="282575" cy="273050"/>
          </a:xfrm>
          <a:custGeom>
            <a:avLst/>
            <a:gdLst>
              <a:gd name="T0" fmla="*/ 108488890 w 369"/>
              <a:gd name="T1" fmla="*/ 0 h 369"/>
              <a:gd name="T2" fmla="*/ 216391953 w 369"/>
              <a:gd name="T3" fmla="*/ 101298590 h 369"/>
              <a:gd name="T4" fmla="*/ 108488890 w 369"/>
              <a:gd name="T5" fmla="*/ 202049600 h 369"/>
              <a:gd name="T6" fmla="*/ 0 w 369"/>
              <a:gd name="T7" fmla="*/ 101298590 h 369"/>
              <a:gd name="T8" fmla="*/ 108488890 w 369"/>
              <a:gd name="T9" fmla="*/ 0 h 369"/>
              <a:gd name="T10" fmla="*/ 185897592 w 369"/>
              <a:gd name="T11" fmla="*/ 108964709 h 369"/>
              <a:gd name="T12" fmla="*/ 182378806 w 369"/>
              <a:gd name="T13" fmla="*/ 111154289 h 369"/>
              <a:gd name="T14" fmla="*/ 168891019 w 369"/>
              <a:gd name="T15" fmla="*/ 111154289 h 369"/>
              <a:gd name="T16" fmla="*/ 165958825 w 369"/>
              <a:gd name="T17" fmla="*/ 110059869 h 369"/>
              <a:gd name="T18" fmla="*/ 107903063 w 369"/>
              <a:gd name="T19" fmla="*/ 53660615 h 369"/>
              <a:gd name="T20" fmla="*/ 51018955 w 369"/>
              <a:gd name="T21" fmla="*/ 110059869 h 369"/>
              <a:gd name="T22" fmla="*/ 47500934 w 369"/>
              <a:gd name="T23" fmla="*/ 111154289 h 369"/>
              <a:gd name="T24" fmla="*/ 34013147 w 369"/>
              <a:gd name="T25" fmla="*/ 111154289 h 369"/>
              <a:gd name="T26" fmla="*/ 30494361 w 369"/>
              <a:gd name="T27" fmla="*/ 108964709 h 369"/>
              <a:gd name="T28" fmla="*/ 31080953 w 369"/>
              <a:gd name="T29" fmla="*/ 104584070 h 369"/>
              <a:gd name="T30" fmla="*/ 104384277 w 369"/>
              <a:gd name="T31" fmla="*/ 33400897 h 369"/>
              <a:gd name="T32" fmla="*/ 107903063 w 369"/>
              <a:gd name="T33" fmla="*/ 31758157 h 369"/>
              <a:gd name="T34" fmla="*/ 112007676 w 369"/>
              <a:gd name="T35" fmla="*/ 33400897 h 369"/>
              <a:gd name="T36" fmla="*/ 185311000 w 369"/>
              <a:gd name="T37" fmla="*/ 104584070 h 369"/>
              <a:gd name="T38" fmla="*/ 185897592 w 369"/>
              <a:gd name="T39" fmla="*/ 108964709 h 369"/>
              <a:gd name="T40" fmla="*/ 54537741 w 369"/>
              <a:gd name="T41" fmla="*/ 115534929 h 369"/>
              <a:gd name="T42" fmla="*/ 54537741 w 369"/>
              <a:gd name="T43" fmla="*/ 115534929 h 369"/>
              <a:gd name="T44" fmla="*/ 54537741 w 369"/>
              <a:gd name="T45" fmla="*/ 157697105 h 369"/>
              <a:gd name="T46" fmla="*/ 60988721 w 369"/>
              <a:gd name="T47" fmla="*/ 164815644 h 369"/>
              <a:gd name="T48" fmla="*/ 90896490 w 369"/>
              <a:gd name="T49" fmla="*/ 164815644 h 369"/>
              <a:gd name="T50" fmla="*/ 90896490 w 369"/>
              <a:gd name="T51" fmla="*/ 118820408 h 369"/>
              <a:gd name="T52" fmla="*/ 98519889 w 369"/>
              <a:gd name="T53" fmla="*/ 111701869 h 369"/>
              <a:gd name="T54" fmla="*/ 117872064 w 369"/>
              <a:gd name="T55" fmla="*/ 111701869 h 369"/>
              <a:gd name="T56" fmla="*/ 125495463 w 369"/>
              <a:gd name="T57" fmla="*/ 118820408 h 369"/>
              <a:gd name="T58" fmla="*/ 125495463 w 369"/>
              <a:gd name="T59" fmla="*/ 164815644 h 369"/>
              <a:gd name="T60" fmla="*/ 155403232 w 369"/>
              <a:gd name="T61" fmla="*/ 164815644 h 369"/>
              <a:gd name="T62" fmla="*/ 161854212 w 369"/>
              <a:gd name="T63" fmla="*/ 157697105 h 369"/>
              <a:gd name="T64" fmla="*/ 161854212 w 369"/>
              <a:gd name="T65" fmla="*/ 115534929 h 369"/>
              <a:gd name="T66" fmla="*/ 107903063 w 369"/>
              <a:gd name="T67" fmla="*/ 62969474 h 369"/>
              <a:gd name="T68" fmla="*/ 54537741 w 369"/>
              <a:gd name="T69" fmla="*/ 115534929 h 3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9" h="369">
                <a:moveTo>
                  <a:pt x="185" y="0"/>
                </a:moveTo>
                <a:cubicBezTo>
                  <a:pt x="286" y="0"/>
                  <a:pt x="369" y="83"/>
                  <a:pt x="369" y="185"/>
                </a:cubicBezTo>
                <a:cubicBezTo>
                  <a:pt x="369" y="286"/>
                  <a:pt x="286" y="369"/>
                  <a:pt x="185" y="369"/>
                </a:cubicBezTo>
                <a:cubicBezTo>
                  <a:pt x="83" y="369"/>
                  <a:pt x="0" y="286"/>
                  <a:pt x="0" y="185"/>
                </a:cubicBezTo>
                <a:cubicBezTo>
                  <a:pt x="0" y="83"/>
                  <a:pt x="83" y="0"/>
                  <a:pt x="185" y="0"/>
                </a:cubicBezTo>
                <a:close/>
                <a:moveTo>
                  <a:pt x="317" y="199"/>
                </a:moveTo>
                <a:cubicBezTo>
                  <a:pt x="316" y="201"/>
                  <a:pt x="314" y="203"/>
                  <a:pt x="311" y="203"/>
                </a:cubicBezTo>
                <a:lnTo>
                  <a:pt x="288" y="203"/>
                </a:lnTo>
                <a:cubicBezTo>
                  <a:pt x="286" y="203"/>
                  <a:pt x="284" y="202"/>
                  <a:pt x="283" y="201"/>
                </a:cubicBezTo>
                <a:lnTo>
                  <a:pt x="184" y="98"/>
                </a:lnTo>
                <a:lnTo>
                  <a:pt x="87" y="201"/>
                </a:lnTo>
                <a:cubicBezTo>
                  <a:pt x="85" y="202"/>
                  <a:pt x="83" y="203"/>
                  <a:pt x="81" y="203"/>
                </a:cubicBezTo>
                <a:lnTo>
                  <a:pt x="58" y="203"/>
                </a:lnTo>
                <a:cubicBezTo>
                  <a:pt x="55" y="203"/>
                  <a:pt x="53" y="201"/>
                  <a:pt x="52" y="199"/>
                </a:cubicBezTo>
                <a:cubicBezTo>
                  <a:pt x="51" y="196"/>
                  <a:pt x="51" y="193"/>
                  <a:pt x="53" y="191"/>
                </a:cubicBezTo>
                <a:lnTo>
                  <a:pt x="178" y="61"/>
                </a:lnTo>
                <a:cubicBezTo>
                  <a:pt x="180" y="59"/>
                  <a:pt x="182" y="58"/>
                  <a:pt x="184" y="58"/>
                </a:cubicBezTo>
                <a:cubicBezTo>
                  <a:pt x="187" y="58"/>
                  <a:pt x="189" y="59"/>
                  <a:pt x="191" y="61"/>
                </a:cubicBezTo>
                <a:lnTo>
                  <a:pt x="316" y="191"/>
                </a:lnTo>
                <a:cubicBezTo>
                  <a:pt x="318" y="193"/>
                  <a:pt x="318" y="196"/>
                  <a:pt x="317" y="199"/>
                </a:cubicBezTo>
                <a:close/>
                <a:moveTo>
                  <a:pt x="93" y="211"/>
                </a:moveTo>
                <a:lnTo>
                  <a:pt x="93" y="211"/>
                </a:lnTo>
                <a:lnTo>
                  <a:pt x="93" y="288"/>
                </a:lnTo>
                <a:cubicBezTo>
                  <a:pt x="93" y="296"/>
                  <a:pt x="98" y="301"/>
                  <a:pt x="104" y="301"/>
                </a:cubicBezTo>
                <a:lnTo>
                  <a:pt x="155" y="301"/>
                </a:lnTo>
                <a:lnTo>
                  <a:pt x="155" y="217"/>
                </a:lnTo>
                <a:cubicBezTo>
                  <a:pt x="155" y="210"/>
                  <a:pt x="161" y="204"/>
                  <a:pt x="168" y="204"/>
                </a:cubicBezTo>
                <a:lnTo>
                  <a:pt x="201" y="204"/>
                </a:lnTo>
                <a:cubicBezTo>
                  <a:pt x="208" y="204"/>
                  <a:pt x="214" y="210"/>
                  <a:pt x="214" y="217"/>
                </a:cubicBezTo>
                <a:lnTo>
                  <a:pt x="214" y="301"/>
                </a:lnTo>
                <a:lnTo>
                  <a:pt x="265" y="301"/>
                </a:lnTo>
                <a:cubicBezTo>
                  <a:pt x="271" y="301"/>
                  <a:pt x="276" y="296"/>
                  <a:pt x="276" y="288"/>
                </a:cubicBezTo>
                <a:lnTo>
                  <a:pt x="276" y="211"/>
                </a:lnTo>
                <a:lnTo>
                  <a:pt x="184" y="115"/>
                </a:lnTo>
                <a:lnTo>
                  <a:pt x="93" y="21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 name="Freeform 21">
            <a:hlinkClick r:id="" action="ppaction://hlinkshowjump?jump=previousslide"/>
          </p:cNvPr>
          <p:cNvSpPr>
            <a:spLocks noEditPoints="1"/>
          </p:cNvSpPr>
          <p:nvPr userDrawn="1"/>
        </p:nvSpPr>
        <p:spPr bwMode="auto">
          <a:xfrm>
            <a:off x="10258425" y="280238"/>
            <a:ext cx="282575" cy="273050"/>
          </a:xfrm>
          <a:custGeom>
            <a:avLst/>
            <a:gdLst>
              <a:gd name="T0" fmla="*/ 107903063 w 369"/>
              <a:gd name="T1" fmla="*/ 0 h 369"/>
              <a:gd name="T2" fmla="*/ 216391953 w 369"/>
              <a:gd name="T3" fmla="*/ 101298590 h 369"/>
              <a:gd name="T4" fmla="*/ 107903063 w 369"/>
              <a:gd name="T5" fmla="*/ 202049600 h 369"/>
              <a:gd name="T6" fmla="*/ 0 w 369"/>
              <a:gd name="T7" fmla="*/ 101298590 h 369"/>
              <a:gd name="T8" fmla="*/ 107903063 w 369"/>
              <a:gd name="T9" fmla="*/ 0 h 369"/>
              <a:gd name="T10" fmla="*/ 153057629 w 369"/>
              <a:gd name="T11" fmla="*/ 33400897 h 369"/>
              <a:gd name="T12" fmla="*/ 153057629 w 369"/>
              <a:gd name="T13" fmla="*/ 175766503 h 369"/>
              <a:gd name="T14" fmla="*/ 17006573 w 369"/>
              <a:gd name="T15" fmla="*/ 104036490 h 369"/>
              <a:gd name="T16" fmla="*/ 153057629 w 369"/>
              <a:gd name="T17" fmla="*/ 33400897 h 369"/>
              <a:gd name="T18" fmla="*/ 140156434 w 369"/>
              <a:gd name="T19" fmla="*/ 50922715 h 369"/>
              <a:gd name="T20" fmla="*/ 140156434 w 369"/>
              <a:gd name="T21" fmla="*/ 50922715 h 369"/>
              <a:gd name="T22" fmla="*/ 38704351 w 369"/>
              <a:gd name="T23" fmla="*/ 104036490 h 369"/>
              <a:gd name="T24" fmla="*/ 140156434 w 369"/>
              <a:gd name="T25" fmla="*/ 157697105 h 369"/>
              <a:gd name="T26" fmla="*/ 140156434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4" y="0"/>
                </a:moveTo>
                <a:cubicBezTo>
                  <a:pt x="286" y="0"/>
                  <a:pt x="369" y="83"/>
                  <a:pt x="369" y="185"/>
                </a:cubicBezTo>
                <a:cubicBezTo>
                  <a:pt x="369" y="286"/>
                  <a:pt x="286" y="369"/>
                  <a:pt x="184" y="369"/>
                </a:cubicBezTo>
                <a:cubicBezTo>
                  <a:pt x="83" y="369"/>
                  <a:pt x="0" y="286"/>
                  <a:pt x="0" y="185"/>
                </a:cubicBezTo>
                <a:cubicBezTo>
                  <a:pt x="0" y="83"/>
                  <a:pt x="83" y="0"/>
                  <a:pt x="184" y="0"/>
                </a:cubicBezTo>
                <a:close/>
                <a:moveTo>
                  <a:pt x="261" y="61"/>
                </a:moveTo>
                <a:lnTo>
                  <a:pt x="261" y="321"/>
                </a:lnTo>
                <a:lnTo>
                  <a:pt x="29" y="190"/>
                </a:lnTo>
                <a:lnTo>
                  <a:pt x="261" y="61"/>
                </a:lnTo>
                <a:close/>
                <a:moveTo>
                  <a:pt x="239" y="93"/>
                </a:moveTo>
                <a:lnTo>
                  <a:pt x="239" y="93"/>
                </a:lnTo>
                <a:lnTo>
                  <a:pt x="66" y="190"/>
                </a:lnTo>
                <a:lnTo>
                  <a:pt x="239" y="288"/>
                </a:lnTo>
                <a:lnTo>
                  <a:pt x="239"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 name="Freeform 22">
            <a:hlinkClick r:id="" action="ppaction://hlinkshowjump?jump=lastslide"/>
          </p:cNvPr>
          <p:cNvSpPr>
            <a:spLocks noEditPoints="1"/>
          </p:cNvSpPr>
          <p:nvPr userDrawn="1"/>
        </p:nvSpPr>
        <p:spPr bwMode="auto">
          <a:xfrm>
            <a:off x="11736388" y="280238"/>
            <a:ext cx="284162" cy="273050"/>
          </a:xfrm>
          <a:custGeom>
            <a:avLst/>
            <a:gdLst>
              <a:gd name="T0" fmla="*/ 46849766 w 369"/>
              <a:gd name="T1" fmla="*/ 42162176 h 369"/>
              <a:gd name="T2" fmla="*/ 142921165 w 369"/>
              <a:gd name="T3" fmla="*/ 104036490 h 369"/>
              <a:gd name="T4" fmla="*/ 46849766 w 369"/>
              <a:gd name="T5" fmla="*/ 165363224 h 369"/>
              <a:gd name="T6" fmla="*/ 46849766 w 369"/>
              <a:gd name="T7" fmla="*/ 42162176 h 369"/>
              <a:gd name="T8" fmla="*/ 55152071 w 369"/>
              <a:gd name="T9" fmla="*/ 151126885 h 369"/>
              <a:gd name="T10" fmla="*/ 55152071 w 369"/>
              <a:gd name="T11" fmla="*/ 151126885 h 369"/>
              <a:gd name="T12" fmla="*/ 129281389 w 369"/>
              <a:gd name="T13" fmla="*/ 104036490 h 369"/>
              <a:gd name="T14" fmla="*/ 55152071 w 369"/>
              <a:gd name="T15" fmla="*/ 55850935 h 369"/>
              <a:gd name="T16" fmla="*/ 55152071 w 369"/>
              <a:gd name="T17" fmla="*/ 151126885 h 369"/>
              <a:gd name="T18" fmla="*/ 153002370 w 369"/>
              <a:gd name="T19" fmla="*/ 165363224 h 369"/>
              <a:gd name="T20" fmla="*/ 153002370 w 369"/>
              <a:gd name="T21" fmla="*/ 165363224 h 369"/>
              <a:gd name="T22" fmla="*/ 153002370 w 369"/>
              <a:gd name="T23" fmla="*/ 42162176 h 369"/>
              <a:gd name="T24" fmla="*/ 165456212 w 369"/>
              <a:gd name="T25" fmla="*/ 42162176 h 369"/>
              <a:gd name="T26" fmla="*/ 165456212 w 369"/>
              <a:gd name="T27" fmla="*/ 165363224 h 369"/>
              <a:gd name="T28" fmla="*/ 153002370 w 369"/>
              <a:gd name="T29" fmla="*/ 165363224 h 369"/>
              <a:gd name="T30" fmla="*/ 109711175 w 369"/>
              <a:gd name="T31" fmla="*/ 0 h 369"/>
              <a:gd name="T32" fmla="*/ 0 w 369"/>
              <a:gd name="T33" fmla="*/ 101298590 h 369"/>
              <a:gd name="T34" fmla="*/ 109711175 w 369"/>
              <a:gd name="T35" fmla="*/ 202049600 h 369"/>
              <a:gd name="T36" fmla="*/ 218829383 w 369"/>
              <a:gd name="T37" fmla="*/ 101298590 h 369"/>
              <a:gd name="T38" fmla="*/ 109711175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79" y="77"/>
                </a:moveTo>
                <a:lnTo>
                  <a:pt x="241" y="190"/>
                </a:lnTo>
                <a:lnTo>
                  <a:pt x="79" y="302"/>
                </a:lnTo>
                <a:lnTo>
                  <a:pt x="79" y="77"/>
                </a:lnTo>
                <a:close/>
                <a:moveTo>
                  <a:pt x="93" y="276"/>
                </a:moveTo>
                <a:lnTo>
                  <a:pt x="93" y="276"/>
                </a:lnTo>
                <a:lnTo>
                  <a:pt x="218" y="190"/>
                </a:lnTo>
                <a:lnTo>
                  <a:pt x="93" y="102"/>
                </a:lnTo>
                <a:lnTo>
                  <a:pt x="93" y="276"/>
                </a:lnTo>
                <a:close/>
                <a:moveTo>
                  <a:pt x="258" y="302"/>
                </a:moveTo>
                <a:lnTo>
                  <a:pt x="258" y="302"/>
                </a:lnTo>
                <a:lnTo>
                  <a:pt x="258" y="77"/>
                </a:lnTo>
                <a:lnTo>
                  <a:pt x="279" y="77"/>
                </a:lnTo>
                <a:lnTo>
                  <a:pt x="279" y="302"/>
                </a:lnTo>
                <a:lnTo>
                  <a:pt x="258" y="302"/>
                </a:lnTo>
                <a:close/>
                <a:moveTo>
                  <a:pt x="185" y="0"/>
                </a:moveTo>
                <a:cubicBezTo>
                  <a:pt x="83" y="0"/>
                  <a:pt x="0" y="83"/>
                  <a:pt x="0" y="185"/>
                </a:cubicBezTo>
                <a:cubicBezTo>
                  <a:pt x="0" y="286"/>
                  <a:pt x="83" y="369"/>
                  <a:pt x="185" y="369"/>
                </a:cubicBezTo>
                <a:cubicBezTo>
                  <a:pt x="287" y="369"/>
                  <a:pt x="369" y="286"/>
                  <a:pt x="369" y="185"/>
                </a:cubicBezTo>
                <a:cubicBezTo>
                  <a:pt x="369" y="83"/>
                  <a:pt x="287" y="0"/>
                  <a:pt x="18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 name="Freeform 23">
            <a:hlinkClick r:id="" action="ppaction://hlinkshowjump?jump=nextslide"/>
          </p:cNvPr>
          <p:cNvSpPr>
            <a:spLocks noEditPoints="1"/>
          </p:cNvSpPr>
          <p:nvPr userDrawn="1"/>
        </p:nvSpPr>
        <p:spPr bwMode="auto">
          <a:xfrm>
            <a:off x="11360150" y="280238"/>
            <a:ext cx="282575" cy="273050"/>
          </a:xfrm>
          <a:custGeom>
            <a:avLst/>
            <a:gdLst>
              <a:gd name="T0" fmla="*/ 108488890 w 369"/>
              <a:gd name="T1" fmla="*/ 0 h 369"/>
              <a:gd name="T2" fmla="*/ 0 w 369"/>
              <a:gd name="T3" fmla="*/ 101298590 h 369"/>
              <a:gd name="T4" fmla="*/ 108488890 w 369"/>
              <a:gd name="T5" fmla="*/ 202049600 h 369"/>
              <a:gd name="T6" fmla="*/ 216391953 w 369"/>
              <a:gd name="T7" fmla="*/ 101298590 h 369"/>
              <a:gd name="T8" fmla="*/ 108488890 w 369"/>
              <a:gd name="T9" fmla="*/ 0 h 369"/>
              <a:gd name="T10" fmla="*/ 63334324 w 369"/>
              <a:gd name="T11" fmla="*/ 33400897 h 369"/>
              <a:gd name="T12" fmla="*/ 63334324 w 369"/>
              <a:gd name="T13" fmla="*/ 175766503 h 369"/>
              <a:gd name="T14" fmla="*/ 199385379 w 369"/>
              <a:gd name="T15" fmla="*/ 104036490 h 369"/>
              <a:gd name="T16" fmla="*/ 63334324 w 369"/>
              <a:gd name="T17" fmla="*/ 33400897 h 369"/>
              <a:gd name="T18" fmla="*/ 76235519 w 369"/>
              <a:gd name="T19" fmla="*/ 50922715 h 369"/>
              <a:gd name="T20" fmla="*/ 76235519 w 369"/>
              <a:gd name="T21" fmla="*/ 50922715 h 369"/>
              <a:gd name="T22" fmla="*/ 177687602 w 369"/>
              <a:gd name="T23" fmla="*/ 104036490 h 369"/>
              <a:gd name="T24" fmla="*/ 76235519 w 369"/>
              <a:gd name="T25" fmla="*/ 157697105 h 369"/>
              <a:gd name="T26" fmla="*/ 76235519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5" y="0"/>
                </a:moveTo>
                <a:cubicBezTo>
                  <a:pt x="83" y="0"/>
                  <a:pt x="0" y="83"/>
                  <a:pt x="0" y="185"/>
                </a:cubicBezTo>
                <a:cubicBezTo>
                  <a:pt x="0" y="286"/>
                  <a:pt x="83" y="369"/>
                  <a:pt x="185" y="369"/>
                </a:cubicBezTo>
                <a:cubicBezTo>
                  <a:pt x="286" y="369"/>
                  <a:pt x="369" y="286"/>
                  <a:pt x="369" y="185"/>
                </a:cubicBezTo>
                <a:cubicBezTo>
                  <a:pt x="369" y="83"/>
                  <a:pt x="286" y="0"/>
                  <a:pt x="185" y="0"/>
                </a:cubicBezTo>
                <a:close/>
                <a:moveTo>
                  <a:pt x="108" y="61"/>
                </a:moveTo>
                <a:lnTo>
                  <a:pt x="108" y="321"/>
                </a:lnTo>
                <a:lnTo>
                  <a:pt x="340" y="190"/>
                </a:lnTo>
                <a:lnTo>
                  <a:pt x="108" y="61"/>
                </a:lnTo>
                <a:close/>
                <a:moveTo>
                  <a:pt x="130" y="93"/>
                </a:moveTo>
                <a:lnTo>
                  <a:pt x="130" y="93"/>
                </a:lnTo>
                <a:lnTo>
                  <a:pt x="303" y="190"/>
                </a:lnTo>
                <a:lnTo>
                  <a:pt x="130" y="288"/>
                </a:lnTo>
                <a:lnTo>
                  <a:pt x="130"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 name="TextBox 9"/>
          <p:cNvSpPr txBox="1">
            <a:spLocks noChangeArrowheads="1"/>
          </p:cNvSpPr>
          <p:nvPr userDrawn="1"/>
        </p:nvSpPr>
        <p:spPr bwMode="auto">
          <a:xfrm>
            <a:off x="10779125" y="260648"/>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8B80F623-1958-4BEA-BF48-89DEDC1FB0EA}" type="slidenum">
              <a:rPr lang="zh-CN" altLang="en-US" sz="1600" smtClean="0">
                <a:solidFill>
                  <a:srgbClr val="FFFFFF"/>
                </a:solidFill>
                <a:latin typeface="微软雅黑" panose="020B0503020204020204" pitchFamily="34" charset="-122"/>
                <a:ea typeface="微软雅黑" panose="020B0503020204020204" pitchFamily="34" charset="-122"/>
              </a:rPr>
            </a:fld>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057" name="矩形 10"/>
          <p:cNvSpPr>
            <a:spLocks noChangeArrowheads="1"/>
          </p:cNvSpPr>
          <p:nvPr userDrawn="1"/>
        </p:nvSpPr>
        <p:spPr bwMode="auto">
          <a:xfrm>
            <a:off x="0" y="6778625"/>
            <a:ext cx="12196763" cy="79375"/>
          </a:xfrm>
          <a:prstGeom prst="rect">
            <a:avLst/>
          </a:prstGeom>
          <a:solidFill>
            <a:schemeClr val="tx1"/>
          </a:solidFill>
          <a:ln w="9525" cmpd="sng">
            <a:solidFill>
              <a:schemeClr val="tx1"/>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p>
        </p:txBody>
      </p:sp>
      <p:sp>
        <p:nvSpPr>
          <p:cNvPr id="205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205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0" Type="http://schemas.openxmlformats.org/officeDocument/2006/relationships/slideLayout" Target="../slideLayouts/slideLayout8.xml"/><Relationship Id="rId2" Type="http://schemas.openxmlformats.org/officeDocument/2006/relationships/image" Target="../media/image4.png"/><Relationship Id="rId19" Type="http://schemas.openxmlformats.org/officeDocument/2006/relationships/image" Target="../media/image21.png"/><Relationship Id="rId18" Type="http://schemas.openxmlformats.org/officeDocument/2006/relationships/image" Target="../media/image20.png"/><Relationship Id="rId17" Type="http://schemas.openxmlformats.org/officeDocument/2006/relationships/image" Target="../media/image19.png"/><Relationship Id="rId16" Type="http://schemas.openxmlformats.org/officeDocument/2006/relationships/image" Target="../media/image18.png"/><Relationship Id="rId15" Type="http://schemas.openxmlformats.org/officeDocument/2006/relationships/image" Target="../media/image17.png"/><Relationship Id="rId14"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3.png"/><Relationship Id="rId1" Type="http://schemas.openxmlformats.org/officeDocument/2006/relationships/hyperlink" Target="&#36328;&#22659;&#30005;&#21830;&#8220;&#21152;&#36895;&#36305;&#8221;&#65306;&#25506;&#35775;&#26494;&#27743;&#32508;&#20445;&#21306;&#20445;&#31246;&#22791;&#36135;&#26032;&#27169;&#24335;.mp4"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23.png"/><Relationship Id="rId1" Type="http://schemas.openxmlformats.org/officeDocument/2006/relationships/hyperlink" Target="&#20445;&#31246;&#20179;&#12289;&#30417;&#31649;&#20179;&#19982;&#26222;&#36890;&#20179;&#30340;&#21306;&#21035;.mp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23.png"/><Relationship Id="rId1" Type="http://schemas.openxmlformats.org/officeDocument/2006/relationships/hyperlink" Target="2024&#25490;&#21517;&#21069;&#21313;&#36328;&#22659;&#30005;&#21830;&#24179;&#21488;&#65292;&#20320;&#21548;&#35828;&#36807;&#21738;&#20010;&#65311;.mp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30.png"/><Relationship Id="rId1" Type="http://schemas.openxmlformats.org/officeDocument/2006/relationships/hyperlink" Target="&#20122;&#39532;&#36874;&#36328;&#22659;&#30005;&#21830;&#24179;&#21488;&#31616;&#20171;.mp4" TargetMode="Externa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1.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23.png"/><Relationship Id="rId1" Type="http://schemas.openxmlformats.org/officeDocument/2006/relationships/hyperlink" Target="2020&#24180;ebay&#36328;&#22659;&#30005;&#21830;&#24179;&#21488;&#24320;&#24215;&#20837;&#39547;.mp4"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23.png"/><Relationship Id="rId1" Type="http://schemas.openxmlformats.org/officeDocument/2006/relationships/hyperlink" Target="PP&#25903;&#20184;&#65288;paypal&#65289;-&#23558;&#19990;&#30028;&#29993;&#22312;&#36523;&#21518;.mp4" TargetMode="Externa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36.png"/><Relationship Id="rId1" Type="http://schemas.openxmlformats.org/officeDocument/2006/relationships/hyperlink" Target="&#36328;&#22659;&#30005;&#21830;&#20840;&#29699;&#24320;&#24215;wish&#26377;&#21738;&#20123;&#35201;&#27714;.mp4"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23.png"/><Relationship Id="rId1" Type="http://schemas.openxmlformats.org/officeDocument/2006/relationships/hyperlink" Target="&#36328;&#22659;&#30005;&#21830;&#24179;&#21488;&#25958;&#29004;&#32593;&#20171;&#32461;.mp4"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38.png"/><Relationship Id="rId1" Type="http://schemas.openxmlformats.org/officeDocument/2006/relationships/image" Target="../media/image37.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0.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audio" Target="../media/audio1.wav"/></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31.xml"/><Relationship Id="rId4" Type="http://schemas.openxmlformats.org/officeDocument/2006/relationships/image" Target="../media/image23.png"/><Relationship Id="rId3" Type="http://schemas.openxmlformats.org/officeDocument/2006/relationships/hyperlink" Target="&#23453;&#36890;&#36798;&#29289;&#27969;&#65306;&#20102;&#35299;FBA&#65292;&#22269;&#38469;&#23567;&#21253;&#65292;&#28023;&#22806;&#20179;.mp4" TargetMode="External"/><Relationship Id="rId2" Type="http://schemas.openxmlformats.org/officeDocument/2006/relationships/image" Target="../media/image38.png"/><Relationship Id="rId1" Type="http://schemas.openxmlformats.org/officeDocument/2006/relationships/image" Target="../media/image37.emf"/></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23.png"/><Relationship Id="rId1" Type="http://schemas.openxmlformats.org/officeDocument/2006/relationships/hyperlink" Target="&#19975;&#22269;&#37038;&#25919;&#32852;&#30431;.doc" TargetMode="Externa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23.png"/><Relationship Id="rId1" Type="http://schemas.openxmlformats.org/officeDocument/2006/relationships/hyperlink" Target="&#25340;&#22810;&#22810;&#20986;&#28023;&#28608;&#25112;&#65292;&#20379;&#24212;&#38142;&#29289;&#27969;&#21487;&#36824;&#33021;&#25171;&#65311;.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23.png"/><Relationship Id="rId1" Type="http://schemas.openxmlformats.org/officeDocument/2006/relationships/hyperlink" Target="&#25340;&#22810;&#22810;&#20986;&#28023;&#28608;&#25112;&#65292;&#20379;&#24212;&#38142;&#29289;&#27969;&#21487;&#36824;&#33021;&#25171;&#65311;.mp4"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23.png"/><Relationship Id="rId1" Type="http://schemas.openxmlformats.org/officeDocument/2006/relationships/hyperlink" Target="&#28023;&#22806;&#20179;&#31034;&#20363;.mp4" TargetMode="Externa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23.png"/><Relationship Id="rId1" Type="http://schemas.openxmlformats.org/officeDocument/2006/relationships/hyperlink" Target="&#28023;&#20851;&#21333;&#19968;&#31383;&#21475;&#65306;&#35762;&#35299;&#36827;&#20986;&#21475;&#36135;&#29289;&#36890;&#20851;&#20840;&#27969;&#31243;.mp4" TargetMode="Externa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42.png"/><Relationship Id="rId1" Type="http://schemas.openxmlformats.org/officeDocument/2006/relationships/image" Target="../media/image41.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43.emf"/></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32.jpe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23.png"/><Relationship Id="rId1" Type="http://schemas.openxmlformats.org/officeDocument/2006/relationships/hyperlink" Target="&#36328;&#22659;&#30005;&#21830;&#24180;&#22343;&#22686;&#38271;50%&#20197;&#19978;%20%20&#20652;&#29983;&#36328;&#22659;&#25903;&#20184;&#26032;&#34013;&#28023;.mp4"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audio" Target="../media/audio1.wav"/></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hyperlink" Target="&#19968;&#24102;&#19968;&#36335;&#65306;&#21704;&#33832;&#20811;&#26031;&#22374;&#20154;&#32842;&#36328;&#22659;&#30005;&#21830;.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6146" name="图片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2120900"/>
            <a:ext cx="41354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12298363" y="1601788"/>
            <a:ext cx="665162"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8" name="Rectangle 6"/>
          <p:cNvSpPr>
            <a:spLocks noChangeArrowheads="1"/>
          </p:cNvSpPr>
          <p:nvPr/>
        </p:nvSpPr>
        <p:spPr bwMode="auto">
          <a:xfrm>
            <a:off x="12298363" y="2341563"/>
            <a:ext cx="665162"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9" name="Rectangle 7"/>
          <p:cNvSpPr>
            <a:spLocks noChangeArrowheads="1"/>
          </p:cNvSpPr>
          <p:nvPr/>
        </p:nvSpPr>
        <p:spPr bwMode="auto">
          <a:xfrm>
            <a:off x="12298363" y="3082925"/>
            <a:ext cx="665162"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0" name="Rectangle 8"/>
          <p:cNvSpPr>
            <a:spLocks noChangeArrowheads="1"/>
          </p:cNvSpPr>
          <p:nvPr/>
        </p:nvSpPr>
        <p:spPr bwMode="auto">
          <a:xfrm>
            <a:off x="12298363" y="3822700"/>
            <a:ext cx="665162"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1" name="Rectangle 9"/>
          <p:cNvSpPr>
            <a:spLocks noChangeArrowheads="1"/>
          </p:cNvSpPr>
          <p:nvPr/>
        </p:nvSpPr>
        <p:spPr bwMode="auto">
          <a:xfrm>
            <a:off x="12298363" y="4562475"/>
            <a:ext cx="665162"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52" name="图片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74850"/>
            <a:ext cx="5127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38" y="2870200"/>
            <a:ext cx="5699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图片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8563" y="3684588"/>
            <a:ext cx="615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图片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9563" y="2201863"/>
            <a:ext cx="5810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图片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4451350"/>
            <a:ext cx="3429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图片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2788" y="2044700"/>
            <a:ext cx="8064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图片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5738" y="1755775"/>
            <a:ext cx="8985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图片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1463" y="2489200"/>
            <a:ext cx="5191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图片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8" y="2463800"/>
            <a:ext cx="8001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图片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7903">
            <a:off x="4581525" y="3846513"/>
            <a:ext cx="584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3"/>
          <p:cNvSpPr>
            <a:spLocks noGrp="1" noChangeArrowheads="1"/>
          </p:cNvSpPr>
          <p:nvPr>
            <p:ph type="ctrTitle" idx="4294967295"/>
          </p:nvPr>
        </p:nvSpPr>
        <p:spPr>
          <a:xfrm>
            <a:off x="7074798" y="1302440"/>
            <a:ext cx="4090232" cy="1046440"/>
          </a:xfrm>
        </p:spPr>
        <p:txBody>
          <a:bodyPr wrap="square">
            <a:spAutoFit/>
          </a:bodyPr>
          <a:lstStyle/>
          <a:p>
            <a:pPr algn="r" eaLnBrk="1" hangingPunct="1">
              <a:defRPr/>
            </a:pPr>
            <a:r>
              <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rPr>
              <a:t>第十章</a:t>
            </a:r>
            <a:endPar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endParaRPr>
          </a:p>
        </p:txBody>
      </p:sp>
      <p:sp>
        <p:nvSpPr>
          <p:cNvPr id="6163" name="Rectangle 3"/>
          <p:cNvSpPr txBox="1">
            <a:spLocks noChangeArrowheads="1"/>
          </p:cNvSpPr>
          <p:nvPr/>
        </p:nvSpPr>
        <p:spPr bwMode="auto">
          <a:xfrm>
            <a:off x="7381345" y="2446056"/>
            <a:ext cx="3783685" cy="114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lnSpc>
                <a:spcPct val="120000"/>
              </a:lnSpc>
              <a:spcBef>
                <a:spcPts val="0"/>
              </a:spcBef>
              <a:buFontTx/>
              <a:buNone/>
              <a:defRPr/>
            </a:pPr>
            <a:r>
              <a:rPr lang="zh-CN" altLang="en-US" sz="6000" dirty="0">
                <a:solidFill>
                  <a:srgbClr val="FFFFFF"/>
                </a:solidFill>
                <a:effectLst>
                  <a:outerShdw blurRad="38100" dist="38100" dir="2700000" algn="tl">
                    <a:srgbClr val="000000"/>
                  </a:outerShdw>
                </a:effectLst>
                <a:latin typeface="+mj-lt"/>
                <a:ea typeface="方正粗倩简体" panose="03000509000000000000" pitchFamily="65" charset="-122"/>
              </a:rPr>
              <a:t>跨境电商</a:t>
            </a:r>
            <a:endPar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endParaRPr>
          </a:p>
        </p:txBody>
      </p:sp>
      <p:sp>
        <p:nvSpPr>
          <p:cNvPr id="6170" name="Rectangle 5"/>
          <p:cNvSpPr>
            <a:spLocks noChangeArrowheads="1"/>
          </p:cNvSpPr>
          <p:nvPr/>
        </p:nvSpPr>
        <p:spPr bwMode="auto">
          <a:xfrm>
            <a:off x="12065000" y="1601788"/>
            <a:ext cx="131763"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1" name="Rectangle 6"/>
          <p:cNvSpPr>
            <a:spLocks noChangeArrowheads="1"/>
          </p:cNvSpPr>
          <p:nvPr/>
        </p:nvSpPr>
        <p:spPr bwMode="auto">
          <a:xfrm>
            <a:off x="12065000" y="2341563"/>
            <a:ext cx="131763"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2" name="Rectangle 7"/>
          <p:cNvSpPr>
            <a:spLocks noChangeArrowheads="1"/>
          </p:cNvSpPr>
          <p:nvPr/>
        </p:nvSpPr>
        <p:spPr bwMode="auto">
          <a:xfrm>
            <a:off x="12065000" y="3082925"/>
            <a:ext cx="131763"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3" name="Rectangle 8"/>
          <p:cNvSpPr>
            <a:spLocks noChangeArrowheads="1"/>
          </p:cNvSpPr>
          <p:nvPr/>
        </p:nvSpPr>
        <p:spPr bwMode="auto">
          <a:xfrm>
            <a:off x="12065000" y="3822700"/>
            <a:ext cx="131763"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4" name="Rectangle 9"/>
          <p:cNvSpPr>
            <a:spLocks noChangeArrowheads="1"/>
          </p:cNvSpPr>
          <p:nvPr/>
        </p:nvSpPr>
        <p:spPr bwMode="auto">
          <a:xfrm>
            <a:off x="12065000" y="4562475"/>
            <a:ext cx="13176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75" name="图片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8588" y="2806700"/>
            <a:ext cx="12382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图片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3400" y="3462338"/>
            <a:ext cx="12033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图片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1463" y="2671763"/>
            <a:ext cx="11795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图片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875" y="2754313"/>
            <a:ext cx="1130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图片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 y="1981200"/>
            <a:ext cx="784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图片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02100" y="4043363"/>
            <a:ext cx="7223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图片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08388" y="2212975"/>
            <a:ext cx="644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图片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2800" y="3870325"/>
            <a:ext cx="15573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图片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43125" y="4687888"/>
            <a:ext cx="6461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7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186"/>
                                        </p:tgtEl>
                                        <p:attrNameLst>
                                          <p:attrName>style.visibility</p:attrName>
                                        </p:attrNameLst>
                                      </p:cBhvr>
                                      <p:to>
                                        <p:strVal val="visible"/>
                                      </p:to>
                                    </p:set>
                                    <p:animEffect transition="in" filter="fade">
                                      <p:cBhvr>
                                        <p:cTn id="13" dur="1000"/>
                                        <p:tgtEl>
                                          <p:spTgt spid="6186"/>
                                        </p:tgtEl>
                                      </p:cBhvr>
                                    </p:animEffect>
                                    <p:anim calcmode="lin" valueType="num">
                                      <p:cBhvr>
                                        <p:cTn id="14" dur="1000" fill="hold"/>
                                        <p:tgtEl>
                                          <p:spTgt spid="6186"/>
                                        </p:tgtEl>
                                        <p:attrNameLst>
                                          <p:attrName>ppt_x</p:attrName>
                                        </p:attrNameLst>
                                      </p:cBhvr>
                                      <p:tavLst>
                                        <p:tav tm="0">
                                          <p:val>
                                            <p:strVal val="#ppt_x"/>
                                          </p:val>
                                        </p:tav>
                                        <p:tav tm="100000">
                                          <p:val>
                                            <p:strVal val="#ppt_x"/>
                                          </p:val>
                                        </p:tav>
                                      </p:tavLst>
                                    </p:anim>
                                    <p:anim calcmode="lin" valueType="num">
                                      <p:cBhvr>
                                        <p:cTn id="15" dur="1000" fill="hold"/>
                                        <p:tgtEl>
                                          <p:spTgt spid="618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200"/>
                                  </p:stCondLst>
                                  <p:childTnLst>
                                    <p:set>
                                      <p:cBhvr>
                                        <p:cTn id="17" dur="1" fill="hold">
                                          <p:stCondLst>
                                            <p:cond delay="0"/>
                                          </p:stCondLst>
                                        </p:cTn>
                                        <p:tgtEl>
                                          <p:spTgt spid="6187"/>
                                        </p:tgtEl>
                                        <p:attrNameLst>
                                          <p:attrName>style.visibility</p:attrName>
                                        </p:attrNameLst>
                                      </p:cBhvr>
                                      <p:to>
                                        <p:strVal val="visible"/>
                                      </p:to>
                                    </p:set>
                                    <p:animEffect transition="in" filter="fade">
                                      <p:cBhvr>
                                        <p:cTn id="18" dur="1000"/>
                                        <p:tgtEl>
                                          <p:spTgt spid="6187"/>
                                        </p:tgtEl>
                                      </p:cBhvr>
                                    </p:animEffect>
                                    <p:anim calcmode="lin" valueType="num">
                                      <p:cBhvr>
                                        <p:cTn id="19" dur="1000" fill="hold"/>
                                        <p:tgtEl>
                                          <p:spTgt spid="6187"/>
                                        </p:tgtEl>
                                        <p:attrNameLst>
                                          <p:attrName>ppt_x</p:attrName>
                                        </p:attrNameLst>
                                      </p:cBhvr>
                                      <p:tavLst>
                                        <p:tav tm="0">
                                          <p:val>
                                            <p:strVal val="#ppt_x"/>
                                          </p:val>
                                        </p:tav>
                                        <p:tav tm="100000">
                                          <p:val>
                                            <p:strVal val="#ppt_x"/>
                                          </p:val>
                                        </p:tav>
                                      </p:tavLst>
                                    </p:anim>
                                    <p:anim calcmode="lin" valueType="num">
                                      <p:cBhvr>
                                        <p:cTn id="20" dur="1000" fill="hold"/>
                                        <p:tgtEl>
                                          <p:spTgt spid="618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 presetClass="entr" presetSubtype="0" fill="hold" nodeType="afterEffect">
                                  <p:stCondLst>
                                    <p:cond delay="300"/>
                                  </p:stCondLst>
                                  <p:childTnLst>
                                    <p:set>
                                      <p:cBhvr>
                                        <p:cTn id="23" dur="1" fill="hold">
                                          <p:stCondLst>
                                            <p:cond delay="0"/>
                                          </p:stCondLst>
                                        </p:cTn>
                                        <p:tgtEl>
                                          <p:spTgt spid="6160"/>
                                        </p:tgtEl>
                                        <p:attrNameLst>
                                          <p:attrName>style.visibility</p:attrName>
                                        </p:attrNameLst>
                                      </p:cBhvr>
                                      <p:to>
                                        <p:strVal val="visible"/>
                                      </p:to>
                                    </p:set>
                                  </p:childTnLst>
                                </p:cTn>
                              </p:par>
                              <p:par>
                                <p:cTn id="24" presetID="10" presetClass="entr" presetSubtype="0" fill="hold" nodeType="withEffect">
                                  <p:stCondLst>
                                    <p:cond delay="300"/>
                                  </p:stCondLst>
                                  <p:childTnLst>
                                    <p:set>
                                      <p:cBhvr>
                                        <p:cTn id="25" dur="1" fill="hold">
                                          <p:stCondLst>
                                            <p:cond delay="0"/>
                                          </p:stCondLst>
                                        </p:cTn>
                                        <p:tgtEl>
                                          <p:spTgt spid="6160"/>
                                        </p:tgtEl>
                                        <p:attrNameLst>
                                          <p:attrName>style.visibility</p:attrName>
                                        </p:attrNameLst>
                                      </p:cBhvr>
                                      <p:to>
                                        <p:strVal val="visible"/>
                                      </p:to>
                                    </p:set>
                                    <p:anim calcmode="lin" valueType="num">
                                      <p:cBhvr>
                                        <p:cTn id="26" dur="500" fill="hold"/>
                                        <p:tgtEl>
                                          <p:spTgt spid="6160"/>
                                        </p:tgtEl>
                                        <p:attrNameLst>
                                          <p:attrName>ppt_w</p:attrName>
                                        </p:attrNameLst>
                                      </p:cBhvr>
                                      <p:tavLst>
                                        <p:tav tm="0">
                                          <p:val>
                                            <p:fltVal val="0"/>
                                          </p:val>
                                        </p:tav>
                                        <p:tav tm="100000">
                                          <p:val>
                                            <p:strVal val="#ppt_w"/>
                                          </p:val>
                                        </p:tav>
                                      </p:tavLst>
                                    </p:anim>
                                    <p:anim calcmode="lin" valueType="num">
                                      <p:cBhvr>
                                        <p:cTn id="27" dur="500" fill="hold"/>
                                        <p:tgtEl>
                                          <p:spTgt spid="6160"/>
                                        </p:tgtEl>
                                        <p:attrNameLst>
                                          <p:attrName>ppt_h</p:attrName>
                                        </p:attrNameLst>
                                      </p:cBhvr>
                                      <p:tavLst>
                                        <p:tav tm="0">
                                          <p:val>
                                            <p:fltVal val="0"/>
                                          </p:val>
                                        </p:tav>
                                        <p:tav tm="100000">
                                          <p:val>
                                            <p:strVal val="#ppt_h"/>
                                          </p:val>
                                        </p:tav>
                                      </p:tavLst>
                                    </p:anim>
                                    <p:animEffect transition="in" filter="fade">
                                      <p:cBhvr>
                                        <p:cTn id="28" dur="500"/>
                                        <p:tgtEl>
                                          <p:spTgt spid="6160"/>
                                        </p:tgtEl>
                                      </p:cBhvr>
                                    </p:animEffect>
                                  </p:childTnLst>
                                </p:cTn>
                              </p:par>
                              <p:par>
                                <p:cTn id="29" presetID="35" presetClass="path" presetSubtype="0" accel="50000" fill="hold" nodeType="withEffect">
                                  <p:stCondLst>
                                    <p:cond delay="300"/>
                                  </p:stCondLst>
                                  <p:childTnLst>
                                    <p:animMotion origin="layout" path="M -4.0536E-6 2.22222E-6 L 0.11513 0.12245 " pathEditMode="relative" rAng="0" ptsTypes="AA">
                                      <p:cBhvr>
                                        <p:cTn id="30" dur="700" spd="-99800" fill="hold"/>
                                        <p:tgtEl>
                                          <p:spTgt spid="6160"/>
                                        </p:tgtEl>
                                        <p:attrNameLst>
                                          <p:attrName>ppt_x</p:attrName>
                                          <p:attrName>ppt_y</p:attrName>
                                        </p:attrNameLst>
                                      </p:cBhvr>
                                      <p:rCtr x="5800" y="6100"/>
                                    </p:animMotion>
                                  </p:childTnLst>
                                </p:cTn>
                              </p:par>
                              <p:par>
                                <p:cTn id="31" presetID="1" presetClass="entr" presetSubtype="0" fill="hold" nodeType="withEffect">
                                  <p:stCondLst>
                                    <p:cond delay="0"/>
                                  </p:stCondLst>
                                  <p:childTnLst>
                                    <p:set>
                                      <p:cBhvr>
                                        <p:cTn id="32" dur="1" fill="hold">
                                          <p:stCondLst>
                                            <p:cond delay="0"/>
                                          </p:stCondLst>
                                        </p:cTn>
                                        <p:tgtEl>
                                          <p:spTgt spid="6155"/>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6155"/>
                                        </p:tgtEl>
                                        <p:attrNameLst>
                                          <p:attrName>style.visibility</p:attrName>
                                        </p:attrNameLst>
                                      </p:cBhvr>
                                      <p:to>
                                        <p:strVal val="visible"/>
                                      </p:to>
                                    </p:set>
                                    <p:anim calcmode="lin" valueType="num">
                                      <p:cBhvr>
                                        <p:cTn id="35" dur="500" fill="hold"/>
                                        <p:tgtEl>
                                          <p:spTgt spid="6155"/>
                                        </p:tgtEl>
                                        <p:attrNameLst>
                                          <p:attrName>ppt_w</p:attrName>
                                        </p:attrNameLst>
                                      </p:cBhvr>
                                      <p:tavLst>
                                        <p:tav tm="0">
                                          <p:val>
                                            <p:fltVal val="0"/>
                                          </p:val>
                                        </p:tav>
                                        <p:tav tm="100000">
                                          <p:val>
                                            <p:strVal val="#ppt_w"/>
                                          </p:val>
                                        </p:tav>
                                      </p:tavLst>
                                    </p:anim>
                                    <p:anim calcmode="lin" valueType="num">
                                      <p:cBhvr>
                                        <p:cTn id="36" dur="500" fill="hold"/>
                                        <p:tgtEl>
                                          <p:spTgt spid="6155"/>
                                        </p:tgtEl>
                                        <p:attrNameLst>
                                          <p:attrName>ppt_h</p:attrName>
                                        </p:attrNameLst>
                                      </p:cBhvr>
                                      <p:tavLst>
                                        <p:tav tm="0">
                                          <p:val>
                                            <p:fltVal val="0"/>
                                          </p:val>
                                        </p:tav>
                                        <p:tav tm="100000">
                                          <p:val>
                                            <p:strVal val="#ppt_h"/>
                                          </p:val>
                                        </p:tav>
                                      </p:tavLst>
                                    </p:anim>
                                    <p:animEffect transition="in" filter="fade">
                                      <p:cBhvr>
                                        <p:cTn id="37" dur="500"/>
                                        <p:tgtEl>
                                          <p:spTgt spid="6155"/>
                                        </p:tgtEl>
                                      </p:cBhvr>
                                    </p:animEffect>
                                  </p:childTnLst>
                                </p:cTn>
                              </p:par>
                              <p:par>
                                <p:cTn id="38" presetID="35" presetClass="path" presetSubtype="0" accel="50000" fill="hold" nodeType="withEffect">
                                  <p:stCondLst>
                                    <p:cond delay="0"/>
                                  </p:stCondLst>
                                  <p:childTnLst>
                                    <p:animMotion origin="layout" path="M 4.26044E-6 7.40741E-7 L 0.0692 0.17222 " pathEditMode="relative" rAng="0" ptsTypes="AA">
                                      <p:cBhvr>
                                        <p:cTn id="39" dur="700" spd="-99800" fill="hold"/>
                                        <p:tgtEl>
                                          <p:spTgt spid="6155"/>
                                        </p:tgtEl>
                                        <p:attrNameLst>
                                          <p:attrName>ppt_x</p:attrName>
                                          <p:attrName>ppt_y</p:attrName>
                                        </p:attrNameLst>
                                      </p:cBhvr>
                                      <p:rCtr x="3500" y="8600"/>
                                    </p:animMotion>
                                  </p:childTnLst>
                                </p:cTn>
                              </p:par>
                              <p:par>
                                <p:cTn id="40" presetID="1" presetClass="entr" presetSubtype="0" fill="hold" nodeType="withEffect">
                                  <p:stCondLst>
                                    <p:cond delay="300"/>
                                  </p:stCondLst>
                                  <p:childTnLst>
                                    <p:set>
                                      <p:cBhvr>
                                        <p:cTn id="41" dur="1" fill="hold">
                                          <p:stCondLst>
                                            <p:cond delay="0"/>
                                          </p:stCondLst>
                                        </p:cTn>
                                        <p:tgtEl>
                                          <p:spTgt spid="6157"/>
                                        </p:tgtEl>
                                        <p:attrNameLst>
                                          <p:attrName>style.visibility</p:attrName>
                                        </p:attrNameLst>
                                      </p:cBhvr>
                                      <p:to>
                                        <p:strVal val="visible"/>
                                      </p:to>
                                    </p:set>
                                  </p:childTnLst>
                                </p:cTn>
                              </p:par>
                              <p:par>
                                <p:cTn id="42" presetID="10" presetClass="entr" presetSubtype="0" fill="hold" nodeType="withEffect">
                                  <p:stCondLst>
                                    <p:cond delay="300"/>
                                  </p:stCondLst>
                                  <p:childTnLst>
                                    <p:set>
                                      <p:cBhvr>
                                        <p:cTn id="43" dur="1" fill="hold">
                                          <p:stCondLst>
                                            <p:cond delay="0"/>
                                          </p:stCondLst>
                                        </p:cTn>
                                        <p:tgtEl>
                                          <p:spTgt spid="6157"/>
                                        </p:tgtEl>
                                        <p:attrNameLst>
                                          <p:attrName>style.visibility</p:attrName>
                                        </p:attrNameLst>
                                      </p:cBhvr>
                                      <p:to>
                                        <p:strVal val="visible"/>
                                      </p:to>
                                    </p:set>
                                    <p:anim calcmode="lin" valueType="num">
                                      <p:cBhvr>
                                        <p:cTn id="44" dur="500" fill="hold"/>
                                        <p:tgtEl>
                                          <p:spTgt spid="6157"/>
                                        </p:tgtEl>
                                        <p:attrNameLst>
                                          <p:attrName>ppt_w</p:attrName>
                                        </p:attrNameLst>
                                      </p:cBhvr>
                                      <p:tavLst>
                                        <p:tav tm="0">
                                          <p:val>
                                            <p:fltVal val="0"/>
                                          </p:val>
                                        </p:tav>
                                        <p:tav tm="100000">
                                          <p:val>
                                            <p:strVal val="#ppt_w"/>
                                          </p:val>
                                        </p:tav>
                                      </p:tavLst>
                                    </p:anim>
                                    <p:anim calcmode="lin" valueType="num">
                                      <p:cBhvr>
                                        <p:cTn id="45" dur="500" fill="hold"/>
                                        <p:tgtEl>
                                          <p:spTgt spid="6157"/>
                                        </p:tgtEl>
                                        <p:attrNameLst>
                                          <p:attrName>ppt_h</p:attrName>
                                        </p:attrNameLst>
                                      </p:cBhvr>
                                      <p:tavLst>
                                        <p:tav tm="0">
                                          <p:val>
                                            <p:fltVal val="0"/>
                                          </p:val>
                                        </p:tav>
                                        <p:tav tm="100000">
                                          <p:val>
                                            <p:strVal val="#ppt_h"/>
                                          </p:val>
                                        </p:tav>
                                      </p:tavLst>
                                    </p:anim>
                                    <p:animEffect transition="in" filter="fade">
                                      <p:cBhvr>
                                        <p:cTn id="46" dur="500"/>
                                        <p:tgtEl>
                                          <p:spTgt spid="6157"/>
                                        </p:tgtEl>
                                      </p:cBhvr>
                                    </p:animEffect>
                                  </p:childTnLst>
                                </p:cTn>
                              </p:par>
                              <p:par>
                                <p:cTn id="47" presetID="35" presetClass="path" presetSubtype="0" accel="50000" fill="hold" nodeType="withEffect">
                                  <p:stCondLst>
                                    <p:cond delay="300"/>
                                  </p:stCondLst>
                                  <p:childTnLst>
                                    <p:animMotion origin="layout" path="M -4.91219E-6 -1.48148E-6 L 0.02693 0.18125 " pathEditMode="relative" rAng="0" ptsTypes="AA">
                                      <p:cBhvr>
                                        <p:cTn id="48" dur="700" spd="-99800" fill="hold"/>
                                        <p:tgtEl>
                                          <p:spTgt spid="6157"/>
                                        </p:tgtEl>
                                        <p:attrNameLst>
                                          <p:attrName>ppt_x</p:attrName>
                                          <p:attrName>ppt_y</p:attrName>
                                        </p:attrNameLst>
                                      </p:cBhvr>
                                      <p:rCtr x="1300" y="9100"/>
                                    </p:animMotion>
                                  </p:childTnLst>
                                </p:cTn>
                              </p:par>
                              <p:par>
                                <p:cTn id="49" presetID="1" presetClass="entr" presetSubtype="0" fill="hold" nodeType="withEffect">
                                  <p:stCondLst>
                                    <p:cond delay="100"/>
                                  </p:stCondLst>
                                  <p:childTnLst>
                                    <p:set>
                                      <p:cBhvr>
                                        <p:cTn id="50" dur="1" fill="hold">
                                          <p:stCondLst>
                                            <p:cond delay="0"/>
                                          </p:stCondLst>
                                        </p:cTn>
                                        <p:tgtEl>
                                          <p:spTgt spid="6158"/>
                                        </p:tgtEl>
                                        <p:attrNameLst>
                                          <p:attrName>style.visibility</p:attrName>
                                        </p:attrNameLst>
                                      </p:cBhvr>
                                      <p:to>
                                        <p:strVal val="visible"/>
                                      </p:to>
                                    </p:set>
                                  </p:childTnLst>
                                </p:cTn>
                              </p:par>
                              <p:par>
                                <p:cTn id="51" presetID="10" presetClass="entr" presetSubtype="0" fill="hold" nodeType="withEffect">
                                  <p:stCondLst>
                                    <p:cond delay="100"/>
                                  </p:stCondLst>
                                  <p:childTnLst>
                                    <p:set>
                                      <p:cBhvr>
                                        <p:cTn id="52" dur="1" fill="hold">
                                          <p:stCondLst>
                                            <p:cond delay="0"/>
                                          </p:stCondLst>
                                        </p:cTn>
                                        <p:tgtEl>
                                          <p:spTgt spid="6158"/>
                                        </p:tgtEl>
                                        <p:attrNameLst>
                                          <p:attrName>style.visibility</p:attrName>
                                        </p:attrNameLst>
                                      </p:cBhvr>
                                      <p:to>
                                        <p:strVal val="visible"/>
                                      </p:to>
                                    </p:set>
                                    <p:anim calcmode="lin" valueType="num">
                                      <p:cBhvr>
                                        <p:cTn id="53" dur="500" fill="hold"/>
                                        <p:tgtEl>
                                          <p:spTgt spid="6158"/>
                                        </p:tgtEl>
                                        <p:attrNameLst>
                                          <p:attrName>ppt_w</p:attrName>
                                        </p:attrNameLst>
                                      </p:cBhvr>
                                      <p:tavLst>
                                        <p:tav tm="0">
                                          <p:val>
                                            <p:fltVal val="0"/>
                                          </p:val>
                                        </p:tav>
                                        <p:tav tm="100000">
                                          <p:val>
                                            <p:strVal val="#ppt_w"/>
                                          </p:val>
                                        </p:tav>
                                      </p:tavLst>
                                    </p:anim>
                                    <p:anim calcmode="lin" valueType="num">
                                      <p:cBhvr>
                                        <p:cTn id="54" dur="500" fill="hold"/>
                                        <p:tgtEl>
                                          <p:spTgt spid="6158"/>
                                        </p:tgtEl>
                                        <p:attrNameLst>
                                          <p:attrName>ppt_h</p:attrName>
                                        </p:attrNameLst>
                                      </p:cBhvr>
                                      <p:tavLst>
                                        <p:tav tm="0">
                                          <p:val>
                                            <p:fltVal val="0"/>
                                          </p:val>
                                        </p:tav>
                                        <p:tav tm="100000">
                                          <p:val>
                                            <p:strVal val="#ppt_h"/>
                                          </p:val>
                                        </p:tav>
                                      </p:tavLst>
                                    </p:anim>
                                    <p:animEffect transition="in" filter="fade">
                                      <p:cBhvr>
                                        <p:cTn id="55" dur="500"/>
                                        <p:tgtEl>
                                          <p:spTgt spid="6158"/>
                                        </p:tgtEl>
                                      </p:cBhvr>
                                    </p:animEffect>
                                  </p:childTnLst>
                                </p:cTn>
                              </p:par>
                              <p:par>
                                <p:cTn id="56" presetID="35" presetClass="path" presetSubtype="0" accel="50000" fill="hold" nodeType="withEffect">
                                  <p:stCondLst>
                                    <p:cond delay="100"/>
                                  </p:stCondLst>
                                  <p:childTnLst>
                                    <p:animMotion origin="layout" path="M -3.37497E-6 -3.58927E-6 L -0.03773 0.21161 " pathEditMode="relative" rAng="0" ptsTypes="AA">
                                      <p:cBhvr>
                                        <p:cTn id="57" dur="700" spd="-99800" fill="hold"/>
                                        <p:tgtEl>
                                          <p:spTgt spid="6158"/>
                                        </p:tgtEl>
                                        <p:attrNameLst>
                                          <p:attrName>ppt_x</p:attrName>
                                          <p:attrName>ppt_y</p:attrName>
                                        </p:attrNameLst>
                                      </p:cBhvr>
                                      <p:rCtr x="-1700" y="10600"/>
                                    </p:animMotion>
                                  </p:childTnLst>
                                </p:cTn>
                              </p:par>
                              <p:par>
                                <p:cTn id="58" presetID="1" presetClass="entr" presetSubtype="0" fill="hold" nodeType="withEffect">
                                  <p:stCondLst>
                                    <p:cond delay="100"/>
                                  </p:stCondLst>
                                  <p:childTnLst>
                                    <p:set>
                                      <p:cBhvr>
                                        <p:cTn id="59" dur="1" fill="hold">
                                          <p:stCondLst>
                                            <p:cond delay="0"/>
                                          </p:stCondLst>
                                        </p:cTn>
                                        <p:tgtEl>
                                          <p:spTgt spid="6153"/>
                                        </p:tgtEl>
                                        <p:attrNameLst>
                                          <p:attrName>style.visibility</p:attrName>
                                        </p:attrNameLst>
                                      </p:cBhvr>
                                      <p:to>
                                        <p:strVal val="visible"/>
                                      </p:to>
                                    </p:set>
                                  </p:childTnLst>
                                </p:cTn>
                              </p:par>
                              <p:par>
                                <p:cTn id="60" presetID="10" presetClass="entr" presetSubtype="0" fill="hold" nodeType="withEffect">
                                  <p:stCondLst>
                                    <p:cond delay="100"/>
                                  </p:stCondLst>
                                  <p:childTnLst>
                                    <p:set>
                                      <p:cBhvr>
                                        <p:cTn id="61" dur="1" fill="hold">
                                          <p:stCondLst>
                                            <p:cond delay="0"/>
                                          </p:stCondLst>
                                        </p:cTn>
                                        <p:tgtEl>
                                          <p:spTgt spid="6153"/>
                                        </p:tgtEl>
                                        <p:attrNameLst>
                                          <p:attrName>style.visibility</p:attrName>
                                        </p:attrNameLst>
                                      </p:cBhvr>
                                      <p:to>
                                        <p:strVal val="visible"/>
                                      </p:to>
                                    </p:set>
                                    <p:anim calcmode="lin" valueType="num">
                                      <p:cBhvr>
                                        <p:cTn id="62" dur="500" fill="hold"/>
                                        <p:tgtEl>
                                          <p:spTgt spid="6153"/>
                                        </p:tgtEl>
                                        <p:attrNameLst>
                                          <p:attrName>ppt_w</p:attrName>
                                        </p:attrNameLst>
                                      </p:cBhvr>
                                      <p:tavLst>
                                        <p:tav tm="0">
                                          <p:val>
                                            <p:fltVal val="0"/>
                                          </p:val>
                                        </p:tav>
                                        <p:tav tm="100000">
                                          <p:val>
                                            <p:strVal val="#ppt_w"/>
                                          </p:val>
                                        </p:tav>
                                      </p:tavLst>
                                    </p:anim>
                                    <p:anim calcmode="lin" valueType="num">
                                      <p:cBhvr>
                                        <p:cTn id="63" dur="500" fill="hold"/>
                                        <p:tgtEl>
                                          <p:spTgt spid="6153"/>
                                        </p:tgtEl>
                                        <p:attrNameLst>
                                          <p:attrName>ppt_h</p:attrName>
                                        </p:attrNameLst>
                                      </p:cBhvr>
                                      <p:tavLst>
                                        <p:tav tm="0">
                                          <p:val>
                                            <p:fltVal val="0"/>
                                          </p:val>
                                        </p:tav>
                                        <p:tav tm="100000">
                                          <p:val>
                                            <p:strVal val="#ppt_h"/>
                                          </p:val>
                                        </p:tav>
                                      </p:tavLst>
                                    </p:anim>
                                    <p:animEffect transition="in" filter="fade">
                                      <p:cBhvr>
                                        <p:cTn id="64" dur="500"/>
                                        <p:tgtEl>
                                          <p:spTgt spid="6153"/>
                                        </p:tgtEl>
                                      </p:cBhvr>
                                    </p:animEffect>
                                  </p:childTnLst>
                                </p:cTn>
                              </p:par>
                              <p:par>
                                <p:cTn id="65" presetID="35" presetClass="path" presetSubtype="0" accel="50000" fill="hold" nodeType="withEffect">
                                  <p:stCondLst>
                                    <p:cond delay="100"/>
                                  </p:stCondLst>
                                  <p:childTnLst>
                                    <p:animMotion origin="layout" path="M -2.25345E-6 4.73636E-6 L -0.1949 0.04949 " pathEditMode="relative" rAng="0" ptsTypes="AA">
                                      <p:cBhvr>
                                        <p:cTn id="66" dur="700" spd="-99800" fill="hold"/>
                                        <p:tgtEl>
                                          <p:spTgt spid="6153"/>
                                        </p:tgtEl>
                                        <p:attrNameLst>
                                          <p:attrName>ppt_x</p:attrName>
                                          <p:attrName>ppt_y</p:attrName>
                                        </p:attrNameLst>
                                      </p:cBhvr>
                                      <p:rCtr x="-9500" y="2500"/>
                                    </p:animMotion>
                                  </p:childTnLst>
                                </p:cTn>
                              </p:par>
                              <p:par>
                                <p:cTn id="67" presetID="1" presetClass="entr" presetSubtype="0" fill="hold" nodeType="withEffect">
                                  <p:stCondLst>
                                    <p:cond delay="0"/>
                                  </p:stCondLst>
                                  <p:childTnLst>
                                    <p:set>
                                      <p:cBhvr>
                                        <p:cTn id="68" dur="1" fill="hold">
                                          <p:stCondLst>
                                            <p:cond delay="0"/>
                                          </p:stCondLst>
                                        </p:cTn>
                                        <p:tgtEl>
                                          <p:spTgt spid="6154"/>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6154"/>
                                        </p:tgtEl>
                                        <p:attrNameLst>
                                          <p:attrName>style.visibility</p:attrName>
                                        </p:attrNameLst>
                                      </p:cBhvr>
                                      <p:to>
                                        <p:strVal val="visible"/>
                                      </p:to>
                                    </p:set>
                                    <p:anim calcmode="lin" valueType="num">
                                      <p:cBhvr>
                                        <p:cTn id="71" dur="500" fill="hold"/>
                                        <p:tgtEl>
                                          <p:spTgt spid="6154"/>
                                        </p:tgtEl>
                                        <p:attrNameLst>
                                          <p:attrName>ppt_w</p:attrName>
                                        </p:attrNameLst>
                                      </p:cBhvr>
                                      <p:tavLst>
                                        <p:tav tm="0">
                                          <p:val>
                                            <p:fltVal val="0"/>
                                          </p:val>
                                        </p:tav>
                                        <p:tav tm="100000">
                                          <p:val>
                                            <p:strVal val="#ppt_w"/>
                                          </p:val>
                                        </p:tav>
                                      </p:tavLst>
                                    </p:anim>
                                    <p:anim calcmode="lin" valueType="num">
                                      <p:cBhvr>
                                        <p:cTn id="72" dur="500" fill="hold"/>
                                        <p:tgtEl>
                                          <p:spTgt spid="6154"/>
                                        </p:tgtEl>
                                        <p:attrNameLst>
                                          <p:attrName>ppt_h</p:attrName>
                                        </p:attrNameLst>
                                      </p:cBhvr>
                                      <p:tavLst>
                                        <p:tav tm="0">
                                          <p:val>
                                            <p:fltVal val="0"/>
                                          </p:val>
                                        </p:tav>
                                        <p:tav tm="100000">
                                          <p:val>
                                            <p:strVal val="#ppt_h"/>
                                          </p:val>
                                        </p:tav>
                                      </p:tavLst>
                                    </p:anim>
                                    <p:animEffect transition="in" filter="fade">
                                      <p:cBhvr>
                                        <p:cTn id="73" dur="500"/>
                                        <p:tgtEl>
                                          <p:spTgt spid="6154"/>
                                        </p:tgtEl>
                                      </p:cBhvr>
                                    </p:animEffect>
                                  </p:childTnLst>
                                </p:cTn>
                              </p:par>
                              <p:par>
                                <p:cTn id="74" presetID="35" presetClass="path" presetSubtype="0" accel="50000" fill="hold" nodeType="withEffect">
                                  <p:stCondLst>
                                    <p:cond delay="0"/>
                                  </p:stCondLst>
                                  <p:childTnLst>
                                    <p:animMotion origin="layout" path="M 4.96943E-6 -7.40741E-7 L -0.17615 -0.04051 " pathEditMode="relative" rAng="0" ptsTypes="AA">
                                      <p:cBhvr>
                                        <p:cTn id="75" dur="700" spd="-99800" fill="hold"/>
                                        <p:tgtEl>
                                          <p:spTgt spid="6154"/>
                                        </p:tgtEl>
                                        <p:attrNameLst>
                                          <p:attrName>ppt_x</p:attrName>
                                          <p:attrName>ppt_y</p:attrName>
                                        </p:attrNameLst>
                                      </p:cBhvr>
                                      <p:rCtr x="-8600" y="-1800"/>
                                    </p:animMotion>
                                  </p:childTnLst>
                                </p:cTn>
                              </p:par>
                              <p:par>
                                <p:cTn id="76" presetID="1" presetClass="entr" presetSubtype="0" fill="hold" nodeType="withEffect">
                                  <p:stCondLst>
                                    <p:cond delay="200"/>
                                  </p:stCondLst>
                                  <p:childTnLst>
                                    <p:set>
                                      <p:cBhvr>
                                        <p:cTn id="77" dur="1" fill="hold">
                                          <p:stCondLst>
                                            <p:cond delay="0"/>
                                          </p:stCondLst>
                                        </p:cTn>
                                        <p:tgtEl>
                                          <p:spTgt spid="6156"/>
                                        </p:tgtEl>
                                        <p:attrNameLst>
                                          <p:attrName>style.visibility</p:attrName>
                                        </p:attrNameLst>
                                      </p:cBhvr>
                                      <p:to>
                                        <p:strVal val="visible"/>
                                      </p:to>
                                    </p:set>
                                  </p:childTnLst>
                                </p:cTn>
                              </p:par>
                              <p:par>
                                <p:cTn id="78" presetID="10" presetClass="entr" presetSubtype="0" fill="hold" nodeType="withEffect">
                                  <p:stCondLst>
                                    <p:cond delay="200"/>
                                  </p:stCondLst>
                                  <p:childTnLst>
                                    <p:set>
                                      <p:cBhvr>
                                        <p:cTn id="79" dur="1" fill="hold">
                                          <p:stCondLst>
                                            <p:cond delay="0"/>
                                          </p:stCondLst>
                                        </p:cTn>
                                        <p:tgtEl>
                                          <p:spTgt spid="6156"/>
                                        </p:tgtEl>
                                        <p:attrNameLst>
                                          <p:attrName>style.visibility</p:attrName>
                                        </p:attrNameLst>
                                      </p:cBhvr>
                                      <p:to>
                                        <p:strVal val="visible"/>
                                      </p:to>
                                    </p:set>
                                    <p:anim calcmode="lin" valueType="num">
                                      <p:cBhvr>
                                        <p:cTn id="80" dur="500" fill="hold"/>
                                        <p:tgtEl>
                                          <p:spTgt spid="6156"/>
                                        </p:tgtEl>
                                        <p:attrNameLst>
                                          <p:attrName>ppt_w</p:attrName>
                                        </p:attrNameLst>
                                      </p:cBhvr>
                                      <p:tavLst>
                                        <p:tav tm="0">
                                          <p:val>
                                            <p:fltVal val="0"/>
                                          </p:val>
                                        </p:tav>
                                        <p:tav tm="100000">
                                          <p:val>
                                            <p:strVal val="#ppt_w"/>
                                          </p:val>
                                        </p:tav>
                                      </p:tavLst>
                                    </p:anim>
                                    <p:anim calcmode="lin" valueType="num">
                                      <p:cBhvr>
                                        <p:cTn id="81" dur="500" fill="hold"/>
                                        <p:tgtEl>
                                          <p:spTgt spid="6156"/>
                                        </p:tgtEl>
                                        <p:attrNameLst>
                                          <p:attrName>ppt_h</p:attrName>
                                        </p:attrNameLst>
                                      </p:cBhvr>
                                      <p:tavLst>
                                        <p:tav tm="0">
                                          <p:val>
                                            <p:fltVal val="0"/>
                                          </p:val>
                                        </p:tav>
                                        <p:tav tm="100000">
                                          <p:val>
                                            <p:strVal val="#ppt_h"/>
                                          </p:val>
                                        </p:tav>
                                      </p:tavLst>
                                    </p:anim>
                                    <p:animEffect transition="in" filter="fade">
                                      <p:cBhvr>
                                        <p:cTn id="82" dur="500"/>
                                        <p:tgtEl>
                                          <p:spTgt spid="6156"/>
                                        </p:tgtEl>
                                      </p:cBhvr>
                                    </p:animEffect>
                                  </p:childTnLst>
                                </p:cTn>
                              </p:par>
                              <p:par>
                                <p:cTn id="83" presetID="35" presetClass="path" presetSubtype="0" accel="50000" fill="hold" nodeType="withEffect">
                                  <p:stCondLst>
                                    <p:cond delay="200"/>
                                  </p:stCondLst>
                                  <p:childTnLst>
                                    <p:animMotion origin="layout" path="M 4.92324E-6 3.15449E-6 L -0.17396 -0.14848 " pathEditMode="relative" rAng="0" ptsTypes="AA">
                                      <p:cBhvr>
                                        <p:cTn id="84" dur="700" spd="-99800" fill="hold"/>
                                        <p:tgtEl>
                                          <p:spTgt spid="6156"/>
                                        </p:tgtEl>
                                        <p:attrNameLst>
                                          <p:attrName>ppt_x</p:attrName>
                                          <p:attrName>ppt_y</p:attrName>
                                        </p:attrNameLst>
                                      </p:cBhvr>
                                      <p:rCtr x="-8500" y="-7200"/>
                                    </p:animMotion>
                                  </p:childTnLst>
                                </p:cTn>
                              </p:par>
                              <p:par>
                                <p:cTn id="85" presetID="1" presetClass="entr" presetSubtype="0" fill="hold" nodeType="withEffect">
                                  <p:stCondLst>
                                    <p:cond delay="100"/>
                                  </p:stCondLst>
                                  <p:childTnLst>
                                    <p:set>
                                      <p:cBhvr>
                                        <p:cTn id="86" dur="1" fill="hold">
                                          <p:stCondLst>
                                            <p:cond delay="0"/>
                                          </p:stCondLst>
                                        </p:cTn>
                                        <p:tgtEl>
                                          <p:spTgt spid="6159"/>
                                        </p:tgtEl>
                                        <p:attrNameLst>
                                          <p:attrName>style.visibility</p:attrName>
                                        </p:attrNameLst>
                                      </p:cBhvr>
                                      <p:to>
                                        <p:strVal val="visible"/>
                                      </p:to>
                                    </p:set>
                                  </p:childTnLst>
                                </p:cTn>
                              </p:par>
                              <p:par>
                                <p:cTn id="87" presetID="10" presetClass="entr" presetSubtype="0" fill="hold" nodeType="withEffect">
                                  <p:stCondLst>
                                    <p:cond delay="100"/>
                                  </p:stCondLst>
                                  <p:childTnLst>
                                    <p:set>
                                      <p:cBhvr>
                                        <p:cTn id="88" dur="1" fill="hold">
                                          <p:stCondLst>
                                            <p:cond delay="0"/>
                                          </p:stCondLst>
                                        </p:cTn>
                                        <p:tgtEl>
                                          <p:spTgt spid="6159"/>
                                        </p:tgtEl>
                                        <p:attrNameLst>
                                          <p:attrName>style.visibility</p:attrName>
                                        </p:attrNameLst>
                                      </p:cBhvr>
                                      <p:to>
                                        <p:strVal val="visible"/>
                                      </p:to>
                                    </p:set>
                                    <p:anim calcmode="lin" valueType="num">
                                      <p:cBhvr>
                                        <p:cTn id="89" dur="500" fill="hold"/>
                                        <p:tgtEl>
                                          <p:spTgt spid="6159"/>
                                        </p:tgtEl>
                                        <p:attrNameLst>
                                          <p:attrName>ppt_w</p:attrName>
                                        </p:attrNameLst>
                                      </p:cBhvr>
                                      <p:tavLst>
                                        <p:tav tm="0">
                                          <p:val>
                                            <p:fltVal val="0"/>
                                          </p:val>
                                        </p:tav>
                                        <p:tav tm="100000">
                                          <p:val>
                                            <p:strVal val="#ppt_w"/>
                                          </p:val>
                                        </p:tav>
                                      </p:tavLst>
                                    </p:anim>
                                    <p:anim calcmode="lin" valueType="num">
                                      <p:cBhvr>
                                        <p:cTn id="90" dur="500" fill="hold"/>
                                        <p:tgtEl>
                                          <p:spTgt spid="6159"/>
                                        </p:tgtEl>
                                        <p:attrNameLst>
                                          <p:attrName>ppt_h</p:attrName>
                                        </p:attrNameLst>
                                      </p:cBhvr>
                                      <p:tavLst>
                                        <p:tav tm="0">
                                          <p:val>
                                            <p:fltVal val="0"/>
                                          </p:val>
                                        </p:tav>
                                        <p:tav tm="100000">
                                          <p:val>
                                            <p:strVal val="#ppt_h"/>
                                          </p:val>
                                        </p:tav>
                                      </p:tavLst>
                                    </p:anim>
                                    <p:animEffect transition="in" filter="fade">
                                      <p:cBhvr>
                                        <p:cTn id="91" dur="500"/>
                                        <p:tgtEl>
                                          <p:spTgt spid="6159"/>
                                        </p:tgtEl>
                                      </p:cBhvr>
                                    </p:animEffect>
                                  </p:childTnLst>
                                </p:cTn>
                              </p:par>
                              <p:par>
                                <p:cTn id="92" presetID="35" presetClass="path" presetSubtype="0" accel="50000" fill="hold" nodeType="withEffect">
                                  <p:stCondLst>
                                    <p:cond delay="100"/>
                                  </p:stCondLst>
                                  <p:childTnLst>
                                    <p:animMotion origin="layout" path="M 3.66641E-6 -4.62535E-6 L -0.02915 0.13599 " pathEditMode="relative" rAng="0" ptsTypes="AA">
                                      <p:cBhvr>
                                        <p:cTn id="93" dur="700" spd="-99800" fill="hold"/>
                                        <p:tgtEl>
                                          <p:spTgt spid="6159"/>
                                        </p:tgtEl>
                                        <p:attrNameLst>
                                          <p:attrName>ppt_x</p:attrName>
                                          <p:attrName>ppt_y</p:attrName>
                                        </p:attrNameLst>
                                      </p:cBhvr>
                                      <p:rCtr x="-1300" y="6800"/>
                                    </p:animMotion>
                                  </p:childTnLst>
                                </p:cTn>
                              </p:par>
                              <p:par>
                                <p:cTn id="94" presetID="1" presetClass="entr" presetSubtype="0" fill="hold" nodeType="withEffect">
                                  <p:stCondLst>
                                    <p:cond delay="200"/>
                                  </p:stCondLst>
                                  <p:childTnLst>
                                    <p:set>
                                      <p:cBhvr>
                                        <p:cTn id="95" dur="1" fill="hold">
                                          <p:stCondLst>
                                            <p:cond delay="0"/>
                                          </p:stCondLst>
                                        </p:cTn>
                                        <p:tgtEl>
                                          <p:spTgt spid="6152"/>
                                        </p:tgtEl>
                                        <p:attrNameLst>
                                          <p:attrName>style.visibility</p:attrName>
                                        </p:attrNameLst>
                                      </p:cBhvr>
                                      <p:to>
                                        <p:strVal val="visible"/>
                                      </p:to>
                                    </p:set>
                                  </p:childTnLst>
                                </p:cTn>
                              </p:par>
                              <p:par>
                                <p:cTn id="96" presetID="10" presetClass="entr" presetSubtype="0" fill="hold" nodeType="withEffect">
                                  <p:stCondLst>
                                    <p:cond delay="200"/>
                                  </p:stCondLst>
                                  <p:childTnLst>
                                    <p:set>
                                      <p:cBhvr>
                                        <p:cTn id="97" dur="1" fill="hold">
                                          <p:stCondLst>
                                            <p:cond delay="0"/>
                                          </p:stCondLst>
                                        </p:cTn>
                                        <p:tgtEl>
                                          <p:spTgt spid="6152"/>
                                        </p:tgtEl>
                                        <p:attrNameLst>
                                          <p:attrName>style.visibility</p:attrName>
                                        </p:attrNameLst>
                                      </p:cBhvr>
                                      <p:to>
                                        <p:strVal val="visible"/>
                                      </p:to>
                                    </p:set>
                                    <p:anim calcmode="lin" valueType="num">
                                      <p:cBhvr>
                                        <p:cTn id="98" dur="500" fill="hold"/>
                                        <p:tgtEl>
                                          <p:spTgt spid="6152"/>
                                        </p:tgtEl>
                                        <p:attrNameLst>
                                          <p:attrName>ppt_w</p:attrName>
                                        </p:attrNameLst>
                                      </p:cBhvr>
                                      <p:tavLst>
                                        <p:tav tm="0">
                                          <p:val>
                                            <p:fltVal val="0"/>
                                          </p:val>
                                        </p:tav>
                                        <p:tav tm="100000">
                                          <p:val>
                                            <p:strVal val="#ppt_w"/>
                                          </p:val>
                                        </p:tav>
                                      </p:tavLst>
                                    </p:anim>
                                    <p:anim calcmode="lin" valueType="num">
                                      <p:cBhvr>
                                        <p:cTn id="99" dur="500" fill="hold"/>
                                        <p:tgtEl>
                                          <p:spTgt spid="6152"/>
                                        </p:tgtEl>
                                        <p:attrNameLst>
                                          <p:attrName>ppt_h</p:attrName>
                                        </p:attrNameLst>
                                      </p:cBhvr>
                                      <p:tavLst>
                                        <p:tav tm="0">
                                          <p:val>
                                            <p:fltVal val="0"/>
                                          </p:val>
                                        </p:tav>
                                        <p:tav tm="100000">
                                          <p:val>
                                            <p:strVal val="#ppt_h"/>
                                          </p:val>
                                        </p:tav>
                                      </p:tavLst>
                                    </p:anim>
                                    <p:animEffect transition="in" filter="fade">
                                      <p:cBhvr>
                                        <p:cTn id="100" dur="500"/>
                                        <p:tgtEl>
                                          <p:spTgt spid="6152"/>
                                        </p:tgtEl>
                                      </p:cBhvr>
                                    </p:animEffect>
                                  </p:childTnLst>
                                </p:cTn>
                              </p:par>
                              <p:par>
                                <p:cTn id="101" presetID="35" presetClass="path" presetSubtype="0" accel="50000" fill="hold" nodeType="withEffect">
                                  <p:stCondLst>
                                    <p:cond delay="200"/>
                                  </p:stCondLst>
                                  <p:childTnLst>
                                    <p:animMotion origin="layout" path="M -4.62859E-6 3.7037E-6 L 0.12879 0.20393 " pathEditMode="relative" rAng="0" ptsTypes="AA">
                                      <p:cBhvr>
                                        <p:cTn id="102" dur="700" spd="-99800" fill="hold"/>
                                        <p:tgtEl>
                                          <p:spTgt spid="6152"/>
                                        </p:tgtEl>
                                        <p:attrNameLst>
                                          <p:attrName>ppt_x</p:attrName>
                                          <p:attrName>ppt_y</p:attrName>
                                        </p:attrNameLst>
                                      </p:cBhvr>
                                      <p:rCtr x="6400" y="10200"/>
                                    </p:animMotion>
                                  </p:childTnLst>
                                </p:cTn>
                              </p:par>
                              <p:par>
                                <p:cTn id="103" presetID="1" presetClass="entr" presetSubtype="0" fill="hold" nodeType="withEffect">
                                  <p:stCondLst>
                                    <p:cond delay="200"/>
                                  </p:stCondLst>
                                  <p:childTnLst>
                                    <p:set>
                                      <p:cBhvr>
                                        <p:cTn id="104" dur="1" fill="hold">
                                          <p:stCondLst>
                                            <p:cond delay="0"/>
                                          </p:stCondLst>
                                        </p:cTn>
                                        <p:tgtEl>
                                          <p:spTgt spid="6178"/>
                                        </p:tgtEl>
                                        <p:attrNameLst>
                                          <p:attrName>style.visibility</p:attrName>
                                        </p:attrNameLst>
                                      </p:cBhvr>
                                      <p:to>
                                        <p:strVal val="visible"/>
                                      </p:to>
                                    </p:set>
                                  </p:childTnLst>
                                </p:cTn>
                              </p:par>
                              <p:par>
                                <p:cTn id="105" presetID="10" presetClass="entr" presetSubtype="0" fill="hold" nodeType="withEffect">
                                  <p:stCondLst>
                                    <p:cond delay="200"/>
                                  </p:stCondLst>
                                  <p:childTnLst>
                                    <p:set>
                                      <p:cBhvr>
                                        <p:cTn id="106" dur="1" fill="hold">
                                          <p:stCondLst>
                                            <p:cond delay="0"/>
                                          </p:stCondLst>
                                        </p:cTn>
                                        <p:tgtEl>
                                          <p:spTgt spid="6178"/>
                                        </p:tgtEl>
                                        <p:attrNameLst>
                                          <p:attrName>style.visibility</p:attrName>
                                        </p:attrNameLst>
                                      </p:cBhvr>
                                      <p:to>
                                        <p:strVal val="visible"/>
                                      </p:to>
                                    </p:set>
                                    <p:anim calcmode="lin" valueType="num">
                                      <p:cBhvr>
                                        <p:cTn id="107" dur="500" fill="hold"/>
                                        <p:tgtEl>
                                          <p:spTgt spid="6178"/>
                                        </p:tgtEl>
                                        <p:attrNameLst>
                                          <p:attrName>ppt_w</p:attrName>
                                        </p:attrNameLst>
                                      </p:cBhvr>
                                      <p:tavLst>
                                        <p:tav tm="0">
                                          <p:val>
                                            <p:fltVal val="0"/>
                                          </p:val>
                                        </p:tav>
                                        <p:tav tm="100000">
                                          <p:val>
                                            <p:strVal val="#ppt_w"/>
                                          </p:val>
                                        </p:tav>
                                      </p:tavLst>
                                    </p:anim>
                                    <p:anim calcmode="lin" valueType="num">
                                      <p:cBhvr>
                                        <p:cTn id="108" dur="500" fill="hold"/>
                                        <p:tgtEl>
                                          <p:spTgt spid="6178"/>
                                        </p:tgtEl>
                                        <p:attrNameLst>
                                          <p:attrName>ppt_h</p:attrName>
                                        </p:attrNameLst>
                                      </p:cBhvr>
                                      <p:tavLst>
                                        <p:tav tm="0">
                                          <p:val>
                                            <p:fltVal val="0"/>
                                          </p:val>
                                        </p:tav>
                                        <p:tav tm="100000">
                                          <p:val>
                                            <p:strVal val="#ppt_h"/>
                                          </p:val>
                                        </p:tav>
                                      </p:tavLst>
                                    </p:anim>
                                    <p:animEffect transition="in" filter="fade">
                                      <p:cBhvr>
                                        <p:cTn id="109" dur="500"/>
                                        <p:tgtEl>
                                          <p:spTgt spid="6178"/>
                                        </p:tgtEl>
                                      </p:cBhvr>
                                    </p:animEffect>
                                  </p:childTnLst>
                                </p:cTn>
                              </p:par>
                              <p:par>
                                <p:cTn id="110" presetID="35" presetClass="path" presetSubtype="0" accel="50000" fill="hold" nodeType="withEffect">
                                  <p:stCondLst>
                                    <p:cond delay="200"/>
                                  </p:stCondLst>
                                  <p:childTnLst>
                                    <p:animMotion origin="layout" path="M 3.88238E-6 -1.30435E-6 L 0.15404 0.0636 " pathEditMode="relative" rAng="0" ptsTypes="AA">
                                      <p:cBhvr>
                                        <p:cTn id="111" dur="700" spd="-99800" fill="hold"/>
                                        <p:tgtEl>
                                          <p:spTgt spid="6178"/>
                                        </p:tgtEl>
                                        <p:attrNameLst>
                                          <p:attrName>ppt_x</p:attrName>
                                          <p:attrName>ppt_y</p:attrName>
                                        </p:attrNameLst>
                                      </p:cBhvr>
                                      <p:rCtr x="7700" y="3200"/>
                                    </p:animMotion>
                                  </p:childTnLst>
                                </p:cTn>
                              </p:par>
                              <p:par>
                                <p:cTn id="112" presetID="1" presetClass="entr" presetSubtype="0" fill="hold" nodeType="withEffect">
                                  <p:stCondLst>
                                    <p:cond delay="200"/>
                                  </p:stCondLst>
                                  <p:childTnLst>
                                    <p:set>
                                      <p:cBhvr>
                                        <p:cTn id="113" dur="1" fill="hold">
                                          <p:stCondLst>
                                            <p:cond delay="0"/>
                                          </p:stCondLst>
                                        </p:cTn>
                                        <p:tgtEl>
                                          <p:spTgt spid="6181"/>
                                        </p:tgtEl>
                                        <p:attrNameLst>
                                          <p:attrName>style.visibility</p:attrName>
                                        </p:attrNameLst>
                                      </p:cBhvr>
                                      <p:to>
                                        <p:strVal val="visible"/>
                                      </p:to>
                                    </p:set>
                                  </p:childTnLst>
                                </p:cTn>
                              </p:par>
                              <p:par>
                                <p:cTn id="114" presetID="10" presetClass="entr" presetSubtype="0" fill="hold" nodeType="withEffect">
                                  <p:stCondLst>
                                    <p:cond delay="200"/>
                                  </p:stCondLst>
                                  <p:childTnLst>
                                    <p:set>
                                      <p:cBhvr>
                                        <p:cTn id="115" dur="1" fill="hold">
                                          <p:stCondLst>
                                            <p:cond delay="0"/>
                                          </p:stCondLst>
                                        </p:cTn>
                                        <p:tgtEl>
                                          <p:spTgt spid="6181"/>
                                        </p:tgtEl>
                                        <p:attrNameLst>
                                          <p:attrName>style.visibility</p:attrName>
                                        </p:attrNameLst>
                                      </p:cBhvr>
                                      <p:to>
                                        <p:strVal val="visible"/>
                                      </p:to>
                                    </p:set>
                                    <p:anim calcmode="lin" valueType="num">
                                      <p:cBhvr>
                                        <p:cTn id="116" dur="500" fill="hold"/>
                                        <p:tgtEl>
                                          <p:spTgt spid="6181"/>
                                        </p:tgtEl>
                                        <p:attrNameLst>
                                          <p:attrName>ppt_w</p:attrName>
                                        </p:attrNameLst>
                                      </p:cBhvr>
                                      <p:tavLst>
                                        <p:tav tm="0">
                                          <p:val>
                                            <p:fltVal val="0"/>
                                          </p:val>
                                        </p:tav>
                                        <p:tav tm="100000">
                                          <p:val>
                                            <p:strVal val="#ppt_w"/>
                                          </p:val>
                                        </p:tav>
                                      </p:tavLst>
                                    </p:anim>
                                    <p:anim calcmode="lin" valueType="num">
                                      <p:cBhvr>
                                        <p:cTn id="117" dur="500" fill="hold"/>
                                        <p:tgtEl>
                                          <p:spTgt spid="6181"/>
                                        </p:tgtEl>
                                        <p:attrNameLst>
                                          <p:attrName>ppt_h</p:attrName>
                                        </p:attrNameLst>
                                      </p:cBhvr>
                                      <p:tavLst>
                                        <p:tav tm="0">
                                          <p:val>
                                            <p:fltVal val="0"/>
                                          </p:val>
                                        </p:tav>
                                        <p:tav tm="100000">
                                          <p:val>
                                            <p:strVal val="#ppt_h"/>
                                          </p:val>
                                        </p:tav>
                                      </p:tavLst>
                                    </p:anim>
                                    <p:animEffect transition="in" filter="fade">
                                      <p:cBhvr>
                                        <p:cTn id="118" dur="500"/>
                                        <p:tgtEl>
                                          <p:spTgt spid="6181"/>
                                        </p:tgtEl>
                                      </p:cBhvr>
                                    </p:animEffect>
                                  </p:childTnLst>
                                </p:cTn>
                              </p:par>
                              <p:par>
                                <p:cTn id="119" presetID="35" presetClass="path" presetSubtype="0" accel="50000" fill="hold" nodeType="withEffect">
                                  <p:stCondLst>
                                    <p:cond delay="200"/>
                                  </p:stCondLst>
                                  <p:childTnLst>
                                    <p:animMotion origin="layout" path="M -4.15821E-6 1.11933E-6 L -0.09966 0.17507 " pathEditMode="relative" rAng="0" ptsTypes="AA">
                                      <p:cBhvr>
                                        <p:cTn id="120" dur="700" spd="-99800" fill="hold"/>
                                        <p:tgtEl>
                                          <p:spTgt spid="6181"/>
                                        </p:tgtEl>
                                        <p:attrNameLst>
                                          <p:attrName>ppt_x</p:attrName>
                                          <p:attrName>ppt_y</p:attrName>
                                        </p:attrNameLst>
                                      </p:cBhvr>
                                      <p:rCtr x="-4800" y="8700"/>
                                    </p:animMotion>
                                  </p:childTnLst>
                                </p:cTn>
                              </p:par>
                              <p:par>
                                <p:cTn id="121" presetID="1" presetClass="entr" presetSubtype="0" fill="hold" nodeType="withEffect">
                                  <p:stCondLst>
                                    <p:cond delay="400"/>
                                  </p:stCondLst>
                                  <p:childTnLst>
                                    <p:set>
                                      <p:cBhvr>
                                        <p:cTn id="122" dur="1" fill="hold">
                                          <p:stCondLst>
                                            <p:cond delay="0"/>
                                          </p:stCondLst>
                                        </p:cTn>
                                        <p:tgtEl>
                                          <p:spTgt spid="6179"/>
                                        </p:tgtEl>
                                        <p:attrNameLst>
                                          <p:attrName>style.visibility</p:attrName>
                                        </p:attrNameLst>
                                      </p:cBhvr>
                                      <p:to>
                                        <p:strVal val="visible"/>
                                      </p:to>
                                    </p:set>
                                  </p:childTnLst>
                                </p:cTn>
                              </p:par>
                              <p:par>
                                <p:cTn id="123" presetID="10" presetClass="entr" presetSubtype="0" fill="hold" nodeType="withEffect">
                                  <p:stCondLst>
                                    <p:cond delay="400"/>
                                  </p:stCondLst>
                                  <p:childTnLst>
                                    <p:set>
                                      <p:cBhvr>
                                        <p:cTn id="124" dur="1" fill="hold">
                                          <p:stCondLst>
                                            <p:cond delay="0"/>
                                          </p:stCondLst>
                                        </p:cTn>
                                        <p:tgtEl>
                                          <p:spTgt spid="6179"/>
                                        </p:tgtEl>
                                        <p:attrNameLst>
                                          <p:attrName>style.visibility</p:attrName>
                                        </p:attrNameLst>
                                      </p:cBhvr>
                                      <p:to>
                                        <p:strVal val="visible"/>
                                      </p:to>
                                    </p:set>
                                    <p:anim calcmode="lin" valueType="num">
                                      <p:cBhvr>
                                        <p:cTn id="125" dur="500" fill="hold"/>
                                        <p:tgtEl>
                                          <p:spTgt spid="6179"/>
                                        </p:tgtEl>
                                        <p:attrNameLst>
                                          <p:attrName>ppt_w</p:attrName>
                                        </p:attrNameLst>
                                      </p:cBhvr>
                                      <p:tavLst>
                                        <p:tav tm="0">
                                          <p:val>
                                            <p:fltVal val="0"/>
                                          </p:val>
                                        </p:tav>
                                        <p:tav tm="100000">
                                          <p:val>
                                            <p:strVal val="#ppt_w"/>
                                          </p:val>
                                        </p:tav>
                                      </p:tavLst>
                                    </p:anim>
                                    <p:anim calcmode="lin" valueType="num">
                                      <p:cBhvr>
                                        <p:cTn id="126" dur="500" fill="hold"/>
                                        <p:tgtEl>
                                          <p:spTgt spid="6179"/>
                                        </p:tgtEl>
                                        <p:attrNameLst>
                                          <p:attrName>ppt_h</p:attrName>
                                        </p:attrNameLst>
                                      </p:cBhvr>
                                      <p:tavLst>
                                        <p:tav tm="0">
                                          <p:val>
                                            <p:fltVal val="0"/>
                                          </p:val>
                                        </p:tav>
                                        <p:tav tm="100000">
                                          <p:val>
                                            <p:strVal val="#ppt_h"/>
                                          </p:val>
                                        </p:tav>
                                      </p:tavLst>
                                    </p:anim>
                                    <p:animEffect transition="in" filter="fade">
                                      <p:cBhvr>
                                        <p:cTn id="127" dur="500"/>
                                        <p:tgtEl>
                                          <p:spTgt spid="6179"/>
                                        </p:tgtEl>
                                      </p:cBhvr>
                                    </p:animEffect>
                                  </p:childTnLst>
                                </p:cTn>
                              </p:par>
                              <p:par>
                                <p:cTn id="128" presetID="35" presetClass="path" presetSubtype="0" accel="50000" fill="hold" nodeType="withEffect">
                                  <p:stCondLst>
                                    <p:cond delay="400"/>
                                  </p:stCondLst>
                                  <p:childTnLst>
                                    <p:animMotion origin="layout" path="M -4.27531E-6 5.2729E-7 L 0.16849 0.18316 " pathEditMode="relative" rAng="0" ptsTypes="AA">
                                      <p:cBhvr>
                                        <p:cTn id="129" dur="700" spd="-99800" fill="hold"/>
                                        <p:tgtEl>
                                          <p:spTgt spid="6179"/>
                                        </p:tgtEl>
                                        <p:attrNameLst>
                                          <p:attrName>ppt_x</p:attrName>
                                          <p:attrName>ppt_y</p:attrName>
                                        </p:attrNameLst>
                                      </p:cBhvr>
                                      <p:rCtr x="8400" y="9200"/>
                                    </p:animMotion>
                                  </p:childTnLst>
                                </p:cTn>
                              </p:par>
                              <p:par>
                                <p:cTn id="130" presetID="1" presetClass="entr" presetSubtype="0" fill="hold" nodeType="withEffect">
                                  <p:stCondLst>
                                    <p:cond delay="400"/>
                                  </p:stCondLst>
                                  <p:childTnLst>
                                    <p:set>
                                      <p:cBhvr>
                                        <p:cTn id="131" dur="1" fill="hold">
                                          <p:stCondLst>
                                            <p:cond delay="0"/>
                                          </p:stCondLst>
                                        </p:cTn>
                                        <p:tgtEl>
                                          <p:spTgt spid="6177"/>
                                        </p:tgtEl>
                                        <p:attrNameLst>
                                          <p:attrName>style.visibility</p:attrName>
                                        </p:attrNameLst>
                                      </p:cBhvr>
                                      <p:to>
                                        <p:strVal val="visible"/>
                                      </p:to>
                                    </p:set>
                                  </p:childTnLst>
                                </p:cTn>
                              </p:par>
                              <p:par>
                                <p:cTn id="132" presetID="10" presetClass="entr" presetSubtype="0" fill="hold" nodeType="withEffect">
                                  <p:stCondLst>
                                    <p:cond delay="400"/>
                                  </p:stCondLst>
                                  <p:childTnLst>
                                    <p:set>
                                      <p:cBhvr>
                                        <p:cTn id="133" dur="1" fill="hold">
                                          <p:stCondLst>
                                            <p:cond delay="0"/>
                                          </p:stCondLst>
                                        </p:cTn>
                                        <p:tgtEl>
                                          <p:spTgt spid="6177"/>
                                        </p:tgtEl>
                                        <p:attrNameLst>
                                          <p:attrName>style.visibility</p:attrName>
                                        </p:attrNameLst>
                                      </p:cBhvr>
                                      <p:to>
                                        <p:strVal val="visible"/>
                                      </p:to>
                                    </p:set>
                                    <p:anim calcmode="lin" valueType="num">
                                      <p:cBhvr>
                                        <p:cTn id="134" dur="500" fill="hold"/>
                                        <p:tgtEl>
                                          <p:spTgt spid="6177"/>
                                        </p:tgtEl>
                                        <p:attrNameLst>
                                          <p:attrName>ppt_w</p:attrName>
                                        </p:attrNameLst>
                                      </p:cBhvr>
                                      <p:tavLst>
                                        <p:tav tm="0">
                                          <p:val>
                                            <p:fltVal val="0"/>
                                          </p:val>
                                        </p:tav>
                                        <p:tav tm="100000">
                                          <p:val>
                                            <p:strVal val="#ppt_w"/>
                                          </p:val>
                                        </p:tav>
                                      </p:tavLst>
                                    </p:anim>
                                    <p:anim calcmode="lin" valueType="num">
                                      <p:cBhvr>
                                        <p:cTn id="135" dur="500" fill="hold"/>
                                        <p:tgtEl>
                                          <p:spTgt spid="6177"/>
                                        </p:tgtEl>
                                        <p:attrNameLst>
                                          <p:attrName>ppt_h</p:attrName>
                                        </p:attrNameLst>
                                      </p:cBhvr>
                                      <p:tavLst>
                                        <p:tav tm="0">
                                          <p:val>
                                            <p:fltVal val="0"/>
                                          </p:val>
                                        </p:tav>
                                        <p:tav tm="100000">
                                          <p:val>
                                            <p:strVal val="#ppt_h"/>
                                          </p:val>
                                        </p:tav>
                                      </p:tavLst>
                                    </p:anim>
                                    <p:animEffect transition="in" filter="fade">
                                      <p:cBhvr>
                                        <p:cTn id="136" dur="500"/>
                                        <p:tgtEl>
                                          <p:spTgt spid="6177"/>
                                        </p:tgtEl>
                                      </p:cBhvr>
                                    </p:animEffect>
                                  </p:childTnLst>
                                </p:cTn>
                              </p:par>
                              <p:par>
                                <p:cTn id="137" presetID="35" presetClass="path" presetSubtype="0" accel="50000" fill="hold" nodeType="withEffect">
                                  <p:stCondLst>
                                    <p:cond delay="400"/>
                                  </p:stCondLst>
                                  <p:childTnLst>
                                    <p:animMotion origin="layout" path="M 1.47541E-6 4.04255E-6 L -0.05621 0.06822 " pathEditMode="relative" rAng="0" ptsTypes="AA">
                                      <p:cBhvr>
                                        <p:cTn id="138" dur="700" spd="-99800" fill="hold"/>
                                        <p:tgtEl>
                                          <p:spTgt spid="6177"/>
                                        </p:tgtEl>
                                        <p:attrNameLst>
                                          <p:attrName>ppt_x</p:attrName>
                                          <p:attrName>ppt_y</p:attrName>
                                        </p:attrNameLst>
                                      </p:cBhvr>
                                      <p:rCtr x="-2600" y="3400"/>
                                    </p:animMotion>
                                  </p:childTnLst>
                                </p:cTn>
                              </p:par>
                              <p:par>
                                <p:cTn id="139" presetID="1" presetClass="entr" presetSubtype="0" fill="hold" nodeType="withEffect">
                                  <p:stCondLst>
                                    <p:cond delay="400"/>
                                  </p:stCondLst>
                                  <p:childTnLst>
                                    <p:set>
                                      <p:cBhvr>
                                        <p:cTn id="140" dur="1" fill="hold">
                                          <p:stCondLst>
                                            <p:cond delay="0"/>
                                          </p:stCondLst>
                                        </p:cTn>
                                        <p:tgtEl>
                                          <p:spTgt spid="6175"/>
                                        </p:tgtEl>
                                        <p:attrNameLst>
                                          <p:attrName>style.visibility</p:attrName>
                                        </p:attrNameLst>
                                      </p:cBhvr>
                                      <p:to>
                                        <p:strVal val="visible"/>
                                      </p:to>
                                    </p:set>
                                  </p:childTnLst>
                                </p:cTn>
                              </p:par>
                              <p:par>
                                <p:cTn id="141" presetID="10" presetClass="entr" presetSubtype="0" fill="hold" nodeType="withEffect">
                                  <p:stCondLst>
                                    <p:cond delay="400"/>
                                  </p:stCondLst>
                                  <p:childTnLst>
                                    <p:set>
                                      <p:cBhvr>
                                        <p:cTn id="142" dur="1" fill="hold">
                                          <p:stCondLst>
                                            <p:cond delay="0"/>
                                          </p:stCondLst>
                                        </p:cTn>
                                        <p:tgtEl>
                                          <p:spTgt spid="6175"/>
                                        </p:tgtEl>
                                        <p:attrNameLst>
                                          <p:attrName>style.visibility</p:attrName>
                                        </p:attrNameLst>
                                      </p:cBhvr>
                                      <p:to>
                                        <p:strVal val="visible"/>
                                      </p:to>
                                    </p:set>
                                    <p:anim calcmode="lin" valueType="num">
                                      <p:cBhvr>
                                        <p:cTn id="143" dur="500" fill="hold"/>
                                        <p:tgtEl>
                                          <p:spTgt spid="6175"/>
                                        </p:tgtEl>
                                        <p:attrNameLst>
                                          <p:attrName>ppt_w</p:attrName>
                                        </p:attrNameLst>
                                      </p:cBhvr>
                                      <p:tavLst>
                                        <p:tav tm="0">
                                          <p:val>
                                            <p:fltVal val="0"/>
                                          </p:val>
                                        </p:tav>
                                        <p:tav tm="100000">
                                          <p:val>
                                            <p:strVal val="#ppt_w"/>
                                          </p:val>
                                        </p:tav>
                                      </p:tavLst>
                                    </p:anim>
                                    <p:anim calcmode="lin" valueType="num">
                                      <p:cBhvr>
                                        <p:cTn id="144" dur="500" fill="hold"/>
                                        <p:tgtEl>
                                          <p:spTgt spid="6175"/>
                                        </p:tgtEl>
                                        <p:attrNameLst>
                                          <p:attrName>ppt_h</p:attrName>
                                        </p:attrNameLst>
                                      </p:cBhvr>
                                      <p:tavLst>
                                        <p:tav tm="0">
                                          <p:val>
                                            <p:fltVal val="0"/>
                                          </p:val>
                                        </p:tav>
                                        <p:tav tm="100000">
                                          <p:val>
                                            <p:strVal val="#ppt_h"/>
                                          </p:val>
                                        </p:tav>
                                      </p:tavLst>
                                    </p:anim>
                                    <p:animEffect transition="in" filter="fade">
                                      <p:cBhvr>
                                        <p:cTn id="145" dur="500"/>
                                        <p:tgtEl>
                                          <p:spTgt spid="6175"/>
                                        </p:tgtEl>
                                      </p:cBhvr>
                                    </p:animEffect>
                                  </p:childTnLst>
                                </p:cTn>
                              </p:par>
                              <p:par>
                                <p:cTn id="146" presetID="35" presetClass="path" presetSubtype="0" accel="50000" fill="hold" nodeType="withEffect">
                                  <p:stCondLst>
                                    <p:cond delay="400"/>
                                  </p:stCondLst>
                                  <p:childTnLst>
                                    <p:animMotion origin="layout" path="M 3.70023E-6 -1.42461E-6 L -0.15106 0.04047 " pathEditMode="relative" rAng="0" ptsTypes="AA">
                                      <p:cBhvr>
                                        <p:cTn id="147" dur="700" spd="-99800" fill="hold"/>
                                        <p:tgtEl>
                                          <p:spTgt spid="6175"/>
                                        </p:tgtEl>
                                        <p:attrNameLst>
                                          <p:attrName>ppt_x</p:attrName>
                                          <p:attrName>ppt_y</p:attrName>
                                        </p:attrNameLst>
                                      </p:cBhvr>
                                      <p:rCtr x="-7400" y="2000"/>
                                    </p:animMotion>
                                  </p:childTnLst>
                                </p:cTn>
                              </p:par>
                              <p:par>
                                <p:cTn id="148" presetID="1" presetClass="entr" presetSubtype="0" fill="hold" nodeType="withEffect">
                                  <p:stCondLst>
                                    <p:cond delay="100"/>
                                  </p:stCondLst>
                                  <p:childTnLst>
                                    <p:set>
                                      <p:cBhvr>
                                        <p:cTn id="149" dur="1" fill="hold">
                                          <p:stCondLst>
                                            <p:cond delay="0"/>
                                          </p:stCondLst>
                                        </p:cTn>
                                        <p:tgtEl>
                                          <p:spTgt spid="6161"/>
                                        </p:tgtEl>
                                        <p:attrNameLst>
                                          <p:attrName>style.visibility</p:attrName>
                                        </p:attrNameLst>
                                      </p:cBhvr>
                                      <p:to>
                                        <p:strVal val="visible"/>
                                      </p:to>
                                    </p:set>
                                  </p:childTnLst>
                                </p:cTn>
                              </p:par>
                              <p:par>
                                <p:cTn id="150" presetID="10" presetClass="entr" presetSubtype="0" fill="hold" nodeType="withEffect">
                                  <p:stCondLst>
                                    <p:cond delay="100"/>
                                  </p:stCondLst>
                                  <p:childTnLst>
                                    <p:set>
                                      <p:cBhvr>
                                        <p:cTn id="151" dur="1" fill="hold">
                                          <p:stCondLst>
                                            <p:cond delay="0"/>
                                          </p:stCondLst>
                                        </p:cTn>
                                        <p:tgtEl>
                                          <p:spTgt spid="6161"/>
                                        </p:tgtEl>
                                        <p:attrNameLst>
                                          <p:attrName>style.visibility</p:attrName>
                                        </p:attrNameLst>
                                      </p:cBhvr>
                                      <p:to>
                                        <p:strVal val="visible"/>
                                      </p:to>
                                    </p:set>
                                    <p:anim calcmode="lin" valueType="num">
                                      <p:cBhvr>
                                        <p:cTn id="152" dur="500" fill="hold"/>
                                        <p:tgtEl>
                                          <p:spTgt spid="6161"/>
                                        </p:tgtEl>
                                        <p:attrNameLst>
                                          <p:attrName>ppt_w</p:attrName>
                                        </p:attrNameLst>
                                      </p:cBhvr>
                                      <p:tavLst>
                                        <p:tav tm="0">
                                          <p:val>
                                            <p:fltVal val="0"/>
                                          </p:val>
                                        </p:tav>
                                        <p:tav tm="100000">
                                          <p:val>
                                            <p:strVal val="#ppt_w"/>
                                          </p:val>
                                        </p:tav>
                                      </p:tavLst>
                                    </p:anim>
                                    <p:anim calcmode="lin" valueType="num">
                                      <p:cBhvr>
                                        <p:cTn id="153" dur="500" fill="hold"/>
                                        <p:tgtEl>
                                          <p:spTgt spid="6161"/>
                                        </p:tgtEl>
                                        <p:attrNameLst>
                                          <p:attrName>ppt_h</p:attrName>
                                        </p:attrNameLst>
                                      </p:cBhvr>
                                      <p:tavLst>
                                        <p:tav tm="0">
                                          <p:val>
                                            <p:fltVal val="0"/>
                                          </p:val>
                                        </p:tav>
                                        <p:tav tm="100000">
                                          <p:val>
                                            <p:strVal val="#ppt_h"/>
                                          </p:val>
                                        </p:tav>
                                      </p:tavLst>
                                    </p:anim>
                                    <p:animEffect transition="in" filter="fade">
                                      <p:cBhvr>
                                        <p:cTn id="154" dur="500"/>
                                        <p:tgtEl>
                                          <p:spTgt spid="6161"/>
                                        </p:tgtEl>
                                      </p:cBhvr>
                                    </p:animEffect>
                                  </p:childTnLst>
                                </p:cTn>
                              </p:par>
                              <p:par>
                                <p:cTn id="155" presetID="35" presetClass="path" presetSubtype="0" accel="50000" fill="hold" nodeType="withEffect">
                                  <p:stCondLst>
                                    <p:cond delay="100"/>
                                  </p:stCondLst>
                                  <p:childTnLst>
                                    <p:animMotion origin="layout" path="M 2.46942E-6 2.49769E-7 L -0.17695 -0.07054 " pathEditMode="relative" rAng="0" ptsTypes="AA">
                                      <p:cBhvr>
                                        <p:cTn id="156" dur="700" spd="-99800" fill="hold"/>
                                        <p:tgtEl>
                                          <p:spTgt spid="6161"/>
                                        </p:tgtEl>
                                        <p:attrNameLst>
                                          <p:attrName>ppt_x</p:attrName>
                                          <p:attrName>ppt_y</p:attrName>
                                        </p:attrNameLst>
                                      </p:cBhvr>
                                      <p:rCtr x="-8600" y="-3300"/>
                                    </p:animMotion>
                                  </p:childTnLst>
                                </p:cTn>
                              </p:par>
                              <p:par>
                                <p:cTn id="157" presetID="1" presetClass="entr" presetSubtype="0" fill="hold" nodeType="withEffect">
                                  <p:stCondLst>
                                    <p:cond delay="400"/>
                                  </p:stCondLst>
                                  <p:childTnLst>
                                    <p:set>
                                      <p:cBhvr>
                                        <p:cTn id="158" dur="1" fill="hold">
                                          <p:stCondLst>
                                            <p:cond delay="0"/>
                                          </p:stCondLst>
                                        </p:cTn>
                                        <p:tgtEl>
                                          <p:spTgt spid="6180"/>
                                        </p:tgtEl>
                                        <p:attrNameLst>
                                          <p:attrName>style.visibility</p:attrName>
                                        </p:attrNameLst>
                                      </p:cBhvr>
                                      <p:to>
                                        <p:strVal val="visible"/>
                                      </p:to>
                                    </p:set>
                                  </p:childTnLst>
                                </p:cTn>
                              </p:par>
                              <p:par>
                                <p:cTn id="159" presetID="10" presetClass="entr" presetSubtype="0" fill="hold" nodeType="withEffect">
                                  <p:stCondLst>
                                    <p:cond delay="400"/>
                                  </p:stCondLst>
                                  <p:childTnLst>
                                    <p:set>
                                      <p:cBhvr>
                                        <p:cTn id="160" dur="1" fill="hold">
                                          <p:stCondLst>
                                            <p:cond delay="0"/>
                                          </p:stCondLst>
                                        </p:cTn>
                                        <p:tgtEl>
                                          <p:spTgt spid="6180"/>
                                        </p:tgtEl>
                                        <p:attrNameLst>
                                          <p:attrName>style.visibility</p:attrName>
                                        </p:attrNameLst>
                                      </p:cBhvr>
                                      <p:to>
                                        <p:strVal val="visible"/>
                                      </p:to>
                                    </p:set>
                                    <p:anim calcmode="lin" valueType="num">
                                      <p:cBhvr>
                                        <p:cTn id="161" dur="500" fill="hold"/>
                                        <p:tgtEl>
                                          <p:spTgt spid="6180"/>
                                        </p:tgtEl>
                                        <p:attrNameLst>
                                          <p:attrName>ppt_w</p:attrName>
                                        </p:attrNameLst>
                                      </p:cBhvr>
                                      <p:tavLst>
                                        <p:tav tm="0">
                                          <p:val>
                                            <p:fltVal val="0"/>
                                          </p:val>
                                        </p:tav>
                                        <p:tav tm="100000">
                                          <p:val>
                                            <p:strVal val="#ppt_w"/>
                                          </p:val>
                                        </p:tav>
                                      </p:tavLst>
                                    </p:anim>
                                    <p:anim calcmode="lin" valueType="num">
                                      <p:cBhvr>
                                        <p:cTn id="162" dur="500" fill="hold"/>
                                        <p:tgtEl>
                                          <p:spTgt spid="6180"/>
                                        </p:tgtEl>
                                        <p:attrNameLst>
                                          <p:attrName>ppt_h</p:attrName>
                                        </p:attrNameLst>
                                      </p:cBhvr>
                                      <p:tavLst>
                                        <p:tav tm="0">
                                          <p:val>
                                            <p:fltVal val="0"/>
                                          </p:val>
                                        </p:tav>
                                        <p:tav tm="100000">
                                          <p:val>
                                            <p:strVal val="#ppt_h"/>
                                          </p:val>
                                        </p:tav>
                                      </p:tavLst>
                                    </p:anim>
                                    <p:animEffect transition="in" filter="fade">
                                      <p:cBhvr>
                                        <p:cTn id="163" dur="500"/>
                                        <p:tgtEl>
                                          <p:spTgt spid="6180"/>
                                        </p:tgtEl>
                                      </p:cBhvr>
                                    </p:animEffect>
                                  </p:childTnLst>
                                </p:cTn>
                              </p:par>
                              <p:par>
                                <p:cTn id="164" presetID="35" presetClass="path" presetSubtype="0" accel="50000" fill="hold" nodeType="withEffect">
                                  <p:stCondLst>
                                    <p:cond delay="400"/>
                                  </p:stCondLst>
                                  <p:childTnLst>
                                    <p:animMotion origin="layout" path="M 1.01483E-7 -2.10916E-6 L -0.14325 -0.10199 " pathEditMode="relative" rAng="0" ptsTypes="AA">
                                      <p:cBhvr>
                                        <p:cTn id="165" dur="700" spd="-99800" fill="hold"/>
                                        <p:tgtEl>
                                          <p:spTgt spid="6180"/>
                                        </p:tgtEl>
                                        <p:attrNameLst>
                                          <p:attrName>ppt_x</p:attrName>
                                          <p:attrName>ppt_y</p:attrName>
                                        </p:attrNameLst>
                                      </p:cBhvr>
                                      <p:rCtr x="-7000" y="-4900"/>
                                    </p:animMotion>
                                  </p:childTnLst>
                                </p:cTn>
                              </p:par>
                              <p:par>
                                <p:cTn id="166" presetID="1" presetClass="entr" presetSubtype="0" fill="hold" nodeType="withEffect">
                                  <p:stCondLst>
                                    <p:cond delay="300"/>
                                  </p:stCondLst>
                                  <p:childTnLst>
                                    <p:set>
                                      <p:cBhvr>
                                        <p:cTn id="167" dur="1" fill="hold">
                                          <p:stCondLst>
                                            <p:cond delay="0"/>
                                          </p:stCondLst>
                                        </p:cTn>
                                        <p:tgtEl>
                                          <p:spTgt spid="6176"/>
                                        </p:tgtEl>
                                        <p:attrNameLst>
                                          <p:attrName>style.visibility</p:attrName>
                                        </p:attrNameLst>
                                      </p:cBhvr>
                                      <p:to>
                                        <p:strVal val="visible"/>
                                      </p:to>
                                    </p:set>
                                  </p:childTnLst>
                                </p:cTn>
                              </p:par>
                              <p:par>
                                <p:cTn id="168" presetID="10" presetClass="entr" presetSubtype="0" fill="hold" nodeType="withEffect">
                                  <p:stCondLst>
                                    <p:cond delay="300"/>
                                  </p:stCondLst>
                                  <p:childTnLst>
                                    <p:set>
                                      <p:cBhvr>
                                        <p:cTn id="169" dur="1" fill="hold">
                                          <p:stCondLst>
                                            <p:cond delay="0"/>
                                          </p:stCondLst>
                                        </p:cTn>
                                        <p:tgtEl>
                                          <p:spTgt spid="6176"/>
                                        </p:tgtEl>
                                        <p:attrNameLst>
                                          <p:attrName>style.visibility</p:attrName>
                                        </p:attrNameLst>
                                      </p:cBhvr>
                                      <p:to>
                                        <p:strVal val="visible"/>
                                      </p:to>
                                    </p:set>
                                    <p:anim calcmode="lin" valueType="num">
                                      <p:cBhvr>
                                        <p:cTn id="170" dur="500" fill="hold"/>
                                        <p:tgtEl>
                                          <p:spTgt spid="6176"/>
                                        </p:tgtEl>
                                        <p:attrNameLst>
                                          <p:attrName>ppt_w</p:attrName>
                                        </p:attrNameLst>
                                      </p:cBhvr>
                                      <p:tavLst>
                                        <p:tav tm="0">
                                          <p:val>
                                            <p:fltVal val="0"/>
                                          </p:val>
                                        </p:tav>
                                        <p:tav tm="100000">
                                          <p:val>
                                            <p:strVal val="#ppt_w"/>
                                          </p:val>
                                        </p:tav>
                                      </p:tavLst>
                                    </p:anim>
                                    <p:anim calcmode="lin" valueType="num">
                                      <p:cBhvr>
                                        <p:cTn id="171" dur="500" fill="hold"/>
                                        <p:tgtEl>
                                          <p:spTgt spid="6176"/>
                                        </p:tgtEl>
                                        <p:attrNameLst>
                                          <p:attrName>ppt_h</p:attrName>
                                        </p:attrNameLst>
                                      </p:cBhvr>
                                      <p:tavLst>
                                        <p:tav tm="0">
                                          <p:val>
                                            <p:fltVal val="0"/>
                                          </p:val>
                                        </p:tav>
                                        <p:tav tm="100000">
                                          <p:val>
                                            <p:strVal val="#ppt_h"/>
                                          </p:val>
                                        </p:tav>
                                      </p:tavLst>
                                    </p:anim>
                                    <p:animEffect transition="in" filter="fade">
                                      <p:cBhvr>
                                        <p:cTn id="172" dur="500"/>
                                        <p:tgtEl>
                                          <p:spTgt spid="6176"/>
                                        </p:tgtEl>
                                      </p:cBhvr>
                                    </p:animEffect>
                                  </p:childTnLst>
                                </p:cTn>
                              </p:par>
                              <p:par>
                                <p:cTn id="173" presetID="35" presetClass="path" presetSubtype="0" accel="50000" fill="hold" nodeType="withEffect">
                                  <p:stCondLst>
                                    <p:cond delay="300"/>
                                  </p:stCondLst>
                                  <p:childTnLst>
                                    <p:animMotion origin="layout" path="M 3.01848E-6 4.58834E-6 L -0.09446 -0.04603 " pathEditMode="relative" rAng="0" ptsTypes="AA">
                                      <p:cBhvr>
                                        <p:cTn id="174" dur="700" spd="-99800" fill="hold"/>
                                        <p:tgtEl>
                                          <p:spTgt spid="6176"/>
                                        </p:tgtEl>
                                        <p:attrNameLst>
                                          <p:attrName>ppt_x</p:attrName>
                                          <p:attrName>ppt_y</p:attrName>
                                        </p:attrNameLst>
                                      </p:cBhvr>
                                      <p:rCtr x="-4500" y="-2100"/>
                                    </p:animMotion>
                                  </p:childTnLst>
                                </p:cTn>
                              </p:par>
                            </p:childTnLst>
                          </p:cTn>
                        </p:par>
                        <p:par>
                          <p:cTn id="175" fill="hold">
                            <p:stCondLst>
                              <p:cond delay="2300"/>
                            </p:stCondLst>
                            <p:childTnLst>
                              <p:par>
                                <p:cTn id="176" presetID="1" presetClass="entr" presetSubtype="0" fill="hold" grpId="0" nodeType="afterEffect">
                                  <p:stCondLst>
                                    <p:cond delay="0"/>
                                  </p:stCondLst>
                                  <p:childTnLst>
                                    <p:set>
                                      <p:cBhvr>
                                        <p:cTn id="177" dur="1" fill="hold">
                                          <p:stCondLst>
                                            <p:cond delay="0"/>
                                          </p:stCondLst>
                                        </p:cTn>
                                        <p:tgtEl>
                                          <p:spTgt spid="6147"/>
                                        </p:tgtEl>
                                        <p:attrNameLst>
                                          <p:attrName>style.visibility</p:attrName>
                                        </p:attrNameLst>
                                      </p:cBhvr>
                                      <p:to>
                                        <p:strVal val="visible"/>
                                      </p:to>
                                    </p:set>
                                  </p:childTnLst>
                                </p:cTn>
                              </p:par>
                              <p:par>
                                <p:cTn id="178" presetID="10" presetClass="entr" presetSubtype="0" fill="hold" grpId="1" nodeType="withEffect">
                                  <p:stCondLst>
                                    <p:cond delay="0"/>
                                  </p:stCondLst>
                                  <p:childTnLst>
                                    <p:set>
                                      <p:cBhvr>
                                        <p:cTn id="179" dur="1" fill="hold">
                                          <p:stCondLst>
                                            <p:cond delay="0"/>
                                          </p:stCondLst>
                                        </p:cTn>
                                        <p:tgtEl>
                                          <p:spTgt spid="6147"/>
                                        </p:tgtEl>
                                        <p:attrNameLst>
                                          <p:attrName>style.visibility</p:attrName>
                                        </p:attrNameLst>
                                      </p:cBhvr>
                                      <p:to>
                                        <p:strVal val="visible"/>
                                      </p:to>
                                    </p:set>
                                    <p:anim calcmode="lin" valueType="num">
                                      <p:cBhvr>
                                        <p:cTn id="180" dur="500" fill="hold"/>
                                        <p:tgtEl>
                                          <p:spTgt spid="6147"/>
                                        </p:tgtEl>
                                        <p:attrNameLst>
                                          <p:attrName>ppt_w</p:attrName>
                                        </p:attrNameLst>
                                      </p:cBhvr>
                                      <p:tavLst>
                                        <p:tav tm="0">
                                          <p:val>
                                            <p:fltVal val="0"/>
                                          </p:val>
                                        </p:tav>
                                        <p:tav tm="100000">
                                          <p:val>
                                            <p:strVal val="#ppt_w"/>
                                          </p:val>
                                        </p:tav>
                                      </p:tavLst>
                                    </p:anim>
                                    <p:anim calcmode="lin" valueType="num">
                                      <p:cBhvr>
                                        <p:cTn id="181" dur="500" fill="hold"/>
                                        <p:tgtEl>
                                          <p:spTgt spid="6147"/>
                                        </p:tgtEl>
                                        <p:attrNameLst>
                                          <p:attrName>ppt_h</p:attrName>
                                        </p:attrNameLst>
                                      </p:cBhvr>
                                      <p:tavLst>
                                        <p:tav tm="0">
                                          <p:val>
                                            <p:fltVal val="0"/>
                                          </p:val>
                                        </p:tav>
                                        <p:tav tm="100000">
                                          <p:val>
                                            <p:strVal val="#ppt_h"/>
                                          </p:val>
                                        </p:tav>
                                      </p:tavLst>
                                    </p:anim>
                                    <p:animEffect transition="in" filter="fade">
                                      <p:cBhvr>
                                        <p:cTn id="182" dur="500"/>
                                        <p:tgtEl>
                                          <p:spTgt spid="6147"/>
                                        </p:tgtEl>
                                      </p:cBhvr>
                                    </p:animEffect>
                                  </p:childTnLst>
                                </p:cTn>
                              </p:par>
                              <p:par>
                                <p:cTn id="183" presetID="35" presetClass="path" presetSubtype="0" accel="50000" fill="hold" grpId="2" nodeType="withEffect">
                                  <p:stCondLst>
                                    <p:cond delay="0"/>
                                  </p:stCondLst>
                                  <p:childTnLst>
                                    <p:animMotion origin="layout" path="M 4.99285E-6 0 L -0.82829 0.24398 " pathEditMode="relative" rAng="0" ptsTypes="AA">
                                      <p:cBhvr>
                                        <p:cTn id="184" dur="1000" spd="-99800" fill="hold"/>
                                        <p:tgtEl>
                                          <p:spTgt spid="6147"/>
                                        </p:tgtEl>
                                        <p:attrNameLst>
                                          <p:attrName>ppt_x</p:attrName>
                                          <p:attrName>ppt_y</p:attrName>
                                        </p:attrNameLst>
                                      </p:cBhvr>
                                      <p:rCtr x="-41200" y="12200"/>
                                    </p:animMotion>
                                  </p:childTnLst>
                                </p:cTn>
                              </p:par>
                              <p:par>
                                <p:cTn id="185" presetID="22" presetClass="entr" presetSubtype="2" fill="hold" grpId="0" nodeType="withEffect">
                                  <p:stCondLst>
                                    <p:cond delay="950"/>
                                  </p:stCondLst>
                                  <p:childTnLst>
                                    <p:set>
                                      <p:cBhvr>
                                        <p:cTn id="186" dur="1" fill="hold">
                                          <p:stCondLst>
                                            <p:cond delay="0"/>
                                          </p:stCondLst>
                                        </p:cTn>
                                        <p:tgtEl>
                                          <p:spTgt spid="6170"/>
                                        </p:tgtEl>
                                        <p:attrNameLst>
                                          <p:attrName>style.visibility</p:attrName>
                                        </p:attrNameLst>
                                      </p:cBhvr>
                                      <p:to>
                                        <p:strVal val="visible"/>
                                      </p:to>
                                    </p:set>
                                    <p:animEffect transition="in" filter="wipe(right)">
                                      <p:cBhvr>
                                        <p:cTn id="187" dur="50"/>
                                        <p:tgtEl>
                                          <p:spTgt spid="6170"/>
                                        </p:tgtEl>
                                      </p:cBhvr>
                                    </p:animEffect>
                                  </p:childTnLst>
                                </p:cTn>
                              </p:par>
                              <p:par>
                                <p:cTn id="188" presetID="1" presetClass="entr" presetSubtype="0" fill="hold" grpId="0" nodeType="withEffect">
                                  <p:stCondLst>
                                    <p:cond delay="100"/>
                                  </p:stCondLst>
                                  <p:childTnLst>
                                    <p:set>
                                      <p:cBhvr>
                                        <p:cTn id="189" dur="1" fill="hold">
                                          <p:stCondLst>
                                            <p:cond delay="0"/>
                                          </p:stCondLst>
                                        </p:cTn>
                                        <p:tgtEl>
                                          <p:spTgt spid="6148"/>
                                        </p:tgtEl>
                                        <p:attrNameLst>
                                          <p:attrName>style.visibility</p:attrName>
                                        </p:attrNameLst>
                                      </p:cBhvr>
                                      <p:to>
                                        <p:strVal val="visible"/>
                                      </p:to>
                                    </p:set>
                                  </p:childTnLst>
                                </p:cTn>
                              </p:par>
                              <p:par>
                                <p:cTn id="190" presetID="10" presetClass="entr" presetSubtype="0" fill="hold" grpId="1" nodeType="withEffect">
                                  <p:stCondLst>
                                    <p:cond delay="100"/>
                                  </p:stCondLst>
                                  <p:childTnLst>
                                    <p:set>
                                      <p:cBhvr>
                                        <p:cTn id="191" dur="1" fill="hold">
                                          <p:stCondLst>
                                            <p:cond delay="0"/>
                                          </p:stCondLst>
                                        </p:cTn>
                                        <p:tgtEl>
                                          <p:spTgt spid="6148"/>
                                        </p:tgtEl>
                                        <p:attrNameLst>
                                          <p:attrName>style.visibility</p:attrName>
                                        </p:attrNameLst>
                                      </p:cBhvr>
                                      <p:to>
                                        <p:strVal val="visible"/>
                                      </p:to>
                                    </p:set>
                                    <p:anim calcmode="lin" valueType="num">
                                      <p:cBhvr>
                                        <p:cTn id="192" dur="500" fill="hold"/>
                                        <p:tgtEl>
                                          <p:spTgt spid="6148"/>
                                        </p:tgtEl>
                                        <p:attrNameLst>
                                          <p:attrName>ppt_w</p:attrName>
                                        </p:attrNameLst>
                                      </p:cBhvr>
                                      <p:tavLst>
                                        <p:tav tm="0">
                                          <p:val>
                                            <p:fltVal val="0"/>
                                          </p:val>
                                        </p:tav>
                                        <p:tav tm="100000">
                                          <p:val>
                                            <p:strVal val="#ppt_w"/>
                                          </p:val>
                                        </p:tav>
                                      </p:tavLst>
                                    </p:anim>
                                    <p:anim calcmode="lin" valueType="num">
                                      <p:cBhvr>
                                        <p:cTn id="193" dur="500" fill="hold"/>
                                        <p:tgtEl>
                                          <p:spTgt spid="6148"/>
                                        </p:tgtEl>
                                        <p:attrNameLst>
                                          <p:attrName>ppt_h</p:attrName>
                                        </p:attrNameLst>
                                      </p:cBhvr>
                                      <p:tavLst>
                                        <p:tav tm="0">
                                          <p:val>
                                            <p:fltVal val="0"/>
                                          </p:val>
                                        </p:tav>
                                        <p:tav tm="100000">
                                          <p:val>
                                            <p:strVal val="#ppt_h"/>
                                          </p:val>
                                        </p:tav>
                                      </p:tavLst>
                                    </p:anim>
                                    <p:animEffect transition="in" filter="fade">
                                      <p:cBhvr>
                                        <p:cTn id="194" dur="500"/>
                                        <p:tgtEl>
                                          <p:spTgt spid="6148"/>
                                        </p:tgtEl>
                                      </p:cBhvr>
                                    </p:animEffect>
                                  </p:childTnLst>
                                </p:cTn>
                              </p:par>
                              <p:par>
                                <p:cTn id="195" presetID="35" presetClass="path" presetSubtype="0" accel="50000" fill="hold" grpId="2" nodeType="withEffect">
                                  <p:stCondLst>
                                    <p:cond delay="100"/>
                                  </p:stCondLst>
                                  <p:childTnLst>
                                    <p:animMotion origin="layout" path="M 4.99285E-6 -3.7037E-7 L -0.82829 0.13611 " pathEditMode="relative" rAng="0" ptsTypes="AA">
                                      <p:cBhvr>
                                        <p:cTn id="196" dur="1000" spd="-99800" fill="hold"/>
                                        <p:tgtEl>
                                          <p:spTgt spid="6148"/>
                                        </p:tgtEl>
                                        <p:attrNameLst>
                                          <p:attrName>ppt_x</p:attrName>
                                          <p:attrName>ppt_y</p:attrName>
                                        </p:attrNameLst>
                                      </p:cBhvr>
                                      <p:rCtr x="-41200" y="6800"/>
                                    </p:animMotion>
                                  </p:childTnLst>
                                </p:cTn>
                              </p:par>
                              <p:par>
                                <p:cTn id="197" presetID="22" presetClass="entr" presetSubtype="2" fill="hold" grpId="0" nodeType="withEffect">
                                  <p:stCondLst>
                                    <p:cond delay="1050"/>
                                  </p:stCondLst>
                                  <p:childTnLst>
                                    <p:set>
                                      <p:cBhvr>
                                        <p:cTn id="198" dur="1" fill="hold">
                                          <p:stCondLst>
                                            <p:cond delay="0"/>
                                          </p:stCondLst>
                                        </p:cTn>
                                        <p:tgtEl>
                                          <p:spTgt spid="6171"/>
                                        </p:tgtEl>
                                        <p:attrNameLst>
                                          <p:attrName>style.visibility</p:attrName>
                                        </p:attrNameLst>
                                      </p:cBhvr>
                                      <p:to>
                                        <p:strVal val="visible"/>
                                      </p:to>
                                    </p:set>
                                    <p:animEffect transition="in" filter="wipe(right)">
                                      <p:cBhvr>
                                        <p:cTn id="199" dur="50"/>
                                        <p:tgtEl>
                                          <p:spTgt spid="6171"/>
                                        </p:tgtEl>
                                      </p:cBhvr>
                                    </p:animEffect>
                                  </p:childTnLst>
                                </p:cTn>
                              </p:par>
                              <p:par>
                                <p:cTn id="200" presetID="1" presetClass="entr" presetSubtype="0" fill="hold" grpId="0" nodeType="withEffect">
                                  <p:stCondLst>
                                    <p:cond delay="200"/>
                                  </p:stCondLst>
                                  <p:childTnLst>
                                    <p:set>
                                      <p:cBhvr>
                                        <p:cTn id="201" dur="1" fill="hold">
                                          <p:stCondLst>
                                            <p:cond delay="0"/>
                                          </p:stCondLst>
                                        </p:cTn>
                                        <p:tgtEl>
                                          <p:spTgt spid="6149"/>
                                        </p:tgtEl>
                                        <p:attrNameLst>
                                          <p:attrName>style.visibility</p:attrName>
                                        </p:attrNameLst>
                                      </p:cBhvr>
                                      <p:to>
                                        <p:strVal val="visible"/>
                                      </p:to>
                                    </p:set>
                                  </p:childTnLst>
                                </p:cTn>
                              </p:par>
                              <p:par>
                                <p:cTn id="202" presetID="10" presetClass="entr" presetSubtype="0" fill="hold" grpId="1" nodeType="withEffect">
                                  <p:stCondLst>
                                    <p:cond delay="200"/>
                                  </p:stCondLst>
                                  <p:childTnLst>
                                    <p:set>
                                      <p:cBhvr>
                                        <p:cTn id="203" dur="1" fill="hold">
                                          <p:stCondLst>
                                            <p:cond delay="0"/>
                                          </p:stCondLst>
                                        </p:cTn>
                                        <p:tgtEl>
                                          <p:spTgt spid="6149"/>
                                        </p:tgtEl>
                                        <p:attrNameLst>
                                          <p:attrName>style.visibility</p:attrName>
                                        </p:attrNameLst>
                                      </p:cBhvr>
                                      <p:to>
                                        <p:strVal val="visible"/>
                                      </p:to>
                                    </p:set>
                                    <p:anim calcmode="lin" valueType="num">
                                      <p:cBhvr>
                                        <p:cTn id="204" dur="500" fill="hold"/>
                                        <p:tgtEl>
                                          <p:spTgt spid="6149"/>
                                        </p:tgtEl>
                                        <p:attrNameLst>
                                          <p:attrName>ppt_w</p:attrName>
                                        </p:attrNameLst>
                                      </p:cBhvr>
                                      <p:tavLst>
                                        <p:tav tm="0">
                                          <p:val>
                                            <p:fltVal val="0"/>
                                          </p:val>
                                        </p:tav>
                                        <p:tav tm="100000">
                                          <p:val>
                                            <p:strVal val="#ppt_w"/>
                                          </p:val>
                                        </p:tav>
                                      </p:tavLst>
                                    </p:anim>
                                    <p:anim calcmode="lin" valueType="num">
                                      <p:cBhvr>
                                        <p:cTn id="205" dur="500" fill="hold"/>
                                        <p:tgtEl>
                                          <p:spTgt spid="6149"/>
                                        </p:tgtEl>
                                        <p:attrNameLst>
                                          <p:attrName>ppt_h</p:attrName>
                                        </p:attrNameLst>
                                      </p:cBhvr>
                                      <p:tavLst>
                                        <p:tav tm="0">
                                          <p:val>
                                            <p:fltVal val="0"/>
                                          </p:val>
                                        </p:tav>
                                        <p:tav tm="100000">
                                          <p:val>
                                            <p:strVal val="#ppt_h"/>
                                          </p:val>
                                        </p:tav>
                                      </p:tavLst>
                                    </p:anim>
                                    <p:animEffect transition="in" filter="fade">
                                      <p:cBhvr>
                                        <p:cTn id="206" dur="500"/>
                                        <p:tgtEl>
                                          <p:spTgt spid="6149"/>
                                        </p:tgtEl>
                                      </p:cBhvr>
                                    </p:animEffect>
                                  </p:childTnLst>
                                </p:cTn>
                              </p:par>
                              <p:par>
                                <p:cTn id="207" presetID="35" presetClass="path" presetSubtype="0" accel="50000" fill="hold" grpId="2" nodeType="withEffect">
                                  <p:stCondLst>
                                    <p:cond delay="200"/>
                                  </p:stCondLst>
                                  <p:childTnLst>
                                    <p:animMotion origin="layout" path="M 4.99285E-6 -2.22222E-6 L -0.82829 0.02801 " pathEditMode="relative" rAng="0" ptsTypes="AA">
                                      <p:cBhvr>
                                        <p:cTn id="208" dur="1000" spd="-99800" fill="hold"/>
                                        <p:tgtEl>
                                          <p:spTgt spid="6149"/>
                                        </p:tgtEl>
                                        <p:attrNameLst>
                                          <p:attrName>ppt_x</p:attrName>
                                          <p:attrName>ppt_y</p:attrName>
                                        </p:attrNameLst>
                                      </p:cBhvr>
                                      <p:rCtr x="-41200" y="1400"/>
                                    </p:animMotion>
                                  </p:childTnLst>
                                </p:cTn>
                              </p:par>
                              <p:par>
                                <p:cTn id="209" presetID="22" presetClass="entr" presetSubtype="2" fill="hold" grpId="0" nodeType="withEffect">
                                  <p:stCondLst>
                                    <p:cond delay="1150"/>
                                  </p:stCondLst>
                                  <p:childTnLst>
                                    <p:set>
                                      <p:cBhvr>
                                        <p:cTn id="210" dur="1" fill="hold">
                                          <p:stCondLst>
                                            <p:cond delay="0"/>
                                          </p:stCondLst>
                                        </p:cTn>
                                        <p:tgtEl>
                                          <p:spTgt spid="6172"/>
                                        </p:tgtEl>
                                        <p:attrNameLst>
                                          <p:attrName>style.visibility</p:attrName>
                                        </p:attrNameLst>
                                      </p:cBhvr>
                                      <p:to>
                                        <p:strVal val="visible"/>
                                      </p:to>
                                    </p:set>
                                    <p:animEffect transition="in" filter="wipe(right)">
                                      <p:cBhvr>
                                        <p:cTn id="211" dur="50"/>
                                        <p:tgtEl>
                                          <p:spTgt spid="6172"/>
                                        </p:tgtEl>
                                      </p:cBhvr>
                                    </p:animEffect>
                                  </p:childTnLst>
                                </p:cTn>
                              </p:par>
                              <p:par>
                                <p:cTn id="212" presetID="1" presetClass="entr" presetSubtype="0" fill="hold" grpId="0" nodeType="withEffect">
                                  <p:stCondLst>
                                    <p:cond delay="300"/>
                                  </p:stCondLst>
                                  <p:childTnLst>
                                    <p:set>
                                      <p:cBhvr>
                                        <p:cTn id="213" dur="1" fill="hold">
                                          <p:stCondLst>
                                            <p:cond delay="0"/>
                                          </p:stCondLst>
                                        </p:cTn>
                                        <p:tgtEl>
                                          <p:spTgt spid="6150"/>
                                        </p:tgtEl>
                                        <p:attrNameLst>
                                          <p:attrName>style.visibility</p:attrName>
                                        </p:attrNameLst>
                                      </p:cBhvr>
                                      <p:to>
                                        <p:strVal val="visible"/>
                                      </p:to>
                                    </p:set>
                                  </p:childTnLst>
                                </p:cTn>
                              </p:par>
                              <p:par>
                                <p:cTn id="214" presetID="10" presetClass="entr" presetSubtype="0" fill="hold" grpId="1" nodeType="withEffect">
                                  <p:stCondLst>
                                    <p:cond delay="300"/>
                                  </p:stCondLst>
                                  <p:childTnLst>
                                    <p:set>
                                      <p:cBhvr>
                                        <p:cTn id="215" dur="1" fill="hold">
                                          <p:stCondLst>
                                            <p:cond delay="0"/>
                                          </p:stCondLst>
                                        </p:cTn>
                                        <p:tgtEl>
                                          <p:spTgt spid="6150"/>
                                        </p:tgtEl>
                                        <p:attrNameLst>
                                          <p:attrName>style.visibility</p:attrName>
                                        </p:attrNameLst>
                                      </p:cBhvr>
                                      <p:to>
                                        <p:strVal val="visible"/>
                                      </p:to>
                                    </p:set>
                                    <p:anim calcmode="lin" valueType="num">
                                      <p:cBhvr>
                                        <p:cTn id="216" dur="500" fill="hold"/>
                                        <p:tgtEl>
                                          <p:spTgt spid="6150"/>
                                        </p:tgtEl>
                                        <p:attrNameLst>
                                          <p:attrName>ppt_w</p:attrName>
                                        </p:attrNameLst>
                                      </p:cBhvr>
                                      <p:tavLst>
                                        <p:tav tm="0">
                                          <p:val>
                                            <p:fltVal val="0"/>
                                          </p:val>
                                        </p:tav>
                                        <p:tav tm="100000">
                                          <p:val>
                                            <p:strVal val="#ppt_w"/>
                                          </p:val>
                                        </p:tav>
                                      </p:tavLst>
                                    </p:anim>
                                    <p:anim calcmode="lin" valueType="num">
                                      <p:cBhvr>
                                        <p:cTn id="217" dur="500" fill="hold"/>
                                        <p:tgtEl>
                                          <p:spTgt spid="6150"/>
                                        </p:tgtEl>
                                        <p:attrNameLst>
                                          <p:attrName>ppt_h</p:attrName>
                                        </p:attrNameLst>
                                      </p:cBhvr>
                                      <p:tavLst>
                                        <p:tav tm="0">
                                          <p:val>
                                            <p:fltVal val="0"/>
                                          </p:val>
                                        </p:tav>
                                        <p:tav tm="100000">
                                          <p:val>
                                            <p:strVal val="#ppt_h"/>
                                          </p:val>
                                        </p:tav>
                                      </p:tavLst>
                                    </p:anim>
                                    <p:animEffect transition="in" filter="fade">
                                      <p:cBhvr>
                                        <p:cTn id="218" dur="500"/>
                                        <p:tgtEl>
                                          <p:spTgt spid="6150"/>
                                        </p:tgtEl>
                                      </p:cBhvr>
                                    </p:animEffect>
                                  </p:childTnLst>
                                </p:cTn>
                              </p:par>
                              <p:par>
                                <p:cTn id="219" presetID="35" presetClass="path" presetSubtype="0" accel="50000" fill="hold" grpId="2" nodeType="withEffect">
                                  <p:stCondLst>
                                    <p:cond delay="300"/>
                                  </p:stCondLst>
                                  <p:childTnLst>
                                    <p:animMotion origin="layout" path="M 4.99285E-6 -2.59259E-6 L -0.82829 -0.07986 " pathEditMode="relative" rAng="0" ptsTypes="AA">
                                      <p:cBhvr>
                                        <p:cTn id="220" dur="1000" spd="-99800" fill="hold"/>
                                        <p:tgtEl>
                                          <p:spTgt spid="6150"/>
                                        </p:tgtEl>
                                        <p:attrNameLst>
                                          <p:attrName>ppt_x</p:attrName>
                                          <p:attrName>ppt_y</p:attrName>
                                        </p:attrNameLst>
                                      </p:cBhvr>
                                      <p:rCtr x="-41200" y="-3800"/>
                                    </p:animMotion>
                                  </p:childTnLst>
                                </p:cTn>
                              </p:par>
                              <p:par>
                                <p:cTn id="221" presetID="22" presetClass="entr" presetSubtype="2" fill="hold" grpId="0" nodeType="withEffect">
                                  <p:stCondLst>
                                    <p:cond delay="1250"/>
                                  </p:stCondLst>
                                  <p:childTnLst>
                                    <p:set>
                                      <p:cBhvr>
                                        <p:cTn id="222" dur="1" fill="hold">
                                          <p:stCondLst>
                                            <p:cond delay="0"/>
                                          </p:stCondLst>
                                        </p:cTn>
                                        <p:tgtEl>
                                          <p:spTgt spid="6173"/>
                                        </p:tgtEl>
                                        <p:attrNameLst>
                                          <p:attrName>style.visibility</p:attrName>
                                        </p:attrNameLst>
                                      </p:cBhvr>
                                      <p:to>
                                        <p:strVal val="visible"/>
                                      </p:to>
                                    </p:set>
                                    <p:animEffect transition="in" filter="wipe(right)">
                                      <p:cBhvr>
                                        <p:cTn id="223" dur="50"/>
                                        <p:tgtEl>
                                          <p:spTgt spid="6173"/>
                                        </p:tgtEl>
                                      </p:cBhvr>
                                    </p:animEffect>
                                  </p:childTnLst>
                                </p:cTn>
                              </p:par>
                              <p:par>
                                <p:cTn id="224" presetID="1" presetClass="entr" presetSubtype="0" fill="hold" grpId="0" nodeType="withEffect">
                                  <p:stCondLst>
                                    <p:cond delay="400"/>
                                  </p:stCondLst>
                                  <p:childTnLst>
                                    <p:set>
                                      <p:cBhvr>
                                        <p:cTn id="225" dur="1" fill="hold">
                                          <p:stCondLst>
                                            <p:cond delay="0"/>
                                          </p:stCondLst>
                                        </p:cTn>
                                        <p:tgtEl>
                                          <p:spTgt spid="6151"/>
                                        </p:tgtEl>
                                        <p:attrNameLst>
                                          <p:attrName>style.visibility</p:attrName>
                                        </p:attrNameLst>
                                      </p:cBhvr>
                                      <p:to>
                                        <p:strVal val="visible"/>
                                      </p:to>
                                    </p:set>
                                  </p:childTnLst>
                                </p:cTn>
                              </p:par>
                              <p:par>
                                <p:cTn id="226" presetID="10" presetClass="entr" presetSubtype="0" fill="hold" grpId="1" nodeType="withEffect">
                                  <p:stCondLst>
                                    <p:cond delay="400"/>
                                  </p:stCondLst>
                                  <p:childTnLst>
                                    <p:set>
                                      <p:cBhvr>
                                        <p:cTn id="227" dur="1" fill="hold">
                                          <p:stCondLst>
                                            <p:cond delay="0"/>
                                          </p:stCondLst>
                                        </p:cTn>
                                        <p:tgtEl>
                                          <p:spTgt spid="6151"/>
                                        </p:tgtEl>
                                        <p:attrNameLst>
                                          <p:attrName>style.visibility</p:attrName>
                                        </p:attrNameLst>
                                      </p:cBhvr>
                                      <p:to>
                                        <p:strVal val="visible"/>
                                      </p:to>
                                    </p:set>
                                    <p:anim calcmode="lin" valueType="num">
                                      <p:cBhvr>
                                        <p:cTn id="228" dur="500" fill="hold"/>
                                        <p:tgtEl>
                                          <p:spTgt spid="6151"/>
                                        </p:tgtEl>
                                        <p:attrNameLst>
                                          <p:attrName>ppt_w</p:attrName>
                                        </p:attrNameLst>
                                      </p:cBhvr>
                                      <p:tavLst>
                                        <p:tav tm="0">
                                          <p:val>
                                            <p:fltVal val="0"/>
                                          </p:val>
                                        </p:tav>
                                        <p:tav tm="100000">
                                          <p:val>
                                            <p:strVal val="#ppt_w"/>
                                          </p:val>
                                        </p:tav>
                                      </p:tavLst>
                                    </p:anim>
                                    <p:anim calcmode="lin" valueType="num">
                                      <p:cBhvr>
                                        <p:cTn id="229" dur="500" fill="hold"/>
                                        <p:tgtEl>
                                          <p:spTgt spid="6151"/>
                                        </p:tgtEl>
                                        <p:attrNameLst>
                                          <p:attrName>ppt_h</p:attrName>
                                        </p:attrNameLst>
                                      </p:cBhvr>
                                      <p:tavLst>
                                        <p:tav tm="0">
                                          <p:val>
                                            <p:fltVal val="0"/>
                                          </p:val>
                                        </p:tav>
                                        <p:tav tm="100000">
                                          <p:val>
                                            <p:strVal val="#ppt_h"/>
                                          </p:val>
                                        </p:tav>
                                      </p:tavLst>
                                    </p:anim>
                                    <p:animEffect transition="in" filter="fade">
                                      <p:cBhvr>
                                        <p:cTn id="230" dur="500"/>
                                        <p:tgtEl>
                                          <p:spTgt spid="6151"/>
                                        </p:tgtEl>
                                      </p:cBhvr>
                                    </p:animEffect>
                                  </p:childTnLst>
                                </p:cTn>
                              </p:par>
                              <p:par>
                                <p:cTn id="231" presetID="35" presetClass="path" presetSubtype="0" accel="50000" fill="hold" grpId="2" nodeType="withEffect">
                                  <p:stCondLst>
                                    <p:cond delay="400"/>
                                  </p:stCondLst>
                                  <p:childTnLst>
                                    <p:animMotion origin="layout" path="M 4.99285E-6 -2.96296E-6 L -0.82829 -0.17523 " pathEditMode="relative" rAng="0" ptsTypes="AA">
                                      <p:cBhvr>
                                        <p:cTn id="232" dur="1000" spd="-99800" fill="hold"/>
                                        <p:tgtEl>
                                          <p:spTgt spid="6151"/>
                                        </p:tgtEl>
                                        <p:attrNameLst>
                                          <p:attrName>ppt_x</p:attrName>
                                          <p:attrName>ppt_y</p:attrName>
                                        </p:attrNameLst>
                                      </p:cBhvr>
                                      <p:rCtr x="-41200" y="-8600"/>
                                    </p:animMotion>
                                  </p:childTnLst>
                                </p:cTn>
                              </p:par>
                              <p:par>
                                <p:cTn id="233" presetID="22" presetClass="entr" presetSubtype="2" fill="hold" grpId="0" nodeType="withEffect">
                                  <p:stCondLst>
                                    <p:cond delay="1200"/>
                                  </p:stCondLst>
                                  <p:childTnLst>
                                    <p:set>
                                      <p:cBhvr>
                                        <p:cTn id="234" dur="1" fill="hold">
                                          <p:stCondLst>
                                            <p:cond delay="0"/>
                                          </p:stCondLst>
                                        </p:cTn>
                                        <p:tgtEl>
                                          <p:spTgt spid="6174"/>
                                        </p:tgtEl>
                                        <p:attrNameLst>
                                          <p:attrName>style.visibility</p:attrName>
                                        </p:attrNameLst>
                                      </p:cBhvr>
                                      <p:to>
                                        <p:strVal val="visible"/>
                                      </p:to>
                                    </p:set>
                                    <p:animEffect transition="in" filter="wipe(right)">
                                      <p:cBhvr>
                                        <p:cTn id="235" dur="50"/>
                                        <p:tgtEl>
                                          <p:spTgt spid="6174"/>
                                        </p:tgtEl>
                                      </p:cBhvr>
                                    </p:animEffect>
                                  </p:childTnLst>
                                </p:cTn>
                              </p:par>
                            </p:childTnLst>
                          </p:cTn>
                        </p:par>
                        <p:par>
                          <p:cTn id="236" fill="hold">
                            <p:stCondLst>
                              <p:cond delay="2300"/>
                            </p:stCondLst>
                            <p:childTnLst>
                              <p:par>
                                <p:cTn id="237" presetID="31" presetClass="entr" presetSubtype="0" fill="hold" grpId="0" nodeType="afterEffect">
                                  <p:stCondLst>
                                    <p:cond delay="0"/>
                                  </p:stCondLst>
                                  <p:childTnLst>
                                    <p:set>
                                      <p:cBhvr>
                                        <p:cTn id="238" dur="1" fill="hold">
                                          <p:stCondLst>
                                            <p:cond delay="0"/>
                                          </p:stCondLst>
                                        </p:cTn>
                                        <p:tgtEl>
                                          <p:spTgt spid="6162"/>
                                        </p:tgtEl>
                                        <p:attrNameLst>
                                          <p:attrName>style.visibility</p:attrName>
                                        </p:attrNameLst>
                                      </p:cBhvr>
                                      <p:to>
                                        <p:strVal val="visible"/>
                                      </p:to>
                                    </p:set>
                                    <p:anim calcmode="lin" valueType="num">
                                      <p:cBhvr>
                                        <p:cTn id="239" dur="400" fill="hold"/>
                                        <p:tgtEl>
                                          <p:spTgt spid="6162"/>
                                        </p:tgtEl>
                                        <p:attrNameLst>
                                          <p:attrName>ppt_w</p:attrName>
                                        </p:attrNameLst>
                                      </p:cBhvr>
                                      <p:tavLst>
                                        <p:tav tm="0">
                                          <p:val>
                                            <p:fltVal val="0"/>
                                          </p:val>
                                        </p:tav>
                                        <p:tav tm="100000">
                                          <p:val>
                                            <p:strVal val="#ppt_w"/>
                                          </p:val>
                                        </p:tav>
                                      </p:tavLst>
                                    </p:anim>
                                    <p:anim calcmode="lin" valueType="num">
                                      <p:cBhvr>
                                        <p:cTn id="240" dur="400" fill="hold"/>
                                        <p:tgtEl>
                                          <p:spTgt spid="6162"/>
                                        </p:tgtEl>
                                        <p:attrNameLst>
                                          <p:attrName>ppt_h</p:attrName>
                                        </p:attrNameLst>
                                      </p:cBhvr>
                                      <p:tavLst>
                                        <p:tav tm="0">
                                          <p:val>
                                            <p:fltVal val="0"/>
                                          </p:val>
                                        </p:tav>
                                        <p:tav tm="100000">
                                          <p:val>
                                            <p:strVal val="#ppt_h"/>
                                          </p:val>
                                        </p:tav>
                                      </p:tavLst>
                                    </p:anim>
                                    <p:anim calcmode="lin" valueType="num">
                                      <p:cBhvr>
                                        <p:cTn id="241" dur="400" fill="hold"/>
                                        <p:tgtEl>
                                          <p:spTgt spid="6162"/>
                                        </p:tgtEl>
                                        <p:attrNameLst>
                                          <p:attrName>style.rotation</p:attrName>
                                        </p:attrNameLst>
                                      </p:cBhvr>
                                      <p:tavLst>
                                        <p:tav tm="0">
                                          <p:val>
                                            <p:fltVal val="90"/>
                                          </p:val>
                                        </p:tav>
                                        <p:tav tm="100000">
                                          <p:val>
                                            <p:fltVal val="0"/>
                                          </p:val>
                                        </p:tav>
                                      </p:tavLst>
                                    </p:anim>
                                    <p:animEffect transition="in" filter="fade">
                                      <p:cBhvr>
                                        <p:cTn id="242" dur="400"/>
                                        <p:tgtEl>
                                          <p:spTgt spid="6162"/>
                                        </p:tgtEl>
                                      </p:cBhvr>
                                    </p:animEffect>
                                  </p:childTnLst>
                                </p:cTn>
                              </p:par>
                            </p:childTnLst>
                          </p:cTn>
                        </p:par>
                        <p:par>
                          <p:cTn id="243" fill="hold">
                            <p:stCondLst>
                              <p:cond delay="2800"/>
                            </p:stCondLst>
                            <p:childTnLst>
                              <p:par>
                                <p:cTn id="244" presetID="56" presetClass="entr" presetSubtype="0" fill="hold" nodeType="afterEffect">
                                  <p:stCondLst>
                                    <p:cond delay="0"/>
                                  </p:stCondLst>
                                  <p:iterate type="lt">
                                    <p:tmPct val="10000"/>
                                  </p:iterate>
                                  <p:childTnLst>
                                    <p:set>
                                      <p:cBhvr>
                                        <p:cTn id="245" dur="1" fill="hold">
                                          <p:stCondLst>
                                            <p:cond delay="0"/>
                                          </p:stCondLst>
                                        </p:cTn>
                                        <p:tgtEl>
                                          <p:spTgt spid="6163">
                                            <p:txEl>
                                              <p:pRg st="0" end="0"/>
                                            </p:txEl>
                                          </p:spTgt>
                                        </p:tgtEl>
                                        <p:attrNameLst>
                                          <p:attrName>style.visibility</p:attrName>
                                        </p:attrNameLst>
                                      </p:cBhvr>
                                      <p:to>
                                        <p:strVal val="visible"/>
                                      </p:to>
                                    </p:set>
                                    <p:anim by="(-#ppt_w*2)" calcmode="lin" valueType="num">
                                      <p:cBhvr rctx="PPT">
                                        <p:cTn id="246" dur="500" autoRev="1" fill="hold">
                                          <p:stCondLst>
                                            <p:cond delay="0"/>
                                          </p:stCondLst>
                                        </p:cTn>
                                        <p:tgtEl>
                                          <p:spTgt spid="6163">
                                            <p:txEl>
                                              <p:pRg st="0" end="0"/>
                                            </p:txEl>
                                          </p:spTgt>
                                        </p:tgtEl>
                                        <p:attrNameLst>
                                          <p:attrName>ppt_w</p:attrName>
                                        </p:attrNameLst>
                                      </p:cBhvr>
                                    </p:anim>
                                    <p:anim by="(#ppt_w*0.50)" calcmode="lin" valueType="num">
                                      <p:cBhvr>
                                        <p:cTn id="247" dur="500" decel="50000" autoRev="1" fill="hold">
                                          <p:stCondLst>
                                            <p:cond delay="0"/>
                                          </p:stCondLst>
                                        </p:cTn>
                                        <p:tgtEl>
                                          <p:spTgt spid="6163">
                                            <p:txEl>
                                              <p:pRg st="0" end="0"/>
                                            </p:txEl>
                                          </p:spTgt>
                                        </p:tgtEl>
                                        <p:attrNameLst>
                                          <p:attrName>ppt_x</p:attrName>
                                        </p:attrNameLst>
                                      </p:cBhvr>
                                    </p:anim>
                                    <p:anim from="(-#ppt_h/2)" to="(#ppt_y)" calcmode="lin" valueType="num">
                                      <p:cBhvr>
                                        <p:cTn id="248" dur="1000" fill="hold">
                                          <p:stCondLst>
                                            <p:cond delay="0"/>
                                          </p:stCondLst>
                                        </p:cTn>
                                        <p:tgtEl>
                                          <p:spTgt spid="6163">
                                            <p:txEl>
                                              <p:pRg st="0" end="0"/>
                                            </p:txEl>
                                          </p:spTgt>
                                        </p:tgtEl>
                                        <p:attrNameLst>
                                          <p:attrName>ppt_y</p:attrName>
                                        </p:attrNameLst>
                                      </p:cBhvr>
                                    </p:anim>
                                    <p:animRot by="21600000">
                                      <p:cBhvr>
                                        <p:cTn id="249" dur="1000" fill="hold">
                                          <p:stCondLst>
                                            <p:cond delay="0"/>
                                          </p:stCondLst>
                                        </p:cTn>
                                        <p:tgtEl>
                                          <p:spTgt spid="616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7" grpId="1" animBg="1" autoUpdateAnimBg="0"/>
      <p:bldP spid="6147" grpId="2" animBg="1" autoUpdateAnimBg="0"/>
      <p:bldP spid="6148" grpId="0" animBg="1" autoUpdateAnimBg="0"/>
      <p:bldP spid="6148" grpId="1" animBg="1" autoUpdateAnimBg="0"/>
      <p:bldP spid="6148" grpId="2" animBg="1" autoUpdateAnimBg="0"/>
      <p:bldP spid="6149" grpId="0" animBg="1" autoUpdateAnimBg="0"/>
      <p:bldP spid="6149" grpId="1" animBg="1" autoUpdateAnimBg="0"/>
      <p:bldP spid="6149" grpId="2" animBg="1" autoUpdateAnimBg="0"/>
      <p:bldP spid="6150" grpId="0" animBg="1" autoUpdateAnimBg="0"/>
      <p:bldP spid="6150" grpId="1" animBg="1" autoUpdateAnimBg="0"/>
      <p:bldP spid="6150" grpId="2" animBg="1" autoUpdateAnimBg="0"/>
      <p:bldP spid="6151" grpId="0" animBg="1" autoUpdateAnimBg="0"/>
      <p:bldP spid="6151" grpId="1" animBg="1" autoUpdateAnimBg="0"/>
      <p:bldP spid="6151" grpId="2" animBg="1" autoUpdateAnimBg="0"/>
      <p:bldP spid="6162" grpId="0" autoUpdateAnimBg="0"/>
      <p:bldP spid="6170" grpId="0" animBg="1" autoUpdateAnimBg="0"/>
      <p:bldP spid="6171" grpId="0" animBg="1" autoUpdateAnimBg="0"/>
      <p:bldP spid="6172" grpId="0" animBg="1" autoUpdateAnimBg="0"/>
      <p:bldP spid="6173" grpId="0" animBg="1" autoUpdateAnimBg="0"/>
      <p:bldP spid="6174"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8"/>
          <p:cNvSpPr txBox="1"/>
          <p:nvPr/>
        </p:nvSpPr>
        <p:spPr>
          <a:xfrm>
            <a:off x="1985482" y="5579948"/>
            <a:ext cx="1812997" cy="369332"/>
          </a:xfrm>
          <a:prstGeom prst="rect">
            <a:avLst/>
          </a:prstGeom>
          <a:noFill/>
        </p:spPr>
        <p:txBody>
          <a:bodyPr wrap="none" lIns="0" tIns="0" rIns="0" bIns="0" rtlCol="0">
            <a:spAutoFit/>
          </a:bodyPr>
          <a:lstStyle/>
          <a:p>
            <a:pPr algn="ctr"/>
            <a:r>
              <a:rPr lang="en-US" altLang="zh-CN" sz="2400" dirty="0">
                <a:solidFill>
                  <a:schemeClr val="accent2"/>
                </a:solidFill>
                <a:latin typeface="+mj-lt"/>
                <a:ea typeface="黑体" panose="02010609060101010101" pitchFamily="49" charset="-122"/>
                <a:sym typeface="Arial" panose="020B0604020202020204" pitchFamily="34" charset="0"/>
              </a:rPr>
              <a:t>B2B</a:t>
            </a:r>
            <a:r>
              <a:rPr lang="zh-CN" altLang="en-US" sz="2400" dirty="0">
                <a:solidFill>
                  <a:schemeClr val="accent2"/>
                </a:solidFill>
                <a:latin typeface="+mj-lt"/>
                <a:ea typeface="黑体" panose="02010609060101010101" pitchFamily="49" charset="-122"/>
                <a:sym typeface="Arial" panose="020B0604020202020204" pitchFamily="34" charset="0"/>
              </a:rPr>
              <a:t>跨境电商</a:t>
            </a:r>
            <a:endParaRPr lang="zh-CN" altLang="en-US" sz="2400" dirty="0">
              <a:solidFill>
                <a:schemeClr val="accent2"/>
              </a:solidFill>
              <a:latin typeface="+mj-lt"/>
              <a:ea typeface="黑体" panose="02010609060101010101" pitchFamily="49" charset="-122"/>
              <a:sym typeface="Arial" panose="020B0604020202020204" pitchFamily="34" charset="0"/>
            </a:endParaRPr>
          </a:p>
        </p:txBody>
      </p:sp>
      <p:sp>
        <p:nvSpPr>
          <p:cNvPr id="3" name="TextBox 22"/>
          <p:cNvSpPr txBox="1"/>
          <p:nvPr/>
        </p:nvSpPr>
        <p:spPr>
          <a:xfrm>
            <a:off x="5252813" y="5579948"/>
            <a:ext cx="1830629" cy="369332"/>
          </a:xfrm>
          <a:prstGeom prst="rect">
            <a:avLst/>
          </a:prstGeom>
          <a:noFill/>
        </p:spPr>
        <p:txBody>
          <a:bodyPr wrap="none" lIns="0" tIns="0" rIns="0" bIns="0" rtlCol="0">
            <a:spAutoFit/>
          </a:bodyPr>
          <a:lstStyle/>
          <a:p>
            <a:pPr algn="ctr"/>
            <a:r>
              <a:rPr lang="en-US" altLang="zh-CN" sz="2400" dirty="0">
                <a:solidFill>
                  <a:schemeClr val="accent2"/>
                </a:solidFill>
                <a:latin typeface="+mj-lt"/>
                <a:ea typeface="黑体" panose="02010609060101010101" pitchFamily="49" charset="-122"/>
                <a:sym typeface="Arial" panose="020B0604020202020204" pitchFamily="34" charset="0"/>
              </a:rPr>
              <a:t>B2C</a:t>
            </a:r>
            <a:r>
              <a:rPr lang="zh-CN" altLang="en-US" sz="2400" dirty="0">
                <a:solidFill>
                  <a:schemeClr val="accent2"/>
                </a:solidFill>
                <a:latin typeface="+mj-lt"/>
                <a:ea typeface="黑体" panose="02010609060101010101" pitchFamily="49" charset="-122"/>
                <a:sym typeface="Arial" panose="020B0604020202020204" pitchFamily="34" charset="0"/>
              </a:rPr>
              <a:t>跨境电商</a:t>
            </a:r>
            <a:endParaRPr lang="zh-CN" altLang="en-US" sz="2400" dirty="0">
              <a:solidFill>
                <a:schemeClr val="accent2"/>
              </a:solidFill>
              <a:latin typeface="+mj-lt"/>
              <a:ea typeface="黑体" panose="02010609060101010101" pitchFamily="49" charset="-122"/>
              <a:sym typeface="Arial" panose="020B0604020202020204" pitchFamily="34" charset="0"/>
            </a:endParaRPr>
          </a:p>
        </p:txBody>
      </p:sp>
      <p:sp>
        <p:nvSpPr>
          <p:cNvPr id="4" name="TextBox 25"/>
          <p:cNvSpPr txBox="1"/>
          <p:nvPr/>
        </p:nvSpPr>
        <p:spPr>
          <a:xfrm>
            <a:off x="8522738" y="5579948"/>
            <a:ext cx="1848263" cy="369332"/>
          </a:xfrm>
          <a:prstGeom prst="rect">
            <a:avLst/>
          </a:prstGeom>
          <a:noFill/>
        </p:spPr>
        <p:txBody>
          <a:bodyPr wrap="none" lIns="0" tIns="0" rIns="0" bIns="0" rtlCol="0">
            <a:spAutoFit/>
          </a:bodyPr>
          <a:lstStyle/>
          <a:p>
            <a:pPr algn="ctr"/>
            <a:r>
              <a:rPr lang="en-US" altLang="zh-CN" sz="2400" dirty="0">
                <a:solidFill>
                  <a:schemeClr val="accent2"/>
                </a:solidFill>
                <a:latin typeface="+mj-lt"/>
                <a:ea typeface="黑体" panose="02010609060101010101" pitchFamily="49" charset="-122"/>
                <a:sym typeface="Arial" panose="020B0604020202020204" pitchFamily="34" charset="0"/>
              </a:rPr>
              <a:t>C2C</a:t>
            </a:r>
            <a:r>
              <a:rPr lang="zh-CN" altLang="en-US" sz="2400" dirty="0">
                <a:solidFill>
                  <a:schemeClr val="accent2"/>
                </a:solidFill>
                <a:latin typeface="+mj-lt"/>
                <a:ea typeface="黑体" panose="02010609060101010101" pitchFamily="49" charset="-122"/>
                <a:sym typeface="Arial" panose="020B0604020202020204" pitchFamily="34" charset="0"/>
              </a:rPr>
              <a:t>跨境电商</a:t>
            </a:r>
            <a:endParaRPr lang="zh-CN" altLang="en-US" sz="2400" dirty="0">
              <a:solidFill>
                <a:schemeClr val="accent2"/>
              </a:solidFill>
              <a:latin typeface="+mj-lt"/>
              <a:ea typeface="黑体" panose="02010609060101010101" pitchFamily="49" charset="-122"/>
              <a:sym typeface="Arial" panose="020B0604020202020204" pitchFamily="34" charset="0"/>
            </a:endParaRPr>
          </a:p>
        </p:txBody>
      </p:sp>
      <p:sp>
        <p:nvSpPr>
          <p:cNvPr id="5" name="Oval 4"/>
          <p:cNvSpPr/>
          <p:nvPr/>
        </p:nvSpPr>
        <p:spPr>
          <a:xfrm>
            <a:off x="1842221" y="3146605"/>
            <a:ext cx="2088000" cy="2088000"/>
          </a:xfrm>
          <a:prstGeom prst="ellipse">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 name="Oval 5"/>
          <p:cNvSpPr/>
          <p:nvPr/>
        </p:nvSpPr>
        <p:spPr>
          <a:xfrm>
            <a:off x="5124127" y="3146605"/>
            <a:ext cx="2088000" cy="2088000"/>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 name="Oval 6"/>
          <p:cNvSpPr/>
          <p:nvPr/>
        </p:nvSpPr>
        <p:spPr>
          <a:xfrm>
            <a:off x="8402869" y="3146605"/>
            <a:ext cx="2088000" cy="2088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文本占位符 105474"/>
          <p:cNvSpPr>
            <a:spLocks noGrp="1"/>
          </p:cNvSpPr>
          <p:nvPr/>
        </p:nvSpPr>
        <p:spPr>
          <a:xfrm>
            <a:off x="991468" y="1916832"/>
            <a:ext cx="5039360" cy="584775"/>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lgn="just">
              <a:spcBef>
                <a:spcPts val="0"/>
              </a:spcBef>
              <a:buNone/>
            </a:pPr>
            <a:r>
              <a:rPr lang="zh-CN" altLang="en-US" dirty="0">
                <a:solidFill>
                  <a:schemeClr val="accent2"/>
                </a:solidFill>
                <a:latin typeface="方正大黑简体" panose="03000509000000000000" pitchFamily="65" charset="-122"/>
                <a:ea typeface="方正大黑简体" panose="03000509000000000000" pitchFamily="65" charset="-122"/>
              </a:rPr>
              <a:t>（一）按交易主体分类</a:t>
            </a:r>
            <a:endParaRPr lang="zh-CN" altLang="en-US" dirty="0">
              <a:solidFill>
                <a:schemeClr val="accent2"/>
              </a:solidFill>
              <a:latin typeface="方正大黑简体" panose="03000509000000000000" pitchFamily="65" charset="-122"/>
              <a:ea typeface="方正大黑简体" panose="03000509000000000000" pitchFamily="65" charset="-122"/>
            </a:endParaRPr>
          </a:p>
        </p:txBody>
      </p:sp>
      <p:sp>
        <p:nvSpPr>
          <p:cNvPr id="9" name="矩形 8"/>
          <p:cNvSpPr/>
          <p:nvPr/>
        </p:nvSpPr>
        <p:spPr>
          <a:xfrm>
            <a:off x="991468" y="1126485"/>
            <a:ext cx="4339650" cy="646331"/>
          </a:xfrm>
          <a:prstGeom prst="rect">
            <a:avLst/>
          </a:prstGeom>
        </p:spPr>
        <p:txBody>
          <a:bodyPr wrap="none">
            <a:spAutoFit/>
          </a:bodyPr>
          <a:lstStyle/>
          <a:p>
            <a:pPr marL="0" indent="0" algn="just">
              <a:lnSpc>
                <a:spcPct val="100000"/>
              </a:lnSpc>
              <a:spcBef>
                <a:spcPts val="0"/>
              </a:spcBef>
              <a:buNone/>
            </a:pPr>
            <a:r>
              <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二、跨境电商的分类</a:t>
            </a:r>
            <a:endParaRPr lang="zh-CN" altLang="en-US" sz="28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900" decel="100000" fill="hold"/>
                                        <p:tgtEl>
                                          <p:spTgt spid="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900" decel="100000" fill="hold"/>
                                        <p:tgtEl>
                                          <p:spTgt spid="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900" decel="100000" fill="hold"/>
                                        <p:tgtEl>
                                          <p:spTgt spid="7"/>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ldLvl="0" animBg="1"/>
      <p:bldP spid="6" grpId="0" bldLvl="0" animBg="1"/>
      <p:bldP spid="7" grpId="0" bldLvl="0" animBg="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1449" y="1173832"/>
            <a:ext cx="3530350" cy="523220"/>
          </a:xfrm>
          <a:prstGeom prst="rect">
            <a:avLst/>
          </a:prstGeom>
        </p:spPr>
        <p:txBody>
          <a:bodyPr wrap="square">
            <a:spAutoFit/>
          </a:bodyPr>
          <a:lstStyle/>
          <a:p>
            <a:pPr indent="612140"/>
            <a:r>
              <a:rPr lang="en-US" altLang="zh-CN" sz="2800" b="1" dirty="0">
                <a:solidFill>
                  <a:schemeClr val="accent2"/>
                </a:solidFill>
                <a:latin typeface="+mj-lt"/>
                <a:ea typeface="黑体" panose="02010609060101010101" pitchFamily="49" charset="-122"/>
              </a:rPr>
              <a:t>1. B2B</a:t>
            </a:r>
            <a:r>
              <a:rPr lang="zh-CN" altLang="en-US" sz="2800" b="1" dirty="0">
                <a:solidFill>
                  <a:schemeClr val="accent2"/>
                </a:solidFill>
                <a:latin typeface="+mj-lt"/>
                <a:ea typeface="黑体" panose="02010609060101010101" pitchFamily="49" charset="-122"/>
              </a:rPr>
              <a:t>跨境电商</a:t>
            </a:r>
            <a:endParaRPr lang="zh-CN" altLang="en-US" sz="2800" b="1" dirty="0">
              <a:solidFill>
                <a:schemeClr val="accent2"/>
              </a:solidFill>
              <a:latin typeface="+mj-lt"/>
              <a:ea typeface="黑体" panose="02010609060101010101" pitchFamily="49" charset="-122"/>
            </a:endParaRPr>
          </a:p>
        </p:txBody>
      </p:sp>
      <p:grpSp>
        <p:nvGrpSpPr>
          <p:cNvPr id="3" name="Group 67"/>
          <p:cNvGrpSpPr/>
          <p:nvPr/>
        </p:nvGrpSpPr>
        <p:grpSpPr>
          <a:xfrm>
            <a:off x="5587778" y="1736177"/>
            <a:ext cx="828000" cy="828000"/>
            <a:chOff x="1354194" y="5911456"/>
            <a:chExt cx="755703" cy="755703"/>
          </a:xfrm>
        </p:grpSpPr>
        <p:sp>
          <p:nvSpPr>
            <p:cNvPr id="4" name="Oval 68"/>
            <p:cNvSpPr/>
            <p:nvPr/>
          </p:nvSpPr>
          <p:spPr>
            <a:xfrm>
              <a:off x="1354194" y="5911456"/>
              <a:ext cx="755703" cy="75570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69"/>
            <p:cNvGrpSpPr/>
            <p:nvPr/>
          </p:nvGrpSpPr>
          <p:grpSpPr>
            <a:xfrm>
              <a:off x="1639245" y="6058413"/>
              <a:ext cx="185600" cy="472193"/>
              <a:chOff x="4422775" y="2198688"/>
              <a:chExt cx="292100" cy="742950"/>
            </a:xfrm>
            <a:solidFill>
              <a:schemeClr val="bg2"/>
            </a:solidFill>
          </p:grpSpPr>
          <p:sp>
            <p:nvSpPr>
              <p:cNvPr id="6"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48224" tIns="24112" rIns="48224" bIns="24112"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Oval 13"/>
              <p:cNvSpPr>
                <a:spLocks noChangeArrowheads="1"/>
              </p:cNvSpPr>
              <p:nvPr/>
            </p:nvSpPr>
            <p:spPr bwMode="auto">
              <a:xfrm>
                <a:off x="4511675" y="2198688"/>
                <a:ext cx="115888" cy="115888"/>
              </a:xfrm>
              <a:prstGeom prst="ellipse">
                <a:avLst/>
              </a:pr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48224" tIns="24112" rIns="48224" bIns="24112"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8" name="TextBox 72"/>
          <p:cNvSpPr txBox="1"/>
          <p:nvPr/>
        </p:nvSpPr>
        <p:spPr>
          <a:xfrm>
            <a:off x="6758608" y="1736177"/>
            <a:ext cx="4020547" cy="450005"/>
          </a:xfrm>
          <a:prstGeom prst="rect">
            <a:avLst/>
          </a:prstGeom>
          <a:noFill/>
        </p:spPr>
        <p:txBody>
          <a:bodyPr wrap="square" lIns="65034" tIns="32517" rIns="65034" bIns="32517" rtlCol="0">
            <a:spAutoFit/>
          </a:bodyPr>
          <a:lstStyle/>
          <a:p>
            <a:pPr>
              <a:lnSpc>
                <a:spcPct val="120000"/>
              </a:lnSpc>
            </a:pPr>
            <a:r>
              <a:rPr lang="zh-CN" altLang="en-US" sz="2400" b="1" kern="0" dirty="0">
                <a:solidFill>
                  <a:schemeClr val="accent2"/>
                </a:solidFill>
                <a:latin typeface="黑体" panose="02010609060101010101" pitchFamily="49" charset="-122"/>
                <a:ea typeface="黑体" panose="02010609060101010101" pitchFamily="49" charset="-122"/>
              </a:rPr>
              <a:t>“交易佣金＋服务费”模式</a:t>
            </a:r>
            <a:endParaRPr lang="zh-CN" altLang="en-US" sz="2400" b="1" kern="0" dirty="0">
              <a:solidFill>
                <a:schemeClr val="accent2"/>
              </a:solidFill>
              <a:latin typeface="黑体" panose="02010609060101010101" pitchFamily="49" charset="-122"/>
              <a:ea typeface="黑体" panose="02010609060101010101" pitchFamily="49" charset="-122"/>
            </a:endParaRPr>
          </a:p>
        </p:txBody>
      </p:sp>
      <p:sp>
        <p:nvSpPr>
          <p:cNvPr id="9" name="TextBox 73"/>
          <p:cNvSpPr txBox="1"/>
          <p:nvPr/>
        </p:nvSpPr>
        <p:spPr>
          <a:xfrm>
            <a:off x="6758608" y="2272864"/>
            <a:ext cx="4605298" cy="742778"/>
          </a:xfrm>
          <a:prstGeom prst="rect">
            <a:avLst/>
          </a:prstGeom>
          <a:noFill/>
        </p:spPr>
        <p:txBody>
          <a:bodyPr wrap="square" lIns="65034" tIns="32517" rIns="65034" bIns="32517" rtlCol="0">
            <a:spAutoFit/>
          </a:bodyPr>
          <a:lstStyle/>
          <a:p>
            <a:pPr algn="just">
              <a:lnSpc>
                <a:spcPct val="100000"/>
              </a:lnSpc>
              <a:spcBef>
                <a:spcPts val="1000"/>
              </a:spcBef>
            </a:pPr>
            <a:r>
              <a:rPr lang="zh-CN" altLang="en-US" sz="2200" kern="0" dirty="0">
                <a:solidFill>
                  <a:schemeClr val="accent2"/>
                </a:solidFill>
                <a:latin typeface="黑体" panose="02010609060101010101" pitchFamily="49" charset="-122"/>
                <a:ea typeface="黑体" panose="02010609060101010101" pitchFamily="49" charset="-122"/>
              </a:rPr>
              <a:t>采取免费注册，免费商品信息展示，只收取交易额佣金的方式。</a:t>
            </a:r>
            <a:endParaRPr lang="zh-CN" altLang="en-US" sz="2200" kern="0" dirty="0">
              <a:solidFill>
                <a:schemeClr val="accent2"/>
              </a:solidFill>
              <a:latin typeface="黑体" panose="02010609060101010101" pitchFamily="49" charset="-122"/>
              <a:ea typeface="黑体" panose="02010609060101010101" pitchFamily="49" charset="-122"/>
            </a:endParaRPr>
          </a:p>
        </p:txBody>
      </p:sp>
      <p:grpSp>
        <p:nvGrpSpPr>
          <p:cNvPr id="10" name="Group 62"/>
          <p:cNvGrpSpPr/>
          <p:nvPr/>
        </p:nvGrpSpPr>
        <p:grpSpPr>
          <a:xfrm>
            <a:off x="5587778" y="3456608"/>
            <a:ext cx="828000" cy="828000"/>
            <a:chOff x="6895745" y="6076124"/>
            <a:chExt cx="755703" cy="755703"/>
          </a:xfrm>
        </p:grpSpPr>
        <p:sp>
          <p:nvSpPr>
            <p:cNvPr id="11" name="Oval 63"/>
            <p:cNvSpPr/>
            <p:nvPr/>
          </p:nvSpPr>
          <p:spPr>
            <a:xfrm>
              <a:off x="6895745" y="6076124"/>
              <a:ext cx="755703" cy="7557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64"/>
            <p:cNvGrpSpPr/>
            <p:nvPr/>
          </p:nvGrpSpPr>
          <p:grpSpPr>
            <a:xfrm>
              <a:off x="7162147" y="6226696"/>
              <a:ext cx="212181" cy="457727"/>
              <a:chOff x="4395788" y="2198688"/>
              <a:chExt cx="344488" cy="742951"/>
            </a:xfrm>
            <a:solidFill>
              <a:schemeClr val="bg2"/>
            </a:solidFill>
          </p:grpSpPr>
          <p:sp>
            <p:nvSpPr>
              <p:cNvPr id="13" name="Oval 65"/>
              <p:cNvSpPr>
                <a:spLocks noChangeArrowheads="1"/>
              </p:cNvSpPr>
              <p:nvPr/>
            </p:nvSpPr>
            <p:spPr bwMode="auto">
              <a:xfrm>
                <a:off x="4511675" y="2198688"/>
                <a:ext cx="109538" cy="112713"/>
              </a:xfrm>
              <a:prstGeom prst="ellipse">
                <a:avLst/>
              </a:pr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48224" tIns="24112" rIns="48224" bIns="24112"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48224" tIns="24112" rIns="48224" bIns="24112"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5" name="TextBox 74"/>
          <p:cNvSpPr txBox="1"/>
          <p:nvPr/>
        </p:nvSpPr>
        <p:spPr>
          <a:xfrm>
            <a:off x="6739950" y="3456608"/>
            <a:ext cx="4317265" cy="435001"/>
          </a:xfrm>
          <a:prstGeom prst="rect">
            <a:avLst/>
          </a:prstGeom>
          <a:noFill/>
        </p:spPr>
        <p:txBody>
          <a:bodyPr wrap="square" lIns="65034" tIns="32517" rIns="65034" bIns="32517" rtlCol="0">
            <a:spAutoFit/>
          </a:bodyPr>
          <a:lstStyle/>
          <a:p>
            <a:pPr lvl="0" eaLnBrk="1" hangingPunct="1"/>
            <a:r>
              <a:rPr lang="zh-CN" altLang="en-US" sz="2400" b="1" dirty="0">
                <a:solidFill>
                  <a:schemeClr val="accent2"/>
                </a:solidFill>
                <a:latin typeface="黑体" panose="02010609060101010101" pitchFamily="49" charset="-122"/>
                <a:ea typeface="黑体" panose="02010609060101010101" pitchFamily="49" charset="-122"/>
                <a:cs typeface="+mn-ea"/>
                <a:sym typeface="宋体" panose="02010600030101010101" pitchFamily="2" charset="-122"/>
              </a:rPr>
              <a:t>“会员制＋推广服务”模式</a:t>
            </a:r>
            <a:endParaRPr lang="en-US" sz="2400" b="1" dirty="0">
              <a:solidFill>
                <a:schemeClr val="accent2"/>
              </a:solidFill>
              <a:latin typeface="黑体" panose="02010609060101010101" pitchFamily="49" charset="-122"/>
              <a:ea typeface="黑体" panose="02010609060101010101" pitchFamily="49" charset="-122"/>
              <a:cs typeface="+mn-ea"/>
              <a:sym typeface="宋体" panose="02010600030101010101" pitchFamily="2" charset="-122"/>
            </a:endParaRPr>
          </a:p>
        </p:txBody>
      </p:sp>
      <p:sp>
        <p:nvSpPr>
          <p:cNvPr id="16" name="TextBox 75"/>
          <p:cNvSpPr txBox="1"/>
          <p:nvPr/>
        </p:nvSpPr>
        <p:spPr>
          <a:xfrm>
            <a:off x="6739950" y="3970000"/>
            <a:ext cx="4749314" cy="1777292"/>
          </a:xfrm>
          <a:prstGeom prst="rect">
            <a:avLst/>
          </a:prstGeom>
          <a:noFill/>
        </p:spPr>
        <p:txBody>
          <a:bodyPr wrap="square" lIns="65034" tIns="32517" rIns="65034" bIns="32517" rtlCol="0">
            <a:spAutoFit/>
          </a:bodyPr>
          <a:lstStyle/>
          <a:p>
            <a:pPr lvl="0" algn="just">
              <a:lnSpc>
                <a:spcPct val="130000"/>
              </a:lnSpc>
              <a:buClrTx/>
              <a:buSzTx/>
              <a:buFontTx/>
            </a:pPr>
            <a:r>
              <a:rPr lang="zh-CN" altLang="en-US" sz="2200" dirty="0">
                <a:solidFill>
                  <a:schemeClr val="accent2"/>
                </a:solidFill>
                <a:latin typeface="+mj-lt"/>
                <a:ea typeface="黑体" panose="02010609060101010101" pitchFamily="49" charset="-122"/>
                <a:cs typeface="Times New Roman" panose="02020603050405020304" charset="0"/>
                <a:sym typeface="宋体" panose="02010600030101010101" pitchFamily="2" charset="-122"/>
              </a:rPr>
              <a:t>主要为商家提供贸易平台和资讯收发等信息服务，通过收取会员费和服务费的方式进行运营，目标企业不同，提供的资讯服务也不同。</a:t>
            </a:r>
            <a:endParaRPr lang="zh-CN" altLang="en-US" sz="2200" dirty="0">
              <a:solidFill>
                <a:schemeClr val="accent2"/>
              </a:solidFill>
              <a:latin typeface="+mj-lt"/>
              <a:ea typeface="黑体" panose="02010609060101010101" pitchFamily="49" charset="-122"/>
              <a:cs typeface="Times New Roman" panose="02020603050405020304" charset="0"/>
              <a:sym typeface="宋体" panose="02010600030101010101" pitchFamily="2" charset="-122"/>
            </a:endParaRPr>
          </a:p>
        </p:txBody>
      </p:sp>
      <p:pic>
        <p:nvPicPr>
          <p:cNvPr id="17" name="Picture 2" descr="E:\我的文档\鼎.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7607" y="2414560"/>
            <a:ext cx="3786188"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9090" y="957279"/>
            <a:ext cx="10798582" cy="5424049"/>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跨境电商综合试验区</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跨境电商综合试验区是我国设立的跨境电商综合性质的先行先试的城市区域，旨在对跨境电商交易、支付、物流、通关、退税、结汇等环节的技术标准、业务流程、监管模式和信息化建设等方面进行先行先试。支持跨境电商综合试验区发展的政策措施主要体现在以下四个方面。</a:t>
            </a:r>
            <a:endParaRPr lang="zh-CN" altLang="en-US" sz="26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）无票免税。</a:t>
            </a:r>
            <a:endParaRPr lang="zh-CN" altLang="en-US" sz="2600" dirty="0">
              <a:solidFill>
                <a:schemeClr val="accent2"/>
              </a:solidFill>
              <a:latin typeface="+mj-lt"/>
              <a:ea typeface="黑体" panose="02010609060101010101" pitchFamily="49" charset="-122"/>
              <a:cs typeface="+mn-ea"/>
            </a:endParaRPr>
          </a:p>
          <a:p>
            <a:pPr indent="612140" algn="just">
              <a:spcBef>
                <a:spcPts val="1000"/>
              </a:spcBef>
            </a:pP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2</a:t>
            </a:r>
            <a:r>
              <a:rPr lang="zh-CN" altLang="en-US" sz="2600" dirty="0">
                <a:solidFill>
                  <a:schemeClr val="accent2"/>
                </a:solidFill>
                <a:latin typeface="+mj-lt"/>
                <a:ea typeface="黑体" panose="02010609060101010101" pitchFamily="49" charset="-122"/>
                <a:cs typeface="+mn-ea"/>
              </a:rPr>
              <a:t>）所得税核定征收。</a:t>
            </a:r>
            <a:endParaRPr lang="zh-CN" altLang="en-US" sz="2600" dirty="0">
              <a:solidFill>
                <a:schemeClr val="accent2"/>
              </a:solidFill>
              <a:latin typeface="+mj-lt"/>
              <a:ea typeface="黑体" panose="02010609060101010101" pitchFamily="49" charset="-122"/>
              <a:cs typeface="+mn-ea"/>
            </a:endParaRPr>
          </a:p>
          <a:p>
            <a:pPr indent="612140" algn="just">
              <a:spcBef>
                <a:spcPts val="1000"/>
              </a:spcBef>
            </a:pP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3</a:t>
            </a:r>
            <a:r>
              <a:rPr lang="zh-CN" altLang="en-US" sz="2600" dirty="0">
                <a:solidFill>
                  <a:schemeClr val="accent2"/>
                </a:solidFill>
                <a:latin typeface="+mj-lt"/>
                <a:ea typeface="黑体" panose="02010609060101010101" pitchFamily="49" charset="-122"/>
                <a:cs typeface="+mn-ea"/>
              </a:rPr>
              <a:t>）通关便利化。</a:t>
            </a:r>
            <a:endParaRPr lang="zh-CN" altLang="en-US" sz="2600" dirty="0">
              <a:solidFill>
                <a:schemeClr val="accent2"/>
              </a:solidFill>
              <a:latin typeface="+mj-lt"/>
              <a:ea typeface="黑体" panose="02010609060101010101" pitchFamily="49" charset="-122"/>
              <a:cs typeface="+mn-ea"/>
            </a:endParaRPr>
          </a:p>
          <a:p>
            <a:pPr indent="612140" algn="just">
              <a:spcBef>
                <a:spcPts val="1000"/>
              </a:spcBef>
            </a:pP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4</a:t>
            </a:r>
            <a:r>
              <a:rPr lang="zh-CN" altLang="en-US" sz="2600" dirty="0">
                <a:solidFill>
                  <a:schemeClr val="accent2"/>
                </a:solidFill>
                <a:latin typeface="+mj-lt"/>
                <a:ea typeface="黑体" panose="02010609060101010101" pitchFamily="49" charset="-122"/>
                <a:cs typeface="+mn-ea"/>
              </a:rPr>
              <a:t>）放宽进口监管条件。</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9"/>
          <p:cNvSpPr>
            <a:spLocks noChangeShapeType="1"/>
          </p:cNvSpPr>
          <p:nvPr/>
        </p:nvSpPr>
        <p:spPr bwMode="auto">
          <a:xfrm>
            <a:off x="3988840" y="2564904"/>
            <a:ext cx="5141911" cy="0"/>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3" name="TextBox 5"/>
          <p:cNvSpPr txBox="1">
            <a:spLocks noChangeArrowheads="1"/>
          </p:cNvSpPr>
          <p:nvPr/>
        </p:nvSpPr>
        <p:spPr bwMode="auto">
          <a:xfrm>
            <a:off x="4023765" y="2057099"/>
            <a:ext cx="45309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600" b="1" dirty="0">
                <a:latin typeface="黑体" panose="02010609060101010101" pitchFamily="49" charset="-122"/>
                <a:ea typeface="黑体" panose="02010609060101010101" pitchFamily="49" charset="-122"/>
              </a:rPr>
              <a:t>“保税进口＋海外直邮”模式</a:t>
            </a:r>
            <a:endParaRPr lang="en-US" altLang="zh-CN" sz="2600" b="1" dirty="0">
              <a:latin typeface="黑体" panose="02010609060101010101" pitchFamily="49" charset="-122"/>
              <a:ea typeface="黑体" panose="02010609060101010101" pitchFamily="49" charset="-122"/>
            </a:endParaRPr>
          </a:p>
        </p:txBody>
      </p:sp>
      <p:sp>
        <p:nvSpPr>
          <p:cNvPr id="4" name="TextBox 6"/>
          <p:cNvSpPr txBox="1">
            <a:spLocks noChangeArrowheads="1"/>
          </p:cNvSpPr>
          <p:nvPr/>
        </p:nvSpPr>
        <p:spPr bwMode="auto">
          <a:xfrm>
            <a:off x="4015827" y="2568273"/>
            <a:ext cx="51149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latin typeface="黑体" panose="02010609060101010101" pitchFamily="49" charset="-122"/>
                <a:ea typeface="黑体" panose="02010609060101010101" pitchFamily="49" charset="-122"/>
              </a:rPr>
              <a:t>典型平台主要有亚马逊、天猫和</a:t>
            </a:r>
            <a:r>
              <a:rPr lang="en-US" altLang="zh-CN" sz="2200" dirty="0">
                <a:latin typeface="黑体" panose="02010609060101010101" pitchFamily="49" charset="-122"/>
                <a:ea typeface="黑体" panose="02010609060101010101" pitchFamily="49" charset="-122"/>
              </a:rPr>
              <a:t>1</a:t>
            </a:r>
            <a:r>
              <a:rPr lang="zh-CN" altLang="en-US" sz="2200" dirty="0">
                <a:latin typeface="黑体" panose="02010609060101010101" pitchFamily="49" charset="-122"/>
                <a:ea typeface="黑体" panose="02010609060101010101" pitchFamily="49" charset="-122"/>
              </a:rPr>
              <a:t>号店等</a:t>
            </a:r>
            <a:endParaRPr lang="zh-CN" altLang="en-US" sz="2200" dirty="0">
              <a:latin typeface="黑体" panose="02010609060101010101" pitchFamily="49" charset="-122"/>
              <a:ea typeface="黑体" panose="02010609060101010101" pitchFamily="49" charset="-122"/>
            </a:endParaRPr>
          </a:p>
        </p:txBody>
      </p:sp>
      <p:sp>
        <p:nvSpPr>
          <p:cNvPr id="5" name="Freeform 8"/>
          <p:cNvSpPr/>
          <p:nvPr/>
        </p:nvSpPr>
        <p:spPr bwMode="auto">
          <a:xfrm>
            <a:off x="3555452" y="2360311"/>
            <a:ext cx="271463" cy="312737"/>
          </a:xfrm>
          <a:custGeom>
            <a:avLst/>
            <a:gdLst>
              <a:gd name="T0" fmla="*/ 268949490 w 274"/>
              <a:gd name="T1" fmla="*/ 153778801 h 317"/>
              <a:gd name="T2" fmla="*/ 134475241 w 274"/>
              <a:gd name="T3" fmla="*/ 231641435 h 317"/>
              <a:gd name="T4" fmla="*/ 0 w 274"/>
              <a:gd name="T5" fmla="*/ 308531329 h 317"/>
              <a:gd name="T6" fmla="*/ 0 w 274"/>
              <a:gd name="T7" fmla="*/ 153778801 h 317"/>
              <a:gd name="T8" fmla="*/ 0 w 274"/>
              <a:gd name="T9" fmla="*/ 0 h 317"/>
              <a:gd name="T10" fmla="*/ 134475241 w 274"/>
              <a:gd name="T11" fmla="*/ 76889894 h 317"/>
              <a:gd name="T12" fmla="*/ 268949490 w 274"/>
              <a:gd name="T13" fmla="*/ 153778801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Line 9"/>
          <p:cNvSpPr>
            <a:spLocks noChangeShapeType="1"/>
          </p:cNvSpPr>
          <p:nvPr/>
        </p:nvSpPr>
        <p:spPr bwMode="auto">
          <a:xfrm>
            <a:off x="3988841" y="5826220"/>
            <a:ext cx="4294559" cy="0"/>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7" name="TextBox 9"/>
          <p:cNvSpPr txBox="1">
            <a:spLocks noChangeArrowheads="1"/>
          </p:cNvSpPr>
          <p:nvPr/>
        </p:nvSpPr>
        <p:spPr bwMode="auto">
          <a:xfrm>
            <a:off x="4023765" y="5367433"/>
            <a:ext cx="359481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600" b="1" dirty="0">
                <a:latin typeface="黑体" panose="02010609060101010101" pitchFamily="49" charset="-122"/>
                <a:ea typeface="黑体" panose="02010609060101010101" pitchFamily="49" charset="-122"/>
              </a:rPr>
              <a:t>“自营＋招商”模式</a:t>
            </a:r>
            <a:endParaRPr lang="en-US" altLang="zh-CN" sz="2600" b="1" dirty="0">
              <a:latin typeface="黑体" panose="02010609060101010101" pitchFamily="49" charset="-122"/>
              <a:ea typeface="黑体" panose="02010609060101010101" pitchFamily="49" charset="-122"/>
            </a:endParaRPr>
          </a:p>
        </p:txBody>
      </p:sp>
      <p:sp>
        <p:nvSpPr>
          <p:cNvPr id="8" name="TextBox 10"/>
          <p:cNvSpPr txBox="1">
            <a:spLocks noChangeArrowheads="1"/>
          </p:cNvSpPr>
          <p:nvPr/>
        </p:nvSpPr>
        <p:spPr bwMode="auto">
          <a:xfrm>
            <a:off x="3858099" y="5847532"/>
            <a:ext cx="448056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latin typeface="+mj-lt"/>
                <a:ea typeface="黑体" panose="02010609060101010101" pitchFamily="49" charset="-122"/>
              </a:rPr>
              <a:t>发挥了企业的最大内在优势，并通过招商的方式来弥补自身的不足</a:t>
            </a:r>
            <a:endParaRPr lang="zh-CN" altLang="en-US" sz="2200" dirty="0">
              <a:latin typeface="+mj-lt"/>
              <a:ea typeface="黑体" panose="02010609060101010101" pitchFamily="49" charset="-122"/>
            </a:endParaRPr>
          </a:p>
        </p:txBody>
      </p:sp>
      <p:sp>
        <p:nvSpPr>
          <p:cNvPr id="9" name="Freeform 8"/>
          <p:cNvSpPr/>
          <p:nvPr/>
        </p:nvSpPr>
        <p:spPr bwMode="auto">
          <a:xfrm>
            <a:off x="3555452" y="5670645"/>
            <a:ext cx="271463" cy="312737"/>
          </a:xfrm>
          <a:custGeom>
            <a:avLst/>
            <a:gdLst>
              <a:gd name="T0" fmla="*/ 268949490 w 274"/>
              <a:gd name="T1" fmla="*/ 153778801 h 317"/>
              <a:gd name="T2" fmla="*/ 134475241 w 274"/>
              <a:gd name="T3" fmla="*/ 231641435 h 317"/>
              <a:gd name="T4" fmla="*/ 0 w 274"/>
              <a:gd name="T5" fmla="*/ 308531329 h 317"/>
              <a:gd name="T6" fmla="*/ 0 w 274"/>
              <a:gd name="T7" fmla="*/ 153778801 h 317"/>
              <a:gd name="T8" fmla="*/ 0 w 274"/>
              <a:gd name="T9" fmla="*/ 0 h 317"/>
              <a:gd name="T10" fmla="*/ 134475241 w 274"/>
              <a:gd name="T11" fmla="*/ 76889894 h 317"/>
              <a:gd name="T12" fmla="*/ 268949490 w 274"/>
              <a:gd name="T13" fmla="*/ 153778801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Line 9"/>
          <p:cNvSpPr>
            <a:spLocks noChangeShapeType="1"/>
          </p:cNvSpPr>
          <p:nvPr/>
        </p:nvSpPr>
        <p:spPr bwMode="auto">
          <a:xfrm>
            <a:off x="5455690" y="4146804"/>
            <a:ext cx="4099075" cy="0"/>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 name="TextBox 13"/>
          <p:cNvSpPr txBox="1">
            <a:spLocks noChangeArrowheads="1"/>
          </p:cNvSpPr>
          <p:nvPr/>
        </p:nvSpPr>
        <p:spPr bwMode="auto">
          <a:xfrm>
            <a:off x="5492202" y="3688016"/>
            <a:ext cx="23424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600" b="1" dirty="0">
                <a:latin typeface="黑体" panose="02010609060101010101" pitchFamily="49" charset="-122"/>
                <a:ea typeface="黑体" panose="02010609060101010101" pitchFamily="49" charset="-122"/>
              </a:rPr>
              <a:t>“自营”模式</a:t>
            </a:r>
            <a:endParaRPr lang="en-US" altLang="zh-CN" sz="2600" b="1" dirty="0">
              <a:latin typeface="黑体" panose="02010609060101010101" pitchFamily="49" charset="-122"/>
              <a:ea typeface="黑体" panose="02010609060101010101" pitchFamily="49" charset="-122"/>
            </a:endParaRPr>
          </a:p>
        </p:txBody>
      </p:sp>
      <p:sp>
        <p:nvSpPr>
          <p:cNvPr id="12" name="TextBox 14"/>
          <p:cNvSpPr txBox="1">
            <a:spLocks noChangeArrowheads="1"/>
          </p:cNvSpPr>
          <p:nvPr/>
        </p:nvSpPr>
        <p:spPr bwMode="auto">
          <a:xfrm>
            <a:off x="5484264" y="4199191"/>
            <a:ext cx="42945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latin typeface="黑体" panose="02010609060101010101" pitchFamily="49" charset="-122"/>
                <a:ea typeface="黑体" panose="02010609060101010101" pitchFamily="49" charset="-122"/>
              </a:rPr>
              <a:t>跨境电商企业直接参与采购、物流、仓储等海外商品买卖流程</a:t>
            </a:r>
            <a:endParaRPr lang="zh-CN" altLang="en-US" sz="2200" dirty="0">
              <a:latin typeface="黑体" panose="02010609060101010101" pitchFamily="49" charset="-122"/>
              <a:ea typeface="黑体" panose="02010609060101010101" pitchFamily="49" charset="-122"/>
            </a:endParaRPr>
          </a:p>
        </p:txBody>
      </p:sp>
      <p:sp>
        <p:nvSpPr>
          <p:cNvPr id="13" name="Freeform 8"/>
          <p:cNvSpPr/>
          <p:nvPr/>
        </p:nvSpPr>
        <p:spPr bwMode="auto">
          <a:xfrm>
            <a:off x="5023890" y="3992022"/>
            <a:ext cx="271462" cy="312738"/>
          </a:xfrm>
          <a:custGeom>
            <a:avLst/>
            <a:gdLst>
              <a:gd name="T0" fmla="*/ 268947509 w 274"/>
              <a:gd name="T1" fmla="*/ 153780279 h 317"/>
              <a:gd name="T2" fmla="*/ 134473754 w 274"/>
              <a:gd name="T3" fmla="*/ 231643162 h 317"/>
              <a:gd name="T4" fmla="*/ 0 w 274"/>
              <a:gd name="T5" fmla="*/ 308533302 h 317"/>
              <a:gd name="T6" fmla="*/ 0 w 274"/>
              <a:gd name="T7" fmla="*/ 153780279 h 317"/>
              <a:gd name="T8" fmla="*/ 0 w 274"/>
              <a:gd name="T9" fmla="*/ 0 h 317"/>
              <a:gd name="T10" fmla="*/ 134473754 w 274"/>
              <a:gd name="T11" fmla="*/ 76890140 h 317"/>
              <a:gd name="T12" fmla="*/ 268947509 w 274"/>
              <a:gd name="T13" fmla="*/ 153780279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4" name="组合 13"/>
          <p:cNvGrpSpPr/>
          <p:nvPr/>
        </p:nvGrpSpPr>
        <p:grpSpPr>
          <a:xfrm>
            <a:off x="1825077" y="1701498"/>
            <a:ext cx="1440000" cy="1440000"/>
            <a:chOff x="1096963" y="1272381"/>
            <a:chExt cx="1633538" cy="1631950"/>
          </a:xfrm>
        </p:grpSpPr>
        <p:sp>
          <p:nvSpPr>
            <p:cNvPr id="15" name="Oval 6"/>
            <p:cNvSpPr>
              <a:spLocks noChangeArrowheads="1"/>
            </p:cNvSpPr>
            <p:nvPr/>
          </p:nvSpPr>
          <p:spPr bwMode="auto">
            <a:xfrm>
              <a:off x="1096963" y="1272381"/>
              <a:ext cx="1633538"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16" name="Oval 7"/>
            <p:cNvSpPr>
              <a:spLocks noChangeArrowheads="1"/>
            </p:cNvSpPr>
            <p:nvPr/>
          </p:nvSpPr>
          <p:spPr bwMode="auto">
            <a:xfrm>
              <a:off x="1233488" y="1408906"/>
              <a:ext cx="1360488" cy="13589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17" name="TextBox 18"/>
            <p:cNvSpPr txBox="1">
              <a:spLocks noChangeArrowheads="1"/>
            </p:cNvSpPr>
            <p:nvPr/>
          </p:nvSpPr>
          <p:spPr bwMode="auto">
            <a:xfrm>
              <a:off x="1164432" y="1805163"/>
              <a:ext cx="149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rgbClr val="FFFFFF"/>
                  </a:solidFill>
                  <a:latin typeface="+mj-lt"/>
                </a:rPr>
                <a:t>1</a:t>
              </a:r>
              <a:endParaRPr lang="en-US" altLang="zh-CN" sz="3200" b="1" dirty="0">
                <a:solidFill>
                  <a:srgbClr val="FFFFFF"/>
                </a:solidFill>
                <a:latin typeface="+mj-lt"/>
              </a:endParaRPr>
            </a:p>
          </p:txBody>
        </p:sp>
      </p:grpSp>
      <p:grpSp>
        <p:nvGrpSpPr>
          <p:cNvPr id="18" name="组合 17"/>
          <p:cNvGrpSpPr/>
          <p:nvPr/>
        </p:nvGrpSpPr>
        <p:grpSpPr>
          <a:xfrm>
            <a:off x="1825077" y="5010245"/>
            <a:ext cx="1440000" cy="1440000"/>
            <a:chOff x="1096963" y="4581128"/>
            <a:chExt cx="1633538" cy="1631950"/>
          </a:xfrm>
        </p:grpSpPr>
        <p:sp>
          <p:nvSpPr>
            <p:cNvPr id="19" name="Oval 6"/>
            <p:cNvSpPr>
              <a:spLocks noChangeArrowheads="1"/>
            </p:cNvSpPr>
            <p:nvPr/>
          </p:nvSpPr>
          <p:spPr bwMode="auto">
            <a:xfrm>
              <a:off x="1096963" y="4581128"/>
              <a:ext cx="1633538"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20" name="Oval 7"/>
            <p:cNvSpPr>
              <a:spLocks noChangeArrowheads="1"/>
            </p:cNvSpPr>
            <p:nvPr/>
          </p:nvSpPr>
          <p:spPr bwMode="auto">
            <a:xfrm>
              <a:off x="1233488" y="4717653"/>
              <a:ext cx="1360488" cy="13589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21" name="TextBox 21"/>
            <p:cNvSpPr txBox="1">
              <a:spLocks noChangeArrowheads="1"/>
            </p:cNvSpPr>
            <p:nvPr/>
          </p:nvSpPr>
          <p:spPr bwMode="auto">
            <a:xfrm>
              <a:off x="1164432" y="5118013"/>
              <a:ext cx="149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rgbClr val="FFFFFF"/>
                  </a:solidFill>
                  <a:latin typeface="+mj-lt"/>
                </a:rPr>
                <a:t>3</a:t>
              </a:r>
              <a:endParaRPr lang="en-US" altLang="zh-CN" sz="3200" b="1" dirty="0">
                <a:solidFill>
                  <a:srgbClr val="FFFFFF"/>
                </a:solidFill>
                <a:latin typeface="+mj-lt"/>
              </a:endParaRPr>
            </a:p>
          </p:txBody>
        </p:sp>
      </p:grpSp>
      <p:grpSp>
        <p:nvGrpSpPr>
          <p:cNvPr id="22" name="组合 21"/>
          <p:cNvGrpSpPr/>
          <p:nvPr/>
        </p:nvGrpSpPr>
        <p:grpSpPr>
          <a:xfrm>
            <a:off x="3293515" y="3332416"/>
            <a:ext cx="1440000" cy="1440000"/>
            <a:chOff x="2565401" y="2924944"/>
            <a:chExt cx="1633537" cy="1631950"/>
          </a:xfrm>
        </p:grpSpPr>
        <p:sp>
          <p:nvSpPr>
            <p:cNvPr id="23" name="Oval 6"/>
            <p:cNvSpPr>
              <a:spLocks noChangeArrowheads="1"/>
            </p:cNvSpPr>
            <p:nvPr/>
          </p:nvSpPr>
          <p:spPr bwMode="auto">
            <a:xfrm>
              <a:off x="2565401" y="2924944"/>
              <a:ext cx="1633537"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24" name="Oval 7"/>
            <p:cNvSpPr>
              <a:spLocks noChangeArrowheads="1"/>
            </p:cNvSpPr>
            <p:nvPr/>
          </p:nvSpPr>
          <p:spPr bwMode="auto">
            <a:xfrm>
              <a:off x="2701926" y="3061469"/>
              <a:ext cx="1360487" cy="1358900"/>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200" b="1">
                <a:latin typeface="+mj-lt"/>
                <a:ea typeface="宋体" panose="02010600030101010101" pitchFamily="2" charset="-122"/>
              </a:endParaRPr>
            </a:p>
          </p:txBody>
        </p:sp>
        <p:sp>
          <p:nvSpPr>
            <p:cNvPr id="25" name="TextBox 24"/>
            <p:cNvSpPr txBox="1">
              <a:spLocks noChangeArrowheads="1"/>
            </p:cNvSpPr>
            <p:nvPr/>
          </p:nvSpPr>
          <p:spPr bwMode="auto">
            <a:xfrm>
              <a:off x="2632869" y="3475359"/>
              <a:ext cx="149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rgbClr val="FFFFFF"/>
                  </a:solidFill>
                  <a:latin typeface="+mj-lt"/>
                </a:rPr>
                <a:t>2</a:t>
              </a:r>
              <a:endParaRPr lang="en-US" altLang="zh-CN" sz="3200" b="1" dirty="0">
                <a:solidFill>
                  <a:srgbClr val="FFFFFF"/>
                </a:solidFill>
                <a:latin typeface="+mj-lt"/>
              </a:endParaRPr>
            </a:p>
          </p:txBody>
        </p:sp>
      </p:grpSp>
      <p:sp>
        <p:nvSpPr>
          <p:cNvPr id="26" name="矩形 25"/>
          <p:cNvSpPr/>
          <p:nvPr/>
        </p:nvSpPr>
        <p:spPr>
          <a:xfrm>
            <a:off x="1061855" y="1002408"/>
            <a:ext cx="3582764" cy="523220"/>
          </a:xfrm>
          <a:prstGeom prst="rect">
            <a:avLst/>
          </a:prstGeom>
        </p:spPr>
        <p:txBody>
          <a:bodyPr wrap="square">
            <a:spAutoFit/>
          </a:bodyPr>
          <a:lstStyle/>
          <a:p>
            <a:pPr indent="612140"/>
            <a:r>
              <a:rPr lang="en-US" altLang="zh-CN" sz="2800" b="1" dirty="0">
                <a:solidFill>
                  <a:schemeClr val="accent2"/>
                </a:solidFill>
                <a:latin typeface="+mj-lt"/>
                <a:ea typeface="黑体" panose="02010609060101010101" pitchFamily="49" charset="-122"/>
              </a:rPr>
              <a:t>2. B2C</a:t>
            </a:r>
            <a:r>
              <a:rPr lang="zh-CN" altLang="en-US" sz="2800" b="1" dirty="0">
                <a:solidFill>
                  <a:schemeClr val="accent2"/>
                </a:solidFill>
                <a:latin typeface="+mj-lt"/>
                <a:ea typeface="黑体" panose="02010609060101010101" pitchFamily="49" charset="-122"/>
              </a:rPr>
              <a:t>跨境电商</a:t>
            </a:r>
            <a:endParaRPr lang="zh-CN" altLang="en-US" sz="2800" b="1" dirty="0">
              <a:solidFill>
                <a:schemeClr val="accent2"/>
              </a:solidFill>
              <a:latin typeface="+mj-lt"/>
              <a:ea typeface="黑体" panose="02010609060101010101" pitchFamily="49" charset="-122"/>
            </a:endParaRPr>
          </a:p>
        </p:txBody>
      </p:sp>
      <p:sp>
        <p:nvSpPr>
          <p:cNvPr id="29" name="文本框 28"/>
          <p:cNvSpPr txBox="1"/>
          <p:nvPr/>
        </p:nvSpPr>
        <p:spPr>
          <a:xfrm>
            <a:off x="9122410" y="955040"/>
            <a:ext cx="2808605" cy="1014730"/>
          </a:xfrm>
          <a:prstGeom prst="rect">
            <a:avLst/>
          </a:prstGeom>
          <a:solidFill>
            <a:schemeClr val="bg1"/>
          </a:solidFill>
        </p:spPr>
        <p:txBody>
          <a:bodyPr wrap="square" rtlCol="0" anchor="t">
            <a:spAutoFit/>
          </a:bodyPr>
          <a:p>
            <a:r>
              <a:rPr lang="zh-CN" altLang="en-US" sz="2000" b="1">
                <a:hlinkClick r:id="rId1" action="ppaction://hlinkfile"/>
              </a:rPr>
              <a:t>跨境电商“加速跑”：探访松江综保区保税备货新模式</a:t>
            </a:r>
            <a:endParaRPr lang="zh-CN" altLang="en-US" sz="2000" b="1"/>
          </a:p>
        </p:txBody>
      </p:sp>
      <p:pic>
        <p:nvPicPr>
          <p:cNvPr id="30" name="图片 29">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787" y="1052939"/>
            <a:ext cx="819527" cy="81952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80">
                                          <p:stCondLst>
                                            <p:cond delay="0"/>
                                          </p:stCondLst>
                                        </p:cTn>
                                        <p:tgtEl>
                                          <p:spTgt spid="14"/>
                                        </p:tgtEl>
                                      </p:cBhvr>
                                    </p:animEffect>
                                    <p:anim calcmode="lin" valueType="num">
                                      <p:cBhvr>
                                        <p:cTn id="1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7" dur="26">
                                          <p:stCondLst>
                                            <p:cond delay="650"/>
                                          </p:stCondLst>
                                        </p:cTn>
                                        <p:tgtEl>
                                          <p:spTgt spid="14"/>
                                        </p:tgtEl>
                                      </p:cBhvr>
                                      <p:to x="100000" y="60000"/>
                                    </p:animScale>
                                    <p:animScale>
                                      <p:cBhvr>
                                        <p:cTn id="18" dur="166" decel="50000">
                                          <p:stCondLst>
                                            <p:cond delay="676"/>
                                          </p:stCondLst>
                                        </p:cTn>
                                        <p:tgtEl>
                                          <p:spTgt spid="14"/>
                                        </p:tgtEl>
                                      </p:cBhvr>
                                      <p:to x="100000" y="100000"/>
                                    </p:animScale>
                                    <p:animScale>
                                      <p:cBhvr>
                                        <p:cTn id="19" dur="26">
                                          <p:stCondLst>
                                            <p:cond delay="1312"/>
                                          </p:stCondLst>
                                        </p:cTn>
                                        <p:tgtEl>
                                          <p:spTgt spid="14"/>
                                        </p:tgtEl>
                                      </p:cBhvr>
                                      <p:to x="100000" y="80000"/>
                                    </p:animScale>
                                    <p:animScale>
                                      <p:cBhvr>
                                        <p:cTn id="20" dur="166" decel="50000">
                                          <p:stCondLst>
                                            <p:cond delay="1338"/>
                                          </p:stCondLst>
                                        </p:cTn>
                                        <p:tgtEl>
                                          <p:spTgt spid="14"/>
                                        </p:tgtEl>
                                      </p:cBhvr>
                                      <p:to x="100000" y="100000"/>
                                    </p:animScale>
                                    <p:animScale>
                                      <p:cBhvr>
                                        <p:cTn id="21" dur="26">
                                          <p:stCondLst>
                                            <p:cond delay="1642"/>
                                          </p:stCondLst>
                                        </p:cTn>
                                        <p:tgtEl>
                                          <p:spTgt spid="14"/>
                                        </p:tgtEl>
                                      </p:cBhvr>
                                      <p:to x="100000" y="90000"/>
                                    </p:animScale>
                                    <p:animScale>
                                      <p:cBhvr>
                                        <p:cTn id="22" dur="166" decel="50000">
                                          <p:stCondLst>
                                            <p:cond delay="1668"/>
                                          </p:stCondLst>
                                        </p:cTn>
                                        <p:tgtEl>
                                          <p:spTgt spid="14"/>
                                        </p:tgtEl>
                                      </p:cBhvr>
                                      <p:to x="100000" y="100000"/>
                                    </p:animScale>
                                    <p:animScale>
                                      <p:cBhvr>
                                        <p:cTn id="23" dur="26">
                                          <p:stCondLst>
                                            <p:cond delay="1808"/>
                                          </p:stCondLst>
                                        </p:cTn>
                                        <p:tgtEl>
                                          <p:spTgt spid="14"/>
                                        </p:tgtEl>
                                      </p:cBhvr>
                                      <p:to x="100000" y="95000"/>
                                    </p:animScale>
                                    <p:animScale>
                                      <p:cBhvr>
                                        <p:cTn id="24" dur="166" decel="50000">
                                          <p:stCondLst>
                                            <p:cond delay="1834"/>
                                          </p:stCondLst>
                                        </p:cTn>
                                        <p:tgtEl>
                                          <p:spTgt spid="14"/>
                                        </p:tgtEl>
                                      </p:cBhvr>
                                      <p:to x="100000" y="100000"/>
                                    </p:animScale>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63" presetClass="path" presetSubtype="0" accel="50000" decel="50000" fill="hold" grpId="1" nodeType="withEffect">
                                  <p:stCondLst>
                                    <p:cond delay="0"/>
                                  </p:stCondLst>
                                  <p:childTnLst>
                                    <p:animMotion origin="layout" path="M 3.83444E-6 1.85185E-6 L -0.07458 1.85185E-6 " pathEditMode="relative" rAng="0" ptsTypes="AA">
                                      <p:cBhvr>
                                        <p:cTn id="29" dur="500" spd="-99800" fill="hold"/>
                                        <p:tgtEl>
                                          <p:spTgt spid="5"/>
                                        </p:tgtEl>
                                        <p:attrNameLst>
                                          <p:attrName>ppt_x</p:attrName>
                                          <p:attrName>ppt_y</p:attrName>
                                        </p:attrNameLst>
                                      </p:cBhvr>
                                      <p:rCtr x="-3736" y="0"/>
                                    </p:animMotion>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childTnLst>
                          </p:cTn>
                        </p:par>
                        <p:par>
                          <p:cTn id="41" fill="hold">
                            <p:stCondLst>
                              <p:cond delay="4000"/>
                            </p:stCondLst>
                            <p:childTnLst>
                              <p:par>
                                <p:cTn id="42" presetID="26"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80">
                                          <p:stCondLst>
                                            <p:cond delay="0"/>
                                          </p:stCondLst>
                                        </p:cTn>
                                        <p:tgtEl>
                                          <p:spTgt spid="22"/>
                                        </p:tgtEl>
                                      </p:cBhvr>
                                    </p:animEffect>
                                    <p:anim calcmode="lin" valueType="num">
                                      <p:cBhvr>
                                        <p:cTn id="45"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50" dur="26">
                                          <p:stCondLst>
                                            <p:cond delay="650"/>
                                          </p:stCondLst>
                                        </p:cTn>
                                        <p:tgtEl>
                                          <p:spTgt spid="22"/>
                                        </p:tgtEl>
                                      </p:cBhvr>
                                      <p:to x="100000" y="60000"/>
                                    </p:animScale>
                                    <p:animScale>
                                      <p:cBhvr>
                                        <p:cTn id="51" dur="166" decel="50000">
                                          <p:stCondLst>
                                            <p:cond delay="676"/>
                                          </p:stCondLst>
                                        </p:cTn>
                                        <p:tgtEl>
                                          <p:spTgt spid="22"/>
                                        </p:tgtEl>
                                      </p:cBhvr>
                                      <p:to x="100000" y="100000"/>
                                    </p:animScale>
                                    <p:animScale>
                                      <p:cBhvr>
                                        <p:cTn id="52" dur="26">
                                          <p:stCondLst>
                                            <p:cond delay="1312"/>
                                          </p:stCondLst>
                                        </p:cTn>
                                        <p:tgtEl>
                                          <p:spTgt spid="22"/>
                                        </p:tgtEl>
                                      </p:cBhvr>
                                      <p:to x="100000" y="80000"/>
                                    </p:animScale>
                                    <p:animScale>
                                      <p:cBhvr>
                                        <p:cTn id="53" dur="166" decel="50000">
                                          <p:stCondLst>
                                            <p:cond delay="1338"/>
                                          </p:stCondLst>
                                        </p:cTn>
                                        <p:tgtEl>
                                          <p:spTgt spid="22"/>
                                        </p:tgtEl>
                                      </p:cBhvr>
                                      <p:to x="100000" y="100000"/>
                                    </p:animScale>
                                    <p:animScale>
                                      <p:cBhvr>
                                        <p:cTn id="54" dur="26">
                                          <p:stCondLst>
                                            <p:cond delay="1642"/>
                                          </p:stCondLst>
                                        </p:cTn>
                                        <p:tgtEl>
                                          <p:spTgt spid="22"/>
                                        </p:tgtEl>
                                      </p:cBhvr>
                                      <p:to x="100000" y="90000"/>
                                    </p:animScale>
                                    <p:animScale>
                                      <p:cBhvr>
                                        <p:cTn id="55" dur="166" decel="50000">
                                          <p:stCondLst>
                                            <p:cond delay="1668"/>
                                          </p:stCondLst>
                                        </p:cTn>
                                        <p:tgtEl>
                                          <p:spTgt spid="22"/>
                                        </p:tgtEl>
                                      </p:cBhvr>
                                      <p:to x="100000" y="100000"/>
                                    </p:animScale>
                                    <p:animScale>
                                      <p:cBhvr>
                                        <p:cTn id="56" dur="26">
                                          <p:stCondLst>
                                            <p:cond delay="1808"/>
                                          </p:stCondLst>
                                        </p:cTn>
                                        <p:tgtEl>
                                          <p:spTgt spid="22"/>
                                        </p:tgtEl>
                                      </p:cBhvr>
                                      <p:to x="100000" y="95000"/>
                                    </p:animScale>
                                    <p:animScale>
                                      <p:cBhvr>
                                        <p:cTn id="57" dur="166" decel="50000">
                                          <p:stCondLst>
                                            <p:cond delay="1834"/>
                                          </p:stCondLst>
                                        </p:cTn>
                                        <p:tgtEl>
                                          <p:spTgt spid="22"/>
                                        </p:tgtEl>
                                      </p:cBhvr>
                                      <p:to x="100000" y="100000"/>
                                    </p:animScale>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63" presetClass="path" presetSubtype="0" accel="50000" decel="50000" fill="hold" grpId="1" nodeType="withEffect">
                                  <p:stCondLst>
                                    <p:cond delay="0"/>
                                  </p:stCondLst>
                                  <p:childTnLst>
                                    <p:animMotion origin="layout" path="M -1.84433E-6 -1.11111E-6 L -0.07458 -1.11111E-6 " pathEditMode="relative" rAng="0" ptsTypes="AA">
                                      <p:cBhvr>
                                        <p:cTn id="62" dur="500" spd="-99800" fill="hold"/>
                                        <p:tgtEl>
                                          <p:spTgt spid="13"/>
                                        </p:tgtEl>
                                        <p:attrNameLst>
                                          <p:attrName>ppt_x</p:attrName>
                                          <p:attrName>ppt_y</p:attrName>
                                        </p:attrNameLst>
                                      </p:cBhvr>
                                      <p:rCtr x="-3736" y="0"/>
                                    </p:animMotion>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p:stCondLst>
                              <p:cond delay="6500"/>
                            </p:stCondLst>
                            <p:childTnLst>
                              <p:par>
                                <p:cTn id="68" presetID="22" presetClass="entr" presetSubtype="4"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down)">
                                      <p:cBhvr>
                                        <p:cTn id="70" dur="500"/>
                                        <p:tgtEl>
                                          <p:spTgt spid="11"/>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up)">
                                      <p:cBhvr>
                                        <p:cTn id="73" dur="500"/>
                                        <p:tgtEl>
                                          <p:spTgt spid="12"/>
                                        </p:tgtEl>
                                      </p:cBhvr>
                                    </p:animEffect>
                                  </p:childTnLst>
                                </p:cTn>
                              </p:par>
                            </p:childTnLst>
                          </p:cTn>
                        </p:par>
                        <p:par>
                          <p:cTn id="74" fill="hold">
                            <p:stCondLst>
                              <p:cond delay="7000"/>
                            </p:stCondLst>
                            <p:childTnLst>
                              <p:par>
                                <p:cTn id="75" presetID="26" presetClass="entr" presetSubtype="0"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80">
                                          <p:stCondLst>
                                            <p:cond delay="0"/>
                                          </p:stCondLst>
                                        </p:cTn>
                                        <p:tgtEl>
                                          <p:spTgt spid="18"/>
                                        </p:tgtEl>
                                      </p:cBhvr>
                                    </p:animEffect>
                                    <p:anim calcmode="lin" valueType="num">
                                      <p:cBhvr>
                                        <p:cTn id="7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3" dur="26">
                                          <p:stCondLst>
                                            <p:cond delay="650"/>
                                          </p:stCondLst>
                                        </p:cTn>
                                        <p:tgtEl>
                                          <p:spTgt spid="18"/>
                                        </p:tgtEl>
                                      </p:cBhvr>
                                      <p:to x="100000" y="60000"/>
                                    </p:animScale>
                                    <p:animScale>
                                      <p:cBhvr>
                                        <p:cTn id="84" dur="166" decel="50000">
                                          <p:stCondLst>
                                            <p:cond delay="676"/>
                                          </p:stCondLst>
                                        </p:cTn>
                                        <p:tgtEl>
                                          <p:spTgt spid="18"/>
                                        </p:tgtEl>
                                      </p:cBhvr>
                                      <p:to x="100000" y="100000"/>
                                    </p:animScale>
                                    <p:animScale>
                                      <p:cBhvr>
                                        <p:cTn id="85" dur="26">
                                          <p:stCondLst>
                                            <p:cond delay="1312"/>
                                          </p:stCondLst>
                                        </p:cTn>
                                        <p:tgtEl>
                                          <p:spTgt spid="18"/>
                                        </p:tgtEl>
                                      </p:cBhvr>
                                      <p:to x="100000" y="80000"/>
                                    </p:animScale>
                                    <p:animScale>
                                      <p:cBhvr>
                                        <p:cTn id="86" dur="166" decel="50000">
                                          <p:stCondLst>
                                            <p:cond delay="1338"/>
                                          </p:stCondLst>
                                        </p:cTn>
                                        <p:tgtEl>
                                          <p:spTgt spid="18"/>
                                        </p:tgtEl>
                                      </p:cBhvr>
                                      <p:to x="100000" y="100000"/>
                                    </p:animScale>
                                    <p:animScale>
                                      <p:cBhvr>
                                        <p:cTn id="87" dur="26">
                                          <p:stCondLst>
                                            <p:cond delay="1642"/>
                                          </p:stCondLst>
                                        </p:cTn>
                                        <p:tgtEl>
                                          <p:spTgt spid="18"/>
                                        </p:tgtEl>
                                      </p:cBhvr>
                                      <p:to x="100000" y="90000"/>
                                    </p:animScale>
                                    <p:animScale>
                                      <p:cBhvr>
                                        <p:cTn id="88" dur="166" decel="50000">
                                          <p:stCondLst>
                                            <p:cond delay="1668"/>
                                          </p:stCondLst>
                                        </p:cTn>
                                        <p:tgtEl>
                                          <p:spTgt spid="18"/>
                                        </p:tgtEl>
                                      </p:cBhvr>
                                      <p:to x="100000" y="100000"/>
                                    </p:animScale>
                                    <p:animScale>
                                      <p:cBhvr>
                                        <p:cTn id="89" dur="26">
                                          <p:stCondLst>
                                            <p:cond delay="1808"/>
                                          </p:stCondLst>
                                        </p:cTn>
                                        <p:tgtEl>
                                          <p:spTgt spid="18"/>
                                        </p:tgtEl>
                                      </p:cBhvr>
                                      <p:to x="100000" y="95000"/>
                                    </p:animScale>
                                    <p:animScale>
                                      <p:cBhvr>
                                        <p:cTn id="90" dur="166" decel="50000">
                                          <p:stCondLst>
                                            <p:cond delay="1834"/>
                                          </p:stCondLst>
                                        </p:cTn>
                                        <p:tgtEl>
                                          <p:spTgt spid="18"/>
                                        </p:tgtEl>
                                      </p:cBhvr>
                                      <p:to x="100000" y="100000"/>
                                    </p:animScale>
                                  </p:childTnLst>
                                </p:cTn>
                              </p:par>
                            </p:childTnLst>
                          </p:cTn>
                        </p:par>
                        <p:par>
                          <p:cTn id="91" fill="hold">
                            <p:stCondLst>
                              <p:cond delay="9000"/>
                            </p:stCondLst>
                            <p:childTnLst>
                              <p:par>
                                <p:cTn id="92" presetID="1" presetClass="entr" presetSubtype="0" fill="hold" grpId="0" nodeType="afterEffect">
                                  <p:stCondLst>
                                    <p:cond delay="0"/>
                                  </p:stCondLst>
                                  <p:childTnLst>
                                    <p:set>
                                      <p:cBhvr>
                                        <p:cTn id="93" dur="1" fill="hold">
                                          <p:stCondLst>
                                            <p:cond delay="0"/>
                                          </p:stCondLst>
                                        </p:cTn>
                                        <p:tgtEl>
                                          <p:spTgt spid="9"/>
                                        </p:tgtEl>
                                        <p:attrNameLst>
                                          <p:attrName>style.visibility</p:attrName>
                                        </p:attrNameLst>
                                      </p:cBhvr>
                                      <p:to>
                                        <p:strVal val="visible"/>
                                      </p:to>
                                    </p:set>
                                  </p:childTnLst>
                                </p:cTn>
                              </p:par>
                              <p:par>
                                <p:cTn id="94" presetID="63" presetClass="path" presetSubtype="0" accel="50000" decel="50000" fill="hold" grpId="1" nodeType="withEffect">
                                  <p:stCondLst>
                                    <p:cond delay="0"/>
                                  </p:stCondLst>
                                  <p:childTnLst>
                                    <p:animMotion origin="layout" path="M 3.83444E-6 2.96296E-6 L -0.07458 2.96296E-6 " pathEditMode="relative" rAng="0" ptsTypes="AA">
                                      <p:cBhvr>
                                        <p:cTn id="95" dur="500" spd="-99800" fill="hold"/>
                                        <p:tgtEl>
                                          <p:spTgt spid="9"/>
                                        </p:tgtEl>
                                        <p:attrNameLst>
                                          <p:attrName>ppt_x</p:attrName>
                                          <p:attrName>ppt_y</p:attrName>
                                        </p:attrNameLst>
                                      </p:cBhvr>
                                      <p:rCtr x="-3736" y="0"/>
                                    </p:animMotion>
                                  </p:childTnLst>
                                </p:cTn>
                              </p:par>
                            </p:childTnLst>
                          </p:cTn>
                        </p:par>
                        <p:par>
                          <p:cTn id="96" fill="hold">
                            <p:stCondLst>
                              <p:cond delay="9000"/>
                            </p:stCondLst>
                            <p:childTnLst>
                              <p:par>
                                <p:cTn id="97" presetID="22" presetClass="entr" presetSubtype="8" fill="hold" grpId="0" nodeType="after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wipe(left)">
                                      <p:cBhvr>
                                        <p:cTn id="99" dur="500"/>
                                        <p:tgtEl>
                                          <p:spTgt spid="6"/>
                                        </p:tgtEl>
                                      </p:cBhvr>
                                    </p:animEffect>
                                  </p:childTnLst>
                                </p:cTn>
                              </p:par>
                            </p:childTnLst>
                          </p:cTn>
                        </p:par>
                        <p:par>
                          <p:cTn id="100" fill="hold">
                            <p:stCondLst>
                              <p:cond delay="9500"/>
                            </p:stCondLst>
                            <p:childTnLst>
                              <p:par>
                                <p:cTn id="101" presetID="22" presetClass="entr" presetSubtype="4" fill="hold" grpId="0" nodeType="after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wipe(down)">
                                      <p:cBhvr>
                                        <p:cTn id="103" dur="500"/>
                                        <p:tgtEl>
                                          <p:spTgt spid="7"/>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wipe(up)">
                                      <p:cBhvr>
                                        <p:cTn id="10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P spid="5" grpId="0" animBg="1"/>
      <p:bldP spid="5" grpId="1" animBg="1"/>
      <p:bldP spid="6" grpId="0" animBg="1"/>
      <p:bldP spid="7" grpId="0" autoUpdateAnimBg="0"/>
      <p:bldP spid="8" grpId="0" autoUpdateAnimBg="0"/>
      <p:bldP spid="9" grpId="0" animBg="1"/>
      <p:bldP spid="9" grpId="1" animBg="1"/>
      <p:bldP spid="10" grpId="0" animBg="1"/>
      <p:bldP spid="11" grpId="0" autoUpdateAnimBg="0"/>
      <p:bldP spid="12" grpId="0" autoUpdateAnimBg="0"/>
      <p:bldP spid="13" grpId="0" animBg="1"/>
      <p:bldP spid="13" grpId="1"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8415" y="764704"/>
            <a:ext cx="11159932" cy="5757538"/>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保税进口模式</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40000"/>
              </a:lnSpc>
              <a:spcBef>
                <a:spcPts val="1000"/>
              </a:spcBef>
            </a:pPr>
            <a:r>
              <a:rPr lang="zh-CN" altLang="en-US" sz="2400" dirty="0">
                <a:solidFill>
                  <a:srgbClr val="C00000"/>
                </a:solidFill>
                <a:latin typeface="+mj-lt"/>
                <a:ea typeface="黑体" panose="02010609060101010101" pitchFamily="49" charset="-122"/>
                <a:cs typeface="+mn-ea"/>
              </a:rPr>
              <a:t>保税进口模式简称保税模式，</a:t>
            </a:r>
            <a:r>
              <a:rPr lang="zh-CN" altLang="en-US" sz="2400" dirty="0">
                <a:solidFill>
                  <a:schemeClr val="accent2"/>
                </a:solidFill>
                <a:latin typeface="+mj-lt"/>
                <a:ea typeface="黑体" panose="02010609060101010101" pitchFamily="49" charset="-122"/>
                <a:cs typeface="+mn-ea"/>
              </a:rPr>
              <a:t>是指商家借助大数据分析，将具有热卖潜力的商品通过海运等物流方式提前进口至保税区，待国内消费者在网上下单之后，商家从保税区直接发货，将商品送达消费者手中。</a:t>
            </a:r>
            <a:endParaRPr lang="zh-CN" altLang="en-US" sz="24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cs typeface="+mn-ea"/>
              </a:rPr>
              <a:t>与散、慢、小的国际直邮方式相比，保税模式采用海运等物流方式集中进口，可以降低物流成本。此外，商家从保税区发货的物流速度较快，几乎就相当于国内网购，缩短了消费者等待收货的时间，从而提高了消费者的购物体验。</a:t>
            </a:r>
            <a:endParaRPr lang="zh-CN" altLang="en-US" sz="24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cs typeface="+mn-ea"/>
              </a:rPr>
              <a:t>从监管上来说，保税模式对于提高税收监管的便利性具有积极意义。虽然保税模式对商家的资金实力有更高的要求，但目前来看，这种模式是最适合跨境电商发展的集货模式，也是国内电商平台采取的主要经营模式。</a:t>
            </a:r>
            <a:endParaRPr lang="zh-CN" altLang="en-US" sz="2400" dirty="0">
              <a:solidFill>
                <a:schemeClr val="accent2"/>
              </a:solidFill>
              <a:latin typeface="+mj-lt"/>
              <a:ea typeface="黑体" panose="02010609060101010101" pitchFamily="49" charset="-122"/>
              <a:cs typeface="+mn-ea"/>
            </a:endParaRPr>
          </a:p>
        </p:txBody>
      </p:sp>
      <p:sp>
        <p:nvSpPr>
          <p:cNvPr id="27" name="文本框 26"/>
          <p:cNvSpPr txBox="1"/>
          <p:nvPr/>
        </p:nvSpPr>
        <p:spPr>
          <a:xfrm>
            <a:off x="8901773" y="756969"/>
            <a:ext cx="3158713" cy="70675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p>
            <a:pPr algn="just"/>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点击视频：保税仓、监管仓与普通仓的区别</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28" name="图片 27">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8037" y="692894"/>
            <a:ext cx="819527" cy="819527"/>
          </a:xfrm>
          <a:prstGeom prst="rect">
            <a:avLst/>
          </a:prstGeom>
        </p:spPr>
      </p:pic>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1797" y="1412776"/>
            <a:ext cx="10513168" cy="2996718"/>
          </a:xfrm>
          <a:prstGeom prst="rect">
            <a:avLst/>
          </a:prstGeom>
        </p:spPr>
        <p:txBody>
          <a:bodyPr wrap="square">
            <a:spAutoFit/>
          </a:bodyPr>
          <a:lstStyle/>
          <a:p>
            <a:pPr indent="612140" algn="just">
              <a:lnSpc>
                <a:spcPct val="140000"/>
              </a:lnSpc>
              <a:spcBef>
                <a:spcPts val="0"/>
              </a:spcBef>
              <a:spcAft>
                <a:spcPts val="0"/>
              </a:spcAft>
            </a:pPr>
            <a:r>
              <a:rPr lang="en-US" altLang="zh-CN" sz="2800" b="1" dirty="0">
                <a:solidFill>
                  <a:schemeClr val="accent2"/>
                </a:solidFill>
                <a:latin typeface="+mj-lt"/>
                <a:ea typeface="黑体" panose="02010609060101010101" pitchFamily="49" charset="-122"/>
              </a:rPr>
              <a:t>3. C2C</a:t>
            </a:r>
            <a:r>
              <a:rPr lang="zh-CN" altLang="en-US" sz="2800" b="1" dirty="0">
                <a:solidFill>
                  <a:schemeClr val="accent2"/>
                </a:solidFill>
                <a:latin typeface="+mj-lt"/>
                <a:ea typeface="黑体" panose="02010609060101010101" pitchFamily="49" charset="-122"/>
              </a:rPr>
              <a:t>跨境电商</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1000"/>
              </a:spcBef>
            </a:pPr>
            <a:r>
              <a:rPr lang="en-US" altLang="zh-CN" sz="2600" dirty="0">
                <a:solidFill>
                  <a:schemeClr val="accent2"/>
                </a:solidFill>
                <a:latin typeface="+mj-lt"/>
                <a:ea typeface="黑体" panose="02010609060101010101" pitchFamily="49" charset="-122"/>
              </a:rPr>
              <a:t>C2C</a:t>
            </a:r>
            <a:r>
              <a:rPr lang="zh-CN" altLang="en-US" sz="2600" dirty="0">
                <a:solidFill>
                  <a:schemeClr val="accent2"/>
                </a:solidFill>
                <a:latin typeface="+mj-lt"/>
                <a:ea typeface="黑体" panose="02010609060101010101" pitchFamily="49" charset="-122"/>
              </a:rPr>
              <a:t>跨境电商是指分属不同关境的个人卖方对个人买方在线销售商品和服务，个人卖方通过第三方电商平台发布商品和服务售卖信息等，个人买方进行筛选，最终通过电商平台达成交易、进行支付结算，并通过跨境物流送达商品、完成交易的一种国际商业活动。</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5773" y="1345176"/>
            <a:ext cx="10945216" cy="2889885"/>
          </a:xfrm>
          <a:prstGeom prst="rect">
            <a:avLst/>
          </a:prstGeom>
        </p:spPr>
        <p:txBody>
          <a:bodyPr wrap="square">
            <a:spAutoFit/>
          </a:bodyPr>
          <a:lstStyle/>
          <a:p>
            <a:pPr indent="612140" algn="just">
              <a:lnSpc>
                <a:spcPct val="140000"/>
              </a:lnSpc>
              <a:spcBef>
                <a:spcPts val="1000"/>
              </a:spcBef>
            </a:pPr>
            <a:r>
              <a:rPr sz="2600" dirty="0">
                <a:solidFill>
                  <a:schemeClr val="accent2"/>
                </a:solidFill>
                <a:latin typeface="+mj-lt"/>
                <a:ea typeface="黑体" panose="02010609060101010101" pitchFamily="49" charset="-122"/>
                <a:sym typeface="+mn-ea"/>
              </a:rPr>
              <a:t>易观分析《2023年度跨境进口电商用户消费特征简析》显示的跨境进口零售市场的竞争格局为：天猫国际以37.6%的份额继续保持第一；京东国际排名第二，份额为18.7%；抖音全球购排名第三，份额为12.3%；第四名之后的排名分别为拼多多全球购（5.9%）、唯品国际（4.1%）、快手全球购（2.1%）、其他（19.3%）。</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noChangeArrowheads="1"/>
          </p:cNvPicPr>
          <p:nvPr/>
        </p:nvPicPr>
        <p:blipFill>
          <a:blip r:embed="rId1">
            <a:extLst>
              <a:ext uri="{28A0092B-C50C-407E-A947-70E740481C1C}">
                <a14:useLocalDpi xmlns:a14="http://schemas.microsoft.com/office/drawing/2010/main" val="0"/>
              </a:ext>
            </a:extLst>
          </a:blip>
          <a:srcRect l="9447" r="9943"/>
          <a:stretch>
            <a:fillRect/>
          </a:stretch>
        </p:blipFill>
        <p:spPr bwMode="auto">
          <a:xfrm>
            <a:off x="7872797" y="2183257"/>
            <a:ext cx="4202248" cy="391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6"/>
          <p:cNvCxnSpPr>
            <a:cxnSpLocks noChangeShapeType="1"/>
          </p:cNvCxnSpPr>
          <p:nvPr/>
        </p:nvCxnSpPr>
        <p:spPr bwMode="auto">
          <a:xfrm>
            <a:off x="2349127" y="2380186"/>
            <a:ext cx="0" cy="122400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组合 3"/>
          <p:cNvGrpSpPr/>
          <p:nvPr/>
        </p:nvGrpSpPr>
        <p:grpSpPr>
          <a:xfrm>
            <a:off x="627199" y="2182186"/>
            <a:ext cx="1614896" cy="1620000"/>
            <a:chOff x="278994" y="1462106"/>
            <a:chExt cx="1614896" cy="1620000"/>
          </a:xfrm>
        </p:grpSpPr>
        <p:sp>
          <p:nvSpPr>
            <p:cNvPr id="5" name="Freeform 5"/>
            <p:cNvSpPr>
              <a:spLocks noChangeAspect="1"/>
            </p:cNvSpPr>
            <p:nvPr/>
          </p:nvSpPr>
          <p:spPr bwMode="auto">
            <a:xfrm>
              <a:off x="278994" y="1462106"/>
              <a:ext cx="1614896" cy="1620000"/>
            </a:xfrm>
            <a:custGeom>
              <a:avLst/>
              <a:gdLst>
                <a:gd name="T0" fmla="*/ 153789205 w 1114"/>
                <a:gd name="T1" fmla="*/ 725351912 h 1116"/>
                <a:gd name="T2" fmla="*/ 185523429 w 1114"/>
                <a:gd name="T3" fmla="*/ 135442658 h 1116"/>
                <a:gd name="T4" fmla="*/ 626548849 w 1114"/>
                <a:gd name="T5" fmla="*/ 62009424 h 1116"/>
                <a:gd name="T6" fmla="*/ 866589652 w 1114"/>
                <a:gd name="T7" fmla="*/ 74248898 h 1116"/>
                <a:gd name="T8" fmla="*/ 863335045 w 1114"/>
                <a:gd name="T9" fmla="*/ 328815517 h 1116"/>
                <a:gd name="T10" fmla="*/ 742093715 w 1114"/>
                <a:gd name="T11" fmla="*/ 756357076 h 1116"/>
                <a:gd name="T12" fmla="*/ 153789205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黑体" panose="02010609060101010101" pitchFamily="49" charset="-122"/>
                <a:ea typeface="黑体" panose="02010609060101010101" pitchFamily="49" charset="-122"/>
              </a:endParaRPr>
            </a:p>
          </p:txBody>
        </p:sp>
        <p:sp>
          <p:nvSpPr>
            <p:cNvPr id="6" name="TextBox 7"/>
            <p:cNvSpPr txBox="1">
              <a:spLocks noChangeArrowheads="1"/>
            </p:cNvSpPr>
            <p:nvPr/>
          </p:nvSpPr>
          <p:spPr bwMode="auto">
            <a:xfrm>
              <a:off x="374141" y="1856608"/>
              <a:ext cx="14859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dirty="0">
                  <a:solidFill>
                    <a:srgbClr val="F8F8F8"/>
                  </a:solidFill>
                  <a:latin typeface="黑体" panose="02010609060101010101" pitchFamily="49" charset="-122"/>
                  <a:ea typeface="黑体" panose="02010609060101010101" pitchFamily="49" charset="-122"/>
                </a:rPr>
                <a:t>进口</a:t>
              </a:r>
              <a:endParaRPr lang="en-US" altLang="zh-CN" sz="2400" b="1" dirty="0">
                <a:solidFill>
                  <a:srgbClr val="F8F8F8"/>
                </a:solidFill>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2400" b="1" dirty="0">
                  <a:solidFill>
                    <a:srgbClr val="F8F8F8"/>
                  </a:solidFill>
                  <a:latin typeface="黑体" panose="02010609060101010101" pitchFamily="49" charset="-122"/>
                  <a:ea typeface="黑体" panose="02010609060101010101" pitchFamily="49" charset="-122"/>
                </a:rPr>
                <a:t>跨境电商</a:t>
              </a:r>
              <a:endParaRPr lang="zh-CN" altLang="en-US" sz="2400" b="1" dirty="0">
                <a:solidFill>
                  <a:srgbClr val="F8F8F8"/>
                </a:solidFill>
                <a:latin typeface="黑体" panose="02010609060101010101" pitchFamily="49" charset="-122"/>
                <a:ea typeface="黑体" panose="02010609060101010101" pitchFamily="49" charset="-122"/>
              </a:endParaRPr>
            </a:p>
          </p:txBody>
        </p:sp>
      </p:grpSp>
      <p:cxnSp>
        <p:nvCxnSpPr>
          <p:cNvPr id="7" name="直接连接符 9"/>
          <p:cNvCxnSpPr>
            <a:cxnSpLocks noChangeShapeType="1"/>
          </p:cNvCxnSpPr>
          <p:nvPr/>
        </p:nvCxnSpPr>
        <p:spPr bwMode="auto">
          <a:xfrm>
            <a:off x="2349127" y="4383264"/>
            <a:ext cx="0" cy="122400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组合 7"/>
          <p:cNvGrpSpPr/>
          <p:nvPr/>
        </p:nvGrpSpPr>
        <p:grpSpPr>
          <a:xfrm>
            <a:off x="627199" y="4185264"/>
            <a:ext cx="1614896" cy="1620000"/>
            <a:chOff x="309403" y="3465184"/>
            <a:chExt cx="1614896" cy="1620000"/>
          </a:xfrm>
        </p:grpSpPr>
        <p:sp>
          <p:nvSpPr>
            <p:cNvPr id="9" name="Freeform 5"/>
            <p:cNvSpPr>
              <a:spLocks noChangeAspect="1"/>
            </p:cNvSpPr>
            <p:nvPr/>
          </p:nvSpPr>
          <p:spPr bwMode="auto">
            <a:xfrm>
              <a:off x="309403" y="3465184"/>
              <a:ext cx="1614896" cy="1620000"/>
            </a:xfrm>
            <a:custGeom>
              <a:avLst/>
              <a:gdLst>
                <a:gd name="T0" fmla="*/ 153789205 w 1114"/>
                <a:gd name="T1" fmla="*/ 725351912 h 1116"/>
                <a:gd name="T2" fmla="*/ 185523429 w 1114"/>
                <a:gd name="T3" fmla="*/ 135442658 h 1116"/>
                <a:gd name="T4" fmla="*/ 626548849 w 1114"/>
                <a:gd name="T5" fmla="*/ 62009424 h 1116"/>
                <a:gd name="T6" fmla="*/ 866589652 w 1114"/>
                <a:gd name="T7" fmla="*/ 74248898 h 1116"/>
                <a:gd name="T8" fmla="*/ 863335045 w 1114"/>
                <a:gd name="T9" fmla="*/ 328815517 h 1116"/>
                <a:gd name="T10" fmla="*/ 742093715 w 1114"/>
                <a:gd name="T11" fmla="*/ 756357076 h 1116"/>
                <a:gd name="T12" fmla="*/ 153789205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黑体" panose="02010609060101010101" pitchFamily="49" charset="-122"/>
                <a:ea typeface="黑体" panose="02010609060101010101" pitchFamily="49" charset="-122"/>
              </a:endParaRPr>
            </a:p>
          </p:txBody>
        </p:sp>
        <p:sp>
          <p:nvSpPr>
            <p:cNvPr id="10" name="TextBox 10"/>
            <p:cNvSpPr txBox="1">
              <a:spLocks noChangeArrowheads="1"/>
            </p:cNvSpPr>
            <p:nvPr/>
          </p:nvSpPr>
          <p:spPr bwMode="auto">
            <a:xfrm>
              <a:off x="396401" y="3859686"/>
              <a:ext cx="144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dirty="0">
                  <a:solidFill>
                    <a:srgbClr val="F8F8F8"/>
                  </a:solidFill>
                  <a:latin typeface="黑体" panose="02010609060101010101" pitchFamily="49" charset="-122"/>
                  <a:ea typeface="黑体" panose="02010609060101010101" pitchFamily="49" charset="-122"/>
                </a:rPr>
                <a:t>出口</a:t>
              </a:r>
              <a:endParaRPr lang="en-US" altLang="zh-CN" sz="2400" b="1" dirty="0">
                <a:solidFill>
                  <a:srgbClr val="F8F8F8"/>
                </a:solidFill>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2400" b="1" dirty="0">
                  <a:solidFill>
                    <a:srgbClr val="F8F8F8"/>
                  </a:solidFill>
                  <a:latin typeface="黑体" panose="02010609060101010101" pitchFamily="49" charset="-122"/>
                  <a:ea typeface="黑体" panose="02010609060101010101" pitchFamily="49" charset="-122"/>
                </a:rPr>
                <a:t>跨境电商</a:t>
              </a:r>
              <a:endParaRPr lang="zh-CN" altLang="en-US" sz="2400" b="1" dirty="0">
                <a:solidFill>
                  <a:srgbClr val="F8F8F8"/>
                </a:solidFill>
                <a:latin typeface="黑体" panose="02010609060101010101" pitchFamily="49" charset="-122"/>
                <a:ea typeface="黑体" panose="02010609060101010101" pitchFamily="49" charset="-122"/>
              </a:endParaRPr>
            </a:p>
          </p:txBody>
        </p:sp>
      </p:grpSp>
      <p:sp>
        <p:nvSpPr>
          <p:cNvPr id="11" name="TextBox 14"/>
          <p:cNvSpPr txBox="1">
            <a:spLocks noChangeArrowheads="1"/>
          </p:cNvSpPr>
          <p:nvPr/>
        </p:nvSpPr>
        <p:spPr bwMode="auto">
          <a:xfrm>
            <a:off x="2414864" y="2767702"/>
            <a:ext cx="6203791" cy="478657"/>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0"/>
              </a:spcBef>
              <a:buFontTx/>
              <a:buNone/>
            </a:pPr>
            <a:r>
              <a:rPr lang="zh-CN" altLang="en-US" sz="2600" dirty="0">
                <a:latin typeface="黑体" panose="02010609060101010101" pitchFamily="49" charset="-122"/>
                <a:ea typeface="黑体" panose="02010609060101010101" pitchFamily="49" charset="-122"/>
              </a:rPr>
              <a:t>指的是海外卖家将商品直销给境内的买家</a:t>
            </a:r>
            <a:endParaRPr lang="zh-CN" altLang="en-US" sz="2600" dirty="0">
              <a:latin typeface="黑体" panose="02010609060101010101" pitchFamily="49" charset="-122"/>
              <a:ea typeface="黑体" panose="02010609060101010101" pitchFamily="49" charset="-122"/>
            </a:endParaRPr>
          </a:p>
        </p:txBody>
      </p:sp>
      <p:sp>
        <p:nvSpPr>
          <p:cNvPr id="12" name="TextBox 15"/>
          <p:cNvSpPr txBox="1">
            <a:spLocks noChangeArrowheads="1"/>
          </p:cNvSpPr>
          <p:nvPr/>
        </p:nvSpPr>
        <p:spPr bwMode="auto">
          <a:xfrm>
            <a:off x="2414866" y="4770780"/>
            <a:ext cx="5222902" cy="478657"/>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0"/>
              </a:spcBef>
              <a:buFontTx/>
              <a:buNone/>
            </a:pPr>
            <a:r>
              <a:rPr lang="zh-CN" altLang="en-US" sz="2600" dirty="0">
                <a:latin typeface="黑体" panose="02010609060101010101" pitchFamily="49" charset="-122"/>
                <a:ea typeface="黑体" panose="02010609060101010101" pitchFamily="49" charset="-122"/>
              </a:rPr>
              <a:t>指境内卖家将商品直销给境外买家</a:t>
            </a:r>
            <a:endParaRPr lang="zh-CN" altLang="en-US" sz="2600" dirty="0">
              <a:latin typeface="黑体" panose="02010609060101010101" pitchFamily="49" charset="-122"/>
              <a:ea typeface="黑体" panose="02010609060101010101" pitchFamily="49" charset="-122"/>
            </a:endParaRPr>
          </a:p>
        </p:txBody>
      </p:sp>
      <p:sp>
        <p:nvSpPr>
          <p:cNvPr id="13" name="矩形 12"/>
          <p:cNvSpPr/>
          <p:nvPr/>
        </p:nvSpPr>
        <p:spPr>
          <a:xfrm>
            <a:off x="841797" y="1116033"/>
            <a:ext cx="4698722" cy="584775"/>
          </a:xfrm>
          <a:prstGeom prst="rect">
            <a:avLst/>
          </a:prstGeom>
        </p:spPr>
        <p:txBody>
          <a:bodyPr wrap="none">
            <a:spAutoFit/>
          </a:bodyPr>
          <a:lstStyle/>
          <a:p>
            <a:r>
              <a:rPr lang="zh-CN" altLang="en-US" sz="3200" dirty="0">
                <a:solidFill>
                  <a:schemeClr val="accent2"/>
                </a:solidFill>
                <a:latin typeface="方正大黑简体" panose="03000509000000000000" pitchFamily="65" charset="-122"/>
                <a:ea typeface="方正大黑简体" panose="03000509000000000000" pitchFamily="65" charset="-122"/>
              </a:rPr>
              <a:t>（二）按进出口方向分类</a:t>
            </a:r>
            <a:endParaRPr lang="zh-CN" altLang="en-US" sz="3200" dirty="0">
              <a:solidFill>
                <a:schemeClr val="accent2"/>
              </a:solidFill>
              <a:latin typeface="方正大黑简体" panose="03000509000000000000" pitchFamily="65" charset="-122"/>
              <a:ea typeface="方正大黑简体" panose="03000509000000000000" pitchFamily="65"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16" presetClass="entr" presetSubtype="4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Horizontal)">
                                      <p:cBhvr>
                                        <p:cTn id="17" dur="500"/>
                                        <p:tgtEl>
                                          <p:spTgt spid="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400"/>
                                        <p:tgtEl>
                                          <p:spTgt spid="11"/>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500"/>
                            </p:stCondLst>
                            <p:childTnLst>
                              <p:par>
                                <p:cTn id="29" presetID="16" presetClass="entr" presetSubtype="42"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500"/>
                                        <p:tgtEl>
                                          <p:spTgt spid="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4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9779" y="1407934"/>
            <a:ext cx="10837204" cy="4109843"/>
          </a:xfrm>
          <a:prstGeom prst="rect">
            <a:avLst/>
          </a:prstGeom>
        </p:spPr>
        <p:txBody>
          <a:bodyPr wrap="square">
            <a:spAutoFit/>
          </a:bodyPr>
          <a:lstStyle/>
          <a:p>
            <a:pPr indent="612140" algn="just">
              <a:spcBef>
                <a:spcPts val="1000"/>
              </a:spcBef>
            </a:pPr>
            <a:r>
              <a:rPr lang="zh-CN" altLang="en-US" sz="2600" dirty="0">
                <a:solidFill>
                  <a:srgbClr val="C00000"/>
                </a:solidFill>
                <a:latin typeface="+mj-lt"/>
                <a:ea typeface="黑体" panose="02010609060101010101" pitchFamily="49" charset="-122"/>
              </a:rPr>
              <a:t>问：</a:t>
            </a:r>
            <a:r>
              <a:rPr lang="zh-CN" altLang="en-US" sz="2600" dirty="0">
                <a:solidFill>
                  <a:schemeClr val="accent2"/>
                </a:solidFill>
                <a:latin typeface="+mj-lt"/>
                <a:ea typeface="黑体" panose="02010609060101010101" pitchFamily="49" charset="-122"/>
              </a:rPr>
              <a:t>海淘与海外代购有何区别？</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rgbClr val="C00000"/>
                </a:solidFill>
                <a:latin typeface="+mj-lt"/>
                <a:ea typeface="黑体" panose="02010609060101010101" pitchFamily="49" charset="-122"/>
              </a:rPr>
              <a:t>答：</a:t>
            </a:r>
            <a:r>
              <a:rPr lang="zh-CN" altLang="en-US" sz="2600" dirty="0">
                <a:solidFill>
                  <a:schemeClr val="accent2"/>
                </a:solidFill>
                <a:latin typeface="+mj-lt"/>
                <a:ea typeface="黑体" panose="02010609060101010101" pitchFamily="49" charset="-122"/>
              </a:rPr>
              <a:t>海淘是指境内的消费者在境外的</a:t>
            </a:r>
            <a:r>
              <a:rPr lang="en-US" altLang="zh-CN" sz="2600" dirty="0" smtClean="0">
                <a:solidFill>
                  <a:schemeClr val="accent2"/>
                </a:solidFill>
                <a:latin typeface="+mj-lt"/>
                <a:ea typeface="黑体" panose="02010609060101010101" pitchFamily="49" charset="-122"/>
              </a:rPr>
              <a:t>B2C</a:t>
            </a:r>
            <a:r>
              <a:rPr lang="zh-CN" altLang="en-US" sz="2600" dirty="0" smtClean="0">
                <a:solidFill>
                  <a:schemeClr val="accent2"/>
                </a:solidFill>
                <a:latin typeface="+mj-lt"/>
                <a:ea typeface="黑体" panose="02010609060101010101" pitchFamily="49" charset="-122"/>
              </a:rPr>
              <a:t>网站</a:t>
            </a:r>
            <a:r>
              <a:rPr lang="zh-CN" altLang="en-US" sz="2600" dirty="0">
                <a:solidFill>
                  <a:schemeClr val="accent2"/>
                </a:solidFill>
                <a:latin typeface="+mj-lt"/>
                <a:ea typeface="黑体" panose="02010609060101010101" pitchFamily="49" charset="-122"/>
              </a:rPr>
              <a:t>上购物，然后通过直邮或转运的方式将商品运送至境内的购物方式。例如，海淘饰品、衣服、鞋子可以选亚马逊，海淘奶粉、纸尿裤等婴幼儿用品可以选国际妈咪等。</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海外代购就是找境外的人，去境外商场帮客户买商品，买到之后通过发国际快递将商品送到客户的手里，或者直接携带回境内，又或者从境内携带商品到境外给客户。</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3343" y="1700808"/>
            <a:ext cx="10870076" cy="3015441"/>
          </a:xfrm>
          <a:prstGeom prst="rect">
            <a:avLst/>
          </a:prstGeom>
        </p:spPr>
        <p:txBody>
          <a:bodyPr wrap="square">
            <a:spAutoFit/>
          </a:bodyPr>
          <a:lstStyle/>
          <a:p>
            <a:pPr indent="612140" algn="just">
              <a:lnSpc>
                <a:spcPct val="150000"/>
              </a:lnSpc>
              <a:spcBef>
                <a:spcPts val="1000"/>
              </a:spcBef>
            </a:pPr>
            <a:r>
              <a:rPr lang="zh-CN" altLang="en-US" sz="2600" dirty="0">
                <a:solidFill>
                  <a:schemeClr val="accent2"/>
                </a:solidFill>
                <a:latin typeface="+mj-lt"/>
                <a:ea typeface="黑体" panose="02010609060101010101" pitchFamily="49" charset="-122"/>
              </a:rPr>
              <a:t>海外代购网站通常是指为客户在网上代购商品并收取定额服务费，免费为客户订购、打包、配送的网站。这些网站按代购的服务地区可分为三种形式：第一种是全球代购类，即服务于代购全球商品的网站，如淘宝全球购；第二种是专注服务于部分国家或地区的代购网站；第三种是专注服务于某一个国家或地区的代购网。</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630424" y="1235434"/>
            <a:ext cx="10935914" cy="5073886"/>
            <a:chOff x="707083" y="1451458"/>
            <a:chExt cx="10935914" cy="5073886"/>
          </a:xfrm>
        </p:grpSpPr>
        <p:sp>
          <p:nvSpPr>
            <p:cNvPr id="5" name="矩形 4"/>
            <p:cNvSpPr/>
            <p:nvPr/>
          </p:nvSpPr>
          <p:spPr bwMode="auto">
            <a:xfrm>
              <a:off x="707083" y="2171538"/>
              <a:ext cx="612662" cy="2855861"/>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dirty="0">
                  <a:ln>
                    <a:noFill/>
                  </a:ln>
                  <a:solidFill>
                    <a:schemeClr val="accent2"/>
                  </a:solidFill>
                  <a:effectLst/>
                  <a:latin typeface="+mj-lt"/>
                  <a:ea typeface="黑体" panose="02010609060101010101" pitchFamily="49" charset="-122"/>
                </a:rPr>
                <a:t>跨境电商</a:t>
              </a:r>
              <a:endParaRPr kumimoji="0" lang="zh-CN" altLang="en-US" sz="2600" b="0" i="0" u="none" strike="noStrike" cap="none" normalizeH="0" baseline="0" dirty="0">
                <a:ln>
                  <a:noFill/>
                </a:ln>
                <a:solidFill>
                  <a:schemeClr val="accent2"/>
                </a:solidFill>
                <a:effectLst/>
                <a:latin typeface="+mj-lt"/>
                <a:ea typeface="黑体" panose="02010609060101010101" pitchFamily="49" charset="-122"/>
              </a:endParaRPr>
            </a:p>
          </p:txBody>
        </p:sp>
        <p:sp>
          <p:nvSpPr>
            <p:cNvPr id="6" name="箭头: 右 5"/>
            <p:cNvSpPr/>
            <p:nvPr/>
          </p:nvSpPr>
          <p:spPr bwMode="auto">
            <a:xfrm>
              <a:off x="1489715" y="3357710"/>
              <a:ext cx="648072" cy="484632"/>
            </a:xfrm>
            <a:prstGeom prst="rightArrow">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accent2"/>
                </a:solidFill>
                <a:effectLst/>
                <a:latin typeface="+mj-lt"/>
                <a:ea typeface="黑体" panose="02010609060101010101" pitchFamily="49" charset="-122"/>
              </a:endParaRPr>
            </a:p>
          </p:txBody>
        </p:sp>
        <p:sp>
          <p:nvSpPr>
            <p:cNvPr id="7" name="矩形 6"/>
            <p:cNvSpPr/>
            <p:nvPr/>
          </p:nvSpPr>
          <p:spPr bwMode="auto">
            <a:xfrm>
              <a:off x="2749118" y="1451458"/>
              <a:ext cx="4283372" cy="66829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smtClean="0">
                  <a:ln>
                    <a:noFill/>
                  </a:ln>
                  <a:solidFill>
                    <a:schemeClr val="accent2"/>
                  </a:solidFill>
                  <a:effectLst/>
                  <a:latin typeface="+mj-lt"/>
                  <a:ea typeface="黑体" panose="02010609060101010101" pitchFamily="49" charset="-122"/>
                </a:rPr>
                <a:t> 跨</a:t>
              </a:r>
              <a:r>
                <a:rPr kumimoji="0" lang="zh-CN" altLang="en-US" sz="2400" b="0" i="0" u="none" strike="noStrike" cap="none" normalizeH="0" baseline="0" dirty="0">
                  <a:ln>
                    <a:noFill/>
                  </a:ln>
                  <a:solidFill>
                    <a:schemeClr val="accent2"/>
                  </a:solidFill>
                  <a:effectLst/>
                  <a:latin typeface="+mj-lt"/>
                  <a:ea typeface="黑体" panose="02010609060101010101" pitchFamily="49" charset="-122"/>
                </a:rPr>
                <a:t>境电商概述</a:t>
              </a:r>
              <a:endParaRPr kumimoji="0" lang="zh-CN" altLang="en-US" sz="2400" b="0" i="0" u="none" strike="noStrike" cap="none" normalizeH="0" baseline="0" dirty="0">
                <a:ln>
                  <a:noFill/>
                </a:ln>
                <a:solidFill>
                  <a:schemeClr val="accent2"/>
                </a:solidFill>
                <a:effectLst/>
                <a:latin typeface="+mj-lt"/>
                <a:ea typeface="黑体" panose="02010609060101010101" pitchFamily="49" charset="-122"/>
              </a:endParaRPr>
            </a:p>
          </p:txBody>
        </p:sp>
        <p:sp>
          <p:nvSpPr>
            <p:cNvPr id="79" name="矩形 78"/>
            <p:cNvSpPr/>
            <p:nvPr/>
          </p:nvSpPr>
          <p:spPr bwMode="auto">
            <a:xfrm>
              <a:off x="2705153" y="5051858"/>
              <a:ext cx="3669725" cy="77254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smtClean="0">
                  <a:ln>
                    <a:noFill/>
                  </a:ln>
                  <a:solidFill>
                    <a:schemeClr val="accent2"/>
                  </a:solidFill>
                  <a:effectLst/>
                  <a:latin typeface="+mj-lt"/>
                  <a:ea typeface="黑体" panose="02010609060101010101" pitchFamily="49" charset="-122"/>
                </a:rPr>
                <a:t> 跨</a:t>
              </a:r>
              <a:r>
                <a:rPr kumimoji="0" lang="zh-CN" altLang="en-US" sz="2400" b="0" i="0" u="none" strike="noStrike" cap="none" normalizeH="0" baseline="0" dirty="0">
                  <a:ln>
                    <a:noFill/>
                  </a:ln>
                  <a:solidFill>
                    <a:schemeClr val="accent2"/>
                  </a:solidFill>
                  <a:effectLst/>
                  <a:latin typeface="+mj-lt"/>
                  <a:ea typeface="黑体" panose="02010609060101010101" pitchFamily="49" charset="-122"/>
                </a:rPr>
                <a:t>境电商物流与支付</a:t>
              </a:r>
              <a:endParaRPr kumimoji="0" lang="zh-CN" altLang="en-US" sz="2400" b="0" i="0" u="none" strike="noStrike" cap="none" normalizeH="0" baseline="0" dirty="0">
                <a:ln>
                  <a:noFill/>
                </a:ln>
                <a:solidFill>
                  <a:schemeClr val="accent2"/>
                </a:solidFill>
                <a:effectLst/>
                <a:latin typeface="+mj-lt"/>
                <a:ea typeface="黑体" panose="02010609060101010101" pitchFamily="49" charset="-122"/>
              </a:endParaRPr>
            </a:p>
          </p:txBody>
        </p:sp>
        <p:sp>
          <p:nvSpPr>
            <p:cNvPr id="8" name="矩形 7"/>
            <p:cNvSpPr/>
            <p:nvPr/>
          </p:nvSpPr>
          <p:spPr bwMode="auto">
            <a:xfrm>
              <a:off x="7456464" y="1480856"/>
              <a:ext cx="2772836" cy="60949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accent2"/>
                  </a:solidFill>
                  <a:effectLst/>
                  <a:latin typeface="+mj-lt"/>
                  <a:ea typeface="黑体" panose="02010609060101010101" pitchFamily="49" charset="-122"/>
                </a:rPr>
                <a:t>跨境电商的含义和分类</a:t>
              </a:r>
              <a:endParaRPr kumimoji="0" lang="zh-CN" altLang="en-US" sz="2000" b="0" i="0" u="none" strike="noStrike" cap="none" normalizeH="0" baseline="0" dirty="0">
                <a:ln>
                  <a:noFill/>
                </a:ln>
                <a:solidFill>
                  <a:schemeClr val="accent2"/>
                </a:solidFill>
                <a:effectLst/>
                <a:latin typeface="+mj-lt"/>
                <a:ea typeface="黑体" panose="02010609060101010101" pitchFamily="49" charset="-122"/>
              </a:endParaRPr>
            </a:p>
          </p:txBody>
        </p:sp>
        <p:sp>
          <p:nvSpPr>
            <p:cNvPr id="84" name="矩形 83"/>
            <p:cNvSpPr/>
            <p:nvPr/>
          </p:nvSpPr>
          <p:spPr bwMode="auto">
            <a:xfrm>
              <a:off x="7456464" y="2636912"/>
              <a:ext cx="3307339"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eaLnBrk="1" hangingPunct="1"/>
              <a:r>
                <a:rPr kumimoji="0" lang="zh-CN" altLang="en-US" sz="2000" b="0" i="0" u="none" strike="noStrike" cap="none" normalizeH="0" baseline="0" dirty="0">
                  <a:ln>
                    <a:noFill/>
                  </a:ln>
                  <a:solidFill>
                    <a:schemeClr val="accent2"/>
                  </a:solidFill>
                  <a:effectLst/>
                  <a:latin typeface="+mj-lt"/>
                  <a:ea typeface="黑体" panose="02010609060101010101" pitchFamily="49" charset="-122"/>
                </a:rPr>
                <a:t>主要的跨境电商平台介绍</a:t>
              </a:r>
              <a:endParaRPr kumimoji="0" lang="zh-CN" altLang="en-US" sz="2000"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18" name="直接连接符 17"/>
            <p:cNvCxnSpPr/>
            <p:nvPr/>
          </p:nvCxnSpPr>
          <p:spPr bwMode="auto">
            <a:xfrm>
              <a:off x="2294298" y="1811498"/>
              <a:ext cx="0" cy="3600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箭头连接符 19"/>
            <p:cNvCxnSpPr/>
            <p:nvPr/>
          </p:nvCxnSpPr>
          <p:spPr bwMode="auto">
            <a:xfrm>
              <a:off x="2286225" y="1811498"/>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p:nvPr/>
          </p:nvCxnSpPr>
          <p:spPr bwMode="auto">
            <a:xfrm>
              <a:off x="6962477" y="2949484"/>
              <a:ext cx="0" cy="720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p:cNvCxnSpPr/>
            <p:nvPr/>
          </p:nvCxnSpPr>
          <p:spPr bwMode="auto">
            <a:xfrm>
              <a:off x="6962477" y="2949404"/>
              <a:ext cx="50405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7"/>
            <p:cNvCxnSpPr/>
            <p:nvPr/>
          </p:nvCxnSpPr>
          <p:spPr bwMode="auto">
            <a:xfrm>
              <a:off x="6314405" y="3275890"/>
              <a:ext cx="64807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矩形 22"/>
            <p:cNvSpPr/>
            <p:nvPr/>
          </p:nvSpPr>
          <p:spPr bwMode="auto">
            <a:xfrm>
              <a:off x="7547850" y="4962649"/>
              <a:ext cx="4095147" cy="723616"/>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accent2"/>
                  </a:solidFill>
                  <a:effectLst/>
                  <a:latin typeface="+mj-lt"/>
                  <a:ea typeface="黑体" panose="02010609060101010101" pitchFamily="49" charset="-122"/>
                </a:rPr>
                <a:t>跨境电商物流中的通关与报关</a:t>
              </a:r>
              <a:endParaRPr kumimoji="0" lang="zh-CN" altLang="en-US" sz="2000"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38" name="直接箭头连接符 37"/>
            <p:cNvCxnSpPr/>
            <p:nvPr/>
          </p:nvCxnSpPr>
          <p:spPr bwMode="auto">
            <a:xfrm>
              <a:off x="7034485" y="5428561"/>
              <a:ext cx="52920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接箭头连接符 41"/>
            <p:cNvCxnSpPr/>
            <p:nvPr/>
          </p:nvCxnSpPr>
          <p:spPr bwMode="auto">
            <a:xfrm>
              <a:off x="2282708" y="5419207"/>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矩形 32"/>
            <p:cNvSpPr/>
            <p:nvPr/>
          </p:nvSpPr>
          <p:spPr bwMode="auto">
            <a:xfrm>
              <a:off x="7456464" y="3383346"/>
              <a:ext cx="2772834"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eaLnBrk="1" hangingPunct="1"/>
              <a:r>
                <a:rPr kumimoji="0" lang="zh-CN" altLang="en-US" sz="2000" b="0" i="0" u="none" strike="noStrike" cap="none" normalizeH="0" baseline="0" dirty="0">
                  <a:ln>
                    <a:noFill/>
                  </a:ln>
                  <a:solidFill>
                    <a:schemeClr val="accent2"/>
                  </a:solidFill>
                  <a:effectLst/>
                  <a:latin typeface="+mj-lt"/>
                  <a:ea typeface="黑体" panose="02010609060101010101" pitchFamily="49" charset="-122"/>
                </a:rPr>
                <a:t>跨境电商市场选品</a:t>
              </a:r>
              <a:endParaRPr kumimoji="0" lang="zh-CN" altLang="en-US" sz="2000" b="0" i="0" u="none" strike="noStrike" cap="none" normalizeH="0" baseline="0" dirty="0">
                <a:ln>
                  <a:noFill/>
                </a:ln>
                <a:solidFill>
                  <a:schemeClr val="accent2"/>
                </a:solidFill>
                <a:effectLst/>
                <a:latin typeface="+mj-lt"/>
                <a:ea typeface="黑体" panose="02010609060101010101" pitchFamily="49" charset="-122"/>
              </a:endParaRPr>
            </a:p>
          </p:txBody>
        </p:sp>
        <p:sp>
          <p:nvSpPr>
            <p:cNvPr id="26" name="矩形 25"/>
            <p:cNvSpPr/>
            <p:nvPr/>
          </p:nvSpPr>
          <p:spPr bwMode="auto">
            <a:xfrm>
              <a:off x="2760828" y="2889618"/>
              <a:ext cx="3559961" cy="77254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a:ln>
                    <a:noFill/>
                  </a:ln>
                  <a:solidFill>
                    <a:schemeClr val="accent2"/>
                  </a:solidFill>
                  <a:effectLst/>
                  <a:latin typeface="+mj-lt"/>
                  <a:ea typeface="黑体" panose="02010609060101010101" pitchFamily="49" charset="-122"/>
                </a:rPr>
                <a:t>跨境电商平台选择及选品</a:t>
              </a:r>
              <a:endParaRPr kumimoji="0" lang="zh-CN" altLang="en-US" sz="2400"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27" name="直接箭头连接符 26"/>
            <p:cNvCxnSpPr/>
            <p:nvPr/>
          </p:nvCxnSpPr>
          <p:spPr bwMode="auto">
            <a:xfrm>
              <a:off x="2303215" y="3275890"/>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矩形 28"/>
            <p:cNvSpPr/>
            <p:nvPr/>
          </p:nvSpPr>
          <p:spPr bwMode="auto">
            <a:xfrm>
              <a:off x="7547850" y="4293096"/>
              <a:ext cx="3307339"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eaLnBrk="1" hangingPunct="1"/>
              <a:r>
                <a:rPr kumimoji="0" lang="zh-CN" altLang="en-US" sz="2000" b="0" i="0" u="none" strike="noStrike" cap="none" normalizeH="0" baseline="0" dirty="0">
                  <a:ln>
                    <a:noFill/>
                  </a:ln>
                  <a:solidFill>
                    <a:schemeClr val="accent2"/>
                  </a:solidFill>
                  <a:effectLst/>
                  <a:latin typeface="+mj-lt"/>
                  <a:ea typeface="黑体" panose="02010609060101010101" pitchFamily="49" charset="-122"/>
                </a:rPr>
                <a:t>跨境物流的主要模式</a:t>
              </a:r>
              <a:endParaRPr kumimoji="0" lang="zh-CN" altLang="en-US" sz="2000"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30" name="直接箭头连接符 29"/>
            <p:cNvCxnSpPr/>
            <p:nvPr/>
          </p:nvCxnSpPr>
          <p:spPr bwMode="auto">
            <a:xfrm>
              <a:off x="7034485" y="1785605"/>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直接箭头连接符 2"/>
            <p:cNvCxnSpPr>
              <a:endCxn id="33" idx="1"/>
            </p:cNvCxnSpPr>
            <p:nvPr/>
          </p:nvCxnSpPr>
          <p:spPr bwMode="auto">
            <a:xfrm>
              <a:off x="6962477" y="3660390"/>
              <a:ext cx="493987" cy="1"/>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矩形 3"/>
            <p:cNvSpPr/>
            <p:nvPr/>
          </p:nvSpPr>
          <p:spPr bwMode="auto">
            <a:xfrm>
              <a:off x="7547850" y="5801728"/>
              <a:ext cx="1970918" cy="723616"/>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accent2"/>
                  </a:solidFill>
                  <a:effectLst/>
                  <a:latin typeface="+mj-lt"/>
                  <a:ea typeface="黑体" panose="02010609060101010101" pitchFamily="49" charset="-122"/>
                </a:rPr>
                <a:t>跨境支付</a:t>
              </a:r>
              <a:endParaRPr kumimoji="0" lang="zh-CN" altLang="en-US" sz="2000"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9" name="直接连接符 8"/>
            <p:cNvCxnSpPr/>
            <p:nvPr/>
          </p:nvCxnSpPr>
          <p:spPr bwMode="auto">
            <a:xfrm>
              <a:off x="7042029" y="4689320"/>
              <a:ext cx="0" cy="1620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箭头连接符 9"/>
            <p:cNvCxnSpPr/>
            <p:nvPr/>
          </p:nvCxnSpPr>
          <p:spPr bwMode="auto">
            <a:xfrm>
              <a:off x="7032490" y="4689320"/>
              <a:ext cx="52920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箭头连接符 10"/>
            <p:cNvCxnSpPr/>
            <p:nvPr/>
          </p:nvCxnSpPr>
          <p:spPr bwMode="auto">
            <a:xfrm>
              <a:off x="7034485" y="6294227"/>
              <a:ext cx="52920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bwMode="auto">
            <a:xfrm>
              <a:off x="6384418" y="5428561"/>
              <a:ext cx="64807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1777" y="1124744"/>
            <a:ext cx="10873208" cy="5323509"/>
          </a:xfrm>
          <a:prstGeom prst="rect">
            <a:avLst/>
          </a:prstGeom>
        </p:spPr>
        <p:txBody>
          <a:bodyPr wrap="square">
            <a:spAutoFit/>
          </a:bodyPr>
          <a:lstStyle/>
          <a:p>
            <a:pPr algn="ctr">
              <a:lnSpc>
                <a:spcPct val="140000"/>
              </a:lnSpc>
              <a:spcBef>
                <a:spcPts val="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天猫国际进口新模式</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天猫国际是阿里巴巴旗下的进口零售平台。</a:t>
            </a:r>
            <a:r>
              <a:rPr lang="en-US" altLang="zh-CN" sz="2600" dirty="0">
                <a:solidFill>
                  <a:schemeClr val="accent2"/>
                </a:solidFill>
                <a:latin typeface="+mj-lt"/>
                <a:ea typeface="黑体" panose="02010609060101010101" pitchFamily="49" charset="-122"/>
              </a:rPr>
              <a:t>2021</a:t>
            </a:r>
            <a:r>
              <a:rPr lang="zh-CN" altLang="en-US" sz="2600" dirty="0">
                <a:solidFill>
                  <a:schemeClr val="accent2"/>
                </a:solidFill>
                <a:latin typeface="+mj-lt"/>
                <a:ea typeface="黑体" panose="02010609060101010101" pitchFamily="49" charset="-122"/>
              </a:rPr>
              <a:t>年</a:t>
            </a:r>
            <a:r>
              <a:rPr lang="en-US" altLang="zh-CN" sz="2600" dirty="0">
                <a:solidFill>
                  <a:schemeClr val="accent2"/>
                </a:solidFill>
                <a:latin typeface="+mj-lt"/>
                <a:ea typeface="黑体" panose="02010609060101010101" pitchFamily="49" charset="-122"/>
              </a:rPr>
              <a:t>3</a:t>
            </a:r>
            <a:r>
              <a:rPr lang="zh-CN" altLang="en-US" sz="2600" dirty="0">
                <a:solidFill>
                  <a:schemeClr val="accent2"/>
                </a:solidFill>
                <a:latin typeface="+mj-lt"/>
                <a:ea typeface="黑体" panose="02010609060101010101" pitchFamily="49" charset="-122"/>
              </a:rPr>
              <a:t>月</a:t>
            </a:r>
            <a:r>
              <a:rPr lang="en-US" altLang="zh-CN" sz="2600" dirty="0">
                <a:solidFill>
                  <a:schemeClr val="accent2"/>
                </a:solidFill>
                <a:latin typeface="+mj-lt"/>
                <a:ea typeface="黑体" panose="02010609060101010101" pitchFamily="49" charset="-122"/>
              </a:rPr>
              <a:t>25</a:t>
            </a:r>
            <a:r>
              <a:rPr lang="zh-CN" altLang="en-US" sz="2600" dirty="0">
                <a:solidFill>
                  <a:schemeClr val="accent2"/>
                </a:solidFill>
                <a:latin typeface="+mj-lt"/>
                <a:ea typeface="黑体" panose="02010609060101010101" pitchFamily="49" charset="-122"/>
              </a:rPr>
              <a:t>日，天猫国际进口将“三新”策略升级为“五新”策略，在持续孵化新品类、引入新品牌、首发新商品的基础上，创新性地推出进口“新小店”和“新产业带”模式。进口“新小店”是搭建在天猫国际进口超市、妙颜社、小酒馆等频道内的“独立品牌站”，商家只需直接供货，就能在“托管式”服务的支持下低成本经营。天猫国际在全国推行“保税进口</a:t>
            </a:r>
            <a:r>
              <a:rPr lang="en-US" altLang="zh-CN" sz="2600" dirty="0">
                <a:solidFill>
                  <a:schemeClr val="accent2"/>
                </a:solidFill>
                <a:latin typeface="+mj-lt"/>
                <a:ea typeface="黑体" panose="02010609060101010101" pitchFamily="49" charset="-122"/>
              </a:rPr>
              <a:t>+</a:t>
            </a:r>
            <a:r>
              <a:rPr lang="zh-CN" altLang="en-US" sz="2600" dirty="0">
                <a:solidFill>
                  <a:schemeClr val="accent2"/>
                </a:solidFill>
                <a:latin typeface="+mj-lt"/>
                <a:ea typeface="黑体" panose="02010609060101010101" pitchFamily="49" charset="-122"/>
              </a:rPr>
              <a:t>零售加工”的大进口新模式，在杭州、海口等全国六大综保区打造“新产业带”项目，进一步为海外品牌降本提效。</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9575" y="764540"/>
            <a:ext cx="11191240" cy="5563235"/>
          </a:xfrm>
          <a:prstGeom prst="rect">
            <a:avLst/>
          </a:prstGeom>
        </p:spPr>
        <p:txBody>
          <a:bodyPr wrap="square">
            <a:spAutoFit/>
          </a:bodyPr>
          <a:lstStyle/>
          <a:p>
            <a:pPr indent="612140" algn="just">
              <a:lnSpc>
                <a:spcPct val="140000"/>
              </a:lnSpc>
              <a:spcBef>
                <a:spcPts val="1000"/>
              </a:spcBef>
            </a:pPr>
            <a:r>
              <a:rPr sz="2400" dirty="0">
                <a:solidFill>
                  <a:schemeClr val="accent2"/>
                </a:solidFill>
                <a:latin typeface="+mj-lt"/>
                <a:ea typeface="黑体" panose="02010609060101010101" pitchFamily="49" charset="-122"/>
                <a:sym typeface="+mn-ea"/>
              </a:rPr>
              <a:t>2022年9月，天猫国际招商新政公布了四种入驻模式，包括平台、自营、跨境品牌站、海外直购。“平台”模式指商家在平台开设海外旗舰店，这种模式更利于商家打造品牌形象；“自营”模式指商家授权给天猫国际代为销售相关产品，该模式则更为高效，利于商家孵化爆品；“跨境品牌站”为一站式托管运营，适合中小品牌低成本试水；“海外直购”通过海外仓供应链引入非标商品，这种模式下既可以保障正品，又能保障物流时效。</a:t>
            </a:r>
            <a:endParaRPr sz="2400" dirty="0">
              <a:solidFill>
                <a:schemeClr val="accent2"/>
              </a:solidFill>
              <a:latin typeface="+mj-lt"/>
              <a:ea typeface="黑体" panose="02010609060101010101" pitchFamily="49" charset="-122"/>
            </a:endParaRPr>
          </a:p>
          <a:p>
            <a:pPr algn="just">
              <a:lnSpc>
                <a:spcPct val="140000"/>
              </a:lnSpc>
              <a:spcBef>
                <a:spcPts val="1000"/>
              </a:spcBef>
              <a:spcAft>
                <a:spcPts val="500"/>
              </a:spcAft>
            </a:pPr>
            <a:r>
              <a:rPr lang="zh-CN" altLang="en-US" sz="2400" dirty="0">
                <a:solidFill>
                  <a:srgbClr val="C00000"/>
                </a:solidFill>
                <a:latin typeface="+mj-lt"/>
                <a:ea typeface="黑体" panose="02010609060101010101" pitchFamily="49" charset="-122"/>
                <a:sym typeface="+mn-ea"/>
              </a:rPr>
              <a:t>启发思考：</a:t>
            </a:r>
            <a:endParaRPr lang="zh-CN" altLang="en-US" sz="2400" dirty="0">
              <a:solidFill>
                <a:srgbClr val="C00000"/>
              </a:solidFill>
              <a:latin typeface="+mj-lt"/>
              <a:ea typeface="黑体" panose="02010609060101010101" pitchFamily="49" charset="-122"/>
            </a:endParaRPr>
          </a:p>
          <a:p>
            <a:pPr indent="612140" algn="just">
              <a:lnSpc>
                <a:spcPct val="150000"/>
              </a:lnSpc>
              <a:spcBef>
                <a:spcPts val="0"/>
              </a:spcBef>
            </a:pPr>
            <a:r>
              <a:rPr lang="en-US" altLang="zh-CN" sz="2400" dirty="0">
                <a:solidFill>
                  <a:schemeClr val="accent2"/>
                </a:solidFill>
                <a:latin typeface="+mj-lt"/>
                <a:ea typeface="黑体" panose="02010609060101010101" pitchFamily="49" charset="-122"/>
                <a:sym typeface="+mn-ea"/>
              </a:rPr>
              <a:t>1</a:t>
            </a:r>
            <a:r>
              <a:rPr lang="zh-CN" altLang="en-US" sz="2400" dirty="0">
                <a:solidFill>
                  <a:schemeClr val="accent2"/>
                </a:solidFill>
                <a:latin typeface="+mj-lt"/>
                <a:ea typeface="黑体" panose="02010609060101010101" pitchFamily="49" charset="-122"/>
                <a:sym typeface="+mn-ea"/>
              </a:rPr>
              <a:t>．天猫国际进口零售平台的“五新”策略是怎样的？</a:t>
            </a:r>
            <a:endParaRPr lang="zh-CN" altLang="en-US" sz="2400" dirty="0">
              <a:solidFill>
                <a:schemeClr val="accent2"/>
              </a:solidFill>
              <a:latin typeface="+mj-lt"/>
              <a:ea typeface="黑体" panose="02010609060101010101" pitchFamily="49" charset="-122"/>
            </a:endParaRPr>
          </a:p>
          <a:p>
            <a:pPr indent="612140" algn="just">
              <a:lnSpc>
                <a:spcPct val="150000"/>
              </a:lnSpc>
              <a:spcBef>
                <a:spcPts val="0"/>
              </a:spcBef>
            </a:pPr>
            <a:r>
              <a:rPr lang="en-US" altLang="zh-CN" sz="2400" dirty="0">
                <a:solidFill>
                  <a:schemeClr val="accent2"/>
                </a:solidFill>
                <a:latin typeface="+mj-lt"/>
                <a:ea typeface="黑体" panose="02010609060101010101" pitchFamily="49" charset="-122"/>
                <a:sym typeface="+mn-ea"/>
              </a:rPr>
              <a:t>2</a:t>
            </a:r>
            <a:r>
              <a:rPr lang="zh-CN" altLang="en-US" sz="2400" dirty="0">
                <a:solidFill>
                  <a:schemeClr val="accent2"/>
                </a:solidFill>
                <a:latin typeface="+mj-lt"/>
                <a:ea typeface="黑体" panose="02010609060101010101" pitchFamily="49" charset="-122"/>
                <a:sym typeface="+mn-ea"/>
              </a:rPr>
              <a:t>．解释天猫国际的“新小店”和“新产业带”模式。</a:t>
            </a:r>
            <a:endParaRPr lang="zh-CN" altLang="en-US" sz="2400" dirty="0">
              <a:solidFill>
                <a:schemeClr val="accent2"/>
              </a:solidFill>
              <a:latin typeface="+mj-lt"/>
              <a:ea typeface="黑体" panose="02010609060101010101" pitchFamily="49" charset="-122"/>
            </a:endParaRPr>
          </a:p>
          <a:p>
            <a:pPr indent="612140" algn="just">
              <a:lnSpc>
                <a:spcPct val="150000"/>
              </a:lnSpc>
              <a:spcBef>
                <a:spcPts val="0"/>
              </a:spcBef>
            </a:pPr>
            <a:r>
              <a:rPr lang="en-US" altLang="zh-CN" sz="2400" dirty="0">
                <a:solidFill>
                  <a:schemeClr val="accent2"/>
                </a:solidFill>
                <a:latin typeface="+mj-lt"/>
                <a:ea typeface="黑体" panose="02010609060101010101" pitchFamily="49" charset="-122"/>
                <a:sym typeface="+mn-ea"/>
              </a:rPr>
              <a:t>3</a:t>
            </a:r>
            <a:r>
              <a:rPr lang="zh-CN" altLang="en-US" sz="2400" dirty="0">
                <a:solidFill>
                  <a:schemeClr val="accent2"/>
                </a:solidFill>
                <a:latin typeface="+mj-lt"/>
                <a:ea typeface="黑体" panose="02010609060101010101" pitchFamily="49" charset="-122"/>
                <a:sym typeface="+mn-ea"/>
              </a:rPr>
              <a:t>．天猫国际招商新政公布了哪几种入驻模式？</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7"/>
          <p:cNvSpPr>
            <a:spLocks noChangeShapeType="1"/>
          </p:cNvSpPr>
          <p:nvPr/>
        </p:nvSpPr>
        <p:spPr bwMode="auto">
          <a:xfrm>
            <a:off x="533298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8195" name="Freeform 5"/>
          <p:cNvSpPr/>
          <p:nvPr/>
        </p:nvSpPr>
        <p:spPr bwMode="auto">
          <a:xfrm>
            <a:off x="386613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Freeform 6"/>
          <p:cNvSpPr/>
          <p:nvPr/>
        </p:nvSpPr>
        <p:spPr bwMode="auto">
          <a:xfrm>
            <a:off x="424395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18"/>
          <p:cNvSpPr/>
          <p:nvPr/>
        </p:nvSpPr>
        <p:spPr bwMode="auto">
          <a:xfrm>
            <a:off x="4591430" y="3222887"/>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Rectangle 3"/>
          <p:cNvSpPr txBox="1">
            <a:spLocks noChangeArrowheads="1"/>
          </p:cNvSpPr>
          <p:nvPr/>
        </p:nvSpPr>
        <p:spPr bwMode="auto">
          <a:xfrm>
            <a:off x="485355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8199" name="Text Box 5"/>
          <p:cNvSpPr txBox="1">
            <a:spLocks noChangeArrowheads="1"/>
          </p:cNvSpPr>
          <p:nvPr/>
        </p:nvSpPr>
        <p:spPr bwMode="auto">
          <a:xfrm>
            <a:off x="480117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8200" name="Group 21"/>
          <p:cNvGrpSpPr/>
          <p:nvPr/>
        </p:nvGrpSpPr>
        <p:grpSpPr bwMode="auto">
          <a:xfrm>
            <a:off x="0" y="6715125"/>
            <a:ext cx="12196763" cy="142875"/>
            <a:chOff x="0" y="0"/>
            <a:chExt cx="7634" cy="89"/>
          </a:xfrm>
        </p:grpSpPr>
        <p:sp>
          <p:nvSpPr>
            <p:cNvPr id="8229"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1"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2"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cxnSp>
        <p:nvCxnSpPr>
          <p:cNvPr id="8206" name="直接连接符 35"/>
          <p:cNvCxnSpPr>
            <a:cxnSpLocks noChangeShapeType="1"/>
          </p:cNvCxnSpPr>
          <p:nvPr/>
        </p:nvCxnSpPr>
        <p:spPr bwMode="auto">
          <a:xfrm flipV="1">
            <a:off x="4510468" y="2727599"/>
            <a:ext cx="0" cy="1349473"/>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09" name="组合 63"/>
          <p:cNvGrpSpPr/>
          <p:nvPr/>
        </p:nvGrpSpPr>
        <p:grpSpPr bwMode="auto">
          <a:xfrm>
            <a:off x="5039295" y="3024450"/>
            <a:ext cx="584200" cy="557212"/>
            <a:chOff x="0" y="0"/>
            <a:chExt cx="650875" cy="620712"/>
          </a:xfrm>
        </p:grpSpPr>
        <p:sp>
          <p:nvSpPr>
            <p:cNvPr id="8223"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4"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1" name="组合 66"/>
          <p:cNvGrpSpPr/>
          <p:nvPr/>
        </p:nvGrpSpPr>
        <p:grpSpPr bwMode="auto">
          <a:xfrm>
            <a:off x="5039295" y="1692162"/>
            <a:ext cx="584200" cy="557212"/>
            <a:chOff x="0" y="0"/>
            <a:chExt cx="650875" cy="620712"/>
          </a:xfrm>
        </p:grpSpPr>
        <p:sp>
          <p:nvSpPr>
            <p:cNvPr id="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2"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11" name="组合 69"/>
          <p:cNvGrpSpPr/>
          <p:nvPr/>
        </p:nvGrpSpPr>
        <p:grpSpPr bwMode="auto">
          <a:xfrm>
            <a:off x="5039295" y="4378885"/>
            <a:ext cx="584200" cy="557212"/>
            <a:chOff x="0" y="0"/>
            <a:chExt cx="650875" cy="620712"/>
          </a:xfrm>
        </p:grpSpPr>
        <p:sp>
          <p:nvSpPr>
            <p:cNvPr id="8219"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0"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233" name="TextBox 77"/>
          <p:cNvSpPr txBox="1">
            <a:spLocks noChangeArrowheads="1"/>
          </p:cNvSpPr>
          <p:nvPr/>
        </p:nvSpPr>
        <p:spPr bwMode="auto">
          <a:xfrm>
            <a:off x="316819" y="2943409"/>
            <a:ext cx="4197386" cy="98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ts val="100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一、主要的跨境电商平台介绍</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10000"/>
              </a:lnSpc>
              <a:spcBef>
                <a:spcPts val="100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二、跨境电商市场选品</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37" name="组合 41"/>
          <p:cNvGrpSpPr/>
          <p:nvPr/>
        </p:nvGrpSpPr>
        <p:grpSpPr bwMode="auto">
          <a:xfrm>
            <a:off x="4827687" y="2835538"/>
            <a:ext cx="982662" cy="935037"/>
            <a:chOff x="0" y="0"/>
            <a:chExt cx="650875" cy="620712"/>
          </a:xfrm>
        </p:grpSpPr>
        <p:sp>
          <p:nvSpPr>
            <p:cNvPr id="38" name="Oval 14"/>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9"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30" name="Group 4"/>
          <p:cNvGrpSpPr/>
          <p:nvPr/>
        </p:nvGrpSpPr>
        <p:grpSpPr bwMode="auto">
          <a:xfrm>
            <a:off x="10629067" y="7034409"/>
            <a:ext cx="668337" cy="765175"/>
            <a:chOff x="0" y="0"/>
            <a:chExt cx="421" cy="482"/>
          </a:xfrm>
        </p:grpSpPr>
        <p:sp>
          <p:nvSpPr>
            <p:cNvPr id="8215"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0" name="TextBox 80"/>
          <p:cNvSpPr txBox="1">
            <a:spLocks noChangeArrowheads="1"/>
          </p:cNvSpPr>
          <p:nvPr/>
        </p:nvSpPr>
        <p:spPr bwMode="auto">
          <a:xfrm>
            <a:off x="5961075" y="1678381"/>
            <a:ext cx="2641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跨境电商概述</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1" name="TextBox 83"/>
          <p:cNvSpPr txBox="1">
            <a:spLocks noChangeArrowheads="1"/>
          </p:cNvSpPr>
          <p:nvPr/>
        </p:nvSpPr>
        <p:spPr bwMode="auto">
          <a:xfrm>
            <a:off x="5961075" y="3009347"/>
            <a:ext cx="48178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跨境电商平台选择及选品</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2" name="TextBox 84"/>
          <p:cNvSpPr txBox="1">
            <a:spLocks noChangeArrowheads="1"/>
          </p:cNvSpPr>
          <p:nvPr/>
        </p:nvSpPr>
        <p:spPr bwMode="auto">
          <a:xfrm>
            <a:off x="5961074" y="4365104"/>
            <a:ext cx="38817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跨境电商物流与支付</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10153 0.01528 L -0.44215 -0.55949 " pathEditMode="relative" rAng="0" ptsTypes="AA">
                                      <p:cBhvr>
                                        <p:cTn id="6" dur="1000" fill="hold"/>
                                        <p:tgtEl>
                                          <p:spTgt spid="8230"/>
                                        </p:tgtEl>
                                        <p:attrNameLst>
                                          <p:attrName>ppt_x</p:attrName>
                                          <p:attrName>ppt_y</p:attrName>
                                        </p:attrNameLst>
                                      </p:cBhvr>
                                      <p:rCtr x="-17038" y="-28750"/>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8230"/>
                                        </p:tgtEl>
                                      </p:cBhvr>
                                    </p:animEffect>
                                    <p:animScale>
                                      <p:cBhvr>
                                        <p:cTn id="10" dur="100" autoRev="1" fill="hold"/>
                                        <p:tgtEl>
                                          <p:spTgt spid="8230"/>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1" name="click.wav"/>
                                        </p:tgtEl>
                                      </p:cMediaNode>
                                    </p:audio>
                                  </p:sub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300" fill="hold"/>
                                        <p:tgtEl>
                                          <p:spTgt spid="37"/>
                                        </p:tgtEl>
                                        <p:attrNameLst>
                                          <p:attrName>ppt_w</p:attrName>
                                        </p:attrNameLst>
                                      </p:cBhvr>
                                      <p:tavLst>
                                        <p:tav tm="0">
                                          <p:val>
                                            <p:fltVal val="0"/>
                                          </p:val>
                                        </p:tav>
                                        <p:tav tm="100000">
                                          <p:val>
                                            <p:strVal val="#ppt_w"/>
                                          </p:val>
                                        </p:tav>
                                      </p:tavLst>
                                    </p:anim>
                                    <p:anim calcmode="lin" valueType="num">
                                      <p:cBhvr>
                                        <p:cTn id="14" dur="300" fill="hold"/>
                                        <p:tgtEl>
                                          <p:spTgt spid="37"/>
                                        </p:tgtEl>
                                        <p:attrNameLst>
                                          <p:attrName>ppt_h</p:attrName>
                                        </p:attrNameLst>
                                      </p:cBhvr>
                                      <p:tavLst>
                                        <p:tav tm="0">
                                          <p:val>
                                            <p:fltVal val="0"/>
                                          </p:val>
                                        </p:tav>
                                        <p:tav tm="100000">
                                          <p:val>
                                            <p:strVal val="#ppt_h"/>
                                          </p:val>
                                        </p:tav>
                                      </p:tavLst>
                                    </p:anim>
                                    <p:animEffect transition="in" filter="fade">
                                      <p:cBhvr>
                                        <p:cTn id="15" dur="300"/>
                                        <p:tgtEl>
                                          <p:spTgt spid="37"/>
                                        </p:tgtEl>
                                      </p:cBhvr>
                                    </p:animEffect>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41"/>
                                        </p:tgtEl>
                                      </p:cBhvr>
                                    </p:animEffect>
                                    <p:animScale>
                                      <p:cBhvr>
                                        <p:cTn id="19" dur="250" autoRev="1" fill="hold"/>
                                        <p:tgtEl>
                                          <p:spTgt spid="41"/>
                                        </p:tgtEl>
                                      </p:cBhvr>
                                      <p:by x="105000" y="105000"/>
                                    </p:animScale>
                                  </p:childTnLst>
                                </p:cTn>
                              </p:par>
                            </p:childTnLst>
                          </p:cTn>
                        </p:par>
                        <p:par>
                          <p:cTn id="20" fill="hold">
                            <p:stCondLst>
                              <p:cond delay="2000"/>
                            </p:stCondLst>
                            <p:childTnLst>
                              <p:par>
                                <p:cTn id="21" presetID="2" presetClass="exit" presetSubtype="4" fill="hold" nodeType="afterEffect">
                                  <p:stCondLst>
                                    <p:cond delay="0"/>
                                  </p:stCondLst>
                                  <p:childTnLst>
                                    <p:anim calcmode="lin" valueType="num">
                                      <p:cBhvr additive="base">
                                        <p:cTn id="22" dur="1000"/>
                                        <p:tgtEl>
                                          <p:spTgt spid="8230"/>
                                        </p:tgtEl>
                                        <p:attrNameLst>
                                          <p:attrName>ppt_x</p:attrName>
                                        </p:attrNameLst>
                                      </p:cBhvr>
                                      <p:tavLst>
                                        <p:tav tm="0">
                                          <p:val>
                                            <p:strVal val="ppt_x"/>
                                          </p:val>
                                        </p:tav>
                                        <p:tav tm="100000">
                                          <p:val>
                                            <p:strVal val="ppt_x"/>
                                          </p:val>
                                        </p:tav>
                                      </p:tavLst>
                                    </p:anim>
                                    <p:anim calcmode="lin" valueType="num">
                                      <p:cBhvr additive="base">
                                        <p:cTn id="23" dur="1000"/>
                                        <p:tgtEl>
                                          <p:spTgt spid="8230"/>
                                        </p:tgtEl>
                                        <p:attrNameLst>
                                          <p:attrName>ppt_y</p:attrName>
                                        </p:attrNameLst>
                                      </p:cBhvr>
                                      <p:tavLst>
                                        <p:tav tm="0">
                                          <p:val>
                                            <p:strVal val="ppt_y"/>
                                          </p:val>
                                        </p:tav>
                                        <p:tav tm="100000">
                                          <p:val>
                                            <p:strVal val="1+ppt_h/2"/>
                                          </p:val>
                                        </p:tav>
                                      </p:tavLst>
                                    </p:anim>
                                    <p:set>
                                      <p:cBhvr>
                                        <p:cTn id="24" dur="1" fill="hold">
                                          <p:stCondLst>
                                            <p:cond delay="999"/>
                                          </p:stCondLst>
                                        </p:cTn>
                                        <p:tgtEl>
                                          <p:spTgt spid="8230"/>
                                        </p:tgtEl>
                                        <p:attrNameLst>
                                          <p:attrName>style.visibility</p:attrName>
                                        </p:attrNameLst>
                                      </p:cBhvr>
                                      <p:to>
                                        <p:strVal val="hidden"/>
                                      </p:to>
                                    </p:set>
                                  </p:childTnLst>
                                </p:cTn>
                              </p:par>
                            </p:childTnLst>
                          </p:cTn>
                        </p:par>
                        <p:par>
                          <p:cTn id="25" fill="hold">
                            <p:stCondLst>
                              <p:cond delay="3000"/>
                            </p:stCondLst>
                            <p:childTnLst>
                              <p:par>
                                <p:cTn id="26" presetID="12" presetClass="entr" presetSubtype="2" fill="hold" grpId="0" nodeType="afterEffect">
                                  <p:stCondLst>
                                    <p:cond delay="0"/>
                                  </p:stCondLst>
                                  <p:childTnLst>
                                    <p:set>
                                      <p:cBhvr>
                                        <p:cTn id="27" dur="1" fill="hold">
                                          <p:stCondLst>
                                            <p:cond delay="0"/>
                                          </p:stCondLst>
                                        </p:cTn>
                                        <p:tgtEl>
                                          <p:spTgt spid="8197"/>
                                        </p:tgtEl>
                                        <p:attrNameLst>
                                          <p:attrName>style.visibility</p:attrName>
                                        </p:attrNameLst>
                                      </p:cBhvr>
                                      <p:to>
                                        <p:strVal val="visible"/>
                                      </p:to>
                                    </p:set>
                                    <p:anim calcmode="lin" valueType="num">
                                      <p:cBhvr additive="base">
                                        <p:cTn id="28" dur="300"/>
                                        <p:tgtEl>
                                          <p:spTgt spid="8197"/>
                                        </p:tgtEl>
                                        <p:attrNameLst>
                                          <p:attrName>ppt_x</p:attrName>
                                        </p:attrNameLst>
                                      </p:cBhvr>
                                      <p:tavLst>
                                        <p:tav tm="0">
                                          <p:val>
                                            <p:strVal val="#ppt_x+#ppt_w*1.125000"/>
                                          </p:val>
                                        </p:tav>
                                        <p:tav tm="100000">
                                          <p:val>
                                            <p:strVal val="#ppt_x"/>
                                          </p:val>
                                        </p:tav>
                                      </p:tavLst>
                                    </p:anim>
                                    <p:animEffect transition="in" filter="wipe(left)">
                                      <p:cBhvr>
                                        <p:cTn id="29" dur="300"/>
                                        <p:tgtEl>
                                          <p:spTgt spid="8197"/>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8206"/>
                                        </p:tgtEl>
                                        <p:attrNameLst>
                                          <p:attrName>style.visibility</p:attrName>
                                        </p:attrNameLst>
                                      </p:cBhvr>
                                      <p:to>
                                        <p:strVal val="visible"/>
                                      </p:to>
                                    </p:set>
                                    <p:animEffect transition="in" filter="wipe(up)">
                                      <p:cBhvr>
                                        <p:cTn id="33" dur="500"/>
                                        <p:tgtEl>
                                          <p:spTgt spid="8206"/>
                                        </p:tgtEl>
                                      </p:cBhvr>
                                    </p:animEffect>
                                  </p:childTnLst>
                                </p:cTn>
                              </p:par>
                            </p:childTnLst>
                          </p:cTn>
                        </p:par>
                        <p:par>
                          <p:cTn id="34" fill="hold">
                            <p:stCondLst>
                              <p:cond delay="40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8233"/>
                                        </p:tgtEl>
                                        <p:attrNameLst>
                                          <p:attrName>style.visibility</p:attrName>
                                        </p:attrNameLst>
                                      </p:cBhvr>
                                      <p:to>
                                        <p:strVal val="visible"/>
                                      </p:to>
                                    </p:set>
                                    <p:anim by="(-#ppt_w*2)" calcmode="lin" valueType="num">
                                      <p:cBhvr rctx="PPT">
                                        <p:cTn id="37" dur="250" autoRev="1" fill="hold">
                                          <p:stCondLst>
                                            <p:cond delay="0"/>
                                          </p:stCondLst>
                                        </p:cTn>
                                        <p:tgtEl>
                                          <p:spTgt spid="8233"/>
                                        </p:tgtEl>
                                        <p:attrNameLst>
                                          <p:attrName>ppt_w</p:attrName>
                                        </p:attrNameLst>
                                      </p:cBhvr>
                                    </p:anim>
                                    <p:anim by="(#ppt_w*0.50)" calcmode="lin" valueType="num">
                                      <p:cBhvr>
                                        <p:cTn id="38" dur="250" decel="50000" autoRev="1" fill="hold">
                                          <p:stCondLst>
                                            <p:cond delay="0"/>
                                          </p:stCondLst>
                                        </p:cTn>
                                        <p:tgtEl>
                                          <p:spTgt spid="8233"/>
                                        </p:tgtEl>
                                        <p:attrNameLst>
                                          <p:attrName>ppt_x</p:attrName>
                                        </p:attrNameLst>
                                      </p:cBhvr>
                                    </p:anim>
                                    <p:anim from="(-#ppt_h/2)" to="(#ppt_y)" calcmode="lin" valueType="num">
                                      <p:cBhvr>
                                        <p:cTn id="39" dur="500" fill="hold">
                                          <p:stCondLst>
                                            <p:cond delay="0"/>
                                          </p:stCondLst>
                                        </p:cTn>
                                        <p:tgtEl>
                                          <p:spTgt spid="8233"/>
                                        </p:tgtEl>
                                        <p:attrNameLst>
                                          <p:attrName>ppt_y</p:attrName>
                                        </p:attrNameLst>
                                      </p:cBhvr>
                                    </p:anim>
                                    <p:animRot by="21600000">
                                      <p:cBhvr>
                                        <p:cTn id="40" dur="500" fill="hold">
                                          <p:stCondLst>
                                            <p:cond delay="0"/>
                                          </p:stCondLst>
                                        </p:cTn>
                                        <p:tgtEl>
                                          <p:spTgt spid="8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33" grpId="0" autoUpdateAnimBg="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9256" y="1052736"/>
            <a:ext cx="10503134" cy="4970591"/>
          </a:xfrm>
          <a:prstGeom prst="rect">
            <a:avLst/>
          </a:prstGeom>
        </p:spPr>
        <p:txBody>
          <a:bodyPr wrap="square">
            <a:spAutoFit/>
          </a:bodyPr>
          <a:lstStyle/>
          <a:p>
            <a:pPr algn="just">
              <a:lnSpc>
                <a:spcPct val="140000"/>
              </a:lnSpc>
              <a:spcBef>
                <a:spcPts val="0"/>
              </a:spcBef>
            </a:pPr>
            <a:r>
              <a:rPr lang="zh-CN" altLang="en-US" sz="3600" dirty="0">
                <a:solidFill>
                  <a:schemeClr val="accent2"/>
                </a:solidFill>
                <a:latin typeface="方正大黑简体" panose="03000509000000000000" pitchFamily="65" charset="-122"/>
                <a:ea typeface="方正大黑简体" panose="03000509000000000000" pitchFamily="65" charset="-122"/>
              </a:rPr>
              <a:t>一、主要的跨境电商平台介绍</a:t>
            </a:r>
            <a:endParaRPr lang="en-US" altLang="zh-CN" sz="3600" dirty="0">
              <a:solidFill>
                <a:schemeClr val="accent2"/>
              </a:solidFill>
              <a:latin typeface="方正大黑简体" panose="03000509000000000000" pitchFamily="65" charset="-122"/>
              <a:ea typeface="方正大黑简体" panose="03000509000000000000" pitchFamily="65" charset="-122"/>
            </a:endParaRPr>
          </a:p>
          <a:p>
            <a:pPr indent="612140" algn="just">
              <a:spcBef>
                <a:spcPts val="1500"/>
              </a:spcBef>
            </a:pPr>
            <a:r>
              <a:rPr lang="zh-CN" altLang="en-US" sz="3600" dirty="0">
                <a:solidFill>
                  <a:schemeClr val="accent2"/>
                </a:solidFill>
                <a:latin typeface="方正大黑简体" panose="03000509000000000000" pitchFamily="65" charset="-122"/>
                <a:ea typeface="方正大黑简体" panose="03000509000000000000" pitchFamily="65" charset="-122"/>
              </a:rPr>
              <a:t>（一）全球速卖通</a:t>
            </a:r>
            <a:endParaRPr lang="en-US" altLang="zh-CN" sz="3600" dirty="0">
              <a:solidFill>
                <a:schemeClr val="accent2"/>
              </a:solidFill>
              <a:latin typeface="方正大黑简体" panose="03000509000000000000" pitchFamily="65" charset="-122"/>
              <a:ea typeface="方正大黑简体" panose="03000509000000000000" pitchFamily="65" charset="-122"/>
            </a:endParaRPr>
          </a:p>
          <a:p>
            <a:pPr indent="612140" algn="just">
              <a:spcBef>
                <a:spcPts val="1000"/>
              </a:spcBef>
              <a:spcAft>
                <a:spcPts val="500"/>
              </a:spcAft>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速卖通概况</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速卖通于</a:t>
            </a:r>
            <a:r>
              <a:rPr lang="en-US" altLang="zh-CN" sz="2600" dirty="0">
                <a:solidFill>
                  <a:schemeClr val="accent2"/>
                </a:solidFill>
                <a:latin typeface="+mj-lt"/>
                <a:ea typeface="黑体" panose="02010609060101010101" pitchFamily="49" charset="-122"/>
              </a:rPr>
              <a:t>2010</a:t>
            </a:r>
            <a:r>
              <a:rPr lang="zh-CN" altLang="en-US" sz="2600" dirty="0">
                <a:solidFill>
                  <a:schemeClr val="accent2"/>
                </a:solidFill>
                <a:latin typeface="+mj-lt"/>
                <a:ea typeface="黑体" panose="02010609060101010101" pitchFamily="49" charset="-122"/>
              </a:rPr>
              <a:t>年</a:t>
            </a:r>
            <a:r>
              <a:rPr lang="en-US" altLang="zh-CN" sz="2600" dirty="0">
                <a:solidFill>
                  <a:schemeClr val="accent2"/>
                </a:solidFill>
                <a:latin typeface="+mj-lt"/>
                <a:ea typeface="黑体" panose="02010609060101010101" pitchFamily="49" charset="-122"/>
              </a:rPr>
              <a:t>4</a:t>
            </a:r>
            <a:r>
              <a:rPr lang="zh-CN" altLang="en-US" sz="2600" dirty="0">
                <a:solidFill>
                  <a:schemeClr val="accent2"/>
                </a:solidFill>
                <a:latin typeface="+mj-lt"/>
                <a:ea typeface="黑体" panose="02010609060101010101" pitchFamily="49" charset="-122"/>
              </a:rPr>
              <a:t>月正式上线，对外开放，免费注册。经过多年的发展，速卖通已成为全球领先的外贸在线交易平台。速卖通已覆盖全球</a:t>
            </a:r>
            <a:r>
              <a:rPr lang="en-US" altLang="zh-CN" sz="2600" dirty="0">
                <a:solidFill>
                  <a:schemeClr val="accent2"/>
                </a:solidFill>
                <a:latin typeface="+mj-lt"/>
                <a:ea typeface="黑体" panose="02010609060101010101" pitchFamily="49" charset="-122"/>
              </a:rPr>
              <a:t>220</a:t>
            </a:r>
            <a:r>
              <a:rPr lang="zh-CN" altLang="en-US" sz="2600" dirty="0">
                <a:solidFill>
                  <a:schemeClr val="accent2"/>
                </a:solidFill>
                <a:latin typeface="+mj-lt"/>
                <a:ea typeface="黑体" panose="02010609060101010101" pitchFamily="49" charset="-122"/>
              </a:rPr>
              <a:t>多个国家和地区，累计买家数已经超过</a:t>
            </a:r>
            <a:r>
              <a:rPr lang="en-US" altLang="zh-CN" sz="2600" dirty="0">
                <a:solidFill>
                  <a:schemeClr val="accent2"/>
                </a:solidFill>
                <a:latin typeface="+mj-lt"/>
                <a:ea typeface="黑体" panose="02010609060101010101" pitchFamily="49" charset="-122"/>
              </a:rPr>
              <a:t>1.5</a:t>
            </a:r>
            <a:r>
              <a:rPr lang="zh-CN" altLang="en-US" sz="2600" dirty="0">
                <a:solidFill>
                  <a:schemeClr val="accent2"/>
                </a:solidFill>
                <a:latin typeface="+mj-lt"/>
                <a:ea typeface="黑体" panose="02010609060101010101" pitchFamily="49" charset="-122"/>
              </a:rPr>
              <a:t>亿，支持</a:t>
            </a:r>
            <a:r>
              <a:rPr lang="en-US" altLang="zh-CN" sz="2600" dirty="0">
                <a:solidFill>
                  <a:schemeClr val="accent2"/>
                </a:solidFill>
                <a:latin typeface="+mj-lt"/>
                <a:ea typeface="黑体" panose="02010609060101010101" pitchFamily="49" charset="-122"/>
              </a:rPr>
              <a:t>18</a:t>
            </a:r>
            <a:r>
              <a:rPr lang="zh-CN" altLang="en-US" sz="2600" dirty="0">
                <a:solidFill>
                  <a:schemeClr val="accent2"/>
                </a:solidFill>
                <a:latin typeface="+mj-lt"/>
                <a:ea typeface="黑体" panose="02010609060101010101" pitchFamily="49" charset="-122"/>
              </a:rPr>
              <a:t>种语言，俄罗斯、美国、西班牙、巴西、法国等国是速卖通的重点市场，是交易量排名前五的国家。</a:t>
            </a:r>
            <a:endParaRPr lang="zh-CN" altLang="en-US" sz="2600" dirty="0">
              <a:solidFill>
                <a:schemeClr val="accent2"/>
              </a:solidFill>
              <a:latin typeface="+mj-lt"/>
              <a:ea typeface="黑体" panose="02010609060101010101" pitchFamily="49" charset="-122"/>
            </a:endParaRPr>
          </a:p>
        </p:txBody>
      </p:sp>
      <p:sp>
        <p:nvSpPr>
          <p:cNvPr id="3" name="文本框 2"/>
          <p:cNvSpPr txBox="1"/>
          <p:nvPr/>
        </p:nvSpPr>
        <p:spPr>
          <a:xfrm>
            <a:off x="7826390" y="1773014"/>
            <a:ext cx="3507311" cy="706755"/>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p>
            <a:pPr algn="just"/>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点击视频：2024排名前十跨境电商平台，你听说过哪个？</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8538" y="1772856"/>
            <a:ext cx="819527" cy="819527"/>
          </a:xfrm>
          <a:prstGeom prst="rect">
            <a:avLst/>
          </a:prstGeom>
        </p:spPr>
      </p:pic>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4285" y="1211267"/>
            <a:ext cx="10868192" cy="4613058"/>
          </a:xfrm>
          <a:prstGeom prst="rect">
            <a:avLst/>
          </a:prstGeom>
        </p:spPr>
        <p:txBody>
          <a:bodyPr wrap="square">
            <a:spAutoFit/>
          </a:bodyPr>
          <a:lstStyle/>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速卖通的赢利模式</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卖家在速卖通平台上注册、发布商品都是免费的。订单成交后，速卖通平台会按销售额（包括商品金额和运费）的</a:t>
            </a:r>
            <a:r>
              <a:rPr lang="en-US" altLang="zh-CN" sz="2600" dirty="0">
                <a:solidFill>
                  <a:schemeClr val="accent2"/>
                </a:solidFill>
                <a:latin typeface="+mj-lt"/>
                <a:ea typeface="黑体" panose="02010609060101010101" pitchFamily="49" charset="-122"/>
              </a:rPr>
              <a:t>8%</a:t>
            </a:r>
            <a:r>
              <a:rPr lang="zh-CN" altLang="en-US" sz="2600" dirty="0">
                <a:solidFill>
                  <a:schemeClr val="accent2"/>
                </a:solidFill>
                <a:latin typeface="+mj-lt"/>
                <a:ea typeface="黑体" panose="02010609060101010101" pitchFamily="49" charset="-122"/>
              </a:rPr>
              <a:t>或</a:t>
            </a:r>
            <a:r>
              <a:rPr lang="en-US" altLang="zh-CN" sz="2600" dirty="0">
                <a:solidFill>
                  <a:schemeClr val="accent2"/>
                </a:solidFill>
                <a:latin typeface="+mj-lt"/>
                <a:ea typeface="黑体" panose="02010609060101010101" pitchFamily="49" charset="-122"/>
              </a:rPr>
              <a:t>5%</a:t>
            </a:r>
            <a:r>
              <a:rPr lang="zh-CN" altLang="en-US" sz="2600" dirty="0">
                <a:solidFill>
                  <a:schemeClr val="accent2"/>
                </a:solidFill>
                <a:latin typeface="+mj-lt"/>
                <a:ea typeface="黑体" panose="02010609060101010101" pitchFamily="49" charset="-122"/>
              </a:rPr>
              <a:t>收取佣金。卖家通过国际支付宝提现的时候需要支付手续费，即卖家每操作提现一次，速卖通就会收取</a:t>
            </a:r>
            <a:r>
              <a:rPr lang="en-US" altLang="zh-CN" sz="2600" dirty="0">
                <a:solidFill>
                  <a:schemeClr val="accent2"/>
                </a:solidFill>
                <a:latin typeface="+mj-lt"/>
                <a:ea typeface="黑体" panose="02010609060101010101" pitchFamily="49" charset="-122"/>
              </a:rPr>
              <a:t>15</a:t>
            </a:r>
            <a:r>
              <a:rPr lang="zh-CN" altLang="en-US" sz="2600" dirty="0">
                <a:solidFill>
                  <a:schemeClr val="accent2"/>
                </a:solidFill>
                <a:latin typeface="+mj-lt"/>
                <a:ea typeface="黑体" panose="02010609060101010101" pitchFamily="49" charset="-122"/>
              </a:rPr>
              <a:t>美元的手续费，这</a:t>
            </a:r>
            <a:r>
              <a:rPr lang="en-US" altLang="zh-CN" sz="2600" dirty="0">
                <a:solidFill>
                  <a:schemeClr val="accent2"/>
                </a:solidFill>
                <a:latin typeface="+mj-lt"/>
                <a:ea typeface="黑体" panose="02010609060101010101" pitchFamily="49" charset="-122"/>
              </a:rPr>
              <a:t>15</a:t>
            </a:r>
            <a:r>
              <a:rPr lang="zh-CN" altLang="en-US" sz="2600" dirty="0">
                <a:solidFill>
                  <a:schemeClr val="accent2"/>
                </a:solidFill>
                <a:latin typeface="+mj-lt"/>
                <a:ea typeface="黑体" panose="02010609060101010101" pitchFamily="49" charset="-122"/>
              </a:rPr>
              <a:t>美元收入会分给速卖通和新加坡花旗银行。另外，速卖通还提供了付费营销工具，如速卖通直通车和联盟推广。速卖通直通车按点击付费，类似于淘宝直通车。速卖通联盟推广由卖家设置佣金比例，吸引境外网站推广，按成交付费，类似于淘宝联盟。</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64285" y="908720"/>
            <a:ext cx="10868191" cy="4892621"/>
          </a:xfrm>
          <a:prstGeom prst="rect">
            <a:avLst/>
          </a:prstGeom>
        </p:spPr>
        <p:txBody>
          <a:bodyPr wrap="square">
            <a:spAutoFit/>
          </a:bodyPr>
          <a:lstStyle/>
          <a:p>
            <a:pPr indent="612140" algn="just">
              <a:lnSpc>
                <a:spcPct val="140000"/>
              </a:lnSpc>
              <a:spcBef>
                <a:spcPts val="0"/>
              </a:spcBef>
            </a:pPr>
            <a:r>
              <a:rPr lang="zh-CN" altLang="en-US" sz="3200" dirty="0">
                <a:solidFill>
                  <a:schemeClr val="accent2"/>
                </a:solidFill>
                <a:latin typeface="方正大黑简体" panose="03000509000000000000" pitchFamily="65" charset="-122"/>
                <a:ea typeface="方正大黑简体" panose="03000509000000000000" pitchFamily="65" charset="-122"/>
              </a:rPr>
              <a:t>（二）亚马逊</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500"/>
              </a:spcBef>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亚马逊概况</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亚马逊成立于</a:t>
            </a:r>
            <a:r>
              <a:rPr lang="en-US" altLang="zh-CN" sz="2600" dirty="0">
                <a:solidFill>
                  <a:schemeClr val="accent2"/>
                </a:solidFill>
                <a:latin typeface="+mj-lt"/>
                <a:ea typeface="黑体" panose="02010609060101010101" pitchFamily="49" charset="-122"/>
              </a:rPr>
              <a:t>1995</a:t>
            </a:r>
            <a:r>
              <a:rPr lang="zh-CN" altLang="en-US" sz="2600" dirty="0">
                <a:solidFill>
                  <a:schemeClr val="accent2"/>
                </a:solidFill>
                <a:latin typeface="+mj-lt"/>
                <a:ea typeface="黑体" panose="02010609060101010101" pitchFamily="49" charset="-122"/>
              </a:rPr>
              <a:t>年，总部位于美国的西雅图，其旗下的网站分布于美国、中国、澳大利亚、新西兰、巴西、加拿大、法国、德国、印度、墨西哥、意大利、日本、英国、西班牙和挪威等国家或地区。亚马逊在</a:t>
            </a:r>
            <a:r>
              <a:rPr lang="en-US" altLang="zh-CN" sz="2600" dirty="0">
                <a:solidFill>
                  <a:schemeClr val="accent2"/>
                </a:solidFill>
                <a:latin typeface="+mj-lt"/>
                <a:ea typeface="黑体" panose="02010609060101010101" pitchFamily="49" charset="-122"/>
              </a:rPr>
              <a:t>2012</a:t>
            </a:r>
            <a:r>
              <a:rPr lang="zh-CN" altLang="en-US" sz="2600" dirty="0">
                <a:solidFill>
                  <a:schemeClr val="accent2"/>
                </a:solidFill>
                <a:latin typeface="+mj-lt"/>
                <a:ea typeface="黑体" panose="02010609060101010101" pitchFamily="49" charset="-122"/>
              </a:rPr>
              <a:t>年通过“全球开店”项目，对中国卖家开放出口跨境电商服务。目前，亚马逊的</a:t>
            </a:r>
            <a:r>
              <a:rPr lang="en-US" altLang="zh-CN" sz="2600" dirty="0">
                <a:solidFill>
                  <a:schemeClr val="accent2"/>
                </a:solidFill>
                <a:latin typeface="+mj-lt"/>
                <a:ea typeface="黑体" panose="02010609060101010101" pitchFamily="49" charset="-122"/>
              </a:rPr>
              <a:t>17</a:t>
            </a:r>
            <a:r>
              <a:rPr lang="zh-CN" altLang="en-US" sz="2600" dirty="0">
                <a:solidFill>
                  <a:schemeClr val="accent2"/>
                </a:solidFill>
                <a:latin typeface="+mj-lt"/>
                <a:ea typeface="黑体" panose="02010609060101010101" pitchFamily="49" charset="-122"/>
              </a:rPr>
              <a:t>个海外站点已面向中国卖家开放，吸引了数十万中国卖家入驻。</a:t>
            </a:r>
            <a:r>
              <a:rPr lang="en-US" altLang="zh-CN" sz="2600" dirty="0">
                <a:solidFill>
                  <a:schemeClr val="accent2"/>
                </a:solidFill>
                <a:latin typeface="+mj-lt"/>
                <a:ea typeface="黑体" panose="02010609060101010101" pitchFamily="49" charset="-122"/>
              </a:rPr>
              <a:t>2014</a:t>
            </a:r>
            <a:r>
              <a:rPr lang="zh-CN" altLang="en-US" sz="2600" dirty="0">
                <a:solidFill>
                  <a:schemeClr val="accent2"/>
                </a:solidFill>
                <a:latin typeface="+mj-lt"/>
                <a:ea typeface="黑体" panose="02010609060101010101" pitchFamily="49" charset="-122"/>
              </a:rPr>
              <a:t>年，亚马逊上线进口跨境电商项目“海外购”。</a:t>
            </a:r>
            <a:endParaRPr lang="zh-CN" altLang="en-US" sz="2600" dirty="0">
              <a:solidFill>
                <a:schemeClr val="accent2"/>
              </a:solidFill>
              <a:latin typeface="+mj-lt"/>
              <a:ea typeface="黑体" panose="02010609060101010101" pitchFamily="49" charset="-122"/>
            </a:endParaRPr>
          </a:p>
        </p:txBody>
      </p:sp>
      <p:sp>
        <p:nvSpPr>
          <p:cNvPr id="5" name="文本框 4"/>
          <p:cNvSpPr txBox="1"/>
          <p:nvPr/>
        </p:nvSpPr>
        <p:spPr>
          <a:xfrm>
            <a:off x="2497981" y="5893240"/>
            <a:ext cx="4248472" cy="40011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点击视频：亚马逊跨境电商平台简介</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325" y="5733256"/>
            <a:ext cx="720079" cy="720079"/>
          </a:xfrm>
          <a:prstGeom prst="rect">
            <a:avLst/>
          </a:prstGeom>
        </p:spPr>
      </p:pic>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2160339" y="2952378"/>
            <a:ext cx="3060000" cy="30600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Oval 7"/>
          <p:cNvSpPr>
            <a:spLocks noChangeArrowheads="1"/>
          </p:cNvSpPr>
          <p:nvPr/>
        </p:nvSpPr>
        <p:spPr bwMode="auto">
          <a:xfrm>
            <a:off x="5068639" y="1887165"/>
            <a:ext cx="3060000" cy="3060000"/>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 name="Oval 8"/>
          <p:cNvSpPr>
            <a:spLocks noChangeArrowheads="1"/>
          </p:cNvSpPr>
          <p:nvPr/>
        </p:nvSpPr>
        <p:spPr bwMode="auto">
          <a:xfrm>
            <a:off x="7970589" y="2904753"/>
            <a:ext cx="3060000" cy="30600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Oval 9"/>
          <p:cNvSpPr>
            <a:spLocks noChangeArrowheads="1"/>
          </p:cNvSpPr>
          <p:nvPr/>
        </p:nvSpPr>
        <p:spPr bwMode="auto">
          <a:xfrm>
            <a:off x="1118939" y="1842715"/>
            <a:ext cx="2646362" cy="2646363"/>
          </a:xfrm>
          <a:prstGeom prst="ellipse">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 name="Freeform 10"/>
          <p:cNvSpPr/>
          <p:nvPr/>
        </p:nvSpPr>
        <p:spPr bwMode="auto">
          <a:xfrm>
            <a:off x="4802757" y="4916190"/>
            <a:ext cx="2143125" cy="1000125"/>
          </a:xfrm>
          <a:custGeom>
            <a:avLst/>
            <a:gdLst>
              <a:gd name="T0" fmla="*/ 1731241902 w 2653"/>
              <a:gd name="T1" fmla="*/ 0 h 1238"/>
              <a:gd name="T2" fmla="*/ 810479306 w 2653"/>
              <a:gd name="T3" fmla="*/ 762272170 h 1238"/>
              <a:gd name="T4" fmla="*/ 0 w 2653"/>
              <a:gd name="T5" fmla="*/ 590630362 h 1238"/>
              <a:gd name="T6" fmla="*/ 0 60000 65536"/>
              <a:gd name="T7" fmla="*/ 0 60000 65536"/>
              <a:gd name="T8" fmla="*/ 0 60000 65536"/>
            </a:gdLst>
            <a:ahLst/>
            <a:cxnLst>
              <a:cxn ang="T6">
                <a:pos x="T0" y="T1"/>
              </a:cxn>
              <a:cxn ang="T7">
                <a:pos x="T2" y="T3"/>
              </a:cxn>
              <a:cxn ang="T8">
                <a:pos x="T4" y="T5"/>
              </a:cxn>
            </a:cxnLst>
            <a:rect l="0" t="0" r="r" b="b"/>
            <a:pathLst>
              <a:path w="2653" h="1238">
                <a:moveTo>
                  <a:pt x="2653" y="0"/>
                </a:moveTo>
                <a:cubicBezTo>
                  <a:pt x="2439" y="598"/>
                  <a:pt x="1914" y="1063"/>
                  <a:pt x="1242" y="1168"/>
                </a:cubicBezTo>
                <a:cubicBezTo>
                  <a:pt x="792" y="1238"/>
                  <a:pt x="355" y="1134"/>
                  <a:pt x="0" y="905"/>
                </a:cubicBezTo>
              </a:path>
            </a:pathLst>
          </a:custGeom>
          <a:noFill/>
          <a:ln w="10" cap="flat" cmpd="sng">
            <a:solidFill>
              <a:srgbClr val="2E2C2C"/>
            </a:solidFill>
            <a:prstDash val="dash"/>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 name="Freeform 11"/>
          <p:cNvSpPr/>
          <p:nvPr/>
        </p:nvSpPr>
        <p:spPr bwMode="auto">
          <a:xfrm>
            <a:off x="7467053" y="1885504"/>
            <a:ext cx="2139950" cy="1006475"/>
          </a:xfrm>
          <a:custGeom>
            <a:avLst/>
            <a:gdLst>
              <a:gd name="T0" fmla="*/ 1729375379 w 2648"/>
              <a:gd name="T1" fmla="*/ 811692248 h 1248"/>
              <a:gd name="T2" fmla="*/ 812440745 w 2648"/>
              <a:gd name="T3" fmla="*/ 47478523 h 1248"/>
              <a:gd name="T4" fmla="*/ 0 w 2648"/>
              <a:gd name="T5" fmla="*/ 213979972 h 1248"/>
              <a:gd name="T6" fmla="*/ 0 60000 65536"/>
              <a:gd name="T7" fmla="*/ 0 60000 65536"/>
              <a:gd name="T8" fmla="*/ 0 60000 65536"/>
            </a:gdLst>
            <a:ahLst/>
            <a:cxnLst>
              <a:cxn ang="T6">
                <a:pos x="T0" y="T1"/>
              </a:cxn>
              <a:cxn ang="T7">
                <a:pos x="T2" y="T3"/>
              </a:cxn>
              <a:cxn ang="T8">
                <a:pos x="T4" y="T5"/>
              </a:cxn>
            </a:cxnLst>
            <a:rect l="0" t="0" r="r" b="b"/>
            <a:pathLst>
              <a:path w="2648" h="1248">
                <a:moveTo>
                  <a:pt x="2648" y="1248"/>
                </a:moveTo>
                <a:cubicBezTo>
                  <a:pt x="2438" y="649"/>
                  <a:pt x="1915" y="181"/>
                  <a:pt x="1244" y="73"/>
                </a:cubicBezTo>
                <a:cubicBezTo>
                  <a:pt x="794" y="0"/>
                  <a:pt x="357" y="102"/>
                  <a:pt x="0" y="329"/>
                </a:cubicBezTo>
              </a:path>
            </a:pathLst>
          </a:custGeom>
          <a:noFill/>
          <a:ln w="10" cap="flat" cmpd="sng">
            <a:solidFill>
              <a:srgbClr val="2E2C2C"/>
            </a:solidFill>
            <a:prstDash val="dash"/>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 name="TextBox 101"/>
          <p:cNvSpPr txBox="1">
            <a:spLocks noChangeArrowheads="1"/>
          </p:cNvSpPr>
          <p:nvPr/>
        </p:nvSpPr>
        <p:spPr bwMode="auto">
          <a:xfrm>
            <a:off x="3480346" y="3636313"/>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600" b="1" dirty="0">
                <a:solidFill>
                  <a:srgbClr val="FFFFFF"/>
                </a:solidFill>
                <a:latin typeface="+mj-lt"/>
                <a:ea typeface="黑体" panose="02010609060101010101" pitchFamily="49" charset="-122"/>
              </a:rPr>
              <a:t>1</a:t>
            </a:r>
            <a:endParaRPr lang="zh-CN" altLang="en-US" sz="3600" b="1" dirty="0">
              <a:solidFill>
                <a:srgbClr val="FFFFFF"/>
              </a:solidFill>
              <a:latin typeface="+mj-lt"/>
              <a:ea typeface="黑体" panose="02010609060101010101" pitchFamily="49" charset="-122"/>
            </a:endParaRPr>
          </a:p>
        </p:txBody>
      </p:sp>
      <p:sp>
        <p:nvSpPr>
          <p:cNvPr id="9" name="TextBox 102"/>
          <p:cNvSpPr txBox="1">
            <a:spLocks noChangeArrowheads="1"/>
          </p:cNvSpPr>
          <p:nvPr/>
        </p:nvSpPr>
        <p:spPr bwMode="auto">
          <a:xfrm>
            <a:off x="2562753" y="4398203"/>
            <a:ext cx="227633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dirty="0">
                <a:solidFill>
                  <a:srgbClr val="FFFFFF"/>
                </a:solidFill>
                <a:latin typeface="黑体" panose="02010609060101010101" pitchFamily="49" charset="-122"/>
                <a:ea typeface="黑体" panose="02010609060101010101" pitchFamily="49" charset="-122"/>
              </a:rPr>
              <a:t>国际货源丰富买家遍布全球</a:t>
            </a:r>
            <a:endParaRPr lang="zh-CN" altLang="en-US" sz="2600" dirty="0">
              <a:solidFill>
                <a:srgbClr val="FFFFFF"/>
              </a:solidFill>
              <a:latin typeface="黑体" panose="02010609060101010101" pitchFamily="49" charset="-122"/>
              <a:ea typeface="黑体" panose="02010609060101010101" pitchFamily="49" charset="-122"/>
            </a:endParaRPr>
          </a:p>
        </p:txBody>
      </p:sp>
      <p:sp>
        <p:nvSpPr>
          <p:cNvPr id="10" name="TextBox 103"/>
          <p:cNvSpPr txBox="1">
            <a:spLocks noChangeArrowheads="1"/>
          </p:cNvSpPr>
          <p:nvPr/>
        </p:nvSpPr>
        <p:spPr bwMode="auto">
          <a:xfrm>
            <a:off x="6378066" y="2331591"/>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600" b="1" dirty="0">
                <a:solidFill>
                  <a:srgbClr val="FFFFFF"/>
                </a:solidFill>
                <a:latin typeface="+mj-lt"/>
                <a:ea typeface="黑体" panose="02010609060101010101" pitchFamily="49" charset="-122"/>
              </a:rPr>
              <a:t>2</a:t>
            </a:r>
            <a:endParaRPr lang="zh-CN" altLang="en-US" sz="3600" b="1" dirty="0">
              <a:solidFill>
                <a:srgbClr val="FFFFFF"/>
              </a:solidFill>
              <a:latin typeface="+mj-lt"/>
              <a:ea typeface="黑体" panose="02010609060101010101" pitchFamily="49" charset="-122"/>
            </a:endParaRPr>
          </a:p>
        </p:txBody>
      </p:sp>
      <p:sp>
        <p:nvSpPr>
          <p:cNvPr id="11" name="TextBox 104"/>
          <p:cNvSpPr txBox="1">
            <a:spLocks noChangeArrowheads="1"/>
          </p:cNvSpPr>
          <p:nvPr/>
        </p:nvSpPr>
        <p:spPr bwMode="auto">
          <a:xfrm>
            <a:off x="5613383" y="3140968"/>
            <a:ext cx="196416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dirty="0">
                <a:solidFill>
                  <a:srgbClr val="FFFFFF"/>
                </a:solidFill>
                <a:latin typeface="黑体" panose="02010609060101010101" pitchFamily="49" charset="-122"/>
                <a:ea typeface="黑体" panose="02010609060101010101" pitchFamily="49" charset="-122"/>
              </a:rPr>
              <a:t>物流全链条的系统化</a:t>
            </a:r>
            <a:endParaRPr lang="zh-CN" altLang="en-US" sz="2600" dirty="0">
              <a:solidFill>
                <a:srgbClr val="FFFFFF"/>
              </a:solidFill>
              <a:latin typeface="黑体" panose="02010609060101010101" pitchFamily="49" charset="-122"/>
              <a:ea typeface="黑体" panose="02010609060101010101" pitchFamily="49" charset="-122"/>
            </a:endParaRPr>
          </a:p>
        </p:txBody>
      </p:sp>
      <p:sp>
        <p:nvSpPr>
          <p:cNvPr id="12" name="TextBox 105"/>
          <p:cNvSpPr txBox="1">
            <a:spLocks noChangeArrowheads="1"/>
          </p:cNvSpPr>
          <p:nvPr/>
        </p:nvSpPr>
        <p:spPr bwMode="auto">
          <a:xfrm>
            <a:off x="9280016" y="3356992"/>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600" b="1" dirty="0">
                <a:solidFill>
                  <a:srgbClr val="FFFFFF"/>
                </a:solidFill>
                <a:latin typeface="+mj-lt"/>
                <a:ea typeface="黑体" panose="02010609060101010101" pitchFamily="49" charset="-122"/>
              </a:rPr>
              <a:t>3</a:t>
            </a:r>
            <a:endParaRPr lang="zh-CN" altLang="en-US" sz="3600" b="1" dirty="0">
              <a:solidFill>
                <a:srgbClr val="FFFFFF"/>
              </a:solidFill>
              <a:latin typeface="+mj-lt"/>
              <a:ea typeface="黑体" panose="02010609060101010101" pitchFamily="49" charset="-122"/>
            </a:endParaRPr>
          </a:p>
        </p:txBody>
      </p:sp>
      <p:sp>
        <p:nvSpPr>
          <p:cNvPr id="13" name="TextBox 106"/>
          <p:cNvSpPr txBox="1">
            <a:spLocks noChangeArrowheads="1"/>
          </p:cNvSpPr>
          <p:nvPr/>
        </p:nvSpPr>
        <p:spPr bwMode="auto">
          <a:xfrm>
            <a:off x="8866338" y="4221088"/>
            <a:ext cx="12685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dirty="0">
                <a:solidFill>
                  <a:srgbClr val="FFFFFF"/>
                </a:solidFill>
                <a:latin typeface="黑体" panose="02010609060101010101" pitchFamily="49" charset="-122"/>
                <a:ea typeface="黑体" panose="02010609060101010101" pitchFamily="49" charset="-122"/>
              </a:rPr>
              <a:t>规模化</a:t>
            </a:r>
            <a:endParaRPr lang="zh-CN" altLang="en-US" sz="2600" dirty="0">
              <a:solidFill>
                <a:srgbClr val="FFFFFF"/>
              </a:solidFill>
              <a:latin typeface="黑体" panose="02010609060101010101" pitchFamily="49" charset="-122"/>
              <a:ea typeface="黑体" panose="02010609060101010101" pitchFamily="49" charset="-122"/>
            </a:endParaRPr>
          </a:p>
        </p:txBody>
      </p:sp>
      <p:sp>
        <p:nvSpPr>
          <p:cNvPr id="14" name="矩形 13"/>
          <p:cNvSpPr/>
          <p:nvPr/>
        </p:nvSpPr>
        <p:spPr>
          <a:xfrm>
            <a:off x="895130" y="1021119"/>
            <a:ext cx="3403052" cy="523220"/>
          </a:xfrm>
          <a:prstGeom prst="rect">
            <a:avLst/>
          </a:prstGeom>
        </p:spPr>
        <p:txBody>
          <a:bodyPr wrap="square">
            <a:spAutoFit/>
          </a:bodyPr>
          <a:lstStyle/>
          <a:p>
            <a:pPr algn="just">
              <a:spcBef>
                <a:spcPts val="1000"/>
              </a:spcBef>
            </a:pPr>
            <a:r>
              <a:rPr lang="en-US" altLang="zh-CN" sz="2800" dirty="0">
                <a:solidFill>
                  <a:schemeClr val="accent2"/>
                </a:solidFill>
                <a:latin typeface="+mj-lt"/>
                <a:ea typeface="黑体" panose="02010609060101010101" pitchFamily="49" charset="-122"/>
              </a:rPr>
              <a:t>2</a:t>
            </a:r>
            <a:r>
              <a:rPr lang="en-US" altLang="zh-CN" sz="2800" b="1" dirty="0">
                <a:solidFill>
                  <a:schemeClr val="accent2"/>
                </a:solidFill>
                <a:latin typeface="+mj-lt"/>
                <a:ea typeface="黑体" panose="02010609060101010101" pitchFamily="49" charset="-122"/>
              </a:rPr>
              <a:t>. </a:t>
            </a:r>
            <a:r>
              <a:rPr lang="zh-CN" altLang="en-US" sz="2800" b="1" dirty="0">
                <a:solidFill>
                  <a:schemeClr val="accent2"/>
                </a:solidFill>
                <a:latin typeface="+mj-lt"/>
                <a:ea typeface="黑体" panose="02010609060101010101" pitchFamily="49" charset="-122"/>
              </a:rPr>
              <a:t>亚马逊的优势</a:t>
            </a:r>
            <a:endParaRPr lang="zh-CN" altLang="en-US" sz="2800" b="1"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5"/>
                                        </p:tgtEl>
                                        <p:attrNameLst>
                                          <p:attrName>ppt_x</p:attrName>
                                          <p:attrName>ppt_y</p:attrName>
                                        </p:attrNameLst>
                                      </p:cBhvr>
                                      <p:rCtr x="0" y="0"/>
                                    </p:animMotion>
                                    <p:animEffect transition="in" filter="fade">
                                      <p:cBhvr>
                                        <p:cTn id="14" dur="1000"/>
                                        <p:tgtEl>
                                          <p:spTgt spid="5"/>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2"/>
                                        </p:tgtEl>
                                        <p:attrNameLst>
                                          <p:attrName>style.visibility</p:attrName>
                                        </p:attrNameLst>
                                      </p:cBhvr>
                                      <p:to>
                                        <p:strVal val="visible"/>
                                      </p:to>
                                    </p:set>
                                    <p:animScale>
                                      <p:cBhvr>
                                        <p:cTn id="1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8" dur="1000" decel="50000" fill="hold">
                                          <p:stCondLst>
                                            <p:cond delay="0"/>
                                          </p:stCondLst>
                                        </p:cTn>
                                        <p:tgtEl>
                                          <p:spTgt spid="2"/>
                                        </p:tgtEl>
                                        <p:attrNameLst>
                                          <p:attrName>ppt_x</p:attrName>
                                          <p:attrName>ppt_y</p:attrName>
                                        </p:attrNameLst>
                                      </p:cBhvr>
                                      <p:rCtr x="0" y="0"/>
                                    </p:animMotion>
                                    <p:animEffect transition="in" filter="fade">
                                      <p:cBhvr>
                                        <p:cTn id="19" dur="1000"/>
                                        <p:tgtEl>
                                          <p:spTgt spid="2"/>
                                        </p:tgtEl>
                                      </p:cBhvr>
                                    </p:animEffect>
                                  </p:childTnLst>
                                </p:cTn>
                              </p:par>
                              <p:par>
                                <p:cTn id="20" presetID="52" presetClass="entr" presetSubtype="0" fill="hold" grpId="0" nodeType="withEffect">
                                  <p:stCondLst>
                                    <p:cond delay="400"/>
                                  </p:stCondLst>
                                  <p:childTnLst>
                                    <p:set>
                                      <p:cBhvr>
                                        <p:cTn id="21" dur="1" fill="hold">
                                          <p:stCondLst>
                                            <p:cond delay="0"/>
                                          </p:stCondLst>
                                        </p:cTn>
                                        <p:tgtEl>
                                          <p:spTgt spid="3"/>
                                        </p:tgtEl>
                                        <p:attrNameLst>
                                          <p:attrName>style.visibility</p:attrName>
                                        </p:attrNameLst>
                                      </p:cBhvr>
                                      <p:to>
                                        <p:strVal val="visible"/>
                                      </p:to>
                                    </p:set>
                                    <p:animScale>
                                      <p:cBhvr>
                                        <p:cTn id="2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3" dur="1000" decel="50000" fill="hold">
                                          <p:stCondLst>
                                            <p:cond delay="0"/>
                                          </p:stCondLst>
                                        </p:cTn>
                                        <p:tgtEl>
                                          <p:spTgt spid="3"/>
                                        </p:tgtEl>
                                        <p:attrNameLst>
                                          <p:attrName>ppt_x</p:attrName>
                                          <p:attrName>ppt_y</p:attrName>
                                        </p:attrNameLst>
                                      </p:cBhvr>
                                      <p:rCtr x="0" y="0"/>
                                    </p:animMotion>
                                    <p:animEffect transition="in" filter="fade">
                                      <p:cBhvr>
                                        <p:cTn id="24" dur="1000"/>
                                        <p:tgtEl>
                                          <p:spTgt spid="3"/>
                                        </p:tgtEl>
                                      </p:cBhvr>
                                    </p:animEffect>
                                  </p:childTnLst>
                                </p:cTn>
                              </p:par>
                              <p:par>
                                <p:cTn id="25" presetID="52" presetClass="entr" presetSubtype="0" fill="hold" grpId="0" nodeType="withEffect">
                                  <p:stCondLst>
                                    <p:cond delay="600"/>
                                  </p:stCondLst>
                                  <p:childTnLst>
                                    <p:set>
                                      <p:cBhvr>
                                        <p:cTn id="26" dur="1" fill="hold">
                                          <p:stCondLst>
                                            <p:cond delay="0"/>
                                          </p:stCondLst>
                                        </p:cTn>
                                        <p:tgtEl>
                                          <p:spTgt spid="4"/>
                                        </p:tgtEl>
                                        <p:attrNameLst>
                                          <p:attrName>style.visibility</p:attrName>
                                        </p:attrNameLst>
                                      </p:cBhvr>
                                      <p:to>
                                        <p:strVal val="visible"/>
                                      </p:to>
                                    </p:set>
                                    <p:animScale>
                                      <p:cBhvr>
                                        <p:cTn id="2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4"/>
                                        </p:tgtEl>
                                        <p:attrNameLst>
                                          <p:attrName>ppt_x</p:attrName>
                                          <p:attrName>ppt_y</p:attrName>
                                        </p:attrNameLst>
                                      </p:cBhvr>
                                      <p:rCtr x="0" y="0"/>
                                    </p:animMotion>
                                    <p:animEffect transition="in" filter="fade">
                                      <p:cBhvr>
                                        <p:cTn id="29" dur="1000"/>
                                        <p:tgtEl>
                                          <p:spTgt spid="4"/>
                                        </p:tgtEl>
                                      </p:cBhvr>
                                    </p:animEffect>
                                  </p:childTnLst>
                                </p:cTn>
                              </p:par>
                            </p:childTnLst>
                          </p:cTn>
                        </p:par>
                        <p:par>
                          <p:cTn id="30" fill="hold">
                            <p:stCondLst>
                              <p:cond delay="1500"/>
                            </p:stCondLst>
                            <p:childTnLst>
                              <p:par>
                                <p:cTn id="31" presetID="31"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90"/>
                                          </p:val>
                                        </p:tav>
                                        <p:tav tm="100000">
                                          <p:val>
                                            <p:fltVal val="0"/>
                                          </p:val>
                                        </p:tav>
                                      </p:tavLst>
                                    </p:anim>
                                    <p:animEffect transition="in" filter="fade">
                                      <p:cBhvr>
                                        <p:cTn id="36" dur="500"/>
                                        <p:tgtEl>
                                          <p:spTgt spid="8"/>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3000"/>
                            </p:stCondLst>
                            <p:childTnLst>
                              <p:par>
                                <p:cTn id="46" presetID="31"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 calcmode="lin" valueType="num">
                                      <p:cBhvr>
                                        <p:cTn id="50" dur="500" fill="hold"/>
                                        <p:tgtEl>
                                          <p:spTgt spid="10"/>
                                        </p:tgtEl>
                                        <p:attrNameLst>
                                          <p:attrName>style.rotation</p:attrName>
                                        </p:attrNameLst>
                                      </p:cBhvr>
                                      <p:tavLst>
                                        <p:tav tm="0">
                                          <p:val>
                                            <p:fltVal val="90"/>
                                          </p:val>
                                        </p:tav>
                                        <p:tav tm="100000">
                                          <p:val>
                                            <p:fltVal val="0"/>
                                          </p:val>
                                        </p:tav>
                                      </p:tavLst>
                                    </p:anim>
                                    <p:animEffect transition="in" filter="fade">
                                      <p:cBhvr>
                                        <p:cTn id="51" dur="500"/>
                                        <p:tgtEl>
                                          <p:spTgt spid="10"/>
                                        </p:tgtEl>
                                      </p:cBhvr>
                                    </p:animEffect>
                                  </p:childTnLst>
                                </p:cTn>
                              </p:par>
                            </p:childTnLst>
                          </p:cTn>
                        </p:par>
                        <p:par>
                          <p:cTn id="52" fill="hold">
                            <p:stCondLst>
                              <p:cond delay="3500"/>
                            </p:stCondLst>
                            <p:childTnLst>
                              <p:par>
                                <p:cTn id="53" presetID="22" presetClass="entr" presetSubtype="1"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500"/>
                                        <p:tgtEl>
                                          <p:spTgt spid="11"/>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31"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 calcmode="lin" valueType="num">
                                      <p:cBhvr>
                                        <p:cTn id="65" dur="500" fill="hold"/>
                                        <p:tgtEl>
                                          <p:spTgt spid="12"/>
                                        </p:tgtEl>
                                        <p:attrNameLst>
                                          <p:attrName>style.rotation</p:attrName>
                                        </p:attrNameLst>
                                      </p:cBhvr>
                                      <p:tavLst>
                                        <p:tav tm="0">
                                          <p:val>
                                            <p:fltVal val="90"/>
                                          </p:val>
                                        </p:tav>
                                        <p:tav tm="100000">
                                          <p:val>
                                            <p:fltVal val="0"/>
                                          </p:val>
                                        </p:tav>
                                      </p:tavLst>
                                    </p:anim>
                                    <p:animEffect transition="in" filter="fade">
                                      <p:cBhvr>
                                        <p:cTn id="66" dur="500"/>
                                        <p:tgtEl>
                                          <p:spTgt spid="12"/>
                                        </p:tgtEl>
                                      </p:cBhvr>
                                    </p:animEffect>
                                  </p:childTnLst>
                                </p:cTn>
                              </p:par>
                            </p:childTnLst>
                          </p:cTn>
                        </p:par>
                        <p:par>
                          <p:cTn id="67" fill="hold">
                            <p:stCondLst>
                              <p:cond delay="5000"/>
                            </p:stCondLst>
                            <p:childTnLst>
                              <p:par>
                                <p:cTn id="68" presetID="22" presetClass="entr" presetSubtype="1"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up)">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nimBg="1" autoUpdateAnimBg="0"/>
      <p:bldP spid="5" grpId="0" animBg="1" autoUpdateAnimBg="0"/>
      <p:bldP spid="6" grpId="0" animBg="1"/>
      <p:bldP spid="7" grpId="0" animBg="1"/>
      <p:bldP spid="8" grpId="0" autoUpdateAnimBg="0"/>
      <p:bldP spid="9" grpId="0" autoUpdateAnimBg="0"/>
      <p:bldP spid="10" grpId="0" autoUpdateAnimBg="0"/>
      <p:bldP spid="11" grpId="0" autoUpdateAnimBg="0"/>
      <p:bldP spid="12" grpId="0" autoUpdateAnimBg="0"/>
      <p:bldP spid="13" grpId="0" autoUpdateAnimBg="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p:nvPr/>
        </p:nvSpPr>
        <p:spPr>
          <a:xfrm>
            <a:off x="1465914" y="5648976"/>
            <a:ext cx="1560078" cy="386324"/>
          </a:xfrm>
          <a:prstGeom prst="rect">
            <a:avLst/>
          </a:prstGeom>
          <a:noFill/>
        </p:spPr>
        <p:txBody>
          <a:bodyPr wrap="square" lIns="0" tIns="0" rIns="0" bIns="0" numCol="1" spcCol="255996">
            <a:spAutoFit/>
          </a:bodyPr>
          <a:lstStyle/>
          <a:p>
            <a:pPr algn="ctr">
              <a:lnSpc>
                <a:spcPct val="110000"/>
              </a:lnSpc>
            </a:pPr>
            <a:r>
              <a:rPr lang="zh-CN" altLang="en-US" sz="2600" dirty="0">
                <a:solidFill>
                  <a:schemeClr val="accent2"/>
                </a:solidFill>
                <a:latin typeface="黑体" panose="02010609060101010101" pitchFamily="49" charset="-122"/>
                <a:ea typeface="黑体" panose="02010609060101010101" pitchFamily="49" charset="-122"/>
                <a:sym typeface="Arial" panose="020B0604020202020204" pitchFamily="34" charset="0"/>
              </a:rPr>
              <a:t>物流服务</a:t>
            </a:r>
            <a:endParaRPr lang="zh-CN" altLang="en-US" sz="26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3" name="TextBox 18"/>
          <p:cNvSpPr txBox="1"/>
          <p:nvPr/>
        </p:nvSpPr>
        <p:spPr>
          <a:xfrm>
            <a:off x="5340122" y="5648976"/>
            <a:ext cx="1516518" cy="386324"/>
          </a:xfrm>
          <a:prstGeom prst="rect">
            <a:avLst/>
          </a:prstGeom>
          <a:noFill/>
        </p:spPr>
        <p:txBody>
          <a:bodyPr wrap="square" lIns="0" tIns="0" rIns="0" bIns="0" numCol="1" spcCol="255996">
            <a:spAutoFit/>
          </a:bodyPr>
          <a:lstStyle/>
          <a:p>
            <a:pPr algn="ctr">
              <a:lnSpc>
                <a:spcPct val="110000"/>
              </a:lnSpc>
            </a:pPr>
            <a:r>
              <a:rPr lang="zh-CN" altLang="en-US" sz="2600" dirty="0">
                <a:solidFill>
                  <a:schemeClr val="accent2"/>
                </a:solidFill>
                <a:latin typeface="黑体" panose="02010609060101010101" pitchFamily="49" charset="-122"/>
                <a:ea typeface="黑体" panose="02010609060101010101" pitchFamily="49" charset="-122"/>
                <a:sym typeface="Arial" panose="020B0604020202020204" pitchFamily="34" charset="0"/>
              </a:rPr>
              <a:t>推广服务</a:t>
            </a:r>
            <a:endParaRPr lang="zh-CN" altLang="en-US" sz="26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4" name="TextBox 21"/>
          <p:cNvSpPr txBox="1"/>
          <p:nvPr/>
        </p:nvSpPr>
        <p:spPr>
          <a:xfrm>
            <a:off x="9236110" y="5648976"/>
            <a:ext cx="1516518" cy="386324"/>
          </a:xfrm>
          <a:prstGeom prst="rect">
            <a:avLst/>
          </a:prstGeom>
          <a:noFill/>
        </p:spPr>
        <p:txBody>
          <a:bodyPr wrap="square" lIns="0" tIns="0" rIns="0" bIns="0" numCol="1" spcCol="255996">
            <a:spAutoFit/>
          </a:bodyPr>
          <a:lstStyle/>
          <a:p>
            <a:pPr algn="ctr">
              <a:lnSpc>
                <a:spcPct val="110000"/>
              </a:lnSpc>
            </a:pPr>
            <a:r>
              <a:rPr lang="zh-CN" altLang="en-US" sz="2600" dirty="0">
                <a:solidFill>
                  <a:schemeClr val="accent2"/>
                </a:solidFill>
                <a:latin typeface="黑体" panose="02010609060101010101" pitchFamily="49" charset="-122"/>
                <a:ea typeface="黑体" panose="02010609060101010101" pitchFamily="49" charset="-122"/>
                <a:sym typeface="Arial" panose="020B0604020202020204" pitchFamily="34" charset="0"/>
              </a:rPr>
              <a:t>商业顾问</a:t>
            </a:r>
            <a:endParaRPr lang="zh-CN" altLang="en-US" sz="26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5" name="Rectangle 4"/>
          <p:cNvSpPr/>
          <p:nvPr/>
        </p:nvSpPr>
        <p:spPr>
          <a:xfrm>
            <a:off x="72008" y="2362892"/>
            <a:ext cx="4038597" cy="2974938"/>
          </a:xfrm>
          <a:prstGeom prst="rect">
            <a:avLst/>
          </a:prstGeom>
          <a:blipFill dpi="0" rotWithShape="1">
            <a:blip r:embed="rId1"/>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16"/>
          <p:cNvSpPr/>
          <p:nvPr/>
        </p:nvSpPr>
        <p:spPr>
          <a:xfrm>
            <a:off x="4032448" y="2362892"/>
            <a:ext cx="4038597" cy="2974938"/>
          </a:xfrm>
          <a:prstGeom prst="rect">
            <a:avLst/>
          </a:prstGeom>
          <a:blipFill dpi="0" rotWithShape="1">
            <a:blip r:embed="rId2"/>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19"/>
          <p:cNvSpPr/>
          <p:nvPr/>
        </p:nvSpPr>
        <p:spPr>
          <a:xfrm>
            <a:off x="8036448" y="2362892"/>
            <a:ext cx="4038597" cy="2974938"/>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661777" y="1340768"/>
            <a:ext cx="4212468" cy="523220"/>
          </a:xfrm>
          <a:prstGeom prst="rect">
            <a:avLst/>
          </a:prstGeom>
        </p:spPr>
        <p:txBody>
          <a:bodyPr wrap="square">
            <a:spAutoFit/>
          </a:bodyPr>
          <a:lstStyle/>
          <a:p>
            <a:pPr indent="612140"/>
            <a:r>
              <a:rPr lang="en-US" altLang="zh-CN" sz="2800" dirty="0">
                <a:solidFill>
                  <a:schemeClr val="accent2"/>
                </a:solidFill>
                <a:latin typeface="+mj-lt"/>
                <a:ea typeface="黑体" panose="02010609060101010101" pitchFamily="49" charset="-122"/>
              </a:rPr>
              <a:t>3</a:t>
            </a:r>
            <a:r>
              <a:rPr lang="en-US" altLang="zh-CN" sz="2800" b="1" dirty="0">
                <a:solidFill>
                  <a:schemeClr val="accent2"/>
                </a:solidFill>
                <a:latin typeface="+mj-lt"/>
                <a:ea typeface="黑体" panose="02010609060101010101" pitchFamily="49" charset="-122"/>
              </a:rPr>
              <a:t>. </a:t>
            </a:r>
            <a:r>
              <a:rPr lang="zh-CN" altLang="en-US" sz="2800" b="1" dirty="0">
                <a:solidFill>
                  <a:schemeClr val="accent2"/>
                </a:solidFill>
                <a:latin typeface="+mj-lt"/>
                <a:ea typeface="黑体" panose="02010609060101010101" pitchFamily="49" charset="-122"/>
              </a:rPr>
              <a:t>亚马逊的服务模式</a:t>
            </a:r>
            <a:endParaRPr lang="zh-CN" altLang="en-US" sz="2800" b="1"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6307" y="1412776"/>
            <a:ext cx="10324148" cy="3104696"/>
          </a:xfrm>
          <a:prstGeom prst="rect">
            <a:avLst/>
          </a:prstGeom>
        </p:spPr>
        <p:txBody>
          <a:bodyPr wrap="square">
            <a:spAutoFit/>
          </a:bodyPr>
          <a:lstStyle/>
          <a:p>
            <a:pPr algn="ctr">
              <a:lnSpc>
                <a:spcPct val="140000"/>
              </a:lnSpc>
              <a:spcBef>
                <a:spcPts val="0"/>
              </a:spcBef>
            </a:pPr>
            <a:r>
              <a:rPr lang="en-US" altLang="zh-CN" sz="3200" dirty="0">
                <a:solidFill>
                  <a:srgbClr val="0070C0"/>
                </a:solidFill>
                <a:latin typeface="方正大黑简体" panose="03000509000000000000" pitchFamily="65" charset="-122"/>
                <a:ea typeface="方正大黑简体" panose="03000509000000000000" pitchFamily="65" charset="-122"/>
                <a:cs typeface="+mn-ea"/>
              </a:rPr>
              <a:t>FBA</a:t>
            </a:r>
            <a:r>
              <a:rPr lang="zh-CN" altLang="en-US" sz="3200" dirty="0">
                <a:solidFill>
                  <a:srgbClr val="0070C0"/>
                </a:solidFill>
                <a:latin typeface="方正大黑简体" panose="03000509000000000000" pitchFamily="65" charset="-122"/>
                <a:ea typeface="方正大黑简体" panose="03000509000000000000" pitchFamily="65" charset="-122"/>
                <a:cs typeface="+mn-ea"/>
              </a:rPr>
              <a:t>库存</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0"/>
              </a:spcBef>
            </a:pPr>
            <a:r>
              <a:rPr lang="en-US" altLang="zh-CN" sz="2600" dirty="0">
                <a:solidFill>
                  <a:schemeClr val="accent2"/>
                </a:solidFill>
                <a:latin typeface="+mj-lt"/>
                <a:ea typeface="黑体" panose="02010609060101010101" pitchFamily="49" charset="-122"/>
              </a:rPr>
              <a:t>FBA</a:t>
            </a:r>
            <a:r>
              <a:rPr lang="zh-CN" altLang="en-US" sz="2600" dirty="0">
                <a:solidFill>
                  <a:schemeClr val="accent2"/>
                </a:solidFill>
                <a:latin typeface="+mj-lt"/>
                <a:ea typeface="黑体" panose="02010609060101010101" pitchFamily="49" charset="-122"/>
              </a:rPr>
              <a:t>库存，是指卖家把自己在亚马逊上销售的商品的库存直接送到亚马逊当地市场的仓库。客户下订单后，亚马逊系统就会自动完成后续的发货。发</a:t>
            </a:r>
            <a:r>
              <a:rPr lang="en-US" altLang="zh-CN" sz="2600" dirty="0">
                <a:solidFill>
                  <a:schemeClr val="accent2"/>
                </a:solidFill>
                <a:latin typeface="+mj-lt"/>
                <a:ea typeface="黑体" panose="02010609060101010101" pitchFamily="49" charset="-122"/>
              </a:rPr>
              <a:t>FBA</a:t>
            </a:r>
            <a:r>
              <a:rPr lang="zh-CN" altLang="en-US" sz="2600" dirty="0">
                <a:solidFill>
                  <a:schemeClr val="accent2"/>
                </a:solidFill>
                <a:latin typeface="+mj-lt"/>
                <a:ea typeface="黑体" panose="02010609060101010101" pitchFamily="49" charset="-122"/>
              </a:rPr>
              <a:t>库存到亚马逊仓库，商品就会获得</a:t>
            </a:r>
            <a:r>
              <a:rPr lang="en-US" altLang="zh-CN" sz="2600" dirty="0">
                <a:solidFill>
                  <a:schemeClr val="accent2"/>
                </a:solidFill>
                <a:latin typeface="+mj-lt"/>
                <a:ea typeface="黑体" panose="02010609060101010101" pitchFamily="49" charset="-122"/>
              </a:rPr>
              <a:t>Prime</a:t>
            </a:r>
            <a:r>
              <a:rPr lang="zh-CN" altLang="en-US" sz="2600" dirty="0">
                <a:solidFill>
                  <a:schemeClr val="accent2"/>
                </a:solidFill>
                <a:latin typeface="+mj-lt"/>
                <a:ea typeface="黑体" panose="02010609060101010101" pitchFamily="49" charset="-122"/>
              </a:rPr>
              <a:t>标识。</a:t>
            </a:r>
            <a:r>
              <a:rPr lang="en-US" altLang="zh-CN" sz="2600" dirty="0">
                <a:solidFill>
                  <a:schemeClr val="accent2"/>
                </a:solidFill>
                <a:latin typeface="+mj-lt"/>
                <a:ea typeface="黑体" panose="02010609060101010101" pitchFamily="49" charset="-122"/>
              </a:rPr>
              <a:t>Prime</a:t>
            </a:r>
            <a:r>
              <a:rPr lang="zh-CN" altLang="en-US" sz="2600" dirty="0">
                <a:solidFill>
                  <a:schemeClr val="accent2"/>
                </a:solidFill>
                <a:latin typeface="+mj-lt"/>
                <a:ea typeface="黑体" panose="02010609060101010101" pitchFamily="49" charset="-122"/>
              </a:rPr>
              <a:t>是亚马逊的会员服务，获得该服务需每年支付</a:t>
            </a:r>
            <a:r>
              <a:rPr lang="en-US" altLang="zh-CN" sz="2600" dirty="0">
                <a:solidFill>
                  <a:schemeClr val="accent2"/>
                </a:solidFill>
                <a:latin typeface="+mj-lt"/>
                <a:ea typeface="黑体" panose="02010609060101010101" pitchFamily="49" charset="-122"/>
              </a:rPr>
              <a:t>99</a:t>
            </a:r>
            <a:r>
              <a:rPr lang="zh-CN" altLang="en-US" sz="2600" dirty="0">
                <a:solidFill>
                  <a:schemeClr val="accent2"/>
                </a:solidFill>
                <a:latin typeface="+mj-lt"/>
                <a:ea typeface="黑体" panose="02010609060101010101" pitchFamily="49" charset="-122"/>
              </a:rPr>
              <a:t>美元。</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0089" y="1484784"/>
            <a:ext cx="10608892" cy="3061864"/>
          </a:xfrm>
          <a:prstGeom prst="rect">
            <a:avLst/>
          </a:prstGeom>
        </p:spPr>
        <p:txBody>
          <a:bodyPr wrap="square">
            <a:spAutoFit/>
          </a:bodyPr>
          <a:lstStyle/>
          <a:p>
            <a:pPr indent="612140" algn="just">
              <a:lnSpc>
                <a:spcPct val="140000"/>
              </a:lnSpc>
              <a:spcBef>
                <a:spcPts val="0"/>
              </a:spcBef>
            </a:pPr>
            <a:r>
              <a:rPr lang="zh-CN" altLang="en-US" sz="3200" dirty="0">
                <a:solidFill>
                  <a:schemeClr val="accent2"/>
                </a:solidFill>
                <a:latin typeface="方正大黑简体" panose="03000509000000000000" pitchFamily="65" charset="-122"/>
                <a:ea typeface="方正大黑简体" panose="03000509000000000000" pitchFamily="65" charset="-122"/>
              </a:rPr>
              <a:t>（三）易贝</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500"/>
              </a:spcBef>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易贝概况</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易贝成立于</a:t>
            </a:r>
            <a:r>
              <a:rPr lang="en-US" altLang="zh-CN" sz="2600" dirty="0">
                <a:solidFill>
                  <a:schemeClr val="accent2"/>
                </a:solidFill>
                <a:latin typeface="+mj-lt"/>
                <a:ea typeface="黑体" panose="02010609060101010101" pitchFamily="49" charset="-122"/>
              </a:rPr>
              <a:t>1995</a:t>
            </a:r>
            <a:r>
              <a:rPr lang="zh-CN" altLang="en-US" sz="2600" dirty="0">
                <a:solidFill>
                  <a:schemeClr val="accent2"/>
                </a:solidFill>
                <a:latin typeface="+mj-lt"/>
                <a:ea typeface="黑体" panose="02010609060101010101" pitchFamily="49" charset="-122"/>
              </a:rPr>
              <a:t>年，成立之初，易贝将自身定位为全球网民买卖物品的线上拍卖及购物网站。</a:t>
            </a:r>
            <a:r>
              <a:rPr lang="en-US" altLang="zh-CN" sz="2600" dirty="0">
                <a:solidFill>
                  <a:schemeClr val="accent2"/>
                </a:solidFill>
                <a:latin typeface="+mj-lt"/>
                <a:ea typeface="黑体" panose="02010609060101010101" pitchFamily="49" charset="-122"/>
              </a:rPr>
              <a:t>1998</a:t>
            </a:r>
            <a:r>
              <a:rPr lang="zh-CN" altLang="en-US" sz="2600" dirty="0">
                <a:solidFill>
                  <a:schemeClr val="accent2"/>
                </a:solidFill>
                <a:latin typeface="+mj-lt"/>
                <a:ea typeface="黑体" panose="02010609060101010101" pitchFamily="49" charset="-122"/>
              </a:rPr>
              <a:t>年，易贝在纳斯达克成功上市；</a:t>
            </a:r>
            <a:r>
              <a:rPr lang="en-US" altLang="zh-CN" sz="2600" dirty="0">
                <a:solidFill>
                  <a:schemeClr val="accent2"/>
                </a:solidFill>
                <a:latin typeface="+mj-lt"/>
                <a:ea typeface="黑体" panose="02010609060101010101" pitchFamily="49" charset="-122"/>
              </a:rPr>
              <a:t>2002</a:t>
            </a:r>
            <a:r>
              <a:rPr lang="zh-CN" altLang="en-US" sz="2600" dirty="0">
                <a:solidFill>
                  <a:schemeClr val="accent2"/>
                </a:solidFill>
                <a:latin typeface="+mj-lt"/>
                <a:ea typeface="黑体" panose="02010609060101010101" pitchFamily="49" charset="-122"/>
              </a:rPr>
              <a:t>年</a:t>
            </a:r>
            <a:r>
              <a:rPr lang="en-US" altLang="zh-CN" sz="2600" dirty="0">
                <a:solidFill>
                  <a:schemeClr val="accent2"/>
                </a:solidFill>
                <a:latin typeface="+mj-lt"/>
                <a:ea typeface="黑体" panose="02010609060101010101" pitchFamily="49" charset="-122"/>
              </a:rPr>
              <a:t>6</a:t>
            </a:r>
            <a:r>
              <a:rPr lang="zh-CN" altLang="en-US" sz="2600" dirty="0">
                <a:solidFill>
                  <a:schemeClr val="accent2"/>
                </a:solidFill>
                <a:latin typeface="+mj-lt"/>
                <a:ea typeface="黑体" panose="02010609060101010101" pitchFamily="49" charset="-122"/>
              </a:rPr>
              <a:t>月，易贝收购了贝宝。易贝在中国主要开展出口跨境电商业务。</a:t>
            </a:r>
            <a:endParaRPr lang="zh-CN" altLang="en-US" sz="2600" dirty="0">
              <a:solidFill>
                <a:schemeClr val="accent2"/>
              </a:solidFill>
              <a:latin typeface="+mj-lt"/>
              <a:ea typeface="黑体" panose="02010609060101010101" pitchFamily="49" charset="-122"/>
            </a:endParaRPr>
          </a:p>
        </p:txBody>
      </p:sp>
      <p:sp>
        <p:nvSpPr>
          <p:cNvPr id="5" name="文本框 4"/>
          <p:cNvSpPr txBox="1"/>
          <p:nvPr/>
        </p:nvSpPr>
        <p:spPr>
          <a:xfrm>
            <a:off x="7106493" y="1542099"/>
            <a:ext cx="2592288" cy="707886"/>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a:t>
            </a:r>
            <a:r>
              <a:rPr lang="en-US" altLang="zh-CN" sz="2000" dirty="0" err="1">
                <a:solidFill>
                  <a:srgbClr val="FFFFFF"/>
                </a:solidFill>
                <a:latin typeface="黑体" panose="02010609060101010101" pitchFamily="49" charset="-122"/>
                <a:ea typeface="黑体" panose="02010609060101010101" pitchFamily="49" charset="-122"/>
                <a:hlinkClick r:id="rId1" action="ppaction://hlinkfile"/>
              </a:rPr>
              <a:t>ebay</a:t>
            </a:r>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跨境电商平台开店入驻</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6887" y="1486279"/>
            <a:ext cx="819527" cy="819527"/>
          </a:xfrm>
          <a:prstGeom prst="rect">
            <a:avLst/>
          </a:prstGeom>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7"/>
          <p:cNvSpPr>
            <a:spLocks noChangeShapeType="1"/>
          </p:cNvSpPr>
          <p:nvPr/>
        </p:nvSpPr>
        <p:spPr bwMode="auto">
          <a:xfrm>
            <a:off x="4540895"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7171" name="Freeform 5"/>
          <p:cNvSpPr/>
          <p:nvPr/>
        </p:nvSpPr>
        <p:spPr bwMode="auto">
          <a:xfrm>
            <a:off x="3074045"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2" name="Freeform 6"/>
          <p:cNvSpPr/>
          <p:nvPr/>
        </p:nvSpPr>
        <p:spPr bwMode="auto">
          <a:xfrm>
            <a:off x="3451870"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3" name="Rectangle 3"/>
          <p:cNvSpPr txBox="1">
            <a:spLocks noChangeArrowheads="1"/>
          </p:cNvSpPr>
          <p:nvPr/>
        </p:nvSpPr>
        <p:spPr bwMode="auto">
          <a:xfrm>
            <a:off x="4061470"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7174" name="Text Box 5"/>
          <p:cNvSpPr txBox="1">
            <a:spLocks noChangeArrowheads="1"/>
          </p:cNvSpPr>
          <p:nvPr/>
        </p:nvSpPr>
        <p:spPr bwMode="auto">
          <a:xfrm>
            <a:off x="4009082"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7175" name="Group 21"/>
          <p:cNvGrpSpPr/>
          <p:nvPr/>
        </p:nvGrpSpPr>
        <p:grpSpPr bwMode="auto">
          <a:xfrm>
            <a:off x="0" y="6715125"/>
            <a:ext cx="12196763" cy="142875"/>
            <a:chOff x="0" y="0"/>
            <a:chExt cx="7634" cy="89"/>
          </a:xfrm>
        </p:grpSpPr>
        <p:sp>
          <p:nvSpPr>
            <p:cNvPr id="7198"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0"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1"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sp>
        <p:nvSpPr>
          <p:cNvPr id="7181" name="TextBox 80"/>
          <p:cNvSpPr txBox="1">
            <a:spLocks noChangeArrowheads="1"/>
          </p:cNvSpPr>
          <p:nvPr/>
        </p:nvSpPr>
        <p:spPr bwMode="auto">
          <a:xfrm>
            <a:off x="5026669" y="1686212"/>
            <a:ext cx="262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跨境电商概述</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7182" name="TextBox 83"/>
          <p:cNvSpPr txBox="1">
            <a:spLocks noChangeArrowheads="1"/>
          </p:cNvSpPr>
          <p:nvPr/>
        </p:nvSpPr>
        <p:spPr bwMode="auto">
          <a:xfrm>
            <a:off x="5026668" y="3020844"/>
            <a:ext cx="47304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跨境电商平台选择及选品</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7183" name="TextBox 84"/>
          <p:cNvSpPr txBox="1">
            <a:spLocks noChangeArrowheads="1"/>
          </p:cNvSpPr>
          <p:nvPr/>
        </p:nvSpPr>
        <p:spPr bwMode="auto">
          <a:xfrm>
            <a:off x="5026669" y="4356393"/>
            <a:ext cx="38800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跨境电商物流与支付</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pic>
        <p:nvPicPr>
          <p:cNvPr id="7186" name="Picture 3" descr="F:\快盘\WPS上传PPT\互联网生活\导出\2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6775" y="3654425"/>
            <a:ext cx="52181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3" name="组合 46"/>
          <p:cNvGrpSpPr/>
          <p:nvPr/>
        </p:nvGrpSpPr>
        <p:grpSpPr bwMode="auto">
          <a:xfrm>
            <a:off x="4247207" y="3034530"/>
            <a:ext cx="584200" cy="557212"/>
            <a:chOff x="0" y="0"/>
            <a:chExt cx="650875" cy="620712"/>
          </a:xfrm>
        </p:grpSpPr>
        <p:sp>
          <p:nvSpPr>
            <p:cNvPr id="7192"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6" name="组合 45"/>
          <p:cNvGrpSpPr/>
          <p:nvPr/>
        </p:nvGrpSpPr>
        <p:grpSpPr bwMode="auto">
          <a:xfrm>
            <a:off x="4247207" y="1699993"/>
            <a:ext cx="584200" cy="557212"/>
            <a:chOff x="0" y="0"/>
            <a:chExt cx="650875" cy="620712"/>
          </a:xfrm>
        </p:grpSpPr>
        <p:sp>
          <p:nvSpPr>
            <p:cNvPr id="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1"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9" name="组合 47"/>
          <p:cNvGrpSpPr/>
          <p:nvPr/>
        </p:nvGrpSpPr>
        <p:grpSpPr bwMode="auto">
          <a:xfrm>
            <a:off x="4247207" y="4369984"/>
            <a:ext cx="584200" cy="557212"/>
            <a:chOff x="0" y="0"/>
            <a:chExt cx="650875" cy="620712"/>
          </a:xfrm>
        </p:grpSpPr>
        <p:sp>
          <p:nvSpPr>
            <p:cNvPr id="7188"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89"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advTm="1023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300" fill="hold"/>
                                        <p:tgtEl>
                                          <p:spTgt spid="7171"/>
                                        </p:tgtEl>
                                        <p:attrNameLst>
                                          <p:attrName>ppt_x</p:attrName>
                                        </p:attrNameLst>
                                      </p:cBhvr>
                                      <p:tavLst>
                                        <p:tav tm="0">
                                          <p:val>
                                            <p:strVal val="#ppt_x"/>
                                          </p:val>
                                        </p:tav>
                                        <p:tav tm="100000">
                                          <p:val>
                                            <p:strVal val="#ppt_x"/>
                                          </p:val>
                                        </p:tav>
                                      </p:tavLst>
                                    </p:anim>
                                    <p:anim calcmode="lin" valueType="num">
                                      <p:cBhvr additive="base">
                                        <p:cTn id="8" dur="300" fill="hold"/>
                                        <p:tgtEl>
                                          <p:spTgt spid="717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300" fill="hold"/>
                                        <p:tgtEl>
                                          <p:spTgt spid="7172"/>
                                        </p:tgtEl>
                                        <p:attrNameLst>
                                          <p:attrName>ppt_x</p:attrName>
                                        </p:attrNameLst>
                                      </p:cBhvr>
                                      <p:tavLst>
                                        <p:tav tm="0">
                                          <p:val>
                                            <p:strVal val="#ppt_x"/>
                                          </p:val>
                                        </p:tav>
                                        <p:tav tm="100000">
                                          <p:val>
                                            <p:strVal val="#ppt_x"/>
                                          </p:val>
                                        </p:tav>
                                      </p:tavLst>
                                    </p:anim>
                                    <p:anim calcmode="lin" valueType="num">
                                      <p:cBhvr additive="base">
                                        <p:cTn id="12" dur="300" fill="hold"/>
                                        <p:tgtEl>
                                          <p:spTgt spid="717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7173"/>
                                        </p:tgtEl>
                                        <p:attrNameLst>
                                          <p:attrName>style.visibility</p:attrName>
                                        </p:attrNameLst>
                                      </p:cBhvr>
                                      <p:to>
                                        <p:strVal val="visible"/>
                                      </p:to>
                                    </p:set>
                                    <p:anim calcmode="lin" valueType="num">
                                      <p:cBhvr>
                                        <p:cTn id="16" dur="300" fill="hold"/>
                                        <p:tgtEl>
                                          <p:spTgt spid="7173"/>
                                        </p:tgtEl>
                                        <p:attrNameLst>
                                          <p:attrName>ppt_w</p:attrName>
                                        </p:attrNameLst>
                                      </p:cBhvr>
                                      <p:tavLst>
                                        <p:tav tm="0">
                                          <p:val>
                                            <p:fltVal val="0"/>
                                          </p:val>
                                        </p:tav>
                                        <p:tav tm="100000">
                                          <p:val>
                                            <p:strVal val="#ppt_w"/>
                                          </p:val>
                                        </p:tav>
                                      </p:tavLst>
                                    </p:anim>
                                    <p:anim calcmode="lin" valueType="num">
                                      <p:cBhvr>
                                        <p:cTn id="17" dur="300" fill="hold"/>
                                        <p:tgtEl>
                                          <p:spTgt spid="7173"/>
                                        </p:tgtEl>
                                        <p:attrNameLst>
                                          <p:attrName>ppt_h</p:attrName>
                                        </p:attrNameLst>
                                      </p:cBhvr>
                                      <p:tavLst>
                                        <p:tav tm="0">
                                          <p:val>
                                            <p:fltVal val="0"/>
                                          </p:val>
                                        </p:tav>
                                        <p:tav tm="100000">
                                          <p:val>
                                            <p:strVal val="#ppt_h"/>
                                          </p:val>
                                        </p:tav>
                                      </p:tavLst>
                                    </p:anim>
                                    <p:anim calcmode="lin" valueType="num">
                                      <p:cBhvr>
                                        <p:cTn id="18" dur="300" fill="hold"/>
                                        <p:tgtEl>
                                          <p:spTgt spid="7173"/>
                                        </p:tgtEl>
                                        <p:attrNameLst>
                                          <p:attrName>style.rotation</p:attrName>
                                        </p:attrNameLst>
                                      </p:cBhvr>
                                      <p:tavLst>
                                        <p:tav tm="0">
                                          <p:val>
                                            <p:fltVal val="90"/>
                                          </p:val>
                                        </p:tav>
                                        <p:tav tm="100000">
                                          <p:val>
                                            <p:fltVal val="0"/>
                                          </p:val>
                                        </p:tav>
                                      </p:tavLst>
                                    </p:anim>
                                    <p:animEffect transition="in" filter="fade">
                                      <p:cBhvr>
                                        <p:cTn id="19" dur="300"/>
                                        <p:tgtEl>
                                          <p:spTgt spid="7173"/>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300" fill="hold"/>
                                        <p:tgtEl>
                                          <p:spTgt spid="7174"/>
                                        </p:tgtEl>
                                        <p:attrNameLst>
                                          <p:attrName>ppt_w</p:attrName>
                                        </p:attrNameLst>
                                      </p:cBhvr>
                                      <p:tavLst>
                                        <p:tav tm="0">
                                          <p:val>
                                            <p:fltVal val="0"/>
                                          </p:val>
                                        </p:tav>
                                        <p:tav tm="100000">
                                          <p:val>
                                            <p:strVal val="#ppt_w"/>
                                          </p:val>
                                        </p:tav>
                                      </p:tavLst>
                                    </p:anim>
                                    <p:anim calcmode="lin" valueType="num">
                                      <p:cBhvr>
                                        <p:cTn id="23" dur="300" fill="hold"/>
                                        <p:tgtEl>
                                          <p:spTgt spid="7174"/>
                                        </p:tgtEl>
                                        <p:attrNameLst>
                                          <p:attrName>ppt_h</p:attrName>
                                        </p:attrNameLst>
                                      </p:cBhvr>
                                      <p:tavLst>
                                        <p:tav tm="0">
                                          <p:val>
                                            <p:fltVal val="0"/>
                                          </p:val>
                                        </p:tav>
                                        <p:tav tm="100000">
                                          <p:val>
                                            <p:strVal val="#ppt_h"/>
                                          </p:val>
                                        </p:tav>
                                      </p:tavLst>
                                    </p:anim>
                                    <p:anim calcmode="lin" valueType="num">
                                      <p:cBhvr>
                                        <p:cTn id="24" dur="300" fill="hold"/>
                                        <p:tgtEl>
                                          <p:spTgt spid="7174"/>
                                        </p:tgtEl>
                                        <p:attrNameLst>
                                          <p:attrName>style.rotation</p:attrName>
                                        </p:attrNameLst>
                                      </p:cBhvr>
                                      <p:tavLst>
                                        <p:tav tm="0">
                                          <p:val>
                                            <p:fltVal val="90"/>
                                          </p:val>
                                        </p:tav>
                                        <p:tav tm="100000">
                                          <p:val>
                                            <p:fltVal val="0"/>
                                          </p:val>
                                        </p:tav>
                                      </p:tavLst>
                                    </p:anim>
                                    <p:animEffect transition="in" filter="fade">
                                      <p:cBhvr>
                                        <p:cTn id="25" dur="300"/>
                                        <p:tgtEl>
                                          <p:spTgt spid="7174"/>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wipe(up)">
                                      <p:cBhvr>
                                        <p:cTn id="29" dur="500"/>
                                        <p:tgtEl>
                                          <p:spTgt spid="7170"/>
                                        </p:tgtEl>
                                      </p:cBhvr>
                                    </p:animEffect>
                                  </p:childTnLst>
                                </p:cTn>
                              </p:par>
                            </p:childTnLst>
                          </p:cTn>
                        </p:par>
                        <p:par>
                          <p:cTn id="30" fill="hold">
                            <p:stCondLst>
                              <p:cond delay="1500"/>
                            </p:stCondLst>
                            <p:childTnLst>
                              <p:par>
                                <p:cTn id="31" presetID="2" presetClass="entr" presetSubtype="6" fill="hold" nodeType="afterEffect">
                                  <p:stCondLst>
                                    <p:cond delay="0"/>
                                  </p:stCondLst>
                                  <p:childTnLst>
                                    <p:set>
                                      <p:cBhvr>
                                        <p:cTn id="32" dur="1" fill="hold">
                                          <p:stCondLst>
                                            <p:cond delay="0"/>
                                          </p:stCondLst>
                                        </p:cTn>
                                        <p:tgtEl>
                                          <p:spTgt spid="7196"/>
                                        </p:tgtEl>
                                        <p:attrNameLst>
                                          <p:attrName>style.visibility</p:attrName>
                                        </p:attrNameLst>
                                      </p:cBhvr>
                                      <p:to>
                                        <p:strVal val="visible"/>
                                      </p:to>
                                    </p:set>
                                    <p:anim calcmode="lin" valueType="num">
                                      <p:cBhvr additive="base">
                                        <p:cTn id="33" dur="500" fill="hold"/>
                                        <p:tgtEl>
                                          <p:spTgt spid="7196"/>
                                        </p:tgtEl>
                                        <p:attrNameLst>
                                          <p:attrName>ppt_x</p:attrName>
                                        </p:attrNameLst>
                                      </p:cBhvr>
                                      <p:tavLst>
                                        <p:tav tm="0">
                                          <p:val>
                                            <p:strVal val="1+#ppt_w/2"/>
                                          </p:val>
                                        </p:tav>
                                        <p:tav tm="100000">
                                          <p:val>
                                            <p:strVal val="#ppt_x"/>
                                          </p:val>
                                        </p:tav>
                                      </p:tavLst>
                                    </p:anim>
                                    <p:anim calcmode="lin" valueType="num">
                                      <p:cBhvr additive="base">
                                        <p:cTn id="34" dur="500" fill="hold"/>
                                        <p:tgtEl>
                                          <p:spTgt spid="7196"/>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100"/>
                                  </p:stCondLst>
                                  <p:childTnLst>
                                    <p:set>
                                      <p:cBhvr>
                                        <p:cTn id="36" dur="1" fill="hold">
                                          <p:stCondLst>
                                            <p:cond delay="0"/>
                                          </p:stCondLst>
                                        </p:cTn>
                                        <p:tgtEl>
                                          <p:spTgt spid="7193"/>
                                        </p:tgtEl>
                                        <p:attrNameLst>
                                          <p:attrName>style.visibility</p:attrName>
                                        </p:attrNameLst>
                                      </p:cBhvr>
                                      <p:to>
                                        <p:strVal val="visible"/>
                                      </p:to>
                                    </p:set>
                                    <p:anim calcmode="lin" valueType="num">
                                      <p:cBhvr additive="base">
                                        <p:cTn id="37" dur="500" fill="hold"/>
                                        <p:tgtEl>
                                          <p:spTgt spid="7193"/>
                                        </p:tgtEl>
                                        <p:attrNameLst>
                                          <p:attrName>ppt_x</p:attrName>
                                        </p:attrNameLst>
                                      </p:cBhvr>
                                      <p:tavLst>
                                        <p:tav tm="0">
                                          <p:val>
                                            <p:strVal val="1+#ppt_w/2"/>
                                          </p:val>
                                        </p:tav>
                                        <p:tav tm="100000">
                                          <p:val>
                                            <p:strVal val="#ppt_x"/>
                                          </p:val>
                                        </p:tav>
                                      </p:tavLst>
                                    </p:anim>
                                    <p:anim calcmode="lin" valueType="num">
                                      <p:cBhvr additive="base">
                                        <p:cTn id="38" dur="500" fill="hold"/>
                                        <p:tgtEl>
                                          <p:spTgt spid="7193"/>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200"/>
                                  </p:stCondLst>
                                  <p:childTnLst>
                                    <p:set>
                                      <p:cBhvr>
                                        <p:cTn id="40" dur="1" fill="hold">
                                          <p:stCondLst>
                                            <p:cond delay="0"/>
                                          </p:stCondLst>
                                        </p:cTn>
                                        <p:tgtEl>
                                          <p:spTgt spid="7199"/>
                                        </p:tgtEl>
                                        <p:attrNameLst>
                                          <p:attrName>style.visibility</p:attrName>
                                        </p:attrNameLst>
                                      </p:cBhvr>
                                      <p:to>
                                        <p:strVal val="visible"/>
                                      </p:to>
                                    </p:set>
                                    <p:anim calcmode="lin" valueType="num">
                                      <p:cBhvr additive="base">
                                        <p:cTn id="41" dur="500" fill="hold"/>
                                        <p:tgtEl>
                                          <p:spTgt spid="7199"/>
                                        </p:tgtEl>
                                        <p:attrNameLst>
                                          <p:attrName>ppt_x</p:attrName>
                                        </p:attrNameLst>
                                      </p:cBhvr>
                                      <p:tavLst>
                                        <p:tav tm="0">
                                          <p:val>
                                            <p:strVal val="1+#ppt_w/2"/>
                                          </p:val>
                                        </p:tav>
                                        <p:tav tm="100000">
                                          <p:val>
                                            <p:strVal val="#ppt_x"/>
                                          </p:val>
                                        </p:tav>
                                      </p:tavLst>
                                    </p:anim>
                                    <p:anim calcmode="lin" valueType="num">
                                      <p:cBhvr additive="base">
                                        <p:cTn id="42" dur="500" fill="hold"/>
                                        <p:tgtEl>
                                          <p:spTgt spid="7199"/>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2" presetClass="entr" presetSubtype="3" fill="hold" grpId="0" nodeType="afterEffect">
                                  <p:stCondLst>
                                    <p:cond delay="0"/>
                                  </p:stCondLst>
                                  <p:childTnLst>
                                    <p:set>
                                      <p:cBhvr>
                                        <p:cTn id="45" dur="1" fill="hold">
                                          <p:stCondLst>
                                            <p:cond delay="0"/>
                                          </p:stCondLst>
                                        </p:cTn>
                                        <p:tgtEl>
                                          <p:spTgt spid="7181"/>
                                        </p:tgtEl>
                                        <p:attrNameLst>
                                          <p:attrName>style.visibility</p:attrName>
                                        </p:attrNameLst>
                                      </p:cBhvr>
                                      <p:to>
                                        <p:strVal val="visible"/>
                                      </p:to>
                                    </p:set>
                                    <p:anim calcmode="lin" valueType="num">
                                      <p:cBhvr additive="base">
                                        <p:cTn id="46" dur="500" fill="hold"/>
                                        <p:tgtEl>
                                          <p:spTgt spid="7181"/>
                                        </p:tgtEl>
                                        <p:attrNameLst>
                                          <p:attrName>ppt_x</p:attrName>
                                        </p:attrNameLst>
                                      </p:cBhvr>
                                      <p:tavLst>
                                        <p:tav tm="0">
                                          <p:val>
                                            <p:strVal val="1+#ppt_w/2"/>
                                          </p:val>
                                        </p:tav>
                                        <p:tav tm="100000">
                                          <p:val>
                                            <p:strVal val="#ppt_x"/>
                                          </p:val>
                                        </p:tav>
                                      </p:tavLst>
                                    </p:anim>
                                    <p:anim calcmode="lin" valueType="num">
                                      <p:cBhvr additive="base">
                                        <p:cTn id="47" dur="500" fill="hold"/>
                                        <p:tgtEl>
                                          <p:spTgt spid="7181"/>
                                        </p:tgtEl>
                                        <p:attrNameLst>
                                          <p:attrName>ppt_y</p:attrName>
                                        </p:attrNameLst>
                                      </p:cBhvr>
                                      <p:tavLst>
                                        <p:tav tm="0">
                                          <p:val>
                                            <p:strVal val="0-#ppt_h/2"/>
                                          </p:val>
                                        </p:tav>
                                        <p:tav tm="100000">
                                          <p:val>
                                            <p:strVal val="#ppt_y"/>
                                          </p:val>
                                        </p:tav>
                                      </p:tavLst>
                                    </p:anim>
                                  </p:childTnLst>
                                </p:cTn>
                              </p:par>
                              <p:par>
                                <p:cTn id="48" presetID="2" presetClass="entr" presetSubtype="3" fill="hold" grpId="0" nodeType="withEffect">
                                  <p:stCondLst>
                                    <p:cond delay="100"/>
                                  </p:stCondLst>
                                  <p:childTnLst>
                                    <p:set>
                                      <p:cBhvr>
                                        <p:cTn id="49" dur="1" fill="hold">
                                          <p:stCondLst>
                                            <p:cond delay="0"/>
                                          </p:stCondLst>
                                        </p:cTn>
                                        <p:tgtEl>
                                          <p:spTgt spid="7182"/>
                                        </p:tgtEl>
                                        <p:attrNameLst>
                                          <p:attrName>style.visibility</p:attrName>
                                        </p:attrNameLst>
                                      </p:cBhvr>
                                      <p:to>
                                        <p:strVal val="visible"/>
                                      </p:to>
                                    </p:set>
                                    <p:anim calcmode="lin" valueType="num">
                                      <p:cBhvr additive="base">
                                        <p:cTn id="50" dur="500" fill="hold"/>
                                        <p:tgtEl>
                                          <p:spTgt spid="7182"/>
                                        </p:tgtEl>
                                        <p:attrNameLst>
                                          <p:attrName>ppt_x</p:attrName>
                                        </p:attrNameLst>
                                      </p:cBhvr>
                                      <p:tavLst>
                                        <p:tav tm="0">
                                          <p:val>
                                            <p:strVal val="1+#ppt_w/2"/>
                                          </p:val>
                                        </p:tav>
                                        <p:tav tm="100000">
                                          <p:val>
                                            <p:strVal val="#ppt_x"/>
                                          </p:val>
                                        </p:tav>
                                      </p:tavLst>
                                    </p:anim>
                                    <p:anim calcmode="lin" valueType="num">
                                      <p:cBhvr additive="base">
                                        <p:cTn id="51" dur="500" fill="hold"/>
                                        <p:tgtEl>
                                          <p:spTgt spid="7182"/>
                                        </p:tgtEl>
                                        <p:attrNameLst>
                                          <p:attrName>ppt_y</p:attrName>
                                        </p:attrNameLst>
                                      </p:cBhvr>
                                      <p:tavLst>
                                        <p:tav tm="0">
                                          <p:val>
                                            <p:strVal val="0-#ppt_h/2"/>
                                          </p:val>
                                        </p:tav>
                                        <p:tav tm="100000">
                                          <p:val>
                                            <p:strVal val="#ppt_y"/>
                                          </p:val>
                                        </p:tav>
                                      </p:tavLst>
                                    </p:anim>
                                  </p:childTnLst>
                                </p:cTn>
                              </p:par>
                              <p:par>
                                <p:cTn id="52" presetID="2" presetClass="entr" presetSubtype="3" fill="hold" grpId="0" nodeType="withEffect">
                                  <p:stCondLst>
                                    <p:cond delay="200"/>
                                  </p:stCondLst>
                                  <p:childTnLst>
                                    <p:set>
                                      <p:cBhvr>
                                        <p:cTn id="53" dur="1" fill="hold">
                                          <p:stCondLst>
                                            <p:cond delay="0"/>
                                          </p:stCondLst>
                                        </p:cTn>
                                        <p:tgtEl>
                                          <p:spTgt spid="7183"/>
                                        </p:tgtEl>
                                        <p:attrNameLst>
                                          <p:attrName>style.visibility</p:attrName>
                                        </p:attrNameLst>
                                      </p:cBhvr>
                                      <p:to>
                                        <p:strVal val="visible"/>
                                      </p:to>
                                    </p:set>
                                    <p:anim calcmode="lin" valueType="num">
                                      <p:cBhvr additive="base">
                                        <p:cTn id="54" dur="500" fill="hold"/>
                                        <p:tgtEl>
                                          <p:spTgt spid="7183"/>
                                        </p:tgtEl>
                                        <p:attrNameLst>
                                          <p:attrName>ppt_x</p:attrName>
                                        </p:attrNameLst>
                                      </p:cBhvr>
                                      <p:tavLst>
                                        <p:tav tm="0">
                                          <p:val>
                                            <p:strVal val="1+#ppt_w/2"/>
                                          </p:val>
                                        </p:tav>
                                        <p:tav tm="100000">
                                          <p:val>
                                            <p:strVal val="#ppt_x"/>
                                          </p:val>
                                        </p:tav>
                                      </p:tavLst>
                                    </p:anim>
                                    <p:anim calcmode="lin" valueType="num">
                                      <p:cBhvr additive="base">
                                        <p:cTn id="55" dur="500" fill="hold"/>
                                        <p:tgtEl>
                                          <p:spTgt spid="7183"/>
                                        </p:tgtEl>
                                        <p:attrNameLst>
                                          <p:attrName>ppt_y</p:attrName>
                                        </p:attrNameLst>
                                      </p:cBhvr>
                                      <p:tavLst>
                                        <p:tav tm="0">
                                          <p:val>
                                            <p:strVal val="0-#ppt_h/2"/>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7186"/>
                                        </p:tgtEl>
                                        <p:attrNameLst>
                                          <p:attrName>style.visibility</p:attrName>
                                        </p:attrNameLst>
                                      </p:cBhvr>
                                      <p:to>
                                        <p:strVal val="visible"/>
                                      </p:to>
                                    </p:set>
                                    <p:animEffect transition="in" filter="fade">
                                      <p:cBhvr>
                                        <p:cTn id="58" dur="1000"/>
                                        <p:tgtEl>
                                          <p:spTgt spid="7186"/>
                                        </p:tgtEl>
                                      </p:cBhvr>
                                    </p:animEffect>
                                    <p:anim calcmode="lin" valueType="num">
                                      <p:cBhvr>
                                        <p:cTn id="59" dur="1000" fill="hold"/>
                                        <p:tgtEl>
                                          <p:spTgt spid="7186"/>
                                        </p:tgtEl>
                                        <p:attrNameLst>
                                          <p:attrName>ppt_x</p:attrName>
                                        </p:attrNameLst>
                                      </p:cBhvr>
                                      <p:tavLst>
                                        <p:tav tm="0">
                                          <p:val>
                                            <p:strVal val="#ppt_x"/>
                                          </p:val>
                                        </p:tav>
                                        <p:tav tm="100000">
                                          <p:val>
                                            <p:strVal val="#ppt_x"/>
                                          </p:val>
                                        </p:tav>
                                      </p:tavLst>
                                    </p:anim>
                                    <p:anim calcmode="lin" valueType="num">
                                      <p:cBhvr>
                                        <p:cTn id="60" dur="1000" fill="hold"/>
                                        <p:tgtEl>
                                          <p:spTgt spid="7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animBg="1"/>
      <p:bldP spid="7173" grpId="0" autoUpdateAnimBg="0"/>
      <p:bldP spid="7174" grpId="0" autoUpdateAnimBg="0"/>
      <p:bldP spid="7181" grpId="0" autoUpdateAnimBg="0"/>
      <p:bldP spid="7182" grpId="0" autoUpdateAnimBg="0"/>
      <p:bldP spid="718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7911" y="1340768"/>
            <a:ext cx="11040940" cy="4805418"/>
          </a:xfrm>
          <a:prstGeom prst="rect">
            <a:avLst/>
          </a:prstGeom>
        </p:spPr>
        <p:txBody>
          <a:bodyPr wrap="square">
            <a:spAutoFit/>
          </a:bodyPr>
          <a:lstStyle/>
          <a:p>
            <a:pPr indent="612140" algn="just">
              <a:lnSpc>
                <a:spcPct val="140000"/>
              </a:lnSpc>
              <a:spcBef>
                <a:spcPts val="0"/>
              </a:spcBef>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易贝的销售方式与收费模式</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在易贝平台上，卖家发布的商品主要有拍卖和一口价两种销售方式。拍卖就是通过竞拍的方式进行销售，卖家设置商品的起拍价格和在线时间，对商品进行拍卖，最后确定中标者（拍卖的方式及规则在第三章第二节已做过介绍）；一口价的方式就是以定价的方式来刊登物品。卖家采用的销售方式不同，易贝向卖家收取的费用也不同。</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卖家在易贝上开店铺、刊登物品进行销售并不是免费的，而是需要支付一定的手续费。</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29872" y="5950441"/>
            <a:ext cx="2937022" cy="430887"/>
          </a:xfrm>
          <a:prstGeom prst="rect">
            <a:avLst/>
          </a:prstGeom>
          <a:noFill/>
          <a:ln w="9525">
            <a:noFill/>
          </a:ln>
        </p:spPr>
        <p:txBody>
          <a:bodyPr wrap="none" anchor="ctr">
            <a:spAutoFit/>
          </a:bodyPr>
          <a:lstStyle/>
          <a:p>
            <a:pPr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altLang="zh-CN" sz="2200" dirty="0">
                <a:solidFill>
                  <a:schemeClr val="accent2"/>
                </a:solidFill>
                <a:latin typeface="+mj-lt"/>
                <a:ea typeface="黑体" panose="02010609060101010101" pitchFamily="49" charset="-122"/>
                <a:cs typeface="Times New Roman" panose="02020603050405020304" charset="0"/>
              </a:rPr>
              <a:t>10.2  </a:t>
            </a:r>
            <a:r>
              <a:rPr lang="zh-CN" altLang="en-US" sz="2200" dirty="0">
                <a:solidFill>
                  <a:schemeClr val="accent2"/>
                </a:solidFill>
                <a:latin typeface="+mj-lt"/>
                <a:ea typeface="黑体" panose="02010609060101010101" pitchFamily="49" charset="-122"/>
                <a:cs typeface="Times New Roman" panose="02020603050405020304" charset="0"/>
              </a:rPr>
              <a:t>易贝收费构成</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pic>
        <p:nvPicPr>
          <p:cNvPr id="5" name="图片 4"/>
          <p:cNvPicPr>
            <a:picLocks noChangeAspect="1"/>
          </p:cNvPicPr>
          <p:nvPr/>
        </p:nvPicPr>
        <p:blipFill rotWithShape="1">
          <a:blip r:embed="rId1">
            <a:clrChange>
              <a:clrFrom>
                <a:srgbClr val="FFFFFF"/>
              </a:clrFrom>
              <a:clrTo>
                <a:srgbClr val="FFFFFF">
                  <a:alpha val="0"/>
                </a:srgbClr>
              </a:clrTo>
            </a:clrChange>
          </a:blip>
          <a:srcRect b="1982"/>
          <a:stretch>
            <a:fillRect/>
          </a:stretch>
        </p:blipFill>
        <p:spPr>
          <a:xfrm>
            <a:off x="1575458" y="1474730"/>
            <a:ext cx="9045846" cy="4115671"/>
          </a:xfrm>
          <a:prstGeom prst="rect">
            <a:avLst/>
          </a:prstGeom>
          <a:effectLst/>
        </p:spPr>
      </p:pic>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8004" y="908720"/>
            <a:ext cx="10640753" cy="4635115"/>
          </a:xfrm>
          <a:prstGeom prst="rect">
            <a:avLst/>
          </a:prstGeom>
        </p:spPr>
        <p:txBody>
          <a:bodyPr wrap="square">
            <a:spAutoFit/>
          </a:bodyPr>
          <a:lstStyle/>
          <a:p>
            <a:pPr algn="ctr">
              <a:lnSpc>
                <a:spcPct val="140000"/>
              </a:lnSpc>
              <a:spcBef>
                <a:spcPts val="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贝宝的收费</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贝宝付款方在不涉及货币兑换的情况下，无任何手续费；如果涉及货币兑换（如将人民币兑换成美元）则需缴付</a:t>
            </a:r>
            <a:r>
              <a:rPr lang="en-US" altLang="zh-CN" sz="2600" dirty="0">
                <a:solidFill>
                  <a:schemeClr val="accent2"/>
                </a:solidFill>
                <a:latin typeface="+mj-lt"/>
                <a:ea typeface="黑体" panose="02010609060101010101" pitchFamily="49" charset="-122"/>
              </a:rPr>
              <a:t>2.5%</a:t>
            </a:r>
            <a:r>
              <a:rPr lang="zh-CN" altLang="en-US" sz="2600" dirty="0">
                <a:solidFill>
                  <a:schemeClr val="accent2"/>
                </a:solidFill>
                <a:latin typeface="+mj-lt"/>
                <a:ea typeface="黑体" panose="02010609060101010101" pitchFamily="49" charset="-122"/>
              </a:rPr>
              <a:t>的手续费。收款方需要支付一定的手续费。贝宝在整个亚太地区统一的收费标准为</a:t>
            </a:r>
            <a:r>
              <a:rPr lang="en-US" altLang="zh-CN" sz="2600" dirty="0">
                <a:solidFill>
                  <a:schemeClr val="accent2"/>
                </a:solidFill>
                <a:latin typeface="+mj-lt"/>
                <a:ea typeface="黑体" panose="02010609060101010101" pitchFamily="49" charset="-122"/>
              </a:rPr>
              <a:t>4.4%+0.3</a:t>
            </a:r>
            <a:r>
              <a:rPr lang="zh-CN" altLang="en-US" sz="2600" dirty="0">
                <a:solidFill>
                  <a:schemeClr val="accent2"/>
                </a:solidFill>
                <a:latin typeface="+mj-lt"/>
                <a:ea typeface="黑体" panose="02010609060101010101" pitchFamily="49" charset="-122"/>
              </a:rPr>
              <a:t>美元；如果商户的月收款金额超过了</a:t>
            </a:r>
            <a:r>
              <a:rPr lang="en-US" altLang="zh-CN" sz="2600" dirty="0">
                <a:solidFill>
                  <a:schemeClr val="accent2"/>
                </a:solidFill>
                <a:latin typeface="+mj-lt"/>
                <a:ea typeface="黑体" panose="02010609060101010101" pitchFamily="49" charset="-122"/>
              </a:rPr>
              <a:t>3 000</a:t>
            </a:r>
            <a:r>
              <a:rPr lang="zh-CN" altLang="en-US" sz="2600" dirty="0">
                <a:solidFill>
                  <a:schemeClr val="accent2"/>
                </a:solidFill>
                <a:latin typeface="+mj-lt"/>
                <a:ea typeface="黑体" panose="02010609060101010101" pitchFamily="49" charset="-122"/>
              </a:rPr>
              <a:t>美元，可以申请将手续费标准下调为</a:t>
            </a:r>
            <a:r>
              <a:rPr lang="en-US" altLang="zh-CN" sz="2600" dirty="0">
                <a:solidFill>
                  <a:schemeClr val="accent2"/>
                </a:solidFill>
                <a:latin typeface="+mj-lt"/>
                <a:ea typeface="黑体" panose="02010609060101010101" pitchFamily="49" charset="-122"/>
              </a:rPr>
              <a:t>3.9%+0.3</a:t>
            </a:r>
            <a:r>
              <a:rPr lang="zh-CN" altLang="en-US" sz="2600" dirty="0">
                <a:solidFill>
                  <a:schemeClr val="accent2"/>
                </a:solidFill>
                <a:latin typeface="+mj-lt"/>
                <a:ea typeface="黑体" panose="02010609060101010101" pitchFamily="49" charset="-122"/>
              </a:rPr>
              <a:t>美元；月收款金额超过了</a:t>
            </a:r>
            <a:r>
              <a:rPr lang="en-US" altLang="zh-CN" sz="2600" dirty="0">
                <a:solidFill>
                  <a:schemeClr val="accent2"/>
                </a:solidFill>
                <a:latin typeface="+mj-lt"/>
                <a:ea typeface="黑体" panose="02010609060101010101" pitchFamily="49" charset="-122"/>
              </a:rPr>
              <a:t>10 000</a:t>
            </a:r>
            <a:r>
              <a:rPr lang="zh-CN" altLang="en-US" sz="2600" dirty="0">
                <a:solidFill>
                  <a:schemeClr val="accent2"/>
                </a:solidFill>
                <a:latin typeface="+mj-lt"/>
                <a:ea typeface="黑体" panose="02010609060101010101" pitchFamily="49" charset="-122"/>
              </a:rPr>
              <a:t>美元，可以申请将手续费标准下调为</a:t>
            </a:r>
            <a:r>
              <a:rPr lang="en-US" altLang="zh-CN" sz="2600" dirty="0">
                <a:solidFill>
                  <a:schemeClr val="accent2"/>
                </a:solidFill>
                <a:latin typeface="+mj-lt"/>
                <a:ea typeface="黑体" panose="02010609060101010101" pitchFamily="49" charset="-122"/>
              </a:rPr>
              <a:t>3.7%+0.3</a:t>
            </a:r>
            <a:r>
              <a:rPr lang="zh-CN" altLang="en-US" sz="2600" dirty="0">
                <a:solidFill>
                  <a:schemeClr val="accent2"/>
                </a:solidFill>
                <a:latin typeface="+mj-lt"/>
                <a:ea typeface="黑体" panose="02010609060101010101" pitchFamily="49" charset="-122"/>
              </a:rPr>
              <a:t>美元；月收款金额超过了</a:t>
            </a:r>
            <a:r>
              <a:rPr lang="en-US" altLang="zh-CN" sz="2600" dirty="0">
                <a:solidFill>
                  <a:schemeClr val="accent2"/>
                </a:solidFill>
                <a:latin typeface="+mj-lt"/>
                <a:ea typeface="黑体" panose="02010609060101010101" pitchFamily="49" charset="-122"/>
              </a:rPr>
              <a:t>10</a:t>
            </a:r>
            <a:r>
              <a:rPr lang="zh-CN" altLang="en-US" sz="2600" dirty="0">
                <a:solidFill>
                  <a:schemeClr val="accent2"/>
                </a:solidFill>
                <a:latin typeface="+mj-lt"/>
                <a:ea typeface="黑体" panose="02010609060101010101" pitchFamily="49" charset="-122"/>
              </a:rPr>
              <a:t>万美元后，可以申请将手续费标准下调为</a:t>
            </a:r>
            <a:r>
              <a:rPr lang="en-US" altLang="zh-CN" sz="2600" dirty="0">
                <a:solidFill>
                  <a:schemeClr val="accent2"/>
                </a:solidFill>
                <a:latin typeface="+mj-lt"/>
                <a:ea typeface="黑体" panose="02010609060101010101" pitchFamily="49" charset="-122"/>
              </a:rPr>
              <a:t>3.4%+0.3</a:t>
            </a:r>
            <a:r>
              <a:rPr lang="zh-CN" altLang="en-US" sz="2600" dirty="0">
                <a:solidFill>
                  <a:schemeClr val="accent2"/>
                </a:solidFill>
                <a:latin typeface="+mj-lt"/>
                <a:ea typeface="黑体" panose="02010609060101010101" pitchFamily="49" charset="-122"/>
              </a:rPr>
              <a:t>美元。</a:t>
            </a:r>
            <a:endParaRPr lang="zh-CN" altLang="en-US" sz="2600" dirty="0">
              <a:solidFill>
                <a:schemeClr val="accent2"/>
              </a:solidFill>
              <a:latin typeface="+mj-lt"/>
              <a:ea typeface="黑体" panose="02010609060101010101" pitchFamily="49" charset="-122"/>
            </a:endParaRPr>
          </a:p>
        </p:txBody>
      </p:sp>
      <p:sp>
        <p:nvSpPr>
          <p:cNvPr id="5" name="文本框 4"/>
          <p:cNvSpPr txBox="1"/>
          <p:nvPr/>
        </p:nvSpPr>
        <p:spPr>
          <a:xfrm>
            <a:off x="2714005" y="5883871"/>
            <a:ext cx="5976664" cy="40011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ctr"/>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a:t>
            </a:r>
            <a:r>
              <a:rPr lang="en-US" altLang="zh-CN" sz="2000" dirty="0">
                <a:solidFill>
                  <a:srgbClr val="FFFFFF"/>
                </a:solidFill>
                <a:latin typeface="黑体" panose="02010609060101010101" pitchFamily="49" charset="-122"/>
                <a:ea typeface="黑体" panose="02010609060101010101" pitchFamily="49" charset="-122"/>
                <a:hlinkClick r:id="rId1" action="ppaction://hlinkfile"/>
              </a:rPr>
              <a:t>PP</a:t>
            </a:r>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支付（</a:t>
            </a:r>
            <a:r>
              <a:rPr lang="en-US" altLang="zh-CN" sz="2000" dirty="0" err="1">
                <a:solidFill>
                  <a:srgbClr val="FFFFFF"/>
                </a:solidFill>
                <a:latin typeface="黑体" panose="02010609060101010101" pitchFamily="49" charset="-122"/>
                <a:ea typeface="黑体" panose="02010609060101010101" pitchFamily="49" charset="-122"/>
                <a:hlinkClick r:id="rId1" action="ppaction://hlinkfile"/>
              </a:rPr>
              <a:t>paypal</a:t>
            </a:r>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a:t>
            </a:r>
            <a:r>
              <a:rPr lang="en-US" altLang="zh-CN" sz="2000" dirty="0">
                <a:solidFill>
                  <a:srgbClr val="FFFFFF"/>
                </a:solidFill>
                <a:latin typeface="黑体" panose="02010609060101010101" pitchFamily="49" charset="-122"/>
                <a:ea typeface="黑体" panose="02010609060101010101" pitchFamily="49" charset="-122"/>
                <a:hlinkClick r:id="rId1" action="ppaction://hlinkfile"/>
              </a:rPr>
              <a:t>——</a:t>
            </a:r>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将世界甩在身后</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5893" y="5674163"/>
            <a:ext cx="819527" cy="819527"/>
          </a:xfrm>
          <a:prstGeom prst="rect">
            <a:avLst/>
          </a:prstGeom>
        </p:spPr>
      </p:pic>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7931" y="836712"/>
            <a:ext cx="10680900" cy="5028108"/>
          </a:xfrm>
          <a:prstGeom prst="rect">
            <a:avLst/>
          </a:prstGeom>
        </p:spPr>
        <p:txBody>
          <a:bodyPr wrap="square">
            <a:spAutoFit/>
          </a:bodyPr>
          <a:lstStyle/>
          <a:p>
            <a:pPr indent="612140" algn="just">
              <a:lnSpc>
                <a:spcPct val="140000"/>
              </a:lnSpc>
              <a:spcBef>
                <a:spcPts val="0"/>
              </a:spcBef>
            </a:pPr>
            <a:r>
              <a:rPr lang="zh-CN" altLang="en-US" sz="3200" dirty="0">
                <a:solidFill>
                  <a:schemeClr val="accent2"/>
                </a:solidFill>
                <a:latin typeface="方正大黑简体" panose="03000509000000000000" pitchFamily="65" charset="-122"/>
                <a:ea typeface="方正大黑简体" panose="03000509000000000000" pitchFamily="65" charset="-122"/>
              </a:rPr>
              <a:t>（四）</a:t>
            </a:r>
            <a:r>
              <a:rPr lang="en-US" altLang="zh-CN" sz="3200" dirty="0">
                <a:solidFill>
                  <a:schemeClr val="accent2"/>
                </a:solidFill>
                <a:latin typeface="方正大黑简体" panose="03000509000000000000" pitchFamily="65" charset="-122"/>
                <a:ea typeface="方正大黑简体" panose="03000509000000000000" pitchFamily="65" charset="-122"/>
              </a:rPr>
              <a:t>Wish</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0"/>
              </a:spcBef>
            </a:pPr>
            <a:r>
              <a:rPr lang="en-US" altLang="zh-CN" sz="2800" b="1" dirty="0">
                <a:solidFill>
                  <a:schemeClr val="accent2"/>
                </a:solidFill>
                <a:latin typeface="+mj-lt"/>
                <a:ea typeface="黑体" panose="02010609060101010101" pitchFamily="49" charset="-122"/>
              </a:rPr>
              <a:t>1. Wish</a:t>
            </a:r>
            <a:r>
              <a:rPr lang="zh-CN" altLang="en-US" sz="2800" b="1" dirty="0">
                <a:solidFill>
                  <a:schemeClr val="accent2"/>
                </a:solidFill>
                <a:latin typeface="+mj-lt"/>
                <a:ea typeface="黑体" panose="02010609060101010101" pitchFamily="49" charset="-122"/>
              </a:rPr>
              <a:t>概况</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en-US" altLang="zh-CN" sz="2400" dirty="0">
                <a:solidFill>
                  <a:schemeClr val="accent2"/>
                </a:solidFill>
                <a:latin typeface="+mj-lt"/>
                <a:ea typeface="黑体" panose="02010609060101010101" pitchFamily="49" charset="-122"/>
              </a:rPr>
              <a:t>Wish</a:t>
            </a:r>
            <a:r>
              <a:rPr lang="zh-CN" altLang="en-US" sz="2400" dirty="0">
                <a:solidFill>
                  <a:schemeClr val="accent2"/>
                </a:solidFill>
                <a:latin typeface="+mj-lt"/>
                <a:ea typeface="黑体" panose="02010609060101010101" pitchFamily="49" charset="-122"/>
              </a:rPr>
              <a:t>于</a:t>
            </a:r>
            <a:r>
              <a:rPr lang="en-US" altLang="zh-CN" sz="2400" dirty="0">
                <a:solidFill>
                  <a:schemeClr val="accent2"/>
                </a:solidFill>
                <a:latin typeface="+mj-lt"/>
                <a:ea typeface="黑体" panose="02010609060101010101" pitchFamily="49" charset="-122"/>
              </a:rPr>
              <a:t>2011</a:t>
            </a:r>
            <a:r>
              <a:rPr lang="zh-CN" altLang="en-US" sz="2400" dirty="0">
                <a:solidFill>
                  <a:schemeClr val="accent2"/>
                </a:solidFill>
                <a:latin typeface="+mj-lt"/>
                <a:ea typeface="黑体" panose="02010609060101010101" pitchFamily="49" charset="-122"/>
              </a:rPr>
              <a:t>年成立于美国旧金山，是一个基于移动端</a:t>
            </a:r>
            <a:r>
              <a:rPr lang="en-US" altLang="zh-CN" sz="2400" dirty="0">
                <a:solidFill>
                  <a:schemeClr val="accent2"/>
                </a:solidFill>
                <a:latin typeface="+mj-lt"/>
                <a:ea typeface="黑体" panose="02010609060101010101" pitchFamily="49" charset="-122"/>
              </a:rPr>
              <a:t>App</a:t>
            </a:r>
            <a:r>
              <a:rPr lang="zh-CN" altLang="en-US" sz="2400" dirty="0">
                <a:solidFill>
                  <a:schemeClr val="accent2"/>
                </a:solidFill>
                <a:latin typeface="+mj-lt"/>
                <a:ea typeface="黑体" panose="02010609060101010101" pitchFamily="49" charset="-122"/>
              </a:rPr>
              <a:t>的商业平台。起初，</a:t>
            </a:r>
            <a:r>
              <a:rPr lang="en-US" altLang="zh-CN" sz="2400" dirty="0">
                <a:solidFill>
                  <a:schemeClr val="accent2"/>
                </a:solidFill>
                <a:latin typeface="+mj-lt"/>
                <a:ea typeface="黑体" panose="02010609060101010101" pitchFamily="49" charset="-122"/>
              </a:rPr>
              <a:t>Wish</a:t>
            </a:r>
            <a:r>
              <a:rPr lang="zh-CN" altLang="en-US" sz="2400" dirty="0">
                <a:solidFill>
                  <a:schemeClr val="accent2"/>
                </a:solidFill>
                <a:latin typeface="+mj-lt"/>
                <a:ea typeface="黑体" panose="02010609060101010101" pitchFamily="49" charset="-122"/>
              </a:rPr>
              <a:t>只是向用户推送信息，并不涉及商品交易；</a:t>
            </a:r>
            <a:r>
              <a:rPr lang="en-US" altLang="zh-CN" sz="2400" dirty="0">
                <a:solidFill>
                  <a:schemeClr val="accent2"/>
                </a:solidFill>
                <a:latin typeface="+mj-lt"/>
                <a:ea typeface="黑体" panose="02010609060101010101" pitchFamily="49" charset="-122"/>
              </a:rPr>
              <a:t>2013</a:t>
            </a:r>
            <a:r>
              <a:rPr lang="zh-CN" altLang="en-US" sz="2400" dirty="0">
                <a:solidFill>
                  <a:schemeClr val="accent2"/>
                </a:solidFill>
                <a:latin typeface="+mj-lt"/>
                <a:ea typeface="黑体" panose="02010609060101010101" pitchFamily="49" charset="-122"/>
              </a:rPr>
              <a:t>年，其升级成为购物平台。与多数电商平台不同，</a:t>
            </a:r>
            <a:r>
              <a:rPr lang="en-US" altLang="zh-CN" sz="2400" dirty="0">
                <a:solidFill>
                  <a:schemeClr val="accent2"/>
                </a:solidFill>
                <a:latin typeface="+mj-lt"/>
                <a:ea typeface="黑体" panose="02010609060101010101" pitchFamily="49" charset="-122"/>
              </a:rPr>
              <a:t>Wish</a:t>
            </a:r>
            <a:r>
              <a:rPr lang="zh-CN" altLang="en-US" sz="2400" dirty="0">
                <a:solidFill>
                  <a:schemeClr val="accent2"/>
                </a:solidFill>
                <a:latin typeface="+mj-lt"/>
                <a:ea typeface="黑体" panose="02010609060101010101" pitchFamily="49" charset="-122"/>
              </a:rPr>
              <a:t>的买家一般不会通过关键词搜索来浏览商品，而更倾向于无目的地浏览。这种浏览方式是西方人比较容易接受的，所以超过六成的</a:t>
            </a:r>
            <a:r>
              <a:rPr lang="en-US" altLang="zh-CN" sz="2400" dirty="0">
                <a:solidFill>
                  <a:schemeClr val="accent2"/>
                </a:solidFill>
                <a:latin typeface="+mj-lt"/>
                <a:ea typeface="黑体" panose="02010609060101010101" pitchFamily="49" charset="-122"/>
              </a:rPr>
              <a:t>Wish</a:t>
            </a:r>
            <a:r>
              <a:rPr lang="zh-CN" altLang="en-US" sz="2400" dirty="0">
                <a:solidFill>
                  <a:schemeClr val="accent2"/>
                </a:solidFill>
                <a:latin typeface="+mj-lt"/>
                <a:ea typeface="黑体" panose="02010609060101010101" pitchFamily="49" charset="-122"/>
              </a:rPr>
              <a:t>平台买家来自美国、加拿大及一些欧洲国家或地区。</a:t>
            </a:r>
            <a:r>
              <a:rPr lang="en-US" altLang="zh-CN" sz="2400" dirty="0">
                <a:solidFill>
                  <a:schemeClr val="accent2"/>
                </a:solidFill>
                <a:latin typeface="+mj-lt"/>
                <a:ea typeface="黑体" panose="02010609060101010101" pitchFamily="49" charset="-122"/>
              </a:rPr>
              <a:t>Wish</a:t>
            </a:r>
            <a:r>
              <a:rPr lang="zh-CN" altLang="en-US" sz="2400" dirty="0">
                <a:solidFill>
                  <a:schemeClr val="accent2"/>
                </a:solidFill>
                <a:latin typeface="+mj-lt"/>
                <a:ea typeface="黑体" panose="02010609060101010101" pitchFamily="49" charset="-122"/>
              </a:rPr>
              <a:t>平台免费向卖家开放注册，但从</a:t>
            </a:r>
            <a:r>
              <a:rPr lang="en-US" altLang="zh-CN" sz="2400" dirty="0">
                <a:solidFill>
                  <a:schemeClr val="accent2"/>
                </a:solidFill>
                <a:latin typeface="+mj-lt"/>
                <a:ea typeface="黑体" panose="02010609060101010101" pitchFamily="49" charset="-122"/>
              </a:rPr>
              <a:t>2018</a:t>
            </a:r>
            <a:r>
              <a:rPr lang="zh-CN" altLang="en-US" sz="2400" dirty="0">
                <a:solidFill>
                  <a:schemeClr val="accent2"/>
                </a:solidFill>
                <a:latin typeface="+mj-lt"/>
                <a:ea typeface="黑体" panose="02010609060101010101" pitchFamily="49" charset="-122"/>
              </a:rPr>
              <a:t>年</a:t>
            </a:r>
            <a:r>
              <a:rPr lang="en-US" altLang="zh-CN" sz="2400" dirty="0">
                <a:solidFill>
                  <a:schemeClr val="accent2"/>
                </a:solidFill>
                <a:latin typeface="+mj-lt"/>
                <a:ea typeface="黑体" panose="02010609060101010101" pitchFamily="49" charset="-122"/>
              </a:rPr>
              <a:t>10</a:t>
            </a:r>
            <a:r>
              <a:rPr lang="zh-CN" altLang="en-US" sz="2400" dirty="0">
                <a:solidFill>
                  <a:schemeClr val="accent2"/>
                </a:solidFill>
                <a:latin typeface="+mj-lt"/>
                <a:ea typeface="黑体" panose="02010609060101010101" pitchFamily="49" charset="-122"/>
              </a:rPr>
              <a:t>月</a:t>
            </a:r>
            <a:r>
              <a:rPr lang="en-US" altLang="zh-CN" sz="2400" dirty="0">
                <a:solidFill>
                  <a:schemeClr val="accent2"/>
                </a:solidFill>
                <a:latin typeface="+mj-lt"/>
                <a:ea typeface="黑体" panose="02010609060101010101" pitchFamily="49" charset="-122"/>
              </a:rPr>
              <a:t>1</a:t>
            </a:r>
            <a:r>
              <a:rPr lang="zh-CN" altLang="en-US" sz="2400" dirty="0">
                <a:solidFill>
                  <a:schemeClr val="accent2"/>
                </a:solidFill>
                <a:latin typeface="+mj-lt"/>
                <a:ea typeface="黑体" panose="02010609060101010101" pitchFamily="49" charset="-122"/>
              </a:rPr>
              <a:t>日起，卖家需要缴纳</a:t>
            </a:r>
            <a:r>
              <a:rPr lang="en-US" altLang="zh-CN" sz="2400" dirty="0">
                <a:solidFill>
                  <a:schemeClr val="accent2"/>
                </a:solidFill>
                <a:latin typeface="+mj-lt"/>
                <a:ea typeface="黑体" panose="02010609060101010101" pitchFamily="49" charset="-122"/>
              </a:rPr>
              <a:t>20 000</a:t>
            </a:r>
            <a:r>
              <a:rPr lang="zh-CN" altLang="en-US" sz="2400" dirty="0">
                <a:solidFill>
                  <a:schemeClr val="accent2"/>
                </a:solidFill>
                <a:latin typeface="+mj-lt"/>
                <a:ea typeface="黑体" panose="02010609060101010101" pitchFamily="49" charset="-122"/>
              </a:rPr>
              <a:t>美元作为保证金。</a:t>
            </a:r>
            <a:r>
              <a:rPr lang="en-US" altLang="zh-CN" sz="2400" dirty="0">
                <a:solidFill>
                  <a:schemeClr val="accent2"/>
                </a:solidFill>
                <a:latin typeface="+mj-lt"/>
                <a:ea typeface="黑体" panose="02010609060101010101" pitchFamily="49" charset="-122"/>
              </a:rPr>
              <a:t>Wish</a:t>
            </a:r>
            <a:r>
              <a:rPr lang="zh-CN" altLang="en-US" sz="2400" dirty="0">
                <a:solidFill>
                  <a:schemeClr val="accent2"/>
                </a:solidFill>
                <a:latin typeface="+mj-lt"/>
                <a:ea typeface="黑体" panose="02010609060101010101" pitchFamily="49" charset="-122"/>
              </a:rPr>
              <a:t>对每笔交易收取</a:t>
            </a:r>
            <a:r>
              <a:rPr lang="en-US" altLang="zh-CN" sz="2400" dirty="0">
                <a:solidFill>
                  <a:schemeClr val="accent2"/>
                </a:solidFill>
                <a:latin typeface="+mj-lt"/>
                <a:ea typeface="黑体" panose="02010609060101010101" pitchFamily="49" charset="-122"/>
              </a:rPr>
              <a:t>15%</a:t>
            </a:r>
            <a:r>
              <a:rPr lang="zh-CN" altLang="en-US" sz="2400" dirty="0">
                <a:solidFill>
                  <a:schemeClr val="accent2"/>
                </a:solidFill>
                <a:latin typeface="+mj-lt"/>
                <a:ea typeface="黑体" panose="02010609060101010101" pitchFamily="49" charset="-122"/>
              </a:rPr>
              <a:t>的佣金。</a:t>
            </a:r>
            <a:endParaRPr lang="zh-CN" altLang="en-US" sz="2400" dirty="0">
              <a:solidFill>
                <a:schemeClr val="accent2"/>
              </a:solidFill>
              <a:latin typeface="+mj-lt"/>
              <a:ea typeface="黑体" panose="02010609060101010101" pitchFamily="49" charset="-122"/>
            </a:endParaRPr>
          </a:p>
        </p:txBody>
      </p:sp>
      <p:sp>
        <p:nvSpPr>
          <p:cNvPr id="3" name="文本框 2"/>
          <p:cNvSpPr txBox="1"/>
          <p:nvPr/>
        </p:nvSpPr>
        <p:spPr>
          <a:xfrm>
            <a:off x="2353965" y="6066861"/>
            <a:ext cx="4536504" cy="40011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a:t>
            </a:r>
            <a:r>
              <a:rPr lang="en-US" altLang="zh-CN" sz="2000" dirty="0">
                <a:solidFill>
                  <a:srgbClr val="FFFFFF"/>
                </a:solidFill>
                <a:latin typeface="+mj-lt"/>
                <a:ea typeface="黑体" panose="02010609060101010101" pitchFamily="49" charset="-122"/>
                <a:hlinkClick r:id="rId1" action="ppaction://hlinkfile"/>
              </a:rPr>
              <a:t>wish</a:t>
            </a:r>
            <a:r>
              <a:rPr lang="zh-CN" altLang="en-US" sz="2000" dirty="0">
                <a:solidFill>
                  <a:srgbClr val="FFFFFF"/>
                </a:solidFill>
                <a:latin typeface="+mj-lt"/>
                <a:ea typeface="黑体" panose="02010609060101010101" pitchFamily="49" charset="-122"/>
                <a:hlinkClick r:id="rId1" action="ppaction://hlinkfile"/>
              </a:rPr>
              <a:t>全球开店有哪些要求？</a:t>
            </a:r>
            <a:endParaRPr lang="zh-CN" altLang="en-US" sz="2000" dirty="0">
              <a:solidFill>
                <a:srgbClr val="FFFFFF"/>
              </a:solidFill>
              <a:latin typeface="+mj-lt"/>
              <a:ea typeface="黑体" panose="02010609060101010101" pitchFamily="49" charset="-122"/>
            </a:endParaRPr>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1877" y="5932274"/>
            <a:ext cx="669285" cy="669285"/>
          </a:xfrm>
          <a:prstGeom prst="rect">
            <a:avLst/>
          </a:prstGeom>
        </p:spPr>
      </p:pic>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肘形连接符 13"/>
          <p:cNvCxnSpPr/>
          <p:nvPr/>
        </p:nvCxnSpPr>
        <p:spPr>
          <a:xfrm>
            <a:off x="3537455" y="4725144"/>
            <a:ext cx="2521521" cy="880300"/>
          </a:xfrm>
          <a:prstGeom prst="bentConnector3">
            <a:avLst>
              <a:gd name="adj1" fmla="val 50000"/>
            </a:avLst>
          </a:prstGeom>
          <a:ln w="9525"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 name="肘形连接符 13"/>
          <p:cNvCxnSpPr/>
          <p:nvPr/>
        </p:nvCxnSpPr>
        <p:spPr>
          <a:xfrm flipV="1">
            <a:off x="3437796" y="2516435"/>
            <a:ext cx="2909448" cy="757210"/>
          </a:xfrm>
          <a:prstGeom prst="bentConnector3">
            <a:avLst>
              <a:gd name="adj1" fmla="val 62381"/>
            </a:avLst>
          </a:prstGeom>
          <a:ln w="9525"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6347244" y="2256527"/>
            <a:ext cx="546935" cy="546935"/>
            <a:chOff x="6419252" y="2708920"/>
            <a:chExt cx="546935" cy="546935"/>
          </a:xfrm>
        </p:grpSpPr>
        <p:sp>
          <p:nvSpPr>
            <p:cNvPr id="3" name="椭圆 2"/>
            <p:cNvSpPr/>
            <p:nvPr/>
          </p:nvSpPr>
          <p:spPr>
            <a:xfrm>
              <a:off x="6419252" y="2708920"/>
              <a:ext cx="546935" cy="546935"/>
            </a:xfrm>
            <a:prstGeom prst="ellipse">
              <a:avLst/>
            </a:prstGeom>
            <a:solidFill>
              <a:schemeClr val="tx2">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8F8F8"/>
                </a:solidFill>
                <a:latin typeface="+mj-lt"/>
                <a:ea typeface="黑体" panose="02010609060101010101" pitchFamily="49" charset="-122"/>
              </a:endParaRPr>
            </a:p>
          </p:txBody>
        </p:sp>
        <p:sp>
          <p:nvSpPr>
            <p:cNvPr id="4" name="标题 4"/>
            <p:cNvSpPr txBox="1"/>
            <p:nvPr/>
          </p:nvSpPr>
          <p:spPr>
            <a:xfrm>
              <a:off x="6448381" y="2802367"/>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a:solidFill>
                    <a:srgbClr val="F8F8F8"/>
                  </a:solidFill>
                  <a:ea typeface="黑体" panose="02010609060101010101" pitchFamily="49" charset="-122"/>
                </a:rPr>
                <a:t>1</a:t>
              </a:r>
              <a:endParaRPr lang="en-US" altLang="zh-CN" sz="2400" b="1" dirty="0">
                <a:solidFill>
                  <a:srgbClr val="F8F8F8"/>
                </a:solidFill>
                <a:ea typeface="黑体" panose="02010609060101010101" pitchFamily="49" charset="-122"/>
              </a:endParaRPr>
            </a:p>
          </p:txBody>
        </p:sp>
      </p:grpSp>
      <p:cxnSp>
        <p:nvCxnSpPr>
          <p:cNvPr id="5" name="肘形连接符 17"/>
          <p:cNvCxnSpPr/>
          <p:nvPr/>
        </p:nvCxnSpPr>
        <p:spPr>
          <a:xfrm flipV="1">
            <a:off x="4197968" y="3639244"/>
            <a:ext cx="3010585" cy="777523"/>
          </a:xfrm>
          <a:prstGeom prst="bentConnector3">
            <a:avLst>
              <a:gd name="adj1" fmla="val 50000"/>
            </a:avLst>
          </a:prstGeom>
          <a:ln w="9525">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6" name="肘形连接符 18"/>
          <p:cNvCxnSpPr/>
          <p:nvPr/>
        </p:nvCxnSpPr>
        <p:spPr>
          <a:xfrm>
            <a:off x="3560251" y="3860692"/>
            <a:ext cx="3096344" cy="812358"/>
          </a:xfrm>
          <a:prstGeom prst="bentConnector3">
            <a:avLst>
              <a:gd name="adj1" fmla="val 55369"/>
            </a:avLst>
          </a:prstGeom>
          <a:ln w="9525">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7208553" y="3325235"/>
            <a:ext cx="546935" cy="546935"/>
          </a:xfrm>
          <a:prstGeom prst="ellipse">
            <a:avLst/>
          </a:prstGeom>
          <a:solidFill>
            <a:srgbClr val="92D0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8F8F8"/>
                </a:solidFill>
                <a:latin typeface="+mj-lt"/>
                <a:ea typeface="黑体" panose="02010609060101010101" pitchFamily="49" charset="-122"/>
              </a:rPr>
              <a:t>2</a:t>
            </a:r>
            <a:endParaRPr lang="zh-CN" altLang="en-US" sz="2400" b="1" dirty="0">
              <a:solidFill>
                <a:srgbClr val="F8F8F8"/>
              </a:solidFill>
              <a:latin typeface="+mj-lt"/>
              <a:ea typeface="黑体" panose="02010609060101010101" pitchFamily="49" charset="-122"/>
            </a:endParaRPr>
          </a:p>
        </p:txBody>
      </p:sp>
      <p:sp>
        <p:nvSpPr>
          <p:cNvPr id="9" name="椭圆 8"/>
          <p:cNvSpPr/>
          <p:nvPr/>
        </p:nvSpPr>
        <p:spPr>
          <a:xfrm>
            <a:off x="6541708" y="4385018"/>
            <a:ext cx="546935" cy="546935"/>
          </a:xfrm>
          <a:prstGeom prst="ellips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8F8F8"/>
                </a:solidFill>
                <a:latin typeface="+mj-lt"/>
                <a:ea typeface="黑体" panose="02010609060101010101" pitchFamily="49" charset="-122"/>
              </a:rPr>
              <a:t>3</a:t>
            </a:r>
            <a:endParaRPr lang="zh-CN" altLang="en-US" sz="2400" b="1" dirty="0">
              <a:solidFill>
                <a:srgbClr val="F8F8F8"/>
              </a:solidFill>
              <a:latin typeface="+mj-lt"/>
              <a:ea typeface="黑体" panose="02010609060101010101" pitchFamily="49" charset="-122"/>
            </a:endParaRPr>
          </a:p>
        </p:txBody>
      </p:sp>
      <p:sp>
        <p:nvSpPr>
          <p:cNvPr id="11" name="Freeform 9"/>
          <p:cNvSpPr/>
          <p:nvPr/>
        </p:nvSpPr>
        <p:spPr bwMode="auto">
          <a:xfrm flipH="1">
            <a:off x="1363150" y="2964115"/>
            <a:ext cx="2952328" cy="184358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accent4">
              <a:lumMod val="60000"/>
              <a:lumOff val="40000"/>
            </a:schemeClr>
          </a:solidFill>
          <a:ln>
            <a:noFill/>
          </a:ln>
          <a:effectLst>
            <a:innerShdw blurRad="63500" dist="50800" dir="13500000">
              <a:prstClr val="black">
                <a:alpha val="50000"/>
              </a:prstClr>
            </a:innerShdw>
          </a:effec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12" name="KSO_Shape"/>
          <p:cNvSpPr/>
          <p:nvPr/>
        </p:nvSpPr>
        <p:spPr bwMode="auto">
          <a:xfrm>
            <a:off x="2399732" y="3568738"/>
            <a:ext cx="634342" cy="63434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7024446" y="2237371"/>
            <a:ext cx="2026263" cy="523212"/>
          </a:xfrm>
          <a:prstGeom prst="rect">
            <a:avLst/>
          </a:prstGeom>
        </p:spPr>
        <p:txBody>
          <a:bodyPr wrap="square" lIns="91431" tIns="45716" rIns="91431" bIns="45716">
            <a:spAutoFit/>
          </a:bodyPr>
          <a:lstStyle/>
          <a:p>
            <a:r>
              <a:rPr lang="zh-CN" altLang="en-US" sz="2800" dirty="0">
                <a:solidFill>
                  <a:schemeClr val="accent2"/>
                </a:solidFill>
                <a:latin typeface="黑体" panose="02010609060101010101" pitchFamily="49" charset="-122"/>
                <a:ea typeface="黑体" panose="02010609060101010101" pitchFamily="49" charset="-122"/>
                <a:cs typeface="Arial" panose="020B0604020202020204" pitchFamily="34" charset="0"/>
              </a:rPr>
              <a:t>专注移动端</a:t>
            </a:r>
            <a:endParaRPr lang="zh-CN" altLang="en-US" sz="28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14" name="矩形 13"/>
          <p:cNvSpPr/>
          <p:nvPr/>
        </p:nvSpPr>
        <p:spPr>
          <a:xfrm>
            <a:off x="7182772" y="4344759"/>
            <a:ext cx="2706951" cy="523212"/>
          </a:xfrm>
          <a:prstGeom prst="rect">
            <a:avLst/>
          </a:prstGeom>
        </p:spPr>
        <p:txBody>
          <a:bodyPr wrap="square" lIns="91431" tIns="45716" rIns="91431" bIns="45716">
            <a:spAutoFit/>
          </a:bodyPr>
          <a:lstStyle/>
          <a:p>
            <a:r>
              <a:rPr lang="zh-CN" altLang="en-US" sz="2800" dirty="0">
                <a:solidFill>
                  <a:schemeClr val="accent2"/>
                </a:solidFill>
                <a:latin typeface="黑体" panose="02010609060101010101" pitchFamily="49" charset="-122"/>
                <a:ea typeface="黑体" panose="02010609060101010101" pitchFamily="49" charset="-122"/>
                <a:cs typeface="Arial" panose="020B0604020202020204" pitchFamily="34" charset="0"/>
              </a:rPr>
              <a:t>图片质量很重要</a:t>
            </a:r>
            <a:endParaRPr lang="zh-CN" altLang="en-US" sz="28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15" name="矩形 14"/>
          <p:cNvSpPr/>
          <p:nvPr/>
        </p:nvSpPr>
        <p:spPr>
          <a:xfrm>
            <a:off x="6415766" y="5294866"/>
            <a:ext cx="2706951" cy="523212"/>
          </a:xfrm>
          <a:prstGeom prst="rect">
            <a:avLst/>
          </a:prstGeom>
        </p:spPr>
        <p:txBody>
          <a:bodyPr wrap="square" lIns="91431" tIns="45716" rIns="91431" bIns="45716">
            <a:spAutoFit/>
          </a:bodyPr>
          <a:lstStyle/>
          <a:p>
            <a:r>
              <a:rPr lang="zh-CN" altLang="en-US" sz="2800" dirty="0">
                <a:solidFill>
                  <a:schemeClr val="accent2"/>
                </a:solidFill>
                <a:latin typeface="黑体" panose="02010609060101010101" pitchFamily="49" charset="-122"/>
                <a:ea typeface="黑体" panose="02010609060101010101" pitchFamily="49" charset="-122"/>
                <a:cs typeface="Arial" panose="020B0604020202020204" pitchFamily="34" charset="0"/>
              </a:rPr>
              <a:t>搜索功能不重要</a:t>
            </a:r>
            <a:endParaRPr lang="zh-CN" altLang="en-US" sz="28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16" name="矩形 15"/>
          <p:cNvSpPr/>
          <p:nvPr/>
        </p:nvSpPr>
        <p:spPr>
          <a:xfrm>
            <a:off x="1074806" y="1449376"/>
            <a:ext cx="3195170" cy="558038"/>
          </a:xfrm>
          <a:prstGeom prst="rect">
            <a:avLst/>
          </a:prstGeom>
        </p:spPr>
        <p:txBody>
          <a:bodyPr wrap="none">
            <a:spAutoFit/>
          </a:bodyPr>
          <a:lstStyle/>
          <a:p>
            <a:pPr indent="508000" algn="just" eaLnBrk="1" latinLnBrk="0" hangingPunct="1">
              <a:lnSpc>
                <a:spcPct val="120000"/>
              </a:lnSpc>
              <a:spcBef>
                <a:spcPts val="1000"/>
              </a:spcBef>
            </a:pPr>
            <a:r>
              <a:rPr lang="en-US" altLang="zh-CN" sz="2800" b="1" dirty="0">
                <a:solidFill>
                  <a:schemeClr val="accent2"/>
                </a:solidFill>
                <a:latin typeface="+mj-lt"/>
                <a:ea typeface="黑体" panose="02010609060101010101" pitchFamily="49" charset="-122"/>
              </a:rPr>
              <a:t>2</a:t>
            </a:r>
            <a:r>
              <a:rPr lang="zh-CN" altLang="en-US" sz="2800" b="1" dirty="0">
                <a:solidFill>
                  <a:schemeClr val="accent2"/>
                </a:solidFill>
                <a:latin typeface="+mj-lt"/>
                <a:ea typeface="黑体" panose="02010609060101010101" pitchFamily="49" charset="-122"/>
              </a:rPr>
              <a:t>．</a:t>
            </a:r>
            <a:r>
              <a:rPr lang="en-US" altLang="zh-CN" sz="2800" b="1" dirty="0">
                <a:solidFill>
                  <a:schemeClr val="accent2"/>
                </a:solidFill>
                <a:latin typeface="+mj-lt"/>
                <a:ea typeface="黑体" panose="02010609060101010101" pitchFamily="49" charset="-122"/>
              </a:rPr>
              <a:t>Wish</a:t>
            </a:r>
            <a:r>
              <a:rPr lang="zh-CN" altLang="en-US" sz="2800" b="1" dirty="0">
                <a:solidFill>
                  <a:schemeClr val="accent2"/>
                </a:solidFill>
                <a:latin typeface="+mj-lt"/>
                <a:ea typeface="黑体" panose="02010609060101010101" pitchFamily="49" charset="-122"/>
              </a:rPr>
              <a:t>的特点</a:t>
            </a:r>
            <a:endParaRPr lang="zh-CN" altLang="en-US" sz="2800" b="1" dirty="0">
              <a:solidFill>
                <a:schemeClr val="accent2"/>
              </a:solidFill>
              <a:latin typeface="+mj-lt"/>
              <a:ea typeface="黑体" panose="02010609060101010101" pitchFamily="49" charset="-122"/>
            </a:endParaRPr>
          </a:p>
        </p:txBody>
      </p:sp>
      <p:sp>
        <p:nvSpPr>
          <p:cNvPr id="18" name="椭圆 17"/>
          <p:cNvSpPr/>
          <p:nvPr/>
        </p:nvSpPr>
        <p:spPr>
          <a:xfrm>
            <a:off x="5727954" y="5297207"/>
            <a:ext cx="546935" cy="546935"/>
          </a:xfrm>
          <a:prstGeom prst="ellipse">
            <a:avLst/>
          </a:prstGeom>
          <a:solidFill>
            <a:schemeClr val="accent4">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8F8F8"/>
                </a:solidFill>
                <a:latin typeface="+mj-lt"/>
                <a:ea typeface="黑体" panose="02010609060101010101" pitchFamily="49" charset="-122"/>
              </a:rPr>
              <a:t>4</a:t>
            </a:r>
            <a:endParaRPr lang="zh-CN" altLang="en-US" sz="2400" b="1" dirty="0">
              <a:solidFill>
                <a:srgbClr val="F8F8F8"/>
              </a:solidFill>
              <a:latin typeface="+mj-lt"/>
              <a:ea typeface="黑体" panose="02010609060101010101" pitchFamily="49" charset="-122"/>
            </a:endParaRPr>
          </a:p>
        </p:txBody>
      </p:sp>
      <p:sp>
        <p:nvSpPr>
          <p:cNvPr id="19" name="矩形 18"/>
          <p:cNvSpPr/>
          <p:nvPr/>
        </p:nvSpPr>
        <p:spPr>
          <a:xfrm>
            <a:off x="7846269" y="3290046"/>
            <a:ext cx="2706951" cy="523212"/>
          </a:xfrm>
          <a:prstGeom prst="rect">
            <a:avLst/>
          </a:prstGeom>
        </p:spPr>
        <p:txBody>
          <a:bodyPr wrap="square" lIns="91431" tIns="45716" rIns="91431" bIns="45716">
            <a:spAutoFit/>
          </a:bodyPr>
          <a:lstStyle/>
          <a:p>
            <a:pPr algn="ctr"/>
            <a:r>
              <a:rPr lang="zh-CN" altLang="en-US" sz="2800" dirty="0">
                <a:solidFill>
                  <a:schemeClr val="accent2"/>
                </a:solidFill>
                <a:latin typeface="黑体" panose="02010609060101010101" pitchFamily="49" charset="-122"/>
                <a:ea typeface="黑体" panose="02010609060101010101" pitchFamily="49" charset="-122"/>
                <a:cs typeface="Arial" panose="020B0604020202020204" pitchFamily="34" charset="0"/>
              </a:rPr>
              <a:t>推荐算法独特</a:t>
            </a:r>
            <a:endParaRPr lang="zh-CN" altLang="en-US" sz="28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32" presetClass="emph" presetSubtype="0" fill="hold" grpId="1" nodeType="after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500"/>
                                        <p:tgtEl>
                                          <p:spTgt spid="5"/>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par>
                                <p:cTn id="52" presetID="53" presetClass="entr" presetSubtype="16" fill="hold" grpId="0" nodeType="withEffect">
                                  <p:stCondLst>
                                    <p:cond delay="5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par>
                          <p:cTn id="71" fill="hold">
                            <p:stCondLst>
                              <p:cond delay="5000"/>
                            </p:stCondLst>
                            <p:childTnLst>
                              <p:par>
                                <p:cTn id="72" presetID="22" presetClass="entr" presetSubtype="4"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par>
                                <p:cTn id="80" presetID="53" presetClass="entr" presetSubtype="16" fill="hold" grpId="0" nodeType="withEffect">
                                  <p:stCondLst>
                                    <p:cond delay="50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Effect transition="in" filter="fade">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1" grpId="1" animBg="1"/>
      <p:bldP spid="12" grpId="0" animBg="1"/>
      <p:bldP spid="13" grpId="0"/>
      <p:bldP spid="14" grpId="0"/>
      <p:bldP spid="15" grpId="0"/>
      <p:bldP spid="16" grpId="0"/>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0136" y="1239065"/>
            <a:ext cx="10680900" cy="3583097"/>
          </a:xfrm>
          <a:prstGeom prst="rect">
            <a:avLst/>
          </a:prstGeom>
        </p:spPr>
        <p:txBody>
          <a:bodyPr wrap="square">
            <a:spAutoFit/>
          </a:bodyPr>
          <a:lstStyle/>
          <a:p>
            <a:pPr indent="612140" algn="just">
              <a:lnSpc>
                <a:spcPct val="140000"/>
              </a:lnSpc>
              <a:spcBef>
                <a:spcPts val="0"/>
              </a:spcBef>
            </a:pPr>
            <a:r>
              <a:rPr lang="zh-CN" altLang="en-US" sz="3200" dirty="0">
                <a:solidFill>
                  <a:schemeClr val="accent2"/>
                </a:solidFill>
                <a:latin typeface="方正大黑简体" panose="03000509000000000000" pitchFamily="65" charset="-122"/>
                <a:ea typeface="方正大黑简体" panose="03000509000000000000" pitchFamily="65" charset="-122"/>
              </a:rPr>
              <a:t>（五）敦煌网</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敦煌网概况</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400" dirty="0">
                <a:solidFill>
                  <a:schemeClr val="accent2"/>
                </a:solidFill>
                <a:latin typeface="+mj-lt"/>
                <a:ea typeface="黑体" panose="02010609060101010101" pitchFamily="49" charset="-122"/>
              </a:rPr>
              <a:t>敦煌网是全球知名的在线外贸交易平台，是境内首个为中小企业提供</a:t>
            </a:r>
            <a:r>
              <a:rPr lang="en-US" altLang="zh-CN" sz="2400" dirty="0">
                <a:solidFill>
                  <a:schemeClr val="accent2"/>
                </a:solidFill>
                <a:latin typeface="+mj-lt"/>
                <a:ea typeface="黑体" panose="02010609060101010101" pitchFamily="49" charset="-122"/>
              </a:rPr>
              <a:t>B2B</a:t>
            </a:r>
            <a:r>
              <a:rPr lang="zh-CN" altLang="en-US" sz="2400" dirty="0">
                <a:solidFill>
                  <a:schemeClr val="accent2"/>
                </a:solidFill>
                <a:latin typeface="+mj-lt"/>
                <a:ea typeface="黑体" panose="02010609060101010101" pitchFamily="49" charset="-122"/>
              </a:rPr>
              <a:t>网上交易的网站。敦煌网于</a:t>
            </a:r>
            <a:r>
              <a:rPr lang="en-US" altLang="zh-CN" sz="2400" dirty="0">
                <a:solidFill>
                  <a:schemeClr val="accent2"/>
                </a:solidFill>
                <a:latin typeface="+mj-lt"/>
                <a:ea typeface="黑体" panose="02010609060101010101" pitchFamily="49" charset="-122"/>
              </a:rPr>
              <a:t>2004</a:t>
            </a:r>
            <a:r>
              <a:rPr lang="zh-CN" altLang="en-US" sz="2400" dirty="0">
                <a:solidFill>
                  <a:schemeClr val="accent2"/>
                </a:solidFill>
                <a:latin typeface="+mj-lt"/>
                <a:ea typeface="黑体" panose="02010609060101010101" pitchFamily="49" charset="-122"/>
              </a:rPr>
              <a:t>年创立，致力于帮助境内中小企业通过跨境电商平台走向全球市场，为其开辟一条全新的国际贸易通道，让在线交易变得更加简单、安全、高效。</a:t>
            </a:r>
            <a:endParaRPr lang="zh-CN" altLang="en-US" sz="2400" dirty="0">
              <a:solidFill>
                <a:schemeClr val="accent2"/>
              </a:solidFill>
              <a:latin typeface="+mj-lt"/>
              <a:ea typeface="黑体" panose="02010609060101010101" pitchFamily="49" charset="-122"/>
            </a:endParaRPr>
          </a:p>
        </p:txBody>
      </p:sp>
      <p:sp>
        <p:nvSpPr>
          <p:cNvPr id="3" name="文本框 2"/>
          <p:cNvSpPr txBox="1"/>
          <p:nvPr/>
        </p:nvSpPr>
        <p:spPr>
          <a:xfrm>
            <a:off x="2714005" y="5527576"/>
            <a:ext cx="4248472" cy="40011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点击视频：跨境电商平台敦煌网介绍</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901" y="5317868"/>
            <a:ext cx="819527" cy="819527"/>
          </a:xfrm>
          <a:prstGeom prst="rect">
            <a:avLst/>
          </a:prstGeom>
        </p:spPr>
      </p:pic>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8978" y="1628800"/>
            <a:ext cx="10378805" cy="2496517"/>
          </a:xfrm>
          <a:prstGeom prst="rect">
            <a:avLst/>
          </a:prstGeom>
        </p:spPr>
        <p:txBody>
          <a:bodyPr wrap="square">
            <a:spAutoFit/>
          </a:bodyPr>
          <a:lstStyle/>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敦煌网的交易佣金模式</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800" dirty="0">
                <a:solidFill>
                  <a:schemeClr val="accent2"/>
                </a:solidFill>
                <a:latin typeface="+mj-lt"/>
                <a:ea typeface="黑体" panose="02010609060101010101" pitchFamily="49" charset="-122"/>
              </a:rPr>
              <a:t>敦煌网为买卖双方提供了一个交易平台，为卖家提供免费注册、免费上传商品、免费展示等服务。买卖双方可以在该平台上完成交易，交易成功后，平台向买家收取一定比例的佣金。</a:t>
            </a:r>
            <a:endParaRPr lang="zh-CN" altLang="en-US" sz="28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887524" y="1416593"/>
            <a:ext cx="3986721" cy="523220"/>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spcBef>
                <a:spcPts val="0"/>
              </a:spcBef>
              <a:buNone/>
            </a:pPr>
            <a:r>
              <a:rPr lang="en-US" altLang="zh-CN" sz="2800" dirty="0">
                <a:solidFill>
                  <a:schemeClr val="accent2"/>
                </a:solidFill>
                <a:latin typeface="Arial" panose="020B0604020202020204" pitchFamily="34" charset="0"/>
                <a:ea typeface="黑体" panose="02010609060101010101" pitchFamily="49" charset="-122"/>
                <a:cs typeface="Arial" panose="020B0604020202020204" pitchFamily="34" charset="0"/>
              </a:rPr>
              <a:t>3</a:t>
            </a:r>
            <a:r>
              <a:rPr lang="en-US" altLang="zh-CN" sz="2800" b="1" dirty="0">
                <a:solidFill>
                  <a:schemeClr val="accent2"/>
                </a:solidFill>
                <a:latin typeface="黑体" panose="02010609060101010101" pitchFamily="49" charset="-122"/>
                <a:ea typeface="黑体" panose="02010609060101010101" pitchFamily="49" charset="-122"/>
                <a:cs typeface="Times New Roman" panose="02020603050405020304" charset="0"/>
              </a:rPr>
              <a:t>.</a:t>
            </a:r>
            <a:r>
              <a:rPr lang="zh-CN" altLang="en-US" sz="2800" b="1" dirty="0">
                <a:solidFill>
                  <a:schemeClr val="accent2"/>
                </a:solidFill>
                <a:latin typeface="黑体" panose="02010609060101010101" pitchFamily="49" charset="-122"/>
                <a:ea typeface="黑体" panose="02010609060101010101" pitchFamily="49" charset="-122"/>
                <a:cs typeface="Times New Roman" panose="02020603050405020304" charset="0"/>
              </a:rPr>
              <a:t>敦煌网的服务费模式</a:t>
            </a:r>
            <a:endParaRPr lang="zh-CN" altLang="en-US" sz="2800" b="1"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3" name="Rectangle 10"/>
          <p:cNvSpPr/>
          <p:nvPr/>
        </p:nvSpPr>
        <p:spPr>
          <a:xfrm>
            <a:off x="8980406" y="4658101"/>
            <a:ext cx="1873348" cy="738664"/>
          </a:xfrm>
          <a:prstGeom prst="rect">
            <a:avLst/>
          </a:prstGeom>
        </p:spPr>
        <p:txBody>
          <a:bodyPr wrap="square" lIns="72013" tIns="0" rIns="72013" bIns="0">
            <a:spAutoFit/>
          </a:bodyPr>
          <a:lstStyle/>
          <a:p>
            <a:pPr algn="ctr" defTabSz="914400" eaLnBrk="1" latinLnBrk="0" hangingPunct="1">
              <a:buClrTx/>
              <a:buSzTx/>
              <a:buFontTx/>
              <a:defRPr/>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一体化外贸服务费</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4" name="Rectangle 13"/>
          <p:cNvSpPr/>
          <p:nvPr/>
        </p:nvSpPr>
        <p:spPr>
          <a:xfrm>
            <a:off x="6260239" y="4658101"/>
            <a:ext cx="2067641" cy="369332"/>
          </a:xfrm>
          <a:prstGeom prst="rect">
            <a:avLst/>
          </a:prstGeom>
        </p:spPr>
        <p:txBody>
          <a:bodyPr wrap="square" lIns="72013" tIns="0" rIns="72013" bIns="0">
            <a:spAutoFit/>
          </a:bodyPr>
          <a:lstStyle/>
          <a:p>
            <a:pPr algn="ctr" defTabSz="914400">
              <a:buClrTx/>
              <a:buSzTx/>
              <a:buFontTx/>
              <a:defRPr/>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代运营服务费</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5" name="Rectangle 16"/>
          <p:cNvSpPr/>
          <p:nvPr/>
        </p:nvSpPr>
        <p:spPr>
          <a:xfrm>
            <a:off x="3794125" y="4658101"/>
            <a:ext cx="1757805" cy="369332"/>
          </a:xfrm>
          <a:prstGeom prst="rect">
            <a:avLst/>
          </a:prstGeom>
        </p:spPr>
        <p:txBody>
          <a:bodyPr wrap="square" lIns="72013" tIns="0" rIns="72013" bIns="0">
            <a:spAutoFit/>
          </a:bodyPr>
          <a:lstStyle/>
          <a:p>
            <a:pPr algn="ctr" defTabSz="914400">
              <a:buClrTx/>
              <a:buSzTx/>
              <a:buFontTx/>
              <a:defRPr/>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营销推广费</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6" name="Rectangle 19"/>
          <p:cNvSpPr/>
          <p:nvPr/>
        </p:nvSpPr>
        <p:spPr>
          <a:xfrm>
            <a:off x="1216334" y="4658101"/>
            <a:ext cx="1730468" cy="369332"/>
          </a:xfrm>
          <a:prstGeom prst="rect">
            <a:avLst/>
          </a:prstGeom>
        </p:spPr>
        <p:txBody>
          <a:bodyPr wrap="square" lIns="72013" tIns="0" rIns="72013" bIns="0">
            <a:spAutoFit/>
          </a:bodyPr>
          <a:lstStyle/>
          <a:p>
            <a:pPr algn="ctr" defTabSz="914400">
              <a:defRPr/>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基本服务费</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grpSp>
        <p:nvGrpSpPr>
          <p:cNvPr id="7" name="组合 6"/>
          <p:cNvGrpSpPr/>
          <p:nvPr/>
        </p:nvGrpSpPr>
        <p:grpSpPr>
          <a:xfrm>
            <a:off x="1271568" y="2695439"/>
            <a:ext cx="1620000" cy="1620000"/>
            <a:chOff x="1506614" y="2695439"/>
            <a:chExt cx="1620000" cy="1620000"/>
          </a:xfrm>
        </p:grpSpPr>
        <p:sp>
          <p:nvSpPr>
            <p:cNvPr id="8" name="Oval 36"/>
            <p:cNvSpPr/>
            <p:nvPr/>
          </p:nvSpPr>
          <p:spPr bwMode="auto">
            <a:xfrm>
              <a:off x="1506614" y="2695439"/>
              <a:ext cx="1620000" cy="1620000"/>
            </a:xfrm>
            <a:prstGeom prst="ellipse">
              <a:avLst/>
            </a:prstGeom>
            <a:solidFill>
              <a:schemeClr val="tx2">
                <a:lumMod val="60000"/>
                <a:lumOff val="40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9" name="Freeform 19"/>
            <p:cNvSpPr>
              <a:spLocks noEditPoints="1"/>
            </p:cNvSpPr>
            <p:nvPr/>
          </p:nvSpPr>
          <p:spPr bwMode="auto">
            <a:xfrm>
              <a:off x="1868863" y="3088729"/>
              <a:ext cx="895502" cy="833421"/>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rgbClr val="FFFFFF"/>
            </a:solidFill>
            <a:ln>
              <a:noFill/>
            </a:ln>
          </p:spPr>
          <p:txBody>
            <a:bodyPr vert="horz" wrap="square" lIns="65912" tIns="32957" rIns="65912" bIns="3295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830">
                <a:defRPr/>
              </a:pPr>
              <a:endParaRPr lang="en-US" sz="1000" b="1" kern="0" dirty="0">
                <a:solidFill>
                  <a:sysClr val="windowText" lastClr="000000"/>
                </a:solidFill>
                <a:latin typeface="Segoe UI" panose="020B0502040204020203"/>
              </a:endParaRPr>
            </a:p>
          </p:txBody>
        </p:sp>
      </p:grpSp>
      <p:grpSp>
        <p:nvGrpSpPr>
          <p:cNvPr id="10" name="组合 9"/>
          <p:cNvGrpSpPr/>
          <p:nvPr/>
        </p:nvGrpSpPr>
        <p:grpSpPr>
          <a:xfrm>
            <a:off x="3863027" y="2695439"/>
            <a:ext cx="1620000" cy="1620000"/>
            <a:chOff x="3514488" y="2695439"/>
            <a:chExt cx="1620000" cy="1620000"/>
          </a:xfrm>
        </p:grpSpPr>
        <p:sp>
          <p:nvSpPr>
            <p:cNvPr id="11" name="Oval 50"/>
            <p:cNvSpPr/>
            <p:nvPr/>
          </p:nvSpPr>
          <p:spPr bwMode="auto">
            <a:xfrm>
              <a:off x="3514488" y="2695439"/>
              <a:ext cx="1620000" cy="1620000"/>
            </a:xfrm>
            <a:prstGeom prst="ellipse">
              <a:avLst/>
            </a:prstGeom>
            <a:solidFill>
              <a:schemeClr val="accent4">
                <a:lumMod val="40000"/>
                <a:lumOff val="60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pic>
          <p:nvPicPr>
            <p:cNvPr id="12" name="Picture 28"/>
            <p:cNvPicPr>
              <a:picLocks noChangeAspect="1"/>
            </p:cNvPicPr>
            <p:nvPr/>
          </p:nvPicPr>
          <p:blipFill>
            <a:blip r:embed="rId1" cstate="print"/>
            <a:stretch>
              <a:fillRect/>
            </a:stretch>
          </p:blipFill>
          <p:spPr>
            <a:xfrm>
              <a:off x="3993963" y="3145260"/>
              <a:ext cx="661051" cy="720359"/>
            </a:xfrm>
            <a:prstGeom prst="rect">
              <a:avLst/>
            </a:prstGeom>
          </p:spPr>
        </p:pic>
      </p:grpSp>
      <p:grpSp>
        <p:nvGrpSpPr>
          <p:cNvPr id="13" name="组合 12"/>
          <p:cNvGrpSpPr/>
          <p:nvPr/>
        </p:nvGrpSpPr>
        <p:grpSpPr>
          <a:xfrm>
            <a:off x="6484060" y="2695439"/>
            <a:ext cx="1620000" cy="1620000"/>
            <a:chOff x="5594119" y="2695439"/>
            <a:chExt cx="1620000" cy="1620000"/>
          </a:xfrm>
        </p:grpSpPr>
        <p:sp>
          <p:nvSpPr>
            <p:cNvPr id="14" name="Oval 32"/>
            <p:cNvSpPr/>
            <p:nvPr/>
          </p:nvSpPr>
          <p:spPr bwMode="auto">
            <a:xfrm>
              <a:off x="5594119" y="2695439"/>
              <a:ext cx="1620000" cy="1620000"/>
            </a:xfrm>
            <a:prstGeom prst="ellipse">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pic>
          <p:nvPicPr>
            <p:cNvPr id="15" name="Picture 29"/>
            <p:cNvPicPr>
              <a:picLocks noChangeAspect="1"/>
            </p:cNvPicPr>
            <p:nvPr/>
          </p:nvPicPr>
          <p:blipFill>
            <a:blip r:embed="rId2" cstate="print"/>
            <a:stretch>
              <a:fillRect/>
            </a:stretch>
          </p:blipFill>
          <p:spPr>
            <a:xfrm>
              <a:off x="5986196" y="3166581"/>
              <a:ext cx="835847" cy="677716"/>
            </a:xfrm>
            <a:prstGeom prst="rect">
              <a:avLst/>
            </a:prstGeom>
          </p:spPr>
        </p:pic>
      </p:grpSp>
      <p:grpSp>
        <p:nvGrpSpPr>
          <p:cNvPr id="16" name="组合 15"/>
          <p:cNvGrpSpPr/>
          <p:nvPr/>
        </p:nvGrpSpPr>
        <p:grpSpPr>
          <a:xfrm>
            <a:off x="9107080" y="2695439"/>
            <a:ext cx="1620000" cy="1620000"/>
            <a:chOff x="7601994" y="2695439"/>
            <a:chExt cx="1620000" cy="1620000"/>
          </a:xfrm>
        </p:grpSpPr>
        <p:sp>
          <p:nvSpPr>
            <p:cNvPr id="17" name="Oval 54"/>
            <p:cNvSpPr/>
            <p:nvPr/>
          </p:nvSpPr>
          <p:spPr bwMode="auto">
            <a:xfrm>
              <a:off x="7601994" y="2695439"/>
              <a:ext cx="1620000" cy="1620000"/>
            </a:xfrm>
            <a:prstGeom prst="ellipse">
              <a:avLst/>
            </a:prstGeom>
            <a:solidFill>
              <a:schemeClr val="tx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18" name="Freeform 15"/>
            <p:cNvSpPr>
              <a:spLocks noChangeAspect="1" noEditPoints="1"/>
            </p:cNvSpPr>
            <p:nvPr/>
          </p:nvSpPr>
          <p:spPr bwMode="auto">
            <a:xfrm>
              <a:off x="8133888" y="3127629"/>
              <a:ext cx="556212" cy="755621"/>
            </a:xfrm>
            <a:custGeom>
              <a:avLst/>
              <a:gdLst>
                <a:gd name="T0" fmla="*/ 114 w 214"/>
                <a:gd name="T1" fmla="*/ 53 h 268"/>
                <a:gd name="T2" fmla="*/ 114 w 214"/>
                <a:gd name="T3" fmla="*/ 0 h 268"/>
                <a:gd name="T4" fmla="*/ 95 w 214"/>
                <a:gd name="T5" fmla="*/ 0 h 268"/>
                <a:gd name="T6" fmla="*/ 95 w 214"/>
                <a:gd name="T7" fmla="*/ 53 h 268"/>
                <a:gd name="T8" fmla="*/ 0 w 214"/>
                <a:gd name="T9" fmla="*/ 53 h 268"/>
                <a:gd name="T10" fmla="*/ 0 w 214"/>
                <a:gd name="T11" fmla="*/ 268 h 268"/>
                <a:gd name="T12" fmla="*/ 214 w 214"/>
                <a:gd name="T13" fmla="*/ 268 h 268"/>
                <a:gd name="T14" fmla="*/ 214 w 214"/>
                <a:gd name="T15" fmla="*/ 53 h 268"/>
                <a:gd name="T16" fmla="*/ 114 w 214"/>
                <a:gd name="T17" fmla="*/ 53 h 268"/>
                <a:gd name="T18" fmla="*/ 195 w 214"/>
                <a:gd name="T19" fmla="*/ 248 h 268"/>
                <a:gd name="T20" fmla="*/ 19 w 214"/>
                <a:gd name="T21" fmla="*/ 248 h 268"/>
                <a:gd name="T22" fmla="*/ 19 w 214"/>
                <a:gd name="T23" fmla="*/ 71 h 268"/>
                <a:gd name="T24" fmla="*/ 95 w 214"/>
                <a:gd name="T25" fmla="*/ 71 h 268"/>
                <a:gd name="T26" fmla="*/ 95 w 214"/>
                <a:gd name="T27" fmla="*/ 182 h 268"/>
                <a:gd name="T28" fmla="*/ 63 w 214"/>
                <a:gd name="T29" fmla="*/ 151 h 268"/>
                <a:gd name="T30" fmla="*/ 51 w 214"/>
                <a:gd name="T31" fmla="*/ 165 h 268"/>
                <a:gd name="T32" fmla="*/ 105 w 214"/>
                <a:gd name="T33" fmla="*/ 221 h 268"/>
                <a:gd name="T34" fmla="*/ 161 w 214"/>
                <a:gd name="T35" fmla="*/ 165 h 268"/>
                <a:gd name="T36" fmla="*/ 149 w 214"/>
                <a:gd name="T37" fmla="*/ 151 h 268"/>
                <a:gd name="T38" fmla="*/ 114 w 214"/>
                <a:gd name="T39" fmla="*/ 182 h 268"/>
                <a:gd name="T40" fmla="*/ 114 w 214"/>
                <a:gd name="T41" fmla="*/ 71 h 268"/>
                <a:gd name="T42" fmla="*/ 195 w 214"/>
                <a:gd name="T43" fmla="*/ 71 h 268"/>
                <a:gd name="T44" fmla="*/ 195 w 214"/>
                <a:gd name="T45" fmla="*/ 24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68">
                  <a:moveTo>
                    <a:pt x="114" y="53"/>
                  </a:moveTo>
                  <a:lnTo>
                    <a:pt x="114" y="0"/>
                  </a:lnTo>
                  <a:lnTo>
                    <a:pt x="95" y="0"/>
                  </a:lnTo>
                  <a:lnTo>
                    <a:pt x="95" y="53"/>
                  </a:lnTo>
                  <a:lnTo>
                    <a:pt x="0" y="53"/>
                  </a:lnTo>
                  <a:lnTo>
                    <a:pt x="0" y="268"/>
                  </a:lnTo>
                  <a:lnTo>
                    <a:pt x="214" y="268"/>
                  </a:lnTo>
                  <a:lnTo>
                    <a:pt x="214" y="53"/>
                  </a:lnTo>
                  <a:lnTo>
                    <a:pt x="114" y="53"/>
                  </a:lnTo>
                  <a:close/>
                  <a:moveTo>
                    <a:pt x="195" y="248"/>
                  </a:moveTo>
                  <a:lnTo>
                    <a:pt x="19" y="248"/>
                  </a:lnTo>
                  <a:lnTo>
                    <a:pt x="19" y="71"/>
                  </a:lnTo>
                  <a:lnTo>
                    <a:pt x="95" y="71"/>
                  </a:lnTo>
                  <a:lnTo>
                    <a:pt x="95" y="182"/>
                  </a:lnTo>
                  <a:lnTo>
                    <a:pt x="63" y="151"/>
                  </a:lnTo>
                  <a:lnTo>
                    <a:pt x="51" y="165"/>
                  </a:lnTo>
                  <a:lnTo>
                    <a:pt x="105" y="221"/>
                  </a:lnTo>
                  <a:lnTo>
                    <a:pt x="161" y="165"/>
                  </a:lnTo>
                  <a:lnTo>
                    <a:pt x="149" y="151"/>
                  </a:lnTo>
                  <a:lnTo>
                    <a:pt x="114" y="182"/>
                  </a:lnTo>
                  <a:lnTo>
                    <a:pt x="114" y="71"/>
                  </a:lnTo>
                  <a:lnTo>
                    <a:pt x="195" y="71"/>
                  </a:lnTo>
                  <a:lnTo>
                    <a:pt x="195" y="248"/>
                  </a:lnTo>
                  <a:close/>
                </a:path>
              </a:pathLst>
            </a:custGeom>
            <a:solidFill>
              <a:srgbClr val="FFFFFF"/>
            </a:solidFill>
            <a:ln w="9525">
              <a:noFill/>
              <a:miter lim="800000"/>
            </a:ln>
          </p:spPr>
          <p:txBody>
            <a:bodyPr vert="horz" wrap="square" lIns="67234" tIns="33617" rIns="67234" bIns="33617" numCol="1" anchor="t" anchorCtr="0" compatLnSpc="1"/>
            <a:lstStyle/>
            <a:p>
              <a:pPr defTabSz="685165">
                <a:defRPr/>
              </a:pPr>
              <a:endParaRPr lang="en-US" kern="0" dirty="0">
                <a:solidFill>
                  <a:srgbClr val="505050"/>
                </a:solidFill>
                <a:latin typeface="Segoe UI" panose="020B0502040204020203"/>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05909" y="1216567"/>
            <a:ext cx="10378805" cy="4553106"/>
          </a:xfrm>
          <a:prstGeom prst="rect">
            <a:avLst/>
          </a:prstGeom>
        </p:spPr>
        <p:txBody>
          <a:bodyPr wrap="square">
            <a:spAutoFit/>
          </a:bodyPr>
          <a:lstStyle/>
          <a:p>
            <a:pPr indent="612140" algn="just">
              <a:lnSpc>
                <a:spcPct val="140000"/>
              </a:lnSpc>
              <a:spcBef>
                <a:spcPts val="0"/>
              </a:spcBef>
            </a:pPr>
            <a:r>
              <a:rPr lang="zh-CN" altLang="en-US" sz="3200" dirty="0">
                <a:solidFill>
                  <a:schemeClr val="accent2"/>
                </a:solidFill>
                <a:latin typeface="方正大黑简体" panose="03000509000000000000" pitchFamily="65" charset="-122"/>
                <a:ea typeface="方正大黑简体" panose="03000509000000000000" pitchFamily="65" charset="-122"/>
              </a:rPr>
              <a:t>（六）</a:t>
            </a:r>
            <a:r>
              <a:rPr lang="en-US" altLang="zh-CN" sz="3200" dirty="0">
                <a:solidFill>
                  <a:schemeClr val="accent2"/>
                </a:solidFill>
                <a:latin typeface="方正大黑简体" panose="03000509000000000000" pitchFamily="65" charset="-122"/>
                <a:ea typeface="方正大黑简体" panose="03000509000000000000" pitchFamily="65" charset="-122"/>
              </a:rPr>
              <a:t>Shopee</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en-US" altLang="zh-CN" sz="2400" dirty="0">
                <a:solidFill>
                  <a:schemeClr val="accent2"/>
                </a:solidFill>
                <a:latin typeface="+mj-lt"/>
                <a:ea typeface="黑体" panose="02010609060101010101" pitchFamily="49" charset="-122"/>
              </a:rPr>
              <a:t>Shopee</a:t>
            </a:r>
            <a:r>
              <a:rPr lang="zh-CN" altLang="en-US" sz="2400" dirty="0">
                <a:solidFill>
                  <a:schemeClr val="accent2"/>
                </a:solidFill>
                <a:latin typeface="+mj-lt"/>
                <a:ea typeface="黑体" panose="02010609060101010101" pitchFamily="49" charset="-122"/>
              </a:rPr>
              <a:t>（虾皮）成立于</a:t>
            </a:r>
            <a:r>
              <a:rPr lang="en-US" altLang="zh-CN" sz="2400" dirty="0">
                <a:solidFill>
                  <a:schemeClr val="accent2"/>
                </a:solidFill>
                <a:latin typeface="+mj-lt"/>
                <a:ea typeface="黑体" panose="02010609060101010101" pitchFamily="49" charset="-122"/>
              </a:rPr>
              <a:t>2015</a:t>
            </a:r>
            <a:r>
              <a:rPr lang="zh-CN" altLang="en-US" sz="2400" dirty="0">
                <a:solidFill>
                  <a:schemeClr val="accent2"/>
                </a:solidFill>
                <a:latin typeface="+mj-lt"/>
                <a:ea typeface="黑体" panose="02010609060101010101" pitchFamily="49" charset="-122"/>
              </a:rPr>
              <a:t>年，是东南亚最大的电商平台，覆盖印度尼西亚、马来西亚、越南、泰国、菲律宾和新加坡，同时在我国的深圳、上海和香港地区设有子公司，以帮助我国跨境卖家把优质货物出口至东南亚。</a:t>
            </a:r>
            <a:r>
              <a:rPr lang="en-US" altLang="zh-CN" sz="2400" dirty="0">
                <a:solidFill>
                  <a:schemeClr val="accent2"/>
                </a:solidFill>
                <a:latin typeface="+mj-lt"/>
                <a:ea typeface="黑体" panose="02010609060101010101" pitchFamily="49" charset="-122"/>
              </a:rPr>
              <a:t>Shopee</a:t>
            </a:r>
            <a:r>
              <a:rPr lang="zh-CN" altLang="en-US" sz="2400" dirty="0">
                <a:solidFill>
                  <a:schemeClr val="accent2"/>
                </a:solidFill>
                <a:latin typeface="+mj-lt"/>
                <a:ea typeface="黑体" panose="02010609060101010101" pitchFamily="49" charset="-122"/>
              </a:rPr>
              <a:t>拥有的商品种类包括电子消费品、家居用品、美容保健品、母婴用品、服饰及健身器材等。</a:t>
            </a:r>
            <a:r>
              <a:rPr lang="en-US" altLang="zh-CN" sz="2400" dirty="0">
                <a:solidFill>
                  <a:schemeClr val="accent2"/>
                </a:solidFill>
                <a:latin typeface="+mj-lt"/>
                <a:ea typeface="黑体" panose="02010609060101010101" pitchFamily="49" charset="-122"/>
              </a:rPr>
              <a:t>Shopee</a:t>
            </a:r>
            <a:r>
              <a:rPr lang="zh-CN" altLang="en-US" sz="2400" dirty="0">
                <a:solidFill>
                  <a:schemeClr val="accent2"/>
                </a:solidFill>
                <a:latin typeface="+mj-lt"/>
                <a:ea typeface="黑体" panose="02010609060101010101" pitchFamily="49" charset="-122"/>
              </a:rPr>
              <a:t>自成立起，一直保持快速成长。</a:t>
            </a:r>
            <a:r>
              <a:rPr lang="en-US" altLang="zh-CN" sz="2400" dirty="0">
                <a:solidFill>
                  <a:schemeClr val="accent2"/>
                </a:solidFill>
                <a:latin typeface="+mj-lt"/>
                <a:ea typeface="黑体" panose="02010609060101010101" pitchFamily="49" charset="-122"/>
              </a:rPr>
              <a:t>2021</a:t>
            </a:r>
            <a:r>
              <a:rPr lang="zh-CN" altLang="en-US" sz="2400" dirty="0">
                <a:solidFill>
                  <a:schemeClr val="accent2"/>
                </a:solidFill>
                <a:latin typeface="+mj-lt"/>
                <a:ea typeface="黑体" panose="02010609060101010101" pitchFamily="49" charset="-122"/>
              </a:rPr>
              <a:t>年，</a:t>
            </a:r>
            <a:r>
              <a:rPr lang="en-US" altLang="zh-CN" sz="2400" dirty="0">
                <a:solidFill>
                  <a:schemeClr val="accent2"/>
                </a:solidFill>
                <a:latin typeface="+mj-lt"/>
                <a:ea typeface="黑体" panose="02010609060101010101" pitchFamily="49" charset="-122"/>
              </a:rPr>
              <a:t>Shopee GMV</a:t>
            </a: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Gross Merchandise Volume</a:t>
            </a:r>
            <a:r>
              <a:rPr lang="zh-CN" altLang="en-US" sz="2400" dirty="0">
                <a:solidFill>
                  <a:schemeClr val="accent2"/>
                </a:solidFill>
                <a:latin typeface="+mj-lt"/>
                <a:ea typeface="黑体" panose="02010609060101010101" pitchFamily="49" charset="-122"/>
              </a:rPr>
              <a:t>，商品交易总额）达到</a:t>
            </a:r>
            <a:r>
              <a:rPr lang="en-US" altLang="zh-CN" sz="2400" dirty="0">
                <a:solidFill>
                  <a:schemeClr val="accent2"/>
                </a:solidFill>
                <a:latin typeface="+mj-lt"/>
                <a:ea typeface="黑体" panose="02010609060101010101" pitchFamily="49" charset="-122"/>
              </a:rPr>
              <a:t>625</a:t>
            </a:r>
            <a:r>
              <a:rPr lang="zh-CN" altLang="en-US" sz="2400" dirty="0">
                <a:solidFill>
                  <a:schemeClr val="accent2"/>
                </a:solidFill>
                <a:latin typeface="+mj-lt"/>
                <a:ea typeface="黑体" panose="02010609060101010101" pitchFamily="49" charset="-122"/>
              </a:rPr>
              <a:t>亿美元，同比增长</a:t>
            </a:r>
            <a:r>
              <a:rPr lang="en-US" altLang="zh-CN" sz="2400" dirty="0">
                <a:solidFill>
                  <a:schemeClr val="accent2"/>
                </a:solidFill>
                <a:latin typeface="+mj-lt"/>
                <a:ea typeface="黑体" panose="02010609060101010101" pitchFamily="49" charset="-122"/>
              </a:rPr>
              <a:t>76.8%</a:t>
            </a:r>
            <a:r>
              <a:rPr lang="zh-CN" altLang="en-US" sz="2400" dirty="0">
                <a:solidFill>
                  <a:schemeClr val="accent2"/>
                </a:solidFill>
                <a:latin typeface="+mj-lt"/>
                <a:ea typeface="黑体" panose="02010609060101010101" pitchFamily="49" charset="-122"/>
              </a:rPr>
              <a:t>；总订单数达到</a:t>
            </a:r>
            <a:r>
              <a:rPr lang="en-US" altLang="zh-CN" sz="2400" dirty="0">
                <a:solidFill>
                  <a:schemeClr val="accent2"/>
                </a:solidFill>
                <a:latin typeface="+mj-lt"/>
                <a:ea typeface="黑体" panose="02010609060101010101" pitchFamily="49" charset="-122"/>
              </a:rPr>
              <a:t>61</a:t>
            </a:r>
            <a:r>
              <a:rPr lang="zh-CN" altLang="en-US" sz="2400" dirty="0">
                <a:solidFill>
                  <a:schemeClr val="accent2"/>
                </a:solidFill>
                <a:latin typeface="+mj-lt"/>
                <a:ea typeface="黑体" panose="02010609060101010101" pitchFamily="49" charset="-122"/>
              </a:rPr>
              <a:t>亿，同比增长</a:t>
            </a:r>
            <a:r>
              <a:rPr lang="en-US" altLang="zh-CN" sz="2400" dirty="0">
                <a:solidFill>
                  <a:schemeClr val="accent2"/>
                </a:solidFill>
                <a:latin typeface="+mj-lt"/>
                <a:ea typeface="黑体" panose="02010609060101010101" pitchFamily="49" charset="-122"/>
              </a:rPr>
              <a:t>116.5%</a:t>
            </a:r>
            <a:r>
              <a:rPr lang="zh-CN" altLang="en-US" sz="2400" dirty="0">
                <a:solidFill>
                  <a:schemeClr val="accent2"/>
                </a:solidFill>
                <a:latin typeface="+mj-lt"/>
                <a:ea typeface="黑体" panose="02010609060101010101" pitchFamily="49" charset="-122"/>
              </a:rPr>
              <a:t>。</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1845" y="1024207"/>
            <a:ext cx="10593072" cy="4526432"/>
          </a:xfrm>
          <a:prstGeom prst="rect">
            <a:avLst/>
          </a:prstGeom>
        </p:spPr>
        <p:txBody>
          <a:bodyPr wrap="square">
            <a:spAutoFit/>
          </a:bodyPr>
          <a:lstStyle/>
          <a:p>
            <a:pPr indent="612140" algn="just">
              <a:spcBef>
                <a:spcPts val="0"/>
              </a:spcBef>
            </a:pPr>
            <a:r>
              <a:rPr lang="zh-CN" altLang="en-US" sz="3200" dirty="0">
                <a:solidFill>
                  <a:schemeClr val="accent2"/>
                </a:solidFill>
                <a:latin typeface="方正大黑简体" panose="03000509000000000000" pitchFamily="65" charset="-122"/>
                <a:ea typeface="方正大黑简体" panose="03000509000000000000" pitchFamily="65" charset="-122"/>
              </a:rPr>
              <a:t>（七）来赞达</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来赞达（</a:t>
            </a:r>
            <a:r>
              <a:rPr lang="en-US" altLang="zh-CN" sz="2400" dirty="0">
                <a:solidFill>
                  <a:schemeClr val="accent2"/>
                </a:solidFill>
                <a:latin typeface="+mj-lt"/>
                <a:ea typeface="黑体" panose="02010609060101010101" pitchFamily="49" charset="-122"/>
              </a:rPr>
              <a:t>Lazada</a:t>
            </a:r>
            <a:r>
              <a:rPr lang="zh-CN" altLang="en-US" sz="2400" dirty="0">
                <a:solidFill>
                  <a:schemeClr val="accent2"/>
                </a:solidFill>
                <a:latin typeface="+mj-lt"/>
                <a:ea typeface="黑体" panose="02010609060101010101" pitchFamily="49" charset="-122"/>
              </a:rPr>
              <a:t>）于</a:t>
            </a:r>
            <a:r>
              <a:rPr lang="en-US" altLang="zh-CN" sz="2400" dirty="0">
                <a:solidFill>
                  <a:schemeClr val="accent2"/>
                </a:solidFill>
                <a:latin typeface="+mj-lt"/>
                <a:ea typeface="黑体" panose="02010609060101010101" pitchFamily="49" charset="-122"/>
              </a:rPr>
              <a:t>2012</a:t>
            </a:r>
            <a:r>
              <a:rPr lang="zh-CN" altLang="en-US" sz="2400" dirty="0">
                <a:solidFill>
                  <a:schemeClr val="accent2"/>
                </a:solidFill>
                <a:latin typeface="+mj-lt"/>
                <a:ea typeface="黑体" panose="02010609060101010101" pitchFamily="49" charset="-122"/>
              </a:rPr>
              <a:t>年</a:t>
            </a:r>
            <a:r>
              <a:rPr lang="en-US" altLang="zh-CN" sz="2400" dirty="0">
                <a:solidFill>
                  <a:schemeClr val="accent2"/>
                </a:solidFill>
                <a:latin typeface="+mj-lt"/>
                <a:ea typeface="黑体" panose="02010609060101010101" pitchFamily="49" charset="-122"/>
              </a:rPr>
              <a:t>3</a:t>
            </a:r>
            <a:r>
              <a:rPr lang="zh-CN" altLang="en-US" sz="2400" dirty="0">
                <a:solidFill>
                  <a:schemeClr val="accent2"/>
                </a:solidFill>
                <a:latin typeface="+mj-lt"/>
                <a:ea typeface="黑体" panose="02010609060101010101" pitchFamily="49" charset="-122"/>
              </a:rPr>
              <a:t>月推出，是东南亚重要的网上购物平台，在印度尼西亚、马来西亚、菲律宾、新加坡、泰国以及越南等地设有分支机构。</a:t>
            </a:r>
            <a:r>
              <a:rPr lang="en-US" altLang="zh-CN" sz="2400" dirty="0">
                <a:solidFill>
                  <a:schemeClr val="accent2"/>
                </a:solidFill>
                <a:latin typeface="+mj-lt"/>
                <a:ea typeface="黑体" panose="02010609060101010101" pitchFamily="49" charset="-122"/>
              </a:rPr>
              <a:t>Lazada</a:t>
            </a:r>
            <a:r>
              <a:rPr lang="zh-CN" altLang="en-US" sz="2400" dirty="0">
                <a:solidFill>
                  <a:schemeClr val="accent2"/>
                </a:solidFill>
                <a:latin typeface="+mj-lt"/>
                <a:ea typeface="黑体" panose="02010609060101010101" pitchFamily="49" charset="-122"/>
              </a:rPr>
              <a:t>在韩国、英国以及俄罗斯等地设有办事处。</a:t>
            </a:r>
            <a:endParaRPr lang="zh-CN" altLang="en-US" sz="24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来赞达提供了包括货到付款在内的多种付款方式，其客户服务和免费退货服务也较完善。</a:t>
            </a:r>
            <a:r>
              <a:rPr lang="en-US" altLang="zh-CN" sz="2400" dirty="0">
                <a:solidFill>
                  <a:schemeClr val="accent2"/>
                </a:solidFill>
                <a:latin typeface="+mj-lt"/>
                <a:ea typeface="黑体" panose="02010609060101010101" pitchFamily="49" charset="-122"/>
              </a:rPr>
              <a:t>Lazada</a:t>
            </a:r>
            <a:r>
              <a:rPr lang="zh-CN" altLang="en-US" sz="2400" dirty="0">
                <a:solidFill>
                  <a:schemeClr val="accent2"/>
                </a:solidFill>
                <a:latin typeface="+mj-lt"/>
                <a:ea typeface="黑体" panose="02010609060101010101" pitchFamily="49" charset="-122"/>
              </a:rPr>
              <a:t>的商品种类涵盖电子商品、家庭用品以及时装等。</a:t>
            </a:r>
            <a:endParaRPr lang="zh-CN" altLang="en-US" sz="24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来赞达自建了物流网络，截至</a:t>
            </a:r>
            <a:r>
              <a:rPr lang="en-US" altLang="zh-CN" sz="2400" dirty="0">
                <a:solidFill>
                  <a:schemeClr val="accent2"/>
                </a:solidFill>
                <a:latin typeface="+mj-lt"/>
                <a:ea typeface="黑体" panose="02010609060101010101" pitchFamily="49" charset="-122"/>
              </a:rPr>
              <a:t>2021</a:t>
            </a:r>
            <a:r>
              <a:rPr lang="zh-CN" altLang="en-US" sz="2400" dirty="0">
                <a:solidFill>
                  <a:schemeClr val="accent2"/>
                </a:solidFill>
                <a:latin typeface="+mj-lt"/>
                <a:ea typeface="黑体" panose="02010609060101010101" pitchFamily="49" charset="-122"/>
              </a:rPr>
              <a:t>年</a:t>
            </a:r>
            <a:r>
              <a:rPr lang="en-US" altLang="zh-CN" sz="2400" dirty="0">
                <a:solidFill>
                  <a:schemeClr val="accent2"/>
                </a:solidFill>
                <a:latin typeface="+mj-lt"/>
                <a:ea typeface="黑体" panose="02010609060101010101" pitchFamily="49" charset="-122"/>
              </a:rPr>
              <a:t>4</a:t>
            </a:r>
            <a:r>
              <a:rPr lang="zh-CN" altLang="en-US" sz="2400" dirty="0">
                <a:solidFill>
                  <a:schemeClr val="accent2"/>
                </a:solidFill>
                <a:latin typeface="+mj-lt"/>
                <a:ea typeface="黑体" panose="02010609060101010101" pitchFamily="49" charset="-122"/>
              </a:rPr>
              <a:t>月，其在东南亚的</a:t>
            </a:r>
            <a:r>
              <a:rPr lang="en-US" altLang="zh-CN" sz="2400" dirty="0">
                <a:solidFill>
                  <a:schemeClr val="accent2"/>
                </a:solidFill>
                <a:latin typeface="+mj-lt"/>
                <a:ea typeface="黑体" panose="02010609060101010101" pitchFamily="49" charset="-122"/>
              </a:rPr>
              <a:t>17</a:t>
            </a:r>
            <a:r>
              <a:rPr lang="zh-CN" altLang="en-US" sz="2400" dirty="0">
                <a:solidFill>
                  <a:schemeClr val="accent2"/>
                </a:solidFill>
                <a:latin typeface="+mj-lt"/>
                <a:ea typeface="黑体" panose="02010609060101010101" pitchFamily="49" charset="-122"/>
              </a:rPr>
              <a:t>个城市拥有超过</a:t>
            </a:r>
            <a:r>
              <a:rPr lang="en-US" altLang="zh-CN" sz="2400" dirty="0">
                <a:solidFill>
                  <a:schemeClr val="accent2"/>
                </a:solidFill>
                <a:latin typeface="+mj-lt"/>
                <a:ea typeface="黑体" panose="02010609060101010101" pitchFamily="49" charset="-122"/>
              </a:rPr>
              <a:t>30</a:t>
            </a:r>
            <a:r>
              <a:rPr lang="zh-CN" altLang="en-US" sz="2400" dirty="0">
                <a:solidFill>
                  <a:schemeClr val="accent2"/>
                </a:solidFill>
                <a:latin typeface="+mj-lt"/>
                <a:ea typeface="黑体" panose="02010609060101010101" pitchFamily="49" charset="-122"/>
              </a:rPr>
              <a:t>个仓储中心。</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5813" y="1971448"/>
            <a:ext cx="10945216" cy="1741502"/>
          </a:xfrm>
          <a:prstGeom prst="rect">
            <a:avLst/>
          </a:prstGeom>
          <a:noFill/>
        </p:spPr>
        <p:txBody>
          <a:bodyPr wrap="square" rtlCol="0" anchor="t">
            <a:spAutoFit/>
          </a:bodyPr>
          <a:lstStyle/>
          <a:p>
            <a:pPr>
              <a:lnSpc>
                <a:spcPct val="120000"/>
              </a:lnSpc>
              <a:spcBef>
                <a:spcPts val="1000"/>
              </a:spcBef>
            </a:pP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．掌握跨境电商的含义和分类。</a:t>
            </a:r>
            <a:endParaRPr lang="zh-CN" altLang="en-US" sz="2600" dirty="0">
              <a:solidFill>
                <a:schemeClr val="accent2"/>
              </a:solidFill>
              <a:latin typeface="+mj-lt"/>
              <a:ea typeface="黑体" panose="02010609060101010101" pitchFamily="49" charset="-122"/>
              <a:cs typeface="+mn-ea"/>
            </a:endParaRPr>
          </a:p>
          <a:p>
            <a:pPr>
              <a:lnSpc>
                <a:spcPct val="120000"/>
              </a:lnSpc>
              <a:spcBef>
                <a:spcPts val="1000"/>
              </a:spcBef>
            </a:pPr>
            <a:r>
              <a:rPr lang="en-US" altLang="zh-CN" sz="2600" dirty="0">
                <a:solidFill>
                  <a:schemeClr val="accent2"/>
                </a:solidFill>
                <a:latin typeface="+mj-lt"/>
                <a:ea typeface="黑体" panose="02010609060101010101" pitchFamily="49" charset="-122"/>
                <a:cs typeface="+mn-ea"/>
              </a:rPr>
              <a:t>2</a:t>
            </a:r>
            <a:r>
              <a:rPr lang="zh-CN" altLang="en-US" sz="2600" dirty="0">
                <a:solidFill>
                  <a:schemeClr val="accent2"/>
                </a:solidFill>
                <a:latin typeface="+mj-lt"/>
                <a:ea typeface="黑体" panose="02010609060101010101" pitchFamily="49" charset="-122"/>
                <a:cs typeface="+mn-ea"/>
              </a:rPr>
              <a:t>．了解主要的跨境电商平台及选品。</a:t>
            </a:r>
            <a:endParaRPr lang="zh-CN" altLang="en-US" sz="2600" dirty="0">
              <a:solidFill>
                <a:schemeClr val="accent2"/>
              </a:solidFill>
              <a:latin typeface="+mj-lt"/>
              <a:ea typeface="黑体" panose="02010609060101010101" pitchFamily="49" charset="-122"/>
              <a:cs typeface="+mn-ea"/>
            </a:endParaRPr>
          </a:p>
          <a:p>
            <a:pPr>
              <a:lnSpc>
                <a:spcPct val="120000"/>
              </a:lnSpc>
              <a:spcBef>
                <a:spcPts val="1000"/>
              </a:spcBef>
            </a:pPr>
            <a:r>
              <a:rPr lang="en-US" altLang="zh-CN" sz="2600" dirty="0">
                <a:solidFill>
                  <a:schemeClr val="accent2"/>
                </a:solidFill>
                <a:latin typeface="+mj-lt"/>
                <a:ea typeface="黑体" panose="02010609060101010101" pitchFamily="49" charset="-122"/>
                <a:cs typeface="+mn-ea"/>
              </a:rPr>
              <a:t>3</a:t>
            </a:r>
            <a:r>
              <a:rPr lang="zh-CN" altLang="en-US" sz="2600" dirty="0">
                <a:solidFill>
                  <a:schemeClr val="accent2"/>
                </a:solidFill>
                <a:latin typeface="+mj-lt"/>
                <a:ea typeface="黑体" panose="02010609060101010101" pitchFamily="49" charset="-122"/>
                <a:cs typeface="+mn-ea"/>
              </a:rPr>
              <a:t>．了解跨境电商的物流模式和支付方式，掌握跨境电商物流的通关流程。</a:t>
            </a:r>
            <a:endParaRPr lang="zh-CN" altLang="en-US" sz="2600" dirty="0">
              <a:solidFill>
                <a:schemeClr val="accent2"/>
              </a:solidFill>
              <a:latin typeface="+mj-lt"/>
              <a:ea typeface="黑体" panose="02010609060101010101" pitchFamily="49" charset="-122"/>
              <a:cs typeface="+mn-ea"/>
            </a:endParaRPr>
          </a:p>
        </p:txBody>
      </p:sp>
      <p:sp>
        <p:nvSpPr>
          <p:cNvPr id="3" name="文本框 2"/>
          <p:cNvSpPr txBox="1"/>
          <p:nvPr/>
        </p:nvSpPr>
        <p:spPr>
          <a:xfrm>
            <a:off x="985813" y="1323376"/>
            <a:ext cx="2656496" cy="584775"/>
          </a:xfrm>
          <a:prstGeom prst="rect">
            <a:avLst/>
          </a:prstGeom>
          <a:noFill/>
        </p:spPr>
        <p:txBody>
          <a:bodyPr wrap="none" rtlCol="0">
            <a:spAutoFit/>
          </a:bodyPr>
          <a:lstStyle/>
          <a:p>
            <a:pPr algn="l"/>
            <a:r>
              <a:rPr lang="en-US" altLang="zh-CN" sz="3200" b="1" dirty="0">
                <a:solidFill>
                  <a:srgbClr val="E7E6E6">
                    <a:lumMod val="25000"/>
                  </a:srgbClr>
                </a:solidFill>
                <a:latin typeface="方正大黑简体" panose="03000509000000000000" pitchFamily="65" charset="-122"/>
                <a:ea typeface="方正大黑简体" panose="03000509000000000000" pitchFamily="65" charset="-122"/>
                <a:sym typeface="+mn-ea"/>
              </a:rPr>
              <a:t>【知识目标】</a:t>
            </a:r>
            <a:endParaRPr lang="zh-CN" altLang="en-US" sz="3200" b="1" dirty="0">
              <a:latin typeface="方正大黑简体" panose="03000509000000000000" pitchFamily="65" charset="-122"/>
              <a:ea typeface="方正大黑简体" panose="03000509000000000000" pitchFamily="65" charset="-122"/>
              <a:sym typeface="+mn-ea"/>
            </a:endParaRPr>
          </a:p>
        </p:txBody>
      </p:sp>
      <p:sp>
        <p:nvSpPr>
          <p:cNvPr id="4" name="文本框 3"/>
          <p:cNvSpPr txBox="1"/>
          <p:nvPr/>
        </p:nvSpPr>
        <p:spPr>
          <a:xfrm>
            <a:off x="985813" y="4600125"/>
            <a:ext cx="10945216" cy="1741502"/>
          </a:xfrm>
          <a:prstGeom prst="rect">
            <a:avLst/>
          </a:prstGeom>
          <a:noFill/>
        </p:spPr>
        <p:txBody>
          <a:bodyPr wrap="square" rtlCol="0" anchor="t">
            <a:spAutoFit/>
          </a:bodyPr>
          <a:lstStyle/>
          <a:p>
            <a:pPr>
              <a:lnSpc>
                <a:spcPct val="120000"/>
              </a:lnSpc>
              <a:spcBef>
                <a:spcPts val="1000"/>
              </a:spcBef>
            </a:pPr>
            <a:r>
              <a:rPr lang="en-US" altLang="zh-CN" sz="2600" dirty="0">
                <a:solidFill>
                  <a:schemeClr val="accent2"/>
                </a:solidFill>
                <a:latin typeface="+mj-lt"/>
                <a:ea typeface="黑体" panose="02010609060101010101" pitchFamily="49" charset="-122"/>
                <a:cs typeface="+mj-ea"/>
                <a:sym typeface="+mn-ea"/>
              </a:rPr>
              <a:t>1</a:t>
            </a:r>
            <a:r>
              <a:rPr lang="zh-CN" altLang="en-US" sz="2600" dirty="0">
                <a:solidFill>
                  <a:schemeClr val="accent2"/>
                </a:solidFill>
                <a:latin typeface="+mj-lt"/>
                <a:ea typeface="黑体" panose="02010609060101010101" pitchFamily="49" charset="-122"/>
                <a:cs typeface="+mj-ea"/>
                <a:sym typeface="+mn-ea"/>
              </a:rPr>
              <a:t>．能够分析不同跨境电商平台的优势和劣势，选择合适的跨境电商平台。</a:t>
            </a:r>
            <a:endParaRPr lang="zh-CN" altLang="en-US" sz="2600" dirty="0">
              <a:solidFill>
                <a:schemeClr val="accent2"/>
              </a:solidFill>
              <a:latin typeface="+mj-lt"/>
              <a:ea typeface="黑体" panose="02010609060101010101" pitchFamily="49" charset="-122"/>
              <a:cs typeface="+mj-ea"/>
              <a:sym typeface="+mn-ea"/>
            </a:endParaRPr>
          </a:p>
          <a:p>
            <a:pPr>
              <a:lnSpc>
                <a:spcPct val="120000"/>
              </a:lnSpc>
              <a:spcBef>
                <a:spcPts val="1000"/>
              </a:spcBef>
            </a:pPr>
            <a:r>
              <a:rPr lang="en-US" altLang="zh-CN" sz="2600" dirty="0">
                <a:solidFill>
                  <a:schemeClr val="accent2"/>
                </a:solidFill>
                <a:latin typeface="+mj-lt"/>
                <a:ea typeface="黑体" panose="02010609060101010101" pitchFamily="49" charset="-122"/>
                <a:cs typeface="+mj-ea"/>
                <a:sym typeface="+mn-ea"/>
              </a:rPr>
              <a:t>2</a:t>
            </a:r>
            <a:r>
              <a:rPr lang="zh-CN" altLang="en-US" sz="2600" dirty="0">
                <a:solidFill>
                  <a:schemeClr val="accent2"/>
                </a:solidFill>
                <a:latin typeface="+mj-lt"/>
                <a:ea typeface="黑体" panose="02010609060101010101" pitchFamily="49" charset="-122"/>
                <a:cs typeface="+mj-ea"/>
                <a:sym typeface="+mn-ea"/>
              </a:rPr>
              <a:t>．学会选择跨境物流方式和支付方式。</a:t>
            </a:r>
            <a:endParaRPr lang="zh-CN" altLang="en-US" sz="2600" dirty="0">
              <a:solidFill>
                <a:schemeClr val="accent2"/>
              </a:solidFill>
              <a:latin typeface="+mj-lt"/>
              <a:ea typeface="黑体" panose="02010609060101010101" pitchFamily="49" charset="-122"/>
              <a:cs typeface="+mj-ea"/>
              <a:sym typeface="+mn-ea"/>
            </a:endParaRPr>
          </a:p>
          <a:p>
            <a:pPr>
              <a:lnSpc>
                <a:spcPct val="120000"/>
              </a:lnSpc>
              <a:spcBef>
                <a:spcPts val="1000"/>
              </a:spcBef>
            </a:pPr>
            <a:r>
              <a:rPr lang="en-US" altLang="zh-CN" sz="2600" dirty="0">
                <a:solidFill>
                  <a:schemeClr val="accent2"/>
                </a:solidFill>
                <a:latin typeface="+mj-lt"/>
                <a:ea typeface="黑体" panose="02010609060101010101" pitchFamily="49" charset="-122"/>
                <a:cs typeface="+mj-ea"/>
                <a:sym typeface="+mn-ea"/>
              </a:rPr>
              <a:t>3</a:t>
            </a:r>
            <a:r>
              <a:rPr lang="zh-CN" altLang="en-US" sz="2600" dirty="0">
                <a:solidFill>
                  <a:schemeClr val="accent2"/>
                </a:solidFill>
                <a:latin typeface="+mj-lt"/>
                <a:ea typeface="黑体" panose="02010609060101010101" pitchFamily="49" charset="-122"/>
                <a:cs typeface="+mj-ea"/>
                <a:sym typeface="+mn-ea"/>
              </a:rPr>
              <a:t>．学会亚马逊全球开店的流程。</a:t>
            </a:r>
            <a:endParaRPr lang="zh-CN" altLang="en-US" sz="2600" dirty="0">
              <a:solidFill>
                <a:schemeClr val="accent2"/>
              </a:solidFill>
              <a:latin typeface="+mj-lt"/>
              <a:ea typeface="黑体" panose="02010609060101010101" pitchFamily="49" charset="-122"/>
              <a:cs typeface="+mj-ea"/>
              <a:sym typeface="+mn-ea"/>
            </a:endParaRPr>
          </a:p>
        </p:txBody>
      </p:sp>
      <p:sp>
        <p:nvSpPr>
          <p:cNvPr id="5" name="文本框 4"/>
          <p:cNvSpPr txBox="1"/>
          <p:nvPr/>
        </p:nvSpPr>
        <p:spPr>
          <a:xfrm>
            <a:off x="985813" y="3915664"/>
            <a:ext cx="2656496" cy="603499"/>
          </a:xfrm>
          <a:prstGeom prst="rect">
            <a:avLst/>
          </a:prstGeom>
          <a:noFill/>
        </p:spPr>
        <p:txBody>
          <a:bodyPr wrap="none" rtlCol="0">
            <a:spAutoFit/>
          </a:bodyPr>
          <a:lstStyle/>
          <a:p>
            <a:pPr algn="l" eaLnBrk="1" latinLnBrk="0" hangingPunct="1">
              <a:lnSpc>
                <a:spcPct val="110000"/>
              </a:lnSpc>
              <a:spcBef>
                <a:spcPts val="1000"/>
              </a:spcBef>
            </a:pPr>
            <a:r>
              <a:rPr lang="en-US" altLang="zh-CN" sz="3200" b="1" dirty="0">
                <a:solidFill>
                  <a:srgbClr val="E7E6E6">
                    <a:lumMod val="25000"/>
                  </a:srgbClr>
                </a:solidFill>
                <a:latin typeface="方正大黑简体" panose="03000509000000000000" pitchFamily="65" charset="-122"/>
                <a:ea typeface="方正大黑简体" panose="03000509000000000000" pitchFamily="65" charset="-122"/>
                <a:sym typeface="+mn-ea"/>
              </a:rPr>
              <a:t>【技能目标】</a:t>
            </a:r>
            <a:endParaRPr lang="en-US" altLang="zh-CN" sz="3200" b="1" dirty="0">
              <a:solidFill>
                <a:srgbClr val="E7E6E6">
                  <a:lumMod val="25000"/>
                </a:srgbClr>
              </a:solidFill>
              <a:latin typeface="方正大黑简体" panose="03000509000000000000" pitchFamily="65" charset="-122"/>
              <a:ea typeface="方正大黑简体" panose="03000509000000000000" pitchFamily="65" charset="-122"/>
              <a:sym typeface="+mn-ea"/>
            </a:endParaRPr>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1845" y="1482826"/>
            <a:ext cx="10593072" cy="3892348"/>
          </a:xfrm>
          <a:prstGeom prst="rect">
            <a:avLst/>
          </a:prstGeom>
        </p:spPr>
        <p:txBody>
          <a:bodyPr wrap="square">
            <a:spAutoFit/>
          </a:bodyPr>
          <a:lstStyle/>
          <a:p>
            <a:pPr algn="just">
              <a:spcBef>
                <a:spcPts val="0"/>
              </a:spcBef>
            </a:pPr>
            <a:r>
              <a:rPr lang="zh-CN" altLang="en-US" sz="3600" dirty="0">
                <a:solidFill>
                  <a:schemeClr val="accent2"/>
                </a:solidFill>
                <a:latin typeface="方正大黑简体" panose="03000509000000000000" pitchFamily="65" charset="-122"/>
                <a:ea typeface="方正大黑简体" panose="03000509000000000000" pitchFamily="65" charset="-122"/>
              </a:rPr>
              <a:t>二、跨境电商市场选品</a:t>
            </a:r>
            <a:endParaRPr lang="en-US" altLang="zh-CN" sz="36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一般跨境电商选品有三种方法：站内数据分析工具选品、站外市场分析工具选品、社交媒体工具选品。</a:t>
            </a:r>
            <a:endParaRPr lang="en-US" altLang="zh-CN"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rgbClr val="C00000"/>
                </a:solidFill>
                <a:latin typeface="+mj-lt"/>
                <a:ea typeface="黑体" panose="02010609060101010101" pitchFamily="49" charset="-122"/>
              </a:rPr>
              <a:t>站内数据分析法</a:t>
            </a:r>
            <a:r>
              <a:rPr lang="zh-CN" altLang="en-US" sz="2600" dirty="0">
                <a:solidFill>
                  <a:schemeClr val="accent2"/>
                </a:solidFill>
                <a:latin typeface="+mj-lt"/>
                <a:ea typeface="黑体" panose="02010609060101010101" pitchFamily="49" charset="-122"/>
              </a:rPr>
              <a:t>指利用跨境电商平台内的数据进行选品；</a:t>
            </a:r>
            <a:endParaRPr lang="en-US" altLang="zh-CN"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rgbClr val="C00000"/>
                </a:solidFill>
                <a:latin typeface="+mj-lt"/>
                <a:ea typeface="黑体" panose="02010609060101010101" pitchFamily="49" charset="-122"/>
              </a:rPr>
              <a:t>站外选品</a:t>
            </a:r>
            <a:r>
              <a:rPr lang="zh-CN" altLang="en-US" sz="2600" dirty="0">
                <a:solidFill>
                  <a:schemeClr val="accent2"/>
                </a:solidFill>
                <a:latin typeface="+mj-lt"/>
                <a:ea typeface="黑体" panose="02010609060101010101" pitchFamily="49" charset="-122"/>
              </a:rPr>
              <a:t>一般指利用第三方市场分析工具进行选品；</a:t>
            </a:r>
            <a:endParaRPr lang="en-US" altLang="zh-CN"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rgbClr val="C00000"/>
                </a:solidFill>
                <a:latin typeface="+mj-lt"/>
                <a:ea typeface="黑体" panose="02010609060101010101" pitchFamily="49" charset="-122"/>
              </a:rPr>
              <a:t>社交媒体选品</a:t>
            </a:r>
            <a:r>
              <a:rPr lang="zh-CN" altLang="en-US" sz="2600" dirty="0">
                <a:solidFill>
                  <a:schemeClr val="accent2"/>
                </a:solidFill>
                <a:latin typeface="+mj-lt"/>
                <a:ea typeface="黑体" panose="02010609060101010101" pitchFamily="49" charset="-122"/>
              </a:rPr>
              <a:t>一般指利用社交媒体工具进行选品。</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9844" y="1340223"/>
            <a:ext cx="6161302" cy="584775"/>
          </a:xfrm>
          <a:prstGeom prst="rect">
            <a:avLst/>
          </a:prstGeom>
        </p:spPr>
        <p:txBody>
          <a:bodyPr wrap="square">
            <a:spAutoFit/>
          </a:bodyPr>
          <a:lstStyle/>
          <a:p>
            <a:pPr indent="612140" algn="just">
              <a:spcBef>
                <a:spcPts val="1000"/>
              </a:spcBef>
              <a:spcAft>
                <a:spcPts val="500"/>
              </a:spcAft>
            </a:pPr>
            <a:r>
              <a:rPr lang="zh-CN" altLang="en-US" sz="3200" dirty="0">
                <a:solidFill>
                  <a:schemeClr val="accent2"/>
                </a:solidFill>
                <a:latin typeface="方正大黑简体" panose="03000509000000000000" pitchFamily="65" charset="-122"/>
                <a:ea typeface="方正大黑简体" panose="03000509000000000000" pitchFamily="65" charset="-122"/>
              </a:rPr>
              <a:t>（一）站内数据分析工具选品</a:t>
            </a:r>
            <a:endParaRPr lang="zh-CN" altLang="en-US" sz="3200" dirty="0">
              <a:solidFill>
                <a:schemeClr val="accent2"/>
              </a:solidFill>
              <a:latin typeface="方正大黑简体" panose="03000509000000000000" pitchFamily="65" charset="-122"/>
              <a:ea typeface="方正大黑简体" panose="03000509000000000000" pitchFamily="65" charset="-122"/>
            </a:endParaRPr>
          </a:p>
        </p:txBody>
      </p:sp>
      <p:grpSp>
        <p:nvGrpSpPr>
          <p:cNvPr id="3" name="组合 72"/>
          <p:cNvGrpSpPr/>
          <p:nvPr/>
        </p:nvGrpSpPr>
        <p:grpSpPr>
          <a:xfrm>
            <a:off x="5931644" y="3880497"/>
            <a:ext cx="1188247" cy="2344292"/>
            <a:chOff x="4281488" y="2009843"/>
            <a:chExt cx="1204912" cy="2428808"/>
          </a:xfrm>
          <a:solidFill>
            <a:srgbClr val="00B0F0"/>
          </a:solidFill>
        </p:grpSpPr>
        <p:sp>
          <p:nvSpPr>
            <p:cNvPr id="4"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组合 207"/>
          <p:cNvGrpSpPr/>
          <p:nvPr/>
        </p:nvGrpSpPr>
        <p:grpSpPr>
          <a:xfrm>
            <a:off x="5316609" y="3284309"/>
            <a:ext cx="1069730" cy="3097019"/>
            <a:chOff x="4089129" y="1275606"/>
            <a:chExt cx="1084733" cy="3208672"/>
          </a:xfrm>
          <a:solidFill>
            <a:schemeClr val="tx2"/>
          </a:solidFill>
        </p:grpSpPr>
        <p:sp>
          <p:nvSpPr>
            <p:cNvPr id="9" name="Freeform 27"/>
            <p:cNvSpPr/>
            <p:nvPr/>
          </p:nvSpPr>
          <p:spPr bwMode="auto">
            <a:xfrm>
              <a:off x="4402839" y="1717360"/>
              <a:ext cx="263963" cy="2752310"/>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23"/>
            <p:cNvSpPr/>
            <p:nvPr/>
          </p:nvSpPr>
          <p:spPr bwMode="auto">
            <a:xfrm>
              <a:off x="4290160"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grp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组合 208"/>
          <p:cNvGrpSpPr/>
          <p:nvPr/>
        </p:nvGrpSpPr>
        <p:grpSpPr>
          <a:xfrm>
            <a:off x="4585596" y="4650678"/>
            <a:ext cx="1168997" cy="1707488"/>
            <a:chOff x="3347864" y="2691235"/>
            <a:chExt cx="1185392" cy="1769046"/>
          </a:xfrm>
          <a:solidFill>
            <a:srgbClr val="00B0F0"/>
          </a:solidFill>
        </p:grpSpPr>
        <p:sp>
          <p:nvSpPr>
            <p:cNvPr id="13"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6775" fontAlgn="base">
                <a:lnSpc>
                  <a:spcPct val="120000"/>
                </a:lnSpc>
              </a:pPr>
              <a:endParaRPr lang="zh-CN" altLang="en-US" sz="85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矩形 47"/>
          <p:cNvSpPr>
            <a:spLocks noChangeArrowheads="1"/>
          </p:cNvSpPr>
          <p:nvPr/>
        </p:nvSpPr>
        <p:spPr bwMode="auto">
          <a:xfrm>
            <a:off x="2281957" y="4534501"/>
            <a:ext cx="2133451" cy="9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800" dirty="0">
                <a:solidFill>
                  <a:schemeClr val="accent2"/>
                </a:solidFill>
                <a:latin typeface="黑体" panose="02010609060101010101" pitchFamily="49" charset="-122"/>
                <a:ea typeface="黑体" panose="02010609060101010101" pitchFamily="49" charset="-122"/>
                <a:sym typeface="微软雅黑" panose="020B0503020204020204" pitchFamily="34" charset="-122"/>
              </a:rPr>
              <a:t>评价数据分析选品法</a:t>
            </a:r>
            <a:endParaRPr lang="zh-CN" altLang="en-US" sz="2800" dirty="0">
              <a:solidFill>
                <a:schemeClr val="accent2"/>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8" name="矩形 47"/>
          <p:cNvSpPr>
            <a:spLocks noChangeArrowheads="1"/>
          </p:cNvSpPr>
          <p:nvPr/>
        </p:nvSpPr>
        <p:spPr bwMode="auto">
          <a:xfrm>
            <a:off x="4867078" y="2276872"/>
            <a:ext cx="1878437" cy="9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800" dirty="0">
                <a:solidFill>
                  <a:schemeClr val="accent2"/>
                </a:solidFill>
                <a:latin typeface="黑体" panose="02010609060101010101" pitchFamily="49" charset="-122"/>
                <a:ea typeface="黑体" panose="02010609060101010101" pitchFamily="49" charset="-122"/>
                <a:sym typeface="微软雅黑" panose="020B0503020204020204" pitchFamily="34" charset="-122"/>
              </a:rPr>
              <a:t>畅销品分析选品法</a:t>
            </a:r>
            <a:endParaRPr lang="zh-CN" altLang="en-US" sz="2800" dirty="0">
              <a:solidFill>
                <a:schemeClr val="accent2"/>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9" name="矩形 47"/>
          <p:cNvSpPr>
            <a:spLocks noChangeArrowheads="1"/>
          </p:cNvSpPr>
          <p:nvPr/>
        </p:nvSpPr>
        <p:spPr bwMode="auto">
          <a:xfrm>
            <a:off x="7394525" y="4227369"/>
            <a:ext cx="2262050" cy="107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2800" dirty="0">
                <a:solidFill>
                  <a:schemeClr val="accent2"/>
                </a:solidFill>
                <a:latin typeface="+mj-lt"/>
                <a:ea typeface="黑体" panose="02010609060101010101" pitchFamily="49" charset="-122"/>
                <a:sym typeface="微软雅黑" panose="020B0503020204020204" pitchFamily="34" charset="-122"/>
              </a:rPr>
              <a:t>站内分析工具选品法</a:t>
            </a:r>
            <a:endParaRPr lang="zh-CN" altLang="en-US" sz="2800" dirty="0">
              <a:solidFill>
                <a:schemeClr val="accent2"/>
              </a:solidFill>
              <a:latin typeface="+mj-lt"/>
              <a:ea typeface="黑体" panose="02010609060101010101" pitchFamily="49" charset="-122"/>
              <a:sym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34499" y="6310481"/>
            <a:ext cx="4727320" cy="430887"/>
          </a:xfrm>
          <a:prstGeom prst="rect">
            <a:avLst/>
          </a:prstGeom>
          <a:noFill/>
          <a:ln w="9525">
            <a:noFill/>
          </a:ln>
        </p:spPr>
        <p:txBody>
          <a:bodyPr wrap="none" anchor="ctr">
            <a:spAutoFit/>
          </a:bodyPr>
          <a:lstStyle/>
          <a:p>
            <a:pPr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altLang="zh-CN" sz="2200" dirty="0">
                <a:solidFill>
                  <a:schemeClr val="accent2"/>
                </a:solidFill>
                <a:latin typeface="+mj-lt"/>
                <a:ea typeface="黑体" panose="02010609060101010101" pitchFamily="49" charset="-122"/>
                <a:cs typeface="Times New Roman" panose="02020603050405020304" charset="0"/>
              </a:rPr>
              <a:t>10.3 </a:t>
            </a:r>
            <a:r>
              <a:rPr lang="zh-CN" altLang="en-US" sz="2200" dirty="0">
                <a:solidFill>
                  <a:schemeClr val="accent2"/>
                </a:solidFill>
                <a:latin typeface="+mj-lt"/>
                <a:ea typeface="黑体" panose="02010609060101010101" pitchFamily="49" charset="-122"/>
                <a:cs typeface="Times New Roman" panose="02020603050405020304" charset="0"/>
              </a:rPr>
              <a:t>速卖通网站某运动</a:t>
            </a:r>
            <a:r>
              <a:rPr lang="en-US" altLang="zh-CN" sz="2200" dirty="0">
                <a:solidFill>
                  <a:schemeClr val="accent2"/>
                </a:solidFill>
                <a:latin typeface="+mj-lt"/>
                <a:ea typeface="黑体" panose="02010609060101010101" pitchFamily="49" charset="-122"/>
                <a:cs typeface="Times New Roman" panose="02020603050405020304" charset="0"/>
              </a:rPr>
              <a:t>T </a:t>
            </a:r>
            <a:r>
              <a:rPr lang="zh-CN" altLang="en-US" sz="2200" dirty="0">
                <a:solidFill>
                  <a:schemeClr val="accent2"/>
                </a:solidFill>
                <a:latin typeface="+mj-lt"/>
                <a:ea typeface="黑体" panose="02010609060101010101" pitchFamily="49" charset="-122"/>
                <a:cs typeface="Times New Roman" panose="02020603050405020304" charset="0"/>
              </a:rPr>
              <a:t>恤的评价</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2283" y="955658"/>
            <a:ext cx="6452195" cy="4946683"/>
          </a:xfrm>
          <a:prstGeom prst="rect">
            <a:avLst/>
          </a:prstGeom>
          <a:effectLst>
            <a:outerShdw blurRad="50800" dist="38100" dir="5400000" algn="t" rotWithShape="0">
              <a:prstClr val="black">
                <a:alpha val="40000"/>
              </a:prstClr>
            </a:outerShdw>
          </a:effectLst>
        </p:spPr>
      </p:pic>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1809" y="1052736"/>
            <a:ext cx="10533144" cy="5126532"/>
          </a:xfrm>
          <a:prstGeom prst="rect">
            <a:avLst/>
          </a:prstGeom>
        </p:spPr>
        <p:txBody>
          <a:bodyPr wrap="square">
            <a:spAutoFit/>
          </a:bodyPr>
          <a:lstStyle/>
          <a:p>
            <a:pPr indent="612140" algn="just">
              <a:spcBef>
                <a:spcPts val="0"/>
              </a:spcBef>
            </a:pPr>
            <a:r>
              <a:rPr lang="zh-CN" altLang="en-US" sz="3200" dirty="0">
                <a:solidFill>
                  <a:schemeClr val="accent2"/>
                </a:solidFill>
                <a:latin typeface="方正大黑简体" panose="03000509000000000000" pitchFamily="65" charset="-122"/>
                <a:ea typeface="方正大黑简体" panose="03000509000000000000" pitchFamily="65" charset="-122"/>
              </a:rPr>
              <a:t>（二）站外市场分析工具选品</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卖家可以借助 </a:t>
            </a:r>
            <a:r>
              <a:rPr lang="en-US" altLang="zh-CN" sz="2600" dirty="0">
                <a:solidFill>
                  <a:schemeClr val="accent2"/>
                </a:solidFill>
                <a:latin typeface="+mj-lt"/>
                <a:ea typeface="黑体" panose="02010609060101010101" pitchFamily="49" charset="-122"/>
              </a:rPr>
              <a:t>Google Trends</a:t>
            </a:r>
            <a:r>
              <a:rPr lang="zh-CN" altLang="en-US" sz="2600" dirty="0">
                <a:solidFill>
                  <a:schemeClr val="accent2"/>
                </a:solidFill>
                <a:latin typeface="+mj-lt"/>
                <a:ea typeface="黑体" panose="02010609060101010101" pitchFamily="49" charset="-122"/>
              </a:rPr>
              <a:t>、</a:t>
            </a:r>
            <a:r>
              <a:rPr lang="en-US" altLang="zh-CN" sz="2600" dirty="0" err="1">
                <a:solidFill>
                  <a:schemeClr val="accent2"/>
                </a:solidFill>
                <a:latin typeface="+mj-lt"/>
                <a:ea typeface="黑体" panose="02010609060101010101" pitchFamily="49" charset="-122"/>
              </a:rPr>
              <a:t>KeywordSpy</a:t>
            </a: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Alexa </a:t>
            </a:r>
            <a:r>
              <a:rPr lang="zh-CN" altLang="en-US" sz="2600" dirty="0">
                <a:solidFill>
                  <a:schemeClr val="accent2"/>
                </a:solidFill>
                <a:latin typeface="+mj-lt"/>
                <a:ea typeface="黑体" panose="02010609060101010101" pitchFamily="49" charset="-122"/>
              </a:rPr>
              <a:t>等工具进行数据调研和分析，为自己的选品工作提供更多、更有效的数据参考。</a:t>
            </a:r>
            <a:r>
              <a:rPr lang="en-US" altLang="zh-CN" sz="2600" dirty="0">
                <a:solidFill>
                  <a:schemeClr val="accent2"/>
                </a:solidFill>
                <a:latin typeface="+mj-lt"/>
                <a:ea typeface="黑体" panose="02010609060101010101" pitchFamily="49" charset="-122"/>
              </a:rPr>
              <a:t>Google Trends </a:t>
            </a:r>
            <a:r>
              <a:rPr lang="zh-CN" altLang="en-US" sz="2600" dirty="0">
                <a:solidFill>
                  <a:schemeClr val="accent2"/>
                </a:solidFill>
                <a:latin typeface="+mj-lt"/>
                <a:ea typeface="黑体" panose="02010609060101010101" pitchFamily="49" charset="-122"/>
              </a:rPr>
              <a:t>是一款用来判断关键词在谷歌网页搜索中的趋势走向的工具；</a:t>
            </a:r>
            <a:r>
              <a:rPr lang="en-US" altLang="zh-CN" sz="2600" dirty="0" err="1">
                <a:solidFill>
                  <a:schemeClr val="accent2"/>
                </a:solidFill>
                <a:latin typeface="+mj-lt"/>
                <a:ea typeface="黑体" panose="02010609060101010101" pitchFamily="49" charset="-122"/>
              </a:rPr>
              <a:t>KeywordSpy</a:t>
            </a:r>
            <a:r>
              <a:rPr lang="en-US" altLang="zh-CN" sz="2600" dirty="0">
                <a:solidFill>
                  <a:schemeClr val="accent2"/>
                </a:solidFill>
                <a:latin typeface="+mj-lt"/>
                <a:ea typeface="黑体" panose="02010609060101010101" pitchFamily="49" charset="-122"/>
              </a:rPr>
              <a:t> </a:t>
            </a:r>
            <a:r>
              <a:rPr lang="zh-CN" altLang="en-US" sz="2600" dirty="0">
                <a:solidFill>
                  <a:schemeClr val="accent2"/>
                </a:solidFill>
                <a:latin typeface="+mj-lt"/>
                <a:ea typeface="黑体" panose="02010609060101010101" pitchFamily="49" charset="-122"/>
              </a:rPr>
              <a:t>是一款能在线搜索关键字竞价信息，有效跟踪和检测竞争对手在搜索引擎上的关键字竞价的工具，该工具提供的实时统计报告能为用户描述竞争对手每小时、每天、每周、每月的搜索引擎广告活动表现；</a:t>
            </a:r>
            <a:r>
              <a:rPr lang="en-US" altLang="zh-CN" sz="2600" dirty="0">
                <a:solidFill>
                  <a:schemeClr val="accent2"/>
                </a:solidFill>
                <a:latin typeface="+mj-lt"/>
                <a:ea typeface="黑体" panose="02010609060101010101" pitchFamily="49" charset="-122"/>
              </a:rPr>
              <a:t>Alexa </a:t>
            </a:r>
            <a:r>
              <a:rPr lang="zh-CN" altLang="en-US" sz="2600" dirty="0">
                <a:solidFill>
                  <a:schemeClr val="accent2"/>
                </a:solidFill>
                <a:latin typeface="+mj-lt"/>
                <a:ea typeface="黑体" panose="02010609060101010101" pitchFamily="49" charset="-122"/>
              </a:rPr>
              <a:t>能够为用户提供网站的 </a:t>
            </a:r>
            <a:r>
              <a:rPr lang="en-US" altLang="zh-CN" sz="2600" dirty="0">
                <a:solidFill>
                  <a:schemeClr val="accent2"/>
                </a:solidFill>
                <a:latin typeface="+mj-lt"/>
                <a:ea typeface="黑体" panose="02010609060101010101" pitchFamily="49" charset="-122"/>
              </a:rPr>
              <a:t>Alexa </a:t>
            </a:r>
            <a:r>
              <a:rPr lang="zh-CN" altLang="en-US" sz="2600" dirty="0">
                <a:solidFill>
                  <a:schemeClr val="accent2"/>
                </a:solidFill>
                <a:latin typeface="+mj-lt"/>
                <a:ea typeface="黑体" panose="02010609060101010101" pitchFamily="49" charset="-122"/>
              </a:rPr>
              <a:t>排名查询、网站流量查询、网站访问量查询，以及网站页面浏览量查询服务。</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38141" y="5836622"/>
            <a:ext cx="4320480" cy="430887"/>
          </a:xfrm>
          <a:prstGeom prst="rect">
            <a:avLst/>
          </a:prstGeom>
          <a:noFill/>
        </p:spPr>
        <p:txBody>
          <a:bodyPr wrap="square">
            <a:spAutoFit/>
          </a:bodyPr>
          <a:lstStyle/>
          <a:p>
            <a:r>
              <a:rPr lang="zh-CN" altLang="en-US" sz="2200" dirty="0">
                <a:solidFill>
                  <a:schemeClr val="accent2"/>
                </a:solidFill>
                <a:latin typeface="黑体" panose="02010609060101010101" pitchFamily="49" charset="-122"/>
                <a:ea typeface="黑体" panose="02010609060101010101" pitchFamily="49" charset="-122"/>
              </a:rPr>
              <a:t>图10.4 “鸥鹭”关键词的搜索量</a:t>
            </a:r>
            <a:endParaRPr lang="zh-CN" altLang="en-US" sz="2200" dirty="0">
              <a:solidFill>
                <a:schemeClr val="accent2"/>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1"/>
          <a:stretch>
            <a:fillRect/>
          </a:stretch>
        </p:blipFill>
        <p:spPr>
          <a:xfrm>
            <a:off x="852946" y="1340768"/>
            <a:ext cx="10490870" cy="4316556"/>
          </a:xfrm>
          <a:prstGeom prst="rect">
            <a:avLst/>
          </a:prstGeom>
          <a:effectLst>
            <a:outerShdw blurRad="50800" dist="38100" dir="5400000" algn="t" rotWithShape="0">
              <a:prstClr val="black">
                <a:alpha val="40000"/>
              </a:prstClr>
            </a:outerShdw>
          </a:effectLst>
        </p:spPr>
      </p:pic>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64795" y="1297647"/>
            <a:ext cx="10667172" cy="4262705"/>
          </a:xfrm>
          <a:prstGeom prst="rect">
            <a:avLst/>
          </a:prstGeom>
        </p:spPr>
        <p:txBody>
          <a:bodyPr wrap="square">
            <a:spAutoFit/>
          </a:bodyPr>
          <a:lstStyle/>
          <a:p>
            <a:pPr indent="612140" algn="just">
              <a:spcBef>
                <a:spcPts val="0"/>
              </a:spcBef>
            </a:pPr>
            <a:r>
              <a:rPr lang="zh-CN" altLang="en-US" sz="3200" dirty="0">
                <a:solidFill>
                  <a:schemeClr val="accent2"/>
                </a:solidFill>
                <a:latin typeface="方正大黑简体" panose="03000509000000000000" pitchFamily="65" charset="-122"/>
                <a:ea typeface="方正大黑简体" panose="03000509000000000000" pitchFamily="65" charset="-122"/>
              </a:rPr>
              <a:t>（三）社交媒体工具选品</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首先，根据社交媒体平台数据，识别客户，确定目标客户群体，分析这一群体的需求，做好产品与市场调研；</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其次，选择了产品、市场、目标群体后，就要将产品精准推送给目标人群，提高产品下单转化率；</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最后，要考虑客户留存，提高客户忠诚度，客户忠诚度越高，回头率越高，客户利润贡献度就越大。</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7"/>
          <p:cNvSpPr>
            <a:spLocks noChangeShapeType="1"/>
          </p:cNvSpPr>
          <p:nvPr/>
        </p:nvSpPr>
        <p:spPr bwMode="auto">
          <a:xfrm>
            <a:off x="4742472"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8195" name="Freeform 5"/>
          <p:cNvSpPr/>
          <p:nvPr/>
        </p:nvSpPr>
        <p:spPr bwMode="auto">
          <a:xfrm>
            <a:off x="3275622"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Freeform 6"/>
          <p:cNvSpPr/>
          <p:nvPr/>
        </p:nvSpPr>
        <p:spPr bwMode="auto">
          <a:xfrm>
            <a:off x="3653447"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18"/>
          <p:cNvSpPr/>
          <p:nvPr/>
        </p:nvSpPr>
        <p:spPr bwMode="auto">
          <a:xfrm>
            <a:off x="3928911" y="4591039"/>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Rectangle 3"/>
          <p:cNvSpPr txBox="1">
            <a:spLocks noChangeArrowheads="1"/>
          </p:cNvSpPr>
          <p:nvPr/>
        </p:nvSpPr>
        <p:spPr bwMode="auto">
          <a:xfrm>
            <a:off x="4263047"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8199" name="Text Box 5"/>
          <p:cNvSpPr txBox="1">
            <a:spLocks noChangeArrowheads="1"/>
          </p:cNvSpPr>
          <p:nvPr/>
        </p:nvSpPr>
        <p:spPr bwMode="auto">
          <a:xfrm>
            <a:off x="4210659"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8200" name="Group 21"/>
          <p:cNvGrpSpPr/>
          <p:nvPr/>
        </p:nvGrpSpPr>
        <p:grpSpPr bwMode="auto">
          <a:xfrm>
            <a:off x="0" y="6715125"/>
            <a:ext cx="12196763" cy="142875"/>
            <a:chOff x="0" y="0"/>
            <a:chExt cx="7634" cy="89"/>
          </a:xfrm>
        </p:grpSpPr>
        <p:sp>
          <p:nvSpPr>
            <p:cNvPr id="8229"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1"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2"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cxnSp>
        <p:nvCxnSpPr>
          <p:cNvPr id="8206" name="直接连接符 35"/>
          <p:cNvCxnSpPr>
            <a:cxnSpLocks noChangeShapeType="1"/>
          </p:cNvCxnSpPr>
          <p:nvPr/>
        </p:nvCxnSpPr>
        <p:spPr bwMode="auto">
          <a:xfrm flipV="1">
            <a:off x="3847949" y="4008215"/>
            <a:ext cx="0" cy="2301105"/>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09" name="组合 63"/>
          <p:cNvGrpSpPr/>
          <p:nvPr/>
        </p:nvGrpSpPr>
        <p:grpSpPr bwMode="auto">
          <a:xfrm>
            <a:off x="4448784" y="3024450"/>
            <a:ext cx="584200" cy="557212"/>
            <a:chOff x="0" y="0"/>
            <a:chExt cx="650875" cy="620712"/>
          </a:xfrm>
        </p:grpSpPr>
        <p:sp>
          <p:nvSpPr>
            <p:cNvPr id="8223"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4"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1" name="组合 66"/>
          <p:cNvGrpSpPr/>
          <p:nvPr/>
        </p:nvGrpSpPr>
        <p:grpSpPr bwMode="auto">
          <a:xfrm>
            <a:off x="4448784" y="1692162"/>
            <a:ext cx="584200" cy="557212"/>
            <a:chOff x="0" y="0"/>
            <a:chExt cx="650875" cy="620712"/>
          </a:xfrm>
        </p:grpSpPr>
        <p:sp>
          <p:nvSpPr>
            <p:cNvPr id="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2"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11" name="组合 69"/>
          <p:cNvGrpSpPr/>
          <p:nvPr/>
        </p:nvGrpSpPr>
        <p:grpSpPr bwMode="auto">
          <a:xfrm>
            <a:off x="4448784" y="4392602"/>
            <a:ext cx="584200" cy="557212"/>
            <a:chOff x="0" y="0"/>
            <a:chExt cx="650875" cy="620712"/>
          </a:xfrm>
        </p:grpSpPr>
        <p:sp>
          <p:nvSpPr>
            <p:cNvPr id="8219"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0"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233" name="TextBox 77"/>
          <p:cNvSpPr txBox="1">
            <a:spLocks noChangeArrowheads="1"/>
          </p:cNvSpPr>
          <p:nvPr/>
        </p:nvSpPr>
        <p:spPr bwMode="auto">
          <a:xfrm>
            <a:off x="173587" y="4008215"/>
            <a:ext cx="3692546" cy="193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ts val="1000"/>
              </a:spcBef>
              <a:buFontTx/>
              <a:buNone/>
            </a:pPr>
            <a:r>
              <a:rPr lang="zh-CN" altLang="en-US" sz="2400" dirty="0">
                <a:solidFill>
                  <a:schemeClr val="tx2"/>
                </a:solidFill>
                <a:latin typeface="+mj-lt"/>
                <a:ea typeface="黑体" panose="02010609060101010101" pitchFamily="49" charset="-122"/>
                <a:sym typeface="微软雅黑" panose="020B0503020204020204" pitchFamily="34" charset="-122"/>
              </a:rPr>
              <a:t>一、跨境物流的主要模式</a:t>
            </a:r>
            <a:endParaRPr lang="zh-CN" altLang="en-US" sz="2400" dirty="0">
              <a:solidFill>
                <a:schemeClr val="tx2"/>
              </a:solidFill>
              <a:latin typeface="+mj-lt"/>
              <a:ea typeface="黑体" panose="02010609060101010101" pitchFamily="49" charset="-122"/>
              <a:sym typeface="微软雅黑" panose="020B0503020204020204" pitchFamily="34" charset="-122"/>
            </a:endParaRPr>
          </a:p>
          <a:p>
            <a:pPr eaLnBrk="1" hangingPunct="1">
              <a:lnSpc>
                <a:spcPct val="110000"/>
              </a:lnSpc>
              <a:spcBef>
                <a:spcPts val="1000"/>
              </a:spcBef>
              <a:buFontTx/>
              <a:buNone/>
            </a:pPr>
            <a:r>
              <a:rPr lang="zh-CN" altLang="en-US" sz="2400" dirty="0">
                <a:solidFill>
                  <a:schemeClr val="tx2"/>
                </a:solidFill>
                <a:latin typeface="+mj-lt"/>
                <a:ea typeface="黑体" panose="02010609060101010101" pitchFamily="49" charset="-122"/>
                <a:sym typeface="微软雅黑" panose="020B0503020204020204" pitchFamily="34" charset="-122"/>
              </a:rPr>
              <a:t>二、跨境电商物流中的通关与报关</a:t>
            </a:r>
            <a:endParaRPr lang="zh-CN" altLang="en-US" sz="2400" dirty="0">
              <a:solidFill>
                <a:schemeClr val="tx2"/>
              </a:solidFill>
              <a:latin typeface="+mj-lt"/>
              <a:ea typeface="黑体" panose="02010609060101010101" pitchFamily="49" charset="-122"/>
              <a:sym typeface="微软雅黑" panose="020B0503020204020204" pitchFamily="34" charset="-122"/>
            </a:endParaRPr>
          </a:p>
          <a:p>
            <a:pPr eaLnBrk="1" hangingPunct="1">
              <a:lnSpc>
                <a:spcPct val="110000"/>
              </a:lnSpc>
              <a:spcBef>
                <a:spcPts val="1000"/>
              </a:spcBef>
              <a:buFontTx/>
              <a:buNone/>
            </a:pPr>
            <a:r>
              <a:rPr lang="zh-CN" altLang="en-US" sz="2400" dirty="0">
                <a:solidFill>
                  <a:schemeClr val="tx2"/>
                </a:solidFill>
                <a:latin typeface="+mj-lt"/>
                <a:ea typeface="黑体" panose="02010609060101010101" pitchFamily="49" charset="-122"/>
                <a:sym typeface="微软雅黑" panose="020B0503020204020204" pitchFamily="34" charset="-122"/>
              </a:rPr>
              <a:t>三、跨境支付</a:t>
            </a:r>
            <a:endParaRPr lang="zh-CN" altLang="en-US" sz="2400" dirty="0">
              <a:solidFill>
                <a:schemeClr val="tx2"/>
              </a:solidFill>
              <a:latin typeface="+mj-lt"/>
              <a:ea typeface="黑体" panose="02010609060101010101" pitchFamily="49" charset="-122"/>
              <a:sym typeface="微软雅黑" panose="020B0503020204020204" pitchFamily="34" charset="-122"/>
            </a:endParaRPr>
          </a:p>
        </p:txBody>
      </p:sp>
      <p:grpSp>
        <p:nvGrpSpPr>
          <p:cNvPr id="40" name="组合 44"/>
          <p:cNvGrpSpPr/>
          <p:nvPr/>
        </p:nvGrpSpPr>
        <p:grpSpPr bwMode="auto">
          <a:xfrm>
            <a:off x="4240371" y="4202896"/>
            <a:ext cx="981075" cy="936625"/>
            <a:chOff x="0" y="0"/>
            <a:chExt cx="650875" cy="620712"/>
          </a:xfrm>
        </p:grpSpPr>
        <p:sp>
          <p:nvSpPr>
            <p:cNvPr id="41" name="Oval 20"/>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2"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30" name="Group 4"/>
          <p:cNvGrpSpPr/>
          <p:nvPr/>
        </p:nvGrpSpPr>
        <p:grpSpPr bwMode="auto">
          <a:xfrm>
            <a:off x="10038556" y="7034409"/>
            <a:ext cx="668337" cy="765175"/>
            <a:chOff x="0" y="0"/>
            <a:chExt cx="421" cy="482"/>
          </a:xfrm>
        </p:grpSpPr>
        <p:sp>
          <p:nvSpPr>
            <p:cNvPr id="8215"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3" name="TextBox 80"/>
          <p:cNvSpPr txBox="1">
            <a:spLocks noChangeArrowheads="1"/>
          </p:cNvSpPr>
          <p:nvPr/>
        </p:nvSpPr>
        <p:spPr bwMode="auto">
          <a:xfrm>
            <a:off x="5371514" y="1678381"/>
            <a:ext cx="27286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跨境电商概述</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4" name="TextBox 83"/>
          <p:cNvSpPr txBox="1">
            <a:spLocks noChangeArrowheads="1"/>
          </p:cNvSpPr>
          <p:nvPr/>
        </p:nvSpPr>
        <p:spPr bwMode="auto">
          <a:xfrm>
            <a:off x="5371513" y="3009347"/>
            <a:ext cx="48313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跨境电商平台选择及选品</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45" name="TextBox 84"/>
          <p:cNvSpPr txBox="1">
            <a:spLocks noChangeArrowheads="1"/>
          </p:cNvSpPr>
          <p:nvPr/>
        </p:nvSpPr>
        <p:spPr bwMode="auto">
          <a:xfrm>
            <a:off x="5371513" y="4378821"/>
            <a:ext cx="38807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跨境电商物流与支付</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10153 0.01528 L -0.4441 -0.35972 " pathEditMode="relative" rAng="0" ptsTypes="AA">
                                      <p:cBhvr>
                                        <p:cTn id="6" dur="1000" fill="hold"/>
                                        <p:tgtEl>
                                          <p:spTgt spid="8230"/>
                                        </p:tgtEl>
                                        <p:attrNameLst>
                                          <p:attrName>ppt_x</p:attrName>
                                          <p:attrName>ppt_y</p:attrName>
                                        </p:attrNameLst>
                                      </p:cBhvr>
                                      <p:rCtr x="-17129" y="-18750"/>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8230"/>
                                        </p:tgtEl>
                                      </p:cBhvr>
                                    </p:animEffect>
                                    <p:animScale>
                                      <p:cBhvr>
                                        <p:cTn id="10" dur="100" autoRev="1" fill="hold"/>
                                        <p:tgtEl>
                                          <p:spTgt spid="8230"/>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1" name="click.wav"/>
                                        </p:tgtEl>
                                      </p:cMediaNode>
                                    </p:audio>
                                  </p:sub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300" fill="hold"/>
                                        <p:tgtEl>
                                          <p:spTgt spid="40"/>
                                        </p:tgtEl>
                                        <p:attrNameLst>
                                          <p:attrName>ppt_w</p:attrName>
                                        </p:attrNameLst>
                                      </p:cBhvr>
                                      <p:tavLst>
                                        <p:tav tm="0">
                                          <p:val>
                                            <p:fltVal val="0"/>
                                          </p:val>
                                        </p:tav>
                                        <p:tav tm="100000">
                                          <p:val>
                                            <p:strVal val="#ppt_w"/>
                                          </p:val>
                                        </p:tav>
                                      </p:tavLst>
                                    </p:anim>
                                    <p:anim calcmode="lin" valueType="num">
                                      <p:cBhvr>
                                        <p:cTn id="14" dur="300" fill="hold"/>
                                        <p:tgtEl>
                                          <p:spTgt spid="40"/>
                                        </p:tgtEl>
                                        <p:attrNameLst>
                                          <p:attrName>ppt_h</p:attrName>
                                        </p:attrNameLst>
                                      </p:cBhvr>
                                      <p:tavLst>
                                        <p:tav tm="0">
                                          <p:val>
                                            <p:fltVal val="0"/>
                                          </p:val>
                                        </p:tav>
                                        <p:tav tm="100000">
                                          <p:val>
                                            <p:strVal val="#ppt_h"/>
                                          </p:val>
                                        </p:tav>
                                      </p:tavLst>
                                    </p:anim>
                                    <p:animEffect transition="in" filter="fade">
                                      <p:cBhvr>
                                        <p:cTn id="15" dur="300"/>
                                        <p:tgtEl>
                                          <p:spTgt spid="40"/>
                                        </p:tgtEl>
                                      </p:cBhvr>
                                    </p:animEffect>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45"/>
                                        </p:tgtEl>
                                      </p:cBhvr>
                                    </p:animEffect>
                                    <p:animScale>
                                      <p:cBhvr>
                                        <p:cTn id="19" dur="250" autoRev="1" fill="hold"/>
                                        <p:tgtEl>
                                          <p:spTgt spid="45"/>
                                        </p:tgtEl>
                                      </p:cBhvr>
                                      <p:by x="105000" y="105000"/>
                                    </p:animScale>
                                  </p:childTnLst>
                                </p:cTn>
                              </p:par>
                            </p:childTnLst>
                          </p:cTn>
                        </p:par>
                        <p:par>
                          <p:cTn id="20" fill="hold">
                            <p:stCondLst>
                              <p:cond delay="2000"/>
                            </p:stCondLst>
                            <p:childTnLst>
                              <p:par>
                                <p:cTn id="21" presetID="2" presetClass="exit" presetSubtype="4" fill="hold" nodeType="afterEffect">
                                  <p:stCondLst>
                                    <p:cond delay="0"/>
                                  </p:stCondLst>
                                  <p:childTnLst>
                                    <p:anim calcmode="lin" valueType="num">
                                      <p:cBhvr additive="base">
                                        <p:cTn id="22" dur="1000"/>
                                        <p:tgtEl>
                                          <p:spTgt spid="8230"/>
                                        </p:tgtEl>
                                        <p:attrNameLst>
                                          <p:attrName>ppt_x</p:attrName>
                                        </p:attrNameLst>
                                      </p:cBhvr>
                                      <p:tavLst>
                                        <p:tav tm="0">
                                          <p:val>
                                            <p:strVal val="ppt_x"/>
                                          </p:val>
                                        </p:tav>
                                        <p:tav tm="100000">
                                          <p:val>
                                            <p:strVal val="ppt_x"/>
                                          </p:val>
                                        </p:tav>
                                      </p:tavLst>
                                    </p:anim>
                                    <p:anim calcmode="lin" valueType="num">
                                      <p:cBhvr additive="base">
                                        <p:cTn id="23" dur="1000"/>
                                        <p:tgtEl>
                                          <p:spTgt spid="8230"/>
                                        </p:tgtEl>
                                        <p:attrNameLst>
                                          <p:attrName>ppt_y</p:attrName>
                                        </p:attrNameLst>
                                      </p:cBhvr>
                                      <p:tavLst>
                                        <p:tav tm="0">
                                          <p:val>
                                            <p:strVal val="ppt_y"/>
                                          </p:val>
                                        </p:tav>
                                        <p:tav tm="100000">
                                          <p:val>
                                            <p:strVal val="1+ppt_h/2"/>
                                          </p:val>
                                        </p:tav>
                                      </p:tavLst>
                                    </p:anim>
                                    <p:set>
                                      <p:cBhvr>
                                        <p:cTn id="24" dur="1" fill="hold">
                                          <p:stCondLst>
                                            <p:cond delay="999"/>
                                          </p:stCondLst>
                                        </p:cTn>
                                        <p:tgtEl>
                                          <p:spTgt spid="8230"/>
                                        </p:tgtEl>
                                        <p:attrNameLst>
                                          <p:attrName>style.visibility</p:attrName>
                                        </p:attrNameLst>
                                      </p:cBhvr>
                                      <p:to>
                                        <p:strVal val="hidden"/>
                                      </p:to>
                                    </p:set>
                                  </p:childTnLst>
                                </p:cTn>
                              </p:par>
                            </p:childTnLst>
                          </p:cTn>
                        </p:par>
                        <p:par>
                          <p:cTn id="25" fill="hold">
                            <p:stCondLst>
                              <p:cond delay="3000"/>
                            </p:stCondLst>
                            <p:childTnLst>
                              <p:par>
                                <p:cTn id="26" presetID="12" presetClass="entr" presetSubtype="2" fill="hold" grpId="0" nodeType="afterEffect">
                                  <p:stCondLst>
                                    <p:cond delay="0"/>
                                  </p:stCondLst>
                                  <p:childTnLst>
                                    <p:set>
                                      <p:cBhvr>
                                        <p:cTn id="27" dur="1" fill="hold">
                                          <p:stCondLst>
                                            <p:cond delay="0"/>
                                          </p:stCondLst>
                                        </p:cTn>
                                        <p:tgtEl>
                                          <p:spTgt spid="8197"/>
                                        </p:tgtEl>
                                        <p:attrNameLst>
                                          <p:attrName>style.visibility</p:attrName>
                                        </p:attrNameLst>
                                      </p:cBhvr>
                                      <p:to>
                                        <p:strVal val="visible"/>
                                      </p:to>
                                    </p:set>
                                    <p:anim calcmode="lin" valueType="num">
                                      <p:cBhvr additive="base">
                                        <p:cTn id="28" dur="300"/>
                                        <p:tgtEl>
                                          <p:spTgt spid="8197"/>
                                        </p:tgtEl>
                                        <p:attrNameLst>
                                          <p:attrName>ppt_x</p:attrName>
                                        </p:attrNameLst>
                                      </p:cBhvr>
                                      <p:tavLst>
                                        <p:tav tm="0">
                                          <p:val>
                                            <p:strVal val="#ppt_x+#ppt_w*1.125000"/>
                                          </p:val>
                                        </p:tav>
                                        <p:tav tm="100000">
                                          <p:val>
                                            <p:strVal val="#ppt_x"/>
                                          </p:val>
                                        </p:tav>
                                      </p:tavLst>
                                    </p:anim>
                                    <p:animEffect transition="in" filter="wipe(left)">
                                      <p:cBhvr>
                                        <p:cTn id="29" dur="300"/>
                                        <p:tgtEl>
                                          <p:spTgt spid="8197"/>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8206"/>
                                        </p:tgtEl>
                                        <p:attrNameLst>
                                          <p:attrName>style.visibility</p:attrName>
                                        </p:attrNameLst>
                                      </p:cBhvr>
                                      <p:to>
                                        <p:strVal val="visible"/>
                                      </p:to>
                                    </p:set>
                                    <p:animEffect transition="in" filter="wipe(up)">
                                      <p:cBhvr>
                                        <p:cTn id="33" dur="500"/>
                                        <p:tgtEl>
                                          <p:spTgt spid="8206"/>
                                        </p:tgtEl>
                                      </p:cBhvr>
                                    </p:animEffect>
                                  </p:childTnLst>
                                </p:cTn>
                              </p:par>
                            </p:childTnLst>
                          </p:cTn>
                        </p:par>
                        <p:par>
                          <p:cTn id="34" fill="hold">
                            <p:stCondLst>
                              <p:cond delay="40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8233"/>
                                        </p:tgtEl>
                                        <p:attrNameLst>
                                          <p:attrName>style.visibility</p:attrName>
                                        </p:attrNameLst>
                                      </p:cBhvr>
                                      <p:to>
                                        <p:strVal val="visible"/>
                                      </p:to>
                                    </p:set>
                                    <p:anim by="(-#ppt_w*2)" calcmode="lin" valueType="num">
                                      <p:cBhvr rctx="PPT">
                                        <p:cTn id="37" dur="250" autoRev="1" fill="hold">
                                          <p:stCondLst>
                                            <p:cond delay="0"/>
                                          </p:stCondLst>
                                        </p:cTn>
                                        <p:tgtEl>
                                          <p:spTgt spid="8233"/>
                                        </p:tgtEl>
                                        <p:attrNameLst>
                                          <p:attrName>ppt_w</p:attrName>
                                        </p:attrNameLst>
                                      </p:cBhvr>
                                    </p:anim>
                                    <p:anim by="(#ppt_w*0.50)" calcmode="lin" valueType="num">
                                      <p:cBhvr>
                                        <p:cTn id="38" dur="250" decel="50000" autoRev="1" fill="hold">
                                          <p:stCondLst>
                                            <p:cond delay="0"/>
                                          </p:stCondLst>
                                        </p:cTn>
                                        <p:tgtEl>
                                          <p:spTgt spid="8233"/>
                                        </p:tgtEl>
                                        <p:attrNameLst>
                                          <p:attrName>ppt_x</p:attrName>
                                        </p:attrNameLst>
                                      </p:cBhvr>
                                    </p:anim>
                                    <p:anim from="(-#ppt_h/2)" to="(#ppt_y)" calcmode="lin" valueType="num">
                                      <p:cBhvr>
                                        <p:cTn id="39" dur="500" fill="hold">
                                          <p:stCondLst>
                                            <p:cond delay="0"/>
                                          </p:stCondLst>
                                        </p:cTn>
                                        <p:tgtEl>
                                          <p:spTgt spid="8233"/>
                                        </p:tgtEl>
                                        <p:attrNameLst>
                                          <p:attrName>ppt_y</p:attrName>
                                        </p:attrNameLst>
                                      </p:cBhvr>
                                    </p:anim>
                                    <p:animRot by="21600000">
                                      <p:cBhvr>
                                        <p:cTn id="40" dur="500" fill="hold">
                                          <p:stCondLst>
                                            <p:cond delay="0"/>
                                          </p:stCondLst>
                                        </p:cTn>
                                        <p:tgtEl>
                                          <p:spTgt spid="8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33" grpId="0" autoUpdateAnimBg="0"/>
      <p:bldP spid="4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p:nvPr/>
        </p:nvSpPr>
        <p:spPr>
          <a:xfrm>
            <a:off x="8980407" y="4697268"/>
            <a:ext cx="1620000" cy="369332"/>
          </a:xfrm>
          <a:prstGeom prst="rect">
            <a:avLst/>
          </a:prstGeom>
        </p:spPr>
        <p:txBody>
          <a:bodyPr wrap="square" lIns="72013" tIns="0" rIns="72013" bIns="0">
            <a:spAutoFit/>
          </a:bodyPr>
          <a:lstStyle/>
          <a:p>
            <a:pPr algn="ctr" defTabSz="914400" eaLnBrk="1" latinLnBrk="0" hangingPunct="1">
              <a:buClrTx/>
              <a:buSzTx/>
              <a:buFontTx/>
              <a:defRPr/>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海外仓储</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5" name="Rectangle 13"/>
          <p:cNvSpPr/>
          <p:nvPr/>
        </p:nvSpPr>
        <p:spPr>
          <a:xfrm>
            <a:off x="6518398" y="4701538"/>
            <a:ext cx="1572370" cy="369332"/>
          </a:xfrm>
          <a:prstGeom prst="rect">
            <a:avLst/>
          </a:prstGeom>
        </p:spPr>
        <p:txBody>
          <a:bodyPr wrap="square" lIns="72013" tIns="0" rIns="72013" bIns="0">
            <a:spAutoFit/>
          </a:bodyPr>
          <a:lstStyle/>
          <a:p>
            <a:pPr algn="ctr" defTabSz="914400">
              <a:buClrTx/>
              <a:buSzTx/>
              <a:buFontTx/>
              <a:defRPr/>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专线物流</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6" name="Rectangle 16"/>
          <p:cNvSpPr/>
          <p:nvPr/>
        </p:nvSpPr>
        <p:spPr>
          <a:xfrm>
            <a:off x="3908528" y="4697268"/>
            <a:ext cx="1757805" cy="369332"/>
          </a:xfrm>
          <a:prstGeom prst="rect">
            <a:avLst/>
          </a:prstGeom>
        </p:spPr>
        <p:txBody>
          <a:bodyPr wrap="square" lIns="72013" tIns="0" rIns="72013" bIns="0">
            <a:spAutoFit/>
          </a:bodyPr>
          <a:lstStyle/>
          <a:p>
            <a:pPr algn="ctr" defTabSz="914400">
              <a:buClrTx/>
              <a:buSzTx/>
              <a:buFontTx/>
              <a:defRPr/>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商业快递</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7" name="Rectangle 19"/>
          <p:cNvSpPr/>
          <p:nvPr/>
        </p:nvSpPr>
        <p:spPr>
          <a:xfrm>
            <a:off x="1481259" y="4697268"/>
            <a:ext cx="1619999" cy="369332"/>
          </a:xfrm>
          <a:prstGeom prst="rect">
            <a:avLst/>
          </a:prstGeom>
        </p:spPr>
        <p:txBody>
          <a:bodyPr wrap="square" lIns="72013" tIns="0" rIns="72013" bIns="0">
            <a:spAutoFit/>
          </a:bodyPr>
          <a:lstStyle/>
          <a:p>
            <a:pPr algn="ctr" defTabSz="914400">
              <a:defRPr/>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邮政物流</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grpSp>
        <p:nvGrpSpPr>
          <p:cNvPr id="8" name="组合 7"/>
          <p:cNvGrpSpPr/>
          <p:nvPr/>
        </p:nvGrpSpPr>
        <p:grpSpPr>
          <a:xfrm>
            <a:off x="1481258" y="2695439"/>
            <a:ext cx="1620000" cy="1620000"/>
            <a:chOff x="1506614" y="2695439"/>
            <a:chExt cx="1620000" cy="1620000"/>
          </a:xfrm>
        </p:grpSpPr>
        <p:sp>
          <p:nvSpPr>
            <p:cNvPr id="9" name="Oval 36"/>
            <p:cNvSpPr/>
            <p:nvPr/>
          </p:nvSpPr>
          <p:spPr bwMode="auto">
            <a:xfrm>
              <a:off x="1506614" y="2695439"/>
              <a:ext cx="1620000" cy="1620000"/>
            </a:xfrm>
            <a:prstGeom prst="ellipse">
              <a:avLst/>
            </a:prstGeom>
            <a:solidFill>
              <a:schemeClr val="tx2">
                <a:lumMod val="60000"/>
                <a:lumOff val="40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10" name="Freeform 19"/>
            <p:cNvSpPr>
              <a:spLocks noEditPoints="1"/>
            </p:cNvSpPr>
            <p:nvPr/>
          </p:nvSpPr>
          <p:spPr bwMode="auto">
            <a:xfrm>
              <a:off x="1868863" y="3088729"/>
              <a:ext cx="895502" cy="833421"/>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rgbClr val="FFFFFF"/>
            </a:solidFill>
            <a:ln>
              <a:noFill/>
            </a:ln>
          </p:spPr>
          <p:txBody>
            <a:bodyPr vert="horz" wrap="square" lIns="65912" tIns="32957" rIns="65912" bIns="3295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830">
                <a:defRPr/>
              </a:pPr>
              <a:endParaRPr lang="en-US" sz="1000" b="1" kern="0" dirty="0">
                <a:solidFill>
                  <a:sysClr val="windowText" lastClr="000000"/>
                </a:solidFill>
                <a:latin typeface="Segoe UI" panose="020B0502040204020203"/>
              </a:endParaRPr>
            </a:p>
          </p:txBody>
        </p:sp>
      </p:grpSp>
      <p:grpSp>
        <p:nvGrpSpPr>
          <p:cNvPr id="11" name="组合 10"/>
          <p:cNvGrpSpPr/>
          <p:nvPr/>
        </p:nvGrpSpPr>
        <p:grpSpPr>
          <a:xfrm>
            <a:off x="3975898" y="2695439"/>
            <a:ext cx="1620000" cy="1620000"/>
            <a:chOff x="3514488" y="2695439"/>
            <a:chExt cx="1620000" cy="1620000"/>
          </a:xfrm>
        </p:grpSpPr>
        <p:sp>
          <p:nvSpPr>
            <p:cNvPr id="12" name="Oval 50"/>
            <p:cNvSpPr/>
            <p:nvPr/>
          </p:nvSpPr>
          <p:spPr bwMode="auto">
            <a:xfrm>
              <a:off x="3514488" y="2695439"/>
              <a:ext cx="1620000" cy="1620000"/>
            </a:xfrm>
            <a:prstGeom prst="ellipse">
              <a:avLst/>
            </a:prstGeom>
            <a:solidFill>
              <a:schemeClr val="accent4">
                <a:lumMod val="40000"/>
                <a:lumOff val="60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pic>
          <p:nvPicPr>
            <p:cNvPr id="13" name="Picture 28"/>
            <p:cNvPicPr>
              <a:picLocks noChangeAspect="1"/>
            </p:cNvPicPr>
            <p:nvPr/>
          </p:nvPicPr>
          <p:blipFill>
            <a:blip r:embed="rId1" cstate="print"/>
            <a:stretch>
              <a:fillRect/>
            </a:stretch>
          </p:blipFill>
          <p:spPr>
            <a:xfrm>
              <a:off x="3993963" y="3145260"/>
              <a:ext cx="661051" cy="720359"/>
            </a:xfrm>
            <a:prstGeom prst="rect">
              <a:avLst/>
            </a:prstGeom>
          </p:spPr>
        </p:pic>
      </p:grpSp>
      <p:grpSp>
        <p:nvGrpSpPr>
          <p:cNvPr id="14" name="组合 13"/>
          <p:cNvGrpSpPr/>
          <p:nvPr/>
        </p:nvGrpSpPr>
        <p:grpSpPr>
          <a:xfrm>
            <a:off x="6484060" y="2695439"/>
            <a:ext cx="1620000" cy="1620000"/>
            <a:chOff x="5594119" y="2695439"/>
            <a:chExt cx="1620000" cy="1620000"/>
          </a:xfrm>
        </p:grpSpPr>
        <p:sp>
          <p:nvSpPr>
            <p:cNvPr id="15" name="Oval 32"/>
            <p:cNvSpPr/>
            <p:nvPr/>
          </p:nvSpPr>
          <p:spPr bwMode="auto">
            <a:xfrm>
              <a:off x="5594119" y="2695439"/>
              <a:ext cx="1620000" cy="1620000"/>
            </a:xfrm>
            <a:prstGeom prst="ellipse">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pic>
          <p:nvPicPr>
            <p:cNvPr id="16" name="Picture 29"/>
            <p:cNvPicPr>
              <a:picLocks noChangeAspect="1"/>
            </p:cNvPicPr>
            <p:nvPr/>
          </p:nvPicPr>
          <p:blipFill>
            <a:blip r:embed="rId2" cstate="print"/>
            <a:stretch>
              <a:fillRect/>
            </a:stretch>
          </p:blipFill>
          <p:spPr>
            <a:xfrm>
              <a:off x="5986196" y="3166581"/>
              <a:ext cx="835847" cy="677716"/>
            </a:xfrm>
            <a:prstGeom prst="rect">
              <a:avLst/>
            </a:prstGeom>
          </p:spPr>
        </p:pic>
      </p:grpSp>
      <p:grpSp>
        <p:nvGrpSpPr>
          <p:cNvPr id="17" name="组合 16"/>
          <p:cNvGrpSpPr/>
          <p:nvPr/>
        </p:nvGrpSpPr>
        <p:grpSpPr>
          <a:xfrm>
            <a:off x="8978701" y="2695439"/>
            <a:ext cx="1620000" cy="1620000"/>
            <a:chOff x="7601994" y="2695439"/>
            <a:chExt cx="1620000" cy="1620000"/>
          </a:xfrm>
        </p:grpSpPr>
        <p:sp>
          <p:nvSpPr>
            <p:cNvPr id="18" name="Oval 54"/>
            <p:cNvSpPr/>
            <p:nvPr/>
          </p:nvSpPr>
          <p:spPr bwMode="auto">
            <a:xfrm>
              <a:off x="7601994" y="2695439"/>
              <a:ext cx="1620000" cy="1620000"/>
            </a:xfrm>
            <a:prstGeom prst="ellipse">
              <a:avLst/>
            </a:prstGeom>
            <a:solidFill>
              <a:schemeClr val="tx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34451" tIns="107561" rIns="134451" bIns="107561" numCol="1" spcCol="0" rtlCol="0" fromWordArt="0" anchor="t" anchorCtr="0" forceAA="0" compatLnSpc="1">
              <a:noAutofit/>
            </a:bodyPr>
            <a:lstStyle/>
            <a:p>
              <a:pPr algn="ctr" defTabSz="68516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19" name="Freeform 15"/>
            <p:cNvSpPr>
              <a:spLocks noChangeAspect="1" noEditPoints="1"/>
            </p:cNvSpPr>
            <p:nvPr/>
          </p:nvSpPr>
          <p:spPr bwMode="auto">
            <a:xfrm>
              <a:off x="8133888" y="3127629"/>
              <a:ext cx="556212" cy="755621"/>
            </a:xfrm>
            <a:custGeom>
              <a:avLst/>
              <a:gdLst>
                <a:gd name="T0" fmla="*/ 114 w 214"/>
                <a:gd name="T1" fmla="*/ 53 h 268"/>
                <a:gd name="T2" fmla="*/ 114 w 214"/>
                <a:gd name="T3" fmla="*/ 0 h 268"/>
                <a:gd name="T4" fmla="*/ 95 w 214"/>
                <a:gd name="T5" fmla="*/ 0 h 268"/>
                <a:gd name="T6" fmla="*/ 95 w 214"/>
                <a:gd name="T7" fmla="*/ 53 h 268"/>
                <a:gd name="T8" fmla="*/ 0 w 214"/>
                <a:gd name="T9" fmla="*/ 53 h 268"/>
                <a:gd name="T10" fmla="*/ 0 w 214"/>
                <a:gd name="T11" fmla="*/ 268 h 268"/>
                <a:gd name="T12" fmla="*/ 214 w 214"/>
                <a:gd name="T13" fmla="*/ 268 h 268"/>
                <a:gd name="T14" fmla="*/ 214 w 214"/>
                <a:gd name="T15" fmla="*/ 53 h 268"/>
                <a:gd name="T16" fmla="*/ 114 w 214"/>
                <a:gd name="T17" fmla="*/ 53 h 268"/>
                <a:gd name="T18" fmla="*/ 195 w 214"/>
                <a:gd name="T19" fmla="*/ 248 h 268"/>
                <a:gd name="T20" fmla="*/ 19 w 214"/>
                <a:gd name="T21" fmla="*/ 248 h 268"/>
                <a:gd name="T22" fmla="*/ 19 w 214"/>
                <a:gd name="T23" fmla="*/ 71 h 268"/>
                <a:gd name="T24" fmla="*/ 95 w 214"/>
                <a:gd name="T25" fmla="*/ 71 h 268"/>
                <a:gd name="T26" fmla="*/ 95 w 214"/>
                <a:gd name="T27" fmla="*/ 182 h 268"/>
                <a:gd name="T28" fmla="*/ 63 w 214"/>
                <a:gd name="T29" fmla="*/ 151 h 268"/>
                <a:gd name="T30" fmla="*/ 51 w 214"/>
                <a:gd name="T31" fmla="*/ 165 h 268"/>
                <a:gd name="T32" fmla="*/ 105 w 214"/>
                <a:gd name="T33" fmla="*/ 221 h 268"/>
                <a:gd name="T34" fmla="*/ 161 w 214"/>
                <a:gd name="T35" fmla="*/ 165 h 268"/>
                <a:gd name="T36" fmla="*/ 149 w 214"/>
                <a:gd name="T37" fmla="*/ 151 h 268"/>
                <a:gd name="T38" fmla="*/ 114 w 214"/>
                <a:gd name="T39" fmla="*/ 182 h 268"/>
                <a:gd name="T40" fmla="*/ 114 w 214"/>
                <a:gd name="T41" fmla="*/ 71 h 268"/>
                <a:gd name="T42" fmla="*/ 195 w 214"/>
                <a:gd name="T43" fmla="*/ 71 h 268"/>
                <a:gd name="T44" fmla="*/ 195 w 214"/>
                <a:gd name="T45" fmla="*/ 24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68">
                  <a:moveTo>
                    <a:pt x="114" y="53"/>
                  </a:moveTo>
                  <a:lnTo>
                    <a:pt x="114" y="0"/>
                  </a:lnTo>
                  <a:lnTo>
                    <a:pt x="95" y="0"/>
                  </a:lnTo>
                  <a:lnTo>
                    <a:pt x="95" y="53"/>
                  </a:lnTo>
                  <a:lnTo>
                    <a:pt x="0" y="53"/>
                  </a:lnTo>
                  <a:lnTo>
                    <a:pt x="0" y="268"/>
                  </a:lnTo>
                  <a:lnTo>
                    <a:pt x="214" y="268"/>
                  </a:lnTo>
                  <a:lnTo>
                    <a:pt x="214" y="53"/>
                  </a:lnTo>
                  <a:lnTo>
                    <a:pt x="114" y="53"/>
                  </a:lnTo>
                  <a:close/>
                  <a:moveTo>
                    <a:pt x="195" y="248"/>
                  </a:moveTo>
                  <a:lnTo>
                    <a:pt x="19" y="248"/>
                  </a:lnTo>
                  <a:lnTo>
                    <a:pt x="19" y="71"/>
                  </a:lnTo>
                  <a:lnTo>
                    <a:pt x="95" y="71"/>
                  </a:lnTo>
                  <a:lnTo>
                    <a:pt x="95" y="182"/>
                  </a:lnTo>
                  <a:lnTo>
                    <a:pt x="63" y="151"/>
                  </a:lnTo>
                  <a:lnTo>
                    <a:pt x="51" y="165"/>
                  </a:lnTo>
                  <a:lnTo>
                    <a:pt x="105" y="221"/>
                  </a:lnTo>
                  <a:lnTo>
                    <a:pt x="161" y="165"/>
                  </a:lnTo>
                  <a:lnTo>
                    <a:pt x="149" y="151"/>
                  </a:lnTo>
                  <a:lnTo>
                    <a:pt x="114" y="182"/>
                  </a:lnTo>
                  <a:lnTo>
                    <a:pt x="114" y="71"/>
                  </a:lnTo>
                  <a:lnTo>
                    <a:pt x="195" y="71"/>
                  </a:lnTo>
                  <a:lnTo>
                    <a:pt x="195" y="248"/>
                  </a:lnTo>
                  <a:close/>
                </a:path>
              </a:pathLst>
            </a:custGeom>
            <a:solidFill>
              <a:srgbClr val="FFFFFF"/>
            </a:solidFill>
            <a:ln w="9525">
              <a:noFill/>
              <a:miter lim="800000"/>
            </a:ln>
          </p:spPr>
          <p:txBody>
            <a:bodyPr vert="horz" wrap="square" lIns="67234" tIns="33617" rIns="67234" bIns="33617" numCol="1" anchor="t" anchorCtr="0" compatLnSpc="1"/>
            <a:lstStyle/>
            <a:p>
              <a:pPr defTabSz="685165">
                <a:defRPr/>
              </a:pPr>
              <a:endParaRPr lang="en-US" kern="0" dirty="0">
                <a:solidFill>
                  <a:srgbClr val="505050"/>
                </a:solidFill>
                <a:latin typeface="Segoe UI" panose="020B0502040204020203"/>
              </a:endParaRPr>
            </a:p>
          </p:txBody>
        </p:sp>
      </p:grpSp>
      <p:sp>
        <p:nvSpPr>
          <p:cNvPr id="20" name="文本占位符 105474"/>
          <p:cNvSpPr>
            <a:spLocks noGrp="1"/>
          </p:cNvSpPr>
          <p:nvPr/>
        </p:nvSpPr>
        <p:spPr>
          <a:xfrm>
            <a:off x="887523" y="1416593"/>
            <a:ext cx="6218969" cy="646331"/>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spcBef>
                <a:spcPts val="0"/>
              </a:spcBef>
              <a:buNone/>
            </a:pPr>
            <a:r>
              <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一、跨境物流的主要模式</a:t>
            </a:r>
            <a:endParaRPr lang="zh-CN" altLang="en-US" sz="3600"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p:txBody>
      </p:sp>
      <p:sp>
        <p:nvSpPr>
          <p:cNvPr id="21" name="文本框 20"/>
          <p:cNvSpPr txBox="1"/>
          <p:nvPr/>
        </p:nvSpPr>
        <p:spPr>
          <a:xfrm>
            <a:off x="2641997" y="5726940"/>
            <a:ext cx="6338410" cy="40011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000" dirty="0">
                <a:solidFill>
                  <a:srgbClr val="FFFFFF"/>
                </a:solidFill>
                <a:latin typeface="+mj-lt"/>
                <a:ea typeface="黑体" panose="02010609060101010101" pitchFamily="49" charset="-122"/>
                <a:hlinkClick r:id="rId3" action="ppaction://hlinkfile"/>
              </a:rPr>
              <a:t>点击视频：宝通达物流：了解</a:t>
            </a:r>
            <a:r>
              <a:rPr lang="en-US" altLang="zh-CN" sz="2000" dirty="0">
                <a:solidFill>
                  <a:srgbClr val="FFFFFF"/>
                </a:solidFill>
                <a:latin typeface="+mj-lt"/>
                <a:ea typeface="黑体" panose="02010609060101010101" pitchFamily="49" charset="-122"/>
                <a:hlinkClick r:id="rId3" action="ppaction://hlinkfile"/>
              </a:rPr>
              <a:t>FBA</a:t>
            </a:r>
            <a:r>
              <a:rPr lang="zh-CN" altLang="en-US" sz="2000" dirty="0">
                <a:solidFill>
                  <a:srgbClr val="FFFFFF"/>
                </a:solidFill>
                <a:latin typeface="+mj-lt"/>
                <a:ea typeface="黑体" panose="02010609060101010101" pitchFamily="49" charset="-122"/>
                <a:hlinkClick r:id="rId3" action="ppaction://hlinkfile"/>
              </a:rPr>
              <a:t>，国际小包，海外仓</a:t>
            </a:r>
            <a:endParaRPr lang="zh-CN" altLang="en-US" sz="2000" dirty="0">
              <a:solidFill>
                <a:srgbClr val="FFFFFF"/>
              </a:solidFill>
              <a:latin typeface="+mj-lt"/>
              <a:ea typeface="黑体" panose="02010609060101010101" pitchFamily="49" charset="-122"/>
            </a:endParaRPr>
          </a:p>
        </p:txBody>
      </p:sp>
      <p:pic>
        <p:nvPicPr>
          <p:cNvPr id="22" name="图片 21">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5893" y="5517232"/>
            <a:ext cx="819527" cy="81952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10"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7500"/>
                            </p:stCondLst>
                            <p:childTnLst>
                              <p:par>
                                <p:cTn id="63" presetID="10"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0" grpId="0"/>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8792" y="1196752"/>
            <a:ext cx="10899178" cy="5106013"/>
          </a:xfrm>
          <a:prstGeom prst="rect">
            <a:avLst/>
          </a:prstGeom>
        </p:spPr>
        <p:txBody>
          <a:bodyPr wrap="square">
            <a:spAutoFit/>
          </a:bodyPr>
          <a:lstStyle/>
          <a:p>
            <a:pPr indent="612140" algn="just">
              <a:lnSpc>
                <a:spcPct val="140000"/>
              </a:lnSpc>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rPr>
              <a:t>（一）邮政物流</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邮政包裹模式 </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邮政网络基本覆盖全球，比其他任何物流渠道的覆盖范围都要广。这主要得益于万国邮政联盟和卡哈拉邮政组织（</a:t>
            </a:r>
            <a:r>
              <a:rPr lang="en-US" altLang="zh-CN" sz="2600" dirty="0">
                <a:solidFill>
                  <a:schemeClr val="accent2"/>
                </a:solidFill>
                <a:latin typeface="+mj-lt"/>
                <a:ea typeface="黑体" panose="02010609060101010101" pitchFamily="49" charset="-122"/>
              </a:rPr>
              <a:t>KPG</a:t>
            </a:r>
            <a:r>
              <a:rPr lang="zh-CN" altLang="en-US" sz="2600" dirty="0">
                <a:solidFill>
                  <a:schemeClr val="accent2"/>
                </a:solidFill>
                <a:latin typeface="+mj-lt"/>
                <a:ea typeface="黑体" panose="02010609060101010101" pitchFamily="49" charset="-122"/>
              </a:rPr>
              <a:t>）。</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全球邮政特快专递</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全球邮政特快专递（</a:t>
            </a:r>
            <a:r>
              <a:rPr lang="en-US" altLang="zh-CN" sz="2600" dirty="0">
                <a:solidFill>
                  <a:schemeClr val="accent2"/>
                </a:solidFill>
                <a:latin typeface="+mj-lt"/>
                <a:ea typeface="黑体" panose="02010609060101010101" pitchFamily="49" charset="-122"/>
              </a:rPr>
              <a:t>Express Mail Service</a:t>
            </a: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EMS</a:t>
            </a:r>
            <a:r>
              <a:rPr lang="zh-CN" altLang="en-US" sz="2600" dirty="0">
                <a:solidFill>
                  <a:schemeClr val="accent2"/>
                </a:solidFill>
                <a:latin typeface="+mj-lt"/>
                <a:ea typeface="黑体" panose="02010609060101010101" pitchFamily="49" charset="-122"/>
              </a:rPr>
              <a:t>）是各国邮政开办的一项特殊邮政业务，它是由万国邮政联盟管理的国际邮件快递服务，在我国是指由中国邮政提供的一种快速投递服务。</a:t>
            </a:r>
            <a:endParaRPr lang="zh-CN" altLang="en-US" sz="2600" dirty="0">
              <a:solidFill>
                <a:schemeClr val="accent2"/>
              </a:solidFill>
              <a:latin typeface="+mj-lt"/>
              <a:ea typeface="黑体" panose="02010609060101010101" pitchFamily="49" charset="-122"/>
            </a:endParaRPr>
          </a:p>
        </p:txBody>
      </p:sp>
      <p:sp>
        <p:nvSpPr>
          <p:cNvPr id="3" name="文本框 2"/>
          <p:cNvSpPr txBox="1"/>
          <p:nvPr/>
        </p:nvSpPr>
        <p:spPr>
          <a:xfrm>
            <a:off x="7322517" y="1406460"/>
            <a:ext cx="3586568" cy="40011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000" dirty="0">
                <a:solidFill>
                  <a:srgbClr val="FFFFFF"/>
                </a:solidFill>
                <a:latin typeface="+mj-lt"/>
                <a:ea typeface="黑体" panose="02010609060101010101" pitchFamily="49" charset="-122"/>
                <a:hlinkClick r:id="rId1" action="ppaction://hlinkfile"/>
              </a:rPr>
              <a:t>点击打开文档：万国邮政联盟</a:t>
            </a:r>
            <a:endParaRPr lang="zh-CN" altLang="en-US" sz="2000" dirty="0">
              <a:solidFill>
                <a:srgbClr val="FFFFFF"/>
              </a:solidFill>
              <a:latin typeface="+mj-lt"/>
              <a:ea typeface="黑体" panose="02010609060101010101" pitchFamily="49" charset="-122"/>
            </a:endParaRPr>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6413" y="1196752"/>
            <a:ext cx="819527" cy="819527"/>
          </a:xfrm>
          <a:prstGeom prst="rect">
            <a:avLst/>
          </a:prstGeom>
        </p:spPr>
      </p:pic>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3785" y="1175530"/>
            <a:ext cx="10729192" cy="4954905"/>
          </a:xfrm>
          <a:prstGeom prst="rect">
            <a:avLst/>
          </a:prstGeom>
        </p:spPr>
        <p:txBody>
          <a:bodyPr wrap="square">
            <a:spAutoFit/>
          </a:bodyPr>
          <a:lstStyle/>
          <a:p>
            <a:pPr indent="612140" algn="just">
              <a:lnSpc>
                <a:spcPct val="140000"/>
              </a:lnSpc>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rPr>
              <a:t>（二）商业快递</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国际快递</a:t>
            </a:r>
            <a:endParaRPr lang="en-US" altLang="zh-CN"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400" dirty="0">
                <a:solidFill>
                  <a:schemeClr val="accent2"/>
                </a:solidFill>
                <a:latin typeface="+mj-lt"/>
                <a:ea typeface="黑体" panose="02010609060101010101" pitchFamily="49" charset="-122"/>
              </a:rPr>
              <a:t>国际快递模式主要是指借助四大国际商业快递巨头，即敦豪航空货运公司（</a:t>
            </a:r>
            <a:r>
              <a:rPr lang="en-US" altLang="zh-CN" sz="2400" dirty="0">
                <a:solidFill>
                  <a:schemeClr val="accent2"/>
                </a:solidFill>
                <a:latin typeface="+mj-lt"/>
                <a:ea typeface="黑体" panose="02010609060101010101" pitchFamily="49" charset="-122"/>
              </a:rPr>
              <a:t>DHL</a:t>
            </a: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TNT</a:t>
            </a:r>
            <a:r>
              <a:rPr lang="zh-CN" altLang="en-US" sz="2400" dirty="0">
                <a:solidFill>
                  <a:schemeClr val="accent2"/>
                </a:solidFill>
                <a:latin typeface="+mj-lt"/>
                <a:ea typeface="黑体" panose="02010609060101010101" pitchFamily="49" charset="-122"/>
              </a:rPr>
              <a:t>快递、美国联邦快递（</a:t>
            </a:r>
            <a:r>
              <a:rPr lang="en-US" altLang="zh-CN" sz="2400" dirty="0">
                <a:solidFill>
                  <a:schemeClr val="accent2"/>
                </a:solidFill>
                <a:latin typeface="+mj-lt"/>
                <a:ea typeface="黑体" panose="02010609060101010101" pitchFamily="49" charset="-122"/>
              </a:rPr>
              <a:t>FedEx</a:t>
            </a:r>
            <a:r>
              <a:rPr lang="zh-CN" altLang="en-US" sz="2400" dirty="0">
                <a:solidFill>
                  <a:schemeClr val="accent2"/>
                </a:solidFill>
                <a:latin typeface="+mj-lt"/>
                <a:ea typeface="黑体" panose="02010609060101010101" pitchFamily="49" charset="-122"/>
              </a:rPr>
              <a:t>）和联合包裹速递服务公司（</a:t>
            </a:r>
            <a:r>
              <a:rPr lang="en-US" altLang="zh-CN" sz="2400" dirty="0">
                <a:solidFill>
                  <a:schemeClr val="accent2"/>
                </a:solidFill>
                <a:latin typeface="+mj-lt"/>
                <a:ea typeface="黑体" panose="02010609060101010101" pitchFamily="49" charset="-122"/>
              </a:rPr>
              <a:t>UPS</a:t>
            </a:r>
            <a:r>
              <a:rPr lang="zh-CN" altLang="en-US" sz="2400" dirty="0">
                <a:solidFill>
                  <a:schemeClr val="accent2"/>
                </a:solidFill>
                <a:latin typeface="+mj-lt"/>
                <a:ea typeface="黑体" panose="02010609060101010101" pitchFamily="49" charset="-122"/>
              </a:rPr>
              <a:t>）的国际快递业务邮寄商品。</a:t>
            </a:r>
            <a:endParaRPr lang="zh-CN" altLang="en-US" sz="2400" dirty="0">
              <a:solidFill>
                <a:schemeClr val="accent2"/>
              </a:solidFill>
              <a:latin typeface="+mj-lt"/>
              <a:ea typeface="黑体" panose="02010609060101010101" pitchFamily="49" charset="-122"/>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国内快递</a:t>
            </a:r>
            <a:endParaRPr lang="en-US" altLang="zh-CN" sz="2800" b="1" dirty="0">
              <a:solidFill>
                <a:schemeClr val="accent2"/>
              </a:solidFill>
              <a:latin typeface="+mj-lt"/>
              <a:ea typeface="黑体" panose="02010609060101010101" pitchFamily="49" charset="-122"/>
            </a:endParaRPr>
          </a:p>
          <a:p>
            <a:pPr indent="612140" algn="just">
              <a:lnSpc>
                <a:spcPct val="140000"/>
              </a:lnSpc>
              <a:spcBef>
                <a:spcPts val="0"/>
              </a:spcBef>
              <a:spcAft>
                <a:spcPts val="0"/>
              </a:spcAft>
            </a:pPr>
            <a:r>
              <a:rPr lang="zh-CN" altLang="en-US" sz="2400" dirty="0">
                <a:solidFill>
                  <a:schemeClr val="accent2"/>
                </a:solidFill>
                <a:latin typeface="+mj-lt"/>
                <a:ea typeface="黑体" panose="02010609060101010101" pitchFamily="49" charset="-122"/>
              </a:rPr>
              <a:t>国内快递主要是指顺丰速运、菜鸟、极兔速递、中通快递、圆通快递等国内快递公司的跨境物流业务。</a:t>
            </a:r>
            <a:endParaRPr lang="zh-CN" altLang="en-US" sz="2400" dirty="0">
              <a:solidFill>
                <a:schemeClr val="accent2"/>
              </a:solidFill>
              <a:latin typeface="+mj-lt"/>
              <a:ea typeface="黑体" panose="02010609060101010101" pitchFamily="49" charset="-122"/>
            </a:endParaRPr>
          </a:p>
        </p:txBody>
      </p:sp>
      <p:sp>
        <p:nvSpPr>
          <p:cNvPr id="3" name="文本框 2"/>
          <p:cNvSpPr txBox="1"/>
          <p:nvPr/>
        </p:nvSpPr>
        <p:spPr>
          <a:xfrm>
            <a:off x="7682230" y="5634355"/>
            <a:ext cx="3243580" cy="706755"/>
          </a:xfrm>
          <a:prstGeom prst="rect">
            <a:avLst/>
          </a:prstGeom>
          <a:solidFill>
            <a:schemeClr val="bg1"/>
          </a:solidFill>
        </p:spPr>
        <p:txBody>
          <a:bodyPr wrap="square" rtlCol="0" anchor="t">
            <a:spAutoFit/>
          </a:bodyPr>
          <a:p>
            <a:r>
              <a:rPr lang="zh-CN" altLang="en-US" sz="2000" b="1">
                <a:hlinkClick r:id="rId1" action="ppaction://hlinkfile"/>
              </a:rPr>
              <a:t>拼多多出海激战，供应链物流可还能打？</a:t>
            </a:r>
            <a:endParaRPr lang="zh-CN" altLang="en-US" sz="2000" b="1"/>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2663" y="5644927"/>
            <a:ext cx="819527" cy="819527"/>
          </a:xfrm>
          <a:prstGeom prst="rect">
            <a:avLst/>
          </a:prstGeom>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2407" y="944556"/>
            <a:ext cx="10651948" cy="4891596"/>
          </a:xfrm>
          <a:prstGeom prst="rect">
            <a:avLst/>
          </a:prstGeom>
          <a:noFill/>
        </p:spPr>
        <p:txBody>
          <a:bodyPr wrap="square" rtlCol="0" anchor="t">
            <a:spAutoFit/>
          </a:bodyPr>
          <a:lstStyle/>
          <a:p>
            <a:pPr algn="ctr">
              <a:lnSpc>
                <a:spcPct val="140000"/>
              </a:lnSpc>
              <a:spcBef>
                <a:spcPts val="10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中小企业如何在跨境电商平台开店</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40000"/>
              </a:lnSpc>
              <a:spcBef>
                <a:spcPts val="1000"/>
              </a:spcBef>
            </a:pPr>
            <a:r>
              <a:rPr lang="en-US" altLang="zh-CN" sz="2600" dirty="0">
                <a:solidFill>
                  <a:schemeClr val="accent2"/>
                </a:solidFill>
                <a:latin typeface="+mj-lt"/>
                <a:ea typeface="黑体" panose="02010609060101010101" pitchFamily="49" charset="-122"/>
                <a:cs typeface="+mn-ea"/>
              </a:rPr>
              <a:t>A</a:t>
            </a:r>
            <a:r>
              <a:rPr lang="zh-CN" altLang="en-US" sz="2600" dirty="0">
                <a:solidFill>
                  <a:schemeClr val="accent2"/>
                </a:solidFill>
                <a:latin typeface="+mj-lt"/>
                <a:ea typeface="黑体" panose="02010609060101010101" pitchFamily="49" charset="-122"/>
                <a:cs typeface="+mn-ea"/>
              </a:rPr>
              <a:t>公司是一家生产小型电暖器的中小企业，一直在一些国内电商平台上进行销售。随着市场竞争的加剧，运营成本和人员成本不断加大，而利润却没有明显的增长。公司经理看到跨境电商发展势头好、市场空间大、利润高、创新成本低，该公司也想在跨境电商平台开网店，可苦于不懂跨境电商，不知如何开展工作。</a:t>
            </a:r>
            <a:endParaRPr lang="zh-CN" altLang="en-US" sz="26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600" dirty="0">
                <a:solidFill>
                  <a:srgbClr val="C00000"/>
                </a:solidFill>
                <a:latin typeface="+mj-lt"/>
                <a:ea typeface="黑体" panose="02010609060101010101" pitchFamily="49" charset="-122"/>
                <a:cs typeface="+mn-ea"/>
              </a:rPr>
              <a:t>那什么是跨境电商？跨境电商的物流、支付等流程如何实现？跨境电商平台有哪些，各有什么特点呢？</a:t>
            </a:r>
            <a:endParaRPr lang="zh-CN" altLang="en-US" sz="2600" dirty="0">
              <a:solidFill>
                <a:srgbClr val="C00000"/>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1797" y="1389948"/>
            <a:ext cx="10729192" cy="4078104"/>
          </a:xfrm>
          <a:prstGeom prst="rect">
            <a:avLst/>
          </a:prstGeom>
        </p:spPr>
        <p:txBody>
          <a:bodyPr wrap="square">
            <a:spAutoFit/>
          </a:bodyPr>
          <a:lstStyle/>
          <a:p>
            <a:pPr indent="612140" algn="just">
              <a:lnSpc>
                <a:spcPct val="140000"/>
              </a:lnSpc>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rPr>
              <a:t>（三）专线物流</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跨境专线物流一般先通过航空包舱方式将快件运输到境外，再通过合作公司将快件派送到目的地。专线物流模式的优势在于能够集中大批量商品运送到某一特定国家或地区，通过规模效应降低物流成本，因此其价格一般比商业快递低。在速度上，专线物流稍慢于商业快递，但比邮政包裹快得多。</a:t>
            </a:r>
            <a:endParaRPr lang="zh-CN" altLang="en-US" sz="24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市面上主流的跨境物流专线有美国专线、中欧班列、澳大利亚专线、俄罗斯专线等，也有一些物流公司推出了中东专线、南美专线、南非专线等。</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1777" y="908720"/>
            <a:ext cx="10873208" cy="4983993"/>
          </a:xfrm>
          <a:prstGeom prst="rect">
            <a:avLst/>
          </a:prstGeom>
        </p:spPr>
        <p:txBody>
          <a:bodyPr wrap="square">
            <a:spAutoFit/>
          </a:bodyPr>
          <a:lstStyle/>
          <a:p>
            <a:pPr algn="ctr">
              <a:lnSpc>
                <a:spcPct val="140000"/>
              </a:lnSpc>
              <a:spcBef>
                <a:spcPts val="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中欧班列</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40000"/>
              </a:lnSpc>
              <a:spcBef>
                <a:spcPts val="0"/>
              </a:spcBef>
            </a:pPr>
            <a:r>
              <a:rPr lang="zh-CN" altLang="en-US" sz="2400" dirty="0">
                <a:solidFill>
                  <a:schemeClr val="accent2"/>
                </a:solidFill>
                <a:latin typeface="+mj-lt"/>
                <a:ea typeface="黑体" panose="02010609060101010101" pitchFamily="49" charset="-122"/>
              </a:rPr>
              <a:t> 中欧班列（</a:t>
            </a:r>
            <a:r>
              <a:rPr lang="en-US" altLang="zh-CN" sz="2400" dirty="0">
                <a:solidFill>
                  <a:schemeClr val="accent2"/>
                </a:solidFill>
                <a:latin typeface="+mj-lt"/>
                <a:ea typeface="黑体" panose="02010609060101010101" pitchFamily="49" charset="-122"/>
              </a:rPr>
              <a:t>CHINA RAILWAY Express</a:t>
            </a:r>
            <a:r>
              <a:rPr lang="zh-CN" altLang="en-US" sz="2400" dirty="0">
                <a:solidFill>
                  <a:schemeClr val="accent2"/>
                </a:solidFill>
                <a:latin typeface="+mj-lt"/>
                <a:ea typeface="黑体" panose="02010609060101010101" pitchFamily="49" charset="-122"/>
              </a:rPr>
              <a:t>，</a:t>
            </a:r>
            <a:r>
              <a:rPr lang="en-US" altLang="zh-CN" sz="2400" dirty="0" err="1">
                <a:solidFill>
                  <a:schemeClr val="accent2"/>
                </a:solidFill>
                <a:latin typeface="+mj-lt"/>
                <a:ea typeface="黑体" panose="02010609060101010101" pitchFamily="49" charset="-122"/>
              </a:rPr>
              <a:t>CRExpress</a:t>
            </a:r>
            <a:r>
              <a:rPr lang="zh-CN" altLang="en-US" sz="2400" dirty="0">
                <a:solidFill>
                  <a:schemeClr val="accent2"/>
                </a:solidFill>
                <a:latin typeface="+mj-lt"/>
                <a:ea typeface="黑体" panose="02010609060101010101" pitchFamily="49" charset="-122"/>
              </a:rPr>
              <a:t>）是由中国铁路总公司组织，按照固定车次、线路、班期和运行时刻开行，运行于中国与欧洲以及“一带一路”沿线国家或地区间的铁路集装箱国际联运列车。截至</a:t>
            </a:r>
            <a:r>
              <a:rPr lang="en-US" altLang="zh-CN" sz="2400" dirty="0">
                <a:solidFill>
                  <a:schemeClr val="accent2"/>
                </a:solidFill>
                <a:latin typeface="+mj-lt"/>
                <a:ea typeface="黑体" panose="02010609060101010101" pitchFamily="49" charset="-122"/>
              </a:rPr>
              <a:t>2021</a:t>
            </a:r>
            <a:r>
              <a:rPr lang="zh-CN" altLang="en-US" sz="2400" dirty="0">
                <a:solidFill>
                  <a:schemeClr val="accent2"/>
                </a:solidFill>
                <a:latin typeface="+mj-lt"/>
                <a:ea typeface="黑体" panose="02010609060101010101" pitchFamily="49" charset="-122"/>
              </a:rPr>
              <a:t>年</a:t>
            </a:r>
            <a:r>
              <a:rPr lang="en-US" altLang="zh-CN" sz="2400" dirty="0">
                <a:solidFill>
                  <a:schemeClr val="accent2"/>
                </a:solidFill>
                <a:latin typeface="+mj-lt"/>
                <a:ea typeface="黑体" panose="02010609060101010101" pitchFamily="49" charset="-122"/>
              </a:rPr>
              <a:t>5</a:t>
            </a:r>
            <a:r>
              <a:rPr lang="zh-CN" altLang="en-US" sz="2400" dirty="0">
                <a:solidFill>
                  <a:schemeClr val="accent2"/>
                </a:solidFill>
                <a:latin typeface="+mj-lt"/>
                <a:ea typeface="黑体" panose="02010609060101010101" pitchFamily="49" charset="-122"/>
              </a:rPr>
              <a:t>月底，中欧班列已累计开行近</a:t>
            </a:r>
            <a:r>
              <a:rPr lang="en-US" altLang="zh-CN" sz="2400" dirty="0">
                <a:solidFill>
                  <a:schemeClr val="accent2"/>
                </a:solidFill>
                <a:latin typeface="+mj-lt"/>
                <a:ea typeface="黑体" panose="02010609060101010101" pitchFamily="49" charset="-122"/>
              </a:rPr>
              <a:t>4</a:t>
            </a:r>
            <a:r>
              <a:rPr lang="zh-CN" altLang="en-US" sz="2400" dirty="0">
                <a:solidFill>
                  <a:schemeClr val="accent2"/>
                </a:solidFill>
                <a:latin typeface="+mj-lt"/>
                <a:ea typeface="黑体" panose="02010609060101010101" pitchFamily="49" charset="-122"/>
              </a:rPr>
              <a:t>万列，运送货物约</a:t>
            </a:r>
            <a:r>
              <a:rPr lang="en-US" altLang="zh-CN" sz="2400" dirty="0">
                <a:solidFill>
                  <a:schemeClr val="accent2"/>
                </a:solidFill>
                <a:latin typeface="+mj-lt"/>
                <a:ea typeface="黑体" panose="02010609060101010101" pitchFamily="49" charset="-122"/>
              </a:rPr>
              <a:t>355</a:t>
            </a:r>
            <a:r>
              <a:rPr lang="zh-CN" altLang="en-US" sz="2400" dirty="0">
                <a:solidFill>
                  <a:schemeClr val="accent2"/>
                </a:solidFill>
                <a:latin typeface="+mj-lt"/>
                <a:ea typeface="黑体" panose="02010609060101010101" pitchFamily="49" charset="-122"/>
              </a:rPr>
              <a:t>万标箱，通达欧洲</a:t>
            </a:r>
            <a:r>
              <a:rPr lang="en-US" altLang="zh-CN" sz="2400" dirty="0">
                <a:solidFill>
                  <a:schemeClr val="accent2"/>
                </a:solidFill>
                <a:latin typeface="+mj-lt"/>
                <a:ea typeface="黑体" panose="02010609060101010101" pitchFamily="49" charset="-122"/>
              </a:rPr>
              <a:t>22</a:t>
            </a:r>
            <a:r>
              <a:rPr lang="zh-CN" altLang="en-US" sz="2400" dirty="0">
                <a:solidFill>
                  <a:schemeClr val="accent2"/>
                </a:solidFill>
                <a:latin typeface="+mj-lt"/>
                <a:ea typeface="黑体" panose="02010609060101010101" pitchFamily="49" charset="-122"/>
              </a:rPr>
              <a:t>个国家或地区的</a:t>
            </a:r>
            <a:r>
              <a:rPr lang="en-US" altLang="zh-CN" sz="2400" dirty="0">
                <a:solidFill>
                  <a:schemeClr val="accent2"/>
                </a:solidFill>
                <a:latin typeface="+mj-lt"/>
                <a:ea typeface="黑体" panose="02010609060101010101" pitchFamily="49" charset="-122"/>
              </a:rPr>
              <a:t>160</a:t>
            </a:r>
            <a:r>
              <a:rPr lang="zh-CN" altLang="en-US" sz="2400" dirty="0">
                <a:solidFill>
                  <a:schemeClr val="accent2"/>
                </a:solidFill>
                <a:latin typeface="+mj-lt"/>
                <a:ea typeface="黑体" panose="02010609060101010101" pitchFamily="49" charset="-122"/>
              </a:rPr>
              <a:t>多个城市。</a:t>
            </a:r>
            <a:endParaRPr lang="zh-CN" altLang="en-US" sz="24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我国开通中欧班列属于典型的国际专线物流活动，国际专线物流需要所经国家或地区在通关、货物检验检疫、放行等方面达成一致后才能组织实施。图</a:t>
            </a:r>
            <a:r>
              <a:rPr lang="en-US" altLang="zh-CN" sz="2400" dirty="0">
                <a:solidFill>
                  <a:schemeClr val="accent2"/>
                </a:solidFill>
                <a:latin typeface="+mj-lt"/>
                <a:ea typeface="黑体" panose="02010609060101010101" pitchFamily="49" charset="-122"/>
              </a:rPr>
              <a:t>13.2</a:t>
            </a:r>
            <a:r>
              <a:rPr lang="zh-CN" altLang="en-US" sz="2400" dirty="0">
                <a:solidFill>
                  <a:schemeClr val="accent2"/>
                </a:solidFill>
                <a:latin typeface="+mj-lt"/>
                <a:ea typeface="黑体" panose="02010609060101010101" pitchFamily="49" charset="-122"/>
              </a:rPr>
              <a:t>为我国开通的中欧班列的照片。</a:t>
            </a:r>
            <a:endParaRPr lang="zh-CN" altLang="en-US" sz="2400" dirty="0">
              <a:solidFill>
                <a:schemeClr val="accent2"/>
              </a:solidFill>
              <a:latin typeface="+mj-lt"/>
              <a:ea typeface="黑体" panose="02010609060101010101" pitchFamily="49" charset="-122"/>
            </a:endParaRPr>
          </a:p>
        </p:txBody>
      </p:sp>
      <p:sp>
        <p:nvSpPr>
          <p:cNvPr id="21" name="文本框 20"/>
          <p:cNvSpPr txBox="1"/>
          <p:nvPr/>
        </p:nvSpPr>
        <p:spPr>
          <a:xfrm>
            <a:off x="4901565" y="6087110"/>
            <a:ext cx="6581140" cy="398780"/>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p>
            <a:pPr algn="just"/>
            <a:r>
              <a:rPr lang="zh-CN" altLang="en-US" sz="2000" dirty="0">
                <a:solidFill>
                  <a:srgbClr val="FFFFFF"/>
                </a:solidFill>
                <a:latin typeface="+mj-lt"/>
                <a:ea typeface="黑体" panose="02010609060101010101" pitchFamily="49" charset="-122"/>
                <a:hlinkClick r:id="rId1" action="ppaction://hlinkfile"/>
              </a:rPr>
              <a:t>点击视频：</a:t>
            </a:r>
            <a:r>
              <a:rPr sz="2000" dirty="0">
                <a:solidFill>
                  <a:srgbClr val="FFFFFF"/>
                </a:solidFill>
                <a:latin typeface="+mj-lt"/>
                <a:ea typeface="黑体" panose="02010609060101010101" pitchFamily="49" charset="-122"/>
                <a:hlinkClick r:id="rId1" action="ppaction://hlinkfile"/>
              </a:rPr>
              <a:t>从40天到11天 这盒奶让我真正读懂中欧班列</a:t>
            </a:r>
            <a:endParaRPr sz="2000" dirty="0">
              <a:solidFill>
                <a:srgbClr val="FFFFFF"/>
              </a:solidFill>
              <a:latin typeface="+mj-lt"/>
              <a:ea typeface="黑体" panose="02010609060101010101" pitchFamily="49" charset="-122"/>
            </a:endParaRPr>
          </a:p>
        </p:txBody>
      </p:sp>
      <p:pic>
        <p:nvPicPr>
          <p:cNvPr id="22" name="图片 21">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2063" y="5876642"/>
            <a:ext cx="819527" cy="81952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3815" y="1772816"/>
            <a:ext cx="10189132" cy="2432397"/>
          </a:xfrm>
          <a:prstGeom prst="rect">
            <a:avLst/>
          </a:prstGeom>
        </p:spPr>
        <p:txBody>
          <a:bodyPr wrap="square">
            <a:spAutoFit/>
          </a:bodyPr>
          <a:lstStyle/>
          <a:p>
            <a:pPr>
              <a:lnSpc>
                <a:spcPct val="140000"/>
              </a:lnSpc>
              <a:spcBef>
                <a:spcPts val="0"/>
              </a:spcBef>
            </a:pPr>
            <a:r>
              <a:rPr lang="zh-CN" altLang="en-US" sz="2800" dirty="0">
                <a:solidFill>
                  <a:srgbClr val="C00000"/>
                </a:solidFill>
                <a:latin typeface="+mj-lt"/>
                <a:ea typeface="黑体" panose="02010609060101010101" pitchFamily="49" charset="-122"/>
              </a:rPr>
              <a:t>启发思考：</a:t>
            </a:r>
            <a:endParaRPr lang="en-US" altLang="zh-CN" sz="2800" dirty="0">
              <a:solidFill>
                <a:srgbClr val="C00000"/>
              </a:solidFill>
              <a:latin typeface="+mj-lt"/>
              <a:ea typeface="黑体" panose="02010609060101010101" pitchFamily="49" charset="-122"/>
            </a:endParaRPr>
          </a:p>
          <a:p>
            <a:pPr indent="612140">
              <a:lnSpc>
                <a:spcPct val="140000"/>
              </a:lnSpc>
              <a:spcBef>
                <a:spcPts val="0"/>
              </a:spcBef>
            </a:pPr>
            <a:r>
              <a:rPr lang="en-US" altLang="zh-CN" sz="2800" dirty="0">
                <a:solidFill>
                  <a:schemeClr val="accent2"/>
                </a:solidFill>
                <a:latin typeface="+mj-lt"/>
                <a:ea typeface="黑体" panose="02010609060101010101" pitchFamily="49" charset="-122"/>
              </a:rPr>
              <a:t>1</a:t>
            </a:r>
            <a:r>
              <a:rPr lang="zh-CN" altLang="en-US" sz="2800" dirty="0">
                <a:solidFill>
                  <a:schemeClr val="accent2"/>
                </a:solidFill>
                <a:latin typeface="+mj-lt"/>
                <a:ea typeface="黑体" panose="02010609060101010101" pitchFamily="49" charset="-122"/>
              </a:rPr>
              <a:t>．国际专线物流需要所经国家或地区有什么样的措施才能组织实施？</a:t>
            </a:r>
            <a:endParaRPr lang="en-US" altLang="zh-CN" sz="2800" dirty="0">
              <a:solidFill>
                <a:schemeClr val="accent2"/>
              </a:solidFill>
              <a:latin typeface="+mj-lt"/>
              <a:ea typeface="黑体" panose="02010609060101010101" pitchFamily="49" charset="-122"/>
            </a:endParaRPr>
          </a:p>
          <a:p>
            <a:pPr indent="612140">
              <a:lnSpc>
                <a:spcPct val="140000"/>
              </a:lnSpc>
              <a:spcBef>
                <a:spcPts val="0"/>
              </a:spcBef>
            </a:pPr>
            <a:r>
              <a:rPr lang="en-US" altLang="zh-CN" sz="2800" dirty="0">
                <a:solidFill>
                  <a:schemeClr val="accent2"/>
                </a:solidFill>
                <a:latin typeface="+mj-lt"/>
                <a:ea typeface="黑体" panose="02010609060101010101" pitchFamily="49" charset="-122"/>
              </a:rPr>
              <a:t>2</a:t>
            </a:r>
            <a:r>
              <a:rPr lang="zh-CN" altLang="en-US" sz="2800" dirty="0">
                <a:solidFill>
                  <a:schemeClr val="accent2"/>
                </a:solidFill>
                <a:latin typeface="+mj-lt"/>
                <a:ea typeface="黑体" panose="02010609060101010101" pitchFamily="49" charset="-122"/>
              </a:rPr>
              <a:t>．分析中欧班列的主要特点。</a:t>
            </a:r>
            <a:endParaRPr lang="zh-CN" altLang="en-US" sz="28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3785" y="1196752"/>
            <a:ext cx="10729192" cy="4595169"/>
          </a:xfrm>
          <a:prstGeom prst="rect">
            <a:avLst/>
          </a:prstGeom>
        </p:spPr>
        <p:txBody>
          <a:bodyPr wrap="square">
            <a:spAutoFit/>
          </a:bodyPr>
          <a:lstStyle/>
          <a:p>
            <a:pPr indent="612140" algn="just">
              <a:lnSpc>
                <a:spcPct val="140000"/>
              </a:lnSpc>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rPr>
              <a:t>（四）海外仓储</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海外仓储服务是指由网络外贸交易平台、物流服务商独立或共同为卖家在销售目的地提供的包括商品仓储、分拣、包装和派送在内的一站式控制与管理服务。确切地说，海外仓储包括头程运输、仓储管理和本地配送三个部分。</a:t>
            </a:r>
            <a:endParaRPr lang="zh-CN" altLang="en-US" sz="24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400" dirty="0">
                <a:solidFill>
                  <a:srgbClr val="C00000"/>
                </a:solidFill>
                <a:latin typeface="+mj-lt"/>
                <a:ea typeface="黑体" panose="02010609060101010101" pitchFamily="49" charset="-122"/>
              </a:rPr>
              <a:t>头程运输</a:t>
            </a:r>
            <a:r>
              <a:rPr lang="zh-CN" altLang="en-US" sz="2400" dirty="0">
                <a:solidFill>
                  <a:schemeClr val="accent2"/>
                </a:solidFill>
                <a:latin typeface="+mj-lt"/>
                <a:ea typeface="黑体" panose="02010609060101010101" pitchFamily="49" charset="-122"/>
              </a:rPr>
              <a:t>是指商家通过海运、空运、陆运或联运将商品运送至海外仓库；</a:t>
            </a:r>
            <a:r>
              <a:rPr lang="zh-CN" altLang="en-US" sz="2400" dirty="0">
                <a:solidFill>
                  <a:srgbClr val="C00000"/>
                </a:solidFill>
                <a:latin typeface="+mj-lt"/>
                <a:ea typeface="黑体" panose="02010609060101010101" pitchFamily="49" charset="-122"/>
              </a:rPr>
              <a:t>仓储管理</a:t>
            </a:r>
            <a:r>
              <a:rPr lang="zh-CN" altLang="en-US" sz="2400" dirty="0">
                <a:solidFill>
                  <a:schemeClr val="accent2"/>
                </a:solidFill>
                <a:latin typeface="+mj-lt"/>
                <a:ea typeface="黑体" panose="02010609060101010101" pitchFamily="49" charset="-122"/>
              </a:rPr>
              <a:t>是指商家通过物流信息系统远程操作海外仓储商品，实时管理库存；</a:t>
            </a:r>
            <a:r>
              <a:rPr lang="zh-CN" altLang="en-US" sz="2400" dirty="0">
                <a:solidFill>
                  <a:srgbClr val="C00000"/>
                </a:solidFill>
                <a:latin typeface="+mj-lt"/>
                <a:ea typeface="黑体" panose="02010609060101010101" pitchFamily="49" charset="-122"/>
              </a:rPr>
              <a:t>本地配送</a:t>
            </a:r>
            <a:r>
              <a:rPr lang="zh-CN" altLang="en-US" sz="2400" dirty="0">
                <a:solidFill>
                  <a:schemeClr val="accent2"/>
                </a:solidFill>
                <a:latin typeface="+mj-lt"/>
                <a:ea typeface="黑体" panose="02010609060101010101" pitchFamily="49" charset="-122"/>
              </a:rPr>
              <a:t>是指海外仓储中心根据订单信息，通过当地邮政或快递企业将商品配送给客户。</a:t>
            </a:r>
            <a:endParaRPr lang="zh-CN" altLang="en-US" sz="2400" dirty="0">
              <a:solidFill>
                <a:schemeClr val="accent2"/>
              </a:solidFill>
              <a:latin typeface="+mj-lt"/>
              <a:ea typeface="黑体" panose="02010609060101010101" pitchFamily="49" charset="-122"/>
            </a:endParaRPr>
          </a:p>
        </p:txBody>
      </p:sp>
      <p:sp>
        <p:nvSpPr>
          <p:cNvPr id="5" name="文本框 4"/>
          <p:cNvSpPr txBox="1"/>
          <p:nvPr/>
        </p:nvSpPr>
        <p:spPr>
          <a:xfrm>
            <a:off x="3333572" y="5857613"/>
            <a:ext cx="2836818" cy="40011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p>
            <a:pPr algn="just"/>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点击视频：海外仓示例</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965" y="5647905"/>
            <a:ext cx="819527" cy="819527"/>
          </a:xfrm>
          <a:prstGeom prst="rect">
            <a:avLst/>
          </a:prstGeom>
        </p:spPr>
      </p:pic>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7781" y="1404065"/>
            <a:ext cx="6282698" cy="584775"/>
          </a:xfrm>
          <a:prstGeom prst="rect">
            <a:avLst/>
          </a:prstGeom>
        </p:spPr>
        <p:txBody>
          <a:bodyPr wrap="square">
            <a:spAutoFit/>
          </a:bodyPr>
          <a:lstStyle/>
          <a:p>
            <a:pPr algn="just">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rPr>
              <a:t>二、跨境电商物流中的通关与报关</a:t>
            </a:r>
            <a:endParaRPr lang="en-US" altLang="zh-CN" sz="3200" dirty="0">
              <a:solidFill>
                <a:schemeClr val="accent2"/>
              </a:solidFill>
              <a:latin typeface="方正大黑简体" panose="03000509000000000000" pitchFamily="65" charset="-122"/>
              <a:ea typeface="方正大黑简体" panose="03000509000000000000" pitchFamily="65" charset="-122"/>
            </a:endParaRPr>
          </a:p>
        </p:txBody>
      </p:sp>
      <p:sp>
        <p:nvSpPr>
          <p:cNvPr id="3" name="矩形 2"/>
          <p:cNvSpPr/>
          <p:nvPr/>
        </p:nvSpPr>
        <p:spPr>
          <a:xfrm>
            <a:off x="697781" y="2132856"/>
            <a:ext cx="10729192" cy="4026808"/>
          </a:xfrm>
          <a:prstGeom prst="rect">
            <a:avLst/>
          </a:prstGeom>
        </p:spPr>
        <p:txBody>
          <a:bodyPr wrap="square">
            <a:spAutoFit/>
          </a:bodyPr>
          <a:lstStyle/>
          <a:p>
            <a:pPr indent="612140" algn="just">
              <a:spcBef>
                <a:spcPts val="1000"/>
              </a:spcBef>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进口商品通关流程</a:t>
            </a:r>
            <a:endParaRPr lang="en-US" altLang="zh-CN" sz="2800" b="1"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消费者在跨境电子商务平台购买进口商品，通关一般会经过三个环节：</a:t>
            </a:r>
            <a:endParaRPr lang="zh-CN" altLang="en-US" sz="2400" dirty="0">
              <a:solidFill>
                <a:schemeClr val="accent2"/>
              </a:solidFill>
              <a:latin typeface="+mj-lt"/>
              <a:ea typeface="黑体" panose="02010609060101010101" pitchFamily="49" charset="-122"/>
            </a:endParaRPr>
          </a:p>
          <a:p>
            <a:pPr marL="972185" indent="-342900" algn="just">
              <a:lnSpc>
                <a:spcPct val="130000"/>
              </a:lnSpc>
              <a:spcBef>
                <a:spcPts val="1000"/>
              </a:spcBef>
              <a:buClr>
                <a:srgbClr val="0070C0"/>
              </a:buClr>
              <a:buFont typeface="Wingdings" panose="05000000000000000000" pitchFamily="2" charset="2"/>
              <a:buChar char="Ø"/>
            </a:pPr>
            <a:r>
              <a:rPr lang="zh-CN" altLang="en-US" sz="2400" dirty="0">
                <a:solidFill>
                  <a:schemeClr val="accent2"/>
                </a:solidFill>
                <a:latin typeface="+mj-lt"/>
                <a:ea typeface="黑体" panose="02010609060101010101" pitchFamily="49" charset="-122"/>
              </a:rPr>
              <a:t>企业向海关传输“三单”信息（包括电子订单、电子运单以及电子支付信息）并向海关提交</a:t>
            </a:r>
            <a:r>
              <a:rPr lang="en-US" altLang="zh-CN" sz="2400" dirty="0">
                <a:solidFill>
                  <a:schemeClr val="accent2"/>
                </a:solidFill>
                <a:latin typeface="+mj-lt"/>
                <a:ea typeface="黑体" panose="02010609060101010101" pitchFamily="49" charset="-122"/>
              </a:rPr>
              <a:t>《</a:t>
            </a:r>
            <a:r>
              <a:rPr lang="zh-CN" altLang="en-US" sz="2400" dirty="0">
                <a:solidFill>
                  <a:schemeClr val="accent2"/>
                </a:solidFill>
                <a:latin typeface="+mj-lt"/>
                <a:ea typeface="黑体" panose="02010609060101010101" pitchFamily="49" charset="-122"/>
              </a:rPr>
              <a:t>中华人民共和国海关跨境电子商务零售进出口商品申报清单</a:t>
            </a:r>
            <a:r>
              <a:rPr lang="en-US" altLang="zh-CN" sz="2400" dirty="0">
                <a:solidFill>
                  <a:schemeClr val="accent2"/>
                </a:solidFill>
                <a:latin typeface="+mj-lt"/>
                <a:ea typeface="黑体" panose="02010609060101010101" pitchFamily="49" charset="-122"/>
              </a:rPr>
              <a:t>》</a:t>
            </a:r>
            <a:r>
              <a:rPr lang="zh-CN" altLang="en-US" sz="2400" dirty="0">
                <a:solidFill>
                  <a:schemeClr val="accent2"/>
                </a:solidFill>
                <a:latin typeface="+mj-lt"/>
                <a:ea typeface="黑体" panose="02010609060101010101" pitchFamily="49" charset="-122"/>
              </a:rPr>
              <a:t>（以下简称</a:t>
            </a:r>
            <a:r>
              <a:rPr lang="en-US" altLang="zh-CN" sz="2400" dirty="0">
                <a:solidFill>
                  <a:schemeClr val="accent2"/>
                </a:solidFill>
                <a:latin typeface="+mj-lt"/>
                <a:ea typeface="黑体" panose="02010609060101010101" pitchFamily="49" charset="-122"/>
              </a:rPr>
              <a:t>《</a:t>
            </a:r>
            <a:r>
              <a:rPr lang="zh-CN" altLang="en-US" sz="2400" dirty="0">
                <a:solidFill>
                  <a:schemeClr val="accent2"/>
                </a:solidFill>
                <a:latin typeface="+mj-lt"/>
                <a:ea typeface="黑体" panose="02010609060101010101" pitchFamily="49" charset="-122"/>
              </a:rPr>
              <a:t>申报清单</a:t>
            </a:r>
            <a:r>
              <a:rPr lang="en-US" altLang="zh-CN" sz="2400" dirty="0">
                <a:solidFill>
                  <a:schemeClr val="accent2"/>
                </a:solidFill>
                <a:latin typeface="+mj-lt"/>
                <a:ea typeface="黑体" panose="02010609060101010101" pitchFamily="49" charset="-122"/>
              </a:rPr>
              <a:t>》</a:t>
            </a:r>
            <a:r>
              <a:rPr lang="zh-CN" altLang="en-US" sz="2400" dirty="0">
                <a:solidFill>
                  <a:schemeClr val="accent2"/>
                </a:solidFill>
                <a:latin typeface="+mj-lt"/>
                <a:ea typeface="黑体" panose="02010609060101010101" pitchFamily="49" charset="-122"/>
              </a:rPr>
              <a:t>；</a:t>
            </a:r>
            <a:endParaRPr lang="zh-CN" altLang="en-US" sz="2400" dirty="0">
              <a:solidFill>
                <a:schemeClr val="accent2"/>
              </a:solidFill>
              <a:latin typeface="+mj-lt"/>
              <a:ea typeface="黑体" panose="02010609060101010101" pitchFamily="49" charset="-122"/>
            </a:endParaRPr>
          </a:p>
          <a:p>
            <a:pPr marL="972185" indent="-342900" algn="just">
              <a:lnSpc>
                <a:spcPct val="140000"/>
              </a:lnSpc>
              <a:spcBef>
                <a:spcPts val="1000"/>
              </a:spcBef>
              <a:buClr>
                <a:srgbClr val="0070C0"/>
              </a:buClr>
              <a:buFont typeface="Wingdings" panose="05000000000000000000" pitchFamily="2" charset="2"/>
              <a:buChar char="Ø"/>
            </a:pPr>
            <a:r>
              <a:rPr lang="zh-CN" altLang="en-US" sz="2400" dirty="0">
                <a:solidFill>
                  <a:schemeClr val="accent2"/>
                </a:solidFill>
                <a:latin typeface="+mj-lt"/>
                <a:ea typeface="黑体" panose="02010609060101010101" pitchFamily="49" charset="-122"/>
              </a:rPr>
              <a:t>海关审查后放行；</a:t>
            </a:r>
            <a:endParaRPr lang="zh-CN" altLang="en-US" sz="2400" dirty="0">
              <a:solidFill>
                <a:schemeClr val="accent2"/>
              </a:solidFill>
              <a:latin typeface="+mj-lt"/>
              <a:ea typeface="黑体" panose="02010609060101010101" pitchFamily="49" charset="-122"/>
            </a:endParaRPr>
          </a:p>
          <a:p>
            <a:pPr marL="972185" indent="-342900" algn="just">
              <a:lnSpc>
                <a:spcPct val="140000"/>
              </a:lnSpc>
              <a:spcBef>
                <a:spcPts val="1000"/>
              </a:spcBef>
              <a:buClr>
                <a:srgbClr val="0070C0"/>
              </a:buClr>
              <a:buFont typeface="Wingdings" panose="05000000000000000000" pitchFamily="2" charset="2"/>
              <a:buChar char="Ø"/>
            </a:pPr>
            <a:r>
              <a:rPr lang="zh-CN" altLang="en-US" sz="2400" dirty="0">
                <a:solidFill>
                  <a:schemeClr val="accent2"/>
                </a:solidFill>
                <a:latin typeface="+mj-lt"/>
                <a:ea typeface="黑体" panose="02010609060101010101" pitchFamily="49" charset="-122"/>
              </a:rPr>
              <a:t>企业将海关放行的商品进行装运配送，消费者收到包裹后完成签收。</a:t>
            </a:r>
            <a:endParaRPr lang="zh-CN" altLang="en-US" sz="2400" dirty="0">
              <a:solidFill>
                <a:schemeClr val="accent2"/>
              </a:solidFill>
              <a:latin typeface="+mj-lt"/>
              <a:ea typeface="黑体" panose="02010609060101010101" pitchFamily="49" charset="-122"/>
            </a:endParaRPr>
          </a:p>
        </p:txBody>
      </p:sp>
      <p:sp>
        <p:nvSpPr>
          <p:cNvPr id="4" name="文本框 3"/>
          <p:cNvSpPr txBox="1"/>
          <p:nvPr/>
        </p:nvSpPr>
        <p:spPr>
          <a:xfrm>
            <a:off x="8834755" y="1124585"/>
            <a:ext cx="2786380" cy="706755"/>
          </a:xfrm>
          <a:prstGeom prst="rect">
            <a:avLst/>
          </a:prstGeom>
          <a:solidFill>
            <a:schemeClr val="bg1">
              <a:lumMod val="60000"/>
              <a:lumOff val="40000"/>
            </a:schemeClr>
          </a:solidFill>
        </p:spPr>
        <p:txBody>
          <a:bodyPr wrap="square" rtlCol="0" anchor="t">
            <a:spAutoFit/>
          </a:bodyPr>
          <a:p>
            <a:r>
              <a:rPr lang="zh-CN" altLang="en-US" sz="2000" b="1">
                <a:hlinkClick r:id="rId1" action="ppaction://hlinkfile"/>
              </a:rPr>
              <a:t>海关单一窗口：讲解进出口货物通关全流程</a:t>
            </a:r>
            <a:endParaRPr lang="zh-CN" altLang="en-US" sz="2000" b="1"/>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7830" y="1075690"/>
            <a:ext cx="796925" cy="796925"/>
          </a:xfrm>
          <a:prstGeom prst="rect">
            <a:avLst/>
          </a:prstGeom>
        </p:spPr>
      </p:pic>
    </p:spTree>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47482394" descr="13-3"/>
          <p:cNvPicPr>
            <a:picLocks noChangeAspect="1"/>
          </p:cNvPicPr>
          <p:nvPr/>
        </p:nvPicPr>
        <p:blipFill>
          <a:blip r:embed="rId1"/>
          <a:stretch>
            <a:fillRect/>
          </a:stretch>
        </p:blipFill>
        <p:spPr>
          <a:xfrm>
            <a:off x="1273845" y="2865408"/>
            <a:ext cx="3476510" cy="2534017"/>
          </a:xfrm>
          <a:prstGeom prst="rect">
            <a:avLst/>
          </a:prstGeom>
          <a:noFill/>
          <a:ln w="9525">
            <a:noFill/>
          </a:ln>
          <a:effectLst>
            <a:outerShdw blurRad="50800" dist="38100" dir="5400000" algn="t" rotWithShape="0">
              <a:prstClr val="black">
                <a:alpha val="40000"/>
              </a:prstClr>
            </a:outerShdw>
          </a:effectLst>
        </p:spPr>
      </p:pic>
      <p:pic>
        <p:nvPicPr>
          <p:cNvPr id="3" name="图片 -2147482393" descr="13-4"/>
          <p:cNvPicPr>
            <a:picLocks noChangeAspect="1"/>
          </p:cNvPicPr>
          <p:nvPr/>
        </p:nvPicPr>
        <p:blipFill>
          <a:blip r:embed="rId2"/>
          <a:stretch>
            <a:fillRect/>
          </a:stretch>
        </p:blipFill>
        <p:spPr>
          <a:xfrm>
            <a:off x="5882484" y="2329546"/>
            <a:ext cx="3971101" cy="2308185"/>
          </a:xfrm>
          <a:prstGeom prst="rect">
            <a:avLst/>
          </a:prstGeom>
          <a:noFill/>
          <a:ln w="9525">
            <a:noFill/>
          </a:ln>
          <a:effectLst>
            <a:outerShdw blurRad="50800" dist="38100" dir="5400000" algn="t" rotWithShape="0">
              <a:prstClr val="black">
                <a:alpha val="40000"/>
              </a:prstClr>
            </a:outerShdw>
          </a:effectLst>
        </p:spPr>
      </p:pic>
      <p:sp>
        <p:nvSpPr>
          <p:cNvPr id="5" name="文本框 4"/>
          <p:cNvSpPr txBox="1"/>
          <p:nvPr/>
        </p:nvSpPr>
        <p:spPr>
          <a:xfrm>
            <a:off x="1566044" y="5514360"/>
            <a:ext cx="2892112" cy="400110"/>
          </a:xfrm>
          <a:prstGeom prst="rect">
            <a:avLst/>
          </a:prstGeom>
          <a:noFill/>
          <a:ln w="9525">
            <a:noFill/>
          </a:ln>
        </p:spPr>
        <p:txBody>
          <a:bodyPr wrap="square">
            <a:spAutoFit/>
          </a:bodyPr>
          <a:lstStyle/>
          <a:p>
            <a:pPr marL="0" indent="127000"/>
            <a:r>
              <a:rPr lang="zh-CN" sz="2000" dirty="0">
                <a:solidFill>
                  <a:schemeClr val="accent2"/>
                </a:solidFill>
                <a:latin typeface="+mj-lt"/>
                <a:ea typeface="黑体" panose="02010609060101010101" pitchFamily="49" charset="-122"/>
                <a:cs typeface="方正宋一简体" charset="0"/>
              </a:rPr>
              <a:t>图</a:t>
            </a:r>
            <a:r>
              <a:rPr lang="en-US" sz="2000" dirty="0">
                <a:solidFill>
                  <a:schemeClr val="accent2"/>
                </a:solidFill>
                <a:latin typeface="+mj-lt"/>
                <a:ea typeface="黑体" panose="02010609060101010101" pitchFamily="49" charset="-122"/>
                <a:cs typeface="方正宋一简体" charset="0"/>
              </a:rPr>
              <a:t>10.6  </a:t>
            </a:r>
            <a:r>
              <a:rPr lang="zh-CN" sz="2000" dirty="0">
                <a:solidFill>
                  <a:schemeClr val="accent2"/>
                </a:solidFill>
                <a:latin typeface="+mj-lt"/>
                <a:ea typeface="黑体" panose="02010609060101010101" pitchFamily="49" charset="-122"/>
                <a:cs typeface="方正宋一简体" charset="0"/>
              </a:rPr>
              <a:t>进口商品申报    </a:t>
            </a:r>
            <a:endParaRPr lang="zh-CN" altLang="en-US" sz="2000" dirty="0">
              <a:solidFill>
                <a:schemeClr val="accent2"/>
              </a:solidFill>
              <a:latin typeface="+mj-lt"/>
              <a:ea typeface="黑体" panose="02010609060101010101" pitchFamily="49" charset="-122"/>
              <a:cs typeface="方正宋一简体" charset="0"/>
            </a:endParaRPr>
          </a:p>
        </p:txBody>
      </p:sp>
      <p:sp>
        <p:nvSpPr>
          <p:cNvPr id="6" name="文本框 5"/>
          <p:cNvSpPr txBox="1"/>
          <p:nvPr/>
        </p:nvSpPr>
        <p:spPr>
          <a:xfrm>
            <a:off x="6098381" y="4653136"/>
            <a:ext cx="3539306" cy="400110"/>
          </a:xfrm>
          <a:prstGeom prst="rect">
            <a:avLst/>
          </a:prstGeom>
          <a:noFill/>
          <a:ln w="9525">
            <a:noFill/>
          </a:ln>
        </p:spPr>
        <p:txBody>
          <a:bodyPr wrap="square">
            <a:spAutoFit/>
          </a:bodyPr>
          <a:lstStyle/>
          <a:p>
            <a:pPr marL="0" indent="127000"/>
            <a:r>
              <a:rPr lang="zh-CN" sz="2000" dirty="0">
                <a:solidFill>
                  <a:schemeClr val="accent2"/>
                </a:solidFill>
                <a:latin typeface="+mj-lt"/>
                <a:ea typeface="黑体" panose="02010609060101010101" pitchFamily="49" charset="-122"/>
                <a:cs typeface="方正宋一简体" charset="0"/>
              </a:rPr>
              <a:t>图</a:t>
            </a:r>
            <a:r>
              <a:rPr lang="en-US" sz="2000" dirty="0">
                <a:solidFill>
                  <a:schemeClr val="accent2"/>
                </a:solidFill>
                <a:latin typeface="+mj-lt"/>
                <a:ea typeface="黑体" panose="02010609060101010101" pitchFamily="49" charset="-122"/>
                <a:cs typeface="方正宋一简体" charset="0"/>
              </a:rPr>
              <a:t>10.7  </a:t>
            </a:r>
            <a:r>
              <a:rPr lang="zh-CN" sz="2000" dirty="0">
                <a:solidFill>
                  <a:schemeClr val="accent2"/>
                </a:solidFill>
                <a:latin typeface="+mj-lt"/>
                <a:ea typeface="黑体" panose="02010609060101010101" pitchFamily="49" charset="-122"/>
                <a:cs typeface="方正宋一简体" charset="0"/>
              </a:rPr>
              <a:t>海关通关监管的过程</a:t>
            </a:r>
            <a:endParaRPr lang="zh-CN" altLang="en-US" sz="2000" dirty="0">
              <a:solidFill>
                <a:schemeClr val="accent2"/>
              </a:solidFill>
              <a:latin typeface="+mj-lt"/>
              <a:ea typeface="黑体" panose="02010609060101010101" pitchFamily="49" charset="-122"/>
              <a:cs typeface="方正宋一简体" charset="0"/>
            </a:endParaRPr>
          </a:p>
        </p:txBody>
      </p:sp>
    </p:spTree>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627856" y="986948"/>
            <a:ext cx="4318398" cy="525721"/>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lnSpc>
                <a:spcPct val="110000"/>
              </a:lnSpc>
              <a:spcBef>
                <a:spcPts val="1500"/>
              </a:spcBef>
              <a:spcAft>
                <a:spcPts val="0"/>
              </a:spcAft>
              <a:buNone/>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出口商品通关流程</a:t>
            </a:r>
            <a:endParaRPr lang="zh-CN" altLang="en-US" sz="2800" b="1" dirty="0">
              <a:solidFill>
                <a:schemeClr val="accent2"/>
              </a:solidFill>
              <a:latin typeface="+mj-lt"/>
              <a:ea typeface="黑体" panose="02010609060101010101" pitchFamily="49" charset="-122"/>
            </a:endParaRPr>
          </a:p>
        </p:txBody>
      </p:sp>
      <p:sp>
        <p:nvSpPr>
          <p:cNvPr id="4" name="矩形 3"/>
          <p:cNvSpPr/>
          <p:nvPr/>
        </p:nvSpPr>
        <p:spPr>
          <a:xfrm>
            <a:off x="3858023" y="6149251"/>
            <a:ext cx="4480715" cy="430887"/>
          </a:xfrm>
          <a:prstGeom prst="rect">
            <a:avLst/>
          </a:prstGeom>
          <a:noFill/>
          <a:ln w="9525">
            <a:noFill/>
          </a:ln>
        </p:spPr>
        <p:txBody>
          <a:bodyPr wrap="none" anchor="ctr">
            <a:spAutoFit/>
          </a:bodyPr>
          <a:lstStyle/>
          <a:p>
            <a:pPr algn="ctr"/>
            <a:r>
              <a:rPr lang="zh-CN" altLang="en-US" sz="2200" dirty="0">
                <a:solidFill>
                  <a:schemeClr val="accent2"/>
                </a:solidFill>
                <a:latin typeface="+mj-lt"/>
                <a:ea typeface="黑体" panose="02010609060101010101" pitchFamily="49" charset="-122"/>
                <a:cs typeface="Times New Roman" panose="02020603050405020304" charset="0"/>
              </a:rPr>
              <a:t>图</a:t>
            </a:r>
            <a:r>
              <a:rPr lang="en-US" altLang="zh-CN" sz="2200" dirty="0">
                <a:solidFill>
                  <a:schemeClr val="accent2"/>
                </a:solidFill>
                <a:latin typeface="+mj-lt"/>
                <a:ea typeface="黑体" panose="02010609060101010101" pitchFamily="49" charset="-122"/>
                <a:cs typeface="Times New Roman" panose="02020603050405020304" charset="0"/>
              </a:rPr>
              <a:t>10.8 </a:t>
            </a:r>
            <a:r>
              <a:rPr lang="zh-CN" altLang="en-US" sz="2200" dirty="0">
                <a:solidFill>
                  <a:schemeClr val="accent2"/>
                </a:solidFill>
                <a:latin typeface="+mj-lt"/>
                <a:ea typeface="黑体" panose="02010609060101010101" pitchFamily="49" charset="-122"/>
                <a:cs typeface="Times New Roman" panose="02020603050405020304" charset="0"/>
              </a:rPr>
              <a:t>跨境电商出口报关基本流程</a:t>
            </a:r>
            <a:endParaRPr lang="zh-CN" altLang="en-US" sz="2200" dirty="0">
              <a:solidFill>
                <a:schemeClr val="accent2"/>
              </a:solidFill>
              <a:latin typeface="+mj-lt"/>
              <a:ea typeface="黑体" panose="02010609060101010101" pitchFamily="49" charset="-122"/>
              <a:cs typeface="Times New Roman" panose="02020603050405020304" charset="0"/>
            </a:endParaRPr>
          </a:p>
        </p:txBody>
      </p:sp>
      <p:pic>
        <p:nvPicPr>
          <p:cNvPr id="6" name="图片 5"/>
          <p:cNvPicPr>
            <a:picLocks noChangeAspect="1"/>
          </p:cNvPicPr>
          <p:nvPr/>
        </p:nvPicPr>
        <p:blipFill>
          <a:blip r:embed="rId1"/>
          <a:stretch>
            <a:fillRect/>
          </a:stretch>
        </p:blipFill>
        <p:spPr>
          <a:xfrm>
            <a:off x="2620109" y="1788655"/>
            <a:ext cx="6956542" cy="4109628"/>
          </a:xfrm>
          <a:prstGeom prst="rect">
            <a:avLst/>
          </a:prstGeom>
          <a:effectLst>
            <a:outerShdw blurRad="50800" dist="38100" dir="5400000" algn="t" rotWithShape="0">
              <a:prstClr val="black">
                <a:alpha val="40000"/>
              </a:prstClr>
            </a:outerShdw>
          </a:effectLst>
        </p:spPr>
      </p:pic>
    </p:spTree>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1489869" y="2392559"/>
            <a:ext cx="6062541" cy="3600400"/>
          </a:xfrm>
          <a:prstGeom prst="rect">
            <a:avLst/>
          </a:prstGeom>
          <a:blipFill>
            <a:blip r:embed="rId1"/>
            <a:srcRect/>
            <a:stretch>
              <a:fillRect/>
            </a:stretch>
          </a:blip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anchor="ctr"/>
          <a:lstStyle/>
          <a:p>
            <a:pPr algn="ctr">
              <a:defRPr/>
            </a:pPr>
            <a:endParaRPr lang="en-US" dirty="0">
              <a:solidFill>
                <a:schemeClr val="bg1">
                  <a:lumMod val="95000"/>
                </a:schemeClr>
              </a:solidFill>
            </a:endParaRPr>
          </a:p>
        </p:txBody>
      </p:sp>
      <p:grpSp>
        <p:nvGrpSpPr>
          <p:cNvPr id="3" name="组合 2"/>
          <p:cNvGrpSpPr/>
          <p:nvPr/>
        </p:nvGrpSpPr>
        <p:grpSpPr>
          <a:xfrm>
            <a:off x="7101310" y="3307434"/>
            <a:ext cx="2885503" cy="555325"/>
            <a:chOff x="5738341" y="3140968"/>
            <a:chExt cx="3745125" cy="555325"/>
          </a:xfrm>
          <a:effectLst>
            <a:outerShdw blurRad="50800" dist="38100" dir="5400000" algn="t" rotWithShape="0">
              <a:prstClr val="black">
                <a:alpha val="40000"/>
              </a:prstClr>
            </a:outerShdw>
          </a:effectLst>
        </p:grpSpPr>
        <p:sp>
          <p:nvSpPr>
            <p:cNvPr id="4" name="Rectangle 3"/>
            <p:cNvSpPr/>
            <p:nvPr/>
          </p:nvSpPr>
          <p:spPr>
            <a:xfrm>
              <a:off x="5738341" y="3140968"/>
              <a:ext cx="3745125" cy="5553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600" dirty="0">
                <a:solidFill>
                  <a:srgbClr val="F8F8F8"/>
                </a:solidFill>
                <a:latin typeface="黑体" panose="02010609060101010101" pitchFamily="49" charset="-122"/>
                <a:ea typeface="黑体" panose="02010609060101010101" pitchFamily="49" charset="-122"/>
              </a:endParaRPr>
            </a:p>
          </p:txBody>
        </p:sp>
        <p:sp>
          <p:nvSpPr>
            <p:cNvPr id="5" name="矩形 4"/>
            <p:cNvSpPr/>
            <p:nvPr/>
          </p:nvSpPr>
          <p:spPr>
            <a:xfrm>
              <a:off x="5934821" y="3199336"/>
              <a:ext cx="3352165" cy="438588"/>
            </a:xfrm>
            <a:prstGeom prst="rect">
              <a:avLst/>
            </a:prstGeom>
          </p:spPr>
          <p:txBody>
            <a:bodyPr wrap="square" lIns="68585" tIns="34293" rIns="68585" bIns="34293">
              <a:spAutoFit/>
            </a:bodyPr>
            <a:lstStyle/>
            <a:p>
              <a:pPr algn="ctr"/>
              <a:r>
                <a:rPr lang="zh-CN" altLang="en-US" sz="2400" b="1" dirty="0">
                  <a:solidFill>
                    <a:srgbClr val="F8F8F8"/>
                  </a:solidFill>
                  <a:latin typeface="黑体" panose="02010609060101010101" pitchFamily="49" charset="-122"/>
                  <a:ea typeface="黑体" panose="02010609060101010101" pitchFamily="49" charset="-122"/>
                </a:rPr>
                <a:t>申报</a:t>
              </a:r>
              <a:endParaRPr lang="zh-CN" altLang="en-US" sz="2400" b="1" dirty="0">
                <a:solidFill>
                  <a:srgbClr val="F8F8F8"/>
                </a:solidFill>
                <a:latin typeface="黑体" panose="02010609060101010101" pitchFamily="49" charset="-122"/>
                <a:ea typeface="黑体" panose="02010609060101010101" pitchFamily="49" charset="-122"/>
              </a:endParaRPr>
            </a:p>
          </p:txBody>
        </p:sp>
      </p:grpSp>
      <p:grpSp>
        <p:nvGrpSpPr>
          <p:cNvPr id="6" name="组合 5"/>
          <p:cNvGrpSpPr/>
          <p:nvPr/>
        </p:nvGrpSpPr>
        <p:grpSpPr>
          <a:xfrm>
            <a:off x="7101310" y="4136299"/>
            <a:ext cx="2884957" cy="523739"/>
            <a:chOff x="5738341" y="4273413"/>
            <a:chExt cx="3744416" cy="523739"/>
          </a:xfrm>
          <a:effectLst>
            <a:outerShdw blurRad="50800" dist="38100" dir="5400000" algn="t" rotWithShape="0">
              <a:prstClr val="black">
                <a:alpha val="40000"/>
              </a:prstClr>
            </a:outerShdw>
          </a:effectLst>
        </p:grpSpPr>
        <p:sp>
          <p:nvSpPr>
            <p:cNvPr id="7" name="Rectangle 3"/>
            <p:cNvSpPr/>
            <p:nvPr/>
          </p:nvSpPr>
          <p:spPr>
            <a:xfrm>
              <a:off x="5738341" y="4273413"/>
              <a:ext cx="3744416" cy="52373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600" dirty="0">
                <a:solidFill>
                  <a:schemeClr val="bg1">
                    <a:lumMod val="95000"/>
                  </a:schemeClr>
                </a:solidFill>
              </a:endParaRPr>
            </a:p>
          </p:txBody>
        </p:sp>
        <p:sp>
          <p:nvSpPr>
            <p:cNvPr id="8" name="矩形 7"/>
            <p:cNvSpPr/>
            <p:nvPr/>
          </p:nvSpPr>
          <p:spPr>
            <a:xfrm>
              <a:off x="5886831" y="4315988"/>
              <a:ext cx="3490505" cy="469365"/>
            </a:xfrm>
            <a:prstGeom prst="rect">
              <a:avLst/>
            </a:prstGeom>
            <a:noFill/>
          </p:spPr>
          <p:txBody>
            <a:bodyPr wrap="square" lIns="68585" tIns="34293" rIns="68585" bIns="34293">
              <a:spAutoFit/>
            </a:bodyPr>
            <a:lstStyle/>
            <a:p>
              <a:pPr algn="ctr"/>
              <a:r>
                <a:rPr lang="zh-CN" altLang="en-US" sz="2600" b="1" dirty="0">
                  <a:solidFill>
                    <a:srgbClr val="F8F8F8"/>
                  </a:solidFill>
                  <a:latin typeface="黑体" panose="02010609060101010101" pitchFamily="49" charset="-122"/>
                  <a:ea typeface="黑体" panose="02010609060101010101" pitchFamily="49" charset="-122"/>
                </a:rPr>
                <a:t>查验</a:t>
              </a:r>
              <a:endParaRPr lang="zh-CN" altLang="en-US" sz="2600" b="1" dirty="0">
                <a:solidFill>
                  <a:srgbClr val="F8F8F8"/>
                </a:solidFill>
                <a:latin typeface="黑体" panose="02010609060101010101" pitchFamily="49" charset="-122"/>
                <a:ea typeface="黑体" panose="02010609060101010101" pitchFamily="49" charset="-122"/>
              </a:endParaRPr>
            </a:p>
          </p:txBody>
        </p:sp>
      </p:grpSp>
      <p:grpSp>
        <p:nvGrpSpPr>
          <p:cNvPr id="11" name="组合 10"/>
          <p:cNvGrpSpPr/>
          <p:nvPr/>
        </p:nvGrpSpPr>
        <p:grpSpPr>
          <a:xfrm>
            <a:off x="7101310" y="4933578"/>
            <a:ext cx="2885503" cy="555325"/>
            <a:chOff x="5738341" y="3140968"/>
            <a:chExt cx="3745125" cy="555325"/>
          </a:xfrm>
          <a:effectLst>
            <a:outerShdw blurRad="50800" dist="38100" dir="5400000" algn="t" rotWithShape="0">
              <a:prstClr val="black">
                <a:alpha val="40000"/>
              </a:prstClr>
            </a:outerShdw>
          </a:effectLst>
        </p:grpSpPr>
        <p:sp>
          <p:nvSpPr>
            <p:cNvPr id="12" name="Rectangle 3"/>
            <p:cNvSpPr/>
            <p:nvPr/>
          </p:nvSpPr>
          <p:spPr>
            <a:xfrm>
              <a:off x="5738341" y="3140968"/>
              <a:ext cx="3745125" cy="5553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600" dirty="0">
                <a:solidFill>
                  <a:srgbClr val="F8F8F8"/>
                </a:solidFill>
                <a:latin typeface="黑体" panose="02010609060101010101" pitchFamily="49" charset="-122"/>
                <a:ea typeface="黑体" panose="02010609060101010101" pitchFamily="49" charset="-122"/>
              </a:endParaRPr>
            </a:p>
          </p:txBody>
        </p:sp>
        <p:sp>
          <p:nvSpPr>
            <p:cNvPr id="13" name="矩形 12"/>
            <p:cNvSpPr/>
            <p:nvPr/>
          </p:nvSpPr>
          <p:spPr>
            <a:xfrm>
              <a:off x="5934821" y="3199336"/>
              <a:ext cx="3352165" cy="438588"/>
            </a:xfrm>
            <a:prstGeom prst="rect">
              <a:avLst/>
            </a:prstGeom>
          </p:spPr>
          <p:txBody>
            <a:bodyPr wrap="square" lIns="68585" tIns="34293" rIns="68585" bIns="34293">
              <a:spAutoFit/>
            </a:bodyPr>
            <a:lstStyle/>
            <a:p>
              <a:pPr algn="ctr"/>
              <a:r>
                <a:rPr lang="zh-CN" altLang="en-US" sz="2400" b="1" dirty="0">
                  <a:solidFill>
                    <a:srgbClr val="F8F8F8"/>
                  </a:solidFill>
                  <a:latin typeface="黑体" panose="02010609060101010101" pitchFamily="49" charset="-122"/>
                  <a:ea typeface="黑体" panose="02010609060101010101" pitchFamily="49" charset="-122"/>
                </a:rPr>
                <a:t>放行</a:t>
              </a:r>
              <a:endParaRPr lang="zh-CN" altLang="en-US" sz="2400" b="1" dirty="0">
                <a:solidFill>
                  <a:srgbClr val="F8F8F8"/>
                </a:solidFill>
                <a:latin typeface="黑体" panose="02010609060101010101" pitchFamily="49" charset="-122"/>
                <a:ea typeface="黑体" panose="02010609060101010101" pitchFamily="49" charset="-122"/>
              </a:endParaRPr>
            </a:p>
          </p:txBody>
        </p:sp>
      </p:grpSp>
      <p:sp>
        <p:nvSpPr>
          <p:cNvPr id="14" name="矩形 13"/>
          <p:cNvSpPr/>
          <p:nvPr/>
        </p:nvSpPr>
        <p:spPr>
          <a:xfrm>
            <a:off x="625773" y="1478056"/>
            <a:ext cx="8663215" cy="523220"/>
          </a:xfrm>
          <a:prstGeom prst="rect">
            <a:avLst/>
          </a:prstGeom>
        </p:spPr>
        <p:txBody>
          <a:bodyPr wrap="square">
            <a:spAutoFit/>
          </a:bodyPr>
          <a:lstStyle/>
          <a:p>
            <a:pPr indent="612140"/>
            <a:r>
              <a:rPr lang="zh-CN" altLang="en-US" sz="2800" dirty="0">
                <a:solidFill>
                  <a:schemeClr val="accent2"/>
                </a:solidFill>
                <a:latin typeface="+mj-lt"/>
                <a:ea typeface="黑体" panose="02010609060101010101" pitchFamily="49" charset="-122"/>
                <a:cs typeface="Arial" panose="020B0604020202020204" pitchFamily="34" charset="0"/>
              </a:rPr>
              <a:t>大体来说，进出境货物报关需做以下三项工作：</a:t>
            </a:r>
            <a:endParaRPr lang="zh-CN" altLang="en-US" sz="2800" dirty="0">
              <a:solidFill>
                <a:schemeClr val="accent2"/>
              </a:solidFill>
              <a:latin typeface="+mj-lt"/>
              <a:ea typeface="黑体" panose="02010609060101010101" pitchFamily="49" charset="-122"/>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6814" y="1240476"/>
            <a:ext cx="10503134" cy="3857466"/>
          </a:xfrm>
          <a:prstGeom prst="rect">
            <a:avLst/>
          </a:prstGeom>
        </p:spPr>
        <p:txBody>
          <a:bodyPr wrap="square">
            <a:spAutoFit/>
          </a:bodyPr>
          <a:lstStyle/>
          <a:p>
            <a:pPr algn="just">
              <a:lnSpc>
                <a:spcPct val="140000"/>
              </a:lnSpc>
              <a:spcBef>
                <a:spcPts val="1000"/>
              </a:spcBef>
            </a:pPr>
            <a:r>
              <a:rPr lang="zh-CN" altLang="en-US" sz="3600" dirty="0">
                <a:solidFill>
                  <a:schemeClr val="accent2"/>
                </a:solidFill>
                <a:latin typeface="方正大黑简体" panose="03000509000000000000" pitchFamily="65" charset="-122"/>
                <a:ea typeface="方正大黑简体" panose="03000509000000000000" pitchFamily="65" charset="-122"/>
              </a:rPr>
              <a:t>三、跨境支付</a:t>
            </a:r>
            <a:endParaRPr lang="en-US" altLang="zh-CN" sz="36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跨境支付（</a:t>
            </a:r>
            <a:r>
              <a:rPr lang="en-US" altLang="zh-CN" sz="2600" dirty="0">
                <a:solidFill>
                  <a:schemeClr val="accent2"/>
                </a:solidFill>
                <a:latin typeface="+mj-lt"/>
                <a:ea typeface="黑体" panose="02010609060101010101" pitchFamily="49" charset="-122"/>
              </a:rPr>
              <a:t>Cross-border Payment</a:t>
            </a:r>
            <a:r>
              <a:rPr lang="zh-CN" altLang="en-US" sz="2600" dirty="0">
                <a:solidFill>
                  <a:schemeClr val="accent2"/>
                </a:solidFill>
                <a:latin typeface="+mj-lt"/>
                <a:ea typeface="黑体" panose="02010609060101010101" pitchFamily="49" charset="-122"/>
              </a:rPr>
              <a:t>）是指两个或者两个以上国家或者地区之间因国际贸易、国际投资及其他方面所发生的国际债权债务借助一定的结算工具和支付系统实现资金跨国和跨地区转移的行为。</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跨境支付也是跨境电商的主要环节。在跨境电商领域，银行转账、信用卡支付和第三方支付等多种支付方式并存。</a:t>
            </a:r>
            <a:endParaRPr lang="zh-CN" altLang="en-US" sz="2600" dirty="0">
              <a:solidFill>
                <a:schemeClr val="accent2"/>
              </a:solidFill>
              <a:latin typeface="+mj-lt"/>
              <a:ea typeface="黑体" panose="02010609060101010101" pitchFamily="49" charset="-122"/>
            </a:endParaRPr>
          </a:p>
        </p:txBody>
      </p:sp>
      <p:sp>
        <p:nvSpPr>
          <p:cNvPr id="5" name="文本框 4"/>
          <p:cNvSpPr txBox="1"/>
          <p:nvPr/>
        </p:nvSpPr>
        <p:spPr>
          <a:xfrm>
            <a:off x="2541484" y="5654932"/>
            <a:ext cx="7157297" cy="400110"/>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点击视频：跨境电商年均增长</a:t>
            </a:r>
            <a:r>
              <a:rPr lang="en-US" altLang="zh-CN" sz="2000" dirty="0">
                <a:solidFill>
                  <a:srgbClr val="FFFFFF"/>
                </a:solidFill>
                <a:latin typeface="+mj-lt"/>
                <a:ea typeface="黑体" panose="02010609060101010101" pitchFamily="49" charset="-122"/>
                <a:hlinkClick r:id="rId1" action="ppaction://hlinkfile"/>
              </a:rPr>
              <a:t>50%</a:t>
            </a:r>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以上，催生跨境支付新蓝海 </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1877" y="5445224"/>
            <a:ext cx="819527" cy="819527"/>
          </a:xfrm>
          <a:prstGeom prst="rect">
            <a:avLst/>
          </a:prstGeom>
        </p:spPr>
      </p:pic>
    </p:spTree>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3513" y="932562"/>
            <a:ext cx="10929736" cy="5150641"/>
          </a:xfrm>
          <a:prstGeom prst="rect">
            <a:avLst/>
          </a:prstGeom>
          <a:noFill/>
        </p:spPr>
        <p:txBody>
          <a:bodyPr wrap="square" rtlCol="0" anchor="t">
            <a:spAutoFit/>
          </a:bodyPr>
          <a:lstStyle/>
          <a:p>
            <a:pPr algn="ctr" eaLnBrk="1" latinLnBrk="0" hangingPunct="1">
              <a:lnSpc>
                <a:spcPct val="130000"/>
              </a:lnSpc>
              <a:spcBef>
                <a:spcPts val="10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亚马逊全球开店流程</a:t>
            </a:r>
            <a:endParaRPr lang="zh-CN" altLang="en-US" sz="3200" dirty="0">
              <a:solidFill>
                <a:srgbClr val="0070C0"/>
              </a:solidFill>
              <a:latin typeface="方正大黑简体" panose="03000509000000000000" pitchFamily="65" charset="-122"/>
              <a:ea typeface="方正大黑简体" panose="03000509000000000000" pitchFamily="65" charset="-122"/>
              <a:cs typeface="+mn-ea"/>
            </a:endParaRPr>
          </a:p>
          <a:p>
            <a:pPr indent="457200" algn="just" eaLnBrk="1" latinLnBrk="0" hangingPunct="1">
              <a:lnSpc>
                <a:spcPct val="140000"/>
              </a:lnSpc>
              <a:spcBef>
                <a:spcPts val="1000"/>
              </a:spcBef>
            </a:pPr>
            <a:r>
              <a:rPr lang="zh-CN" altLang="en-US" sz="2600" dirty="0">
                <a:solidFill>
                  <a:schemeClr val="accent2"/>
                </a:solidFill>
                <a:latin typeface="+mj-lt"/>
                <a:ea typeface="黑体" panose="02010609060101010101" pitchFamily="49" charset="-122"/>
                <a:cs typeface="Times New Roman" panose="02020603050405020304" charset="0"/>
              </a:rPr>
              <a:t>亚马逊在</a:t>
            </a:r>
            <a:r>
              <a:rPr lang="en-US" altLang="zh-CN" sz="2600" dirty="0" smtClean="0">
                <a:solidFill>
                  <a:schemeClr val="accent2"/>
                </a:solidFill>
                <a:latin typeface="+mj-lt"/>
                <a:ea typeface="黑体" panose="02010609060101010101" pitchFamily="49" charset="-122"/>
                <a:cs typeface="Times New Roman" panose="02020603050405020304" charset="0"/>
              </a:rPr>
              <a:t>2012</a:t>
            </a:r>
            <a:r>
              <a:rPr lang="zh-CN" altLang="en-US" sz="2600" dirty="0" smtClean="0">
                <a:solidFill>
                  <a:schemeClr val="accent2"/>
                </a:solidFill>
                <a:latin typeface="+mj-lt"/>
                <a:ea typeface="黑体" panose="02010609060101010101" pitchFamily="49" charset="-122"/>
                <a:cs typeface="Times New Roman" panose="02020603050405020304" charset="0"/>
              </a:rPr>
              <a:t>年</a:t>
            </a:r>
            <a:r>
              <a:rPr lang="zh-CN" altLang="en-US" sz="2600" dirty="0">
                <a:solidFill>
                  <a:schemeClr val="accent2"/>
                </a:solidFill>
                <a:latin typeface="+mj-lt"/>
                <a:ea typeface="黑体" panose="02010609060101010101" pitchFamily="49" charset="-122"/>
                <a:cs typeface="Times New Roman" panose="02020603050405020304" charset="0"/>
              </a:rPr>
              <a:t>通过“全球开店”项目，对中国卖家开放出口跨境电商服务。目前，亚马逊的</a:t>
            </a:r>
            <a:endParaRPr lang="zh-CN" altLang="en-US" sz="2600" dirty="0">
              <a:solidFill>
                <a:schemeClr val="accent2"/>
              </a:solidFill>
              <a:latin typeface="+mj-lt"/>
              <a:ea typeface="黑体" panose="02010609060101010101" pitchFamily="49" charset="-122"/>
              <a:cs typeface="Times New Roman" panose="02020603050405020304" charset="0"/>
            </a:endParaRPr>
          </a:p>
          <a:p>
            <a:pPr indent="457200" algn="just" eaLnBrk="1" latinLnBrk="0" hangingPunct="1">
              <a:lnSpc>
                <a:spcPct val="140000"/>
              </a:lnSpc>
              <a:spcBef>
                <a:spcPts val="1000"/>
              </a:spcBef>
            </a:pPr>
            <a:r>
              <a:rPr lang="zh-CN" altLang="en-US" sz="2600" dirty="0">
                <a:solidFill>
                  <a:schemeClr val="accent2"/>
                </a:solidFill>
                <a:latin typeface="+mj-lt"/>
                <a:ea typeface="黑体" panose="02010609060101010101" pitchFamily="49" charset="-122"/>
                <a:cs typeface="Times New Roman" panose="02020603050405020304" charset="0"/>
              </a:rPr>
              <a:t>个海外站点已面向中国卖家开放，吸引了数十万中国卖家入驻。亚马逊全球开店入驻主要准备营业执照、身份证、双币信用卡。</a:t>
            </a:r>
            <a:endParaRPr lang="zh-CN" altLang="en-US" sz="2600" dirty="0">
              <a:solidFill>
                <a:schemeClr val="accent2"/>
              </a:solidFill>
              <a:latin typeface="+mj-lt"/>
              <a:ea typeface="黑体" panose="02010609060101010101" pitchFamily="49" charset="-122"/>
              <a:cs typeface="Times New Roman" panose="02020603050405020304" charset="0"/>
            </a:endParaRPr>
          </a:p>
          <a:p>
            <a:pPr algn="just" eaLnBrk="1" latinLnBrk="0" hangingPunct="1">
              <a:lnSpc>
                <a:spcPct val="130000"/>
              </a:lnSpc>
              <a:spcBef>
                <a:spcPts val="2000"/>
              </a:spcBef>
              <a:spcAft>
                <a:spcPts val="500"/>
              </a:spcAft>
            </a:pPr>
            <a:r>
              <a:rPr lang="zh-CN" altLang="en-US" sz="2800" b="1" dirty="0">
                <a:solidFill>
                  <a:srgbClr val="C00000"/>
                </a:solidFill>
                <a:latin typeface="+mj-lt"/>
                <a:ea typeface="黑体" panose="02010609060101010101" pitchFamily="49" charset="-122"/>
                <a:cs typeface="Times New Roman" panose="02020603050405020304" charset="0"/>
              </a:rPr>
              <a:t>思考讨论：</a:t>
            </a:r>
            <a:endParaRPr lang="zh-CN" altLang="en-US" sz="2800" b="1" dirty="0">
              <a:solidFill>
                <a:srgbClr val="C00000"/>
              </a:solidFill>
              <a:latin typeface="+mj-lt"/>
              <a:ea typeface="黑体" panose="02010609060101010101" pitchFamily="49" charset="-122"/>
              <a:cs typeface="Times New Roman" panose="02020603050405020304" charset="0"/>
            </a:endParaRPr>
          </a:p>
          <a:p>
            <a:pPr indent="457200" algn="just" eaLnBrk="1" latinLnBrk="0" hangingPunct="1">
              <a:lnSpc>
                <a:spcPct val="130000"/>
              </a:lnSpc>
              <a:spcBef>
                <a:spcPts val="0"/>
              </a:spcBef>
            </a:pPr>
            <a:r>
              <a:rPr lang="en-US" altLang="zh-CN" sz="2600" dirty="0">
                <a:solidFill>
                  <a:schemeClr val="accent2"/>
                </a:solidFill>
                <a:latin typeface="+mj-lt"/>
                <a:ea typeface="黑体" panose="02010609060101010101" pitchFamily="49" charset="-122"/>
                <a:cs typeface="Times New Roman" panose="02020603050405020304" charset="0"/>
              </a:rPr>
              <a:t>1</a:t>
            </a:r>
            <a:r>
              <a:rPr lang="zh-CN" altLang="en-US" sz="2600" dirty="0">
                <a:solidFill>
                  <a:schemeClr val="accent2"/>
                </a:solidFill>
                <a:latin typeface="+mj-lt"/>
                <a:ea typeface="黑体" panose="02010609060101010101" pitchFamily="49" charset="-122"/>
                <a:cs typeface="Times New Roman" panose="02020603050405020304" charset="0"/>
              </a:rPr>
              <a:t>．亚马逊全球开店入驻需要准备哪些材料？简述亚马逊全球开店流程。</a:t>
            </a:r>
            <a:endParaRPr lang="zh-CN" altLang="en-US" sz="2600" dirty="0">
              <a:solidFill>
                <a:schemeClr val="accent2"/>
              </a:solidFill>
              <a:latin typeface="+mj-lt"/>
              <a:ea typeface="黑体" panose="02010609060101010101" pitchFamily="49" charset="-122"/>
              <a:cs typeface="Times New Roman" panose="02020603050405020304" charset="0"/>
            </a:endParaRPr>
          </a:p>
          <a:p>
            <a:pPr indent="457200" algn="just" eaLnBrk="1" latinLnBrk="0" hangingPunct="1">
              <a:lnSpc>
                <a:spcPct val="130000"/>
              </a:lnSpc>
              <a:spcBef>
                <a:spcPts val="0"/>
              </a:spcBef>
            </a:pPr>
            <a:r>
              <a:rPr lang="en-US" altLang="zh-CN" sz="2600" dirty="0">
                <a:solidFill>
                  <a:schemeClr val="accent2"/>
                </a:solidFill>
                <a:latin typeface="+mj-lt"/>
                <a:ea typeface="黑体" panose="02010609060101010101" pitchFamily="49" charset="-122"/>
                <a:cs typeface="Times New Roman" panose="02020603050405020304" charset="0"/>
              </a:rPr>
              <a:t>2</a:t>
            </a:r>
            <a:r>
              <a:rPr lang="zh-CN" altLang="en-US" sz="2600" dirty="0">
                <a:solidFill>
                  <a:schemeClr val="accent2"/>
                </a:solidFill>
                <a:latin typeface="+mj-lt"/>
                <a:ea typeface="黑体" panose="02010609060101010101" pitchFamily="49" charset="-122"/>
                <a:cs typeface="Times New Roman" panose="02020603050405020304" charset="0"/>
              </a:rPr>
              <a:t>．总结亚马逊全球开店需要哪些费用。</a:t>
            </a:r>
            <a:endParaRPr lang="zh-CN" altLang="en-US" sz="2600"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7"/>
          <p:cNvSpPr>
            <a:spLocks noChangeShapeType="1"/>
          </p:cNvSpPr>
          <p:nvPr/>
        </p:nvSpPr>
        <p:spPr bwMode="auto">
          <a:xfrm>
            <a:off x="5188967"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8195" name="Freeform 5"/>
          <p:cNvSpPr/>
          <p:nvPr/>
        </p:nvSpPr>
        <p:spPr bwMode="auto">
          <a:xfrm>
            <a:off x="3722117"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Freeform 6"/>
          <p:cNvSpPr/>
          <p:nvPr/>
        </p:nvSpPr>
        <p:spPr bwMode="auto">
          <a:xfrm>
            <a:off x="4099942"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18"/>
          <p:cNvSpPr/>
          <p:nvPr/>
        </p:nvSpPr>
        <p:spPr bwMode="auto">
          <a:xfrm>
            <a:off x="4526979" y="1890599"/>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Rectangle 3"/>
          <p:cNvSpPr txBox="1">
            <a:spLocks noChangeArrowheads="1"/>
          </p:cNvSpPr>
          <p:nvPr/>
        </p:nvSpPr>
        <p:spPr bwMode="auto">
          <a:xfrm>
            <a:off x="4709542"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8199" name="Text Box 5"/>
          <p:cNvSpPr txBox="1">
            <a:spLocks noChangeArrowheads="1"/>
          </p:cNvSpPr>
          <p:nvPr/>
        </p:nvSpPr>
        <p:spPr bwMode="auto">
          <a:xfrm>
            <a:off x="4657154"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8200" name="Group 21"/>
          <p:cNvGrpSpPr/>
          <p:nvPr/>
        </p:nvGrpSpPr>
        <p:grpSpPr bwMode="auto">
          <a:xfrm>
            <a:off x="0" y="6715125"/>
            <a:ext cx="12196763" cy="142875"/>
            <a:chOff x="0" y="0"/>
            <a:chExt cx="7634" cy="89"/>
          </a:xfrm>
        </p:grpSpPr>
        <p:sp>
          <p:nvSpPr>
            <p:cNvPr id="8229"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1"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2"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cxnSp>
        <p:nvCxnSpPr>
          <p:cNvPr id="8206" name="直接连接符 35"/>
          <p:cNvCxnSpPr>
            <a:cxnSpLocks noChangeShapeType="1"/>
          </p:cNvCxnSpPr>
          <p:nvPr/>
        </p:nvCxnSpPr>
        <p:spPr bwMode="auto">
          <a:xfrm flipV="1">
            <a:off x="4446017" y="1340768"/>
            <a:ext cx="0" cy="1260000"/>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09" name="组合 63"/>
          <p:cNvGrpSpPr/>
          <p:nvPr/>
        </p:nvGrpSpPr>
        <p:grpSpPr bwMode="auto">
          <a:xfrm>
            <a:off x="4895279" y="3023128"/>
            <a:ext cx="584200" cy="557212"/>
            <a:chOff x="0" y="0"/>
            <a:chExt cx="650875" cy="620712"/>
          </a:xfrm>
        </p:grpSpPr>
        <p:sp>
          <p:nvSpPr>
            <p:cNvPr id="8223"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4"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1" name="组合 66"/>
          <p:cNvGrpSpPr/>
          <p:nvPr/>
        </p:nvGrpSpPr>
        <p:grpSpPr bwMode="auto">
          <a:xfrm>
            <a:off x="4895279" y="1692162"/>
            <a:ext cx="584200" cy="557212"/>
            <a:chOff x="0" y="0"/>
            <a:chExt cx="650875" cy="620712"/>
          </a:xfrm>
        </p:grpSpPr>
        <p:sp>
          <p:nvSpPr>
            <p:cNvPr id="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2"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11" name="组合 69"/>
          <p:cNvGrpSpPr/>
          <p:nvPr/>
        </p:nvGrpSpPr>
        <p:grpSpPr bwMode="auto">
          <a:xfrm>
            <a:off x="4895279" y="4378885"/>
            <a:ext cx="584200" cy="557212"/>
            <a:chOff x="0" y="0"/>
            <a:chExt cx="650875" cy="620712"/>
          </a:xfrm>
        </p:grpSpPr>
        <p:sp>
          <p:nvSpPr>
            <p:cNvPr id="8219"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0"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7" name="组合 74"/>
          <p:cNvGrpSpPr/>
          <p:nvPr/>
        </p:nvGrpSpPr>
        <p:grpSpPr bwMode="auto">
          <a:xfrm>
            <a:off x="4688904" y="1502456"/>
            <a:ext cx="982663" cy="936625"/>
            <a:chOff x="0" y="0"/>
            <a:chExt cx="650875" cy="620712"/>
          </a:xfrm>
        </p:grpSpPr>
        <p:sp>
          <p:nvSpPr>
            <p:cNvPr id="8217" name="Oval 17"/>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1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30" name="Group 4"/>
          <p:cNvGrpSpPr/>
          <p:nvPr/>
        </p:nvGrpSpPr>
        <p:grpSpPr bwMode="auto">
          <a:xfrm>
            <a:off x="10629067" y="7034409"/>
            <a:ext cx="668337" cy="765175"/>
            <a:chOff x="0" y="0"/>
            <a:chExt cx="421" cy="482"/>
          </a:xfrm>
        </p:grpSpPr>
        <p:sp>
          <p:nvSpPr>
            <p:cNvPr id="8215"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233" name="TextBox 77"/>
          <p:cNvSpPr txBox="1">
            <a:spLocks noChangeArrowheads="1"/>
          </p:cNvSpPr>
          <p:nvPr/>
        </p:nvSpPr>
        <p:spPr bwMode="auto">
          <a:xfrm>
            <a:off x="1292838" y="1509422"/>
            <a:ext cx="3101106" cy="98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ts val="100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一、跨境电商的含义</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10000"/>
              </a:lnSpc>
              <a:spcBef>
                <a:spcPts val="100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二、跨境电商的分类</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34" name="TextBox 80"/>
          <p:cNvSpPr txBox="1">
            <a:spLocks noChangeArrowheads="1"/>
          </p:cNvSpPr>
          <p:nvPr/>
        </p:nvSpPr>
        <p:spPr bwMode="auto">
          <a:xfrm>
            <a:off x="5773167" y="1678381"/>
            <a:ext cx="26392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跨境电商概述</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35" name="TextBox 83"/>
          <p:cNvSpPr txBox="1">
            <a:spLocks noChangeArrowheads="1"/>
          </p:cNvSpPr>
          <p:nvPr/>
        </p:nvSpPr>
        <p:spPr bwMode="auto">
          <a:xfrm>
            <a:off x="5773166" y="3009347"/>
            <a:ext cx="4878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跨境电商平台选择及选品</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36" name="TextBox 84"/>
          <p:cNvSpPr txBox="1">
            <a:spLocks noChangeArrowheads="1"/>
          </p:cNvSpPr>
          <p:nvPr/>
        </p:nvSpPr>
        <p:spPr bwMode="auto">
          <a:xfrm>
            <a:off x="5773166" y="4365104"/>
            <a:ext cx="40093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跨境电商物流与支付</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2.52766E-6 -1.48148E-6 L -0.45386 -0.73981 " pathEditMode="relative" rAng="0" ptsTypes="AA">
                                      <p:cBhvr>
                                        <p:cTn id="6" dur="1000" fill="hold"/>
                                        <p:tgtEl>
                                          <p:spTgt spid="8230"/>
                                        </p:tgtEl>
                                        <p:attrNameLst>
                                          <p:attrName>ppt_x</p:attrName>
                                          <p:attrName>ppt_y</p:attrName>
                                        </p:attrNameLst>
                                      </p:cBhvr>
                                      <p:rCtr x="-22699" y="-36991"/>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8230"/>
                                        </p:tgtEl>
                                      </p:cBhvr>
                                    </p:animEffect>
                                    <p:animScale>
                                      <p:cBhvr>
                                        <p:cTn id="10" dur="100" autoRev="1" fill="hold"/>
                                        <p:tgtEl>
                                          <p:spTgt spid="8230"/>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1" name="click.wav"/>
                                        </p:tgtEl>
                                      </p:cMediaNode>
                                    </p:audio>
                                  </p:subTnLst>
                                </p:cTn>
                              </p:par>
                              <p:par>
                                <p:cTn id="11" presetID="10" presetClass="entr" presetSubtype="0" fill="hold" nodeType="withEffect">
                                  <p:stCondLst>
                                    <p:cond delay="0"/>
                                  </p:stCondLst>
                                  <p:childTnLst>
                                    <p:set>
                                      <p:cBhvr>
                                        <p:cTn id="12" dur="1" fill="hold">
                                          <p:stCondLst>
                                            <p:cond delay="0"/>
                                          </p:stCondLst>
                                        </p:cTn>
                                        <p:tgtEl>
                                          <p:spTgt spid="8227"/>
                                        </p:tgtEl>
                                        <p:attrNameLst>
                                          <p:attrName>style.visibility</p:attrName>
                                        </p:attrNameLst>
                                      </p:cBhvr>
                                      <p:to>
                                        <p:strVal val="visible"/>
                                      </p:to>
                                    </p:set>
                                    <p:anim calcmode="lin" valueType="num">
                                      <p:cBhvr>
                                        <p:cTn id="13" dur="300" fill="hold"/>
                                        <p:tgtEl>
                                          <p:spTgt spid="8227"/>
                                        </p:tgtEl>
                                        <p:attrNameLst>
                                          <p:attrName>ppt_w</p:attrName>
                                        </p:attrNameLst>
                                      </p:cBhvr>
                                      <p:tavLst>
                                        <p:tav tm="0">
                                          <p:val>
                                            <p:fltVal val="0"/>
                                          </p:val>
                                        </p:tav>
                                        <p:tav tm="100000">
                                          <p:val>
                                            <p:strVal val="#ppt_w"/>
                                          </p:val>
                                        </p:tav>
                                      </p:tavLst>
                                    </p:anim>
                                    <p:anim calcmode="lin" valueType="num">
                                      <p:cBhvr>
                                        <p:cTn id="14" dur="300" fill="hold"/>
                                        <p:tgtEl>
                                          <p:spTgt spid="8227"/>
                                        </p:tgtEl>
                                        <p:attrNameLst>
                                          <p:attrName>ppt_h</p:attrName>
                                        </p:attrNameLst>
                                      </p:cBhvr>
                                      <p:tavLst>
                                        <p:tav tm="0">
                                          <p:val>
                                            <p:fltVal val="0"/>
                                          </p:val>
                                        </p:tav>
                                        <p:tav tm="100000">
                                          <p:val>
                                            <p:strVal val="#ppt_h"/>
                                          </p:val>
                                        </p:tav>
                                      </p:tavLst>
                                    </p:anim>
                                    <p:animEffect transition="in" filter="fade">
                                      <p:cBhvr>
                                        <p:cTn id="15" dur="300"/>
                                        <p:tgtEl>
                                          <p:spTgt spid="8227"/>
                                        </p:tgtEl>
                                      </p:cBhvr>
                                    </p:animEffect>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34"/>
                                        </p:tgtEl>
                                      </p:cBhvr>
                                    </p:animEffect>
                                    <p:animScale>
                                      <p:cBhvr>
                                        <p:cTn id="19" dur="250" autoRev="1" fill="hold"/>
                                        <p:tgtEl>
                                          <p:spTgt spid="34"/>
                                        </p:tgtEl>
                                      </p:cBhvr>
                                      <p:by x="105000" y="105000"/>
                                    </p:animScale>
                                  </p:childTnLst>
                                </p:cTn>
                              </p:par>
                            </p:childTnLst>
                          </p:cTn>
                        </p:par>
                        <p:par>
                          <p:cTn id="20" fill="hold">
                            <p:stCondLst>
                              <p:cond delay="2000"/>
                            </p:stCondLst>
                            <p:childTnLst>
                              <p:par>
                                <p:cTn id="21" presetID="2" presetClass="exit" presetSubtype="4" fill="hold" nodeType="afterEffect">
                                  <p:stCondLst>
                                    <p:cond delay="0"/>
                                  </p:stCondLst>
                                  <p:childTnLst>
                                    <p:anim calcmode="lin" valueType="num">
                                      <p:cBhvr additive="base">
                                        <p:cTn id="22" dur="1000"/>
                                        <p:tgtEl>
                                          <p:spTgt spid="8230"/>
                                        </p:tgtEl>
                                        <p:attrNameLst>
                                          <p:attrName>ppt_x</p:attrName>
                                        </p:attrNameLst>
                                      </p:cBhvr>
                                      <p:tavLst>
                                        <p:tav tm="0">
                                          <p:val>
                                            <p:strVal val="ppt_x"/>
                                          </p:val>
                                        </p:tav>
                                        <p:tav tm="100000">
                                          <p:val>
                                            <p:strVal val="ppt_x"/>
                                          </p:val>
                                        </p:tav>
                                      </p:tavLst>
                                    </p:anim>
                                    <p:anim calcmode="lin" valueType="num">
                                      <p:cBhvr additive="base">
                                        <p:cTn id="23" dur="1000"/>
                                        <p:tgtEl>
                                          <p:spTgt spid="8230"/>
                                        </p:tgtEl>
                                        <p:attrNameLst>
                                          <p:attrName>ppt_y</p:attrName>
                                        </p:attrNameLst>
                                      </p:cBhvr>
                                      <p:tavLst>
                                        <p:tav tm="0">
                                          <p:val>
                                            <p:strVal val="ppt_y"/>
                                          </p:val>
                                        </p:tav>
                                        <p:tav tm="100000">
                                          <p:val>
                                            <p:strVal val="1+ppt_h/2"/>
                                          </p:val>
                                        </p:tav>
                                      </p:tavLst>
                                    </p:anim>
                                    <p:set>
                                      <p:cBhvr>
                                        <p:cTn id="24" dur="1" fill="hold">
                                          <p:stCondLst>
                                            <p:cond delay="999"/>
                                          </p:stCondLst>
                                        </p:cTn>
                                        <p:tgtEl>
                                          <p:spTgt spid="8230"/>
                                        </p:tgtEl>
                                        <p:attrNameLst>
                                          <p:attrName>style.visibility</p:attrName>
                                        </p:attrNameLst>
                                      </p:cBhvr>
                                      <p:to>
                                        <p:strVal val="hidden"/>
                                      </p:to>
                                    </p:set>
                                  </p:childTnLst>
                                </p:cTn>
                              </p:par>
                            </p:childTnLst>
                          </p:cTn>
                        </p:par>
                        <p:par>
                          <p:cTn id="25" fill="hold">
                            <p:stCondLst>
                              <p:cond delay="3000"/>
                            </p:stCondLst>
                            <p:childTnLst>
                              <p:par>
                                <p:cTn id="26" presetID="12" presetClass="entr" presetSubtype="2" fill="hold" grpId="0" nodeType="afterEffect">
                                  <p:stCondLst>
                                    <p:cond delay="0"/>
                                  </p:stCondLst>
                                  <p:childTnLst>
                                    <p:set>
                                      <p:cBhvr>
                                        <p:cTn id="27" dur="1" fill="hold">
                                          <p:stCondLst>
                                            <p:cond delay="0"/>
                                          </p:stCondLst>
                                        </p:cTn>
                                        <p:tgtEl>
                                          <p:spTgt spid="8197"/>
                                        </p:tgtEl>
                                        <p:attrNameLst>
                                          <p:attrName>style.visibility</p:attrName>
                                        </p:attrNameLst>
                                      </p:cBhvr>
                                      <p:to>
                                        <p:strVal val="visible"/>
                                      </p:to>
                                    </p:set>
                                    <p:anim calcmode="lin" valueType="num">
                                      <p:cBhvr additive="base">
                                        <p:cTn id="28" dur="300"/>
                                        <p:tgtEl>
                                          <p:spTgt spid="8197"/>
                                        </p:tgtEl>
                                        <p:attrNameLst>
                                          <p:attrName>ppt_x</p:attrName>
                                        </p:attrNameLst>
                                      </p:cBhvr>
                                      <p:tavLst>
                                        <p:tav tm="0">
                                          <p:val>
                                            <p:strVal val="#ppt_x+#ppt_w*1.125000"/>
                                          </p:val>
                                        </p:tav>
                                        <p:tav tm="100000">
                                          <p:val>
                                            <p:strVal val="#ppt_x"/>
                                          </p:val>
                                        </p:tav>
                                      </p:tavLst>
                                    </p:anim>
                                    <p:animEffect transition="in" filter="wipe(left)">
                                      <p:cBhvr>
                                        <p:cTn id="29" dur="300"/>
                                        <p:tgtEl>
                                          <p:spTgt spid="8197"/>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8206"/>
                                        </p:tgtEl>
                                        <p:attrNameLst>
                                          <p:attrName>style.visibility</p:attrName>
                                        </p:attrNameLst>
                                      </p:cBhvr>
                                      <p:to>
                                        <p:strVal val="visible"/>
                                      </p:to>
                                    </p:set>
                                    <p:animEffect transition="in" filter="wipe(up)">
                                      <p:cBhvr>
                                        <p:cTn id="33" dur="500"/>
                                        <p:tgtEl>
                                          <p:spTgt spid="8206"/>
                                        </p:tgtEl>
                                      </p:cBhvr>
                                    </p:animEffect>
                                  </p:childTnLst>
                                </p:cTn>
                              </p:par>
                            </p:childTnLst>
                          </p:cTn>
                        </p:par>
                        <p:par>
                          <p:cTn id="34" fill="hold">
                            <p:stCondLst>
                              <p:cond delay="40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8233"/>
                                        </p:tgtEl>
                                        <p:attrNameLst>
                                          <p:attrName>style.visibility</p:attrName>
                                        </p:attrNameLst>
                                      </p:cBhvr>
                                      <p:to>
                                        <p:strVal val="visible"/>
                                      </p:to>
                                    </p:set>
                                    <p:anim by="(-#ppt_w*2)" calcmode="lin" valueType="num">
                                      <p:cBhvr rctx="PPT">
                                        <p:cTn id="37" dur="250" autoRev="1" fill="hold">
                                          <p:stCondLst>
                                            <p:cond delay="0"/>
                                          </p:stCondLst>
                                        </p:cTn>
                                        <p:tgtEl>
                                          <p:spTgt spid="8233"/>
                                        </p:tgtEl>
                                        <p:attrNameLst>
                                          <p:attrName>ppt_w</p:attrName>
                                        </p:attrNameLst>
                                      </p:cBhvr>
                                    </p:anim>
                                    <p:anim by="(#ppt_w*0.50)" calcmode="lin" valueType="num">
                                      <p:cBhvr>
                                        <p:cTn id="38" dur="250" decel="50000" autoRev="1" fill="hold">
                                          <p:stCondLst>
                                            <p:cond delay="0"/>
                                          </p:stCondLst>
                                        </p:cTn>
                                        <p:tgtEl>
                                          <p:spTgt spid="8233"/>
                                        </p:tgtEl>
                                        <p:attrNameLst>
                                          <p:attrName>ppt_x</p:attrName>
                                        </p:attrNameLst>
                                      </p:cBhvr>
                                    </p:anim>
                                    <p:anim from="(-#ppt_h/2)" to="(#ppt_y)" calcmode="lin" valueType="num">
                                      <p:cBhvr>
                                        <p:cTn id="39" dur="500" fill="hold">
                                          <p:stCondLst>
                                            <p:cond delay="0"/>
                                          </p:stCondLst>
                                        </p:cTn>
                                        <p:tgtEl>
                                          <p:spTgt spid="8233"/>
                                        </p:tgtEl>
                                        <p:attrNameLst>
                                          <p:attrName>ppt_y</p:attrName>
                                        </p:attrNameLst>
                                      </p:cBhvr>
                                    </p:anim>
                                    <p:animRot by="21600000">
                                      <p:cBhvr>
                                        <p:cTn id="40" dur="500" fill="hold">
                                          <p:stCondLst>
                                            <p:cond delay="0"/>
                                          </p:stCondLst>
                                        </p:cTn>
                                        <p:tgtEl>
                                          <p:spTgt spid="8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33" grpId="0" autoUpdateAnimBg="0"/>
      <p:bldP spid="3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40526" y="1485679"/>
            <a:ext cx="10927583" cy="3970318"/>
          </a:xfrm>
          <a:prstGeom prst="rect">
            <a:avLst/>
          </a:prstGeom>
          <a:noFill/>
        </p:spPr>
        <p:txBody>
          <a:bodyPr wrap="square" rtlCol="0" anchor="t">
            <a:spAutoFit/>
          </a:bodyPr>
          <a:lstStyle/>
          <a:p>
            <a:pPr indent="612140" algn="just">
              <a:lnSpc>
                <a:spcPct val="150000"/>
              </a:lnSpc>
              <a:spcBef>
                <a:spcPts val="1000"/>
              </a:spcBef>
            </a:pPr>
            <a:r>
              <a:rPr lang="zh-CN" altLang="en-US" sz="2800" dirty="0">
                <a:solidFill>
                  <a:schemeClr val="accent2"/>
                </a:solidFill>
                <a:latin typeface="+mj-lt"/>
                <a:ea typeface="黑体" panose="02010609060101010101" pitchFamily="49" charset="-122"/>
                <a:cs typeface="+mn-ea"/>
              </a:rPr>
              <a:t>跨境电商是近年来电商领域关注的热点。本章简要介绍了跨境电商的含义和分类。跨境电商按交易主体分类可分为</a:t>
            </a:r>
            <a:r>
              <a:rPr lang="en-US" altLang="zh-CN" sz="2800" dirty="0" smtClean="0">
                <a:solidFill>
                  <a:schemeClr val="accent2"/>
                </a:solidFill>
                <a:latin typeface="+mj-lt"/>
                <a:ea typeface="黑体" panose="02010609060101010101" pitchFamily="49" charset="-122"/>
                <a:cs typeface="+mn-ea"/>
              </a:rPr>
              <a:t>B2B</a:t>
            </a:r>
            <a:r>
              <a:rPr lang="zh-CN" altLang="en-US" sz="2800" dirty="0" smtClean="0">
                <a:solidFill>
                  <a:schemeClr val="accent2"/>
                </a:solidFill>
                <a:latin typeface="+mj-lt"/>
                <a:ea typeface="黑体" panose="02010609060101010101" pitchFamily="49" charset="-122"/>
                <a:cs typeface="+mn-ea"/>
              </a:rPr>
              <a:t>跨</a:t>
            </a:r>
            <a:r>
              <a:rPr lang="zh-CN" altLang="en-US" sz="2800" dirty="0">
                <a:solidFill>
                  <a:schemeClr val="accent2"/>
                </a:solidFill>
                <a:latin typeface="+mj-lt"/>
                <a:ea typeface="黑体" panose="02010609060101010101" pitchFamily="49" charset="-122"/>
                <a:cs typeface="+mn-ea"/>
              </a:rPr>
              <a:t>境电商、</a:t>
            </a:r>
            <a:r>
              <a:rPr lang="en-US" altLang="zh-CN" sz="2800" dirty="0" smtClean="0">
                <a:solidFill>
                  <a:schemeClr val="accent2"/>
                </a:solidFill>
                <a:latin typeface="+mj-lt"/>
                <a:ea typeface="黑体" panose="02010609060101010101" pitchFamily="49" charset="-122"/>
                <a:cs typeface="+mn-ea"/>
              </a:rPr>
              <a:t>B2C</a:t>
            </a:r>
            <a:r>
              <a:rPr lang="zh-CN" altLang="en-US" sz="2800" dirty="0" smtClean="0">
                <a:solidFill>
                  <a:schemeClr val="accent2"/>
                </a:solidFill>
                <a:latin typeface="+mj-lt"/>
                <a:ea typeface="黑体" panose="02010609060101010101" pitchFamily="49" charset="-122"/>
                <a:cs typeface="+mn-ea"/>
              </a:rPr>
              <a:t>跨</a:t>
            </a:r>
            <a:r>
              <a:rPr lang="zh-CN" altLang="en-US" sz="2800" dirty="0">
                <a:solidFill>
                  <a:schemeClr val="accent2"/>
                </a:solidFill>
                <a:latin typeface="+mj-lt"/>
                <a:ea typeface="黑体" panose="02010609060101010101" pitchFamily="49" charset="-122"/>
                <a:cs typeface="+mn-ea"/>
              </a:rPr>
              <a:t>境电商和</a:t>
            </a:r>
            <a:r>
              <a:rPr lang="en-US" altLang="zh-CN" sz="2800" dirty="0" smtClean="0">
                <a:solidFill>
                  <a:schemeClr val="accent2"/>
                </a:solidFill>
                <a:latin typeface="+mj-lt"/>
                <a:ea typeface="黑体" panose="02010609060101010101" pitchFamily="49" charset="-122"/>
                <a:cs typeface="+mn-ea"/>
              </a:rPr>
              <a:t>C2C</a:t>
            </a:r>
            <a:r>
              <a:rPr lang="zh-CN" altLang="en-US" sz="2800" dirty="0" smtClean="0">
                <a:solidFill>
                  <a:schemeClr val="accent2"/>
                </a:solidFill>
                <a:latin typeface="+mj-lt"/>
                <a:ea typeface="黑体" panose="02010609060101010101" pitchFamily="49" charset="-122"/>
                <a:cs typeface="+mn-ea"/>
              </a:rPr>
              <a:t>跨</a:t>
            </a:r>
            <a:r>
              <a:rPr lang="zh-CN" altLang="en-US" sz="2800" dirty="0">
                <a:solidFill>
                  <a:schemeClr val="accent2"/>
                </a:solidFill>
                <a:latin typeface="+mj-lt"/>
                <a:ea typeface="黑体" panose="02010609060101010101" pitchFamily="49" charset="-122"/>
                <a:cs typeface="+mn-ea"/>
              </a:rPr>
              <a:t>境电商；按进出口方向分类可分为进口跨境电商和出口跨境电商。各大跨境电商平台都有自己的特点、行业优势和客户群，并会进行跨境电商选品。卖家要选择适合自己行业和商品的跨境电商平台。</a:t>
            </a:r>
            <a:endParaRPr lang="zh-CN" altLang="en-US" sz="28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34589" y="1485679"/>
            <a:ext cx="10927583" cy="3886641"/>
          </a:xfrm>
          <a:prstGeom prst="rect">
            <a:avLst/>
          </a:prstGeom>
          <a:noFill/>
        </p:spPr>
        <p:txBody>
          <a:bodyPr wrap="square" rtlCol="0" anchor="t">
            <a:spAutoFit/>
          </a:bodyPr>
          <a:lstStyle/>
          <a:p>
            <a:pPr indent="612140" algn="just">
              <a:lnSpc>
                <a:spcPct val="150000"/>
              </a:lnSpc>
              <a:spcBef>
                <a:spcPts val="1000"/>
              </a:spcBef>
            </a:pPr>
            <a:r>
              <a:rPr lang="zh-CN" altLang="en-US" sz="2800" dirty="0">
                <a:solidFill>
                  <a:schemeClr val="accent2"/>
                </a:solidFill>
                <a:latin typeface="+mj-lt"/>
                <a:ea typeface="黑体" panose="02010609060101010101" pitchFamily="49" charset="-122"/>
                <a:cs typeface="+mn-ea"/>
              </a:rPr>
              <a:t>物流与支付是跨境电商交易中的两个重要环节。跨境电商卖家在选择物流服务商的时候，要了解自己的实际需求，了解各种物流方式的特点及服务商所能提供的服务内容，多方对比，选择最适合自己的物流方式。通关是出口跨境电商物流必不可少的一个环节，所以卖家需熟悉通关的流程。跨境支付既关系到买家的购物体验，也关系到卖家的收款成本，卖家应知晓各种支付方式的优缺点。</a:t>
            </a:r>
            <a:endParaRPr lang="zh-CN" altLang="en-US" sz="28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882818" y="1052736"/>
            <a:ext cx="10431125" cy="2608919"/>
          </a:xfrm>
          <a:prstGeom prst="rect">
            <a:avLst/>
          </a:prstGeom>
        </p:spPr>
        <p:txBody>
          <a:bodyPr wrap="square">
            <a:spAutoFit/>
          </a:bodyPr>
          <a:lstStyle/>
          <a:p>
            <a:pPr algn="just">
              <a:lnSpc>
                <a:spcPct val="140000"/>
              </a:lnSpc>
              <a:spcBef>
                <a:spcPts val="1000"/>
              </a:spcBef>
            </a:pPr>
            <a:r>
              <a:rPr lang="zh-CN" altLang="en-US" sz="3600" dirty="0">
                <a:solidFill>
                  <a:schemeClr val="accent2"/>
                </a:solidFill>
                <a:latin typeface="方正大黑简体" panose="03000509000000000000" pitchFamily="65" charset="-122"/>
                <a:ea typeface="方正大黑简体" panose="03000509000000000000" pitchFamily="65" charset="-122"/>
              </a:rPr>
              <a:t>一、跨境电商的含义</a:t>
            </a:r>
            <a:endParaRPr lang="en-US" altLang="zh-CN" sz="3600" dirty="0">
              <a:solidFill>
                <a:schemeClr val="accent2"/>
              </a:solidFill>
              <a:latin typeface="方正大黑简体" panose="03000509000000000000" pitchFamily="65" charset="-122"/>
              <a:ea typeface="方正大黑简体" panose="03000509000000000000" pitchFamily="65"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跨境电商是指分属</a:t>
            </a:r>
            <a:r>
              <a:rPr lang="zh-CN" altLang="en-US" sz="2600" dirty="0">
                <a:solidFill>
                  <a:srgbClr val="C00000"/>
                </a:solidFill>
                <a:latin typeface="+mj-lt"/>
                <a:ea typeface="黑体" panose="02010609060101010101" pitchFamily="49" charset="-122"/>
              </a:rPr>
              <a:t>不同关境的交易主体</a:t>
            </a:r>
            <a:r>
              <a:rPr lang="zh-CN" altLang="en-US" sz="2600" dirty="0">
                <a:solidFill>
                  <a:schemeClr val="accent2"/>
                </a:solidFill>
                <a:latin typeface="+mj-lt"/>
                <a:ea typeface="黑体" panose="02010609060101010101" pitchFamily="49" charset="-122"/>
              </a:rPr>
              <a:t>，通过电商平台达成交易、进行支付结算，并通过跨境物流及异地仓储送达商品、完成交易的一种国际商业活动。</a:t>
            </a:r>
            <a:endParaRPr lang="zh-CN" altLang="en-US" sz="2600" dirty="0">
              <a:solidFill>
                <a:schemeClr val="accent2"/>
              </a:solidFill>
              <a:latin typeface="+mj-lt"/>
              <a:ea typeface="黑体" panose="02010609060101010101" pitchFamily="49" charset="-122"/>
            </a:endParaRPr>
          </a:p>
        </p:txBody>
      </p:sp>
      <p:sp>
        <p:nvSpPr>
          <p:cNvPr id="13" name="文本框 12"/>
          <p:cNvSpPr txBox="1"/>
          <p:nvPr/>
        </p:nvSpPr>
        <p:spPr>
          <a:xfrm>
            <a:off x="6885648" y="886509"/>
            <a:ext cx="3158713" cy="707886"/>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just"/>
            <a:r>
              <a:rPr lang="zh-CN" altLang="en-US" sz="2000" dirty="0">
                <a:solidFill>
                  <a:srgbClr val="FFFFFF"/>
                </a:solidFill>
                <a:latin typeface="黑体" panose="02010609060101010101" pitchFamily="49" charset="-122"/>
                <a:ea typeface="黑体" panose="02010609060101010101" pitchFamily="49" charset="-122"/>
                <a:hlinkClick r:id="rId1" action="ppaction://hlinkfile"/>
              </a:rPr>
              <a:t>点击视频：一带一路：哈萨克斯坦人聊跨境电商</a:t>
            </a:r>
            <a:endParaRPr lang="zh-CN" altLang="en-US" sz="2000" dirty="0">
              <a:solidFill>
                <a:srgbClr val="FFFFFF"/>
              </a:solidFill>
              <a:latin typeface="黑体" panose="02010609060101010101" pitchFamily="49" charset="-122"/>
              <a:ea typeface="黑体" panose="02010609060101010101" pitchFamily="49" charset="-122"/>
            </a:endParaRPr>
          </a:p>
        </p:txBody>
      </p:sp>
      <p:pic>
        <p:nvPicPr>
          <p:cNvPr id="14" name="图片 1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6042" y="830689"/>
            <a:ext cx="819527" cy="819527"/>
          </a:xfrm>
          <a:prstGeom prst="rect">
            <a:avLst/>
          </a:prstGeom>
        </p:spPr>
      </p:pic>
      <p:pic>
        <p:nvPicPr>
          <p:cNvPr id="12" name="图片 11"/>
          <p:cNvPicPr>
            <a:picLocks noChangeAspect="1"/>
          </p:cNvPicPr>
          <p:nvPr/>
        </p:nvPicPr>
        <p:blipFill>
          <a:blip r:embed="rId3">
            <a:clrChange>
              <a:clrFrom>
                <a:srgbClr val="FFFFFF"/>
              </a:clrFrom>
              <a:clrTo>
                <a:srgbClr val="FFFFFF">
                  <a:alpha val="0"/>
                </a:srgbClr>
              </a:clrTo>
            </a:clrChange>
          </a:blip>
          <a:stretch>
            <a:fillRect/>
          </a:stretch>
        </p:blipFill>
        <p:spPr>
          <a:xfrm>
            <a:off x="2042088" y="3661655"/>
            <a:ext cx="8112585" cy="2608919"/>
          </a:xfrm>
          <a:prstGeom prst="rect">
            <a:avLst/>
          </a:prstGeom>
          <a:effectLst/>
        </p:spPr>
      </p:pic>
      <p:sp>
        <p:nvSpPr>
          <p:cNvPr id="16" name="文本框 15"/>
          <p:cNvSpPr txBox="1"/>
          <p:nvPr/>
        </p:nvSpPr>
        <p:spPr>
          <a:xfrm>
            <a:off x="4571257" y="6270574"/>
            <a:ext cx="3054246" cy="369332"/>
          </a:xfrm>
          <a:prstGeom prst="rect">
            <a:avLst/>
          </a:prstGeom>
          <a:noFill/>
        </p:spPr>
        <p:txBody>
          <a:bodyPr wrap="square">
            <a:spAutoFit/>
          </a:bodyPr>
          <a:lstStyle/>
          <a:p>
            <a:r>
              <a:rPr lang="zh-CN" altLang="en-US" dirty="0">
                <a:solidFill>
                  <a:schemeClr val="accent2"/>
                </a:solidFill>
                <a:latin typeface="+mn-lt"/>
                <a:ea typeface="黑体" panose="02010609060101010101" pitchFamily="49" charset="-122"/>
              </a:rPr>
              <a:t>图10.1 跨境电商的出口流程</a:t>
            </a:r>
            <a:endParaRPr lang="zh-CN" altLang="en-US" dirty="0">
              <a:solidFill>
                <a:schemeClr val="accent2"/>
              </a:solidFill>
              <a:latin typeface="+mn-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82818" y="1628800"/>
            <a:ext cx="10431125" cy="2432397"/>
          </a:xfrm>
          <a:prstGeom prst="rect">
            <a:avLst/>
          </a:prstGeom>
        </p:spPr>
        <p:txBody>
          <a:bodyPr wrap="square">
            <a:spAutoFit/>
          </a:bodyPr>
          <a:lstStyle/>
          <a:p>
            <a:pPr indent="612140" algn="just">
              <a:lnSpc>
                <a:spcPct val="140000"/>
              </a:lnSpc>
              <a:spcBef>
                <a:spcPts val="1000"/>
              </a:spcBef>
            </a:pPr>
            <a:r>
              <a:rPr lang="zh-CN" altLang="en-US" sz="2800" dirty="0">
                <a:solidFill>
                  <a:schemeClr val="accent2"/>
                </a:solidFill>
                <a:latin typeface="+mj-lt"/>
                <a:ea typeface="黑体" panose="02010609060101010101" pitchFamily="49" charset="-122"/>
              </a:rPr>
              <a:t>相较国内电子商务，跨</a:t>
            </a:r>
            <a:r>
              <a:rPr lang="zh-CN" altLang="en-US" sz="2800" dirty="0">
                <a:solidFill>
                  <a:srgbClr val="C00000"/>
                </a:solidFill>
                <a:latin typeface="+mj-lt"/>
                <a:ea typeface="黑体" panose="02010609060101010101" pitchFamily="49" charset="-122"/>
              </a:rPr>
              <a:t>境电商的业务环节</a:t>
            </a:r>
            <a:r>
              <a:rPr lang="zh-CN" altLang="en-US" sz="2800" dirty="0">
                <a:solidFill>
                  <a:schemeClr val="accent2"/>
                </a:solidFill>
                <a:latin typeface="+mj-lt"/>
                <a:ea typeface="黑体" panose="02010609060101010101" pitchFamily="49" charset="-122"/>
              </a:rPr>
              <a:t>需要经过</a:t>
            </a:r>
            <a:r>
              <a:rPr lang="zh-CN" altLang="en-US" sz="2800" dirty="0">
                <a:solidFill>
                  <a:srgbClr val="C00000"/>
                </a:solidFill>
                <a:latin typeface="+mj-lt"/>
                <a:ea typeface="黑体" panose="02010609060101010101" pitchFamily="49" charset="-122"/>
              </a:rPr>
              <a:t>海关通关</a:t>
            </a:r>
            <a:r>
              <a:rPr lang="zh-CN" altLang="en-US" sz="2800" dirty="0">
                <a:solidFill>
                  <a:schemeClr val="accent2"/>
                </a:solidFill>
                <a:latin typeface="+mj-lt"/>
                <a:ea typeface="黑体" panose="02010609060101010101" pitchFamily="49" charset="-122"/>
              </a:rPr>
              <a:t>、</a:t>
            </a:r>
            <a:r>
              <a:rPr lang="zh-CN" altLang="en-US" sz="2800" dirty="0">
                <a:solidFill>
                  <a:srgbClr val="C00000"/>
                </a:solidFill>
                <a:latin typeface="+mj-lt"/>
                <a:ea typeface="黑体" panose="02010609060101010101" pitchFamily="49" charset="-122"/>
              </a:rPr>
              <a:t>检验检疫</a:t>
            </a:r>
            <a:r>
              <a:rPr lang="zh-CN" altLang="en-US" sz="2800" dirty="0">
                <a:solidFill>
                  <a:schemeClr val="accent2"/>
                </a:solidFill>
                <a:latin typeface="+mj-lt"/>
                <a:ea typeface="黑体" panose="02010609060101010101" pitchFamily="49" charset="-122"/>
              </a:rPr>
              <a:t>、</a:t>
            </a:r>
            <a:r>
              <a:rPr lang="zh-CN" altLang="en-US" sz="2800" dirty="0">
                <a:solidFill>
                  <a:srgbClr val="C00000"/>
                </a:solidFill>
                <a:latin typeface="+mj-lt"/>
                <a:ea typeface="黑体" panose="02010609060101010101" pitchFamily="49" charset="-122"/>
              </a:rPr>
              <a:t>外汇结算</a:t>
            </a:r>
            <a:r>
              <a:rPr lang="zh-CN" altLang="en-US" sz="2800" dirty="0">
                <a:solidFill>
                  <a:schemeClr val="accent2"/>
                </a:solidFill>
                <a:latin typeface="+mj-lt"/>
                <a:ea typeface="黑体" panose="02010609060101010101" pitchFamily="49" charset="-122"/>
              </a:rPr>
              <a:t>、</a:t>
            </a:r>
            <a:r>
              <a:rPr lang="zh-CN" altLang="en-US" sz="2800" dirty="0">
                <a:solidFill>
                  <a:srgbClr val="C00000"/>
                </a:solidFill>
                <a:latin typeface="+mj-lt"/>
                <a:ea typeface="黑体" panose="02010609060101010101" pitchFamily="49" charset="-122"/>
              </a:rPr>
              <a:t>出口退税</a:t>
            </a:r>
            <a:r>
              <a:rPr lang="zh-CN" altLang="en-US" sz="2800" dirty="0">
                <a:solidFill>
                  <a:schemeClr val="accent2"/>
                </a:solidFill>
                <a:latin typeface="+mj-lt"/>
                <a:ea typeface="黑体" panose="02010609060101010101" pitchFamily="49" charset="-122"/>
              </a:rPr>
              <a:t>、</a:t>
            </a:r>
            <a:r>
              <a:rPr lang="zh-CN" altLang="en-US" sz="2800" dirty="0">
                <a:solidFill>
                  <a:srgbClr val="C00000"/>
                </a:solidFill>
                <a:latin typeface="+mj-lt"/>
                <a:ea typeface="黑体" panose="02010609060101010101" pitchFamily="49" charset="-122"/>
              </a:rPr>
              <a:t>进口征税</a:t>
            </a:r>
            <a:r>
              <a:rPr lang="zh-CN" altLang="en-US" sz="2800" dirty="0">
                <a:solidFill>
                  <a:schemeClr val="accent2"/>
                </a:solidFill>
                <a:latin typeface="+mj-lt"/>
                <a:ea typeface="黑体" panose="02010609060101010101" pitchFamily="49" charset="-122"/>
              </a:rPr>
              <a:t>等多个环节。</a:t>
            </a:r>
            <a:r>
              <a:rPr lang="zh-CN" altLang="en-US" sz="2800" dirty="0">
                <a:solidFill>
                  <a:srgbClr val="C00000"/>
                </a:solidFill>
                <a:latin typeface="+mj-lt"/>
                <a:ea typeface="黑体" panose="02010609060101010101" pitchFamily="49" charset="-122"/>
              </a:rPr>
              <a:t>在商品运输上</a:t>
            </a:r>
            <a:r>
              <a:rPr lang="zh-CN" altLang="en-US" sz="2800" dirty="0">
                <a:solidFill>
                  <a:schemeClr val="accent2"/>
                </a:solidFill>
                <a:latin typeface="+mj-lt"/>
                <a:ea typeface="黑体" panose="02010609060101010101" pitchFamily="49" charset="-122"/>
              </a:rPr>
              <a:t>，跨境电商的商品需要通过跨境物流出境。具体来说，跨境电商的概念又有狭义和广义之分。</a:t>
            </a:r>
            <a:endParaRPr lang="zh-CN" altLang="en-US" sz="28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106274" y="1380843"/>
            <a:ext cx="4992107" cy="4430942"/>
            <a:chOff x="1178283" y="1380843"/>
            <a:chExt cx="4992107" cy="4430942"/>
          </a:xfrm>
        </p:grpSpPr>
        <p:sp>
          <p:nvSpPr>
            <p:cNvPr id="2" name="Freeform 12"/>
            <p:cNvSpPr/>
            <p:nvPr>
              <p:custDataLst>
                <p:tags r:id="rId1"/>
              </p:custDataLst>
            </p:nvPr>
          </p:nvSpPr>
          <p:spPr bwMode="auto">
            <a:xfrm>
              <a:off x="1178283" y="1380843"/>
              <a:ext cx="4992107" cy="4430942"/>
            </a:xfrm>
            <a:custGeom>
              <a:avLst/>
              <a:gdLst>
                <a:gd name="T0" fmla="*/ 1316 w 1492"/>
                <a:gd name="T1" fmla="*/ 328 h 937"/>
                <a:gd name="T2" fmla="*/ 1404 w 1492"/>
                <a:gd name="T3" fmla="*/ 281 h 937"/>
                <a:gd name="T4" fmla="*/ 1492 w 1492"/>
                <a:gd name="T5" fmla="*/ 235 h 937"/>
                <a:gd name="T6" fmla="*/ 1404 w 1492"/>
                <a:gd name="T7" fmla="*/ 188 h 937"/>
                <a:gd name="T8" fmla="*/ 562 w 1492"/>
                <a:gd name="T9" fmla="*/ 188 h 937"/>
                <a:gd name="T10" fmla="*/ 562 w 1492"/>
                <a:gd name="T11" fmla="*/ 0 h 937"/>
                <a:gd name="T12" fmla="*/ 0 w 1492"/>
                <a:gd name="T13" fmla="*/ 469 h 937"/>
                <a:gd name="T14" fmla="*/ 0 w 1492"/>
                <a:gd name="T15" fmla="*/ 469 h 937"/>
                <a:gd name="T16" fmla="*/ 562 w 1492"/>
                <a:gd name="T17" fmla="*/ 937 h 937"/>
                <a:gd name="T18" fmla="*/ 562 w 1492"/>
                <a:gd name="T19" fmla="*/ 750 h 937"/>
                <a:gd name="T20" fmla="*/ 1316 w 1492"/>
                <a:gd name="T21" fmla="*/ 750 h 937"/>
                <a:gd name="T22" fmla="*/ 1316 w 1492"/>
                <a:gd name="T23" fmla="*/ 32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2" h="937">
                  <a:moveTo>
                    <a:pt x="1316" y="328"/>
                  </a:moveTo>
                  <a:cubicBezTo>
                    <a:pt x="1316" y="302"/>
                    <a:pt x="1356" y="281"/>
                    <a:pt x="1404" y="281"/>
                  </a:cubicBezTo>
                  <a:cubicBezTo>
                    <a:pt x="1452" y="281"/>
                    <a:pt x="1492" y="260"/>
                    <a:pt x="1492" y="235"/>
                  </a:cubicBezTo>
                  <a:cubicBezTo>
                    <a:pt x="1492" y="209"/>
                    <a:pt x="1452" y="188"/>
                    <a:pt x="1404" y="188"/>
                  </a:cubicBezTo>
                  <a:cubicBezTo>
                    <a:pt x="562" y="188"/>
                    <a:pt x="562" y="188"/>
                    <a:pt x="562" y="188"/>
                  </a:cubicBezTo>
                  <a:cubicBezTo>
                    <a:pt x="562" y="0"/>
                    <a:pt x="562" y="0"/>
                    <a:pt x="562" y="0"/>
                  </a:cubicBezTo>
                  <a:cubicBezTo>
                    <a:pt x="0" y="469"/>
                    <a:pt x="0" y="469"/>
                    <a:pt x="0" y="469"/>
                  </a:cubicBezTo>
                  <a:cubicBezTo>
                    <a:pt x="0" y="469"/>
                    <a:pt x="0" y="469"/>
                    <a:pt x="0" y="469"/>
                  </a:cubicBezTo>
                  <a:cubicBezTo>
                    <a:pt x="562" y="937"/>
                    <a:pt x="562" y="937"/>
                    <a:pt x="562" y="937"/>
                  </a:cubicBezTo>
                  <a:cubicBezTo>
                    <a:pt x="562" y="750"/>
                    <a:pt x="562" y="750"/>
                    <a:pt x="562" y="750"/>
                  </a:cubicBezTo>
                  <a:cubicBezTo>
                    <a:pt x="1316" y="750"/>
                    <a:pt x="1316" y="750"/>
                    <a:pt x="1316" y="750"/>
                  </a:cubicBezTo>
                  <a:lnTo>
                    <a:pt x="1316" y="328"/>
                  </a:lnTo>
                  <a:close/>
                </a:path>
              </a:pathLst>
            </a:custGeom>
            <a:gradFill>
              <a:gsLst>
                <a:gs pos="0">
                  <a:srgbClr val="007BD3"/>
                </a:gs>
                <a:gs pos="100000">
                  <a:srgbClr val="034373"/>
                </a:gs>
              </a:gsLst>
              <a:lin scaled="0"/>
            </a:gradFill>
            <a:ln>
              <a:noFill/>
            </a:ln>
            <a:effectLst>
              <a:outerShdw blurRad="50800" dist="38100" dir="5400000" algn="t" rotWithShape="0">
                <a:prstClr val="black">
                  <a:alpha val="40000"/>
                </a:prstClr>
              </a:outerShdw>
            </a:effectLst>
          </p:spPr>
          <p:txBody>
            <a:bodyPr vert="horz" wrap="square" lIns="68589" tIns="34294" rIns="68589" bIns="34294" numCol="1" anchor="t" anchorCtr="0" compatLnSpc="1"/>
            <a:lstStyle/>
            <a:p>
              <a:endParaRPr lang="en-US" sz="1200">
                <a:latin typeface="Roboto Light" charset="0"/>
                <a:ea typeface="Roboto Light" charset="0"/>
                <a:cs typeface="Roboto Light" charset="0"/>
              </a:endParaRPr>
            </a:p>
          </p:txBody>
        </p:sp>
        <p:sp>
          <p:nvSpPr>
            <p:cNvPr id="5" name="图形 37"/>
            <p:cNvSpPr/>
            <p:nvPr>
              <p:custDataLst>
                <p:tags r:id="rId2"/>
              </p:custDataLst>
            </p:nvPr>
          </p:nvSpPr>
          <p:spPr>
            <a:xfrm>
              <a:off x="1601080" y="3351734"/>
              <a:ext cx="457264" cy="457264"/>
            </a:xfrm>
            <a:custGeom>
              <a:avLst/>
              <a:gdLst>
                <a:gd name="connsiteX0" fmla="*/ 20347 w 609600"/>
                <a:gd name="connsiteY0" fmla="*/ 332029 h 609600"/>
                <a:gd name="connsiteX1" fmla="*/ 277568 w 609600"/>
                <a:gd name="connsiteY1" fmla="*/ 589209 h 609600"/>
                <a:gd name="connsiteX2" fmla="*/ 312795 w 609600"/>
                <a:gd name="connsiteY2" fmla="*/ 608461 h 609600"/>
                <a:gd name="connsiteX3" fmla="*/ 332041 w 609600"/>
                <a:gd name="connsiteY3" fmla="*/ 589228 h 609600"/>
                <a:gd name="connsiteX4" fmla="*/ 589230 w 609600"/>
                <a:gd name="connsiteY4" fmla="*/ 332040 h 609600"/>
                <a:gd name="connsiteX5" fmla="*/ 608454 w 609600"/>
                <a:gd name="connsiteY5" fmla="*/ 296798 h 609600"/>
                <a:gd name="connsiteX6" fmla="*/ 589199 w 609600"/>
                <a:gd name="connsiteY6" fmla="*/ 277565 h 609600"/>
                <a:gd name="connsiteX7" fmla="*/ 332035 w 609600"/>
                <a:gd name="connsiteY7" fmla="*/ 20368 h 609600"/>
                <a:gd name="connsiteX8" fmla="*/ 296781 w 609600"/>
                <a:gd name="connsiteY8" fmla="*/ 1166 h 609600"/>
                <a:gd name="connsiteX9" fmla="*/ 277564 w 609600"/>
                <a:gd name="connsiteY9" fmla="*/ 20417 h 609600"/>
                <a:gd name="connsiteX10" fmla="*/ 20386 w 609600"/>
                <a:gd name="connsiteY10" fmla="*/ 277574 h 609600"/>
                <a:gd name="connsiteX11" fmla="*/ 1160 w 609600"/>
                <a:gd name="connsiteY11" fmla="*/ 312813 h 609600"/>
                <a:gd name="connsiteX12" fmla="*/ 20347 w 609600"/>
                <a:gd name="connsiteY12" fmla="*/ 332028 h 609600"/>
                <a:gd name="connsiteX13" fmla="*/ 20347 w 609600"/>
                <a:gd name="connsiteY13" fmla="*/ 332029 h 609600"/>
                <a:gd name="connsiteX14" fmla="*/ 139789 w 609600"/>
                <a:gd name="connsiteY14" fmla="*/ 193633 h 609600"/>
                <a:gd name="connsiteX15" fmla="*/ 153295 w 609600"/>
                <a:gd name="connsiteY15" fmla="*/ 207844 h 609600"/>
                <a:gd name="connsiteX16" fmla="*/ 145234 w 609600"/>
                <a:gd name="connsiteY16" fmla="*/ 267615 h 609600"/>
                <a:gd name="connsiteX17" fmla="*/ 116581 w 609600"/>
                <a:gd name="connsiteY17" fmla="*/ 295283 h 609600"/>
                <a:gd name="connsiteX18" fmla="*/ 55401 w 609600"/>
                <a:gd name="connsiteY18" fmla="*/ 295283 h 609600"/>
                <a:gd name="connsiteX19" fmla="*/ 42415 w 609600"/>
                <a:gd name="connsiteY19" fmla="*/ 279960 h 609600"/>
                <a:gd name="connsiteX20" fmla="*/ 139789 w 609600"/>
                <a:gd name="connsiteY20" fmla="*/ 193633 h 609600"/>
                <a:gd name="connsiteX21" fmla="*/ 279940 w 609600"/>
                <a:gd name="connsiteY21" fmla="*/ 42379 h 609600"/>
                <a:gd name="connsiteX22" fmla="*/ 295282 w 609600"/>
                <a:gd name="connsiteY22" fmla="*/ 55402 h 609600"/>
                <a:gd name="connsiteX23" fmla="*/ 295282 w 609600"/>
                <a:gd name="connsiteY23" fmla="*/ 106135 h 609600"/>
                <a:gd name="connsiteX24" fmla="*/ 266707 w 609600"/>
                <a:gd name="connsiteY24" fmla="*/ 142883 h 609600"/>
                <a:gd name="connsiteX25" fmla="*/ 266945 w 609600"/>
                <a:gd name="connsiteY25" fmla="*/ 145232 h 609600"/>
                <a:gd name="connsiteX26" fmla="*/ 204473 w 609600"/>
                <a:gd name="connsiteY26" fmla="*/ 153943 h 609600"/>
                <a:gd name="connsiteX27" fmla="*/ 192391 w 609600"/>
                <a:gd name="connsiteY27" fmla="*/ 142783 h 609600"/>
                <a:gd name="connsiteX28" fmla="*/ 279940 w 609600"/>
                <a:gd name="connsiteY28" fmla="*/ 42379 h 609600"/>
                <a:gd name="connsiteX29" fmla="*/ 279940 w 609600"/>
                <a:gd name="connsiteY29" fmla="*/ 42379 h 609600"/>
                <a:gd name="connsiteX30" fmla="*/ 329673 w 609600"/>
                <a:gd name="connsiteY30" fmla="*/ 42382 h 609600"/>
                <a:gd name="connsiteX31" fmla="*/ 417734 w 609600"/>
                <a:gd name="connsiteY31" fmla="*/ 144165 h 609600"/>
                <a:gd name="connsiteX32" fmla="*/ 407116 w 609600"/>
                <a:gd name="connsiteY32" fmla="*/ 154273 h 609600"/>
                <a:gd name="connsiteX33" fmla="*/ 342670 w 609600"/>
                <a:gd name="connsiteY33" fmla="*/ 145220 h 609600"/>
                <a:gd name="connsiteX34" fmla="*/ 342907 w 609600"/>
                <a:gd name="connsiteY34" fmla="*/ 142883 h 609600"/>
                <a:gd name="connsiteX35" fmla="*/ 314332 w 609600"/>
                <a:gd name="connsiteY35" fmla="*/ 106135 h 609600"/>
                <a:gd name="connsiteX36" fmla="*/ 314332 w 609600"/>
                <a:gd name="connsiteY36" fmla="*/ 55402 h 609600"/>
                <a:gd name="connsiteX37" fmla="*/ 329673 w 609600"/>
                <a:gd name="connsiteY37" fmla="*/ 42382 h 609600"/>
                <a:gd name="connsiteX38" fmla="*/ 567304 w 609600"/>
                <a:gd name="connsiteY38" fmla="*/ 279903 h 609600"/>
                <a:gd name="connsiteX39" fmla="*/ 554212 w 609600"/>
                <a:gd name="connsiteY39" fmla="*/ 295283 h 609600"/>
                <a:gd name="connsiteX40" fmla="*/ 493033 w 609600"/>
                <a:gd name="connsiteY40" fmla="*/ 295283 h 609600"/>
                <a:gd name="connsiteX41" fmla="*/ 464382 w 609600"/>
                <a:gd name="connsiteY41" fmla="*/ 267616 h 609600"/>
                <a:gd name="connsiteX42" fmla="*/ 456609 w 609600"/>
                <a:gd name="connsiteY42" fmla="*/ 209346 h 609600"/>
                <a:gd name="connsiteX43" fmla="*/ 471481 w 609600"/>
                <a:gd name="connsiteY43" fmla="*/ 194307 h 609600"/>
                <a:gd name="connsiteX44" fmla="*/ 567304 w 609600"/>
                <a:gd name="connsiteY44" fmla="*/ 279903 h 609600"/>
                <a:gd name="connsiteX45" fmla="*/ 455775 w 609600"/>
                <a:gd name="connsiteY45" fmla="*/ 404578 h 609600"/>
                <a:gd name="connsiteX46" fmla="*/ 464381 w 609600"/>
                <a:gd name="connsiteY46" fmla="*/ 342000 h 609600"/>
                <a:gd name="connsiteX47" fmla="*/ 493033 w 609600"/>
                <a:gd name="connsiteY47" fmla="*/ 314333 h 609600"/>
                <a:gd name="connsiteX48" fmla="*/ 554212 w 609600"/>
                <a:gd name="connsiteY48" fmla="*/ 314333 h 609600"/>
                <a:gd name="connsiteX49" fmla="*/ 567267 w 609600"/>
                <a:gd name="connsiteY49" fmla="*/ 329692 h 609600"/>
                <a:gd name="connsiteX50" fmla="*/ 469194 w 609600"/>
                <a:gd name="connsiteY50" fmla="*/ 416207 h 609600"/>
                <a:gd name="connsiteX51" fmla="*/ 455775 w 609600"/>
                <a:gd name="connsiteY51" fmla="*/ 404578 h 609600"/>
                <a:gd name="connsiteX52" fmla="*/ 455775 w 609600"/>
                <a:gd name="connsiteY52" fmla="*/ 404578 h 609600"/>
                <a:gd name="connsiteX53" fmla="*/ 329675 w 609600"/>
                <a:gd name="connsiteY53" fmla="*/ 567237 h 609600"/>
                <a:gd name="connsiteX54" fmla="*/ 314332 w 609600"/>
                <a:gd name="connsiteY54" fmla="*/ 554213 h 609600"/>
                <a:gd name="connsiteX55" fmla="*/ 314332 w 609600"/>
                <a:gd name="connsiteY55" fmla="*/ 503480 h 609600"/>
                <a:gd name="connsiteX56" fmla="*/ 342907 w 609600"/>
                <a:gd name="connsiteY56" fmla="*/ 466733 h 609600"/>
                <a:gd name="connsiteX57" fmla="*/ 342659 w 609600"/>
                <a:gd name="connsiteY57" fmla="*/ 464285 h 609600"/>
                <a:gd name="connsiteX58" fmla="*/ 404560 w 609600"/>
                <a:gd name="connsiteY58" fmla="*/ 455742 h 609600"/>
                <a:gd name="connsiteX59" fmla="*/ 416228 w 609600"/>
                <a:gd name="connsiteY59" fmla="*/ 469214 h 609600"/>
                <a:gd name="connsiteX60" fmla="*/ 329675 w 609600"/>
                <a:gd name="connsiteY60" fmla="*/ 567236 h 609600"/>
                <a:gd name="connsiteX61" fmla="*/ 329675 w 609600"/>
                <a:gd name="connsiteY61" fmla="*/ 567237 h 609600"/>
                <a:gd name="connsiteX62" fmla="*/ 279942 w 609600"/>
                <a:gd name="connsiteY62" fmla="*/ 567233 h 609600"/>
                <a:gd name="connsiteX63" fmla="*/ 193490 w 609600"/>
                <a:gd name="connsiteY63" fmla="*/ 469406 h 609600"/>
                <a:gd name="connsiteX64" fmla="*/ 206117 w 609600"/>
                <a:gd name="connsiteY64" fmla="*/ 455916 h 609600"/>
                <a:gd name="connsiteX65" fmla="*/ 266956 w 609600"/>
                <a:gd name="connsiteY65" fmla="*/ 464273 h 609600"/>
                <a:gd name="connsiteX66" fmla="*/ 266707 w 609600"/>
                <a:gd name="connsiteY66" fmla="*/ 466733 h 609600"/>
                <a:gd name="connsiteX67" fmla="*/ 295282 w 609600"/>
                <a:gd name="connsiteY67" fmla="*/ 503480 h 609600"/>
                <a:gd name="connsiteX68" fmla="*/ 295282 w 609600"/>
                <a:gd name="connsiteY68" fmla="*/ 554212 h 609600"/>
                <a:gd name="connsiteX69" fmla="*/ 279942 w 609600"/>
                <a:gd name="connsiteY69" fmla="*/ 567232 h 609600"/>
                <a:gd name="connsiteX70" fmla="*/ 279942 w 609600"/>
                <a:gd name="connsiteY70" fmla="*/ 567233 h 609600"/>
                <a:gd name="connsiteX71" fmla="*/ 141244 w 609600"/>
                <a:gd name="connsiteY71" fmla="*/ 416477 h 609600"/>
                <a:gd name="connsiteX72" fmla="*/ 42444 w 609600"/>
                <a:gd name="connsiteY72" fmla="*/ 329639 h 609600"/>
                <a:gd name="connsiteX73" fmla="*/ 55402 w 609600"/>
                <a:gd name="connsiteY73" fmla="*/ 314333 h 609600"/>
                <a:gd name="connsiteX74" fmla="*/ 116581 w 609600"/>
                <a:gd name="connsiteY74" fmla="*/ 314333 h 609600"/>
                <a:gd name="connsiteX75" fmla="*/ 145238 w 609600"/>
                <a:gd name="connsiteY75" fmla="*/ 342001 h 609600"/>
                <a:gd name="connsiteX76" fmla="*/ 153890 w 609600"/>
                <a:gd name="connsiteY76" fmla="*/ 404620 h 609600"/>
                <a:gd name="connsiteX77" fmla="*/ 141244 w 609600"/>
                <a:gd name="connsiteY77" fmla="*/ 416477 h 609600"/>
                <a:gd name="connsiteX78" fmla="*/ 173048 w 609600"/>
                <a:gd name="connsiteY78" fmla="*/ 213525 h 609600"/>
                <a:gd name="connsiteX79" fmla="*/ 211148 w 609600"/>
                <a:gd name="connsiteY79" fmla="*/ 175425 h 609600"/>
                <a:gd name="connsiteX80" fmla="*/ 210810 w 609600"/>
                <a:gd name="connsiteY80" fmla="*/ 172092 h 609600"/>
                <a:gd name="connsiteX81" fmla="*/ 273059 w 609600"/>
                <a:gd name="connsiteY81" fmla="*/ 163872 h 609600"/>
                <a:gd name="connsiteX82" fmla="*/ 295282 w 609600"/>
                <a:gd name="connsiteY82" fmla="*/ 179630 h 609600"/>
                <a:gd name="connsiteX83" fmla="*/ 295282 w 609600"/>
                <a:gd name="connsiteY83" fmla="*/ 248518 h 609600"/>
                <a:gd name="connsiteX84" fmla="*/ 248517 w 609600"/>
                <a:gd name="connsiteY84" fmla="*/ 295283 h 609600"/>
                <a:gd name="connsiteX85" fmla="*/ 190075 w 609600"/>
                <a:gd name="connsiteY85" fmla="*/ 295283 h 609600"/>
                <a:gd name="connsiteX86" fmla="*/ 164270 w 609600"/>
                <a:gd name="connsiteY86" fmla="*/ 268501 h 609600"/>
                <a:gd name="connsiteX87" fmla="*/ 171625 w 609600"/>
                <a:gd name="connsiteY87" fmla="*/ 213381 h 609600"/>
                <a:gd name="connsiteX88" fmla="*/ 173048 w 609600"/>
                <a:gd name="connsiteY88" fmla="*/ 213525 h 609600"/>
                <a:gd name="connsiteX89" fmla="*/ 304807 w 609600"/>
                <a:gd name="connsiteY89" fmla="*/ 123833 h 609600"/>
                <a:gd name="connsiteX90" fmla="*/ 323857 w 609600"/>
                <a:gd name="connsiteY90" fmla="*/ 142883 h 609600"/>
                <a:gd name="connsiteX91" fmla="*/ 304807 w 609600"/>
                <a:gd name="connsiteY91" fmla="*/ 161933 h 609600"/>
                <a:gd name="connsiteX92" fmla="*/ 285757 w 609600"/>
                <a:gd name="connsiteY92" fmla="*/ 142883 h 609600"/>
                <a:gd name="connsiteX93" fmla="*/ 304807 w 609600"/>
                <a:gd name="connsiteY93" fmla="*/ 123833 h 609600"/>
                <a:gd name="connsiteX94" fmla="*/ 336553 w 609600"/>
                <a:gd name="connsiteY94" fmla="*/ 163875 h 609600"/>
                <a:gd name="connsiteX95" fmla="*/ 400446 w 609600"/>
                <a:gd name="connsiteY95" fmla="*/ 172373 h 609600"/>
                <a:gd name="connsiteX96" fmla="*/ 400057 w 609600"/>
                <a:gd name="connsiteY96" fmla="*/ 176220 h 609600"/>
                <a:gd name="connsiteX97" fmla="*/ 438157 w 609600"/>
                <a:gd name="connsiteY97" fmla="*/ 214320 h 609600"/>
                <a:gd name="connsiteX98" fmla="*/ 438173 w 609600"/>
                <a:gd name="connsiteY98" fmla="*/ 214318 h 609600"/>
                <a:gd name="connsiteX99" fmla="*/ 445352 w 609600"/>
                <a:gd name="connsiteY99" fmla="*/ 268499 h 609600"/>
                <a:gd name="connsiteX100" fmla="*/ 419539 w 609600"/>
                <a:gd name="connsiteY100" fmla="*/ 295283 h 609600"/>
                <a:gd name="connsiteX101" fmla="*/ 361096 w 609600"/>
                <a:gd name="connsiteY101" fmla="*/ 295283 h 609600"/>
                <a:gd name="connsiteX102" fmla="*/ 314332 w 609600"/>
                <a:gd name="connsiteY102" fmla="*/ 248518 h 609600"/>
                <a:gd name="connsiteX103" fmla="*/ 314332 w 609600"/>
                <a:gd name="connsiteY103" fmla="*/ 179630 h 609600"/>
                <a:gd name="connsiteX104" fmla="*/ 336553 w 609600"/>
                <a:gd name="connsiteY104" fmla="*/ 163875 h 609600"/>
                <a:gd name="connsiteX105" fmla="*/ 437231 w 609600"/>
                <a:gd name="connsiteY105" fmla="*/ 400151 h 609600"/>
                <a:gd name="connsiteX106" fmla="*/ 400154 w 609600"/>
                <a:gd name="connsiteY106" fmla="*/ 437191 h 609600"/>
                <a:gd name="connsiteX107" fmla="*/ 336480 w 609600"/>
                <a:gd name="connsiteY107" fmla="*/ 445608 h 609600"/>
                <a:gd name="connsiteX108" fmla="*/ 314332 w 609600"/>
                <a:gd name="connsiteY108" fmla="*/ 429985 h 609600"/>
                <a:gd name="connsiteX109" fmla="*/ 314332 w 609600"/>
                <a:gd name="connsiteY109" fmla="*/ 361097 h 609600"/>
                <a:gd name="connsiteX110" fmla="*/ 361096 w 609600"/>
                <a:gd name="connsiteY110" fmla="*/ 314333 h 609600"/>
                <a:gd name="connsiteX111" fmla="*/ 419539 w 609600"/>
                <a:gd name="connsiteY111" fmla="*/ 314333 h 609600"/>
                <a:gd name="connsiteX112" fmla="*/ 445352 w 609600"/>
                <a:gd name="connsiteY112" fmla="*/ 341117 h 609600"/>
                <a:gd name="connsiteX113" fmla="*/ 437231 w 609600"/>
                <a:gd name="connsiteY113" fmla="*/ 400151 h 609600"/>
                <a:gd name="connsiteX114" fmla="*/ 304807 w 609600"/>
                <a:gd name="connsiteY114" fmla="*/ 485783 h 609600"/>
                <a:gd name="connsiteX115" fmla="*/ 285757 w 609600"/>
                <a:gd name="connsiteY115" fmla="*/ 466733 h 609600"/>
                <a:gd name="connsiteX116" fmla="*/ 304807 w 609600"/>
                <a:gd name="connsiteY116" fmla="*/ 447683 h 609600"/>
                <a:gd name="connsiteX117" fmla="*/ 323857 w 609600"/>
                <a:gd name="connsiteY117" fmla="*/ 466733 h 609600"/>
                <a:gd name="connsiteX118" fmla="*/ 304807 w 609600"/>
                <a:gd name="connsiteY118" fmla="*/ 485783 h 609600"/>
                <a:gd name="connsiteX119" fmla="*/ 273119 w 609600"/>
                <a:gd name="connsiteY119" fmla="*/ 445635 h 609600"/>
                <a:gd name="connsiteX120" fmla="*/ 211135 w 609600"/>
                <a:gd name="connsiteY120" fmla="*/ 437488 h 609600"/>
                <a:gd name="connsiteX121" fmla="*/ 211147 w 609600"/>
                <a:gd name="connsiteY121" fmla="*/ 437362 h 609600"/>
                <a:gd name="connsiteX122" fmla="*/ 173047 w 609600"/>
                <a:gd name="connsiteY122" fmla="*/ 399262 h 609600"/>
                <a:gd name="connsiteX123" fmla="*/ 172253 w 609600"/>
                <a:gd name="connsiteY123" fmla="*/ 399342 h 609600"/>
                <a:gd name="connsiteX124" fmla="*/ 164264 w 609600"/>
                <a:gd name="connsiteY124" fmla="*/ 341116 h 609600"/>
                <a:gd name="connsiteX125" fmla="*/ 190075 w 609600"/>
                <a:gd name="connsiteY125" fmla="*/ 314333 h 609600"/>
                <a:gd name="connsiteX126" fmla="*/ 248517 w 609600"/>
                <a:gd name="connsiteY126" fmla="*/ 314333 h 609600"/>
                <a:gd name="connsiteX127" fmla="*/ 295282 w 609600"/>
                <a:gd name="connsiteY127" fmla="*/ 361097 h 609600"/>
                <a:gd name="connsiteX128" fmla="*/ 295282 w 609600"/>
                <a:gd name="connsiteY128" fmla="*/ 429985 h 609600"/>
                <a:gd name="connsiteX129" fmla="*/ 273119 w 609600"/>
                <a:gd name="connsiteY129" fmla="*/ 445635 h 609600"/>
                <a:gd name="connsiteX130" fmla="*/ 304807 w 609600"/>
                <a:gd name="connsiteY130" fmla="*/ 266708 h 609600"/>
                <a:gd name="connsiteX131" fmla="*/ 342907 w 609600"/>
                <a:gd name="connsiteY131" fmla="*/ 304808 h 609600"/>
                <a:gd name="connsiteX132" fmla="*/ 304807 w 609600"/>
                <a:gd name="connsiteY132" fmla="*/ 342908 h 609600"/>
                <a:gd name="connsiteX133" fmla="*/ 266707 w 609600"/>
                <a:gd name="connsiteY133" fmla="*/ 304808 h 609600"/>
                <a:gd name="connsiteX134" fmla="*/ 304807 w 609600"/>
                <a:gd name="connsiteY134" fmla="*/ 266708 h 609600"/>
                <a:gd name="connsiteX135" fmla="*/ 456286 w 609600"/>
                <a:gd name="connsiteY135" fmla="*/ 323858 h 609600"/>
                <a:gd name="connsiteX136" fmla="*/ 437236 w 609600"/>
                <a:gd name="connsiteY136" fmla="*/ 304808 h 609600"/>
                <a:gd name="connsiteX137" fmla="*/ 456286 w 609600"/>
                <a:gd name="connsiteY137" fmla="*/ 285758 h 609600"/>
                <a:gd name="connsiteX138" fmla="*/ 475336 w 609600"/>
                <a:gd name="connsiteY138" fmla="*/ 304808 h 609600"/>
                <a:gd name="connsiteX139" fmla="*/ 456286 w 609600"/>
                <a:gd name="connsiteY139" fmla="*/ 323858 h 609600"/>
                <a:gd name="connsiteX140" fmla="*/ 153328 w 609600"/>
                <a:gd name="connsiteY140" fmla="*/ 285758 h 609600"/>
                <a:gd name="connsiteX141" fmla="*/ 172378 w 609600"/>
                <a:gd name="connsiteY141" fmla="*/ 304808 h 609600"/>
                <a:gd name="connsiteX142" fmla="*/ 153328 w 609600"/>
                <a:gd name="connsiteY142" fmla="*/ 323858 h 609600"/>
                <a:gd name="connsiteX143" fmla="*/ 134278 w 609600"/>
                <a:gd name="connsiteY143" fmla="*/ 304808 h 609600"/>
                <a:gd name="connsiteX144" fmla="*/ 153328 w 609600"/>
                <a:gd name="connsiteY144" fmla="*/ 285758 h 609600"/>
                <a:gd name="connsiteX145" fmla="*/ 173048 w 609600"/>
                <a:gd name="connsiteY145" fmla="*/ 418312 h 609600"/>
                <a:gd name="connsiteX146" fmla="*/ 192098 w 609600"/>
                <a:gd name="connsiteY146" fmla="*/ 437362 h 609600"/>
                <a:gd name="connsiteX147" fmla="*/ 173048 w 609600"/>
                <a:gd name="connsiteY147" fmla="*/ 456412 h 609600"/>
                <a:gd name="connsiteX148" fmla="*/ 153998 w 609600"/>
                <a:gd name="connsiteY148" fmla="*/ 437362 h 609600"/>
                <a:gd name="connsiteX149" fmla="*/ 173048 w 609600"/>
                <a:gd name="connsiteY149" fmla="*/ 418312 h 609600"/>
                <a:gd name="connsiteX150" fmla="*/ 438157 w 609600"/>
                <a:gd name="connsiteY150" fmla="*/ 457208 h 609600"/>
                <a:gd name="connsiteX151" fmla="*/ 419107 w 609600"/>
                <a:gd name="connsiteY151" fmla="*/ 438158 h 609600"/>
                <a:gd name="connsiteX152" fmla="*/ 438157 w 609600"/>
                <a:gd name="connsiteY152" fmla="*/ 419108 h 609600"/>
                <a:gd name="connsiteX153" fmla="*/ 457207 w 609600"/>
                <a:gd name="connsiteY153" fmla="*/ 438158 h 609600"/>
                <a:gd name="connsiteX154" fmla="*/ 438157 w 609600"/>
                <a:gd name="connsiteY154" fmla="*/ 457208 h 609600"/>
                <a:gd name="connsiteX155" fmla="*/ 438157 w 609600"/>
                <a:gd name="connsiteY155" fmla="*/ 195270 h 609600"/>
                <a:gd name="connsiteX156" fmla="*/ 419107 w 609600"/>
                <a:gd name="connsiteY156" fmla="*/ 176220 h 609600"/>
                <a:gd name="connsiteX157" fmla="*/ 438157 w 609600"/>
                <a:gd name="connsiteY157" fmla="*/ 157170 h 609600"/>
                <a:gd name="connsiteX158" fmla="*/ 457207 w 609600"/>
                <a:gd name="connsiteY158" fmla="*/ 176220 h 609600"/>
                <a:gd name="connsiteX159" fmla="*/ 438157 w 609600"/>
                <a:gd name="connsiteY159" fmla="*/ 195270 h 609600"/>
                <a:gd name="connsiteX160" fmla="*/ 173048 w 609600"/>
                <a:gd name="connsiteY160" fmla="*/ 156375 h 609600"/>
                <a:gd name="connsiteX161" fmla="*/ 192098 w 609600"/>
                <a:gd name="connsiteY161" fmla="*/ 175425 h 609600"/>
                <a:gd name="connsiteX162" fmla="*/ 173048 w 609600"/>
                <a:gd name="connsiteY162" fmla="*/ 194475 h 609600"/>
                <a:gd name="connsiteX163" fmla="*/ 153998 w 609600"/>
                <a:gd name="connsiteY163" fmla="*/ 175425 h 609600"/>
                <a:gd name="connsiteX164" fmla="*/ 173048 w 609600"/>
                <a:gd name="connsiteY164" fmla="*/ 156375 h 609600"/>
                <a:gd name="connsiteX165" fmla="*/ 47502 w 609600"/>
                <a:gd name="connsiteY165" fmla="*/ 375133 h 609600"/>
                <a:gd name="connsiteX166" fmla="*/ 135229 w 609600"/>
                <a:gd name="connsiteY166" fmla="*/ 434576 h 609600"/>
                <a:gd name="connsiteX167" fmla="*/ 134947 w 609600"/>
                <a:gd name="connsiteY167" fmla="*/ 437363 h 609600"/>
                <a:gd name="connsiteX168" fmla="*/ 173047 w 609600"/>
                <a:gd name="connsiteY168" fmla="*/ 475463 h 609600"/>
                <a:gd name="connsiteX169" fmla="*/ 175314 w 609600"/>
                <a:gd name="connsiteY169" fmla="*/ 475234 h 609600"/>
                <a:gd name="connsiteX170" fmla="*/ 234347 w 609600"/>
                <a:gd name="connsiteY170" fmla="*/ 562079 h 609600"/>
                <a:gd name="connsiteX171" fmla="*/ 47502 w 609600"/>
                <a:gd name="connsiteY171" fmla="*/ 375133 h 609600"/>
                <a:gd name="connsiteX172" fmla="*/ 304807 w 609600"/>
                <a:gd name="connsiteY172" fmla="*/ 590558 h 609600"/>
                <a:gd name="connsiteX173" fmla="*/ 295282 w 609600"/>
                <a:gd name="connsiteY173" fmla="*/ 581033 h 609600"/>
                <a:gd name="connsiteX174" fmla="*/ 304807 w 609600"/>
                <a:gd name="connsiteY174" fmla="*/ 571508 h 609600"/>
                <a:gd name="connsiteX175" fmla="*/ 314332 w 609600"/>
                <a:gd name="connsiteY175" fmla="*/ 581033 h 609600"/>
                <a:gd name="connsiteX176" fmla="*/ 304807 w 609600"/>
                <a:gd name="connsiteY176" fmla="*/ 590558 h 609600"/>
                <a:gd name="connsiteX177" fmla="*/ 375315 w 609600"/>
                <a:gd name="connsiteY177" fmla="*/ 562056 h 609600"/>
                <a:gd name="connsiteX178" fmla="*/ 434071 w 609600"/>
                <a:gd name="connsiteY178" fmla="*/ 475844 h 609600"/>
                <a:gd name="connsiteX179" fmla="*/ 438157 w 609600"/>
                <a:gd name="connsiteY179" fmla="*/ 476258 h 609600"/>
                <a:gd name="connsiteX180" fmla="*/ 476257 w 609600"/>
                <a:gd name="connsiteY180" fmla="*/ 438158 h 609600"/>
                <a:gd name="connsiteX181" fmla="*/ 475841 w 609600"/>
                <a:gd name="connsiteY181" fmla="*/ 434043 h 609600"/>
                <a:gd name="connsiteX182" fmla="*/ 562045 w 609600"/>
                <a:gd name="connsiteY182" fmla="*/ 375359 h 609600"/>
                <a:gd name="connsiteX183" fmla="*/ 375315 w 609600"/>
                <a:gd name="connsiteY183" fmla="*/ 562056 h 609600"/>
                <a:gd name="connsiteX184" fmla="*/ 581032 w 609600"/>
                <a:gd name="connsiteY184" fmla="*/ 314333 h 609600"/>
                <a:gd name="connsiteX185" fmla="*/ 571507 w 609600"/>
                <a:gd name="connsiteY185" fmla="*/ 304808 h 609600"/>
                <a:gd name="connsiteX186" fmla="*/ 581032 w 609600"/>
                <a:gd name="connsiteY186" fmla="*/ 295283 h 609600"/>
                <a:gd name="connsiteX187" fmla="*/ 590557 w 609600"/>
                <a:gd name="connsiteY187" fmla="*/ 304808 h 609600"/>
                <a:gd name="connsiteX188" fmla="*/ 581032 w 609600"/>
                <a:gd name="connsiteY188" fmla="*/ 314333 h 609600"/>
                <a:gd name="connsiteX189" fmla="*/ 561949 w 609600"/>
                <a:gd name="connsiteY189" fmla="*/ 233975 h 609600"/>
                <a:gd name="connsiteX190" fmla="*/ 476192 w 609600"/>
                <a:gd name="connsiteY190" fmla="*/ 175579 h 609600"/>
                <a:gd name="connsiteX191" fmla="*/ 438157 w 609600"/>
                <a:gd name="connsiteY191" fmla="*/ 138120 h 609600"/>
                <a:gd name="connsiteX192" fmla="*/ 435909 w 609600"/>
                <a:gd name="connsiteY192" fmla="*/ 138347 h 609600"/>
                <a:gd name="connsiteX193" fmla="*/ 375431 w 609600"/>
                <a:gd name="connsiteY193" fmla="*/ 47643 h 609600"/>
                <a:gd name="connsiteX194" fmla="*/ 561949 w 609600"/>
                <a:gd name="connsiteY194" fmla="*/ 233975 h 609600"/>
                <a:gd name="connsiteX195" fmla="*/ 304807 w 609600"/>
                <a:gd name="connsiteY195" fmla="*/ 19058 h 609600"/>
                <a:gd name="connsiteX196" fmla="*/ 314332 w 609600"/>
                <a:gd name="connsiteY196" fmla="*/ 28583 h 609600"/>
                <a:gd name="connsiteX197" fmla="*/ 304807 w 609600"/>
                <a:gd name="connsiteY197" fmla="*/ 38108 h 609600"/>
                <a:gd name="connsiteX198" fmla="*/ 295282 w 609600"/>
                <a:gd name="connsiteY198" fmla="*/ 28583 h 609600"/>
                <a:gd name="connsiteX199" fmla="*/ 304807 w 609600"/>
                <a:gd name="connsiteY199" fmla="*/ 19058 h 609600"/>
                <a:gd name="connsiteX200" fmla="*/ 234259 w 609600"/>
                <a:gd name="connsiteY200" fmla="*/ 47524 h 609600"/>
                <a:gd name="connsiteX201" fmla="*/ 174048 w 609600"/>
                <a:gd name="connsiteY201" fmla="*/ 137426 h 609600"/>
                <a:gd name="connsiteX202" fmla="*/ 173048 w 609600"/>
                <a:gd name="connsiteY202" fmla="*/ 137325 h 609600"/>
                <a:gd name="connsiteX203" fmla="*/ 134987 w 609600"/>
                <a:gd name="connsiteY203" fmla="*/ 175034 h 609600"/>
                <a:gd name="connsiteX204" fmla="*/ 47476 w 609600"/>
                <a:gd name="connsiteY204" fmla="*/ 234425 h 609600"/>
                <a:gd name="connsiteX205" fmla="*/ 234259 w 609600"/>
                <a:gd name="connsiteY205" fmla="*/ 47524 h 609600"/>
                <a:gd name="connsiteX206" fmla="*/ 28582 w 609600"/>
                <a:gd name="connsiteY206" fmla="*/ 295283 h 609600"/>
                <a:gd name="connsiteX207" fmla="*/ 38107 w 609600"/>
                <a:gd name="connsiteY207" fmla="*/ 304808 h 609600"/>
                <a:gd name="connsiteX208" fmla="*/ 28582 w 609600"/>
                <a:gd name="connsiteY208" fmla="*/ 314333 h 609600"/>
                <a:gd name="connsiteX209" fmla="*/ 19057 w 609600"/>
                <a:gd name="connsiteY209" fmla="*/ 304808 h 609600"/>
                <a:gd name="connsiteX210" fmla="*/ 28582 w 609600"/>
                <a:gd name="connsiteY210" fmla="*/ 295283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609600" h="609600">
                  <a:moveTo>
                    <a:pt x="20347" y="332029"/>
                  </a:moveTo>
                  <a:cubicBezTo>
                    <a:pt x="33183" y="468411"/>
                    <a:pt x="141184" y="576394"/>
                    <a:pt x="277568" y="589209"/>
                  </a:cubicBezTo>
                  <a:cubicBezTo>
                    <a:pt x="281980" y="604253"/>
                    <a:pt x="297751" y="612872"/>
                    <a:pt x="312795" y="608461"/>
                  </a:cubicBezTo>
                  <a:cubicBezTo>
                    <a:pt x="322065" y="605742"/>
                    <a:pt x="329316" y="598496"/>
                    <a:pt x="332041" y="589228"/>
                  </a:cubicBezTo>
                  <a:cubicBezTo>
                    <a:pt x="468412" y="576392"/>
                    <a:pt x="576393" y="468411"/>
                    <a:pt x="589230" y="332040"/>
                  </a:cubicBezTo>
                  <a:cubicBezTo>
                    <a:pt x="604270" y="327617"/>
                    <a:pt x="612877" y="311838"/>
                    <a:pt x="608454" y="296798"/>
                  </a:cubicBezTo>
                  <a:cubicBezTo>
                    <a:pt x="605727" y="287528"/>
                    <a:pt x="598472" y="280281"/>
                    <a:pt x="589199" y="277565"/>
                  </a:cubicBezTo>
                  <a:cubicBezTo>
                    <a:pt x="576039" y="141354"/>
                    <a:pt x="468244" y="33546"/>
                    <a:pt x="332035" y="20368"/>
                  </a:cubicBezTo>
                  <a:cubicBezTo>
                    <a:pt x="327602" y="5330"/>
                    <a:pt x="311819" y="-3267"/>
                    <a:pt x="296781" y="1166"/>
                  </a:cubicBezTo>
                  <a:cubicBezTo>
                    <a:pt x="287518" y="3896"/>
                    <a:pt x="280278" y="11149"/>
                    <a:pt x="277564" y="20417"/>
                  </a:cubicBezTo>
                  <a:cubicBezTo>
                    <a:pt x="141169" y="33173"/>
                    <a:pt x="33153" y="141180"/>
                    <a:pt x="20386" y="277574"/>
                  </a:cubicBezTo>
                  <a:cubicBezTo>
                    <a:pt x="5346" y="281996"/>
                    <a:pt x="-3262" y="297773"/>
                    <a:pt x="1160" y="312813"/>
                  </a:cubicBezTo>
                  <a:cubicBezTo>
                    <a:pt x="3879" y="322060"/>
                    <a:pt x="11104" y="329296"/>
                    <a:pt x="20347" y="332028"/>
                  </a:cubicBezTo>
                  <a:lnTo>
                    <a:pt x="20347" y="332029"/>
                  </a:lnTo>
                  <a:close/>
                  <a:moveTo>
                    <a:pt x="139789" y="193633"/>
                  </a:moveTo>
                  <a:cubicBezTo>
                    <a:pt x="142975" y="199467"/>
                    <a:pt x="147631" y="204366"/>
                    <a:pt x="153295" y="207844"/>
                  </a:cubicBezTo>
                  <a:cubicBezTo>
                    <a:pt x="149357" y="227579"/>
                    <a:pt x="146665" y="247542"/>
                    <a:pt x="145234" y="267615"/>
                  </a:cubicBezTo>
                  <a:cubicBezTo>
                    <a:pt x="131239" y="270713"/>
                    <a:pt x="120167" y="281404"/>
                    <a:pt x="116581" y="295283"/>
                  </a:cubicBezTo>
                  <a:lnTo>
                    <a:pt x="55401" y="295283"/>
                  </a:lnTo>
                  <a:cubicBezTo>
                    <a:pt x="53073" y="288770"/>
                    <a:pt x="48458" y="283324"/>
                    <a:pt x="42415" y="279960"/>
                  </a:cubicBezTo>
                  <a:cubicBezTo>
                    <a:pt x="53856" y="246129"/>
                    <a:pt x="88418" y="215388"/>
                    <a:pt x="139789" y="193633"/>
                  </a:cubicBezTo>
                  <a:close/>
                  <a:moveTo>
                    <a:pt x="279940" y="42379"/>
                  </a:moveTo>
                  <a:cubicBezTo>
                    <a:pt x="283302" y="48439"/>
                    <a:pt x="288756" y="53068"/>
                    <a:pt x="295282" y="55402"/>
                  </a:cubicBezTo>
                  <a:lnTo>
                    <a:pt x="295282" y="106135"/>
                  </a:lnTo>
                  <a:cubicBezTo>
                    <a:pt x="278504" y="110453"/>
                    <a:pt x="266758" y="125557"/>
                    <a:pt x="266707" y="142883"/>
                  </a:cubicBezTo>
                  <a:cubicBezTo>
                    <a:pt x="266707" y="143687"/>
                    <a:pt x="266895" y="144440"/>
                    <a:pt x="266945" y="145232"/>
                  </a:cubicBezTo>
                  <a:cubicBezTo>
                    <a:pt x="245952" y="146757"/>
                    <a:pt x="225082" y="149667"/>
                    <a:pt x="204473" y="153943"/>
                  </a:cubicBezTo>
                  <a:cubicBezTo>
                    <a:pt x="201302" y="149391"/>
                    <a:pt x="197180" y="145583"/>
                    <a:pt x="192391" y="142783"/>
                  </a:cubicBezTo>
                  <a:cubicBezTo>
                    <a:pt x="214190" y="89685"/>
                    <a:pt x="245353" y="54075"/>
                    <a:pt x="279940" y="42379"/>
                  </a:cubicBezTo>
                  <a:lnTo>
                    <a:pt x="279940" y="42379"/>
                  </a:lnTo>
                  <a:close/>
                  <a:moveTo>
                    <a:pt x="329673" y="42382"/>
                  </a:moveTo>
                  <a:cubicBezTo>
                    <a:pt x="364480" y="54179"/>
                    <a:pt x="395904" y="90374"/>
                    <a:pt x="417734" y="144165"/>
                  </a:cubicBezTo>
                  <a:cubicBezTo>
                    <a:pt x="413577" y="146819"/>
                    <a:pt x="409971" y="150251"/>
                    <a:pt x="407116" y="154273"/>
                  </a:cubicBezTo>
                  <a:cubicBezTo>
                    <a:pt x="385866" y="149790"/>
                    <a:pt x="364333" y="146766"/>
                    <a:pt x="342670" y="145220"/>
                  </a:cubicBezTo>
                  <a:cubicBezTo>
                    <a:pt x="342719" y="144432"/>
                    <a:pt x="342907" y="143683"/>
                    <a:pt x="342907" y="142883"/>
                  </a:cubicBezTo>
                  <a:cubicBezTo>
                    <a:pt x="342855" y="125557"/>
                    <a:pt x="331110" y="110453"/>
                    <a:pt x="314332" y="106135"/>
                  </a:cubicBezTo>
                  <a:lnTo>
                    <a:pt x="314332" y="55402"/>
                  </a:lnTo>
                  <a:cubicBezTo>
                    <a:pt x="320857" y="53069"/>
                    <a:pt x="326310" y="48441"/>
                    <a:pt x="329673" y="42382"/>
                  </a:cubicBezTo>
                  <a:close/>
                  <a:moveTo>
                    <a:pt x="567304" y="279903"/>
                  </a:moveTo>
                  <a:cubicBezTo>
                    <a:pt x="561211" y="283262"/>
                    <a:pt x="556555" y="288731"/>
                    <a:pt x="554212" y="295283"/>
                  </a:cubicBezTo>
                  <a:lnTo>
                    <a:pt x="493033" y="295283"/>
                  </a:lnTo>
                  <a:cubicBezTo>
                    <a:pt x="489447" y="281405"/>
                    <a:pt x="478376" y="270714"/>
                    <a:pt x="464382" y="267616"/>
                  </a:cubicBezTo>
                  <a:cubicBezTo>
                    <a:pt x="462984" y="248052"/>
                    <a:pt x="460388" y="228592"/>
                    <a:pt x="456609" y="209346"/>
                  </a:cubicBezTo>
                  <a:cubicBezTo>
                    <a:pt x="462887" y="205837"/>
                    <a:pt x="468043" y="200624"/>
                    <a:pt x="471481" y="194307"/>
                  </a:cubicBezTo>
                  <a:cubicBezTo>
                    <a:pt x="522030" y="216001"/>
                    <a:pt x="555961" y="246326"/>
                    <a:pt x="567304" y="279903"/>
                  </a:cubicBezTo>
                  <a:close/>
                  <a:moveTo>
                    <a:pt x="455775" y="404578"/>
                  </a:moveTo>
                  <a:cubicBezTo>
                    <a:pt x="460023" y="383932"/>
                    <a:pt x="462898" y="363027"/>
                    <a:pt x="464381" y="342000"/>
                  </a:cubicBezTo>
                  <a:cubicBezTo>
                    <a:pt x="478376" y="338901"/>
                    <a:pt x="489447" y="328210"/>
                    <a:pt x="493033" y="314333"/>
                  </a:cubicBezTo>
                  <a:lnTo>
                    <a:pt x="554212" y="314333"/>
                  </a:lnTo>
                  <a:cubicBezTo>
                    <a:pt x="556550" y="320870"/>
                    <a:pt x="561191" y="326331"/>
                    <a:pt x="567267" y="329692"/>
                  </a:cubicBezTo>
                  <a:cubicBezTo>
                    <a:pt x="555713" y="363689"/>
                    <a:pt x="520950" y="394470"/>
                    <a:pt x="469194" y="416207"/>
                  </a:cubicBezTo>
                  <a:cubicBezTo>
                    <a:pt x="465697" y="411330"/>
                    <a:pt x="461099" y="407346"/>
                    <a:pt x="455775" y="404578"/>
                  </a:cubicBezTo>
                  <a:lnTo>
                    <a:pt x="455775" y="404578"/>
                  </a:lnTo>
                  <a:close/>
                  <a:moveTo>
                    <a:pt x="329675" y="567237"/>
                  </a:moveTo>
                  <a:cubicBezTo>
                    <a:pt x="326312" y="561176"/>
                    <a:pt x="320858" y="556546"/>
                    <a:pt x="314332" y="554213"/>
                  </a:cubicBezTo>
                  <a:lnTo>
                    <a:pt x="314332" y="503480"/>
                  </a:lnTo>
                  <a:cubicBezTo>
                    <a:pt x="331110" y="499162"/>
                    <a:pt x="342855" y="484058"/>
                    <a:pt x="342907" y="466733"/>
                  </a:cubicBezTo>
                  <a:cubicBezTo>
                    <a:pt x="342907" y="465894"/>
                    <a:pt x="342713" y="465109"/>
                    <a:pt x="342659" y="464285"/>
                  </a:cubicBezTo>
                  <a:cubicBezTo>
                    <a:pt x="363457" y="462788"/>
                    <a:pt x="384134" y="459934"/>
                    <a:pt x="404560" y="455742"/>
                  </a:cubicBezTo>
                  <a:cubicBezTo>
                    <a:pt x="407332" y="461090"/>
                    <a:pt x="411331" y="465706"/>
                    <a:pt x="416228" y="469214"/>
                  </a:cubicBezTo>
                  <a:cubicBezTo>
                    <a:pt x="394468" y="520931"/>
                    <a:pt x="363660" y="555707"/>
                    <a:pt x="329675" y="567236"/>
                  </a:cubicBezTo>
                  <a:lnTo>
                    <a:pt x="329675" y="567237"/>
                  </a:lnTo>
                  <a:close/>
                  <a:moveTo>
                    <a:pt x="279942" y="567233"/>
                  </a:moveTo>
                  <a:cubicBezTo>
                    <a:pt x="246039" y="555725"/>
                    <a:pt x="215242" y="520996"/>
                    <a:pt x="193490" y="469406"/>
                  </a:cubicBezTo>
                  <a:cubicBezTo>
                    <a:pt x="198741" y="466012"/>
                    <a:pt x="203077" y="461379"/>
                    <a:pt x="206117" y="455916"/>
                  </a:cubicBezTo>
                  <a:cubicBezTo>
                    <a:pt x="226197" y="460000"/>
                    <a:pt x="246518" y="462791"/>
                    <a:pt x="266956" y="464273"/>
                  </a:cubicBezTo>
                  <a:cubicBezTo>
                    <a:pt x="266902" y="465102"/>
                    <a:pt x="266707" y="465891"/>
                    <a:pt x="266707" y="466733"/>
                  </a:cubicBezTo>
                  <a:cubicBezTo>
                    <a:pt x="266758" y="484057"/>
                    <a:pt x="278504" y="499162"/>
                    <a:pt x="295282" y="503480"/>
                  </a:cubicBezTo>
                  <a:lnTo>
                    <a:pt x="295282" y="554212"/>
                  </a:lnTo>
                  <a:cubicBezTo>
                    <a:pt x="288757" y="556545"/>
                    <a:pt x="283304" y="561173"/>
                    <a:pt x="279942" y="567232"/>
                  </a:cubicBezTo>
                  <a:lnTo>
                    <a:pt x="279942" y="567233"/>
                  </a:lnTo>
                  <a:close/>
                  <a:moveTo>
                    <a:pt x="141244" y="416477"/>
                  </a:moveTo>
                  <a:cubicBezTo>
                    <a:pt x="89119" y="394719"/>
                    <a:pt x="54041" y="363786"/>
                    <a:pt x="42444" y="329639"/>
                  </a:cubicBezTo>
                  <a:cubicBezTo>
                    <a:pt x="48473" y="326273"/>
                    <a:pt x="53077" y="320835"/>
                    <a:pt x="55402" y="314333"/>
                  </a:cubicBezTo>
                  <a:lnTo>
                    <a:pt x="116581" y="314333"/>
                  </a:lnTo>
                  <a:cubicBezTo>
                    <a:pt x="120167" y="328212"/>
                    <a:pt x="131241" y="338904"/>
                    <a:pt x="145238" y="342001"/>
                  </a:cubicBezTo>
                  <a:cubicBezTo>
                    <a:pt x="146737" y="363042"/>
                    <a:pt x="149627" y="383960"/>
                    <a:pt x="153890" y="404620"/>
                  </a:cubicBezTo>
                  <a:cubicBezTo>
                    <a:pt x="148822" y="407551"/>
                    <a:pt x="144495" y="411608"/>
                    <a:pt x="141244" y="416477"/>
                  </a:cubicBezTo>
                  <a:close/>
                  <a:moveTo>
                    <a:pt x="173048" y="213525"/>
                  </a:moveTo>
                  <a:cubicBezTo>
                    <a:pt x="194080" y="213502"/>
                    <a:pt x="211125" y="196457"/>
                    <a:pt x="211148" y="175425"/>
                  </a:cubicBezTo>
                  <a:cubicBezTo>
                    <a:pt x="211148" y="174283"/>
                    <a:pt x="210909" y="173208"/>
                    <a:pt x="210810" y="172092"/>
                  </a:cubicBezTo>
                  <a:cubicBezTo>
                    <a:pt x="231350" y="167943"/>
                    <a:pt x="252147" y="165197"/>
                    <a:pt x="273059" y="163872"/>
                  </a:cubicBezTo>
                  <a:cubicBezTo>
                    <a:pt x="278273" y="171682"/>
                    <a:pt x="286186" y="177293"/>
                    <a:pt x="295282" y="179630"/>
                  </a:cubicBezTo>
                  <a:lnTo>
                    <a:pt x="295282" y="248518"/>
                  </a:lnTo>
                  <a:cubicBezTo>
                    <a:pt x="271349" y="252602"/>
                    <a:pt x="252601" y="271349"/>
                    <a:pt x="248517" y="295283"/>
                  </a:cubicBezTo>
                  <a:lnTo>
                    <a:pt x="190075" y="295283"/>
                  </a:lnTo>
                  <a:cubicBezTo>
                    <a:pt x="186726" y="282470"/>
                    <a:pt x="176950" y="272324"/>
                    <a:pt x="164270" y="268501"/>
                  </a:cubicBezTo>
                  <a:cubicBezTo>
                    <a:pt x="165607" y="249996"/>
                    <a:pt x="168063" y="231589"/>
                    <a:pt x="171625" y="213381"/>
                  </a:cubicBezTo>
                  <a:cubicBezTo>
                    <a:pt x="172108" y="213399"/>
                    <a:pt x="172560" y="213525"/>
                    <a:pt x="173048" y="213525"/>
                  </a:cubicBezTo>
                  <a:close/>
                  <a:moveTo>
                    <a:pt x="304807" y="123833"/>
                  </a:moveTo>
                  <a:cubicBezTo>
                    <a:pt x="315328" y="123833"/>
                    <a:pt x="323857" y="132361"/>
                    <a:pt x="323857" y="142883"/>
                  </a:cubicBezTo>
                  <a:cubicBezTo>
                    <a:pt x="323857" y="153404"/>
                    <a:pt x="315328" y="161933"/>
                    <a:pt x="304807" y="161933"/>
                  </a:cubicBezTo>
                  <a:cubicBezTo>
                    <a:pt x="294286" y="161933"/>
                    <a:pt x="285757" y="153404"/>
                    <a:pt x="285757" y="142883"/>
                  </a:cubicBezTo>
                  <a:cubicBezTo>
                    <a:pt x="285769" y="132367"/>
                    <a:pt x="294291" y="123845"/>
                    <a:pt x="304807" y="123833"/>
                  </a:cubicBezTo>
                  <a:close/>
                  <a:moveTo>
                    <a:pt x="336553" y="163875"/>
                  </a:moveTo>
                  <a:cubicBezTo>
                    <a:pt x="358023" y="165213"/>
                    <a:pt x="379373" y="168053"/>
                    <a:pt x="400446" y="172373"/>
                  </a:cubicBezTo>
                  <a:cubicBezTo>
                    <a:pt x="400250" y="173647"/>
                    <a:pt x="400120" y="174932"/>
                    <a:pt x="400057" y="176220"/>
                  </a:cubicBezTo>
                  <a:cubicBezTo>
                    <a:pt x="400079" y="197253"/>
                    <a:pt x="417124" y="214298"/>
                    <a:pt x="438157" y="214320"/>
                  </a:cubicBezTo>
                  <a:lnTo>
                    <a:pt x="438173" y="214318"/>
                  </a:lnTo>
                  <a:cubicBezTo>
                    <a:pt x="441636" y="232221"/>
                    <a:pt x="444033" y="250312"/>
                    <a:pt x="445352" y="268499"/>
                  </a:cubicBezTo>
                  <a:cubicBezTo>
                    <a:pt x="432668" y="272320"/>
                    <a:pt x="422889" y="282467"/>
                    <a:pt x="419539" y="295283"/>
                  </a:cubicBezTo>
                  <a:lnTo>
                    <a:pt x="361096" y="295283"/>
                  </a:lnTo>
                  <a:cubicBezTo>
                    <a:pt x="357012" y="271350"/>
                    <a:pt x="338265" y="252602"/>
                    <a:pt x="314332" y="248518"/>
                  </a:cubicBezTo>
                  <a:lnTo>
                    <a:pt x="314332" y="179630"/>
                  </a:lnTo>
                  <a:cubicBezTo>
                    <a:pt x="323426" y="177294"/>
                    <a:pt x="331339" y="171684"/>
                    <a:pt x="336553" y="163875"/>
                  </a:cubicBezTo>
                  <a:close/>
                  <a:moveTo>
                    <a:pt x="437231" y="400151"/>
                  </a:moveTo>
                  <a:cubicBezTo>
                    <a:pt x="416981" y="400656"/>
                    <a:pt x="400679" y="416942"/>
                    <a:pt x="400154" y="437191"/>
                  </a:cubicBezTo>
                  <a:cubicBezTo>
                    <a:pt x="379151" y="441473"/>
                    <a:pt x="357875" y="444285"/>
                    <a:pt x="336480" y="445608"/>
                  </a:cubicBezTo>
                  <a:cubicBezTo>
                    <a:pt x="331260" y="437864"/>
                    <a:pt x="323379" y="432305"/>
                    <a:pt x="314332" y="429985"/>
                  </a:cubicBezTo>
                  <a:lnTo>
                    <a:pt x="314332" y="361097"/>
                  </a:lnTo>
                  <a:cubicBezTo>
                    <a:pt x="338265" y="357013"/>
                    <a:pt x="357012" y="338266"/>
                    <a:pt x="361096" y="314333"/>
                  </a:cubicBezTo>
                  <a:lnTo>
                    <a:pt x="419539" y="314333"/>
                  </a:lnTo>
                  <a:cubicBezTo>
                    <a:pt x="422889" y="327148"/>
                    <a:pt x="432669" y="337296"/>
                    <a:pt x="445352" y="341117"/>
                  </a:cubicBezTo>
                  <a:cubicBezTo>
                    <a:pt x="443929" y="360950"/>
                    <a:pt x="441216" y="380670"/>
                    <a:pt x="437231" y="400151"/>
                  </a:cubicBezTo>
                  <a:close/>
                  <a:moveTo>
                    <a:pt x="304807" y="485783"/>
                  </a:moveTo>
                  <a:cubicBezTo>
                    <a:pt x="294286" y="485783"/>
                    <a:pt x="285757" y="477254"/>
                    <a:pt x="285757" y="466733"/>
                  </a:cubicBezTo>
                  <a:cubicBezTo>
                    <a:pt x="285757" y="456212"/>
                    <a:pt x="294286" y="447683"/>
                    <a:pt x="304807" y="447683"/>
                  </a:cubicBezTo>
                  <a:cubicBezTo>
                    <a:pt x="315328" y="447683"/>
                    <a:pt x="323857" y="456212"/>
                    <a:pt x="323857" y="466733"/>
                  </a:cubicBezTo>
                  <a:cubicBezTo>
                    <a:pt x="323845" y="477249"/>
                    <a:pt x="315323" y="485771"/>
                    <a:pt x="304807" y="485783"/>
                  </a:cubicBezTo>
                  <a:close/>
                  <a:moveTo>
                    <a:pt x="273119" y="445635"/>
                  </a:moveTo>
                  <a:cubicBezTo>
                    <a:pt x="252297" y="444323"/>
                    <a:pt x="231588" y="441601"/>
                    <a:pt x="211135" y="437488"/>
                  </a:cubicBezTo>
                  <a:lnTo>
                    <a:pt x="211147" y="437362"/>
                  </a:lnTo>
                  <a:cubicBezTo>
                    <a:pt x="211125" y="416329"/>
                    <a:pt x="194080" y="399284"/>
                    <a:pt x="173047" y="399262"/>
                  </a:cubicBezTo>
                  <a:cubicBezTo>
                    <a:pt x="172775" y="399262"/>
                    <a:pt x="172524" y="399336"/>
                    <a:pt x="172253" y="399342"/>
                  </a:cubicBezTo>
                  <a:cubicBezTo>
                    <a:pt x="168352" y="380123"/>
                    <a:pt x="165684" y="360675"/>
                    <a:pt x="164264" y="341116"/>
                  </a:cubicBezTo>
                  <a:cubicBezTo>
                    <a:pt x="176946" y="337294"/>
                    <a:pt x="186725" y="327147"/>
                    <a:pt x="190075" y="314333"/>
                  </a:cubicBezTo>
                  <a:lnTo>
                    <a:pt x="248517" y="314333"/>
                  </a:lnTo>
                  <a:cubicBezTo>
                    <a:pt x="252601" y="338266"/>
                    <a:pt x="271349" y="357013"/>
                    <a:pt x="295282" y="361097"/>
                  </a:cubicBezTo>
                  <a:lnTo>
                    <a:pt x="295282" y="429985"/>
                  </a:lnTo>
                  <a:cubicBezTo>
                    <a:pt x="286225" y="432308"/>
                    <a:pt x="278338" y="437878"/>
                    <a:pt x="273119" y="445635"/>
                  </a:cubicBezTo>
                  <a:close/>
                  <a:moveTo>
                    <a:pt x="304807" y="266708"/>
                  </a:moveTo>
                  <a:cubicBezTo>
                    <a:pt x="325849" y="266708"/>
                    <a:pt x="342907" y="283765"/>
                    <a:pt x="342907" y="304808"/>
                  </a:cubicBezTo>
                  <a:cubicBezTo>
                    <a:pt x="342907" y="325850"/>
                    <a:pt x="325849" y="342908"/>
                    <a:pt x="304807" y="342908"/>
                  </a:cubicBezTo>
                  <a:cubicBezTo>
                    <a:pt x="283765" y="342908"/>
                    <a:pt x="266707" y="325850"/>
                    <a:pt x="266707" y="304808"/>
                  </a:cubicBezTo>
                  <a:cubicBezTo>
                    <a:pt x="266729" y="283775"/>
                    <a:pt x="283774" y="266730"/>
                    <a:pt x="304807" y="266708"/>
                  </a:cubicBezTo>
                  <a:close/>
                  <a:moveTo>
                    <a:pt x="456286" y="323858"/>
                  </a:moveTo>
                  <a:cubicBezTo>
                    <a:pt x="445765" y="323858"/>
                    <a:pt x="437236" y="315329"/>
                    <a:pt x="437236" y="304808"/>
                  </a:cubicBezTo>
                  <a:cubicBezTo>
                    <a:pt x="437236" y="294286"/>
                    <a:pt x="445765" y="285758"/>
                    <a:pt x="456286" y="285758"/>
                  </a:cubicBezTo>
                  <a:cubicBezTo>
                    <a:pt x="466807" y="285758"/>
                    <a:pt x="475336" y="294286"/>
                    <a:pt x="475336" y="304808"/>
                  </a:cubicBezTo>
                  <a:cubicBezTo>
                    <a:pt x="475324" y="315324"/>
                    <a:pt x="466802" y="323846"/>
                    <a:pt x="456286" y="323858"/>
                  </a:cubicBezTo>
                  <a:close/>
                  <a:moveTo>
                    <a:pt x="153328" y="285758"/>
                  </a:moveTo>
                  <a:cubicBezTo>
                    <a:pt x="163849" y="285758"/>
                    <a:pt x="172378" y="294286"/>
                    <a:pt x="172378" y="304808"/>
                  </a:cubicBezTo>
                  <a:cubicBezTo>
                    <a:pt x="172378" y="315329"/>
                    <a:pt x="163849" y="323858"/>
                    <a:pt x="153328" y="323858"/>
                  </a:cubicBezTo>
                  <a:cubicBezTo>
                    <a:pt x="142807" y="323858"/>
                    <a:pt x="134278" y="315329"/>
                    <a:pt x="134278" y="304808"/>
                  </a:cubicBezTo>
                  <a:cubicBezTo>
                    <a:pt x="134290" y="294292"/>
                    <a:pt x="142812" y="285770"/>
                    <a:pt x="153328" y="285758"/>
                  </a:cubicBezTo>
                  <a:close/>
                  <a:moveTo>
                    <a:pt x="173048" y="418312"/>
                  </a:moveTo>
                  <a:cubicBezTo>
                    <a:pt x="183569" y="418312"/>
                    <a:pt x="192098" y="426841"/>
                    <a:pt x="192098" y="437362"/>
                  </a:cubicBezTo>
                  <a:cubicBezTo>
                    <a:pt x="192098" y="447883"/>
                    <a:pt x="183569" y="456412"/>
                    <a:pt x="173048" y="456412"/>
                  </a:cubicBezTo>
                  <a:cubicBezTo>
                    <a:pt x="162526" y="456412"/>
                    <a:pt x="153998" y="447883"/>
                    <a:pt x="153998" y="437362"/>
                  </a:cubicBezTo>
                  <a:cubicBezTo>
                    <a:pt x="154010" y="426846"/>
                    <a:pt x="162531" y="418324"/>
                    <a:pt x="173048" y="418312"/>
                  </a:cubicBezTo>
                  <a:close/>
                  <a:moveTo>
                    <a:pt x="438157" y="457208"/>
                  </a:moveTo>
                  <a:cubicBezTo>
                    <a:pt x="427636" y="457208"/>
                    <a:pt x="419107" y="448679"/>
                    <a:pt x="419107" y="438158"/>
                  </a:cubicBezTo>
                  <a:cubicBezTo>
                    <a:pt x="419107" y="427637"/>
                    <a:pt x="427636" y="419108"/>
                    <a:pt x="438157" y="419108"/>
                  </a:cubicBezTo>
                  <a:cubicBezTo>
                    <a:pt x="448678" y="419108"/>
                    <a:pt x="457207" y="427637"/>
                    <a:pt x="457207" y="438158"/>
                  </a:cubicBezTo>
                  <a:cubicBezTo>
                    <a:pt x="457195" y="448674"/>
                    <a:pt x="448673" y="457196"/>
                    <a:pt x="438157" y="457208"/>
                  </a:cubicBezTo>
                  <a:close/>
                  <a:moveTo>
                    <a:pt x="438157" y="195270"/>
                  </a:moveTo>
                  <a:cubicBezTo>
                    <a:pt x="427636" y="195270"/>
                    <a:pt x="419107" y="186741"/>
                    <a:pt x="419107" y="176220"/>
                  </a:cubicBezTo>
                  <a:cubicBezTo>
                    <a:pt x="419107" y="165699"/>
                    <a:pt x="427636" y="157170"/>
                    <a:pt x="438157" y="157170"/>
                  </a:cubicBezTo>
                  <a:cubicBezTo>
                    <a:pt x="448678" y="157170"/>
                    <a:pt x="457207" y="165699"/>
                    <a:pt x="457207" y="176220"/>
                  </a:cubicBezTo>
                  <a:cubicBezTo>
                    <a:pt x="457195" y="186736"/>
                    <a:pt x="448673" y="195258"/>
                    <a:pt x="438157" y="195270"/>
                  </a:cubicBezTo>
                  <a:close/>
                  <a:moveTo>
                    <a:pt x="173048" y="156375"/>
                  </a:moveTo>
                  <a:cubicBezTo>
                    <a:pt x="183569" y="156375"/>
                    <a:pt x="192098" y="164904"/>
                    <a:pt x="192098" y="175425"/>
                  </a:cubicBezTo>
                  <a:cubicBezTo>
                    <a:pt x="192098" y="185946"/>
                    <a:pt x="183569" y="194475"/>
                    <a:pt x="173048" y="194475"/>
                  </a:cubicBezTo>
                  <a:cubicBezTo>
                    <a:pt x="162526" y="194475"/>
                    <a:pt x="153998" y="185946"/>
                    <a:pt x="153998" y="175425"/>
                  </a:cubicBezTo>
                  <a:cubicBezTo>
                    <a:pt x="154010" y="164909"/>
                    <a:pt x="162531" y="156387"/>
                    <a:pt x="173048" y="156375"/>
                  </a:cubicBezTo>
                  <a:close/>
                  <a:moveTo>
                    <a:pt x="47502" y="375133"/>
                  </a:moveTo>
                  <a:cubicBezTo>
                    <a:pt x="71714" y="401511"/>
                    <a:pt x="101755" y="421867"/>
                    <a:pt x="135229" y="434576"/>
                  </a:cubicBezTo>
                  <a:cubicBezTo>
                    <a:pt x="135160" y="435513"/>
                    <a:pt x="134947" y="436409"/>
                    <a:pt x="134947" y="437363"/>
                  </a:cubicBezTo>
                  <a:cubicBezTo>
                    <a:pt x="134970" y="458395"/>
                    <a:pt x="152015" y="475440"/>
                    <a:pt x="173047" y="475463"/>
                  </a:cubicBezTo>
                  <a:cubicBezTo>
                    <a:pt x="173824" y="475463"/>
                    <a:pt x="174549" y="475279"/>
                    <a:pt x="175314" y="475234"/>
                  </a:cubicBezTo>
                  <a:cubicBezTo>
                    <a:pt x="188008" y="508360"/>
                    <a:pt x="208215" y="538088"/>
                    <a:pt x="234347" y="562079"/>
                  </a:cubicBezTo>
                  <a:cubicBezTo>
                    <a:pt x="143345" y="537264"/>
                    <a:pt x="72268" y="466148"/>
                    <a:pt x="47502" y="375133"/>
                  </a:cubicBezTo>
                  <a:close/>
                  <a:moveTo>
                    <a:pt x="304807" y="590558"/>
                  </a:moveTo>
                  <a:cubicBezTo>
                    <a:pt x="299546" y="590558"/>
                    <a:pt x="295282" y="586293"/>
                    <a:pt x="295282" y="581033"/>
                  </a:cubicBezTo>
                  <a:cubicBezTo>
                    <a:pt x="295282" y="575772"/>
                    <a:pt x="299546" y="571508"/>
                    <a:pt x="304807" y="571508"/>
                  </a:cubicBezTo>
                  <a:cubicBezTo>
                    <a:pt x="310067" y="571508"/>
                    <a:pt x="314332" y="575772"/>
                    <a:pt x="314332" y="581033"/>
                  </a:cubicBezTo>
                  <a:cubicBezTo>
                    <a:pt x="314327" y="586291"/>
                    <a:pt x="310065" y="590552"/>
                    <a:pt x="304807" y="590558"/>
                  </a:cubicBezTo>
                  <a:close/>
                  <a:moveTo>
                    <a:pt x="375315" y="562056"/>
                  </a:moveTo>
                  <a:cubicBezTo>
                    <a:pt x="401278" y="538227"/>
                    <a:pt x="421386" y="508722"/>
                    <a:pt x="434071" y="475844"/>
                  </a:cubicBezTo>
                  <a:cubicBezTo>
                    <a:pt x="435424" y="476057"/>
                    <a:pt x="436788" y="476195"/>
                    <a:pt x="438157" y="476258"/>
                  </a:cubicBezTo>
                  <a:cubicBezTo>
                    <a:pt x="459190" y="476235"/>
                    <a:pt x="476234" y="459190"/>
                    <a:pt x="476257" y="438158"/>
                  </a:cubicBezTo>
                  <a:cubicBezTo>
                    <a:pt x="476194" y="436779"/>
                    <a:pt x="476055" y="435406"/>
                    <a:pt x="475841" y="434043"/>
                  </a:cubicBezTo>
                  <a:cubicBezTo>
                    <a:pt x="508710" y="421378"/>
                    <a:pt x="538211" y="401296"/>
                    <a:pt x="562045" y="375359"/>
                  </a:cubicBezTo>
                  <a:cubicBezTo>
                    <a:pt x="537216" y="466245"/>
                    <a:pt x="466205" y="537243"/>
                    <a:pt x="375315" y="562056"/>
                  </a:cubicBezTo>
                  <a:close/>
                  <a:moveTo>
                    <a:pt x="581032" y="314333"/>
                  </a:moveTo>
                  <a:cubicBezTo>
                    <a:pt x="575771" y="314333"/>
                    <a:pt x="571507" y="310068"/>
                    <a:pt x="571507" y="304808"/>
                  </a:cubicBezTo>
                  <a:cubicBezTo>
                    <a:pt x="571507" y="299547"/>
                    <a:pt x="575771" y="295283"/>
                    <a:pt x="581032" y="295283"/>
                  </a:cubicBezTo>
                  <a:cubicBezTo>
                    <a:pt x="586292" y="295283"/>
                    <a:pt x="590557" y="299547"/>
                    <a:pt x="590557" y="304808"/>
                  </a:cubicBezTo>
                  <a:cubicBezTo>
                    <a:pt x="590552" y="310066"/>
                    <a:pt x="586290" y="314327"/>
                    <a:pt x="581032" y="314333"/>
                  </a:cubicBezTo>
                  <a:close/>
                  <a:moveTo>
                    <a:pt x="561949" y="233975"/>
                  </a:moveTo>
                  <a:cubicBezTo>
                    <a:pt x="538219" y="208192"/>
                    <a:pt x="508877" y="188212"/>
                    <a:pt x="476192" y="175579"/>
                  </a:cubicBezTo>
                  <a:cubicBezTo>
                    <a:pt x="475840" y="154814"/>
                    <a:pt x="458925" y="138155"/>
                    <a:pt x="438157" y="138120"/>
                  </a:cubicBezTo>
                  <a:cubicBezTo>
                    <a:pt x="437387" y="138120"/>
                    <a:pt x="436668" y="138302"/>
                    <a:pt x="435909" y="138347"/>
                  </a:cubicBezTo>
                  <a:cubicBezTo>
                    <a:pt x="423219" y="103749"/>
                    <a:pt x="402490" y="72661"/>
                    <a:pt x="375431" y="47643"/>
                  </a:cubicBezTo>
                  <a:cubicBezTo>
                    <a:pt x="466021" y="72674"/>
                    <a:pt x="536828" y="143410"/>
                    <a:pt x="561949" y="233975"/>
                  </a:cubicBezTo>
                  <a:close/>
                  <a:moveTo>
                    <a:pt x="304807" y="19058"/>
                  </a:moveTo>
                  <a:cubicBezTo>
                    <a:pt x="310067" y="19058"/>
                    <a:pt x="314332" y="23322"/>
                    <a:pt x="314332" y="28583"/>
                  </a:cubicBezTo>
                  <a:cubicBezTo>
                    <a:pt x="314332" y="33843"/>
                    <a:pt x="310067" y="38108"/>
                    <a:pt x="304807" y="38108"/>
                  </a:cubicBezTo>
                  <a:cubicBezTo>
                    <a:pt x="299546" y="38108"/>
                    <a:pt x="295282" y="33843"/>
                    <a:pt x="295282" y="28583"/>
                  </a:cubicBezTo>
                  <a:cubicBezTo>
                    <a:pt x="295287" y="23324"/>
                    <a:pt x="299548" y="19063"/>
                    <a:pt x="304807" y="19058"/>
                  </a:cubicBezTo>
                  <a:close/>
                  <a:moveTo>
                    <a:pt x="234259" y="47524"/>
                  </a:moveTo>
                  <a:cubicBezTo>
                    <a:pt x="207370" y="72316"/>
                    <a:pt x="186736" y="103124"/>
                    <a:pt x="174048" y="137426"/>
                  </a:cubicBezTo>
                  <a:cubicBezTo>
                    <a:pt x="173707" y="137416"/>
                    <a:pt x="173390" y="137325"/>
                    <a:pt x="173048" y="137325"/>
                  </a:cubicBezTo>
                  <a:cubicBezTo>
                    <a:pt x="152177" y="137355"/>
                    <a:pt x="135211" y="154164"/>
                    <a:pt x="134987" y="175034"/>
                  </a:cubicBezTo>
                  <a:cubicBezTo>
                    <a:pt x="101592" y="187751"/>
                    <a:pt x="71627" y="208088"/>
                    <a:pt x="47476" y="234425"/>
                  </a:cubicBezTo>
                  <a:cubicBezTo>
                    <a:pt x="72210" y="143422"/>
                    <a:pt x="143273" y="72316"/>
                    <a:pt x="234259" y="47524"/>
                  </a:cubicBezTo>
                  <a:close/>
                  <a:moveTo>
                    <a:pt x="28582" y="295283"/>
                  </a:moveTo>
                  <a:cubicBezTo>
                    <a:pt x="33842" y="295283"/>
                    <a:pt x="38107" y="299547"/>
                    <a:pt x="38107" y="304808"/>
                  </a:cubicBezTo>
                  <a:cubicBezTo>
                    <a:pt x="38107" y="310068"/>
                    <a:pt x="33842" y="314333"/>
                    <a:pt x="28582" y="314333"/>
                  </a:cubicBezTo>
                  <a:cubicBezTo>
                    <a:pt x="23321" y="314333"/>
                    <a:pt x="19057" y="310068"/>
                    <a:pt x="19057" y="304808"/>
                  </a:cubicBezTo>
                  <a:cubicBezTo>
                    <a:pt x="19062" y="299549"/>
                    <a:pt x="23323" y="295288"/>
                    <a:pt x="28582" y="295283"/>
                  </a:cubicBezTo>
                  <a:close/>
                </a:path>
              </a:pathLst>
            </a:custGeom>
            <a:solidFill>
              <a:srgbClr val="FFFFFF"/>
            </a:solidFill>
            <a:ln w="9525" cap="flat">
              <a:noFill/>
              <a:prstDash val="solid"/>
              <a:miter/>
            </a:ln>
          </p:spPr>
          <p:txBody>
            <a:bodyPr rtlCol="0" anchor="ctr"/>
            <a:lstStyle/>
            <a:p>
              <a:endParaRPr lang="zh-CN" altLang="en-US" sz="1350">
                <a:solidFill>
                  <a:srgbClr val="FFFFFF"/>
                </a:solidFill>
              </a:endParaRPr>
            </a:p>
          </p:txBody>
        </p:sp>
        <p:sp>
          <p:nvSpPr>
            <p:cNvPr id="6" name="文本框 5"/>
            <p:cNvSpPr txBox="1"/>
            <p:nvPr>
              <p:custDataLst>
                <p:tags r:id="rId3"/>
              </p:custDataLst>
            </p:nvPr>
          </p:nvSpPr>
          <p:spPr>
            <a:xfrm>
              <a:off x="2209950" y="2363581"/>
              <a:ext cx="3278000" cy="2433571"/>
            </a:xfrm>
            <a:prstGeom prst="rect">
              <a:avLst/>
            </a:prstGeom>
            <a:noFill/>
          </p:spPr>
          <p:txBody>
            <a:bodyPr wrap="square" tIns="0" rtlCol="0" anchor="ctr">
              <a:noAutofit/>
            </a:bodyPr>
            <a:lstStyle/>
            <a:p>
              <a:pPr algn="ctr" eaLnBrk="1" latinLnBrk="0" hangingPunct="1">
                <a:lnSpc>
                  <a:spcPct val="120000"/>
                </a:lnSpc>
                <a:spcBef>
                  <a:spcPts val="0"/>
                </a:spcBef>
                <a:buClrTx/>
                <a:buSzTx/>
                <a:buFontTx/>
              </a:pPr>
              <a:r>
                <a:rPr lang="zh-CN" altLang="en-US" sz="2200" b="1" dirty="0">
                  <a:solidFill>
                    <a:srgbClr val="F8F8F8"/>
                  </a:solidFill>
                  <a:latin typeface="黑体" panose="02010609060101010101" pitchFamily="49" charset="-122"/>
                  <a:ea typeface="黑体" panose="02010609060101010101" pitchFamily="49" charset="-122"/>
                  <a:sym typeface="+mn-ea"/>
                </a:rPr>
                <a:t>狭义的跨境电子商务</a:t>
              </a:r>
              <a:endParaRPr lang="zh-CN" altLang="en-US" sz="2200" b="1" dirty="0">
                <a:solidFill>
                  <a:srgbClr val="F8F8F8"/>
                </a:solidFill>
                <a:latin typeface="黑体" panose="02010609060101010101" pitchFamily="49" charset="-122"/>
                <a:ea typeface="黑体" panose="02010609060101010101" pitchFamily="49" charset="-122"/>
                <a:sym typeface="+mn-ea"/>
              </a:endParaRPr>
            </a:p>
            <a:p>
              <a:pPr algn="just" eaLnBrk="1" latinLnBrk="0" hangingPunct="1">
                <a:spcBef>
                  <a:spcPts val="1000"/>
                </a:spcBef>
                <a:buClrTx/>
                <a:buSzTx/>
                <a:buFontTx/>
              </a:pPr>
              <a:r>
                <a:rPr lang="zh-CN" altLang="en-US" dirty="0">
                  <a:solidFill>
                    <a:srgbClr val="F8F8F8"/>
                  </a:solidFill>
                  <a:latin typeface="黑体" panose="02010609060101010101" pitchFamily="49" charset="-122"/>
                  <a:ea typeface="黑体" panose="02010609060101010101" pitchFamily="49" charset="-122"/>
                  <a:sym typeface="+mn-ea"/>
                </a:rPr>
                <a:t>实际上基本等同于</a:t>
              </a:r>
              <a:r>
                <a:rPr lang="zh-CN" altLang="en-US" sz="2000" dirty="0">
                  <a:solidFill>
                    <a:schemeClr val="tx2"/>
                  </a:solidFill>
                  <a:latin typeface="黑体" panose="02010609060101010101" pitchFamily="49" charset="-122"/>
                  <a:ea typeface="黑体" panose="02010609060101010101" pitchFamily="49" charset="-122"/>
                  <a:sym typeface="+mn-ea"/>
                </a:rPr>
                <a:t>跨境零售</a:t>
              </a:r>
              <a:r>
                <a:rPr lang="zh-CN" altLang="en-US" dirty="0">
                  <a:solidFill>
                    <a:srgbClr val="F8F8F8"/>
                  </a:solidFill>
                  <a:latin typeface="黑体" panose="02010609060101010101" pitchFamily="49" charset="-122"/>
                  <a:ea typeface="黑体" panose="02010609060101010101" pitchFamily="49" charset="-122"/>
                  <a:sym typeface="+mn-ea"/>
                </a:rPr>
                <a:t>，是指分属于不同关境的交易主体，借助计算机网络达成交易、进行支付结算，并采用快件、小包等方式通过跨境物流将商品送达消费者手中的交易过程。</a:t>
              </a:r>
              <a:endParaRPr lang="zh-CN" altLang="en-US" dirty="0">
                <a:solidFill>
                  <a:srgbClr val="F8F8F8"/>
                </a:solidFill>
                <a:latin typeface="黑体" panose="02010609060101010101" pitchFamily="49" charset="-122"/>
                <a:ea typeface="黑体" panose="02010609060101010101" pitchFamily="49" charset="-122"/>
                <a:sym typeface="+mn-ea"/>
              </a:endParaRPr>
            </a:p>
          </p:txBody>
        </p:sp>
      </p:grpSp>
      <p:grpSp>
        <p:nvGrpSpPr>
          <p:cNvPr id="9" name="组合 8"/>
          <p:cNvGrpSpPr/>
          <p:nvPr/>
        </p:nvGrpSpPr>
        <p:grpSpPr>
          <a:xfrm>
            <a:off x="6324902" y="1380843"/>
            <a:ext cx="4814039" cy="4430942"/>
            <a:chOff x="6170389" y="1469109"/>
            <a:chExt cx="4814039" cy="4430942"/>
          </a:xfrm>
        </p:grpSpPr>
        <p:sp>
          <p:nvSpPr>
            <p:cNvPr id="3" name="Freeform 11"/>
            <p:cNvSpPr/>
            <p:nvPr>
              <p:custDataLst>
                <p:tags r:id="rId4"/>
              </p:custDataLst>
            </p:nvPr>
          </p:nvSpPr>
          <p:spPr bwMode="auto">
            <a:xfrm>
              <a:off x="6170389" y="1469109"/>
              <a:ext cx="4814039" cy="4430942"/>
            </a:xfrm>
            <a:custGeom>
              <a:avLst/>
              <a:gdLst>
                <a:gd name="T0" fmla="*/ 0 w 1492"/>
                <a:gd name="T1" fmla="*/ 140 h 936"/>
                <a:gd name="T2" fmla="*/ 88 w 1492"/>
                <a:gd name="T3" fmla="*/ 187 h 936"/>
                <a:gd name="T4" fmla="*/ 930 w 1492"/>
                <a:gd name="T5" fmla="*/ 187 h 936"/>
                <a:gd name="T6" fmla="*/ 930 w 1492"/>
                <a:gd name="T7" fmla="*/ 0 h 936"/>
                <a:gd name="T8" fmla="*/ 1492 w 1492"/>
                <a:gd name="T9" fmla="*/ 468 h 936"/>
                <a:gd name="T10" fmla="*/ 930 w 1492"/>
                <a:gd name="T11" fmla="*/ 936 h 936"/>
                <a:gd name="T12" fmla="*/ 930 w 1492"/>
                <a:gd name="T13" fmla="*/ 749 h 936"/>
                <a:gd name="T14" fmla="*/ 88 w 1492"/>
                <a:gd name="T15" fmla="*/ 749 h 936"/>
                <a:gd name="T16" fmla="*/ 0 w 1492"/>
                <a:gd name="T17" fmla="*/ 702 h 936"/>
                <a:gd name="T18" fmla="*/ 0 w 1492"/>
                <a:gd name="T19" fmla="*/ 14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2" h="936">
                  <a:moveTo>
                    <a:pt x="0" y="140"/>
                  </a:moveTo>
                  <a:cubicBezTo>
                    <a:pt x="0" y="166"/>
                    <a:pt x="40" y="187"/>
                    <a:pt x="88" y="187"/>
                  </a:cubicBezTo>
                  <a:cubicBezTo>
                    <a:pt x="930" y="187"/>
                    <a:pt x="930" y="187"/>
                    <a:pt x="930" y="187"/>
                  </a:cubicBezTo>
                  <a:cubicBezTo>
                    <a:pt x="930" y="0"/>
                    <a:pt x="930" y="0"/>
                    <a:pt x="930" y="0"/>
                  </a:cubicBezTo>
                  <a:cubicBezTo>
                    <a:pt x="1492" y="468"/>
                    <a:pt x="1492" y="468"/>
                    <a:pt x="1492" y="468"/>
                  </a:cubicBezTo>
                  <a:cubicBezTo>
                    <a:pt x="930" y="936"/>
                    <a:pt x="930" y="936"/>
                    <a:pt x="930" y="936"/>
                  </a:cubicBezTo>
                  <a:cubicBezTo>
                    <a:pt x="930" y="749"/>
                    <a:pt x="930" y="749"/>
                    <a:pt x="930" y="749"/>
                  </a:cubicBezTo>
                  <a:cubicBezTo>
                    <a:pt x="88" y="749"/>
                    <a:pt x="88" y="749"/>
                    <a:pt x="88" y="749"/>
                  </a:cubicBezTo>
                  <a:cubicBezTo>
                    <a:pt x="40" y="749"/>
                    <a:pt x="0" y="728"/>
                    <a:pt x="0" y="702"/>
                  </a:cubicBezTo>
                  <a:lnTo>
                    <a:pt x="0" y="140"/>
                  </a:lnTo>
                  <a:close/>
                </a:path>
              </a:pathLst>
            </a:custGeom>
            <a:solidFill>
              <a:srgbClr val="009587"/>
            </a:solidFill>
            <a:ln>
              <a:noFill/>
            </a:ln>
            <a:effectLst>
              <a:outerShdw blurRad="50800" dist="38100" dir="5400000" algn="t" rotWithShape="0">
                <a:prstClr val="black">
                  <a:alpha val="40000"/>
                </a:prstClr>
              </a:outerShdw>
            </a:effectLst>
          </p:spPr>
          <p:txBody>
            <a:bodyPr vert="horz" wrap="square" lIns="68589" tIns="34294" rIns="68589" bIns="34294" numCol="1" anchor="t" anchorCtr="0" compatLnSpc="1"/>
            <a:lstStyle/>
            <a:p>
              <a:endParaRPr lang="en-US" sz="2100">
                <a:latin typeface="Roboto Light" charset="0"/>
                <a:ea typeface="Roboto Light" charset="0"/>
                <a:cs typeface="Roboto Light" charset="0"/>
              </a:endParaRPr>
            </a:p>
          </p:txBody>
        </p:sp>
        <p:sp>
          <p:nvSpPr>
            <p:cNvPr id="4" name="文本框 3"/>
            <p:cNvSpPr txBox="1"/>
            <p:nvPr>
              <p:custDataLst>
                <p:tags r:id="rId5"/>
              </p:custDataLst>
            </p:nvPr>
          </p:nvSpPr>
          <p:spPr>
            <a:xfrm>
              <a:off x="6198126" y="2496740"/>
              <a:ext cx="3885288" cy="2323411"/>
            </a:xfrm>
            <a:prstGeom prst="rect">
              <a:avLst/>
            </a:prstGeom>
            <a:noFill/>
          </p:spPr>
          <p:txBody>
            <a:bodyPr wrap="square" tIns="0" rtlCol="0" anchor="ctr">
              <a:noAutofit/>
            </a:bodyPr>
            <a:lstStyle/>
            <a:p>
              <a:pPr algn="ctr" eaLnBrk="1" latinLnBrk="0" hangingPunct="1">
                <a:spcBef>
                  <a:spcPts val="0"/>
                </a:spcBef>
              </a:pPr>
              <a:r>
                <a:rPr lang="zh-CN" altLang="en-US" sz="2200" b="1" dirty="0">
                  <a:solidFill>
                    <a:srgbClr val="F8F8F8"/>
                  </a:solidFill>
                  <a:latin typeface="黑体" panose="02010609060101010101" pitchFamily="49" charset="-122"/>
                  <a:ea typeface="黑体" panose="02010609060101010101" pitchFamily="49" charset="-122"/>
                  <a:sym typeface="+mn-ea"/>
                </a:rPr>
                <a:t>广义的跨境电子商务</a:t>
              </a:r>
              <a:endParaRPr lang="zh-CN" altLang="en-US" sz="2200" b="1" dirty="0">
                <a:solidFill>
                  <a:srgbClr val="F8F8F8"/>
                </a:solidFill>
                <a:latin typeface="黑体" panose="02010609060101010101" pitchFamily="49" charset="-122"/>
                <a:ea typeface="黑体" panose="02010609060101010101" pitchFamily="49" charset="-122"/>
                <a:sym typeface="+mn-ea"/>
              </a:endParaRPr>
            </a:p>
            <a:p>
              <a:pPr algn="ctr" eaLnBrk="1" latinLnBrk="0" hangingPunct="1">
                <a:spcBef>
                  <a:spcPts val="1000"/>
                </a:spcBef>
              </a:pPr>
              <a:r>
                <a:rPr lang="zh-CN" altLang="en-US" dirty="0">
                  <a:solidFill>
                    <a:srgbClr val="F8F8F8"/>
                  </a:solidFill>
                  <a:latin typeface="黑体" panose="02010609060101010101" pitchFamily="49" charset="-122"/>
                  <a:ea typeface="黑体" panose="02010609060101010101" pitchFamily="49" charset="-122"/>
                  <a:sym typeface="+mn-ea"/>
                </a:rPr>
                <a:t>广义的跨境电子商务基本等同于</a:t>
              </a:r>
              <a:r>
                <a:rPr lang="zh-CN" altLang="en-US" sz="2000" dirty="0">
                  <a:solidFill>
                    <a:schemeClr val="tx2"/>
                  </a:solidFill>
                  <a:latin typeface="黑体" panose="02010609060101010101" pitchFamily="49" charset="-122"/>
                  <a:ea typeface="黑体" panose="02010609060101010101" pitchFamily="49" charset="-122"/>
                  <a:sym typeface="+mn-ea"/>
                </a:rPr>
                <a:t>外贸电子商务</a:t>
              </a:r>
              <a:r>
                <a:rPr lang="zh-CN" altLang="en-US" dirty="0">
                  <a:solidFill>
                    <a:srgbClr val="F8F8F8"/>
                  </a:solidFill>
                  <a:latin typeface="黑体" panose="02010609060101010101" pitchFamily="49" charset="-122"/>
                  <a:ea typeface="黑体" panose="02010609060101010101" pitchFamily="49" charset="-122"/>
                  <a:sym typeface="+mn-ea"/>
                </a:rPr>
                <a:t>，是指分属不同关境的交易主体，通过电子商务的手段将传统进出口贸易中的展示、洽谈和成交环节电子化，并通过跨境物流送达商品、完成交易的一种国际商业活动。 </a:t>
              </a:r>
              <a:endParaRPr lang="zh-CN" altLang="en-US" dirty="0">
                <a:solidFill>
                  <a:srgbClr val="F8F8F8"/>
                </a:solidFill>
                <a:latin typeface="黑体" panose="02010609060101010101" pitchFamily="49" charset="-122"/>
                <a:ea typeface="黑体" panose="02010609060101010101" pitchFamily="49" charset="-122"/>
                <a:sym typeface="+mn-ea"/>
              </a:endParaRPr>
            </a:p>
          </p:txBody>
        </p:sp>
        <p:sp>
          <p:nvSpPr>
            <p:cNvPr id="7" name="任意形状 26"/>
            <p:cNvSpPr/>
            <p:nvPr>
              <p:custDataLst>
                <p:tags r:id="rId6"/>
              </p:custDataLst>
            </p:nvPr>
          </p:nvSpPr>
          <p:spPr>
            <a:xfrm>
              <a:off x="10094879" y="3429695"/>
              <a:ext cx="457501" cy="457501"/>
            </a:xfrm>
            <a:custGeom>
              <a:avLst/>
              <a:gdLst>
                <a:gd name="connsiteX0" fmla="*/ 260281 w 609916"/>
                <a:gd name="connsiteY0" fmla="*/ 555556 h 609916"/>
                <a:gd name="connsiteX1" fmla="*/ 273714 w 609916"/>
                <a:gd name="connsiteY1" fmla="*/ 555556 h 609916"/>
                <a:gd name="connsiteX2" fmla="*/ 276476 w 609916"/>
                <a:gd name="connsiteY2" fmla="*/ 562226 h 609916"/>
                <a:gd name="connsiteX3" fmla="*/ 273714 w 609916"/>
                <a:gd name="connsiteY3" fmla="*/ 568988 h 609916"/>
                <a:gd name="connsiteX4" fmla="*/ 266802 w 609916"/>
                <a:gd name="connsiteY4" fmla="*/ 571844 h 609916"/>
                <a:gd name="connsiteX5" fmla="*/ 257426 w 609916"/>
                <a:gd name="connsiteY5" fmla="*/ 562226 h 609916"/>
                <a:gd name="connsiteX6" fmla="*/ 260281 w 609916"/>
                <a:gd name="connsiteY6" fmla="*/ 555556 h 609916"/>
                <a:gd name="connsiteX7" fmla="*/ 571817 w 609916"/>
                <a:gd name="connsiteY7" fmla="*/ 552766 h 609916"/>
                <a:gd name="connsiteX8" fmla="*/ 552767 w 609916"/>
                <a:gd name="connsiteY8" fmla="*/ 571816 h 609916"/>
                <a:gd name="connsiteX9" fmla="*/ 571817 w 609916"/>
                <a:gd name="connsiteY9" fmla="*/ 590866 h 609916"/>
                <a:gd name="connsiteX10" fmla="*/ 590867 w 609916"/>
                <a:gd name="connsiteY10" fmla="*/ 571816 h 609916"/>
                <a:gd name="connsiteX11" fmla="*/ 571817 w 609916"/>
                <a:gd name="connsiteY11" fmla="*/ 552766 h 609916"/>
                <a:gd name="connsiteX12" fmla="*/ 38100 w 609916"/>
                <a:gd name="connsiteY12" fmla="*/ 552766 h 609916"/>
                <a:gd name="connsiteX13" fmla="*/ 19050 w 609916"/>
                <a:gd name="connsiteY13" fmla="*/ 571816 h 609916"/>
                <a:gd name="connsiteX14" fmla="*/ 38100 w 609916"/>
                <a:gd name="connsiteY14" fmla="*/ 590866 h 609916"/>
                <a:gd name="connsiteX15" fmla="*/ 57150 w 609916"/>
                <a:gd name="connsiteY15" fmla="*/ 571816 h 609916"/>
                <a:gd name="connsiteX16" fmla="*/ 38100 w 609916"/>
                <a:gd name="connsiteY16" fmla="*/ 552766 h 609916"/>
                <a:gd name="connsiteX17" fmla="*/ 571816 w 609916"/>
                <a:gd name="connsiteY17" fmla="*/ 533716 h 609916"/>
                <a:gd name="connsiteX18" fmla="*/ 571817 w 609916"/>
                <a:gd name="connsiteY18" fmla="*/ 533716 h 609916"/>
                <a:gd name="connsiteX19" fmla="*/ 571816 w 609916"/>
                <a:gd name="connsiteY19" fmla="*/ 533716 h 609916"/>
                <a:gd name="connsiteX20" fmla="*/ 487840 w 609916"/>
                <a:gd name="connsiteY20" fmla="*/ 476529 h 609916"/>
                <a:gd name="connsiteX21" fmla="*/ 494668 w 609916"/>
                <a:gd name="connsiteY21" fmla="*/ 479412 h 609916"/>
                <a:gd name="connsiteX22" fmla="*/ 552665 w 609916"/>
                <a:gd name="connsiteY22" fmla="*/ 539069 h 609916"/>
                <a:gd name="connsiteX23" fmla="*/ 571816 w 609916"/>
                <a:gd name="connsiteY23" fmla="*/ 533716 h 609916"/>
                <a:gd name="connsiteX24" fmla="*/ 598757 w 609916"/>
                <a:gd name="connsiteY24" fmla="*/ 544875 h 609916"/>
                <a:gd name="connsiteX25" fmla="*/ 609916 w 609916"/>
                <a:gd name="connsiteY25" fmla="*/ 571816 h 609916"/>
                <a:gd name="connsiteX26" fmla="*/ 571816 w 609916"/>
                <a:gd name="connsiteY26" fmla="*/ 609916 h 609916"/>
                <a:gd name="connsiteX27" fmla="*/ 533716 w 609916"/>
                <a:gd name="connsiteY27" fmla="*/ 571816 h 609916"/>
                <a:gd name="connsiteX28" fmla="*/ 539156 w 609916"/>
                <a:gd name="connsiteY28" fmla="*/ 552505 h 609916"/>
                <a:gd name="connsiteX29" fmla="*/ 487654 w 609916"/>
                <a:gd name="connsiteY29" fmla="*/ 499532 h 609916"/>
                <a:gd name="connsiteX30" fmla="*/ 305098 w 609916"/>
                <a:gd name="connsiteY30" fmla="*/ 571798 h 609916"/>
                <a:gd name="connsiteX31" fmla="*/ 295573 w 609916"/>
                <a:gd name="connsiteY31" fmla="*/ 571798 h 609916"/>
                <a:gd name="connsiteX32" fmla="*/ 295573 w 609916"/>
                <a:gd name="connsiteY32" fmla="*/ 552748 h 609916"/>
                <a:gd name="connsiteX33" fmla="*/ 305098 w 609916"/>
                <a:gd name="connsiteY33" fmla="*/ 552748 h 609916"/>
                <a:gd name="connsiteX34" fmla="*/ 481069 w 609916"/>
                <a:gd name="connsiteY34" fmla="*/ 479347 h 609916"/>
                <a:gd name="connsiteX35" fmla="*/ 487840 w 609916"/>
                <a:gd name="connsiteY35" fmla="*/ 476529 h 609916"/>
                <a:gd name="connsiteX36" fmla="*/ 206825 w 609916"/>
                <a:gd name="connsiteY36" fmla="*/ 419397 h 609916"/>
                <a:gd name="connsiteX37" fmla="*/ 295573 w 609916"/>
                <a:gd name="connsiteY37" fmla="*/ 513898 h 609916"/>
                <a:gd name="connsiteX38" fmla="*/ 295573 w 609916"/>
                <a:gd name="connsiteY38" fmla="*/ 419398 h 609916"/>
                <a:gd name="connsiteX39" fmla="*/ 564133 w 609916"/>
                <a:gd name="connsiteY39" fmla="*/ 333821 h 609916"/>
                <a:gd name="connsiteX40" fmla="*/ 565938 w 609916"/>
                <a:gd name="connsiteY40" fmla="*/ 334389 h 609916"/>
                <a:gd name="connsiteX41" fmla="*/ 567556 w 609916"/>
                <a:gd name="connsiteY41" fmla="*/ 335244 h 609916"/>
                <a:gd name="connsiteX42" fmla="*/ 568988 w 609916"/>
                <a:gd name="connsiteY42" fmla="*/ 336481 h 609916"/>
                <a:gd name="connsiteX43" fmla="*/ 571081 w 609916"/>
                <a:gd name="connsiteY43" fmla="*/ 339532 h 609916"/>
                <a:gd name="connsiteX44" fmla="*/ 571751 w 609916"/>
                <a:gd name="connsiteY44" fmla="*/ 343150 h 609916"/>
                <a:gd name="connsiteX45" fmla="*/ 568989 w 609916"/>
                <a:gd name="connsiteY45" fmla="*/ 349913 h 609916"/>
                <a:gd name="connsiteX46" fmla="*/ 555557 w 609916"/>
                <a:gd name="connsiteY46" fmla="*/ 349913 h 609916"/>
                <a:gd name="connsiteX47" fmla="*/ 553464 w 609916"/>
                <a:gd name="connsiteY47" fmla="*/ 339532 h 609916"/>
                <a:gd name="connsiteX48" fmla="*/ 555557 w 609916"/>
                <a:gd name="connsiteY48" fmla="*/ 336481 h 609916"/>
                <a:gd name="connsiteX49" fmla="*/ 564133 w 609916"/>
                <a:gd name="connsiteY49" fmla="*/ 333821 h 609916"/>
                <a:gd name="connsiteX50" fmla="*/ 38397 w 609916"/>
                <a:gd name="connsiteY50" fmla="*/ 295293 h 609916"/>
                <a:gd name="connsiteX51" fmla="*/ 57447 w 609916"/>
                <a:gd name="connsiteY51" fmla="*/ 295293 h 609916"/>
                <a:gd name="connsiteX52" fmla="*/ 57447 w 609916"/>
                <a:gd name="connsiteY52" fmla="*/ 304818 h 609916"/>
                <a:gd name="connsiteX53" fmla="*/ 130819 w 609916"/>
                <a:gd name="connsiteY53" fmla="*/ 480779 h 609916"/>
                <a:gd name="connsiteX54" fmla="*/ 130942 w 609916"/>
                <a:gd name="connsiteY54" fmla="*/ 480903 h 609916"/>
                <a:gd name="connsiteX55" fmla="*/ 130754 w 609916"/>
                <a:gd name="connsiteY55" fmla="*/ 494369 h 609916"/>
                <a:gd name="connsiteX56" fmla="*/ 70851 w 609916"/>
                <a:gd name="connsiteY56" fmla="*/ 552673 h 609916"/>
                <a:gd name="connsiteX57" fmla="*/ 76200 w 609916"/>
                <a:gd name="connsiteY57" fmla="*/ 571816 h 609916"/>
                <a:gd name="connsiteX58" fmla="*/ 38100 w 609916"/>
                <a:gd name="connsiteY58" fmla="*/ 609916 h 609916"/>
                <a:gd name="connsiteX59" fmla="*/ 38100 w 609916"/>
                <a:gd name="connsiteY59" fmla="*/ 609915 h 609916"/>
                <a:gd name="connsiteX60" fmla="*/ 0 w 609916"/>
                <a:gd name="connsiteY60" fmla="*/ 571815 h 609916"/>
                <a:gd name="connsiteX61" fmla="*/ 38100 w 609916"/>
                <a:gd name="connsiteY61" fmla="*/ 533715 h 609916"/>
                <a:gd name="connsiteX62" fmla="*/ 57422 w 609916"/>
                <a:gd name="connsiteY62" fmla="*/ 539162 h 609916"/>
                <a:gd name="connsiteX63" fmla="*/ 110644 w 609916"/>
                <a:gd name="connsiteY63" fmla="*/ 487365 h 609916"/>
                <a:gd name="connsiteX64" fmla="*/ 38397 w 609916"/>
                <a:gd name="connsiteY64" fmla="*/ 304818 h 609916"/>
                <a:gd name="connsiteX65" fmla="*/ 46062 w 609916"/>
                <a:gd name="connsiteY65" fmla="*/ 257621 h 609916"/>
                <a:gd name="connsiteX66" fmla="*/ 54638 w 609916"/>
                <a:gd name="connsiteY66" fmla="*/ 260281 h 609916"/>
                <a:gd name="connsiteX67" fmla="*/ 56731 w 609916"/>
                <a:gd name="connsiteY67" fmla="*/ 270662 h 609916"/>
                <a:gd name="connsiteX68" fmla="*/ 54638 w 609916"/>
                <a:gd name="connsiteY68" fmla="*/ 273713 h 609916"/>
                <a:gd name="connsiteX69" fmla="*/ 54392 w 609916"/>
                <a:gd name="connsiteY69" fmla="*/ 273960 h 609916"/>
                <a:gd name="connsiteX70" fmla="*/ 41207 w 609916"/>
                <a:gd name="connsiteY70" fmla="*/ 273713 h 609916"/>
                <a:gd name="connsiteX71" fmla="*/ 39114 w 609916"/>
                <a:gd name="connsiteY71" fmla="*/ 270662 h 609916"/>
                <a:gd name="connsiteX72" fmla="*/ 38351 w 609916"/>
                <a:gd name="connsiteY72" fmla="*/ 267044 h 609916"/>
                <a:gd name="connsiteX73" fmla="*/ 39114 w 609916"/>
                <a:gd name="connsiteY73" fmla="*/ 263332 h 609916"/>
                <a:gd name="connsiteX74" fmla="*/ 41207 w 609916"/>
                <a:gd name="connsiteY74" fmla="*/ 260281 h 609916"/>
                <a:gd name="connsiteX75" fmla="*/ 42639 w 609916"/>
                <a:gd name="connsiteY75" fmla="*/ 259044 h 609916"/>
                <a:gd name="connsiteX76" fmla="*/ 44258 w 609916"/>
                <a:gd name="connsiteY76" fmla="*/ 258188 h 609916"/>
                <a:gd name="connsiteX77" fmla="*/ 46062 w 609916"/>
                <a:gd name="connsiteY77" fmla="*/ 257621 h 609916"/>
                <a:gd name="connsiteX78" fmla="*/ 314623 w 609916"/>
                <a:gd name="connsiteY78" fmla="*/ 209717 h 609916"/>
                <a:gd name="connsiteX79" fmla="*/ 314623 w 609916"/>
                <a:gd name="connsiteY79" fmla="*/ 400347 h 609916"/>
                <a:gd name="connsiteX80" fmla="*/ 343198 w 609916"/>
                <a:gd name="connsiteY80" fmla="*/ 400347 h 609916"/>
                <a:gd name="connsiteX81" fmla="*/ 343198 w 609916"/>
                <a:gd name="connsiteY81" fmla="*/ 419397 h 609916"/>
                <a:gd name="connsiteX82" fmla="*/ 314623 w 609916"/>
                <a:gd name="connsiteY82" fmla="*/ 419397 h 609916"/>
                <a:gd name="connsiteX83" fmla="*/ 314623 w 609916"/>
                <a:gd name="connsiteY83" fmla="*/ 513899 h 609916"/>
                <a:gd name="connsiteX84" fmla="*/ 422440 w 609916"/>
                <a:gd name="connsiteY84" fmla="*/ 305097 h 609916"/>
                <a:gd name="connsiteX85" fmla="*/ 409526 w 609916"/>
                <a:gd name="connsiteY85" fmla="*/ 209717 h 609916"/>
                <a:gd name="connsiteX86" fmla="*/ 372892 w 609916"/>
                <a:gd name="connsiteY86" fmla="*/ 106865 h 609916"/>
                <a:gd name="connsiteX87" fmla="*/ 423095 w 609916"/>
                <a:gd name="connsiteY87" fmla="*/ 190667 h 609916"/>
                <a:gd name="connsiteX88" fmla="*/ 476521 w 609916"/>
                <a:gd name="connsiteY88" fmla="*/ 190667 h 609916"/>
                <a:gd name="connsiteX89" fmla="*/ 476521 w 609916"/>
                <a:gd name="connsiteY89" fmla="*/ 209717 h 609916"/>
                <a:gd name="connsiteX90" fmla="*/ 429003 w 609916"/>
                <a:gd name="connsiteY90" fmla="*/ 209717 h 609916"/>
                <a:gd name="connsiteX91" fmla="*/ 441490 w 609916"/>
                <a:gd name="connsiteY91" fmla="*/ 305097 h 609916"/>
                <a:gd name="connsiteX92" fmla="*/ 372892 w 609916"/>
                <a:gd name="connsiteY92" fmla="*/ 503330 h 609916"/>
                <a:gd name="connsiteX93" fmla="*/ 480596 w 609916"/>
                <a:gd name="connsiteY93" fmla="*/ 419398 h 609916"/>
                <a:gd name="connsiteX94" fmla="*/ 438448 w 609916"/>
                <a:gd name="connsiteY94" fmla="*/ 419398 h 609916"/>
                <a:gd name="connsiteX95" fmla="*/ 438448 w 609916"/>
                <a:gd name="connsiteY95" fmla="*/ 400348 h 609916"/>
                <a:gd name="connsiteX96" fmla="*/ 491654 w 609916"/>
                <a:gd name="connsiteY96" fmla="*/ 400348 h 609916"/>
                <a:gd name="connsiteX97" fmla="*/ 514648 w 609916"/>
                <a:gd name="connsiteY97" fmla="*/ 305098 h 609916"/>
                <a:gd name="connsiteX98" fmla="*/ 514648 w 609916"/>
                <a:gd name="connsiteY98" fmla="*/ 305097 h 609916"/>
                <a:gd name="connsiteX99" fmla="*/ 372892 w 609916"/>
                <a:gd name="connsiteY99" fmla="*/ 106865 h 609916"/>
                <a:gd name="connsiteX100" fmla="*/ 237304 w 609916"/>
                <a:gd name="connsiteY100" fmla="*/ 106865 h 609916"/>
                <a:gd name="connsiteX101" fmla="*/ 129684 w 609916"/>
                <a:gd name="connsiteY101" fmla="*/ 190667 h 609916"/>
                <a:gd name="connsiteX102" fmla="*/ 171720 w 609916"/>
                <a:gd name="connsiteY102" fmla="*/ 190667 h 609916"/>
                <a:gd name="connsiteX103" fmla="*/ 171720 w 609916"/>
                <a:gd name="connsiteY103" fmla="*/ 209717 h 609916"/>
                <a:gd name="connsiteX104" fmla="*/ 118609 w 609916"/>
                <a:gd name="connsiteY104" fmla="*/ 209717 h 609916"/>
                <a:gd name="connsiteX105" fmla="*/ 101379 w 609916"/>
                <a:gd name="connsiteY105" fmla="*/ 256030 h 609916"/>
                <a:gd name="connsiteX106" fmla="*/ 95548 w 609916"/>
                <a:gd name="connsiteY106" fmla="*/ 305098 h 609916"/>
                <a:gd name="connsiteX107" fmla="*/ 105836 w 609916"/>
                <a:gd name="connsiteY107" fmla="*/ 369764 h 609916"/>
                <a:gd name="connsiteX108" fmla="*/ 237304 w 609916"/>
                <a:gd name="connsiteY108" fmla="*/ 503330 h 609916"/>
                <a:gd name="connsiteX109" fmla="*/ 187057 w 609916"/>
                <a:gd name="connsiteY109" fmla="*/ 419398 h 609916"/>
                <a:gd name="connsiteX110" fmla="*/ 133648 w 609916"/>
                <a:gd name="connsiteY110" fmla="*/ 419398 h 609916"/>
                <a:gd name="connsiteX111" fmla="*/ 133648 w 609916"/>
                <a:gd name="connsiteY111" fmla="*/ 400348 h 609916"/>
                <a:gd name="connsiteX112" fmla="*/ 181159 w 609916"/>
                <a:gd name="connsiteY112" fmla="*/ 400348 h 609916"/>
                <a:gd name="connsiteX113" fmla="*/ 168706 w 609916"/>
                <a:gd name="connsiteY113" fmla="*/ 305098 h 609916"/>
                <a:gd name="connsiteX114" fmla="*/ 237304 w 609916"/>
                <a:gd name="connsiteY114" fmla="*/ 106865 h 609916"/>
                <a:gd name="connsiteX115" fmla="*/ 314623 w 609916"/>
                <a:gd name="connsiteY115" fmla="*/ 96296 h 609916"/>
                <a:gd name="connsiteX116" fmla="*/ 314623 w 609916"/>
                <a:gd name="connsiteY116" fmla="*/ 190667 h 609916"/>
                <a:gd name="connsiteX117" fmla="*/ 403325 w 609916"/>
                <a:gd name="connsiteY117" fmla="*/ 190667 h 609916"/>
                <a:gd name="connsiteX118" fmla="*/ 314623 w 609916"/>
                <a:gd name="connsiteY118" fmla="*/ 96296 h 609916"/>
                <a:gd name="connsiteX119" fmla="*/ 295573 w 609916"/>
                <a:gd name="connsiteY119" fmla="*/ 96296 h 609916"/>
                <a:gd name="connsiteX120" fmla="*/ 187756 w 609916"/>
                <a:gd name="connsiteY120" fmla="*/ 305097 h 609916"/>
                <a:gd name="connsiteX121" fmla="*/ 200632 w 609916"/>
                <a:gd name="connsiteY121" fmla="*/ 400347 h 609916"/>
                <a:gd name="connsiteX122" fmla="*/ 295573 w 609916"/>
                <a:gd name="connsiteY122" fmla="*/ 400347 h 609916"/>
                <a:gd name="connsiteX123" fmla="*/ 295573 w 609916"/>
                <a:gd name="connsiteY123" fmla="*/ 209717 h 609916"/>
                <a:gd name="connsiteX124" fmla="*/ 266970 w 609916"/>
                <a:gd name="connsiteY124" fmla="*/ 209717 h 609916"/>
                <a:gd name="connsiteX125" fmla="*/ 266970 w 609916"/>
                <a:gd name="connsiteY125" fmla="*/ 190667 h 609916"/>
                <a:gd name="connsiteX126" fmla="*/ 295573 w 609916"/>
                <a:gd name="connsiteY126" fmla="*/ 190667 h 609916"/>
                <a:gd name="connsiteX127" fmla="*/ 295573 w 609916"/>
                <a:gd name="connsiteY127" fmla="*/ 76497 h 609916"/>
                <a:gd name="connsiteX128" fmla="*/ 314623 w 609916"/>
                <a:gd name="connsiteY128" fmla="*/ 76497 h 609916"/>
                <a:gd name="connsiteX129" fmla="*/ 314623 w 609916"/>
                <a:gd name="connsiteY129" fmla="*/ 76739 h 609916"/>
                <a:gd name="connsiteX130" fmla="*/ 415910 w 609916"/>
                <a:gd name="connsiteY130" fmla="*/ 105132 h 609916"/>
                <a:gd name="connsiteX131" fmla="*/ 505114 w 609916"/>
                <a:gd name="connsiteY131" fmla="*/ 415626 h 609916"/>
                <a:gd name="connsiteX132" fmla="*/ 505114 w 609916"/>
                <a:gd name="connsiteY132" fmla="*/ 419397 h 609916"/>
                <a:gd name="connsiteX133" fmla="*/ 502942 w 609916"/>
                <a:gd name="connsiteY133" fmla="*/ 419397 h 609916"/>
                <a:gd name="connsiteX134" fmla="*/ 314623 w 609916"/>
                <a:gd name="connsiteY134" fmla="*/ 533456 h 609916"/>
                <a:gd name="connsiteX135" fmla="*/ 314623 w 609916"/>
                <a:gd name="connsiteY135" fmla="*/ 533697 h 609916"/>
                <a:gd name="connsiteX136" fmla="*/ 295574 w 609916"/>
                <a:gd name="connsiteY136" fmla="*/ 533698 h 609916"/>
                <a:gd name="connsiteX137" fmla="*/ 295574 w 609916"/>
                <a:gd name="connsiteY137" fmla="*/ 533456 h 609916"/>
                <a:gd name="connsiteX138" fmla="*/ 194339 w 609916"/>
                <a:gd name="connsiteY138" fmla="*/ 505091 h 609916"/>
                <a:gd name="connsiteX139" fmla="*/ 105054 w 609916"/>
                <a:gd name="connsiteY139" fmla="*/ 194618 h 609916"/>
                <a:gd name="connsiteX140" fmla="*/ 105054 w 609916"/>
                <a:gd name="connsiteY140" fmla="*/ 190667 h 609916"/>
                <a:gd name="connsiteX141" fmla="*/ 107329 w 609916"/>
                <a:gd name="connsiteY141" fmla="*/ 190667 h 609916"/>
                <a:gd name="connsiteX142" fmla="*/ 295573 w 609916"/>
                <a:gd name="connsiteY142" fmla="*/ 76739 h 609916"/>
                <a:gd name="connsiteX143" fmla="*/ 339398 w 609916"/>
                <a:gd name="connsiteY143" fmla="*/ 39248 h 609916"/>
                <a:gd name="connsiteX144" fmla="*/ 352006 w 609916"/>
                <a:gd name="connsiteY144" fmla="*/ 44257 h 609916"/>
                <a:gd name="connsiteX145" fmla="*/ 349913 w 609916"/>
                <a:gd name="connsiteY145" fmla="*/ 54638 h 609916"/>
                <a:gd name="connsiteX146" fmla="*/ 343150 w 609916"/>
                <a:gd name="connsiteY146" fmla="*/ 57494 h 609916"/>
                <a:gd name="connsiteX147" fmla="*/ 339532 w 609916"/>
                <a:gd name="connsiteY147" fmla="*/ 56731 h 609916"/>
                <a:gd name="connsiteX148" fmla="*/ 336481 w 609916"/>
                <a:gd name="connsiteY148" fmla="*/ 54638 h 609916"/>
                <a:gd name="connsiteX149" fmla="*/ 333719 w 609916"/>
                <a:gd name="connsiteY149" fmla="*/ 47969 h 609916"/>
                <a:gd name="connsiteX150" fmla="*/ 334389 w 609916"/>
                <a:gd name="connsiteY150" fmla="*/ 44257 h 609916"/>
                <a:gd name="connsiteX151" fmla="*/ 336481 w 609916"/>
                <a:gd name="connsiteY151" fmla="*/ 41206 h 609916"/>
                <a:gd name="connsiteX152" fmla="*/ 339398 w 609916"/>
                <a:gd name="connsiteY152" fmla="*/ 39248 h 609916"/>
                <a:gd name="connsiteX153" fmla="*/ 571816 w 609916"/>
                <a:gd name="connsiteY153" fmla="*/ 19050 h 609916"/>
                <a:gd name="connsiteX154" fmla="*/ 552766 w 609916"/>
                <a:gd name="connsiteY154" fmla="*/ 38100 h 609916"/>
                <a:gd name="connsiteX155" fmla="*/ 571816 w 609916"/>
                <a:gd name="connsiteY155" fmla="*/ 57150 h 609916"/>
                <a:gd name="connsiteX156" fmla="*/ 590866 w 609916"/>
                <a:gd name="connsiteY156" fmla="*/ 38100 h 609916"/>
                <a:gd name="connsiteX157" fmla="*/ 571816 w 609916"/>
                <a:gd name="connsiteY157" fmla="*/ 19050 h 609916"/>
                <a:gd name="connsiteX158" fmla="*/ 38100 w 609916"/>
                <a:gd name="connsiteY158" fmla="*/ 19050 h 609916"/>
                <a:gd name="connsiteX159" fmla="*/ 19050 w 609916"/>
                <a:gd name="connsiteY159" fmla="*/ 38100 h 609916"/>
                <a:gd name="connsiteX160" fmla="*/ 38100 w 609916"/>
                <a:gd name="connsiteY160" fmla="*/ 57150 h 609916"/>
                <a:gd name="connsiteX161" fmla="*/ 57150 w 609916"/>
                <a:gd name="connsiteY161" fmla="*/ 38100 h 609916"/>
                <a:gd name="connsiteX162" fmla="*/ 38100 w 609916"/>
                <a:gd name="connsiteY162" fmla="*/ 19050 h 609916"/>
                <a:gd name="connsiteX163" fmla="*/ 571816 w 609916"/>
                <a:gd name="connsiteY163" fmla="*/ 0 h 609916"/>
                <a:gd name="connsiteX164" fmla="*/ 609916 w 609916"/>
                <a:gd name="connsiteY164" fmla="*/ 38100 h 609916"/>
                <a:gd name="connsiteX165" fmla="*/ 571816 w 609916"/>
                <a:gd name="connsiteY165" fmla="*/ 76200 h 609916"/>
                <a:gd name="connsiteX166" fmla="*/ 552505 w 609916"/>
                <a:gd name="connsiteY166" fmla="*/ 70761 h 609916"/>
                <a:gd name="connsiteX167" fmla="*/ 499532 w 609916"/>
                <a:gd name="connsiteY167" fmla="*/ 122262 h 609916"/>
                <a:gd name="connsiteX168" fmla="*/ 571798 w 609916"/>
                <a:gd name="connsiteY168" fmla="*/ 304818 h 609916"/>
                <a:gd name="connsiteX169" fmla="*/ 571798 w 609916"/>
                <a:gd name="connsiteY169" fmla="*/ 314343 h 609916"/>
                <a:gd name="connsiteX170" fmla="*/ 552748 w 609916"/>
                <a:gd name="connsiteY170" fmla="*/ 314343 h 609916"/>
                <a:gd name="connsiteX171" fmla="*/ 552748 w 609916"/>
                <a:gd name="connsiteY171" fmla="*/ 304818 h 609916"/>
                <a:gd name="connsiteX172" fmla="*/ 479347 w 609916"/>
                <a:gd name="connsiteY172" fmla="*/ 128848 h 609916"/>
                <a:gd name="connsiteX173" fmla="*/ 479231 w 609916"/>
                <a:gd name="connsiteY173" fmla="*/ 128731 h 609916"/>
                <a:gd name="connsiteX174" fmla="*/ 479413 w 609916"/>
                <a:gd name="connsiteY174" fmla="*/ 115249 h 609916"/>
                <a:gd name="connsiteX175" fmla="*/ 539069 w 609916"/>
                <a:gd name="connsiteY175" fmla="*/ 57252 h 609916"/>
                <a:gd name="connsiteX176" fmla="*/ 533716 w 609916"/>
                <a:gd name="connsiteY176" fmla="*/ 38100 h 609916"/>
                <a:gd name="connsiteX177" fmla="*/ 571816 w 609916"/>
                <a:gd name="connsiteY177" fmla="*/ 0 h 609916"/>
                <a:gd name="connsiteX178" fmla="*/ 38100 w 609916"/>
                <a:gd name="connsiteY178" fmla="*/ 0 h 609916"/>
                <a:gd name="connsiteX179" fmla="*/ 76200 w 609916"/>
                <a:gd name="connsiteY179" fmla="*/ 38100 h 609916"/>
                <a:gd name="connsiteX180" fmla="*/ 70754 w 609916"/>
                <a:gd name="connsiteY180" fmla="*/ 57422 h 609916"/>
                <a:gd name="connsiteX181" fmla="*/ 122551 w 609916"/>
                <a:gd name="connsiteY181" fmla="*/ 110644 h 609916"/>
                <a:gd name="connsiteX182" fmla="*/ 305098 w 609916"/>
                <a:gd name="connsiteY182" fmla="*/ 38397 h 609916"/>
                <a:gd name="connsiteX183" fmla="*/ 314623 w 609916"/>
                <a:gd name="connsiteY183" fmla="*/ 38397 h 609916"/>
                <a:gd name="connsiteX184" fmla="*/ 314623 w 609916"/>
                <a:gd name="connsiteY184" fmla="*/ 57447 h 609916"/>
                <a:gd name="connsiteX185" fmla="*/ 305098 w 609916"/>
                <a:gd name="connsiteY185" fmla="*/ 57447 h 609916"/>
                <a:gd name="connsiteX186" fmla="*/ 129137 w 609916"/>
                <a:gd name="connsiteY186" fmla="*/ 130819 h 609916"/>
                <a:gd name="connsiteX187" fmla="*/ 122374 w 609916"/>
                <a:gd name="connsiteY187" fmla="*/ 133638 h 609916"/>
                <a:gd name="connsiteX188" fmla="*/ 122327 w 609916"/>
                <a:gd name="connsiteY188" fmla="*/ 133638 h 609916"/>
                <a:gd name="connsiteX189" fmla="*/ 115546 w 609916"/>
                <a:gd name="connsiteY189" fmla="*/ 130755 h 609916"/>
                <a:gd name="connsiteX190" fmla="*/ 57243 w 609916"/>
                <a:gd name="connsiteY190" fmla="*/ 70852 h 609916"/>
                <a:gd name="connsiteX191" fmla="*/ 38100 w 609916"/>
                <a:gd name="connsiteY191" fmla="*/ 76200 h 609916"/>
                <a:gd name="connsiteX192" fmla="*/ 0 w 609916"/>
                <a:gd name="connsiteY192" fmla="*/ 38100 h 609916"/>
                <a:gd name="connsiteX193" fmla="*/ 38100 w 609916"/>
                <a:gd name="connsiteY193" fmla="*/ 0 h 60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09916" h="609916">
                  <a:moveTo>
                    <a:pt x="260281" y="555556"/>
                  </a:moveTo>
                  <a:cubicBezTo>
                    <a:pt x="264065" y="552031"/>
                    <a:pt x="269930" y="552031"/>
                    <a:pt x="273714" y="555556"/>
                  </a:cubicBezTo>
                  <a:cubicBezTo>
                    <a:pt x="275503" y="557311"/>
                    <a:pt x="276501" y="559719"/>
                    <a:pt x="276476" y="562226"/>
                  </a:cubicBezTo>
                  <a:cubicBezTo>
                    <a:pt x="276505" y="564760"/>
                    <a:pt x="275509" y="567199"/>
                    <a:pt x="273714" y="568988"/>
                  </a:cubicBezTo>
                  <a:cubicBezTo>
                    <a:pt x="271897" y="570845"/>
                    <a:pt x="269399" y="571878"/>
                    <a:pt x="266802" y="571844"/>
                  </a:cubicBezTo>
                  <a:cubicBezTo>
                    <a:pt x="261557" y="571777"/>
                    <a:pt x="257359" y="567471"/>
                    <a:pt x="257426" y="562226"/>
                  </a:cubicBezTo>
                  <a:cubicBezTo>
                    <a:pt x="257440" y="559709"/>
                    <a:pt x="258470" y="557304"/>
                    <a:pt x="260281" y="555556"/>
                  </a:cubicBezTo>
                  <a:close/>
                  <a:moveTo>
                    <a:pt x="571817" y="552766"/>
                  </a:moveTo>
                  <a:cubicBezTo>
                    <a:pt x="561296" y="552766"/>
                    <a:pt x="552767" y="561295"/>
                    <a:pt x="552767" y="571816"/>
                  </a:cubicBezTo>
                  <a:cubicBezTo>
                    <a:pt x="552767" y="582337"/>
                    <a:pt x="561296" y="590866"/>
                    <a:pt x="571817" y="590866"/>
                  </a:cubicBezTo>
                  <a:cubicBezTo>
                    <a:pt x="582332" y="590853"/>
                    <a:pt x="590853" y="582332"/>
                    <a:pt x="590867" y="571816"/>
                  </a:cubicBezTo>
                  <a:cubicBezTo>
                    <a:pt x="590867" y="561295"/>
                    <a:pt x="582338" y="552766"/>
                    <a:pt x="571817" y="552766"/>
                  </a:cubicBezTo>
                  <a:close/>
                  <a:moveTo>
                    <a:pt x="38100" y="552766"/>
                  </a:moveTo>
                  <a:cubicBezTo>
                    <a:pt x="27584" y="552779"/>
                    <a:pt x="19063" y="561300"/>
                    <a:pt x="19050" y="571816"/>
                  </a:cubicBezTo>
                  <a:cubicBezTo>
                    <a:pt x="19050" y="582337"/>
                    <a:pt x="27578" y="590866"/>
                    <a:pt x="38100" y="590866"/>
                  </a:cubicBezTo>
                  <a:cubicBezTo>
                    <a:pt x="48621" y="590866"/>
                    <a:pt x="57150" y="582337"/>
                    <a:pt x="57150" y="571816"/>
                  </a:cubicBezTo>
                  <a:cubicBezTo>
                    <a:pt x="57150" y="561295"/>
                    <a:pt x="48621" y="552766"/>
                    <a:pt x="38100" y="552766"/>
                  </a:cubicBezTo>
                  <a:close/>
                  <a:moveTo>
                    <a:pt x="571816" y="533716"/>
                  </a:moveTo>
                  <a:lnTo>
                    <a:pt x="571817" y="533716"/>
                  </a:lnTo>
                  <a:lnTo>
                    <a:pt x="571816" y="533716"/>
                  </a:lnTo>
                  <a:close/>
                  <a:moveTo>
                    <a:pt x="487840" y="476529"/>
                  </a:moveTo>
                  <a:cubicBezTo>
                    <a:pt x="490388" y="476640"/>
                    <a:pt x="492812" y="477663"/>
                    <a:pt x="494668" y="479412"/>
                  </a:cubicBezTo>
                  <a:lnTo>
                    <a:pt x="552665" y="539069"/>
                  </a:lnTo>
                  <a:lnTo>
                    <a:pt x="571816" y="533716"/>
                  </a:lnTo>
                  <a:lnTo>
                    <a:pt x="598757" y="544875"/>
                  </a:lnTo>
                  <a:cubicBezTo>
                    <a:pt x="605652" y="551770"/>
                    <a:pt x="609916" y="561295"/>
                    <a:pt x="609916" y="571816"/>
                  </a:cubicBezTo>
                  <a:cubicBezTo>
                    <a:pt x="609916" y="592858"/>
                    <a:pt x="592858" y="609916"/>
                    <a:pt x="571816" y="609916"/>
                  </a:cubicBezTo>
                  <a:cubicBezTo>
                    <a:pt x="550774" y="609916"/>
                    <a:pt x="533716" y="592858"/>
                    <a:pt x="533716" y="571816"/>
                  </a:cubicBezTo>
                  <a:cubicBezTo>
                    <a:pt x="533751" y="565006"/>
                    <a:pt x="535631" y="558332"/>
                    <a:pt x="539156" y="552505"/>
                  </a:cubicBezTo>
                  <a:lnTo>
                    <a:pt x="487654" y="499532"/>
                  </a:lnTo>
                  <a:cubicBezTo>
                    <a:pt x="438316" y="546133"/>
                    <a:pt x="372964" y="572003"/>
                    <a:pt x="305098" y="571798"/>
                  </a:cubicBezTo>
                  <a:lnTo>
                    <a:pt x="295573" y="571798"/>
                  </a:lnTo>
                  <a:lnTo>
                    <a:pt x="295573" y="552748"/>
                  </a:lnTo>
                  <a:lnTo>
                    <a:pt x="305098" y="552748"/>
                  </a:lnTo>
                  <a:cubicBezTo>
                    <a:pt x="371239" y="552940"/>
                    <a:pt x="434669" y="526482"/>
                    <a:pt x="481069" y="479347"/>
                  </a:cubicBezTo>
                  <a:cubicBezTo>
                    <a:pt x="482861" y="477544"/>
                    <a:pt x="485298" y="476530"/>
                    <a:pt x="487840" y="476529"/>
                  </a:cubicBezTo>
                  <a:close/>
                  <a:moveTo>
                    <a:pt x="206825" y="419397"/>
                  </a:moveTo>
                  <a:cubicBezTo>
                    <a:pt x="226153" y="472212"/>
                    <a:pt x="258442" y="508540"/>
                    <a:pt x="295573" y="513898"/>
                  </a:cubicBezTo>
                  <a:lnTo>
                    <a:pt x="295573" y="419398"/>
                  </a:lnTo>
                  <a:close/>
                  <a:moveTo>
                    <a:pt x="564133" y="333821"/>
                  </a:moveTo>
                  <a:cubicBezTo>
                    <a:pt x="564748" y="333963"/>
                    <a:pt x="565352" y="334153"/>
                    <a:pt x="565938" y="334389"/>
                  </a:cubicBezTo>
                  <a:cubicBezTo>
                    <a:pt x="566514" y="334677"/>
                    <a:pt x="567082" y="334956"/>
                    <a:pt x="567556" y="335244"/>
                  </a:cubicBezTo>
                  <a:cubicBezTo>
                    <a:pt x="568077" y="335603"/>
                    <a:pt x="568557" y="336018"/>
                    <a:pt x="568988" y="336481"/>
                  </a:cubicBezTo>
                  <a:cubicBezTo>
                    <a:pt x="569876" y="337353"/>
                    <a:pt x="570587" y="338390"/>
                    <a:pt x="571081" y="339532"/>
                  </a:cubicBezTo>
                  <a:cubicBezTo>
                    <a:pt x="571544" y="340681"/>
                    <a:pt x="571772" y="341912"/>
                    <a:pt x="571751" y="343150"/>
                  </a:cubicBezTo>
                  <a:cubicBezTo>
                    <a:pt x="571780" y="345685"/>
                    <a:pt x="570784" y="348124"/>
                    <a:pt x="568989" y="349913"/>
                  </a:cubicBezTo>
                  <a:cubicBezTo>
                    <a:pt x="565269" y="353597"/>
                    <a:pt x="559277" y="353597"/>
                    <a:pt x="555557" y="349913"/>
                  </a:cubicBezTo>
                  <a:cubicBezTo>
                    <a:pt x="552889" y="347160"/>
                    <a:pt x="552071" y="343104"/>
                    <a:pt x="553464" y="339532"/>
                  </a:cubicBezTo>
                  <a:cubicBezTo>
                    <a:pt x="553924" y="338372"/>
                    <a:pt x="554640" y="337329"/>
                    <a:pt x="555557" y="336481"/>
                  </a:cubicBezTo>
                  <a:cubicBezTo>
                    <a:pt x="557763" y="334171"/>
                    <a:pt x="561007" y="333165"/>
                    <a:pt x="564133" y="333821"/>
                  </a:cubicBezTo>
                  <a:close/>
                  <a:moveTo>
                    <a:pt x="38397" y="295293"/>
                  </a:moveTo>
                  <a:lnTo>
                    <a:pt x="57447" y="295293"/>
                  </a:lnTo>
                  <a:lnTo>
                    <a:pt x="57447" y="304818"/>
                  </a:lnTo>
                  <a:cubicBezTo>
                    <a:pt x="57255" y="370950"/>
                    <a:pt x="83701" y="434374"/>
                    <a:pt x="130819" y="480779"/>
                  </a:cubicBezTo>
                  <a:cubicBezTo>
                    <a:pt x="130861" y="480820"/>
                    <a:pt x="130902" y="480861"/>
                    <a:pt x="130942" y="480903"/>
                  </a:cubicBezTo>
                  <a:cubicBezTo>
                    <a:pt x="134609" y="484673"/>
                    <a:pt x="134525" y="490702"/>
                    <a:pt x="130754" y="494369"/>
                  </a:cubicBezTo>
                  <a:lnTo>
                    <a:pt x="70851" y="552673"/>
                  </a:lnTo>
                  <a:cubicBezTo>
                    <a:pt x="74316" y="558460"/>
                    <a:pt x="76163" y="565071"/>
                    <a:pt x="76200" y="571816"/>
                  </a:cubicBezTo>
                  <a:cubicBezTo>
                    <a:pt x="76179" y="592849"/>
                    <a:pt x="59133" y="609895"/>
                    <a:pt x="38100" y="609916"/>
                  </a:cubicBezTo>
                  <a:lnTo>
                    <a:pt x="38100" y="609915"/>
                  </a:lnTo>
                  <a:cubicBezTo>
                    <a:pt x="17058" y="609915"/>
                    <a:pt x="0" y="592857"/>
                    <a:pt x="0" y="571815"/>
                  </a:cubicBezTo>
                  <a:cubicBezTo>
                    <a:pt x="0" y="550773"/>
                    <a:pt x="17058" y="533715"/>
                    <a:pt x="38100" y="533715"/>
                  </a:cubicBezTo>
                  <a:cubicBezTo>
                    <a:pt x="44915" y="533750"/>
                    <a:pt x="51593" y="535632"/>
                    <a:pt x="57422" y="539162"/>
                  </a:cubicBezTo>
                  <a:lnTo>
                    <a:pt x="110644" y="487365"/>
                  </a:lnTo>
                  <a:cubicBezTo>
                    <a:pt x="64053" y="438026"/>
                    <a:pt x="38190" y="372678"/>
                    <a:pt x="38397" y="304818"/>
                  </a:cubicBezTo>
                  <a:close/>
                  <a:moveTo>
                    <a:pt x="46062" y="257621"/>
                  </a:moveTo>
                  <a:cubicBezTo>
                    <a:pt x="49183" y="257073"/>
                    <a:pt x="52376" y="258064"/>
                    <a:pt x="54638" y="260281"/>
                  </a:cubicBezTo>
                  <a:cubicBezTo>
                    <a:pt x="57307" y="263034"/>
                    <a:pt x="58125" y="267090"/>
                    <a:pt x="56731" y="270662"/>
                  </a:cubicBezTo>
                  <a:cubicBezTo>
                    <a:pt x="56237" y="271805"/>
                    <a:pt x="55526" y="272841"/>
                    <a:pt x="54638" y="273713"/>
                  </a:cubicBezTo>
                  <a:cubicBezTo>
                    <a:pt x="54558" y="273797"/>
                    <a:pt x="54476" y="273879"/>
                    <a:pt x="54392" y="273960"/>
                  </a:cubicBezTo>
                  <a:cubicBezTo>
                    <a:pt x="50683" y="277532"/>
                    <a:pt x="44780" y="277422"/>
                    <a:pt x="41207" y="273713"/>
                  </a:cubicBezTo>
                  <a:cubicBezTo>
                    <a:pt x="40289" y="272866"/>
                    <a:pt x="39574" y="271823"/>
                    <a:pt x="39114" y="270662"/>
                  </a:cubicBezTo>
                  <a:cubicBezTo>
                    <a:pt x="38625" y="269518"/>
                    <a:pt x="38365" y="268288"/>
                    <a:pt x="38351" y="267044"/>
                  </a:cubicBezTo>
                  <a:cubicBezTo>
                    <a:pt x="38357" y="265768"/>
                    <a:pt x="38616" y="264507"/>
                    <a:pt x="39114" y="263332"/>
                  </a:cubicBezTo>
                  <a:cubicBezTo>
                    <a:pt x="39574" y="262171"/>
                    <a:pt x="40289" y="261129"/>
                    <a:pt x="41207" y="260281"/>
                  </a:cubicBezTo>
                  <a:cubicBezTo>
                    <a:pt x="41616" y="259796"/>
                    <a:pt x="42100" y="259379"/>
                    <a:pt x="42639" y="259044"/>
                  </a:cubicBezTo>
                  <a:cubicBezTo>
                    <a:pt x="43114" y="258756"/>
                    <a:pt x="43681" y="258477"/>
                    <a:pt x="44258" y="258188"/>
                  </a:cubicBezTo>
                  <a:cubicBezTo>
                    <a:pt x="44825" y="257993"/>
                    <a:pt x="45495" y="257807"/>
                    <a:pt x="46062" y="257621"/>
                  </a:cubicBezTo>
                  <a:close/>
                  <a:moveTo>
                    <a:pt x="314623" y="209717"/>
                  </a:moveTo>
                  <a:lnTo>
                    <a:pt x="314623" y="400347"/>
                  </a:lnTo>
                  <a:lnTo>
                    <a:pt x="343198" y="400347"/>
                  </a:lnTo>
                  <a:lnTo>
                    <a:pt x="343198" y="419397"/>
                  </a:lnTo>
                  <a:lnTo>
                    <a:pt x="314623" y="419397"/>
                  </a:lnTo>
                  <a:lnTo>
                    <a:pt x="314623" y="513899"/>
                  </a:lnTo>
                  <a:cubicBezTo>
                    <a:pt x="374884" y="505204"/>
                    <a:pt x="422440" y="414912"/>
                    <a:pt x="422440" y="305097"/>
                  </a:cubicBezTo>
                  <a:cubicBezTo>
                    <a:pt x="422584" y="272859"/>
                    <a:pt x="418238" y="240757"/>
                    <a:pt x="409526" y="209717"/>
                  </a:cubicBezTo>
                  <a:close/>
                  <a:moveTo>
                    <a:pt x="372892" y="106865"/>
                  </a:moveTo>
                  <a:cubicBezTo>
                    <a:pt x="395887" y="130537"/>
                    <a:pt x="413073" y="159224"/>
                    <a:pt x="423095" y="190667"/>
                  </a:cubicBezTo>
                  <a:lnTo>
                    <a:pt x="476521" y="190667"/>
                  </a:lnTo>
                  <a:lnTo>
                    <a:pt x="476521" y="209717"/>
                  </a:lnTo>
                  <a:lnTo>
                    <a:pt x="429003" y="209717"/>
                  </a:lnTo>
                  <a:cubicBezTo>
                    <a:pt x="437400" y="240811"/>
                    <a:pt x="441600" y="272889"/>
                    <a:pt x="441490" y="305097"/>
                  </a:cubicBezTo>
                  <a:cubicBezTo>
                    <a:pt x="441490" y="389799"/>
                    <a:pt x="413839" y="463835"/>
                    <a:pt x="372892" y="503330"/>
                  </a:cubicBezTo>
                  <a:cubicBezTo>
                    <a:pt x="417121" y="488096"/>
                    <a:pt x="455017" y="458564"/>
                    <a:pt x="480596" y="419398"/>
                  </a:cubicBezTo>
                  <a:lnTo>
                    <a:pt x="438448" y="419398"/>
                  </a:lnTo>
                  <a:lnTo>
                    <a:pt x="438448" y="400348"/>
                  </a:lnTo>
                  <a:lnTo>
                    <a:pt x="491654" y="400348"/>
                  </a:lnTo>
                  <a:cubicBezTo>
                    <a:pt x="506788" y="370879"/>
                    <a:pt x="514671" y="338225"/>
                    <a:pt x="514648" y="305098"/>
                  </a:cubicBezTo>
                  <a:lnTo>
                    <a:pt x="514648" y="305097"/>
                  </a:lnTo>
                  <a:cubicBezTo>
                    <a:pt x="514529" y="215544"/>
                    <a:pt x="457598" y="135931"/>
                    <a:pt x="372892" y="106865"/>
                  </a:cubicBezTo>
                  <a:close/>
                  <a:moveTo>
                    <a:pt x="237304" y="106865"/>
                  </a:moveTo>
                  <a:cubicBezTo>
                    <a:pt x="193125" y="122082"/>
                    <a:pt x="155263" y="151564"/>
                    <a:pt x="129684" y="190667"/>
                  </a:cubicBezTo>
                  <a:lnTo>
                    <a:pt x="171720" y="190667"/>
                  </a:lnTo>
                  <a:lnTo>
                    <a:pt x="171720" y="209717"/>
                  </a:lnTo>
                  <a:lnTo>
                    <a:pt x="118609" y="209717"/>
                  </a:lnTo>
                  <a:cubicBezTo>
                    <a:pt x="111021" y="224468"/>
                    <a:pt x="105250" y="240019"/>
                    <a:pt x="101379" y="256030"/>
                  </a:cubicBezTo>
                  <a:lnTo>
                    <a:pt x="95548" y="305098"/>
                  </a:lnTo>
                  <a:lnTo>
                    <a:pt x="105836" y="369764"/>
                  </a:lnTo>
                  <a:cubicBezTo>
                    <a:pt x="125868" y="431298"/>
                    <a:pt x="173775" y="481531"/>
                    <a:pt x="237304" y="503330"/>
                  </a:cubicBezTo>
                  <a:cubicBezTo>
                    <a:pt x="214279" y="479623"/>
                    <a:pt x="197077" y="450890"/>
                    <a:pt x="187057" y="419398"/>
                  </a:cubicBezTo>
                  <a:lnTo>
                    <a:pt x="133648" y="419398"/>
                  </a:lnTo>
                  <a:lnTo>
                    <a:pt x="133648" y="400348"/>
                  </a:lnTo>
                  <a:lnTo>
                    <a:pt x="181159" y="400348"/>
                  </a:lnTo>
                  <a:cubicBezTo>
                    <a:pt x="172785" y="369294"/>
                    <a:pt x="168597" y="337260"/>
                    <a:pt x="168706" y="305098"/>
                  </a:cubicBezTo>
                  <a:cubicBezTo>
                    <a:pt x="168706" y="220396"/>
                    <a:pt x="196358" y="146360"/>
                    <a:pt x="237304" y="106865"/>
                  </a:cubicBezTo>
                  <a:close/>
                  <a:moveTo>
                    <a:pt x="314623" y="96296"/>
                  </a:moveTo>
                  <a:lnTo>
                    <a:pt x="314623" y="190667"/>
                  </a:lnTo>
                  <a:lnTo>
                    <a:pt x="403325" y="190667"/>
                  </a:lnTo>
                  <a:cubicBezTo>
                    <a:pt x="383992" y="137922"/>
                    <a:pt x="351724" y="101649"/>
                    <a:pt x="314623" y="96296"/>
                  </a:cubicBezTo>
                  <a:close/>
                  <a:moveTo>
                    <a:pt x="295573" y="96296"/>
                  </a:moveTo>
                  <a:cubicBezTo>
                    <a:pt x="235312" y="104991"/>
                    <a:pt x="187756" y="195283"/>
                    <a:pt x="187756" y="305097"/>
                  </a:cubicBezTo>
                  <a:cubicBezTo>
                    <a:pt x="187613" y="337291"/>
                    <a:pt x="191946" y="369348"/>
                    <a:pt x="200632" y="400347"/>
                  </a:cubicBezTo>
                  <a:lnTo>
                    <a:pt x="295573" y="400347"/>
                  </a:lnTo>
                  <a:lnTo>
                    <a:pt x="295573" y="209717"/>
                  </a:lnTo>
                  <a:lnTo>
                    <a:pt x="266970" y="209717"/>
                  </a:lnTo>
                  <a:lnTo>
                    <a:pt x="266970" y="190667"/>
                  </a:lnTo>
                  <a:lnTo>
                    <a:pt x="295573" y="190667"/>
                  </a:lnTo>
                  <a:close/>
                  <a:moveTo>
                    <a:pt x="295573" y="76497"/>
                  </a:moveTo>
                  <a:lnTo>
                    <a:pt x="314623" y="76497"/>
                  </a:lnTo>
                  <a:lnTo>
                    <a:pt x="314623" y="76739"/>
                  </a:lnTo>
                  <a:cubicBezTo>
                    <a:pt x="350134" y="78195"/>
                    <a:pt x="384816" y="87917"/>
                    <a:pt x="415910" y="105132"/>
                  </a:cubicBezTo>
                  <a:cubicBezTo>
                    <a:pt x="526283" y="166239"/>
                    <a:pt x="566221" y="305252"/>
                    <a:pt x="505114" y="415626"/>
                  </a:cubicBezTo>
                  <a:lnTo>
                    <a:pt x="505114" y="419397"/>
                  </a:lnTo>
                  <a:lnTo>
                    <a:pt x="502942" y="419397"/>
                  </a:lnTo>
                  <a:cubicBezTo>
                    <a:pt x="463799" y="487113"/>
                    <a:pt x="392768" y="530134"/>
                    <a:pt x="314623" y="533456"/>
                  </a:cubicBezTo>
                  <a:lnTo>
                    <a:pt x="314623" y="533697"/>
                  </a:lnTo>
                  <a:lnTo>
                    <a:pt x="295574" y="533698"/>
                  </a:lnTo>
                  <a:lnTo>
                    <a:pt x="295574" y="533456"/>
                  </a:lnTo>
                  <a:cubicBezTo>
                    <a:pt x="260082" y="532000"/>
                    <a:pt x="225419" y="522288"/>
                    <a:pt x="194339" y="505091"/>
                  </a:cubicBezTo>
                  <a:cubicBezTo>
                    <a:pt x="83949" y="444012"/>
                    <a:pt x="43975" y="305008"/>
                    <a:pt x="105054" y="194618"/>
                  </a:cubicBezTo>
                  <a:lnTo>
                    <a:pt x="105054" y="190667"/>
                  </a:lnTo>
                  <a:lnTo>
                    <a:pt x="107329" y="190667"/>
                  </a:lnTo>
                  <a:cubicBezTo>
                    <a:pt x="146490" y="123023"/>
                    <a:pt x="217481" y="80058"/>
                    <a:pt x="295573" y="76739"/>
                  </a:cubicBezTo>
                  <a:close/>
                  <a:moveTo>
                    <a:pt x="339398" y="39248"/>
                  </a:moveTo>
                  <a:cubicBezTo>
                    <a:pt x="344263" y="37150"/>
                    <a:pt x="349908" y="39392"/>
                    <a:pt x="352006" y="44257"/>
                  </a:cubicBezTo>
                  <a:cubicBezTo>
                    <a:pt x="353401" y="47829"/>
                    <a:pt x="352583" y="51886"/>
                    <a:pt x="349913" y="54638"/>
                  </a:cubicBezTo>
                  <a:cubicBezTo>
                    <a:pt x="348134" y="56459"/>
                    <a:pt x="345697" y="57488"/>
                    <a:pt x="343150" y="57494"/>
                  </a:cubicBezTo>
                  <a:cubicBezTo>
                    <a:pt x="341906" y="57483"/>
                    <a:pt x="340675" y="57223"/>
                    <a:pt x="339532" y="56731"/>
                  </a:cubicBezTo>
                  <a:cubicBezTo>
                    <a:pt x="338371" y="56271"/>
                    <a:pt x="337328" y="55555"/>
                    <a:pt x="336481" y="54638"/>
                  </a:cubicBezTo>
                  <a:cubicBezTo>
                    <a:pt x="334707" y="52873"/>
                    <a:pt x="333712" y="50471"/>
                    <a:pt x="333719" y="47969"/>
                  </a:cubicBezTo>
                  <a:cubicBezTo>
                    <a:pt x="333694" y="46699"/>
                    <a:pt x="333921" y="45438"/>
                    <a:pt x="334389" y="44257"/>
                  </a:cubicBezTo>
                  <a:cubicBezTo>
                    <a:pt x="334849" y="43096"/>
                    <a:pt x="335564" y="42053"/>
                    <a:pt x="336481" y="41206"/>
                  </a:cubicBezTo>
                  <a:cubicBezTo>
                    <a:pt x="337325" y="40380"/>
                    <a:pt x="338314" y="39716"/>
                    <a:pt x="339398" y="39248"/>
                  </a:cubicBezTo>
                  <a:close/>
                  <a:moveTo>
                    <a:pt x="571816" y="19050"/>
                  </a:moveTo>
                  <a:cubicBezTo>
                    <a:pt x="561301" y="19064"/>
                    <a:pt x="552780" y="27585"/>
                    <a:pt x="552766" y="38100"/>
                  </a:cubicBezTo>
                  <a:cubicBezTo>
                    <a:pt x="552766" y="48621"/>
                    <a:pt x="561295" y="57150"/>
                    <a:pt x="571816" y="57150"/>
                  </a:cubicBezTo>
                  <a:cubicBezTo>
                    <a:pt x="582337" y="57150"/>
                    <a:pt x="590866" y="48621"/>
                    <a:pt x="590866" y="38100"/>
                  </a:cubicBezTo>
                  <a:cubicBezTo>
                    <a:pt x="590866" y="27579"/>
                    <a:pt x="582337" y="19050"/>
                    <a:pt x="571816" y="19050"/>
                  </a:cubicBezTo>
                  <a:close/>
                  <a:moveTo>
                    <a:pt x="38100" y="19050"/>
                  </a:moveTo>
                  <a:cubicBezTo>
                    <a:pt x="27579" y="19050"/>
                    <a:pt x="19050" y="27579"/>
                    <a:pt x="19050" y="38100"/>
                  </a:cubicBezTo>
                  <a:cubicBezTo>
                    <a:pt x="19064" y="48615"/>
                    <a:pt x="27585" y="57136"/>
                    <a:pt x="38100" y="57150"/>
                  </a:cubicBezTo>
                  <a:cubicBezTo>
                    <a:pt x="48621" y="57150"/>
                    <a:pt x="57150" y="48621"/>
                    <a:pt x="57150" y="38100"/>
                  </a:cubicBezTo>
                  <a:cubicBezTo>
                    <a:pt x="57150" y="27579"/>
                    <a:pt x="48621" y="19050"/>
                    <a:pt x="38100" y="19050"/>
                  </a:cubicBezTo>
                  <a:close/>
                  <a:moveTo>
                    <a:pt x="571816" y="0"/>
                  </a:moveTo>
                  <a:cubicBezTo>
                    <a:pt x="592858" y="0"/>
                    <a:pt x="609916" y="17058"/>
                    <a:pt x="609916" y="38100"/>
                  </a:cubicBezTo>
                  <a:cubicBezTo>
                    <a:pt x="609916" y="59142"/>
                    <a:pt x="592858" y="76200"/>
                    <a:pt x="571816" y="76200"/>
                  </a:cubicBezTo>
                  <a:cubicBezTo>
                    <a:pt x="565006" y="76165"/>
                    <a:pt x="558332" y="74285"/>
                    <a:pt x="552505" y="70761"/>
                  </a:cubicBezTo>
                  <a:lnTo>
                    <a:pt x="499532" y="122262"/>
                  </a:lnTo>
                  <a:cubicBezTo>
                    <a:pt x="546133" y="171600"/>
                    <a:pt x="572003" y="236952"/>
                    <a:pt x="571798" y="304818"/>
                  </a:cubicBezTo>
                  <a:lnTo>
                    <a:pt x="571798" y="314343"/>
                  </a:lnTo>
                  <a:lnTo>
                    <a:pt x="552748" y="314343"/>
                  </a:lnTo>
                  <a:lnTo>
                    <a:pt x="552748" y="304818"/>
                  </a:lnTo>
                  <a:cubicBezTo>
                    <a:pt x="552940" y="238678"/>
                    <a:pt x="526482" y="175248"/>
                    <a:pt x="479347" y="128848"/>
                  </a:cubicBezTo>
                  <a:cubicBezTo>
                    <a:pt x="479308" y="128809"/>
                    <a:pt x="479270" y="128770"/>
                    <a:pt x="479231" y="128731"/>
                  </a:cubicBezTo>
                  <a:cubicBezTo>
                    <a:pt x="475559" y="124958"/>
                    <a:pt x="475640" y="118922"/>
                    <a:pt x="479413" y="115249"/>
                  </a:cubicBezTo>
                  <a:lnTo>
                    <a:pt x="539069" y="57252"/>
                  </a:lnTo>
                  <a:cubicBezTo>
                    <a:pt x="535602" y="51463"/>
                    <a:pt x="533753" y="44848"/>
                    <a:pt x="533716" y="38100"/>
                  </a:cubicBezTo>
                  <a:cubicBezTo>
                    <a:pt x="533716" y="17058"/>
                    <a:pt x="550774" y="0"/>
                    <a:pt x="571816" y="0"/>
                  </a:cubicBezTo>
                  <a:close/>
                  <a:moveTo>
                    <a:pt x="38100" y="0"/>
                  </a:moveTo>
                  <a:cubicBezTo>
                    <a:pt x="59142" y="0"/>
                    <a:pt x="76200" y="17058"/>
                    <a:pt x="76200" y="38100"/>
                  </a:cubicBezTo>
                  <a:cubicBezTo>
                    <a:pt x="76165" y="44915"/>
                    <a:pt x="74283" y="51592"/>
                    <a:pt x="70754" y="57422"/>
                  </a:cubicBezTo>
                  <a:lnTo>
                    <a:pt x="122551" y="110644"/>
                  </a:lnTo>
                  <a:cubicBezTo>
                    <a:pt x="171890" y="64053"/>
                    <a:pt x="237238" y="38190"/>
                    <a:pt x="305098" y="38397"/>
                  </a:cubicBezTo>
                  <a:lnTo>
                    <a:pt x="314623" y="38397"/>
                  </a:lnTo>
                  <a:lnTo>
                    <a:pt x="314623" y="57447"/>
                  </a:lnTo>
                  <a:lnTo>
                    <a:pt x="305098" y="57447"/>
                  </a:lnTo>
                  <a:cubicBezTo>
                    <a:pt x="238965" y="57255"/>
                    <a:pt x="175541" y="83701"/>
                    <a:pt x="129137" y="130819"/>
                  </a:cubicBezTo>
                  <a:cubicBezTo>
                    <a:pt x="127349" y="132624"/>
                    <a:pt x="124914" y="133639"/>
                    <a:pt x="122374" y="133638"/>
                  </a:cubicBezTo>
                  <a:lnTo>
                    <a:pt x="122327" y="133638"/>
                  </a:lnTo>
                  <a:cubicBezTo>
                    <a:pt x="119772" y="133625"/>
                    <a:pt x="117329" y="132586"/>
                    <a:pt x="115546" y="130755"/>
                  </a:cubicBezTo>
                  <a:lnTo>
                    <a:pt x="57243" y="70852"/>
                  </a:lnTo>
                  <a:cubicBezTo>
                    <a:pt x="51456" y="74316"/>
                    <a:pt x="44845" y="76163"/>
                    <a:pt x="38100" y="76200"/>
                  </a:cubicBezTo>
                  <a:cubicBezTo>
                    <a:pt x="17058" y="76200"/>
                    <a:pt x="0" y="59142"/>
                    <a:pt x="0" y="38100"/>
                  </a:cubicBezTo>
                  <a:cubicBezTo>
                    <a:pt x="0" y="17058"/>
                    <a:pt x="17058" y="0"/>
                    <a:pt x="38100" y="0"/>
                  </a:cubicBezTo>
                  <a:close/>
                </a:path>
              </a:pathLst>
            </a:custGeom>
            <a:solidFill>
              <a:srgbClr val="FFFFFF"/>
            </a:solidFill>
            <a:ln w="9525" cap="flat">
              <a:noFill/>
              <a:prstDash val="solid"/>
              <a:miter/>
            </a:ln>
          </p:spPr>
          <p:txBody>
            <a:bodyPr rtlCol="0" anchor="ctr"/>
            <a:lstStyle/>
            <a:p>
              <a:endParaRPr lang="zh-CN" altLang="en-US" sz="1350"/>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4"/>
  <p:tag name="KSO_WM_UNIT_ID" val="diagram20201436_1*r_i*1_4"/>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FILL_FORE_SCHEMECOLOR_INDEX" val="5"/>
  <p:tag name="KSO_WM_UNIT_FILL_TYPE" val="1"/>
  <p:tag name="KSO_WM_UNIT_TEXT_FILL_FORE_SCHEMECOLOR_INDEX" val="13"/>
  <p:tag name="KSO_WM_UNIT_TEXT_FILL_TYPE" val="1"/>
  <p:tag name="KSO_WM_UNIT_USESOURCEFORMAT_APPLY" val="1"/>
</p:tagLst>
</file>

<file path=ppt/tags/tag2.xml><?xml version="1.0" encoding="utf-8"?>
<p:tagLst xmlns:p="http://schemas.openxmlformats.org/presentationml/2006/main">
  <p:tag name="KSO_WM_UNIT_VALUE" val="169*169"/>
  <p:tag name="KSO_WM_UNIT_HIGHLIGHT" val="0"/>
  <p:tag name="KSO_WM_UNIT_COMPATIBLE" val="0"/>
  <p:tag name="KSO_WM_UNIT_DIAGRAM_ISNUMVISUAL" val="0"/>
  <p:tag name="KSO_WM_UNIT_DIAGRAM_ISREFERUNIT" val="0"/>
  <p:tag name="KSO_WM_DIAGRAM_GROUP_CODE" val="r1-1"/>
  <p:tag name="KSO_WM_UNIT_TYPE" val="r_x"/>
  <p:tag name="KSO_WM_UNIT_INDEX" val="1_1"/>
  <p:tag name="KSO_WM_UNIT_ID" val="diagram20201436_1*r_x*1_1"/>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FILL_FORE_SCHEMECOLOR_INDEX" val="14"/>
  <p:tag name="KSO_WM_UNIT_FILL_TYPE" val="1"/>
  <p:tag name="KSO_WM_UNIT_TEXT_FILL_FORE_SCHEMECOLOR_INDEX" val="14"/>
  <p:tag name="KSO_WM_UNIT_TEXT_FILL_TYPE" val="1"/>
  <p:tag name="KSO_WM_UNIT_USESOURCEFORMAT_APPLY" val="1"/>
</p:tagLst>
</file>

<file path=ppt/tags/tag3.xml><?xml version="1.0" encoding="utf-8"?>
<p:tagLst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80"/>
  <p:tag name="KSO_WM_UNIT_HIGHLIGHT" val="0"/>
  <p:tag name="KSO_WM_UNIT_COMPATIBLE" val="0"/>
  <p:tag name="KSO_WM_UNIT_DIAGRAM_ISNUMVISUAL" val="0"/>
  <p:tag name="KSO_WM_UNIT_DIAGRAM_ISREFERUNIT" val="0"/>
  <p:tag name="KSO_WM_DIAGRAM_GROUP_CODE" val="r1-1"/>
  <p:tag name="KSO_WM_UNIT_TYPE" val="r_v"/>
  <p:tag name="KSO_WM_UNIT_INDEX" val="1_2"/>
  <p:tag name="KSO_WM_UNIT_ID" val="diagram20201436_1*r_v*1_2"/>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TEXT_FILL_FORE_SCHEMECOLOR_INDEX" val="14"/>
  <p:tag name="KSO_WM_UNIT_TEXT_FILL_TYPE" val="1"/>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5"/>
  <p:tag name="KSO_WM_UNIT_ID" val="diagram20201436_1*r_i*1_5"/>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FILL_FORE_SCHEMECOLOR_INDEX" val="6"/>
  <p:tag name="KSO_WM_UNIT_FILL_TYPE" val="1"/>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80"/>
  <p:tag name="KSO_WM_UNIT_HIGHLIGHT" val="0"/>
  <p:tag name="KSO_WM_UNIT_COMPATIBLE" val="0"/>
  <p:tag name="KSO_WM_UNIT_DIAGRAM_ISNUMVISUAL" val="0"/>
  <p:tag name="KSO_WM_UNIT_DIAGRAM_ISREFERUNIT" val="0"/>
  <p:tag name="KSO_WM_DIAGRAM_GROUP_CODE" val="r1-1"/>
  <p:tag name="KSO_WM_UNIT_TYPE" val="r_v"/>
  <p:tag name="KSO_WM_UNIT_INDEX" val="1_1"/>
  <p:tag name="KSO_WM_UNIT_ID" val="diagram20201436_1*r_v*1_1"/>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TEXT_FILL_FORE_SCHEMECOLOR_INDEX" val="14"/>
  <p:tag name="KSO_WM_UNIT_TEXT_FILL_TYPE" val="1"/>
  <p:tag name="KSO_WM_UNIT_USESOURCEFORMAT_APPLY" val="1"/>
</p:tagLst>
</file>

<file path=ppt/tags/tag6.xml><?xml version="1.0" encoding="utf-8"?>
<p:tagLst xmlns:p="http://schemas.openxmlformats.org/presentationml/2006/main">
  <p:tag name="KSO_WM_UNIT_VALUE" val="169*169"/>
  <p:tag name="KSO_WM_UNIT_HIGHLIGHT" val="0"/>
  <p:tag name="KSO_WM_UNIT_COMPATIBLE" val="0"/>
  <p:tag name="KSO_WM_UNIT_DIAGRAM_ISNUMVISUAL" val="0"/>
  <p:tag name="KSO_WM_UNIT_DIAGRAM_ISREFERUNIT" val="0"/>
  <p:tag name="KSO_WM_DIAGRAM_GROUP_CODE" val="r1-1"/>
  <p:tag name="KSO_WM_UNIT_TYPE" val="r_x"/>
  <p:tag name="KSO_WM_UNIT_INDEX" val="1_2"/>
  <p:tag name="KSO_WM_UNIT_ID" val="diagram20201436_1*r_x*1_2"/>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FILL_FORE_SCHEMECOLOR_INDEX" val="14"/>
  <p:tag name="KSO_WM_UNIT_FILL_TYPE" val="1"/>
  <p:tag name="KSO_WM_UNIT_TEXT_FILL_FORE_SCHEMECOLOR_INDEX" val="13"/>
  <p:tag name="KSO_WM_UNIT_TEXT_FILL_TYPE" val="1"/>
  <p:tag name="KSO_WM_UNIT_USESOURCEFORMAT_APPLY" val="1"/>
</p:tagLst>
</file>

<file path=ppt/theme/theme1.xml><?xml version="1.0" encoding="utf-8"?>
<a:theme xmlns:a="http://schemas.openxmlformats.org/drawingml/2006/main" name="2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8255</Words>
  <Application>WPS 演示</Application>
  <PresentationFormat>自定义</PresentationFormat>
  <Paragraphs>419</Paragraphs>
  <Slides>61</Slides>
  <Notes>1</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61</vt:i4>
      </vt:variant>
    </vt:vector>
  </HeadingPairs>
  <TitlesOfParts>
    <vt:vector size="81" baseType="lpstr">
      <vt:lpstr>Arial</vt:lpstr>
      <vt:lpstr>宋体</vt:lpstr>
      <vt:lpstr>Wingdings</vt:lpstr>
      <vt:lpstr>微软雅黑</vt:lpstr>
      <vt:lpstr>仿宋_GB2312</vt:lpstr>
      <vt:lpstr>仿宋</vt:lpstr>
      <vt:lpstr>黑体</vt:lpstr>
      <vt:lpstr>Calibri</vt:lpstr>
      <vt:lpstr>方正粗倩简体</vt:lpstr>
      <vt:lpstr>方正大黑简体</vt:lpstr>
      <vt:lpstr>Roboto Light</vt:lpstr>
      <vt:lpstr>Times New Roman</vt:lpstr>
      <vt:lpstr>Arial Unicode MS</vt:lpstr>
      <vt:lpstr>Calibri</vt:lpstr>
      <vt:lpstr>Segoe UI</vt:lpstr>
      <vt:lpstr>Segoe UI</vt:lpstr>
      <vt:lpstr>方正宋一简体</vt:lpstr>
      <vt:lpstr>Segoe Print</vt:lpstr>
      <vt:lpstr>2_默认设计模板</vt:lpstr>
      <vt:lpstr>3_默认设计模板</vt:lpstr>
      <vt:lpstr>第十章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本页所有文字均可更改，整个模板有创意动画效果</dc:title>
  <dc:creator>Administrator</dc:creator>
  <cp:keywords>ppt模板</cp:keywords>
  <cp:lastModifiedBy>feng</cp:lastModifiedBy>
  <cp:revision>1857</cp:revision>
  <dcterms:created xsi:type="dcterms:W3CDTF">2024-08-29T11:02:00Z</dcterms:created>
  <dcterms:modified xsi:type="dcterms:W3CDTF">2026-03-05T12:17:43Z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6AF42F9CB07C4F22B21D5E1FC86A25AF</vt:lpwstr>
  </property>
  <property fmtid="{D5CDD505-2E9C-101B-9397-08002B2CF9AE}" pid="3" name="KSOProductBuildVer">
    <vt:lpwstr>2052-12.1.0.25225</vt:lpwstr>
  </property>
</Properties>
</file>