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notesMasterIdLst>
    <p:notesMasterId r:id="rId5"/>
  </p:notesMasterIdLst>
  <p:handoutMasterIdLst>
    <p:handoutMasterId r:id="rId57"/>
  </p:handoutMasterIdLst>
  <p:sldIdLst>
    <p:sldId id="485" r:id="rId4"/>
    <p:sldId id="531" r:id="rId6"/>
    <p:sldId id="962" r:id="rId7"/>
    <p:sldId id="566" r:id="rId8"/>
    <p:sldId id="632" r:id="rId9"/>
    <p:sldId id="965" r:id="rId10"/>
    <p:sldId id="963" r:id="rId11"/>
    <p:sldId id="815" r:id="rId12"/>
    <p:sldId id="855" r:id="rId13"/>
    <p:sldId id="847" r:id="rId14"/>
    <p:sldId id="877" r:id="rId15"/>
    <p:sldId id="878" r:id="rId16"/>
    <p:sldId id="879" r:id="rId17"/>
    <p:sldId id="880" r:id="rId18"/>
    <p:sldId id="876" r:id="rId19"/>
    <p:sldId id="848" r:id="rId20"/>
    <p:sldId id="881" r:id="rId21"/>
    <p:sldId id="882" r:id="rId22"/>
    <p:sldId id="885" r:id="rId23"/>
    <p:sldId id="532" r:id="rId24"/>
    <p:sldId id="889" r:id="rId25"/>
    <p:sldId id="892" r:id="rId26"/>
    <p:sldId id="890" r:id="rId27"/>
    <p:sldId id="884" r:id="rId28"/>
    <p:sldId id="894" r:id="rId29"/>
    <p:sldId id="966" r:id="rId30"/>
    <p:sldId id="564" r:id="rId31"/>
    <p:sldId id="883" r:id="rId32"/>
    <p:sldId id="886" r:id="rId33"/>
    <p:sldId id="887" r:id="rId34"/>
    <p:sldId id="888" r:id="rId35"/>
    <p:sldId id="891" r:id="rId36"/>
    <p:sldId id="967" r:id="rId37"/>
    <p:sldId id="968" r:id="rId38"/>
    <p:sldId id="866" r:id="rId39"/>
    <p:sldId id="870" r:id="rId40"/>
    <p:sldId id="534" r:id="rId41"/>
    <p:sldId id="969" r:id="rId42"/>
    <p:sldId id="896" r:id="rId43"/>
    <p:sldId id="898" r:id="rId44"/>
    <p:sldId id="897" r:id="rId45"/>
    <p:sldId id="903" r:id="rId46"/>
    <p:sldId id="899" r:id="rId47"/>
    <p:sldId id="900" r:id="rId48"/>
    <p:sldId id="901" r:id="rId49"/>
    <p:sldId id="911" r:id="rId50"/>
    <p:sldId id="904" r:id="rId51"/>
    <p:sldId id="906" r:id="rId52"/>
    <p:sldId id="907" r:id="rId53"/>
    <p:sldId id="908" r:id="rId54"/>
    <p:sldId id="912" r:id="rId55"/>
    <p:sldId id="687" r:id="rId56"/>
  </p:sldIdLst>
  <p:sldSz cx="12196445"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38" userDrawn="1">
          <p15:clr>
            <a:srgbClr val="A4A3A4"/>
          </p15:clr>
        </p15:guide>
        <p15:guide id="2" pos="387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8F8F8"/>
    <a:srgbClr val="21A3D0"/>
    <a:srgbClr val="A9BECB"/>
    <a:srgbClr val="781E19"/>
    <a:srgbClr val="C2D414"/>
    <a:srgbClr val="DDDDDD"/>
    <a:srgbClr val="AF1D5C"/>
    <a:srgbClr val="D01C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57" autoAdjust="0"/>
    <p:restoredTop sz="88729" autoAdjust="0"/>
  </p:normalViewPr>
  <p:slideViewPr>
    <p:cSldViewPr snapToObjects="1">
      <p:cViewPr varScale="1">
        <p:scale>
          <a:sx n="73" d="100"/>
          <a:sy n="73" d="100"/>
        </p:scale>
        <p:origin x="739" y="53"/>
      </p:cViewPr>
      <p:guideLst>
        <p:guide orient="horz" pos="2138"/>
        <p:guide pos="3878"/>
      </p:guideLst>
    </p:cSldViewPr>
  </p:slideViewPr>
  <p:notesTextViewPr>
    <p:cViewPr>
      <p:scale>
        <a:sx n="1" d="1"/>
        <a:sy n="1" d="1"/>
      </p:scale>
      <p:origin x="0" y="0"/>
    </p:cViewPr>
  </p:notesTextViewPr>
  <p:notesViewPr>
    <p:cSldViewPr snapToObjects="1">
      <p:cViewPr varScale="1">
        <p:scale>
          <a:sx n="55" d="100"/>
          <a:sy n="55" d="100"/>
        </p:scale>
        <p:origin x="2640" y="8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0" Type="http://schemas.openxmlformats.org/officeDocument/2006/relationships/tableStyles" Target="tableStyles.xml"/><Relationship Id="rId6" Type="http://schemas.openxmlformats.org/officeDocument/2006/relationships/slide" Target="slides/slide2.xml"/><Relationship Id="rId59" Type="http://schemas.openxmlformats.org/officeDocument/2006/relationships/viewProps" Target="viewProps.xml"/><Relationship Id="rId58" Type="http://schemas.openxmlformats.org/officeDocument/2006/relationships/presProps" Target="presProps.xml"/><Relationship Id="rId57" Type="http://schemas.openxmlformats.org/officeDocument/2006/relationships/handoutMaster" Target="handoutMasters/handoutMaster1.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296222-23A1-4177-B433-96942F398B56}"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332C2A-70AA-477F-AE64-58C6D50ED8AD}"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buFont typeface="Arial" panose="020B0604020202020204" pitchFamily="34" charset="0"/>
              <a:buNone/>
              <a:defRPr sz="1200"/>
            </a:lvl1pPr>
          </a:lstStyle>
          <a:p>
            <a:pPr>
              <a:defRPr/>
            </a:pPr>
            <a:endParaRPr lang="zh-CN" altLang="en-US"/>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buFont typeface="Arial" panose="020B0604020202020204" pitchFamily="34" charset="0"/>
              <a:buNone/>
              <a:defRPr sz="1200"/>
            </a:lvl1pPr>
          </a:lstStyle>
          <a:p>
            <a:pPr>
              <a:defRPr/>
            </a:pPr>
            <a:fld id="{5E701364-3F2E-4B26-B151-4F92A62FFB98}" type="datetimeFigureOut">
              <a:rPr lang="zh-CN" altLang="en-US"/>
            </a:fld>
            <a:endParaRPr lang="en-US"/>
          </a:p>
        </p:txBody>
      </p:sp>
      <p:sp>
        <p:nvSpPr>
          <p:cNvPr id="5124"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buFont typeface="Arial" panose="020B0604020202020204" pitchFamily="34" charset="0"/>
              <a:buNone/>
              <a:defRPr sz="1200"/>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buFont typeface="Arial" panose="020B0604020202020204" pitchFamily="34" charset="0"/>
              <a:buNone/>
              <a:defRPr sz="1200"/>
            </a:lvl1pPr>
          </a:lstStyle>
          <a:p>
            <a:pPr>
              <a:defRPr/>
            </a:pPr>
            <a:fld id="{78455287-8C9E-4FEA-A396-C93FDD1800E3}" type="slidenum">
              <a:rPr lang="zh-CN" altLang="en-US"/>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78455287-8C9E-4FEA-A396-C93FDD1800E3}" type="slidenum">
              <a:rPr lang="zh-CN" alt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r>
              <a:rPr lang="zh-CN" altLang="en-US" b="1" dirty="0">
                <a:gradFill>
                  <a:gsLst>
                    <a:gs pos="0">
                      <a:srgbClr val="E30000"/>
                    </a:gs>
                    <a:gs pos="100000">
                      <a:srgbClr val="760303"/>
                    </a:gs>
                  </a:gsLst>
                  <a:lin scaled="0"/>
                </a:gradFill>
              </a:rPr>
              <a:t>用户运营：</a:t>
            </a:r>
            <a:r>
              <a:rPr lang="zh-CN" altLang="en-US" dirty="0"/>
              <a:t>是新媒体运营的核心。指的是以用户为中心搭建用户体系、开发需求产品、策划相关活动与内容。</a:t>
            </a:r>
            <a:endParaRPr lang="zh-CN" altLang="en-US" dirty="0"/>
          </a:p>
          <a:p>
            <a:pPr marL="0" marR="0" lvl="0" indent="0" algn="l" defTabSz="914400" rtl="0" eaLnBrk="0" fontAlgn="base" latinLnBrk="0" hangingPunct="0">
              <a:lnSpc>
                <a:spcPct val="100000"/>
              </a:lnSpc>
              <a:spcBef>
                <a:spcPct val="30000"/>
              </a:spcBef>
              <a:spcAft>
                <a:spcPct val="0"/>
              </a:spcAft>
              <a:buClrTx/>
              <a:buSzTx/>
              <a:buFontTx/>
              <a:buNone/>
              <a:defRPr/>
            </a:pPr>
            <a:r>
              <a:rPr lang="zh-CN" altLang="en-US" b="1" dirty="0">
                <a:solidFill>
                  <a:srgbClr val="C00000"/>
                </a:solidFill>
              </a:rPr>
              <a:t>产品运营：</a:t>
            </a:r>
            <a:r>
              <a:rPr lang="zh-CN" altLang="en-US" dirty="0"/>
              <a:t>是新媒体运营的根基。指的是从内容建设、用户维护、活动策划三个层面连接用户和产品，并塑造产品价值和商业价值。</a:t>
            </a:r>
            <a:endParaRPr lang="zh-CN" altLang="en-US" dirty="0"/>
          </a:p>
          <a:p>
            <a:pPr marL="0" marR="0" lvl="0" indent="0" algn="l" defTabSz="914400" rtl="0" eaLnBrk="0" fontAlgn="base" latinLnBrk="0" hangingPunct="0">
              <a:lnSpc>
                <a:spcPct val="100000"/>
              </a:lnSpc>
              <a:spcBef>
                <a:spcPct val="30000"/>
              </a:spcBef>
              <a:spcAft>
                <a:spcPct val="0"/>
              </a:spcAft>
              <a:buClrTx/>
              <a:buSzTx/>
              <a:buFontTx/>
              <a:buNone/>
              <a:defRPr/>
            </a:pPr>
            <a:r>
              <a:rPr lang="zh-CN" altLang="en-US" b="1" dirty="0">
                <a:solidFill>
                  <a:srgbClr val="C00000"/>
                </a:solidFill>
              </a:rPr>
              <a:t>内容运营：</a:t>
            </a:r>
            <a:r>
              <a:rPr lang="zh-CN" altLang="en-US" dirty="0"/>
              <a:t>是新媒体运营的纽带。指的是新媒体运营者利用新媒体渠道，用文字、图片或视频等内容形式将企业信息友好地呈现在用户面前，并激发用户参与、分享、传播的完整运营过程。</a:t>
            </a:r>
            <a:endParaRPr lang="zh-CN" altLang="en-US" dirty="0"/>
          </a:p>
          <a:p>
            <a:pPr marL="0" marR="0" lvl="0" indent="0" algn="l" defTabSz="914400" rtl="0" eaLnBrk="0" fontAlgn="base" latinLnBrk="0" hangingPunct="0">
              <a:lnSpc>
                <a:spcPct val="100000"/>
              </a:lnSpc>
              <a:spcBef>
                <a:spcPct val="30000"/>
              </a:spcBef>
              <a:spcAft>
                <a:spcPct val="0"/>
              </a:spcAft>
              <a:buClrTx/>
              <a:buSzTx/>
              <a:buFontTx/>
              <a:buNone/>
              <a:defRPr/>
            </a:pPr>
            <a:r>
              <a:rPr lang="zh-CN" altLang="en-US" b="1" dirty="0">
                <a:solidFill>
                  <a:srgbClr val="C00000"/>
                </a:solidFill>
              </a:rPr>
              <a:t>活动运营：</a:t>
            </a:r>
            <a:r>
              <a:rPr lang="zh-CN" altLang="en-US" dirty="0"/>
              <a:t>是新媒体运营的手段。活动运营指的是围绕企业目标而系统地开展一项或一系列活动。</a:t>
            </a:r>
            <a:endParaRPr lang="zh-CN" altLang="en-US" dirty="0"/>
          </a:p>
          <a:p>
            <a:endParaRPr lang="zh-CN" altLang="en-US" dirty="0"/>
          </a:p>
        </p:txBody>
      </p:sp>
      <p:sp>
        <p:nvSpPr>
          <p:cNvPr id="4" name="灯片编号占位符 3"/>
          <p:cNvSpPr>
            <a:spLocks noGrp="1"/>
          </p:cNvSpPr>
          <p:nvPr>
            <p:ph type="sldNum" sz="quarter" idx="5"/>
          </p:nvPr>
        </p:nvSpPr>
        <p:spPr/>
        <p:txBody>
          <a:bodyPr/>
          <a:lstStyle/>
          <a:p>
            <a:pPr>
              <a:defRPr/>
            </a:pPr>
            <a:fld id="{78455287-8C9E-4FEA-A396-C93FDD1800E3}" type="slidenum">
              <a:rPr lang="zh-CN" alt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eaLnBrk="1" latinLnBrk="0" hangingPunct="1">
              <a:lnSpc>
                <a:spcPts val="2860"/>
              </a:lnSpc>
            </a:pPr>
            <a:r>
              <a:rPr lang="zh-CN" altLang="en-US" dirty="0"/>
              <a:t>（1）展示数据。用于展示内容被点击、查阅的情况。展示数据通常包括覆盖人群、推荐量、阅读量、页面停留时长、阅读次数等。</a:t>
            </a:r>
            <a:endParaRPr lang="zh-CN" altLang="en-US" dirty="0"/>
          </a:p>
          <a:p>
            <a:pPr eaLnBrk="1" latinLnBrk="0" hangingPunct="1">
              <a:lnSpc>
                <a:spcPts val="2860"/>
              </a:lnSpc>
            </a:pPr>
            <a:r>
              <a:rPr lang="zh-CN" altLang="en-US" dirty="0"/>
              <a:t>（2）转化数据。它属于投入与回报数据，用于判断内容是否能够促进用户的转化。转化数据通常包括页面广告的点击次数、付费人数、付费金额等。</a:t>
            </a:r>
            <a:endParaRPr lang="zh-CN" altLang="en-US" dirty="0"/>
          </a:p>
          <a:p>
            <a:pPr eaLnBrk="1" latinLnBrk="0" hangingPunct="1">
              <a:lnSpc>
                <a:spcPts val="2860"/>
              </a:lnSpc>
            </a:pPr>
            <a:r>
              <a:rPr lang="zh-CN" altLang="en-US" dirty="0"/>
              <a:t>（3）传播数据。它属于分享数据，用于表明内容的质量、趣味性等，以及监测数据主动转发、传播的情况。</a:t>
            </a:r>
            <a:endParaRPr lang="zh-CN" altLang="en-US" dirty="0"/>
          </a:p>
          <a:p>
            <a:pPr eaLnBrk="1" latinLnBrk="0" hangingPunct="1">
              <a:lnSpc>
                <a:spcPts val="2860"/>
              </a:lnSpc>
            </a:pPr>
            <a:r>
              <a:rPr lang="zh-CN" altLang="en-US" dirty="0"/>
              <a:t>（4）渠道数据。它是用于衡量投放渠道的质量和效果的数据，由产品的特性和目标用户的定位所决定。</a:t>
            </a:r>
            <a:endParaRPr lang="zh-CN" altLang="en-US" dirty="0"/>
          </a:p>
          <a:p>
            <a:endParaRPr lang="zh-CN" altLang="en-US" dirty="0"/>
          </a:p>
        </p:txBody>
      </p:sp>
      <p:sp>
        <p:nvSpPr>
          <p:cNvPr id="4" name="灯片编号占位符 3"/>
          <p:cNvSpPr>
            <a:spLocks noGrp="1"/>
          </p:cNvSpPr>
          <p:nvPr>
            <p:ph type="sldNum" sz="quarter" idx="5"/>
          </p:nvPr>
        </p:nvSpPr>
        <p:spPr/>
        <p:txBody>
          <a:bodyPr/>
          <a:lstStyle/>
          <a:p>
            <a:pPr>
              <a:defRPr/>
            </a:pPr>
            <a:fld id="{78455287-8C9E-4FEA-A396-C93FDD1800E3}" type="slidenum">
              <a:rPr lang="zh-CN" alt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r>
              <a:rPr lang="zh-CN" altLang="en-US" sz="1200" spc="150" dirty="0">
                <a:latin typeface="黑体" panose="02010609060101010101" pitchFamily="49" charset="-122"/>
                <a:ea typeface="黑体" panose="02010609060101010101" pitchFamily="49" charset="-122"/>
              </a:rPr>
              <a:t>提纲脚本指为拍摄Vlog确定的拍摄内容要点，主要应用在纪实拍摄中。</a:t>
            </a:r>
            <a:endParaRPr lang="zh-CN" altLang="en-US" sz="1200" spc="150" dirty="0">
              <a:latin typeface="黑体" panose="02010609060101010101" pitchFamily="49" charset="-122"/>
              <a:ea typeface="黑体" panose="02010609060101010101" pitchFamily="49" charset="-122"/>
            </a:endParaRPr>
          </a:p>
          <a:p>
            <a:pPr marL="0" marR="0" lvl="0" indent="0" algn="l" defTabSz="914400" rtl="0" eaLnBrk="0" fontAlgn="base" latinLnBrk="0" hangingPunct="0">
              <a:lnSpc>
                <a:spcPct val="100000"/>
              </a:lnSpc>
              <a:spcBef>
                <a:spcPct val="30000"/>
              </a:spcBef>
              <a:spcAft>
                <a:spcPct val="0"/>
              </a:spcAft>
              <a:buClrTx/>
              <a:buSzTx/>
              <a:buFontTx/>
              <a:buNone/>
              <a:defRPr/>
            </a:pPr>
            <a:r>
              <a:rPr lang="zh-CN" altLang="en-US" sz="1200" spc="150" dirty="0">
                <a:latin typeface="黑体" panose="02010609060101010101" pitchFamily="49" charset="-122"/>
                <a:ea typeface="黑体" panose="02010609060101010101" pitchFamily="49" charset="-122"/>
              </a:rPr>
              <a:t>分镜头脚本指通过连续的文字来描述视频场景的一连串镜头，相当于整个视频的制作说明书，是把视频情节翻译成镜头的过程。</a:t>
            </a:r>
            <a:endParaRPr lang="zh-CN" altLang="en-US" sz="1200" spc="150" dirty="0">
              <a:latin typeface="黑体" panose="02010609060101010101" pitchFamily="49" charset="-122"/>
              <a:ea typeface="黑体" panose="02010609060101010101" pitchFamily="49" charset="-122"/>
            </a:endParaRPr>
          </a:p>
          <a:p>
            <a:pPr marL="0" marR="0" lvl="0" indent="0" algn="l" defTabSz="914400" rtl="0" eaLnBrk="0" fontAlgn="base" latinLnBrk="0" hangingPunct="0">
              <a:lnSpc>
                <a:spcPct val="100000"/>
              </a:lnSpc>
              <a:spcBef>
                <a:spcPct val="30000"/>
              </a:spcBef>
              <a:spcAft>
                <a:spcPct val="0"/>
              </a:spcAft>
              <a:buClrTx/>
              <a:buSzTx/>
              <a:buFontTx/>
              <a:buNone/>
              <a:defRPr/>
            </a:pPr>
            <a:r>
              <a:rPr lang="zh-CN" altLang="en-US" sz="1200" spc="150" dirty="0">
                <a:latin typeface="黑体" panose="02010609060101010101" pitchFamily="49" charset="-122"/>
                <a:ea typeface="黑体" panose="02010609060101010101" pitchFamily="49" charset="-122"/>
              </a:rPr>
              <a:t>文学脚本，就是用纯文字的形式表现想要的画面。文学脚本中只需要把人物需要做的任务、说的台词写出来即可。</a:t>
            </a:r>
            <a:endParaRPr lang="zh-CN" altLang="en-US" sz="1200" spc="150" dirty="0">
              <a:latin typeface="黑体" panose="02010609060101010101" pitchFamily="49" charset="-122"/>
              <a:ea typeface="黑体" panose="02010609060101010101" pitchFamily="49" charset="-122"/>
            </a:endParaRPr>
          </a:p>
          <a:p>
            <a:endParaRPr lang="zh-CN" altLang="en-US" dirty="0"/>
          </a:p>
        </p:txBody>
      </p:sp>
      <p:sp>
        <p:nvSpPr>
          <p:cNvPr id="4" name="灯片编号占位符 3"/>
          <p:cNvSpPr>
            <a:spLocks noGrp="1"/>
          </p:cNvSpPr>
          <p:nvPr>
            <p:ph type="sldNum" sz="quarter" idx="5"/>
          </p:nvPr>
        </p:nvSpPr>
        <p:spPr/>
        <p:txBody>
          <a:bodyPr/>
          <a:lstStyle/>
          <a:p>
            <a:pPr>
              <a:defRPr/>
            </a:pPr>
            <a:fld id="{78455287-8C9E-4FEA-A396-C93FDD1800E3}" type="slidenum">
              <a:rPr lang="zh-CN" alt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78455287-8C9E-4FEA-A396-C93FDD1800E3}" type="slidenum">
              <a:rPr lang="zh-CN" alt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8763"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8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4775" y="987425"/>
            <a:ext cx="617537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垂直排列标题与&#10;文本">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8763"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8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20363"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20363"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0"/>
            <a:ext cx="5411788"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3788" y="1600200"/>
            <a:ext cx="5413375"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20362"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93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9375"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5375" y="1681163"/>
            <a:ext cx="5184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5375" y="2505075"/>
            <a:ext cx="5184775"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7"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TextBox 39"/>
          <p:cNvSpPr txBox="1">
            <a:spLocks noChangeArrowheads="1"/>
          </p:cNvSpPr>
          <p:nvPr userDrawn="1"/>
        </p:nvSpPr>
        <p:spPr bwMode="auto">
          <a:xfrm>
            <a:off x="1390650" y="169476"/>
            <a:ext cx="23391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r>
              <a:rPr lang="zh-CN" altLang="en-US" sz="2800" dirty="0">
                <a:latin typeface="黑体" panose="02010609060101010101" pitchFamily="49" charset="-122"/>
                <a:ea typeface="黑体" panose="02010609060101010101" pitchFamily="49" charset="-122"/>
              </a:rPr>
              <a:t>本章学习要求</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400" fill="hold"/>
                                        <p:tgtEl>
                                          <p:spTgt spid="7"/>
                                        </p:tgtEl>
                                        <p:attrNameLst>
                                          <p:attrName>ppt_x</p:attrName>
                                        </p:attrNameLst>
                                      </p:cBhvr>
                                      <p:tavLst>
                                        <p:tav tm="0">
                                          <p:val>
                                            <p:strVal val="0-#ppt_w/2"/>
                                          </p:val>
                                        </p:tav>
                                        <p:tav tm="100000">
                                          <p:val>
                                            <p:strVal val="#ppt_x"/>
                                          </p:val>
                                        </p:tav>
                                      </p:tavLst>
                                    </p:anim>
                                    <p:anim calcmode="lin" valueType="num">
                                      <p:cBhvr additive="base">
                                        <p:cTn id="8" dur="4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4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10"/>
                                        </p:tgtEl>
                                        <p:attrNameLst>
                                          <p:attrName>ppt_y</p:attrName>
                                        </p:attrNameLst>
                                      </p:cBhvr>
                                      <p:tavLst>
                                        <p:tav tm="0">
                                          <p:val>
                                            <p:strVal val="#ppt_y"/>
                                          </p:val>
                                        </p:tav>
                                        <p:tav tm="100000">
                                          <p:val>
                                            <p:strVal val="#ppt_y"/>
                                          </p:val>
                                        </p:tav>
                                      </p:tavLst>
                                    </p:anim>
                                    <p:anim calcmode="lin" valueType="num">
                                      <p:cBhvr>
                                        <p:cTn id="14" dur="4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utoUpdateAnimBg="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7"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TextBox 39"/>
          <p:cNvSpPr txBox="1">
            <a:spLocks noChangeArrowheads="1"/>
          </p:cNvSpPr>
          <p:nvPr userDrawn="1"/>
        </p:nvSpPr>
        <p:spPr bwMode="auto">
          <a:xfrm>
            <a:off x="1390650" y="169476"/>
            <a:ext cx="2698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知识框架图</a:t>
            </a:r>
            <a:r>
              <a:rPr lang="en-US" altLang="zh-CN" sz="2800" dirty="0">
                <a:latin typeface="黑体" panose="02010609060101010101" pitchFamily="49" charset="-122"/>
                <a:ea typeface="黑体" panose="02010609060101010101" pitchFamily="49" charset="-122"/>
              </a:rPr>
              <a:t>】</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400" fill="hold"/>
                                        <p:tgtEl>
                                          <p:spTgt spid="7"/>
                                        </p:tgtEl>
                                        <p:attrNameLst>
                                          <p:attrName>ppt_x</p:attrName>
                                        </p:attrNameLst>
                                      </p:cBhvr>
                                      <p:tavLst>
                                        <p:tav tm="0">
                                          <p:val>
                                            <p:strVal val="0-#ppt_w/2"/>
                                          </p:val>
                                        </p:tav>
                                        <p:tav tm="100000">
                                          <p:val>
                                            <p:strVal val="#ppt_x"/>
                                          </p:val>
                                        </p:tav>
                                      </p:tavLst>
                                    </p:anim>
                                    <p:anim calcmode="lin" valueType="num">
                                      <p:cBhvr additive="base">
                                        <p:cTn id="8" dur="4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4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10"/>
                                        </p:tgtEl>
                                        <p:attrNameLst>
                                          <p:attrName>ppt_y</p:attrName>
                                        </p:attrNameLst>
                                      </p:cBhvr>
                                      <p:tavLst>
                                        <p:tav tm="0">
                                          <p:val>
                                            <p:strVal val="#ppt_y"/>
                                          </p:val>
                                        </p:tav>
                                        <p:tav tm="100000">
                                          <p:val>
                                            <p:strVal val="#ppt_y"/>
                                          </p:val>
                                        </p:tav>
                                      </p:tavLst>
                                    </p:anim>
                                    <p:anim calcmode="lin" valueType="num">
                                      <p:cBhvr>
                                        <p:cTn id="14" dur="4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utoUpdateAnimBg="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7"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400" fill="hold"/>
                                        <p:tgtEl>
                                          <p:spTgt spid="7"/>
                                        </p:tgtEl>
                                        <p:attrNameLst>
                                          <p:attrName>ppt_x</p:attrName>
                                        </p:attrNameLst>
                                      </p:cBhvr>
                                      <p:tavLst>
                                        <p:tav tm="0">
                                          <p:val>
                                            <p:strVal val="0-#ppt_w/2"/>
                                          </p:val>
                                        </p:tav>
                                        <p:tav tm="100000">
                                          <p:val>
                                            <p:strVal val="#ppt_x"/>
                                          </p:val>
                                        </p:tav>
                                      </p:tavLst>
                                    </p:anim>
                                    <p:anim calcmode="lin" valueType="num">
                                      <p:cBhvr additive="base">
                                        <p:cTn id="8" dur="4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7"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TextBox 39"/>
          <p:cNvSpPr txBox="1">
            <a:spLocks noChangeArrowheads="1"/>
          </p:cNvSpPr>
          <p:nvPr userDrawn="1"/>
        </p:nvSpPr>
        <p:spPr bwMode="auto">
          <a:xfrm>
            <a:off x="1390650" y="169476"/>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r>
              <a:rPr lang="zh-CN" altLang="en-US" sz="2800" dirty="0">
                <a:latin typeface="黑体" panose="02010609060101010101" pitchFamily="49" charset="-122"/>
                <a:ea typeface="黑体" panose="02010609060101010101" pitchFamily="49" charset="-122"/>
              </a:rPr>
              <a:t>引例</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400" fill="hold"/>
                                        <p:tgtEl>
                                          <p:spTgt spid="7"/>
                                        </p:tgtEl>
                                        <p:attrNameLst>
                                          <p:attrName>ppt_x</p:attrName>
                                        </p:attrNameLst>
                                      </p:cBhvr>
                                      <p:tavLst>
                                        <p:tav tm="0">
                                          <p:val>
                                            <p:strVal val="0-#ppt_w/2"/>
                                          </p:val>
                                        </p:tav>
                                        <p:tav tm="100000">
                                          <p:val>
                                            <p:strVal val="#ppt_x"/>
                                          </p:val>
                                        </p:tav>
                                      </p:tavLst>
                                    </p:anim>
                                    <p:anim calcmode="lin" valueType="num">
                                      <p:cBhvr additive="base">
                                        <p:cTn id="8" dur="4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4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10"/>
                                        </p:tgtEl>
                                        <p:attrNameLst>
                                          <p:attrName>ppt_y</p:attrName>
                                        </p:attrNameLst>
                                      </p:cBhvr>
                                      <p:tavLst>
                                        <p:tav tm="0">
                                          <p:val>
                                            <p:strVal val="#ppt_y"/>
                                          </p:val>
                                        </p:tav>
                                        <p:tav tm="100000">
                                          <p:val>
                                            <p:strVal val="#ppt_y"/>
                                          </p:val>
                                        </p:tav>
                                      </p:tavLst>
                                    </p:anim>
                                    <p:anim calcmode="lin" valueType="num">
                                      <p:cBhvr>
                                        <p:cTn id="14" dur="4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utoUpdateAnimBg="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 name="TextBox 38"/>
          <p:cNvSpPr txBox="1">
            <a:spLocks noChangeArrowheads="1"/>
          </p:cNvSpPr>
          <p:nvPr userDrawn="1"/>
        </p:nvSpPr>
        <p:spPr bwMode="auto">
          <a:xfrm>
            <a:off x="227013" y="220251"/>
            <a:ext cx="103105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dirty="0">
                <a:solidFill>
                  <a:srgbClr val="FFFFFF"/>
                </a:solidFill>
                <a:latin typeface="黑体" panose="02010609060101010101" pitchFamily="49" charset="-122"/>
                <a:ea typeface="黑体" panose="02010609060101010101" pitchFamily="49" charset="-122"/>
              </a:rPr>
              <a:t>第一节</a:t>
            </a:r>
            <a:endParaRPr lang="zh-CN" altLang="en-US" sz="2200" dirty="0">
              <a:solidFill>
                <a:srgbClr val="FFFFFF"/>
              </a:solidFill>
              <a:latin typeface="黑体" panose="02010609060101010101" pitchFamily="49" charset="-122"/>
              <a:ea typeface="黑体" panose="02010609060101010101" pitchFamily="49" charset="-122"/>
            </a:endParaRPr>
          </a:p>
        </p:txBody>
      </p:sp>
      <p:sp>
        <p:nvSpPr>
          <p:cNvPr id="4" name="TextBox 39"/>
          <p:cNvSpPr txBox="1">
            <a:spLocks noChangeArrowheads="1"/>
          </p:cNvSpPr>
          <p:nvPr userDrawn="1"/>
        </p:nvSpPr>
        <p:spPr bwMode="auto">
          <a:xfrm>
            <a:off x="1390650" y="169476"/>
            <a:ext cx="34163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mj-lt"/>
                <a:ea typeface="黑体" panose="02010609060101010101" pitchFamily="49" charset="-122"/>
              </a:rPr>
              <a:t>新媒体与新媒体运营</a:t>
            </a:r>
            <a:endParaRPr lang="zh-CN" altLang="en-US" sz="2800" dirty="0">
              <a:latin typeface="+mj-lt"/>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400" fill="hold"/>
                                        <p:tgtEl>
                                          <p:spTgt spid="3"/>
                                        </p:tgtEl>
                                        <p:attrNameLst>
                                          <p:attrName>ppt_x</p:attrName>
                                        </p:attrNameLst>
                                      </p:cBhvr>
                                      <p:tavLst>
                                        <p:tav tm="0">
                                          <p:val>
                                            <p:strVal val="0-#ppt_w/2"/>
                                          </p:val>
                                        </p:tav>
                                        <p:tav tm="100000">
                                          <p:val>
                                            <p:strVal val="#ppt_x"/>
                                          </p:val>
                                        </p:tav>
                                      </p:tavLst>
                                    </p:anim>
                                    <p:anim calcmode="lin" valueType="num">
                                      <p:cBhvr additive="base">
                                        <p:cTn id="12" dur="4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
                                        </p:tgtEl>
                                        <p:attrNameLst>
                                          <p:attrName>ppt_y</p:attrName>
                                        </p:attrNameLst>
                                      </p:cBhvr>
                                      <p:tavLst>
                                        <p:tav tm="0">
                                          <p:val>
                                            <p:strVal val="#ppt_y"/>
                                          </p:val>
                                        </p:tav>
                                        <p:tav tm="100000">
                                          <p:val>
                                            <p:strVal val="#ppt_y"/>
                                          </p:val>
                                        </p:tav>
                                      </p:tavLst>
                                    </p:anim>
                                    <p:anim calcmode="lin" valueType="num">
                                      <p:cBhvr>
                                        <p:cTn id="18"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utoUpdateAnimBg="0"/>
      <p:bldP spid="4" grpId="0" autoUpdateAnimBg="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TextBox 39"/>
          <p:cNvSpPr txBox="1">
            <a:spLocks noChangeArrowheads="1"/>
          </p:cNvSpPr>
          <p:nvPr userDrawn="1"/>
        </p:nvSpPr>
        <p:spPr bwMode="auto">
          <a:xfrm>
            <a:off x="1390650" y="169476"/>
            <a:ext cx="21595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dirty="0">
                <a:latin typeface="黑体" panose="02010609060101010101" pitchFamily="49" charset="-122"/>
                <a:ea typeface="黑体" panose="02010609060101010101" pitchFamily="49" charset="-122"/>
              </a:rPr>
              <a:t>B2B</a:t>
            </a:r>
            <a:r>
              <a:rPr lang="zh-CN" altLang="en-US" sz="2800" dirty="0">
                <a:latin typeface="黑体" panose="02010609060101010101" pitchFamily="49" charset="-122"/>
                <a:ea typeface="黑体" panose="02010609060101010101" pitchFamily="49" charset="-122"/>
              </a:rPr>
              <a:t>垂直平台</a:t>
            </a:r>
            <a:endParaRPr lang="zh-CN" altLang="en-US" sz="2800" dirty="0">
              <a:latin typeface="+mj-lt"/>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utoUpdateAnimBg="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TextBox 39"/>
          <p:cNvSpPr txBox="1">
            <a:spLocks noChangeArrowheads="1"/>
          </p:cNvSpPr>
          <p:nvPr userDrawn="1"/>
        </p:nvSpPr>
        <p:spPr bwMode="auto">
          <a:xfrm>
            <a:off x="1390650" y="169476"/>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案例</a:t>
            </a:r>
            <a:endParaRPr lang="zh-CN" altLang="en-US" sz="2800" dirty="0">
              <a:latin typeface="+mj-lt"/>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utoUpdateAnimBg="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TextBox 39"/>
          <p:cNvSpPr txBox="1">
            <a:spLocks noChangeArrowheads="1"/>
          </p:cNvSpPr>
          <p:nvPr userDrawn="1"/>
        </p:nvSpPr>
        <p:spPr bwMode="auto">
          <a:xfrm>
            <a:off x="1390650" y="169476"/>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视野拓展</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utoUpdateAnimBg="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TextBox 39"/>
          <p:cNvSpPr txBox="1">
            <a:spLocks noChangeArrowheads="1"/>
          </p:cNvSpPr>
          <p:nvPr userDrawn="1"/>
        </p:nvSpPr>
        <p:spPr bwMode="auto">
          <a:xfrm>
            <a:off x="1390650" y="169476"/>
            <a:ext cx="2698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学而思，思而学</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utoUpdateAnimBg="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 name="TextBox 38"/>
          <p:cNvSpPr txBox="1">
            <a:spLocks noChangeArrowheads="1"/>
          </p:cNvSpPr>
          <p:nvPr userDrawn="1"/>
        </p:nvSpPr>
        <p:spPr bwMode="auto">
          <a:xfrm>
            <a:off x="227013" y="220251"/>
            <a:ext cx="103105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dirty="0">
                <a:solidFill>
                  <a:srgbClr val="FFFFFF"/>
                </a:solidFill>
                <a:latin typeface="黑体" panose="02010609060101010101" pitchFamily="49" charset="-122"/>
                <a:ea typeface="黑体" panose="02010609060101010101" pitchFamily="49" charset="-122"/>
              </a:rPr>
              <a:t>第二节</a:t>
            </a:r>
            <a:endParaRPr lang="zh-CN" altLang="en-US" sz="2200" dirty="0">
              <a:solidFill>
                <a:srgbClr val="FFFFFF"/>
              </a:solidFill>
              <a:latin typeface="黑体" panose="02010609060101010101" pitchFamily="49" charset="-122"/>
              <a:ea typeface="黑体" panose="02010609060101010101" pitchFamily="49" charset="-122"/>
            </a:endParaRPr>
          </a:p>
        </p:txBody>
      </p:sp>
      <p:sp>
        <p:nvSpPr>
          <p:cNvPr id="4" name="TextBox 39"/>
          <p:cNvSpPr txBox="1">
            <a:spLocks noChangeArrowheads="1"/>
          </p:cNvSpPr>
          <p:nvPr userDrawn="1"/>
        </p:nvSpPr>
        <p:spPr bwMode="auto">
          <a:xfrm>
            <a:off x="1390650" y="220251"/>
            <a:ext cx="23391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mj-lt"/>
                <a:ea typeface="黑体" panose="02010609060101010101" pitchFamily="49" charset="-122"/>
              </a:rPr>
              <a:t>网络直播运营</a:t>
            </a:r>
            <a:endParaRPr lang="zh-CN" altLang="en-US" sz="2800" dirty="0">
              <a:latin typeface="+mj-lt"/>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400" fill="hold"/>
                                        <p:tgtEl>
                                          <p:spTgt spid="3"/>
                                        </p:tgtEl>
                                        <p:attrNameLst>
                                          <p:attrName>ppt_x</p:attrName>
                                        </p:attrNameLst>
                                      </p:cBhvr>
                                      <p:tavLst>
                                        <p:tav tm="0">
                                          <p:val>
                                            <p:strVal val="0-#ppt_w/2"/>
                                          </p:val>
                                        </p:tav>
                                        <p:tav tm="100000">
                                          <p:val>
                                            <p:strVal val="#ppt_x"/>
                                          </p:val>
                                        </p:tav>
                                      </p:tavLst>
                                    </p:anim>
                                    <p:anim calcmode="lin" valueType="num">
                                      <p:cBhvr additive="base">
                                        <p:cTn id="12" dur="4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
                                        </p:tgtEl>
                                        <p:attrNameLst>
                                          <p:attrName>ppt_y</p:attrName>
                                        </p:attrNameLst>
                                      </p:cBhvr>
                                      <p:tavLst>
                                        <p:tav tm="0">
                                          <p:val>
                                            <p:strVal val="#ppt_y"/>
                                          </p:val>
                                        </p:tav>
                                        <p:tav tm="100000">
                                          <p:val>
                                            <p:strVal val="#ppt_y"/>
                                          </p:val>
                                        </p:tav>
                                      </p:tavLst>
                                    </p:anim>
                                    <p:anim calcmode="lin" valueType="num">
                                      <p:cBhvr>
                                        <p:cTn id="18"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utoUpdateAnimBg="0"/>
      <p:bldP spid="4" grpId="0" autoUpdateAnimBg="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20363"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20363"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 name="TextBox 38"/>
          <p:cNvSpPr txBox="1">
            <a:spLocks noChangeArrowheads="1"/>
          </p:cNvSpPr>
          <p:nvPr userDrawn="1"/>
        </p:nvSpPr>
        <p:spPr bwMode="auto">
          <a:xfrm>
            <a:off x="227013" y="220251"/>
            <a:ext cx="103105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dirty="0">
                <a:solidFill>
                  <a:srgbClr val="FFFFFF"/>
                </a:solidFill>
                <a:latin typeface="黑体" panose="02010609060101010101" pitchFamily="49" charset="-122"/>
                <a:ea typeface="黑体" panose="02010609060101010101" pitchFamily="49" charset="-122"/>
              </a:rPr>
              <a:t>第三节</a:t>
            </a:r>
            <a:endParaRPr lang="zh-CN" altLang="en-US" sz="2200" dirty="0">
              <a:solidFill>
                <a:srgbClr val="FFFFFF"/>
              </a:solidFill>
              <a:latin typeface="黑体" panose="02010609060101010101" pitchFamily="49" charset="-122"/>
              <a:ea typeface="黑体" panose="02010609060101010101" pitchFamily="49" charset="-122"/>
            </a:endParaRPr>
          </a:p>
        </p:txBody>
      </p:sp>
      <p:sp>
        <p:nvSpPr>
          <p:cNvPr id="4" name="TextBox 39"/>
          <p:cNvSpPr txBox="1">
            <a:spLocks noChangeArrowheads="1"/>
          </p:cNvSpPr>
          <p:nvPr userDrawn="1"/>
        </p:nvSpPr>
        <p:spPr bwMode="auto">
          <a:xfrm>
            <a:off x="1390650" y="220251"/>
            <a:ext cx="19800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mj-lt"/>
                <a:ea typeface="黑体" panose="02010609060101010101" pitchFamily="49" charset="-122"/>
              </a:rPr>
              <a:t>短视频运营</a:t>
            </a:r>
            <a:endParaRPr lang="zh-CN" altLang="en-US" sz="2800" dirty="0">
              <a:latin typeface="+mj-lt"/>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400" fill="hold"/>
                                        <p:tgtEl>
                                          <p:spTgt spid="3"/>
                                        </p:tgtEl>
                                        <p:attrNameLst>
                                          <p:attrName>ppt_x</p:attrName>
                                        </p:attrNameLst>
                                      </p:cBhvr>
                                      <p:tavLst>
                                        <p:tav tm="0">
                                          <p:val>
                                            <p:strVal val="0-#ppt_w/2"/>
                                          </p:val>
                                        </p:tav>
                                        <p:tav tm="100000">
                                          <p:val>
                                            <p:strVal val="#ppt_x"/>
                                          </p:val>
                                        </p:tav>
                                      </p:tavLst>
                                    </p:anim>
                                    <p:anim calcmode="lin" valueType="num">
                                      <p:cBhvr additive="base">
                                        <p:cTn id="12" dur="4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
                                        </p:tgtEl>
                                        <p:attrNameLst>
                                          <p:attrName>ppt_y</p:attrName>
                                        </p:attrNameLst>
                                      </p:cBhvr>
                                      <p:tavLst>
                                        <p:tav tm="0">
                                          <p:val>
                                            <p:strVal val="#ppt_y"/>
                                          </p:val>
                                        </p:tav>
                                        <p:tav tm="100000">
                                          <p:val>
                                            <p:strVal val="#ppt_y"/>
                                          </p:val>
                                        </p:tav>
                                      </p:tavLst>
                                    </p:anim>
                                    <p:anim calcmode="lin" valueType="num">
                                      <p:cBhvr>
                                        <p:cTn id="18"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utoUpdateAnimBg="0"/>
      <p:bldP spid="4" grpId="0" autoUpdateAnimBg="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TextBox 39"/>
          <p:cNvSpPr txBox="1">
            <a:spLocks noChangeArrowheads="1"/>
          </p:cNvSpPr>
          <p:nvPr userDrawn="1"/>
        </p:nvSpPr>
        <p:spPr bwMode="auto">
          <a:xfrm>
            <a:off x="1390650" y="169476"/>
            <a:ext cx="12618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问与答</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utoUpdateAnimBg="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Freeform 5"/>
          <p:cNvSpPr/>
          <p:nvPr userDrawn="1"/>
        </p:nvSpPr>
        <p:spPr bwMode="auto">
          <a:xfrm>
            <a:off x="193725"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 name="TextBox 38"/>
          <p:cNvSpPr txBox="1">
            <a:spLocks noChangeArrowheads="1"/>
          </p:cNvSpPr>
          <p:nvPr userDrawn="1"/>
        </p:nvSpPr>
        <p:spPr bwMode="auto">
          <a:xfrm>
            <a:off x="247700" y="220251"/>
            <a:ext cx="103105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dirty="0">
                <a:solidFill>
                  <a:srgbClr val="FFFFFF"/>
                </a:solidFill>
                <a:latin typeface="黑体" panose="02010609060101010101" pitchFamily="49" charset="-122"/>
                <a:ea typeface="黑体" panose="02010609060101010101" pitchFamily="49" charset="-122"/>
              </a:rPr>
              <a:t>第四节</a:t>
            </a:r>
            <a:endParaRPr lang="zh-CN" altLang="en-US" sz="2200" dirty="0">
              <a:solidFill>
                <a:srgbClr val="FFFFFF"/>
              </a:solidFill>
              <a:latin typeface="黑体" panose="02010609060101010101" pitchFamily="49" charset="-122"/>
              <a:ea typeface="黑体" panose="02010609060101010101" pitchFamily="49" charset="-122"/>
            </a:endParaRPr>
          </a:p>
        </p:txBody>
      </p:sp>
      <p:sp>
        <p:nvSpPr>
          <p:cNvPr id="4" name="TextBox 39"/>
          <p:cNvSpPr txBox="1">
            <a:spLocks noChangeArrowheads="1"/>
          </p:cNvSpPr>
          <p:nvPr userDrawn="1"/>
        </p:nvSpPr>
        <p:spPr bwMode="auto">
          <a:xfrm>
            <a:off x="1411337" y="169476"/>
            <a:ext cx="34163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微信营销和微博营销</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400" fill="hold"/>
                                        <p:tgtEl>
                                          <p:spTgt spid="3"/>
                                        </p:tgtEl>
                                        <p:attrNameLst>
                                          <p:attrName>ppt_x</p:attrName>
                                        </p:attrNameLst>
                                      </p:cBhvr>
                                      <p:tavLst>
                                        <p:tav tm="0">
                                          <p:val>
                                            <p:strVal val="0-#ppt_w/2"/>
                                          </p:val>
                                        </p:tav>
                                        <p:tav tm="100000">
                                          <p:val>
                                            <p:strVal val="#ppt_x"/>
                                          </p:val>
                                        </p:tav>
                                      </p:tavLst>
                                    </p:anim>
                                    <p:anim calcmode="lin" valueType="num">
                                      <p:cBhvr additive="base">
                                        <p:cTn id="12" dur="4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
                                        </p:tgtEl>
                                        <p:attrNameLst>
                                          <p:attrName>ppt_y</p:attrName>
                                        </p:attrNameLst>
                                      </p:cBhvr>
                                      <p:tavLst>
                                        <p:tav tm="0">
                                          <p:val>
                                            <p:strVal val="#ppt_y"/>
                                          </p:val>
                                        </p:tav>
                                        <p:tav tm="100000">
                                          <p:val>
                                            <p:strVal val="#ppt_y"/>
                                          </p:val>
                                        </p:tav>
                                      </p:tavLst>
                                    </p:anim>
                                    <p:anim calcmode="lin" valueType="num">
                                      <p:cBhvr>
                                        <p:cTn id="18"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utoUpdateAnimBg="0"/>
      <p:bldP spid="4" grpId="0" autoUpdateAnimBg="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TextBox 39"/>
          <p:cNvSpPr txBox="1">
            <a:spLocks noChangeArrowheads="1"/>
          </p:cNvSpPr>
          <p:nvPr userDrawn="1"/>
        </p:nvSpPr>
        <p:spPr bwMode="auto">
          <a:xfrm>
            <a:off x="1390650" y="169476"/>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内容提高</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utoUpdateAnimBg="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TextBox 39"/>
          <p:cNvSpPr txBox="1">
            <a:spLocks noChangeArrowheads="1"/>
          </p:cNvSpPr>
          <p:nvPr userDrawn="1"/>
        </p:nvSpPr>
        <p:spPr bwMode="auto">
          <a:xfrm>
            <a:off x="1390650" y="169476"/>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实训案例</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utoUpdateAnimBg="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TextBox 39"/>
          <p:cNvSpPr txBox="1">
            <a:spLocks noChangeArrowheads="1"/>
          </p:cNvSpPr>
          <p:nvPr userDrawn="1"/>
        </p:nvSpPr>
        <p:spPr bwMode="auto">
          <a:xfrm>
            <a:off x="1390650" y="169476"/>
            <a:ext cx="19800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归纳与提高</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utoUpdateAnimBg="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 name="TextBox 38"/>
          <p:cNvSpPr txBox="1">
            <a:spLocks noChangeArrowheads="1"/>
          </p:cNvSpPr>
          <p:nvPr userDrawn="1"/>
        </p:nvSpPr>
        <p:spPr bwMode="auto">
          <a:xfrm>
            <a:off x="227013" y="220251"/>
            <a:ext cx="103105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dirty="0">
                <a:solidFill>
                  <a:srgbClr val="FFFFFF"/>
                </a:solidFill>
                <a:latin typeface="黑体" panose="02010609060101010101" pitchFamily="49" charset="-122"/>
                <a:ea typeface="黑体" panose="02010609060101010101" pitchFamily="49" charset="-122"/>
              </a:rPr>
              <a:t>第四节</a:t>
            </a:r>
            <a:endParaRPr lang="zh-CN" altLang="en-US" sz="2200" dirty="0">
              <a:solidFill>
                <a:srgbClr val="FFFFFF"/>
              </a:solidFill>
              <a:latin typeface="黑体" panose="02010609060101010101" pitchFamily="49" charset="-122"/>
              <a:ea typeface="黑体" panose="02010609060101010101" pitchFamily="49" charset="-122"/>
            </a:endParaRPr>
          </a:p>
        </p:txBody>
      </p:sp>
      <p:sp>
        <p:nvSpPr>
          <p:cNvPr id="4" name="TextBox 39"/>
          <p:cNvSpPr txBox="1">
            <a:spLocks noChangeArrowheads="1"/>
          </p:cNvSpPr>
          <p:nvPr userDrawn="1"/>
        </p:nvSpPr>
        <p:spPr bwMode="auto">
          <a:xfrm>
            <a:off x="1390650" y="169476"/>
            <a:ext cx="34163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电子商务的法律环境</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400" fill="hold"/>
                                        <p:tgtEl>
                                          <p:spTgt spid="3"/>
                                        </p:tgtEl>
                                        <p:attrNameLst>
                                          <p:attrName>ppt_x</p:attrName>
                                        </p:attrNameLst>
                                      </p:cBhvr>
                                      <p:tavLst>
                                        <p:tav tm="0">
                                          <p:val>
                                            <p:strVal val="0-#ppt_w/2"/>
                                          </p:val>
                                        </p:tav>
                                        <p:tav tm="100000">
                                          <p:val>
                                            <p:strVal val="#ppt_x"/>
                                          </p:val>
                                        </p:tav>
                                      </p:tavLst>
                                    </p:anim>
                                    <p:anim calcmode="lin" valueType="num">
                                      <p:cBhvr additive="base">
                                        <p:cTn id="12" dur="4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
                                        </p:tgtEl>
                                        <p:attrNameLst>
                                          <p:attrName>ppt_y</p:attrName>
                                        </p:attrNameLst>
                                      </p:cBhvr>
                                      <p:tavLst>
                                        <p:tav tm="0">
                                          <p:val>
                                            <p:strVal val="#ppt_y"/>
                                          </p:val>
                                        </p:tav>
                                        <p:tav tm="100000">
                                          <p:val>
                                            <p:strVal val="#ppt_y"/>
                                          </p:val>
                                        </p:tav>
                                      </p:tavLst>
                                    </p:anim>
                                    <p:anim calcmode="lin" valueType="num">
                                      <p:cBhvr>
                                        <p:cTn id="18"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utoUpdateAnimBg="0"/>
      <p:bldP spid="4" grpId="0" autoUpdateAnimBg="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4775" y="987425"/>
            <a:ext cx="617537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4775" y="987425"/>
            <a:ext cx="617537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0"/>
            <a:ext cx="5411788"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3788" y="1600200"/>
            <a:ext cx="5413375"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20362"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93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9375"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5375" y="1681163"/>
            <a:ext cx="5184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5375" y="2505075"/>
            <a:ext cx="5184775"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4775" y="987425"/>
            <a:ext cx="617537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0" Type="http://schemas.openxmlformats.org/officeDocument/2006/relationships/theme" Target="../theme/theme2.xml"/><Relationship Id="rId3" Type="http://schemas.openxmlformats.org/officeDocument/2006/relationships/slideLayout" Target="../slideLayouts/slideLayout16.xml"/><Relationship Id="rId29" Type="http://schemas.openxmlformats.org/officeDocument/2006/relationships/slide" Target="../slides/slide1.xml"/><Relationship Id="rId28" Type="http://schemas.openxmlformats.org/officeDocument/2006/relationships/image" Target="../media/image2.jpeg"/><Relationship Id="rId27" Type="http://schemas.openxmlformats.org/officeDocument/2006/relationships/slideLayout" Target="../slideLayouts/slideLayout40.xml"/><Relationship Id="rId26" Type="http://schemas.openxmlformats.org/officeDocument/2006/relationships/slideLayout" Target="../slideLayouts/slideLayout39.xml"/><Relationship Id="rId25" Type="http://schemas.openxmlformats.org/officeDocument/2006/relationships/slideLayout" Target="../slideLayouts/slideLayout38.xml"/><Relationship Id="rId24" Type="http://schemas.openxmlformats.org/officeDocument/2006/relationships/slideLayout" Target="../slideLayouts/slideLayout37.xml"/><Relationship Id="rId23" Type="http://schemas.openxmlformats.org/officeDocument/2006/relationships/slideLayout" Target="../slideLayouts/slideLayout36.xml"/><Relationship Id="rId22" Type="http://schemas.openxmlformats.org/officeDocument/2006/relationships/slideLayout" Target="../slideLayouts/slideLayout35.xml"/><Relationship Id="rId21" Type="http://schemas.openxmlformats.org/officeDocument/2006/relationships/slideLayout" Target="../slideLayouts/slideLayout34.xml"/><Relationship Id="rId20" Type="http://schemas.openxmlformats.org/officeDocument/2006/relationships/slideLayout" Target="../slideLayouts/slideLayout33.xml"/><Relationship Id="rId2" Type="http://schemas.openxmlformats.org/officeDocument/2006/relationships/slideLayout" Target="../slideLayouts/slideLayout15.xml"/><Relationship Id="rId19" Type="http://schemas.openxmlformats.org/officeDocument/2006/relationships/slideLayout" Target="../slideLayouts/slideLayout32.xml"/><Relationship Id="rId18" Type="http://schemas.openxmlformats.org/officeDocument/2006/relationships/slideLayout" Target="../slideLayouts/slideLayout31.xml"/><Relationship Id="rId17" Type="http://schemas.openxmlformats.org/officeDocument/2006/relationships/slideLayout" Target="../slideLayouts/slideLayout30.xml"/><Relationship Id="rId16" Type="http://schemas.openxmlformats.org/officeDocument/2006/relationships/slideLayout" Target="../slideLayouts/slideLayout29.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endParaRPr lang="zh-CN" altLang="zh-CN"/>
          </a:p>
        </p:txBody>
      </p:sp>
      <p:sp>
        <p:nvSpPr>
          <p:cNvPr id="1027"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endParaRPr lang="zh-CN" altLang="zh-CN"/>
          </a:p>
          <a:p>
            <a:pPr lvl="1"/>
            <a:r>
              <a:rPr lang="zh-CN" altLang="zh-CN"/>
              <a:t>第二级</a:t>
            </a:r>
            <a:endParaRPr lang="zh-CN"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0" eaLnBrk="0" fontAlgn="base" hangingPunct="0">
        <a:spcBef>
          <a:spcPct val="0"/>
        </a:spcBef>
        <a:spcAft>
          <a:spcPct val="0"/>
        </a:spcAft>
        <a:defRPr sz="2400" kern="12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accent2"/>
          </a:solidFill>
          <a:latin typeface="+mn-lt"/>
          <a:ea typeface="仿宋_GB2312" panose="02010609030101010101"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28"/>
          <a:srcRect/>
          <a:stretch>
            <a:fillRect/>
          </a:stretch>
        </a:blipFill>
        <a:effectLst/>
      </p:bgPr>
    </p:bg>
    <p:spTree>
      <p:nvGrpSpPr>
        <p:cNvPr id="1" name=""/>
        <p:cNvGrpSpPr/>
        <p:nvPr/>
      </p:nvGrpSpPr>
      <p:grpSpPr>
        <a:xfrm>
          <a:off x="0" y="0"/>
          <a:ext cx="0" cy="0"/>
          <a:chOff x="0" y="0"/>
          <a:chExt cx="0" cy="0"/>
        </a:xfrm>
      </p:grpSpPr>
      <p:sp>
        <p:nvSpPr>
          <p:cNvPr id="2050" name="Freeform 17"/>
          <p:cNvSpPr/>
          <p:nvPr userDrawn="1"/>
        </p:nvSpPr>
        <p:spPr bwMode="auto">
          <a:xfrm>
            <a:off x="10606088" y="291350"/>
            <a:ext cx="647700" cy="266700"/>
          </a:xfrm>
          <a:custGeom>
            <a:avLst/>
            <a:gdLst>
              <a:gd name="T0" fmla="*/ 106848987 w 843"/>
              <a:gd name="T1" fmla="*/ 0 h 362"/>
              <a:gd name="T2" fmla="*/ 390796672 w 843"/>
              <a:gd name="T3" fmla="*/ 0 h 362"/>
              <a:gd name="T4" fmla="*/ 497645658 w 843"/>
              <a:gd name="T5" fmla="*/ 98244323 h 362"/>
              <a:gd name="T6" fmla="*/ 497645658 w 843"/>
              <a:gd name="T7" fmla="*/ 98244323 h 362"/>
              <a:gd name="T8" fmla="*/ 390796672 w 843"/>
              <a:gd name="T9" fmla="*/ 196488646 h 362"/>
              <a:gd name="T10" fmla="*/ 106848987 w 843"/>
              <a:gd name="T11" fmla="*/ 196488646 h 362"/>
              <a:gd name="T12" fmla="*/ 0 w 843"/>
              <a:gd name="T13" fmla="*/ 98244323 h 362"/>
              <a:gd name="T14" fmla="*/ 0 w 843"/>
              <a:gd name="T15" fmla="*/ 98244323 h 362"/>
              <a:gd name="T16" fmla="*/ 106848987 w 843"/>
              <a:gd name="T17" fmla="*/ 0 h 3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43" h="362">
                <a:moveTo>
                  <a:pt x="181" y="0"/>
                </a:moveTo>
                <a:lnTo>
                  <a:pt x="662" y="0"/>
                </a:lnTo>
                <a:cubicBezTo>
                  <a:pt x="762" y="0"/>
                  <a:pt x="843" y="82"/>
                  <a:pt x="843" y="181"/>
                </a:cubicBezTo>
                <a:cubicBezTo>
                  <a:pt x="843" y="281"/>
                  <a:pt x="762" y="362"/>
                  <a:pt x="662" y="362"/>
                </a:cubicBezTo>
                <a:lnTo>
                  <a:pt x="181" y="362"/>
                </a:lnTo>
                <a:cubicBezTo>
                  <a:pt x="82" y="362"/>
                  <a:pt x="0" y="281"/>
                  <a:pt x="0" y="181"/>
                </a:cubicBezTo>
                <a:cubicBezTo>
                  <a:pt x="0" y="82"/>
                  <a:pt x="82" y="0"/>
                  <a:pt x="181"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1" name="Freeform 19">
            <a:hlinkClick r:id="" action="ppaction://hlinkshowjump?jump=firstslide"/>
          </p:cNvPr>
          <p:cNvSpPr>
            <a:spLocks noEditPoints="1"/>
          </p:cNvSpPr>
          <p:nvPr userDrawn="1"/>
        </p:nvSpPr>
        <p:spPr bwMode="auto">
          <a:xfrm>
            <a:off x="9882188" y="280238"/>
            <a:ext cx="282575" cy="273050"/>
          </a:xfrm>
          <a:custGeom>
            <a:avLst/>
            <a:gdLst>
              <a:gd name="T0" fmla="*/ 170064203 w 369"/>
              <a:gd name="T1" fmla="*/ 42162176 h 369"/>
              <a:gd name="T2" fmla="*/ 75063100 w 369"/>
              <a:gd name="T3" fmla="*/ 104036490 h 369"/>
              <a:gd name="T4" fmla="*/ 170064203 w 369"/>
              <a:gd name="T5" fmla="*/ 165363224 h 369"/>
              <a:gd name="T6" fmla="*/ 170064203 w 369"/>
              <a:gd name="T7" fmla="*/ 42162176 h 369"/>
              <a:gd name="T8" fmla="*/ 161854212 w 369"/>
              <a:gd name="T9" fmla="*/ 151126885 h 369"/>
              <a:gd name="T10" fmla="*/ 161854212 w 369"/>
              <a:gd name="T11" fmla="*/ 151126885 h 369"/>
              <a:gd name="T12" fmla="*/ 88550888 w 369"/>
              <a:gd name="T13" fmla="*/ 104036490 h 369"/>
              <a:gd name="T14" fmla="*/ 161854212 w 369"/>
              <a:gd name="T15" fmla="*/ 55850935 h 369"/>
              <a:gd name="T16" fmla="*/ 161854212 w 369"/>
              <a:gd name="T17" fmla="*/ 151126885 h 369"/>
              <a:gd name="T18" fmla="*/ 65093334 w 369"/>
              <a:gd name="T19" fmla="*/ 165363224 h 369"/>
              <a:gd name="T20" fmla="*/ 65093334 w 369"/>
              <a:gd name="T21" fmla="*/ 165363224 h 369"/>
              <a:gd name="T22" fmla="*/ 65093334 w 369"/>
              <a:gd name="T23" fmla="*/ 42162176 h 369"/>
              <a:gd name="T24" fmla="*/ 52778731 w 369"/>
              <a:gd name="T25" fmla="*/ 42162176 h 369"/>
              <a:gd name="T26" fmla="*/ 52778731 w 369"/>
              <a:gd name="T27" fmla="*/ 165363224 h 369"/>
              <a:gd name="T28" fmla="*/ 65093334 w 369"/>
              <a:gd name="T29" fmla="*/ 165363224 h 369"/>
              <a:gd name="T30" fmla="*/ 107903063 w 369"/>
              <a:gd name="T31" fmla="*/ 0 h 369"/>
              <a:gd name="T32" fmla="*/ 216391953 w 369"/>
              <a:gd name="T33" fmla="*/ 101298590 h 369"/>
              <a:gd name="T34" fmla="*/ 107903063 w 369"/>
              <a:gd name="T35" fmla="*/ 202049600 h 369"/>
              <a:gd name="T36" fmla="*/ 0 w 369"/>
              <a:gd name="T37" fmla="*/ 101298590 h 369"/>
              <a:gd name="T38" fmla="*/ 107903063 w 369"/>
              <a:gd name="T39" fmla="*/ 0 h 3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69" h="369">
                <a:moveTo>
                  <a:pt x="290" y="77"/>
                </a:moveTo>
                <a:lnTo>
                  <a:pt x="128" y="190"/>
                </a:lnTo>
                <a:lnTo>
                  <a:pt x="290" y="302"/>
                </a:lnTo>
                <a:lnTo>
                  <a:pt x="290" y="77"/>
                </a:lnTo>
                <a:close/>
                <a:moveTo>
                  <a:pt x="276" y="276"/>
                </a:moveTo>
                <a:lnTo>
                  <a:pt x="276" y="276"/>
                </a:lnTo>
                <a:lnTo>
                  <a:pt x="151" y="190"/>
                </a:lnTo>
                <a:lnTo>
                  <a:pt x="276" y="102"/>
                </a:lnTo>
                <a:lnTo>
                  <a:pt x="276" y="276"/>
                </a:lnTo>
                <a:close/>
                <a:moveTo>
                  <a:pt x="111" y="302"/>
                </a:moveTo>
                <a:lnTo>
                  <a:pt x="111" y="302"/>
                </a:lnTo>
                <a:lnTo>
                  <a:pt x="111" y="77"/>
                </a:lnTo>
                <a:lnTo>
                  <a:pt x="90" y="77"/>
                </a:lnTo>
                <a:lnTo>
                  <a:pt x="90" y="302"/>
                </a:lnTo>
                <a:lnTo>
                  <a:pt x="111" y="302"/>
                </a:lnTo>
                <a:close/>
                <a:moveTo>
                  <a:pt x="184" y="0"/>
                </a:moveTo>
                <a:cubicBezTo>
                  <a:pt x="286" y="0"/>
                  <a:pt x="369" y="83"/>
                  <a:pt x="369" y="185"/>
                </a:cubicBezTo>
                <a:cubicBezTo>
                  <a:pt x="369" y="286"/>
                  <a:pt x="286" y="369"/>
                  <a:pt x="184" y="369"/>
                </a:cubicBezTo>
                <a:cubicBezTo>
                  <a:pt x="82" y="369"/>
                  <a:pt x="0" y="286"/>
                  <a:pt x="0" y="185"/>
                </a:cubicBezTo>
                <a:cubicBezTo>
                  <a:pt x="0" y="83"/>
                  <a:pt x="82" y="0"/>
                  <a:pt x="184"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2" name="Freeform 20">
            <a:hlinkClick r:id="rId29" action="ppaction://hlinksldjump"/>
          </p:cNvPr>
          <p:cNvSpPr>
            <a:spLocks noEditPoints="1"/>
          </p:cNvSpPr>
          <p:nvPr userDrawn="1"/>
        </p:nvSpPr>
        <p:spPr bwMode="auto">
          <a:xfrm>
            <a:off x="9482138" y="280238"/>
            <a:ext cx="282575" cy="273050"/>
          </a:xfrm>
          <a:custGeom>
            <a:avLst/>
            <a:gdLst>
              <a:gd name="T0" fmla="*/ 108488890 w 369"/>
              <a:gd name="T1" fmla="*/ 0 h 369"/>
              <a:gd name="T2" fmla="*/ 216391953 w 369"/>
              <a:gd name="T3" fmla="*/ 101298590 h 369"/>
              <a:gd name="T4" fmla="*/ 108488890 w 369"/>
              <a:gd name="T5" fmla="*/ 202049600 h 369"/>
              <a:gd name="T6" fmla="*/ 0 w 369"/>
              <a:gd name="T7" fmla="*/ 101298590 h 369"/>
              <a:gd name="T8" fmla="*/ 108488890 w 369"/>
              <a:gd name="T9" fmla="*/ 0 h 369"/>
              <a:gd name="T10" fmla="*/ 185897592 w 369"/>
              <a:gd name="T11" fmla="*/ 108964709 h 369"/>
              <a:gd name="T12" fmla="*/ 182378806 w 369"/>
              <a:gd name="T13" fmla="*/ 111154289 h 369"/>
              <a:gd name="T14" fmla="*/ 168891019 w 369"/>
              <a:gd name="T15" fmla="*/ 111154289 h 369"/>
              <a:gd name="T16" fmla="*/ 165958825 w 369"/>
              <a:gd name="T17" fmla="*/ 110059869 h 369"/>
              <a:gd name="T18" fmla="*/ 107903063 w 369"/>
              <a:gd name="T19" fmla="*/ 53660615 h 369"/>
              <a:gd name="T20" fmla="*/ 51018955 w 369"/>
              <a:gd name="T21" fmla="*/ 110059869 h 369"/>
              <a:gd name="T22" fmla="*/ 47500934 w 369"/>
              <a:gd name="T23" fmla="*/ 111154289 h 369"/>
              <a:gd name="T24" fmla="*/ 34013147 w 369"/>
              <a:gd name="T25" fmla="*/ 111154289 h 369"/>
              <a:gd name="T26" fmla="*/ 30494361 w 369"/>
              <a:gd name="T27" fmla="*/ 108964709 h 369"/>
              <a:gd name="T28" fmla="*/ 31080953 w 369"/>
              <a:gd name="T29" fmla="*/ 104584070 h 369"/>
              <a:gd name="T30" fmla="*/ 104384277 w 369"/>
              <a:gd name="T31" fmla="*/ 33400897 h 369"/>
              <a:gd name="T32" fmla="*/ 107903063 w 369"/>
              <a:gd name="T33" fmla="*/ 31758157 h 369"/>
              <a:gd name="T34" fmla="*/ 112007676 w 369"/>
              <a:gd name="T35" fmla="*/ 33400897 h 369"/>
              <a:gd name="T36" fmla="*/ 185311000 w 369"/>
              <a:gd name="T37" fmla="*/ 104584070 h 369"/>
              <a:gd name="T38" fmla="*/ 185897592 w 369"/>
              <a:gd name="T39" fmla="*/ 108964709 h 369"/>
              <a:gd name="T40" fmla="*/ 54537741 w 369"/>
              <a:gd name="T41" fmla="*/ 115534929 h 369"/>
              <a:gd name="T42" fmla="*/ 54537741 w 369"/>
              <a:gd name="T43" fmla="*/ 115534929 h 369"/>
              <a:gd name="T44" fmla="*/ 54537741 w 369"/>
              <a:gd name="T45" fmla="*/ 157697105 h 369"/>
              <a:gd name="T46" fmla="*/ 60988721 w 369"/>
              <a:gd name="T47" fmla="*/ 164815644 h 369"/>
              <a:gd name="T48" fmla="*/ 90896490 w 369"/>
              <a:gd name="T49" fmla="*/ 164815644 h 369"/>
              <a:gd name="T50" fmla="*/ 90896490 w 369"/>
              <a:gd name="T51" fmla="*/ 118820408 h 369"/>
              <a:gd name="T52" fmla="*/ 98519889 w 369"/>
              <a:gd name="T53" fmla="*/ 111701869 h 369"/>
              <a:gd name="T54" fmla="*/ 117872064 w 369"/>
              <a:gd name="T55" fmla="*/ 111701869 h 369"/>
              <a:gd name="T56" fmla="*/ 125495463 w 369"/>
              <a:gd name="T57" fmla="*/ 118820408 h 369"/>
              <a:gd name="T58" fmla="*/ 125495463 w 369"/>
              <a:gd name="T59" fmla="*/ 164815644 h 369"/>
              <a:gd name="T60" fmla="*/ 155403232 w 369"/>
              <a:gd name="T61" fmla="*/ 164815644 h 369"/>
              <a:gd name="T62" fmla="*/ 161854212 w 369"/>
              <a:gd name="T63" fmla="*/ 157697105 h 369"/>
              <a:gd name="T64" fmla="*/ 161854212 w 369"/>
              <a:gd name="T65" fmla="*/ 115534929 h 369"/>
              <a:gd name="T66" fmla="*/ 107903063 w 369"/>
              <a:gd name="T67" fmla="*/ 62969474 h 369"/>
              <a:gd name="T68" fmla="*/ 54537741 w 369"/>
              <a:gd name="T69" fmla="*/ 115534929 h 3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69" h="369">
                <a:moveTo>
                  <a:pt x="185" y="0"/>
                </a:moveTo>
                <a:cubicBezTo>
                  <a:pt x="286" y="0"/>
                  <a:pt x="369" y="83"/>
                  <a:pt x="369" y="185"/>
                </a:cubicBezTo>
                <a:cubicBezTo>
                  <a:pt x="369" y="286"/>
                  <a:pt x="286" y="369"/>
                  <a:pt x="185" y="369"/>
                </a:cubicBezTo>
                <a:cubicBezTo>
                  <a:pt x="83" y="369"/>
                  <a:pt x="0" y="286"/>
                  <a:pt x="0" y="185"/>
                </a:cubicBezTo>
                <a:cubicBezTo>
                  <a:pt x="0" y="83"/>
                  <a:pt x="83" y="0"/>
                  <a:pt x="185" y="0"/>
                </a:cubicBezTo>
                <a:close/>
                <a:moveTo>
                  <a:pt x="317" y="199"/>
                </a:moveTo>
                <a:cubicBezTo>
                  <a:pt x="316" y="201"/>
                  <a:pt x="314" y="203"/>
                  <a:pt x="311" y="203"/>
                </a:cubicBezTo>
                <a:lnTo>
                  <a:pt x="288" y="203"/>
                </a:lnTo>
                <a:cubicBezTo>
                  <a:pt x="286" y="203"/>
                  <a:pt x="284" y="202"/>
                  <a:pt x="283" y="201"/>
                </a:cubicBezTo>
                <a:lnTo>
                  <a:pt x="184" y="98"/>
                </a:lnTo>
                <a:lnTo>
                  <a:pt x="87" y="201"/>
                </a:lnTo>
                <a:cubicBezTo>
                  <a:pt x="85" y="202"/>
                  <a:pt x="83" y="203"/>
                  <a:pt x="81" y="203"/>
                </a:cubicBezTo>
                <a:lnTo>
                  <a:pt x="58" y="203"/>
                </a:lnTo>
                <a:cubicBezTo>
                  <a:pt x="55" y="203"/>
                  <a:pt x="53" y="201"/>
                  <a:pt x="52" y="199"/>
                </a:cubicBezTo>
                <a:cubicBezTo>
                  <a:pt x="51" y="196"/>
                  <a:pt x="51" y="193"/>
                  <a:pt x="53" y="191"/>
                </a:cubicBezTo>
                <a:lnTo>
                  <a:pt x="178" y="61"/>
                </a:lnTo>
                <a:cubicBezTo>
                  <a:pt x="180" y="59"/>
                  <a:pt x="182" y="58"/>
                  <a:pt x="184" y="58"/>
                </a:cubicBezTo>
                <a:cubicBezTo>
                  <a:pt x="187" y="58"/>
                  <a:pt x="189" y="59"/>
                  <a:pt x="191" y="61"/>
                </a:cubicBezTo>
                <a:lnTo>
                  <a:pt x="316" y="191"/>
                </a:lnTo>
                <a:cubicBezTo>
                  <a:pt x="318" y="193"/>
                  <a:pt x="318" y="196"/>
                  <a:pt x="317" y="199"/>
                </a:cubicBezTo>
                <a:close/>
                <a:moveTo>
                  <a:pt x="93" y="211"/>
                </a:moveTo>
                <a:lnTo>
                  <a:pt x="93" y="211"/>
                </a:lnTo>
                <a:lnTo>
                  <a:pt x="93" y="288"/>
                </a:lnTo>
                <a:cubicBezTo>
                  <a:pt x="93" y="296"/>
                  <a:pt x="98" y="301"/>
                  <a:pt x="104" y="301"/>
                </a:cubicBezTo>
                <a:lnTo>
                  <a:pt x="155" y="301"/>
                </a:lnTo>
                <a:lnTo>
                  <a:pt x="155" y="217"/>
                </a:lnTo>
                <a:cubicBezTo>
                  <a:pt x="155" y="210"/>
                  <a:pt x="161" y="204"/>
                  <a:pt x="168" y="204"/>
                </a:cubicBezTo>
                <a:lnTo>
                  <a:pt x="201" y="204"/>
                </a:lnTo>
                <a:cubicBezTo>
                  <a:pt x="208" y="204"/>
                  <a:pt x="214" y="210"/>
                  <a:pt x="214" y="217"/>
                </a:cubicBezTo>
                <a:lnTo>
                  <a:pt x="214" y="301"/>
                </a:lnTo>
                <a:lnTo>
                  <a:pt x="265" y="301"/>
                </a:lnTo>
                <a:cubicBezTo>
                  <a:pt x="271" y="301"/>
                  <a:pt x="276" y="296"/>
                  <a:pt x="276" y="288"/>
                </a:cubicBezTo>
                <a:lnTo>
                  <a:pt x="276" y="211"/>
                </a:lnTo>
                <a:lnTo>
                  <a:pt x="184" y="115"/>
                </a:lnTo>
                <a:lnTo>
                  <a:pt x="93" y="211"/>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3" name="Freeform 21">
            <a:hlinkClick r:id="" action="ppaction://hlinkshowjump?jump=previousslide"/>
          </p:cNvPr>
          <p:cNvSpPr>
            <a:spLocks noEditPoints="1"/>
          </p:cNvSpPr>
          <p:nvPr userDrawn="1"/>
        </p:nvSpPr>
        <p:spPr bwMode="auto">
          <a:xfrm>
            <a:off x="10258425" y="280238"/>
            <a:ext cx="282575" cy="273050"/>
          </a:xfrm>
          <a:custGeom>
            <a:avLst/>
            <a:gdLst>
              <a:gd name="T0" fmla="*/ 107903063 w 369"/>
              <a:gd name="T1" fmla="*/ 0 h 369"/>
              <a:gd name="T2" fmla="*/ 216391953 w 369"/>
              <a:gd name="T3" fmla="*/ 101298590 h 369"/>
              <a:gd name="T4" fmla="*/ 107903063 w 369"/>
              <a:gd name="T5" fmla="*/ 202049600 h 369"/>
              <a:gd name="T6" fmla="*/ 0 w 369"/>
              <a:gd name="T7" fmla="*/ 101298590 h 369"/>
              <a:gd name="T8" fmla="*/ 107903063 w 369"/>
              <a:gd name="T9" fmla="*/ 0 h 369"/>
              <a:gd name="T10" fmla="*/ 153057629 w 369"/>
              <a:gd name="T11" fmla="*/ 33400897 h 369"/>
              <a:gd name="T12" fmla="*/ 153057629 w 369"/>
              <a:gd name="T13" fmla="*/ 175766503 h 369"/>
              <a:gd name="T14" fmla="*/ 17006573 w 369"/>
              <a:gd name="T15" fmla="*/ 104036490 h 369"/>
              <a:gd name="T16" fmla="*/ 153057629 w 369"/>
              <a:gd name="T17" fmla="*/ 33400897 h 369"/>
              <a:gd name="T18" fmla="*/ 140156434 w 369"/>
              <a:gd name="T19" fmla="*/ 50922715 h 369"/>
              <a:gd name="T20" fmla="*/ 140156434 w 369"/>
              <a:gd name="T21" fmla="*/ 50922715 h 369"/>
              <a:gd name="T22" fmla="*/ 38704351 w 369"/>
              <a:gd name="T23" fmla="*/ 104036490 h 369"/>
              <a:gd name="T24" fmla="*/ 140156434 w 369"/>
              <a:gd name="T25" fmla="*/ 157697105 h 369"/>
              <a:gd name="T26" fmla="*/ 140156434 w 369"/>
              <a:gd name="T27" fmla="*/ 50922715 h 3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69" h="369">
                <a:moveTo>
                  <a:pt x="184" y="0"/>
                </a:moveTo>
                <a:cubicBezTo>
                  <a:pt x="286" y="0"/>
                  <a:pt x="369" y="83"/>
                  <a:pt x="369" y="185"/>
                </a:cubicBezTo>
                <a:cubicBezTo>
                  <a:pt x="369" y="286"/>
                  <a:pt x="286" y="369"/>
                  <a:pt x="184" y="369"/>
                </a:cubicBezTo>
                <a:cubicBezTo>
                  <a:pt x="83" y="369"/>
                  <a:pt x="0" y="286"/>
                  <a:pt x="0" y="185"/>
                </a:cubicBezTo>
                <a:cubicBezTo>
                  <a:pt x="0" y="83"/>
                  <a:pt x="83" y="0"/>
                  <a:pt x="184" y="0"/>
                </a:cubicBezTo>
                <a:close/>
                <a:moveTo>
                  <a:pt x="261" y="61"/>
                </a:moveTo>
                <a:lnTo>
                  <a:pt x="261" y="321"/>
                </a:lnTo>
                <a:lnTo>
                  <a:pt x="29" y="190"/>
                </a:lnTo>
                <a:lnTo>
                  <a:pt x="261" y="61"/>
                </a:lnTo>
                <a:close/>
                <a:moveTo>
                  <a:pt x="239" y="93"/>
                </a:moveTo>
                <a:lnTo>
                  <a:pt x="239" y="93"/>
                </a:lnTo>
                <a:lnTo>
                  <a:pt x="66" y="190"/>
                </a:lnTo>
                <a:lnTo>
                  <a:pt x="239" y="288"/>
                </a:lnTo>
                <a:lnTo>
                  <a:pt x="239" y="93"/>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4" name="Freeform 22">
            <a:hlinkClick r:id="" action="ppaction://hlinkshowjump?jump=lastslide"/>
          </p:cNvPr>
          <p:cNvSpPr>
            <a:spLocks noEditPoints="1"/>
          </p:cNvSpPr>
          <p:nvPr userDrawn="1"/>
        </p:nvSpPr>
        <p:spPr bwMode="auto">
          <a:xfrm>
            <a:off x="11736388" y="280238"/>
            <a:ext cx="284162" cy="273050"/>
          </a:xfrm>
          <a:custGeom>
            <a:avLst/>
            <a:gdLst>
              <a:gd name="T0" fmla="*/ 46849766 w 369"/>
              <a:gd name="T1" fmla="*/ 42162176 h 369"/>
              <a:gd name="T2" fmla="*/ 142921165 w 369"/>
              <a:gd name="T3" fmla="*/ 104036490 h 369"/>
              <a:gd name="T4" fmla="*/ 46849766 w 369"/>
              <a:gd name="T5" fmla="*/ 165363224 h 369"/>
              <a:gd name="T6" fmla="*/ 46849766 w 369"/>
              <a:gd name="T7" fmla="*/ 42162176 h 369"/>
              <a:gd name="T8" fmla="*/ 55152071 w 369"/>
              <a:gd name="T9" fmla="*/ 151126885 h 369"/>
              <a:gd name="T10" fmla="*/ 55152071 w 369"/>
              <a:gd name="T11" fmla="*/ 151126885 h 369"/>
              <a:gd name="T12" fmla="*/ 129281389 w 369"/>
              <a:gd name="T13" fmla="*/ 104036490 h 369"/>
              <a:gd name="T14" fmla="*/ 55152071 w 369"/>
              <a:gd name="T15" fmla="*/ 55850935 h 369"/>
              <a:gd name="T16" fmla="*/ 55152071 w 369"/>
              <a:gd name="T17" fmla="*/ 151126885 h 369"/>
              <a:gd name="T18" fmla="*/ 153002370 w 369"/>
              <a:gd name="T19" fmla="*/ 165363224 h 369"/>
              <a:gd name="T20" fmla="*/ 153002370 w 369"/>
              <a:gd name="T21" fmla="*/ 165363224 h 369"/>
              <a:gd name="T22" fmla="*/ 153002370 w 369"/>
              <a:gd name="T23" fmla="*/ 42162176 h 369"/>
              <a:gd name="T24" fmla="*/ 165456212 w 369"/>
              <a:gd name="T25" fmla="*/ 42162176 h 369"/>
              <a:gd name="T26" fmla="*/ 165456212 w 369"/>
              <a:gd name="T27" fmla="*/ 165363224 h 369"/>
              <a:gd name="T28" fmla="*/ 153002370 w 369"/>
              <a:gd name="T29" fmla="*/ 165363224 h 369"/>
              <a:gd name="T30" fmla="*/ 109711175 w 369"/>
              <a:gd name="T31" fmla="*/ 0 h 369"/>
              <a:gd name="T32" fmla="*/ 0 w 369"/>
              <a:gd name="T33" fmla="*/ 101298590 h 369"/>
              <a:gd name="T34" fmla="*/ 109711175 w 369"/>
              <a:gd name="T35" fmla="*/ 202049600 h 369"/>
              <a:gd name="T36" fmla="*/ 218829383 w 369"/>
              <a:gd name="T37" fmla="*/ 101298590 h 369"/>
              <a:gd name="T38" fmla="*/ 109711175 w 369"/>
              <a:gd name="T39" fmla="*/ 0 h 3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69" h="369">
                <a:moveTo>
                  <a:pt x="79" y="77"/>
                </a:moveTo>
                <a:lnTo>
                  <a:pt x="241" y="190"/>
                </a:lnTo>
                <a:lnTo>
                  <a:pt x="79" y="302"/>
                </a:lnTo>
                <a:lnTo>
                  <a:pt x="79" y="77"/>
                </a:lnTo>
                <a:close/>
                <a:moveTo>
                  <a:pt x="93" y="276"/>
                </a:moveTo>
                <a:lnTo>
                  <a:pt x="93" y="276"/>
                </a:lnTo>
                <a:lnTo>
                  <a:pt x="218" y="190"/>
                </a:lnTo>
                <a:lnTo>
                  <a:pt x="93" y="102"/>
                </a:lnTo>
                <a:lnTo>
                  <a:pt x="93" y="276"/>
                </a:lnTo>
                <a:close/>
                <a:moveTo>
                  <a:pt x="258" y="302"/>
                </a:moveTo>
                <a:lnTo>
                  <a:pt x="258" y="302"/>
                </a:lnTo>
                <a:lnTo>
                  <a:pt x="258" y="77"/>
                </a:lnTo>
                <a:lnTo>
                  <a:pt x="279" y="77"/>
                </a:lnTo>
                <a:lnTo>
                  <a:pt x="279" y="302"/>
                </a:lnTo>
                <a:lnTo>
                  <a:pt x="258" y="302"/>
                </a:lnTo>
                <a:close/>
                <a:moveTo>
                  <a:pt x="185" y="0"/>
                </a:moveTo>
                <a:cubicBezTo>
                  <a:pt x="83" y="0"/>
                  <a:pt x="0" y="83"/>
                  <a:pt x="0" y="185"/>
                </a:cubicBezTo>
                <a:cubicBezTo>
                  <a:pt x="0" y="286"/>
                  <a:pt x="83" y="369"/>
                  <a:pt x="185" y="369"/>
                </a:cubicBezTo>
                <a:cubicBezTo>
                  <a:pt x="287" y="369"/>
                  <a:pt x="369" y="286"/>
                  <a:pt x="369" y="185"/>
                </a:cubicBezTo>
                <a:cubicBezTo>
                  <a:pt x="369" y="83"/>
                  <a:pt x="287" y="0"/>
                  <a:pt x="185"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5" name="Freeform 23">
            <a:hlinkClick r:id="" action="ppaction://hlinkshowjump?jump=nextslide"/>
          </p:cNvPr>
          <p:cNvSpPr>
            <a:spLocks noEditPoints="1"/>
          </p:cNvSpPr>
          <p:nvPr userDrawn="1"/>
        </p:nvSpPr>
        <p:spPr bwMode="auto">
          <a:xfrm>
            <a:off x="11360150" y="280238"/>
            <a:ext cx="282575" cy="273050"/>
          </a:xfrm>
          <a:custGeom>
            <a:avLst/>
            <a:gdLst>
              <a:gd name="T0" fmla="*/ 108488890 w 369"/>
              <a:gd name="T1" fmla="*/ 0 h 369"/>
              <a:gd name="T2" fmla="*/ 0 w 369"/>
              <a:gd name="T3" fmla="*/ 101298590 h 369"/>
              <a:gd name="T4" fmla="*/ 108488890 w 369"/>
              <a:gd name="T5" fmla="*/ 202049600 h 369"/>
              <a:gd name="T6" fmla="*/ 216391953 w 369"/>
              <a:gd name="T7" fmla="*/ 101298590 h 369"/>
              <a:gd name="T8" fmla="*/ 108488890 w 369"/>
              <a:gd name="T9" fmla="*/ 0 h 369"/>
              <a:gd name="T10" fmla="*/ 63334324 w 369"/>
              <a:gd name="T11" fmla="*/ 33400897 h 369"/>
              <a:gd name="T12" fmla="*/ 63334324 w 369"/>
              <a:gd name="T13" fmla="*/ 175766503 h 369"/>
              <a:gd name="T14" fmla="*/ 199385379 w 369"/>
              <a:gd name="T15" fmla="*/ 104036490 h 369"/>
              <a:gd name="T16" fmla="*/ 63334324 w 369"/>
              <a:gd name="T17" fmla="*/ 33400897 h 369"/>
              <a:gd name="T18" fmla="*/ 76235519 w 369"/>
              <a:gd name="T19" fmla="*/ 50922715 h 369"/>
              <a:gd name="T20" fmla="*/ 76235519 w 369"/>
              <a:gd name="T21" fmla="*/ 50922715 h 369"/>
              <a:gd name="T22" fmla="*/ 177687602 w 369"/>
              <a:gd name="T23" fmla="*/ 104036490 h 369"/>
              <a:gd name="T24" fmla="*/ 76235519 w 369"/>
              <a:gd name="T25" fmla="*/ 157697105 h 369"/>
              <a:gd name="T26" fmla="*/ 76235519 w 369"/>
              <a:gd name="T27" fmla="*/ 50922715 h 3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69" h="369">
                <a:moveTo>
                  <a:pt x="185" y="0"/>
                </a:moveTo>
                <a:cubicBezTo>
                  <a:pt x="83" y="0"/>
                  <a:pt x="0" y="83"/>
                  <a:pt x="0" y="185"/>
                </a:cubicBezTo>
                <a:cubicBezTo>
                  <a:pt x="0" y="286"/>
                  <a:pt x="83" y="369"/>
                  <a:pt x="185" y="369"/>
                </a:cubicBezTo>
                <a:cubicBezTo>
                  <a:pt x="286" y="369"/>
                  <a:pt x="369" y="286"/>
                  <a:pt x="369" y="185"/>
                </a:cubicBezTo>
                <a:cubicBezTo>
                  <a:pt x="369" y="83"/>
                  <a:pt x="286" y="0"/>
                  <a:pt x="185" y="0"/>
                </a:cubicBezTo>
                <a:close/>
                <a:moveTo>
                  <a:pt x="108" y="61"/>
                </a:moveTo>
                <a:lnTo>
                  <a:pt x="108" y="321"/>
                </a:lnTo>
                <a:lnTo>
                  <a:pt x="340" y="190"/>
                </a:lnTo>
                <a:lnTo>
                  <a:pt x="108" y="61"/>
                </a:lnTo>
                <a:close/>
                <a:moveTo>
                  <a:pt x="130" y="93"/>
                </a:moveTo>
                <a:lnTo>
                  <a:pt x="130" y="93"/>
                </a:lnTo>
                <a:lnTo>
                  <a:pt x="303" y="190"/>
                </a:lnTo>
                <a:lnTo>
                  <a:pt x="130" y="288"/>
                </a:lnTo>
                <a:lnTo>
                  <a:pt x="130" y="93"/>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6" name="TextBox 9"/>
          <p:cNvSpPr txBox="1">
            <a:spLocks noChangeArrowheads="1"/>
          </p:cNvSpPr>
          <p:nvPr userDrawn="1"/>
        </p:nvSpPr>
        <p:spPr bwMode="auto">
          <a:xfrm>
            <a:off x="10779125" y="260648"/>
            <a:ext cx="3016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defRPr/>
            </a:pPr>
            <a:fld id="{8B80F623-1958-4BEA-BF48-89DEDC1FB0EA}" type="slidenum">
              <a:rPr lang="zh-CN" altLang="en-US" sz="1600" smtClean="0">
                <a:solidFill>
                  <a:srgbClr val="FFFFFF"/>
                </a:solidFill>
                <a:latin typeface="微软雅黑" panose="020B0503020204020204" pitchFamily="34" charset="-122"/>
                <a:ea typeface="微软雅黑" panose="020B0503020204020204" pitchFamily="34" charset="-122"/>
              </a:rPr>
            </a:fld>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2057" name="矩形 10"/>
          <p:cNvSpPr>
            <a:spLocks noChangeArrowheads="1"/>
          </p:cNvSpPr>
          <p:nvPr userDrawn="1"/>
        </p:nvSpPr>
        <p:spPr bwMode="auto">
          <a:xfrm>
            <a:off x="0" y="6778625"/>
            <a:ext cx="12196763" cy="79375"/>
          </a:xfrm>
          <a:prstGeom prst="rect">
            <a:avLst/>
          </a:prstGeom>
          <a:solidFill>
            <a:schemeClr val="tx1"/>
          </a:solidFill>
          <a:ln w="9525" cmpd="sng">
            <a:solidFill>
              <a:schemeClr val="tx1"/>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a:p>
        </p:txBody>
      </p:sp>
      <p:sp>
        <p:nvSpPr>
          <p:cNvPr id="2058"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endParaRPr lang="zh-CN" altLang="zh-CN"/>
          </a:p>
        </p:txBody>
      </p:sp>
      <p:sp>
        <p:nvSpPr>
          <p:cNvPr id="2059"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endParaRPr lang="zh-CN" altLang="zh-CN"/>
          </a:p>
          <a:p>
            <a:pPr lvl="1"/>
            <a:r>
              <a:rPr lang="zh-CN" altLang="zh-CN"/>
              <a:t>第二级</a:t>
            </a:r>
            <a:endParaRPr lang="zh-CN" altLang="zh-CN"/>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Lst>
  <p:txStyles>
    <p:titleStyle>
      <a:lvl1pPr algn="l" rtl="0" eaLnBrk="0" fontAlgn="base" hangingPunct="0">
        <a:spcBef>
          <a:spcPct val="0"/>
        </a:spcBef>
        <a:spcAft>
          <a:spcPct val="0"/>
        </a:spcAft>
        <a:defRPr sz="2400" kern="12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accent2"/>
          </a:solidFill>
          <a:latin typeface="+mn-lt"/>
          <a:ea typeface="仿宋_GB2312" panose="02010609030101010101"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1" Type="http://schemas.openxmlformats.org/officeDocument/2006/relationships/notesSlide" Target="../notesSlides/notesSlide1.xml"/><Relationship Id="rId20" Type="http://schemas.openxmlformats.org/officeDocument/2006/relationships/slideLayout" Target="../slideLayouts/slideLayout8.xml"/><Relationship Id="rId2" Type="http://schemas.openxmlformats.org/officeDocument/2006/relationships/image" Target="../media/image4.png"/><Relationship Id="rId19" Type="http://schemas.openxmlformats.org/officeDocument/2006/relationships/image" Target="../media/image21.png"/><Relationship Id="rId18" Type="http://schemas.openxmlformats.org/officeDocument/2006/relationships/image" Target="../media/image20.png"/><Relationship Id="rId17" Type="http://schemas.openxmlformats.org/officeDocument/2006/relationships/image" Target="../media/image19.png"/><Relationship Id="rId16" Type="http://schemas.openxmlformats.org/officeDocument/2006/relationships/image" Target="../media/image18.png"/><Relationship Id="rId15" Type="http://schemas.openxmlformats.org/officeDocument/2006/relationships/image" Target="../media/image17.png"/><Relationship Id="rId14" Type="http://schemas.openxmlformats.org/officeDocument/2006/relationships/image" Target="../media/image16.png"/><Relationship Id="rId13" Type="http://schemas.openxmlformats.org/officeDocument/2006/relationships/image" Target="../media/image15.png"/><Relationship Id="rId12" Type="http://schemas.openxmlformats.org/officeDocument/2006/relationships/image" Target="../media/image14.png"/><Relationship Id="rId11" Type="http://schemas.openxmlformats.org/officeDocument/2006/relationships/image" Target="../media/image13.png"/><Relationship Id="rId10" Type="http://schemas.openxmlformats.org/officeDocument/2006/relationships/image" Target="../media/image12.pn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4.xml"/><Relationship Id="rId2" Type="http://schemas.openxmlformats.org/officeDocument/2006/relationships/image" Target="../media/image27.png"/><Relationship Id="rId1" Type="http://schemas.openxmlformats.org/officeDocument/2006/relationships/image" Target="../media/image26.emf"/></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audio" Target="../media/audio1.wav"/></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23.png"/><Relationship Id="rId1" Type="http://schemas.openxmlformats.org/officeDocument/2006/relationships/hyperlink" Target="2025&#24180;&#30452;&#25773;&#30005;&#21830;&#24066;&#22330;&#35268;&#27169;&#23558;&#36798;6&#19975;&#20159;&#20803;!&#24555;&#25163;&#35201;&#36186;&#38065;&#23601;&#19981;&#35201;&#39575;&#32769;&#38081;!.mp4" TargetMode="Externa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23.png"/><Relationship Id="rId1" Type="http://schemas.openxmlformats.org/officeDocument/2006/relationships/hyperlink" Target="&#30005;&#21830;&#20027;&#25773;&#26696;&#20363;-&#30005;&#21830;&#20027;&#25773;&#21161;&#21147;&#38144;&#21806;,&#25512;&#8220;&#27225;&#8221;&#20986;&#26449;.mp4" TargetMode="Externa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5" Type="http://schemas.openxmlformats.org/officeDocument/2006/relationships/slideLayout" Target="../slideLayouts/slideLayout29.xml"/><Relationship Id="rId34" Type="http://schemas.openxmlformats.org/officeDocument/2006/relationships/tags" Target="../tags/tag34.xml"/><Relationship Id="rId33" Type="http://schemas.openxmlformats.org/officeDocument/2006/relationships/tags" Target="../tags/tag33.xml"/><Relationship Id="rId32" Type="http://schemas.openxmlformats.org/officeDocument/2006/relationships/tags" Target="../tags/tag32.xml"/><Relationship Id="rId31" Type="http://schemas.openxmlformats.org/officeDocument/2006/relationships/tags" Target="../tags/tag31.xml"/><Relationship Id="rId30" Type="http://schemas.openxmlformats.org/officeDocument/2006/relationships/tags" Target="../tags/tag30.xml"/><Relationship Id="rId3" Type="http://schemas.openxmlformats.org/officeDocument/2006/relationships/tags" Target="../tags/tag3.xml"/><Relationship Id="rId29" Type="http://schemas.openxmlformats.org/officeDocument/2006/relationships/tags" Target="../tags/tag29.xml"/><Relationship Id="rId28" Type="http://schemas.openxmlformats.org/officeDocument/2006/relationships/tags" Target="../tags/tag28.xml"/><Relationship Id="rId27" Type="http://schemas.openxmlformats.org/officeDocument/2006/relationships/tags" Target="../tags/tag27.xml"/><Relationship Id="rId26" Type="http://schemas.openxmlformats.org/officeDocument/2006/relationships/tags" Target="../tags/tag26.xml"/><Relationship Id="rId25" Type="http://schemas.openxmlformats.org/officeDocument/2006/relationships/tags" Target="../tags/tag25.xml"/><Relationship Id="rId24" Type="http://schemas.openxmlformats.org/officeDocument/2006/relationships/tags" Target="../tags/tag24.xml"/><Relationship Id="rId23" Type="http://schemas.openxmlformats.org/officeDocument/2006/relationships/tags" Target="../tags/tag23.xml"/><Relationship Id="rId22" Type="http://schemas.openxmlformats.org/officeDocument/2006/relationships/tags" Target="../tags/tag22.xml"/><Relationship Id="rId21" Type="http://schemas.openxmlformats.org/officeDocument/2006/relationships/tags" Target="../tags/tag21.xml"/><Relationship Id="rId20" Type="http://schemas.openxmlformats.org/officeDocument/2006/relationships/tags" Target="../tags/tag20.xml"/><Relationship Id="rId2" Type="http://schemas.openxmlformats.org/officeDocument/2006/relationships/tags" Target="../tags/tag2.xml"/><Relationship Id="rId19" Type="http://schemas.openxmlformats.org/officeDocument/2006/relationships/tags" Target="../tags/tag19.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9.xml"/><Relationship Id="rId3" Type="http://schemas.openxmlformats.org/officeDocument/2006/relationships/image" Target="../media/image23.png"/><Relationship Id="rId2" Type="http://schemas.openxmlformats.org/officeDocument/2006/relationships/hyperlink" Target="5&#28120;&#23453;&#30452;&#25773;&#36816;&#33829;&#26041;&#27861;&#19982;&#22909;&#22788;.mp4" TargetMode="External"/><Relationship Id="rId1" Type="http://schemas.openxmlformats.org/officeDocument/2006/relationships/image" Target="../media/image25.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audio" Target="../media/audio1.wav"/></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image" Target="../media/image23.png"/><Relationship Id="rId1" Type="http://schemas.openxmlformats.org/officeDocument/2006/relationships/hyperlink" Target="&#20160;&#20040;&#26159;&#26032;&#23186;&#20307;&#30701;&#35270;&#39057;&#33829;&#38144;.mp4" TargetMode="Externa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image" Target="../media/image23.png"/><Relationship Id="rId1" Type="http://schemas.openxmlformats.org/officeDocument/2006/relationships/hyperlink" Target="&#32593;&#32476;&#36817;&#26399;&#30701;&#35270;&#39057;&#20081;&#35937;&#37492;&#23450;.mp4" TargetMode="Externa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2.pn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30.xml"/><Relationship Id="rId2" Type="http://schemas.openxmlformats.org/officeDocument/2006/relationships/tags" Target="../tags/tag36.xml"/><Relationship Id="rId1" Type="http://schemas.openxmlformats.org/officeDocument/2006/relationships/tags" Target="../tags/tag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tags" Target="../tags/tag37.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image" Target="../media/image23.png"/><Relationship Id="rId1" Type="http://schemas.openxmlformats.org/officeDocument/2006/relationships/hyperlink" Target="&#25238;&#38899;&#30701;&#35270;&#39057;&#21644;&#30452;&#25773;&#30340;18&#31181;&#21464;&#29616;&#26041;&#24335;.mp4"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audio" Target="../media/audio1.wav"/></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image" Target="../media/image23.png"/><Relationship Id="rId1" Type="http://schemas.openxmlformats.org/officeDocument/2006/relationships/hyperlink" Target="&#20160;&#20040;&#26159;&#24494;&#20449;&#33829;&#38144;.mp4" TargetMode="Externa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32.xml"/><Relationship Id="rId1" Type="http://schemas.openxmlformats.org/officeDocument/2006/relationships/tags" Target="../tags/tag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3.xml.rels><?xml version="1.0" encoding="UTF-8" standalone="yes"?>
<Relationships xmlns="http://schemas.openxmlformats.org/package/2006/relationships"><Relationship Id="rId5" Type="http://schemas.openxmlformats.org/officeDocument/2006/relationships/slideLayout" Target="../slideLayouts/slideLayout32.xml"/><Relationship Id="rId4" Type="http://schemas.openxmlformats.org/officeDocument/2006/relationships/image" Target="../media/image35.jpeg"/><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2.jpe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image" Target="../media/image37.png"/><Relationship Id="rId1" Type="http://schemas.openxmlformats.org/officeDocument/2006/relationships/image" Target="../media/image3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32.xml"/><Relationship Id="rId1" Type="http://schemas.openxmlformats.org/officeDocument/2006/relationships/image" Target="../media/image2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32.xml"/><Relationship Id="rId1" Type="http://schemas.openxmlformats.org/officeDocument/2006/relationships/tags" Target="../tags/tag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image" Target="../media/image23.png"/><Relationship Id="rId1" Type="http://schemas.openxmlformats.org/officeDocument/2006/relationships/hyperlink" Target="&#34588;&#38634;&#20912;&#22478;&#30340;&#32593;&#32476;&#33829;&#38144;.mp4" TargetMode="Externa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image" Target="../media/image23.png"/><Relationship Id="rId1" Type="http://schemas.openxmlformats.org/officeDocument/2006/relationships/hyperlink" Target="&#20160;&#20040;&#26159;&#26032;&#23186;&#20307;&#36816;&#33829;&#65311;.mp4" TargetMode="Externa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4.xml"/><Relationship Id="rId3" Type="http://schemas.openxmlformats.org/officeDocument/2006/relationships/image" Target="../media/image23.png"/><Relationship Id="rId2" Type="http://schemas.openxmlformats.org/officeDocument/2006/relationships/hyperlink" Target="3&#20160;&#20040;&#26159;&#29992;&#25143;&#36816;&#33829;&#65311;.mp4" TargetMode="External"/><Relationship Id="rId1"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6146" name="图片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575" y="2120900"/>
            <a:ext cx="4135438"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5"/>
          <p:cNvSpPr>
            <a:spLocks noChangeArrowheads="1"/>
          </p:cNvSpPr>
          <p:nvPr/>
        </p:nvSpPr>
        <p:spPr bwMode="auto">
          <a:xfrm>
            <a:off x="12298363" y="1601788"/>
            <a:ext cx="665162" cy="739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48" name="Rectangle 6"/>
          <p:cNvSpPr>
            <a:spLocks noChangeArrowheads="1"/>
          </p:cNvSpPr>
          <p:nvPr/>
        </p:nvSpPr>
        <p:spPr bwMode="auto">
          <a:xfrm>
            <a:off x="12298363" y="2341563"/>
            <a:ext cx="665162" cy="741362"/>
          </a:xfrm>
          <a:prstGeom prst="rect">
            <a:avLst/>
          </a:prstGeom>
          <a:solidFill>
            <a:srgbClr val="B7D7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49" name="Rectangle 7"/>
          <p:cNvSpPr>
            <a:spLocks noChangeArrowheads="1"/>
          </p:cNvSpPr>
          <p:nvPr/>
        </p:nvSpPr>
        <p:spPr bwMode="auto">
          <a:xfrm>
            <a:off x="12298363" y="3082925"/>
            <a:ext cx="665162" cy="73977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50" name="Rectangle 8"/>
          <p:cNvSpPr>
            <a:spLocks noChangeArrowheads="1"/>
          </p:cNvSpPr>
          <p:nvPr/>
        </p:nvSpPr>
        <p:spPr bwMode="auto">
          <a:xfrm>
            <a:off x="12298363" y="3822700"/>
            <a:ext cx="665162" cy="7397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51" name="Rectangle 9"/>
          <p:cNvSpPr>
            <a:spLocks noChangeArrowheads="1"/>
          </p:cNvSpPr>
          <p:nvPr/>
        </p:nvSpPr>
        <p:spPr bwMode="auto">
          <a:xfrm>
            <a:off x="12298363" y="4562475"/>
            <a:ext cx="665162" cy="7397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pic>
        <p:nvPicPr>
          <p:cNvPr id="6152" name="图片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974850"/>
            <a:ext cx="512763"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图片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8538" y="2870200"/>
            <a:ext cx="569912"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图片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8563" y="3684588"/>
            <a:ext cx="6159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图片 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9563" y="2201863"/>
            <a:ext cx="5810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图片 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65663" y="4451350"/>
            <a:ext cx="3429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图片 4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2788" y="2044700"/>
            <a:ext cx="8064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图片 4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25738" y="1755775"/>
            <a:ext cx="898525"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图片 4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11463" y="2489200"/>
            <a:ext cx="51911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图片 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638" y="2463800"/>
            <a:ext cx="80010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图片 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57903">
            <a:off x="4581525" y="3846513"/>
            <a:ext cx="5842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2" name="Rectangle 3"/>
          <p:cNvSpPr>
            <a:spLocks noGrp="1" noChangeArrowheads="1"/>
          </p:cNvSpPr>
          <p:nvPr>
            <p:ph type="ctrTitle" idx="4294967295"/>
          </p:nvPr>
        </p:nvSpPr>
        <p:spPr>
          <a:xfrm>
            <a:off x="8947149" y="1073627"/>
            <a:ext cx="2698750" cy="1045210"/>
          </a:xfrm>
        </p:spPr>
        <p:txBody>
          <a:bodyPr wrap="square">
            <a:spAutoFit/>
          </a:bodyPr>
          <a:lstStyle/>
          <a:p>
            <a:pPr algn="r" eaLnBrk="1" hangingPunct="1">
              <a:defRPr/>
            </a:pPr>
            <a:r>
              <a:rPr lang="zh-CN" altLang="en-US" sz="6200" dirty="0">
                <a:solidFill>
                  <a:srgbClr val="FFFFFF"/>
                </a:solidFill>
                <a:effectLst>
                  <a:outerShdw blurRad="38100" dist="38100" dir="2700000" algn="tl">
                    <a:srgbClr val="000000"/>
                  </a:outerShdw>
                </a:effectLst>
                <a:latin typeface="方正粗倩简体" panose="03000509000000000000" pitchFamily="65" charset="-122"/>
                <a:ea typeface="方正粗倩简体" panose="03000509000000000000" pitchFamily="65" charset="-122"/>
                <a:cs typeface="+mn-cs"/>
              </a:rPr>
              <a:t>第六章</a:t>
            </a:r>
            <a:endParaRPr lang="zh-CN" altLang="en-US" sz="6200" dirty="0">
              <a:solidFill>
                <a:srgbClr val="FFFFFF"/>
              </a:solidFill>
              <a:effectLst>
                <a:outerShdw blurRad="38100" dist="38100" dir="2700000" algn="tl">
                  <a:srgbClr val="000000"/>
                </a:outerShdw>
              </a:effectLst>
              <a:latin typeface="方正粗倩简体" panose="03000509000000000000" pitchFamily="65" charset="-122"/>
              <a:ea typeface="方正粗倩简体" panose="03000509000000000000" pitchFamily="65" charset="-122"/>
              <a:cs typeface="+mn-cs"/>
            </a:endParaRPr>
          </a:p>
        </p:txBody>
      </p:sp>
      <p:sp>
        <p:nvSpPr>
          <p:cNvPr id="6163" name="Rectangle 3"/>
          <p:cNvSpPr txBox="1">
            <a:spLocks noChangeArrowheads="1"/>
          </p:cNvSpPr>
          <p:nvPr/>
        </p:nvSpPr>
        <p:spPr bwMode="auto">
          <a:xfrm>
            <a:off x="7510461" y="2321580"/>
            <a:ext cx="4135438"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defRPr/>
            </a:pPr>
            <a:r>
              <a:rPr lang="zh-CN" altLang="en-US" sz="6200" dirty="0">
                <a:solidFill>
                  <a:srgbClr val="FFFFFF"/>
                </a:solidFill>
                <a:effectLst>
                  <a:outerShdw blurRad="38100" dist="38100" dir="2700000" algn="tl">
                    <a:srgbClr val="000000"/>
                  </a:outerShdw>
                </a:effectLst>
                <a:latin typeface="+mj-lt"/>
                <a:ea typeface="方正粗倩简体" panose="03000509000000000000" pitchFamily="65" charset="-122"/>
              </a:rPr>
              <a:t>新媒体运营</a:t>
            </a:r>
            <a:endParaRPr lang="zh-CN" altLang="en-US" sz="6200" dirty="0">
              <a:solidFill>
                <a:srgbClr val="FFFFFF"/>
              </a:solidFill>
              <a:effectLst>
                <a:outerShdw blurRad="38100" dist="38100" dir="2700000" algn="tl">
                  <a:srgbClr val="000000"/>
                </a:outerShdw>
              </a:effectLst>
              <a:latin typeface="方正粗倩简体" panose="03000509000000000000" pitchFamily="65" charset="-122"/>
              <a:ea typeface="方正粗倩简体" panose="03000509000000000000" pitchFamily="65" charset="-122"/>
            </a:endParaRPr>
          </a:p>
        </p:txBody>
      </p:sp>
      <p:sp>
        <p:nvSpPr>
          <p:cNvPr id="6170" name="Rectangle 5"/>
          <p:cNvSpPr>
            <a:spLocks noChangeArrowheads="1"/>
          </p:cNvSpPr>
          <p:nvPr/>
        </p:nvSpPr>
        <p:spPr bwMode="auto">
          <a:xfrm>
            <a:off x="12065000" y="1601788"/>
            <a:ext cx="131763" cy="739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71" name="Rectangle 6"/>
          <p:cNvSpPr>
            <a:spLocks noChangeArrowheads="1"/>
          </p:cNvSpPr>
          <p:nvPr/>
        </p:nvSpPr>
        <p:spPr bwMode="auto">
          <a:xfrm>
            <a:off x="12065000" y="2341563"/>
            <a:ext cx="131763" cy="741362"/>
          </a:xfrm>
          <a:prstGeom prst="rect">
            <a:avLst/>
          </a:prstGeom>
          <a:solidFill>
            <a:srgbClr val="B7D7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72" name="Rectangle 7"/>
          <p:cNvSpPr>
            <a:spLocks noChangeArrowheads="1"/>
          </p:cNvSpPr>
          <p:nvPr/>
        </p:nvSpPr>
        <p:spPr bwMode="auto">
          <a:xfrm>
            <a:off x="12065000" y="3082925"/>
            <a:ext cx="131763" cy="73977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73" name="Rectangle 8"/>
          <p:cNvSpPr>
            <a:spLocks noChangeArrowheads="1"/>
          </p:cNvSpPr>
          <p:nvPr/>
        </p:nvSpPr>
        <p:spPr bwMode="auto">
          <a:xfrm>
            <a:off x="12065000" y="3822700"/>
            <a:ext cx="131763" cy="7397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74" name="Rectangle 9"/>
          <p:cNvSpPr>
            <a:spLocks noChangeArrowheads="1"/>
          </p:cNvSpPr>
          <p:nvPr/>
        </p:nvSpPr>
        <p:spPr bwMode="auto">
          <a:xfrm>
            <a:off x="12065000" y="4562475"/>
            <a:ext cx="131763" cy="7397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pic>
        <p:nvPicPr>
          <p:cNvPr id="6175" name="图片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38588" y="2806700"/>
            <a:ext cx="12382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6" name="图片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73400" y="3462338"/>
            <a:ext cx="1203325"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7" name="图片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11463" y="2671763"/>
            <a:ext cx="1179512"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8" name="图片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9875" y="2754313"/>
            <a:ext cx="11303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9" name="图片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6700" y="1981200"/>
            <a:ext cx="78422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0" name="图片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02100" y="4043363"/>
            <a:ext cx="72231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1" name="图片 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608388" y="2212975"/>
            <a:ext cx="64452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6" name="图片 2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12800" y="3870325"/>
            <a:ext cx="1557338"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7" name="图片 3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43125" y="4687888"/>
            <a:ext cx="646113"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178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6186"/>
                                        </p:tgtEl>
                                        <p:attrNameLst>
                                          <p:attrName>style.visibility</p:attrName>
                                        </p:attrNameLst>
                                      </p:cBhvr>
                                      <p:to>
                                        <p:strVal val="visible"/>
                                      </p:to>
                                    </p:set>
                                    <p:animEffect transition="in" filter="fade">
                                      <p:cBhvr>
                                        <p:cTn id="13" dur="1000"/>
                                        <p:tgtEl>
                                          <p:spTgt spid="6186"/>
                                        </p:tgtEl>
                                      </p:cBhvr>
                                    </p:animEffect>
                                    <p:anim calcmode="lin" valueType="num">
                                      <p:cBhvr>
                                        <p:cTn id="14" dur="1000" fill="hold"/>
                                        <p:tgtEl>
                                          <p:spTgt spid="6186"/>
                                        </p:tgtEl>
                                        <p:attrNameLst>
                                          <p:attrName>ppt_x</p:attrName>
                                        </p:attrNameLst>
                                      </p:cBhvr>
                                      <p:tavLst>
                                        <p:tav tm="0">
                                          <p:val>
                                            <p:strVal val="#ppt_x"/>
                                          </p:val>
                                        </p:tav>
                                        <p:tav tm="100000">
                                          <p:val>
                                            <p:strVal val="#ppt_x"/>
                                          </p:val>
                                        </p:tav>
                                      </p:tavLst>
                                    </p:anim>
                                    <p:anim calcmode="lin" valueType="num">
                                      <p:cBhvr>
                                        <p:cTn id="15" dur="1000" fill="hold"/>
                                        <p:tgtEl>
                                          <p:spTgt spid="6186"/>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200"/>
                                  </p:stCondLst>
                                  <p:childTnLst>
                                    <p:set>
                                      <p:cBhvr>
                                        <p:cTn id="17" dur="1" fill="hold">
                                          <p:stCondLst>
                                            <p:cond delay="0"/>
                                          </p:stCondLst>
                                        </p:cTn>
                                        <p:tgtEl>
                                          <p:spTgt spid="6187"/>
                                        </p:tgtEl>
                                        <p:attrNameLst>
                                          <p:attrName>style.visibility</p:attrName>
                                        </p:attrNameLst>
                                      </p:cBhvr>
                                      <p:to>
                                        <p:strVal val="visible"/>
                                      </p:to>
                                    </p:set>
                                    <p:animEffect transition="in" filter="fade">
                                      <p:cBhvr>
                                        <p:cTn id="18" dur="1000"/>
                                        <p:tgtEl>
                                          <p:spTgt spid="6187"/>
                                        </p:tgtEl>
                                      </p:cBhvr>
                                    </p:animEffect>
                                    <p:anim calcmode="lin" valueType="num">
                                      <p:cBhvr>
                                        <p:cTn id="19" dur="1000" fill="hold"/>
                                        <p:tgtEl>
                                          <p:spTgt spid="6187"/>
                                        </p:tgtEl>
                                        <p:attrNameLst>
                                          <p:attrName>ppt_x</p:attrName>
                                        </p:attrNameLst>
                                      </p:cBhvr>
                                      <p:tavLst>
                                        <p:tav tm="0">
                                          <p:val>
                                            <p:strVal val="#ppt_x"/>
                                          </p:val>
                                        </p:tav>
                                        <p:tav tm="100000">
                                          <p:val>
                                            <p:strVal val="#ppt_x"/>
                                          </p:val>
                                        </p:tav>
                                      </p:tavLst>
                                    </p:anim>
                                    <p:anim calcmode="lin" valueType="num">
                                      <p:cBhvr>
                                        <p:cTn id="20" dur="1000" fill="hold"/>
                                        <p:tgtEl>
                                          <p:spTgt spid="6187"/>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 presetClass="entr" presetSubtype="0" fill="hold" nodeType="afterEffect">
                                  <p:stCondLst>
                                    <p:cond delay="300"/>
                                  </p:stCondLst>
                                  <p:childTnLst>
                                    <p:set>
                                      <p:cBhvr>
                                        <p:cTn id="23" dur="1" fill="hold">
                                          <p:stCondLst>
                                            <p:cond delay="0"/>
                                          </p:stCondLst>
                                        </p:cTn>
                                        <p:tgtEl>
                                          <p:spTgt spid="6160"/>
                                        </p:tgtEl>
                                        <p:attrNameLst>
                                          <p:attrName>style.visibility</p:attrName>
                                        </p:attrNameLst>
                                      </p:cBhvr>
                                      <p:to>
                                        <p:strVal val="visible"/>
                                      </p:to>
                                    </p:set>
                                  </p:childTnLst>
                                </p:cTn>
                              </p:par>
                              <p:par>
                                <p:cTn id="24" presetID="10" presetClass="entr" presetSubtype="0" fill="hold" nodeType="withEffect">
                                  <p:stCondLst>
                                    <p:cond delay="300"/>
                                  </p:stCondLst>
                                  <p:childTnLst>
                                    <p:set>
                                      <p:cBhvr>
                                        <p:cTn id="25" dur="1" fill="hold">
                                          <p:stCondLst>
                                            <p:cond delay="0"/>
                                          </p:stCondLst>
                                        </p:cTn>
                                        <p:tgtEl>
                                          <p:spTgt spid="6160"/>
                                        </p:tgtEl>
                                        <p:attrNameLst>
                                          <p:attrName>style.visibility</p:attrName>
                                        </p:attrNameLst>
                                      </p:cBhvr>
                                      <p:to>
                                        <p:strVal val="visible"/>
                                      </p:to>
                                    </p:set>
                                    <p:anim calcmode="lin" valueType="num">
                                      <p:cBhvr>
                                        <p:cTn id="26" dur="500" fill="hold"/>
                                        <p:tgtEl>
                                          <p:spTgt spid="6160"/>
                                        </p:tgtEl>
                                        <p:attrNameLst>
                                          <p:attrName>ppt_w</p:attrName>
                                        </p:attrNameLst>
                                      </p:cBhvr>
                                      <p:tavLst>
                                        <p:tav tm="0">
                                          <p:val>
                                            <p:fltVal val="0"/>
                                          </p:val>
                                        </p:tav>
                                        <p:tav tm="100000">
                                          <p:val>
                                            <p:strVal val="#ppt_w"/>
                                          </p:val>
                                        </p:tav>
                                      </p:tavLst>
                                    </p:anim>
                                    <p:anim calcmode="lin" valueType="num">
                                      <p:cBhvr>
                                        <p:cTn id="27" dur="500" fill="hold"/>
                                        <p:tgtEl>
                                          <p:spTgt spid="6160"/>
                                        </p:tgtEl>
                                        <p:attrNameLst>
                                          <p:attrName>ppt_h</p:attrName>
                                        </p:attrNameLst>
                                      </p:cBhvr>
                                      <p:tavLst>
                                        <p:tav tm="0">
                                          <p:val>
                                            <p:fltVal val="0"/>
                                          </p:val>
                                        </p:tav>
                                        <p:tav tm="100000">
                                          <p:val>
                                            <p:strVal val="#ppt_h"/>
                                          </p:val>
                                        </p:tav>
                                      </p:tavLst>
                                    </p:anim>
                                    <p:animEffect transition="in" filter="fade">
                                      <p:cBhvr>
                                        <p:cTn id="28" dur="500"/>
                                        <p:tgtEl>
                                          <p:spTgt spid="6160"/>
                                        </p:tgtEl>
                                      </p:cBhvr>
                                    </p:animEffect>
                                  </p:childTnLst>
                                </p:cTn>
                              </p:par>
                              <p:par>
                                <p:cTn id="29" presetID="35" presetClass="path" presetSubtype="0" accel="50000" fill="hold" nodeType="withEffect">
                                  <p:stCondLst>
                                    <p:cond delay="300"/>
                                  </p:stCondLst>
                                  <p:childTnLst>
                                    <p:animMotion origin="layout" path="M -4.0536E-6 2.22222E-6 L 0.11513 0.12245 " pathEditMode="relative" rAng="0" ptsTypes="AA">
                                      <p:cBhvr>
                                        <p:cTn id="30" dur="700" spd="-99800" fill="hold"/>
                                        <p:tgtEl>
                                          <p:spTgt spid="6160"/>
                                        </p:tgtEl>
                                        <p:attrNameLst>
                                          <p:attrName>ppt_x</p:attrName>
                                          <p:attrName>ppt_y</p:attrName>
                                        </p:attrNameLst>
                                      </p:cBhvr>
                                      <p:rCtr x="5800" y="6100"/>
                                    </p:animMotion>
                                  </p:childTnLst>
                                </p:cTn>
                              </p:par>
                              <p:par>
                                <p:cTn id="31" presetID="1" presetClass="entr" presetSubtype="0" fill="hold" nodeType="withEffect">
                                  <p:stCondLst>
                                    <p:cond delay="0"/>
                                  </p:stCondLst>
                                  <p:childTnLst>
                                    <p:set>
                                      <p:cBhvr>
                                        <p:cTn id="32" dur="1" fill="hold">
                                          <p:stCondLst>
                                            <p:cond delay="0"/>
                                          </p:stCondLst>
                                        </p:cTn>
                                        <p:tgtEl>
                                          <p:spTgt spid="6155"/>
                                        </p:tgtEl>
                                        <p:attrNameLst>
                                          <p:attrName>style.visibility</p:attrName>
                                        </p:attrNameLst>
                                      </p:cBhvr>
                                      <p:to>
                                        <p:strVal val="visible"/>
                                      </p:to>
                                    </p:set>
                                  </p:childTnLst>
                                </p:cTn>
                              </p:par>
                              <p:par>
                                <p:cTn id="33" presetID="10" presetClass="entr" presetSubtype="0" fill="hold" nodeType="withEffect">
                                  <p:stCondLst>
                                    <p:cond delay="0"/>
                                  </p:stCondLst>
                                  <p:childTnLst>
                                    <p:set>
                                      <p:cBhvr>
                                        <p:cTn id="34" dur="1" fill="hold">
                                          <p:stCondLst>
                                            <p:cond delay="0"/>
                                          </p:stCondLst>
                                        </p:cTn>
                                        <p:tgtEl>
                                          <p:spTgt spid="6155"/>
                                        </p:tgtEl>
                                        <p:attrNameLst>
                                          <p:attrName>style.visibility</p:attrName>
                                        </p:attrNameLst>
                                      </p:cBhvr>
                                      <p:to>
                                        <p:strVal val="visible"/>
                                      </p:to>
                                    </p:set>
                                    <p:anim calcmode="lin" valueType="num">
                                      <p:cBhvr>
                                        <p:cTn id="35" dur="500" fill="hold"/>
                                        <p:tgtEl>
                                          <p:spTgt spid="6155"/>
                                        </p:tgtEl>
                                        <p:attrNameLst>
                                          <p:attrName>ppt_w</p:attrName>
                                        </p:attrNameLst>
                                      </p:cBhvr>
                                      <p:tavLst>
                                        <p:tav tm="0">
                                          <p:val>
                                            <p:fltVal val="0"/>
                                          </p:val>
                                        </p:tav>
                                        <p:tav tm="100000">
                                          <p:val>
                                            <p:strVal val="#ppt_w"/>
                                          </p:val>
                                        </p:tav>
                                      </p:tavLst>
                                    </p:anim>
                                    <p:anim calcmode="lin" valueType="num">
                                      <p:cBhvr>
                                        <p:cTn id="36" dur="500" fill="hold"/>
                                        <p:tgtEl>
                                          <p:spTgt spid="6155"/>
                                        </p:tgtEl>
                                        <p:attrNameLst>
                                          <p:attrName>ppt_h</p:attrName>
                                        </p:attrNameLst>
                                      </p:cBhvr>
                                      <p:tavLst>
                                        <p:tav tm="0">
                                          <p:val>
                                            <p:fltVal val="0"/>
                                          </p:val>
                                        </p:tav>
                                        <p:tav tm="100000">
                                          <p:val>
                                            <p:strVal val="#ppt_h"/>
                                          </p:val>
                                        </p:tav>
                                      </p:tavLst>
                                    </p:anim>
                                    <p:animEffect transition="in" filter="fade">
                                      <p:cBhvr>
                                        <p:cTn id="37" dur="500"/>
                                        <p:tgtEl>
                                          <p:spTgt spid="6155"/>
                                        </p:tgtEl>
                                      </p:cBhvr>
                                    </p:animEffect>
                                  </p:childTnLst>
                                </p:cTn>
                              </p:par>
                              <p:par>
                                <p:cTn id="38" presetID="35" presetClass="path" presetSubtype="0" accel="50000" fill="hold" nodeType="withEffect">
                                  <p:stCondLst>
                                    <p:cond delay="0"/>
                                  </p:stCondLst>
                                  <p:childTnLst>
                                    <p:animMotion origin="layout" path="M 4.26044E-6 7.40741E-7 L 0.0692 0.17222 " pathEditMode="relative" rAng="0" ptsTypes="AA">
                                      <p:cBhvr>
                                        <p:cTn id="39" dur="700" spd="-99800" fill="hold"/>
                                        <p:tgtEl>
                                          <p:spTgt spid="6155"/>
                                        </p:tgtEl>
                                        <p:attrNameLst>
                                          <p:attrName>ppt_x</p:attrName>
                                          <p:attrName>ppt_y</p:attrName>
                                        </p:attrNameLst>
                                      </p:cBhvr>
                                      <p:rCtr x="3500" y="8600"/>
                                    </p:animMotion>
                                  </p:childTnLst>
                                </p:cTn>
                              </p:par>
                              <p:par>
                                <p:cTn id="40" presetID="1" presetClass="entr" presetSubtype="0" fill="hold" nodeType="withEffect">
                                  <p:stCondLst>
                                    <p:cond delay="300"/>
                                  </p:stCondLst>
                                  <p:childTnLst>
                                    <p:set>
                                      <p:cBhvr>
                                        <p:cTn id="41" dur="1" fill="hold">
                                          <p:stCondLst>
                                            <p:cond delay="0"/>
                                          </p:stCondLst>
                                        </p:cTn>
                                        <p:tgtEl>
                                          <p:spTgt spid="6157"/>
                                        </p:tgtEl>
                                        <p:attrNameLst>
                                          <p:attrName>style.visibility</p:attrName>
                                        </p:attrNameLst>
                                      </p:cBhvr>
                                      <p:to>
                                        <p:strVal val="visible"/>
                                      </p:to>
                                    </p:set>
                                  </p:childTnLst>
                                </p:cTn>
                              </p:par>
                              <p:par>
                                <p:cTn id="42" presetID="10" presetClass="entr" presetSubtype="0" fill="hold" nodeType="withEffect">
                                  <p:stCondLst>
                                    <p:cond delay="300"/>
                                  </p:stCondLst>
                                  <p:childTnLst>
                                    <p:set>
                                      <p:cBhvr>
                                        <p:cTn id="43" dur="1" fill="hold">
                                          <p:stCondLst>
                                            <p:cond delay="0"/>
                                          </p:stCondLst>
                                        </p:cTn>
                                        <p:tgtEl>
                                          <p:spTgt spid="6157"/>
                                        </p:tgtEl>
                                        <p:attrNameLst>
                                          <p:attrName>style.visibility</p:attrName>
                                        </p:attrNameLst>
                                      </p:cBhvr>
                                      <p:to>
                                        <p:strVal val="visible"/>
                                      </p:to>
                                    </p:set>
                                    <p:anim calcmode="lin" valueType="num">
                                      <p:cBhvr>
                                        <p:cTn id="44" dur="500" fill="hold"/>
                                        <p:tgtEl>
                                          <p:spTgt spid="6157"/>
                                        </p:tgtEl>
                                        <p:attrNameLst>
                                          <p:attrName>ppt_w</p:attrName>
                                        </p:attrNameLst>
                                      </p:cBhvr>
                                      <p:tavLst>
                                        <p:tav tm="0">
                                          <p:val>
                                            <p:fltVal val="0"/>
                                          </p:val>
                                        </p:tav>
                                        <p:tav tm="100000">
                                          <p:val>
                                            <p:strVal val="#ppt_w"/>
                                          </p:val>
                                        </p:tav>
                                      </p:tavLst>
                                    </p:anim>
                                    <p:anim calcmode="lin" valueType="num">
                                      <p:cBhvr>
                                        <p:cTn id="45" dur="500" fill="hold"/>
                                        <p:tgtEl>
                                          <p:spTgt spid="6157"/>
                                        </p:tgtEl>
                                        <p:attrNameLst>
                                          <p:attrName>ppt_h</p:attrName>
                                        </p:attrNameLst>
                                      </p:cBhvr>
                                      <p:tavLst>
                                        <p:tav tm="0">
                                          <p:val>
                                            <p:fltVal val="0"/>
                                          </p:val>
                                        </p:tav>
                                        <p:tav tm="100000">
                                          <p:val>
                                            <p:strVal val="#ppt_h"/>
                                          </p:val>
                                        </p:tav>
                                      </p:tavLst>
                                    </p:anim>
                                    <p:animEffect transition="in" filter="fade">
                                      <p:cBhvr>
                                        <p:cTn id="46" dur="500"/>
                                        <p:tgtEl>
                                          <p:spTgt spid="6157"/>
                                        </p:tgtEl>
                                      </p:cBhvr>
                                    </p:animEffect>
                                  </p:childTnLst>
                                </p:cTn>
                              </p:par>
                              <p:par>
                                <p:cTn id="47" presetID="35" presetClass="path" presetSubtype="0" accel="50000" fill="hold" nodeType="withEffect">
                                  <p:stCondLst>
                                    <p:cond delay="300"/>
                                  </p:stCondLst>
                                  <p:childTnLst>
                                    <p:animMotion origin="layout" path="M -4.91219E-6 -1.48148E-6 L 0.02693 0.18125 " pathEditMode="relative" rAng="0" ptsTypes="AA">
                                      <p:cBhvr>
                                        <p:cTn id="48" dur="700" spd="-99800" fill="hold"/>
                                        <p:tgtEl>
                                          <p:spTgt spid="6157"/>
                                        </p:tgtEl>
                                        <p:attrNameLst>
                                          <p:attrName>ppt_x</p:attrName>
                                          <p:attrName>ppt_y</p:attrName>
                                        </p:attrNameLst>
                                      </p:cBhvr>
                                      <p:rCtr x="1300" y="9100"/>
                                    </p:animMotion>
                                  </p:childTnLst>
                                </p:cTn>
                              </p:par>
                              <p:par>
                                <p:cTn id="49" presetID="1" presetClass="entr" presetSubtype="0" fill="hold" nodeType="withEffect">
                                  <p:stCondLst>
                                    <p:cond delay="100"/>
                                  </p:stCondLst>
                                  <p:childTnLst>
                                    <p:set>
                                      <p:cBhvr>
                                        <p:cTn id="50" dur="1" fill="hold">
                                          <p:stCondLst>
                                            <p:cond delay="0"/>
                                          </p:stCondLst>
                                        </p:cTn>
                                        <p:tgtEl>
                                          <p:spTgt spid="6158"/>
                                        </p:tgtEl>
                                        <p:attrNameLst>
                                          <p:attrName>style.visibility</p:attrName>
                                        </p:attrNameLst>
                                      </p:cBhvr>
                                      <p:to>
                                        <p:strVal val="visible"/>
                                      </p:to>
                                    </p:set>
                                  </p:childTnLst>
                                </p:cTn>
                              </p:par>
                              <p:par>
                                <p:cTn id="51" presetID="10" presetClass="entr" presetSubtype="0" fill="hold" nodeType="withEffect">
                                  <p:stCondLst>
                                    <p:cond delay="100"/>
                                  </p:stCondLst>
                                  <p:childTnLst>
                                    <p:set>
                                      <p:cBhvr>
                                        <p:cTn id="52" dur="1" fill="hold">
                                          <p:stCondLst>
                                            <p:cond delay="0"/>
                                          </p:stCondLst>
                                        </p:cTn>
                                        <p:tgtEl>
                                          <p:spTgt spid="6158"/>
                                        </p:tgtEl>
                                        <p:attrNameLst>
                                          <p:attrName>style.visibility</p:attrName>
                                        </p:attrNameLst>
                                      </p:cBhvr>
                                      <p:to>
                                        <p:strVal val="visible"/>
                                      </p:to>
                                    </p:set>
                                    <p:anim calcmode="lin" valueType="num">
                                      <p:cBhvr>
                                        <p:cTn id="53" dur="500" fill="hold"/>
                                        <p:tgtEl>
                                          <p:spTgt spid="6158"/>
                                        </p:tgtEl>
                                        <p:attrNameLst>
                                          <p:attrName>ppt_w</p:attrName>
                                        </p:attrNameLst>
                                      </p:cBhvr>
                                      <p:tavLst>
                                        <p:tav tm="0">
                                          <p:val>
                                            <p:fltVal val="0"/>
                                          </p:val>
                                        </p:tav>
                                        <p:tav tm="100000">
                                          <p:val>
                                            <p:strVal val="#ppt_w"/>
                                          </p:val>
                                        </p:tav>
                                      </p:tavLst>
                                    </p:anim>
                                    <p:anim calcmode="lin" valueType="num">
                                      <p:cBhvr>
                                        <p:cTn id="54" dur="500" fill="hold"/>
                                        <p:tgtEl>
                                          <p:spTgt spid="6158"/>
                                        </p:tgtEl>
                                        <p:attrNameLst>
                                          <p:attrName>ppt_h</p:attrName>
                                        </p:attrNameLst>
                                      </p:cBhvr>
                                      <p:tavLst>
                                        <p:tav tm="0">
                                          <p:val>
                                            <p:fltVal val="0"/>
                                          </p:val>
                                        </p:tav>
                                        <p:tav tm="100000">
                                          <p:val>
                                            <p:strVal val="#ppt_h"/>
                                          </p:val>
                                        </p:tav>
                                      </p:tavLst>
                                    </p:anim>
                                    <p:animEffect transition="in" filter="fade">
                                      <p:cBhvr>
                                        <p:cTn id="55" dur="500"/>
                                        <p:tgtEl>
                                          <p:spTgt spid="6158"/>
                                        </p:tgtEl>
                                      </p:cBhvr>
                                    </p:animEffect>
                                  </p:childTnLst>
                                </p:cTn>
                              </p:par>
                              <p:par>
                                <p:cTn id="56" presetID="35" presetClass="path" presetSubtype="0" accel="50000" fill="hold" nodeType="withEffect">
                                  <p:stCondLst>
                                    <p:cond delay="100"/>
                                  </p:stCondLst>
                                  <p:childTnLst>
                                    <p:animMotion origin="layout" path="M -3.37497E-6 -3.58927E-6 L -0.03773 0.21161 " pathEditMode="relative" rAng="0" ptsTypes="AA">
                                      <p:cBhvr>
                                        <p:cTn id="57" dur="700" spd="-99800" fill="hold"/>
                                        <p:tgtEl>
                                          <p:spTgt spid="6158"/>
                                        </p:tgtEl>
                                        <p:attrNameLst>
                                          <p:attrName>ppt_x</p:attrName>
                                          <p:attrName>ppt_y</p:attrName>
                                        </p:attrNameLst>
                                      </p:cBhvr>
                                      <p:rCtr x="-1700" y="10600"/>
                                    </p:animMotion>
                                  </p:childTnLst>
                                </p:cTn>
                              </p:par>
                              <p:par>
                                <p:cTn id="58" presetID="1" presetClass="entr" presetSubtype="0" fill="hold" nodeType="withEffect">
                                  <p:stCondLst>
                                    <p:cond delay="100"/>
                                  </p:stCondLst>
                                  <p:childTnLst>
                                    <p:set>
                                      <p:cBhvr>
                                        <p:cTn id="59" dur="1" fill="hold">
                                          <p:stCondLst>
                                            <p:cond delay="0"/>
                                          </p:stCondLst>
                                        </p:cTn>
                                        <p:tgtEl>
                                          <p:spTgt spid="6153"/>
                                        </p:tgtEl>
                                        <p:attrNameLst>
                                          <p:attrName>style.visibility</p:attrName>
                                        </p:attrNameLst>
                                      </p:cBhvr>
                                      <p:to>
                                        <p:strVal val="visible"/>
                                      </p:to>
                                    </p:set>
                                  </p:childTnLst>
                                </p:cTn>
                              </p:par>
                              <p:par>
                                <p:cTn id="60" presetID="10" presetClass="entr" presetSubtype="0" fill="hold" nodeType="withEffect">
                                  <p:stCondLst>
                                    <p:cond delay="100"/>
                                  </p:stCondLst>
                                  <p:childTnLst>
                                    <p:set>
                                      <p:cBhvr>
                                        <p:cTn id="61" dur="1" fill="hold">
                                          <p:stCondLst>
                                            <p:cond delay="0"/>
                                          </p:stCondLst>
                                        </p:cTn>
                                        <p:tgtEl>
                                          <p:spTgt spid="6153"/>
                                        </p:tgtEl>
                                        <p:attrNameLst>
                                          <p:attrName>style.visibility</p:attrName>
                                        </p:attrNameLst>
                                      </p:cBhvr>
                                      <p:to>
                                        <p:strVal val="visible"/>
                                      </p:to>
                                    </p:set>
                                    <p:anim calcmode="lin" valueType="num">
                                      <p:cBhvr>
                                        <p:cTn id="62" dur="500" fill="hold"/>
                                        <p:tgtEl>
                                          <p:spTgt spid="6153"/>
                                        </p:tgtEl>
                                        <p:attrNameLst>
                                          <p:attrName>ppt_w</p:attrName>
                                        </p:attrNameLst>
                                      </p:cBhvr>
                                      <p:tavLst>
                                        <p:tav tm="0">
                                          <p:val>
                                            <p:fltVal val="0"/>
                                          </p:val>
                                        </p:tav>
                                        <p:tav tm="100000">
                                          <p:val>
                                            <p:strVal val="#ppt_w"/>
                                          </p:val>
                                        </p:tav>
                                      </p:tavLst>
                                    </p:anim>
                                    <p:anim calcmode="lin" valueType="num">
                                      <p:cBhvr>
                                        <p:cTn id="63" dur="500" fill="hold"/>
                                        <p:tgtEl>
                                          <p:spTgt spid="6153"/>
                                        </p:tgtEl>
                                        <p:attrNameLst>
                                          <p:attrName>ppt_h</p:attrName>
                                        </p:attrNameLst>
                                      </p:cBhvr>
                                      <p:tavLst>
                                        <p:tav tm="0">
                                          <p:val>
                                            <p:fltVal val="0"/>
                                          </p:val>
                                        </p:tav>
                                        <p:tav tm="100000">
                                          <p:val>
                                            <p:strVal val="#ppt_h"/>
                                          </p:val>
                                        </p:tav>
                                      </p:tavLst>
                                    </p:anim>
                                    <p:animEffect transition="in" filter="fade">
                                      <p:cBhvr>
                                        <p:cTn id="64" dur="500"/>
                                        <p:tgtEl>
                                          <p:spTgt spid="6153"/>
                                        </p:tgtEl>
                                      </p:cBhvr>
                                    </p:animEffect>
                                  </p:childTnLst>
                                </p:cTn>
                              </p:par>
                              <p:par>
                                <p:cTn id="65" presetID="35" presetClass="path" presetSubtype="0" accel="50000" fill="hold" nodeType="withEffect">
                                  <p:stCondLst>
                                    <p:cond delay="100"/>
                                  </p:stCondLst>
                                  <p:childTnLst>
                                    <p:animMotion origin="layout" path="M -2.25345E-6 4.73636E-6 L -0.1949 0.04949 " pathEditMode="relative" rAng="0" ptsTypes="AA">
                                      <p:cBhvr>
                                        <p:cTn id="66" dur="700" spd="-99800" fill="hold"/>
                                        <p:tgtEl>
                                          <p:spTgt spid="6153"/>
                                        </p:tgtEl>
                                        <p:attrNameLst>
                                          <p:attrName>ppt_x</p:attrName>
                                          <p:attrName>ppt_y</p:attrName>
                                        </p:attrNameLst>
                                      </p:cBhvr>
                                      <p:rCtr x="-9500" y="2500"/>
                                    </p:animMotion>
                                  </p:childTnLst>
                                </p:cTn>
                              </p:par>
                              <p:par>
                                <p:cTn id="67" presetID="1" presetClass="entr" presetSubtype="0" fill="hold" nodeType="withEffect">
                                  <p:stCondLst>
                                    <p:cond delay="0"/>
                                  </p:stCondLst>
                                  <p:childTnLst>
                                    <p:set>
                                      <p:cBhvr>
                                        <p:cTn id="68" dur="1" fill="hold">
                                          <p:stCondLst>
                                            <p:cond delay="0"/>
                                          </p:stCondLst>
                                        </p:cTn>
                                        <p:tgtEl>
                                          <p:spTgt spid="6154"/>
                                        </p:tgtEl>
                                        <p:attrNameLst>
                                          <p:attrName>style.visibility</p:attrName>
                                        </p:attrNameLst>
                                      </p:cBhvr>
                                      <p:to>
                                        <p:strVal val="visible"/>
                                      </p:to>
                                    </p:set>
                                  </p:childTnLst>
                                </p:cTn>
                              </p:par>
                              <p:par>
                                <p:cTn id="69" presetID="10" presetClass="entr" presetSubtype="0" fill="hold" nodeType="withEffect">
                                  <p:stCondLst>
                                    <p:cond delay="0"/>
                                  </p:stCondLst>
                                  <p:childTnLst>
                                    <p:set>
                                      <p:cBhvr>
                                        <p:cTn id="70" dur="1" fill="hold">
                                          <p:stCondLst>
                                            <p:cond delay="0"/>
                                          </p:stCondLst>
                                        </p:cTn>
                                        <p:tgtEl>
                                          <p:spTgt spid="6154"/>
                                        </p:tgtEl>
                                        <p:attrNameLst>
                                          <p:attrName>style.visibility</p:attrName>
                                        </p:attrNameLst>
                                      </p:cBhvr>
                                      <p:to>
                                        <p:strVal val="visible"/>
                                      </p:to>
                                    </p:set>
                                    <p:anim calcmode="lin" valueType="num">
                                      <p:cBhvr>
                                        <p:cTn id="71" dur="500" fill="hold"/>
                                        <p:tgtEl>
                                          <p:spTgt spid="6154"/>
                                        </p:tgtEl>
                                        <p:attrNameLst>
                                          <p:attrName>ppt_w</p:attrName>
                                        </p:attrNameLst>
                                      </p:cBhvr>
                                      <p:tavLst>
                                        <p:tav tm="0">
                                          <p:val>
                                            <p:fltVal val="0"/>
                                          </p:val>
                                        </p:tav>
                                        <p:tav tm="100000">
                                          <p:val>
                                            <p:strVal val="#ppt_w"/>
                                          </p:val>
                                        </p:tav>
                                      </p:tavLst>
                                    </p:anim>
                                    <p:anim calcmode="lin" valueType="num">
                                      <p:cBhvr>
                                        <p:cTn id="72" dur="500" fill="hold"/>
                                        <p:tgtEl>
                                          <p:spTgt spid="6154"/>
                                        </p:tgtEl>
                                        <p:attrNameLst>
                                          <p:attrName>ppt_h</p:attrName>
                                        </p:attrNameLst>
                                      </p:cBhvr>
                                      <p:tavLst>
                                        <p:tav tm="0">
                                          <p:val>
                                            <p:fltVal val="0"/>
                                          </p:val>
                                        </p:tav>
                                        <p:tav tm="100000">
                                          <p:val>
                                            <p:strVal val="#ppt_h"/>
                                          </p:val>
                                        </p:tav>
                                      </p:tavLst>
                                    </p:anim>
                                    <p:animEffect transition="in" filter="fade">
                                      <p:cBhvr>
                                        <p:cTn id="73" dur="500"/>
                                        <p:tgtEl>
                                          <p:spTgt spid="6154"/>
                                        </p:tgtEl>
                                      </p:cBhvr>
                                    </p:animEffect>
                                  </p:childTnLst>
                                </p:cTn>
                              </p:par>
                              <p:par>
                                <p:cTn id="74" presetID="35" presetClass="path" presetSubtype="0" accel="50000" fill="hold" nodeType="withEffect">
                                  <p:stCondLst>
                                    <p:cond delay="0"/>
                                  </p:stCondLst>
                                  <p:childTnLst>
                                    <p:animMotion origin="layout" path="M 4.96943E-6 -7.40741E-7 L -0.17615 -0.04051 " pathEditMode="relative" rAng="0" ptsTypes="AA">
                                      <p:cBhvr>
                                        <p:cTn id="75" dur="700" spd="-99800" fill="hold"/>
                                        <p:tgtEl>
                                          <p:spTgt spid="6154"/>
                                        </p:tgtEl>
                                        <p:attrNameLst>
                                          <p:attrName>ppt_x</p:attrName>
                                          <p:attrName>ppt_y</p:attrName>
                                        </p:attrNameLst>
                                      </p:cBhvr>
                                      <p:rCtr x="-8600" y="-1800"/>
                                    </p:animMotion>
                                  </p:childTnLst>
                                </p:cTn>
                              </p:par>
                              <p:par>
                                <p:cTn id="76" presetID="1" presetClass="entr" presetSubtype="0" fill="hold" nodeType="withEffect">
                                  <p:stCondLst>
                                    <p:cond delay="200"/>
                                  </p:stCondLst>
                                  <p:childTnLst>
                                    <p:set>
                                      <p:cBhvr>
                                        <p:cTn id="77" dur="1" fill="hold">
                                          <p:stCondLst>
                                            <p:cond delay="0"/>
                                          </p:stCondLst>
                                        </p:cTn>
                                        <p:tgtEl>
                                          <p:spTgt spid="6156"/>
                                        </p:tgtEl>
                                        <p:attrNameLst>
                                          <p:attrName>style.visibility</p:attrName>
                                        </p:attrNameLst>
                                      </p:cBhvr>
                                      <p:to>
                                        <p:strVal val="visible"/>
                                      </p:to>
                                    </p:set>
                                  </p:childTnLst>
                                </p:cTn>
                              </p:par>
                              <p:par>
                                <p:cTn id="78" presetID="10" presetClass="entr" presetSubtype="0" fill="hold" nodeType="withEffect">
                                  <p:stCondLst>
                                    <p:cond delay="200"/>
                                  </p:stCondLst>
                                  <p:childTnLst>
                                    <p:set>
                                      <p:cBhvr>
                                        <p:cTn id="79" dur="1" fill="hold">
                                          <p:stCondLst>
                                            <p:cond delay="0"/>
                                          </p:stCondLst>
                                        </p:cTn>
                                        <p:tgtEl>
                                          <p:spTgt spid="6156"/>
                                        </p:tgtEl>
                                        <p:attrNameLst>
                                          <p:attrName>style.visibility</p:attrName>
                                        </p:attrNameLst>
                                      </p:cBhvr>
                                      <p:to>
                                        <p:strVal val="visible"/>
                                      </p:to>
                                    </p:set>
                                    <p:anim calcmode="lin" valueType="num">
                                      <p:cBhvr>
                                        <p:cTn id="80" dur="500" fill="hold"/>
                                        <p:tgtEl>
                                          <p:spTgt spid="6156"/>
                                        </p:tgtEl>
                                        <p:attrNameLst>
                                          <p:attrName>ppt_w</p:attrName>
                                        </p:attrNameLst>
                                      </p:cBhvr>
                                      <p:tavLst>
                                        <p:tav tm="0">
                                          <p:val>
                                            <p:fltVal val="0"/>
                                          </p:val>
                                        </p:tav>
                                        <p:tav tm="100000">
                                          <p:val>
                                            <p:strVal val="#ppt_w"/>
                                          </p:val>
                                        </p:tav>
                                      </p:tavLst>
                                    </p:anim>
                                    <p:anim calcmode="lin" valueType="num">
                                      <p:cBhvr>
                                        <p:cTn id="81" dur="500" fill="hold"/>
                                        <p:tgtEl>
                                          <p:spTgt spid="6156"/>
                                        </p:tgtEl>
                                        <p:attrNameLst>
                                          <p:attrName>ppt_h</p:attrName>
                                        </p:attrNameLst>
                                      </p:cBhvr>
                                      <p:tavLst>
                                        <p:tav tm="0">
                                          <p:val>
                                            <p:fltVal val="0"/>
                                          </p:val>
                                        </p:tav>
                                        <p:tav tm="100000">
                                          <p:val>
                                            <p:strVal val="#ppt_h"/>
                                          </p:val>
                                        </p:tav>
                                      </p:tavLst>
                                    </p:anim>
                                    <p:animEffect transition="in" filter="fade">
                                      <p:cBhvr>
                                        <p:cTn id="82" dur="500"/>
                                        <p:tgtEl>
                                          <p:spTgt spid="6156"/>
                                        </p:tgtEl>
                                      </p:cBhvr>
                                    </p:animEffect>
                                  </p:childTnLst>
                                </p:cTn>
                              </p:par>
                              <p:par>
                                <p:cTn id="83" presetID="35" presetClass="path" presetSubtype="0" accel="50000" fill="hold" nodeType="withEffect">
                                  <p:stCondLst>
                                    <p:cond delay="200"/>
                                  </p:stCondLst>
                                  <p:childTnLst>
                                    <p:animMotion origin="layout" path="M 4.92324E-6 3.15449E-6 L -0.17396 -0.14848 " pathEditMode="relative" rAng="0" ptsTypes="AA">
                                      <p:cBhvr>
                                        <p:cTn id="84" dur="700" spd="-99800" fill="hold"/>
                                        <p:tgtEl>
                                          <p:spTgt spid="6156"/>
                                        </p:tgtEl>
                                        <p:attrNameLst>
                                          <p:attrName>ppt_x</p:attrName>
                                          <p:attrName>ppt_y</p:attrName>
                                        </p:attrNameLst>
                                      </p:cBhvr>
                                      <p:rCtr x="-8500" y="-7200"/>
                                    </p:animMotion>
                                  </p:childTnLst>
                                </p:cTn>
                              </p:par>
                              <p:par>
                                <p:cTn id="85" presetID="1" presetClass="entr" presetSubtype="0" fill="hold" nodeType="withEffect">
                                  <p:stCondLst>
                                    <p:cond delay="100"/>
                                  </p:stCondLst>
                                  <p:childTnLst>
                                    <p:set>
                                      <p:cBhvr>
                                        <p:cTn id="86" dur="1" fill="hold">
                                          <p:stCondLst>
                                            <p:cond delay="0"/>
                                          </p:stCondLst>
                                        </p:cTn>
                                        <p:tgtEl>
                                          <p:spTgt spid="6159"/>
                                        </p:tgtEl>
                                        <p:attrNameLst>
                                          <p:attrName>style.visibility</p:attrName>
                                        </p:attrNameLst>
                                      </p:cBhvr>
                                      <p:to>
                                        <p:strVal val="visible"/>
                                      </p:to>
                                    </p:set>
                                  </p:childTnLst>
                                </p:cTn>
                              </p:par>
                              <p:par>
                                <p:cTn id="87" presetID="10" presetClass="entr" presetSubtype="0" fill="hold" nodeType="withEffect">
                                  <p:stCondLst>
                                    <p:cond delay="100"/>
                                  </p:stCondLst>
                                  <p:childTnLst>
                                    <p:set>
                                      <p:cBhvr>
                                        <p:cTn id="88" dur="1" fill="hold">
                                          <p:stCondLst>
                                            <p:cond delay="0"/>
                                          </p:stCondLst>
                                        </p:cTn>
                                        <p:tgtEl>
                                          <p:spTgt spid="6159"/>
                                        </p:tgtEl>
                                        <p:attrNameLst>
                                          <p:attrName>style.visibility</p:attrName>
                                        </p:attrNameLst>
                                      </p:cBhvr>
                                      <p:to>
                                        <p:strVal val="visible"/>
                                      </p:to>
                                    </p:set>
                                    <p:anim calcmode="lin" valueType="num">
                                      <p:cBhvr>
                                        <p:cTn id="89" dur="500" fill="hold"/>
                                        <p:tgtEl>
                                          <p:spTgt spid="6159"/>
                                        </p:tgtEl>
                                        <p:attrNameLst>
                                          <p:attrName>ppt_w</p:attrName>
                                        </p:attrNameLst>
                                      </p:cBhvr>
                                      <p:tavLst>
                                        <p:tav tm="0">
                                          <p:val>
                                            <p:fltVal val="0"/>
                                          </p:val>
                                        </p:tav>
                                        <p:tav tm="100000">
                                          <p:val>
                                            <p:strVal val="#ppt_w"/>
                                          </p:val>
                                        </p:tav>
                                      </p:tavLst>
                                    </p:anim>
                                    <p:anim calcmode="lin" valueType="num">
                                      <p:cBhvr>
                                        <p:cTn id="90" dur="500" fill="hold"/>
                                        <p:tgtEl>
                                          <p:spTgt spid="6159"/>
                                        </p:tgtEl>
                                        <p:attrNameLst>
                                          <p:attrName>ppt_h</p:attrName>
                                        </p:attrNameLst>
                                      </p:cBhvr>
                                      <p:tavLst>
                                        <p:tav tm="0">
                                          <p:val>
                                            <p:fltVal val="0"/>
                                          </p:val>
                                        </p:tav>
                                        <p:tav tm="100000">
                                          <p:val>
                                            <p:strVal val="#ppt_h"/>
                                          </p:val>
                                        </p:tav>
                                      </p:tavLst>
                                    </p:anim>
                                    <p:animEffect transition="in" filter="fade">
                                      <p:cBhvr>
                                        <p:cTn id="91" dur="500"/>
                                        <p:tgtEl>
                                          <p:spTgt spid="6159"/>
                                        </p:tgtEl>
                                      </p:cBhvr>
                                    </p:animEffect>
                                  </p:childTnLst>
                                </p:cTn>
                              </p:par>
                              <p:par>
                                <p:cTn id="92" presetID="35" presetClass="path" presetSubtype="0" accel="50000" fill="hold" nodeType="withEffect">
                                  <p:stCondLst>
                                    <p:cond delay="100"/>
                                  </p:stCondLst>
                                  <p:childTnLst>
                                    <p:animMotion origin="layout" path="M 3.66641E-6 -4.62535E-6 L -0.02915 0.13599 " pathEditMode="relative" rAng="0" ptsTypes="AA">
                                      <p:cBhvr>
                                        <p:cTn id="93" dur="700" spd="-99800" fill="hold"/>
                                        <p:tgtEl>
                                          <p:spTgt spid="6159"/>
                                        </p:tgtEl>
                                        <p:attrNameLst>
                                          <p:attrName>ppt_x</p:attrName>
                                          <p:attrName>ppt_y</p:attrName>
                                        </p:attrNameLst>
                                      </p:cBhvr>
                                      <p:rCtr x="-1300" y="6800"/>
                                    </p:animMotion>
                                  </p:childTnLst>
                                </p:cTn>
                              </p:par>
                              <p:par>
                                <p:cTn id="94" presetID="1" presetClass="entr" presetSubtype="0" fill="hold" nodeType="withEffect">
                                  <p:stCondLst>
                                    <p:cond delay="200"/>
                                  </p:stCondLst>
                                  <p:childTnLst>
                                    <p:set>
                                      <p:cBhvr>
                                        <p:cTn id="95" dur="1" fill="hold">
                                          <p:stCondLst>
                                            <p:cond delay="0"/>
                                          </p:stCondLst>
                                        </p:cTn>
                                        <p:tgtEl>
                                          <p:spTgt spid="6152"/>
                                        </p:tgtEl>
                                        <p:attrNameLst>
                                          <p:attrName>style.visibility</p:attrName>
                                        </p:attrNameLst>
                                      </p:cBhvr>
                                      <p:to>
                                        <p:strVal val="visible"/>
                                      </p:to>
                                    </p:set>
                                  </p:childTnLst>
                                </p:cTn>
                              </p:par>
                              <p:par>
                                <p:cTn id="96" presetID="10" presetClass="entr" presetSubtype="0" fill="hold" nodeType="withEffect">
                                  <p:stCondLst>
                                    <p:cond delay="200"/>
                                  </p:stCondLst>
                                  <p:childTnLst>
                                    <p:set>
                                      <p:cBhvr>
                                        <p:cTn id="97" dur="1" fill="hold">
                                          <p:stCondLst>
                                            <p:cond delay="0"/>
                                          </p:stCondLst>
                                        </p:cTn>
                                        <p:tgtEl>
                                          <p:spTgt spid="6152"/>
                                        </p:tgtEl>
                                        <p:attrNameLst>
                                          <p:attrName>style.visibility</p:attrName>
                                        </p:attrNameLst>
                                      </p:cBhvr>
                                      <p:to>
                                        <p:strVal val="visible"/>
                                      </p:to>
                                    </p:set>
                                    <p:anim calcmode="lin" valueType="num">
                                      <p:cBhvr>
                                        <p:cTn id="98" dur="500" fill="hold"/>
                                        <p:tgtEl>
                                          <p:spTgt spid="6152"/>
                                        </p:tgtEl>
                                        <p:attrNameLst>
                                          <p:attrName>ppt_w</p:attrName>
                                        </p:attrNameLst>
                                      </p:cBhvr>
                                      <p:tavLst>
                                        <p:tav tm="0">
                                          <p:val>
                                            <p:fltVal val="0"/>
                                          </p:val>
                                        </p:tav>
                                        <p:tav tm="100000">
                                          <p:val>
                                            <p:strVal val="#ppt_w"/>
                                          </p:val>
                                        </p:tav>
                                      </p:tavLst>
                                    </p:anim>
                                    <p:anim calcmode="lin" valueType="num">
                                      <p:cBhvr>
                                        <p:cTn id="99" dur="500" fill="hold"/>
                                        <p:tgtEl>
                                          <p:spTgt spid="6152"/>
                                        </p:tgtEl>
                                        <p:attrNameLst>
                                          <p:attrName>ppt_h</p:attrName>
                                        </p:attrNameLst>
                                      </p:cBhvr>
                                      <p:tavLst>
                                        <p:tav tm="0">
                                          <p:val>
                                            <p:fltVal val="0"/>
                                          </p:val>
                                        </p:tav>
                                        <p:tav tm="100000">
                                          <p:val>
                                            <p:strVal val="#ppt_h"/>
                                          </p:val>
                                        </p:tav>
                                      </p:tavLst>
                                    </p:anim>
                                    <p:animEffect transition="in" filter="fade">
                                      <p:cBhvr>
                                        <p:cTn id="100" dur="500"/>
                                        <p:tgtEl>
                                          <p:spTgt spid="6152"/>
                                        </p:tgtEl>
                                      </p:cBhvr>
                                    </p:animEffect>
                                  </p:childTnLst>
                                </p:cTn>
                              </p:par>
                              <p:par>
                                <p:cTn id="101" presetID="35" presetClass="path" presetSubtype="0" accel="50000" fill="hold" nodeType="withEffect">
                                  <p:stCondLst>
                                    <p:cond delay="200"/>
                                  </p:stCondLst>
                                  <p:childTnLst>
                                    <p:animMotion origin="layout" path="M -4.62859E-6 3.7037E-6 L 0.12879 0.20393 " pathEditMode="relative" rAng="0" ptsTypes="AA">
                                      <p:cBhvr>
                                        <p:cTn id="102" dur="700" spd="-99800" fill="hold"/>
                                        <p:tgtEl>
                                          <p:spTgt spid="6152"/>
                                        </p:tgtEl>
                                        <p:attrNameLst>
                                          <p:attrName>ppt_x</p:attrName>
                                          <p:attrName>ppt_y</p:attrName>
                                        </p:attrNameLst>
                                      </p:cBhvr>
                                      <p:rCtr x="6400" y="10200"/>
                                    </p:animMotion>
                                  </p:childTnLst>
                                </p:cTn>
                              </p:par>
                              <p:par>
                                <p:cTn id="103" presetID="1" presetClass="entr" presetSubtype="0" fill="hold" nodeType="withEffect">
                                  <p:stCondLst>
                                    <p:cond delay="200"/>
                                  </p:stCondLst>
                                  <p:childTnLst>
                                    <p:set>
                                      <p:cBhvr>
                                        <p:cTn id="104" dur="1" fill="hold">
                                          <p:stCondLst>
                                            <p:cond delay="0"/>
                                          </p:stCondLst>
                                        </p:cTn>
                                        <p:tgtEl>
                                          <p:spTgt spid="6178"/>
                                        </p:tgtEl>
                                        <p:attrNameLst>
                                          <p:attrName>style.visibility</p:attrName>
                                        </p:attrNameLst>
                                      </p:cBhvr>
                                      <p:to>
                                        <p:strVal val="visible"/>
                                      </p:to>
                                    </p:set>
                                  </p:childTnLst>
                                </p:cTn>
                              </p:par>
                              <p:par>
                                <p:cTn id="105" presetID="10" presetClass="entr" presetSubtype="0" fill="hold" nodeType="withEffect">
                                  <p:stCondLst>
                                    <p:cond delay="200"/>
                                  </p:stCondLst>
                                  <p:childTnLst>
                                    <p:set>
                                      <p:cBhvr>
                                        <p:cTn id="106" dur="1" fill="hold">
                                          <p:stCondLst>
                                            <p:cond delay="0"/>
                                          </p:stCondLst>
                                        </p:cTn>
                                        <p:tgtEl>
                                          <p:spTgt spid="6178"/>
                                        </p:tgtEl>
                                        <p:attrNameLst>
                                          <p:attrName>style.visibility</p:attrName>
                                        </p:attrNameLst>
                                      </p:cBhvr>
                                      <p:to>
                                        <p:strVal val="visible"/>
                                      </p:to>
                                    </p:set>
                                    <p:anim calcmode="lin" valueType="num">
                                      <p:cBhvr>
                                        <p:cTn id="107" dur="500" fill="hold"/>
                                        <p:tgtEl>
                                          <p:spTgt spid="6178"/>
                                        </p:tgtEl>
                                        <p:attrNameLst>
                                          <p:attrName>ppt_w</p:attrName>
                                        </p:attrNameLst>
                                      </p:cBhvr>
                                      <p:tavLst>
                                        <p:tav tm="0">
                                          <p:val>
                                            <p:fltVal val="0"/>
                                          </p:val>
                                        </p:tav>
                                        <p:tav tm="100000">
                                          <p:val>
                                            <p:strVal val="#ppt_w"/>
                                          </p:val>
                                        </p:tav>
                                      </p:tavLst>
                                    </p:anim>
                                    <p:anim calcmode="lin" valueType="num">
                                      <p:cBhvr>
                                        <p:cTn id="108" dur="500" fill="hold"/>
                                        <p:tgtEl>
                                          <p:spTgt spid="6178"/>
                                        </p:tgtEl>
                                        <p:attrNameLst>
                                          <p:attrName>ppt_h</p:attrName>
                                        </p:attrNameLst>
                                      </p:cBhvr>
                                      <p:tavLst>
                                        <p:tav tm="0">
                                          <p:val>
                                            <p:fltVal val="0"/>
                                          </p:val>
                                        </p:tav>
                                        <p:tav tm="100000">
                                          <p:val>
                                            <p:strVal val="#ppt_h"/>
                                          </p:val>
                                        </p:tav>
                                      </p:tavLst>
                                    </p:anim>
                                    <p:animEffect transition="in" filter="fade">
                                      <p:cBhvr>
                                        <p:cTn id="109" dur="500"/>
                                        <p:tgtEl>
                                          <p:spTgt spid="6178"/>
                                        </p:tgtEl>
                                      </p:cBhvr>
                                    </p:animEffect>
                                  </p:childTnLst>
                                </p:cTn>
                              </p:par>
                              <p:par>
                                <p:cTn id="110" presetID="35" presetClass="path" presetSubtype="0" accel="50000" fill="hold" nodeType="withEffect">
                                  <p:stCondLst>
                                    <p:cond delay="200"/>
                                  </p:stCondLst>
                                  <p:childTnLst>
                                    <p:animMotion origin="layout" path="M 3.88238E-6 -1.30435E-6 L 0.15404 0.0636 " pathEditMode="relative" rAng="0" ptsTypes="AA">
                                      <p:cBhvr>
                                        <p:cTn id="111" dur="700" spd="-99800" fill="hold"/>
                                        <p:tgtEl>
                                          <p:spTgt spid="6178"/>
                                        </p:tgtEl>
                                        <p:attrNameLst>
                                          <p:attrName>ppt_x</p:attrName>
                                          <p:attrName>ppt_y</p:attrName>
                                        </p:attrNameLst>
                                      </p:cBhvr>
                                      <p:rCtr x="7700" y="3200"/>
                                    </p:animMotion>
                                  </p:childTnLst>
                                </p:cTn>
                              </p:par>
                              <p:par>
                                <p:cTn id="112" presetID="1" presetClass="entr" presetSubtype="0" fill="hold" nodeType="withEffect">
                                  <p:stCondLst>
                                    <p:cond delay="200"/>
                                  </p:stCondLst>
                                  <p:childTnLst>
                                    <p:set>
                                      <p:cBhvr>
                                        <p:cTn id="113" dur="1" fill="hold">
                                          <p:stCondLst>
                                            <p:cond delay="0"/>
                                          </p:stCondLst>
                                        </p:cTn>
                                        <p:tgtEl>
                                          <p:spTgt spid="6181"/>
                                        </p:tgtEl>
                                        <p:attrNameLst>
                                          <p:attrName>style.visibility</p:attrName>
                                        </p:attrNameLst>
                                      </p:cBhvr>
                                      <p:to>
                                        <p:strVal val="visible"/>
                                      </p:to>
                                    </p:set>
                                  </p:childTnLst>
                                </p:cTn>
                              </p:par>
                              <p:par>
                                <p:cTn id="114" presetID="10" presetClass="entr" presetSubtype="0" fill="hold" nodeType="withEffect">
                                  <p:stCondLst>
                                    <p:cond delay="200"/>
                                  </p:stCondLst>
                                  <p:childTnLst>
                                    <p:set>
                                      <p:cBhvr>
                                        <p:cTn id="115" dur="1" fill="hold">
                                          <p:stCondLst>
                                            <p:cond delay="0"/>
                                          </p:stCondLst>
                                        </p:cTn>
                                        <p:tgtEl>
                                          <p:spTgt spid="6181"/>
                                        </p:tgtEl>
                                        <p:attrNameLst>
                                          <p:attrName>style.visibility</p:attrName>
                                        </p:attrNameLst>
                                      </p:cBhvr>
                                      <p:to>
                                        <p:strVal val="visible"/>
                                      </p:to>
                                    </p:set>
                                    <p:anim calcmode="lin" valueType="num">
                                      <p:cBhvr>
                                        <p:cTn id="116" dur="500" fill="hold"/>
                                        <p:tgtEl>
                                          <p:spTgt spid="6181"/>
                                        </p:tgtEl>
                                        <p:attrNameLst>
                                          <p:attrName>ppt_w</p:attrName>
                                        </p:attrNameLst>
                                      </p:cBhvr>
                                      <p:tavLst>
                                        <p:tav tm="0">
                                          <p:val>
                                            <p:fltVal val="0"/>
                                          </p:val>
                                        </p:tav>
                                        <p:tav tm="100000">
                                          <p:val>
                                            <p:strVal val="#ppt_w"/>
                                          </p:val>
                                        </p:tav>
                                      </p:tavLst>
                                    </p:anim>
                                    <p:anim calcmode="lin" valueType="num">
                                      <p:cBhvr>
                                        <p:cTn id="117" dur="500" fill="hold"/>
                                        <p:tgtEl>
                                          <p:spTgt spid="6181"/>
                                        </p:tgtEl>
                                        <p:attrNameLst>
                                          <p:attrName>ppt_h</p:attrName>
                                        </p:attrNameLst>
                                      </p:cBhvr>
                                      <p:tavLst>
                                        <p:tav tm="0">
                                          <p:val>
                                            <p:fltVal val="0"/>
                                          </p:val>
                                        </p:tav>
                                        <p:tav tm="100000">
                                          <p:val>
                                            <p:strVal val="#ppt_h"/>
                                          </p:val>
                                        </p:tav>
                                      </p:tavLst>
                                    </p:anim>
                                    <p:animEffect transition="in" filter="fade">
                                      <p:cBhvr>
                                        <p:cTn id="118" dur="500"/>
                                        <p:tgtEl>
                                          <p:spTgt spid="6181"/>
                                        </p:tgtEl>
                                      </p:cBhvr>
                                    </p:animEffect>
                                  </p:childTnLst>
                                </p:cTn>
                              </p:par>
                              <p:par>
                                <p:cTn id="119" presetID="35" presetClass="path" presetSubtype="0" accel="50000" fill="hold" nodeType="withEffect">
                                  <p:stCondLst>
                                    <p:cond delay="200"/>
                                  </p:stCondLst>
                                  <p:childTnLst>
                                    <p:animMotion origin="layout" path="M -4.15821E-6 1.11933E-6 L -0.09966 0.17507 " pathEditMode="relative" rAng="0" ptsTypes="AA">
                                      <p:cBhvr>
                                        <p:cTn id="120" dur="700" spd="-99800" fill="hold"/>
                                        <p:tgtEl>
                                          <p:spTgt spid="6181"/>
                                        </p:tgtEl>
                                        <p:attrNameLst>
                                          <p:attrName>ppt_x</p:attrName>
                                          <p:attrName>ppt_y</p:attrName>
                                        </p:attrNameLst>
                                      </p:cBhvr>
                                      <p:rCtr x="-4800" y="8700"/>
                                    </p:animMotion>
                                  </p:childTnLst>
                                </p:cTn>
                              </p:par>
                              <p:par>
                                <p:cTn id="121" presetID="1" presetClass="entr" presetSubtype="0" fill="hold" nodeType="withEffect">
                                  <p:stCondLst>
                                    <p:cond delay="400"/>
                                  </p:stCondLst>
                                  <p:childTnLst>
                                    <p:set>
                                      <p:cBhvr>
                                        <p:cTn id="122" dur="1" fill="hold">
                                          <p:stCondLst>
                                            <p:cond delay="0"/>
                                          </p:stCondLst>
                                        </p:cTn>
                                        <p:tgtEl>
                                          <p:spTgt spid="6179"/>
                                        </p:tgtEl>
                                        <p:attrNameLst>
                                          <p:attrName>style.visibility</p:attrName>
                                        </p:attrNameLst>
                                      </p:cBhvr>
                                      <p:to>
                                        <p:strVal val="visible"/>
                                      </p:to>
                                    </p:set>
                                  </p:childTnLst>
                                </p:cTn>
                              </p:par>
                              <p:par>
                                <p:cTn id="123" presetID="10" presetClass="entr" presetSubtype="0" fill="hold" nodeType="withEffect">
                                  <p:stCondLst>
                                    <p:cond delay="400"/>
                                  </p:stCondLst>
                                  <p:childTnLst>
                                    <p:set>
                                      <p:cBhvr>
                                        <p:cTn id="124" dur="1" fill="hold">
                                          <p:stCondLst>
                                            <p:cond delay="0"/>
                                          </p:stCondLst>
                                        </p:cTn>
                                        <p:tgtEl>
                                          <p:spTgt spid="6179"/>
                                        </p:tgtEl>
                                        <p:attrNameLst>
                                          <p:attrName>style.visibility</p:attrName>
                                        </p:attrNameLst>
                                      </p:cBhvr>
                                      <p:to>
                                        <p:strVal val="visible"/>
                                      </p:to>
                                    </p:set>
                                    <p:anim calcmode="lin" valueType="num">
                                      <p:cBhvr>
                                        <p:cTn id="125" dur="500" fill="hold"/>
                                        <p:tgtEl>
                                          <p:spTgt spid="6179"/>
                                        </p:tgtEl>
                                        <p:attrNameLst>
                                          <p:attrName>ppt_w</p:attrName>
                                        </p:attrNameLst>
                                      </p:cBhvr>
                                      <p:tavLst>
                                        <p:tav tm="0">
                                          <p:val>
                                            <p:fltVal val="0"/>
                                          </p:val>
                                        </p:tav>
                                        <p:tav tm="100000">
                                          <p:val>
                                            <p:strVal val="#ppt_w"/>
                                          </p:val>
                                        </p:tav>
                                      </p:tavLst>
                                    </p:anim>
                                    <p:anim calcmode="lin" valueType="num">
                                      <p:cBhvr>
                                        <p:cTn id="126" dur="500" fill="hold"/>
                                        <p:tgtEl>
                                          <p:spTgt spid="6179"/>
                                        </p:tgtEl>
                                        <p:attrNameLst>
                                          <p:attrName>ppt_h</p:attrName>
                                        </p:attrNameLst>
                                      </p:cBhvr>
                                      <p:tavLst>
                                        <p:tav tm="0">
                                          <p:val>
                                            <p:fltVal val="0"/>
                                          </p:val>
                                        </p:tav>
                                        <p:tav tm="100000">
                                          <p:val>
                                            <p:strVal val="#ppt_h"/>
                                          </p:val>
                                        </p:tav>
                                      </p:tavLst>
                                    </p:anim>
                                    <p:animEffect transition="in" filter="fade">
                                      <p:cBhvr>
                                        <p:cTn id="127" dur="500"/>
                                        <p:tgtEl>
                                          <p:spTgt spid="6179"/>
                                        </p:tgtEl>
                                      </p:cBhvr>
                                    </p:animEffect>
                                  </p:childTnLst>
                                </p:cTn>
                              </p:par>
                              <p:par>
                                <p:cTn id="128" presetID="35" presetClass="path" presetSubtype="0" accel="50000" fill="hold" nodeType="withEffect">
                                  <p:stCondLst>
                                    <p:cond delay="400"/>
                                  </p:stCondLst>
                                  <p:childTnLst>
                                    <p:animMotion origin="layout" path="M -4.27531E-6 5.2729E-7 L 0.16849 0.18316 " pathEditMode="relative" rAng="0" ptsTypes="AA">
                                      <p:cBhvr>
                                        <p:cTn id="129" dur="700" spd="-99800" fill="hold"/>
                                        <p:tgtEl>
                                          <p:spTgt spid="6179"/>
                                        </p:tgtEl>
                                        <p:attrNameLst>
                                          <p:attrName>ppt_x</p:attrName>
                                          <p:attrName>ppt_y</p:attrName>
                                        </p:attrNameLst>
                                      </p:cBhvr>
                                      <p:rCtr x="8400" y="9200"/>
                                    </p:animMotion>
                                  </p:childTnLst>
                                </p:cTn>
                              </p:par>
                              <p:par>
                                <p:cTn id="130" presetID="1" presetClass="entr" presetSubtype="0" fill="hold" nodeType="withEffect">
                                  <p:stCondLst>
                                    <p:cond delay="400"/>
                                  </p:stCondLst>
                                  <p:childTnLst>
                                    <p:set>
                                      <p:cBhvr>
                                        <p:cTn id="131" dur="1" fill="hold">
                                          <p:stCondLst>
                                            <p:cond delay="0"/>
                                          </p:stCondLst>
                                        </p:cTn>
                                        <p:tgtEl>
                                          <p:spTgt spid="6177"/>
                                        </p:tgtEl>
                                        <p:attrNameLst>
                                          <p:attrName>style.visibility</p:attrName>
                                        </p:attrNameLst>
                                      </p:cBhvr>
                                      <p:to>
                                        <p:strVal val="visible"/>
                                      </p:to>
                                    </p:set>
                                  </p:childTnLst>
                                </p:cTn>
                              </p:par>
                              <p:par>
                                <p:cTn id="132" presetID="10" presetClass="entr" presetSubtype="0" fill="hold" nodeType="withEffect">
                                  <p:stCondLst>
                                    <p:cond delay="400"/>
                                  </p:stCondLst>
                                  <p:childTnLst>
                                    <p:set>
                                      <p:cBhvr>
                                        <p:cTn id="133" dur="1" fill="hold">
                                          <p:stCondLst>
                                            <p:cond delay="0"/>
                                          </p:stCondLst>
                                        </p:cTn>
                                        <p:tgtEl>
                                          <p:spTgt spid="6177"/>
                                        </p:tgtEl>
                                        <p:attrNameLst>
                                          <p:attrName>style.visibility</p:attrName>
                                        </p:attrNameLst>
                                      </p:cBhvr>
                                      <p:to>
                                        <p:strVal val="visible"/>
                                      </p:to>
                                    </p:set>
                                    <p:anim calcmode="lin" valueType="num">
                                      <p:cBhvr>
                                        <p:cTn id="134" dur="500" fill="hold"/>
                                        <p:tgtEl>
                                          <p:spTgt spid="6177"/>
                                        </p:tgtEl>
                                        <p:attrNameLst>
                                          <p:attrName>ppt_w</p:attrName>
                                        </p:attrNameLst>
                                      </p:cBhvr>
                                      <p:tavLst>
                                        <p:tav tm="0">
                                          <p:val>
                                            <p:fltVal val="0"/>
                                          </p:val>
                                        </p:tav>
                                        <p:tav tm="100000">
                                          <p:val>
                                            <p:strVal val="#ppt_w"/>
                                          </p:val>
                                        </p:tav>
                                      </p:tavLst>
                                    </p:anim>
                                    <p:anim calcmode="lin" valueType="num">
                                      <p:cBhvr>
                                        <p:cTn id="135" dur="500" fill="hold"/>
                                        <p:tgtEl>
                                          <p:spTgt spid="6177"/>
                                        </p:tgtEl>
                                        <p:attrNameLst>
                                          <p:attrName>ppt_h</p:attrName>
                                        </p:attrNameLst>
                                      </p:cBhvr>
                                      <p:tavLst>
                                        <p:tav tm="0">
                                          <p:val>
                                            <p:fltVal val="0"/>
                                          </p:val>
                                        </p:tav>
                                        <p:tav tm="100000">
                                          <p:val>
                                            <p:strVal val="#ppt_h"/>
                                          </p:val>
                                        </p:tav>
                                      </p:tavLst>
                                    </p:anim>
                                    <p:animEffect transition="in" filter="fade">
                                      <p:cBhvr>
                                        <p:cTn id="136" dur="500"/>
                                        <p:tgtEl>
                                          <p:spTgt spid="6177"/>
                                        </p:tgtEl>
                                      </p:cBhvr>
                                    </p:animEffect>
                                  </p:childTnLst>
                                </p:cTn>
                              </p:par>
                              <p:par>
                                <p:cTn id="137" presetID="35" presetClass="path" presetSubtype="0" accel="50000" fill="hold" nodeType="withEffect">
                                  <p:stCondLst>
                                    <p:cond delay="400"/>
                                  </p:stCondLst>
                                  <p:childTnLst>
                                    <p:animMotion origin="layout" path="M 1.47541E-6 4.04255E-6 L -0.05621 0.06822 " pathEditMode="relative" rAng="0" ptsTypes="AA">
                                      <p:cBhvr>
                                        <p:cTn id="138" dur="700" spd="-99800" fill="hold"/>
                                        <p:tgtEl>
                                          <p:spTgt spid="6177"/>
                                        </p:tgtEl>
                                        <p:attrNameLst>
                                          <p:attrName>ppt_x</p:attrName>
                                          <p:attrName>ppt_y</p:attrName>
                                        </p:attrNameLst>
                                      </p:cBhvr>
                                      <p:rCtr x="-2600" y="3400"/>
                                    </p:animMotion>
                                  </p:childTnLst>
                                </p:cTn>
                              </p:par>
                              <p:par>
                                <p:cTn id="139" presetID="1" presetClass="entr" presetSubtype="0" fill="hold" nodeType="withEffect">
                                  <p:stCondLst>
                                    <p:cond delay="400"/>
                                  </p:stCondLst>
                                  <p:childTnLst>
                                    <p:set>
                                      <p:cBhvr>
                                        <p:cTn id="140" dur="1" fill="hold">
                                          <p:stCondLst>
                                            <p:cond delay="0"/>
                                          </p:stCondLst>
                                        </p:cTn>
                                        <p:tgtEl>
                                          <p:spTgt spid="6175"/>
                                        </p:tgtEl>
                                        <p:attrNameLst>
                                          <p:attrName>style.visibility</p:attrName>
                                        </p:attrNameLst>
                                      </p:cBhvr>
                                      <p:to>
                                        <p:strVal val="visible"/>
                                      </p:to>
                                    </p:set>
                                  </p:childTnLst>
                                </p:cTn>
                              </p:par>
                              <p:par>
                                <p:cTn id="141" presetID="10" presetClass="entr" presetSubtype="0" fill="hold" nodeType="withEffect">
                                  <p:stCondLst>
                                    <p:cond delay="400"/>
                                  </p:stCondLst>
                                  <p:childTnLst>
                                    <p:set>
                                      <p:cBhvr>
                                        <p:cTn id="142" dur="1" fill="hold">
                                          <p:stCondLst>
                                            <p:cond delay="0"/>
                                          </p:stCondLst>
                                        </p:cTn>
                                        <p:tgtEl>
                                          <p:spTgt spid="6175"/>
                                        </p:tgtEl>
                                        <p:attrNameLst>
                                          <p:attrName>style.visibility</p:attrName>
                                        </p:attrNameLst>
                                      </p:cBhvr>
                                      <p:to>
                                        <p:strVal val="visible"/>
                                      </p:to>
                                    </p:set>
                                    <p:anim calcmode="lin" valueType="num">
                                      <p:cBhvr>
                                        <p:cTn id="143" dur="500" fill="hold"/>
                                        <p:tgtEl>
                                          <p:spTgt spid="6175"/>
                                        </p:tgtEl>
                                        <p:attrNameLst>
                                          <p:attrName>ppt_w</p:attrName>
                                        </p:attrNameLst>
                                      </p:cBhvr>
                                      <p:tavLst>
                                        <p:tav tm="0">
                                          <p:val>
                                            <p:fltVal val="0"/>
                                          </p:val>
                                        </p:tav>
                                        <p:tav tm="100000">
                                          <p:val>
                                            <p:strVal val="#ppt_w"/>
                                          </p:val>
                                        </p:tav>
                                      </p:tavLst>
                                    </p:anim>
                                    <p:anim calcmode="lin" valueType="num">
                                      <p:cBhvr>
                                        <p:cTn id="144" dur="500" fill="hold"/>
                                        <p:tgtEl>
                                          <p:spTgt spid="6175"/>
                                        </p:tgtEl>
                                        <p:attrNameLst>
                                          <p:attrName>ppt_h</p:attrName>
                                        </p:attrNameLst>
                                      </p:cBhvr>
                                      <p:tavLst>
                                        <p:tav tm="0">
                                          <p:val>
                                            <p:fltVal val="0"/>
                                          </p:val>
                                        </p:tav>
                                        <p:tav tm="100000">
                                          <p:val>
                                            <p:strVal val="#ppt_h"/>
                                          </p:val>
                                        </p:tav>
                                      </p:tavLst>
                                    </p:anim>
                                    <p:animEffect transition="in" filter="fade">
                                      <p:cBhvr>
                                        <p:cTn id="145" dur="500"/>
                                        <p:tgtEl>
                                          <p:spTgt spid="6175"/>
                                        </p:tgtEl>
                                      </p:cBhvr>
                                    </p:animEffect>
                                  </p:childTnLst>
                                </p:cTn>
                              </p:par>
                              <p:par>
                                <p:cTn id="146" presetID="35" presetClass="path" presetSubtype="0" accel="50000" fill="hold" nodeType="withEffect">
                                  <p:stCondLst>
                                    <p:cond delay="400"/>
                                  </p:stCondLst>
                                  <p:childTnLst>
                                    <p:animMotion origin="layout" path="M 3.70023E-6 -1.42461E-6 L -0.15106 0.04047 " pathEditMode="relative" rAng="0" ptsTypes="AA">
                                      <p:cBhvr>
                                        <p:cTn id="147" dur="700" spd="-99800" fill="hold"/>
                                        <p:tgtEl>
                                          <p:spTgt spid="6175"/>
                                        </p:tgtEl>
                                        <p:attrNameLst>
                                          <p:attrName>ppt_x</p:attrName>
                                          <p:attrName>ppt_y</p:attrName>
                                        </p:attrNameLst>
                                      </p:cBhvr>
                                      <p:rCtr x="-7400" y="2000"/>
                                    </p:animMotion>
                                  </p:childTnLst>
                                </p:cTn>
                              </p:par>
                              <p:par>
                                <p:cTn id="148" presetID="1" presetClass="entr" presetSubtype="0" fill="hold" nodeType="withEffect">
                                  <p:stCondLst>
                                    <p:cond delay="100"/>
                                  </p:stCondLst>
                                  <p:childTnLst>
                                    <p:set>
                                      <p:cBhvr>
                                        <p:cTn id="149" dur="1" fill="hold">
                                          <p:stCondLst>
                                            <p:cond delay="0"/>
                                          </p:stCondLst>
                                        </p:cTn>
                                        <p:tgtEl>
                                          <p:spTgt spid="6161"/>
                                        </p:tgtEl>
                                        <p:attrNameLst>
                                          <p:attrName>style.visibility</p:attrName>
                                        </p:attrNameLst>
                                      </p:cBhvr>
                                      <p:to>
                                        <p:strVal val="visible"/>
                                      </p:to>
                                    </p:set>
                                  </p:childTnLst>
                                </p:cTn>
                              </p:par>
                              <p:par>
                                <p:cTn id="150" presetID="10" presetClass="entr" presetSubtype="0" fill="hold" nodeType="withEffect">
                                  <p:stCondLst>
                                    <p:cond delay="100"/>
                                  </p:stCondLst>
                                  <p:childTnLst>
                                    <p:set>
                                      <p:cBhvr>
                                        <p:cTn id="151" dur="1" fill="hold">
                                          <p:stCondLst>
                                            <p:cond delay="0"/>
                                          </p:stCondLst>
                                        </p:cTn>
                                        <p:tgtEl>
                                          <p:spTgt spid="6161"/>
                                        </p:tgtEl>
                                        <p:attrNameLst>
                                          <p:attrName>style.visibility</p:attrName>
                                        </p:attrNameLst>
                                      </p:cBhvr>
                                      <p:to>
                                        <p:strVal val="visible"/>
                                      </p:to>
                                    </p:set>
                                    <p:anim calcmode="lin" valueType="num">
                                      <p:cBhvr>
                                        <p:cTn id="152" dur="500" fill="hold"/>
                                        <p:tgtEl>
                                          <p:spTgt spid="6161"/>
                                        </p:tgtEl>
                                        <p:attrNameLst>
                                          <p:attrName>ppt_w</p:attrName>
                                        </p:attrNameLst>
                                      </p:cBhvr>
                                      <p:tavLst>
                                        <p:tav tm="0">
                                          <p:val>
                                            <p:fltVal val="0"/>
                                          </p:val>
                                        </p:tav>
                                        <p:tav tm="100000">
                                          <p:val>
                                            <p:strVal val="#ppt_w"/>
                                          </p:val>
                                        </p:tav>
                                      </p:tavLst>
                                    </p:anim>
                                    <p:anim calcmode="lin" valueType="num">
                                      <p:cBhvr>
                                        <p:cTn id="153" dur="500" fill="hold"/>
                                        <p:tgtEl>
                                          <p:spTgt spid="6161"/>
                                        </p:tgtEl>
                                        <p:attrNameLst>
                                          <p:attrName>ppt_h</p:attrName>
                                        </p:attrNameLst>
                                      </p:cBhvr>
                                      <p:tavLst>
                                        <p:tav tm="0">
                                          <p:val>
                                            <p:fltVal val="0"/>
                                          </p:val>
                                        </p:tav>
                                        <p:tav tm="100000">
                                          <p:val>
                                            <p:strVal val="#ppt_h"/>
                                          </p:val>
                                        </p:tav>
                                      </p:tavLst>
                                    </p:anim>
                                    <p:animEffect transition="in" filter="fade">
                                      <p:cBhvr>
                                        <p:cTn id="154" dur="500"/>
                                        <p:tgtEl>
                                          <p:spTgt spid="6161"/>
                                        </p:tgtEl>
                                      </p:cBhvr>
                                    </p:animEffect>
                                  </p:childTnLst>
                                </p:cTn>
                              </p:par>
                              <p:par>
                                <p:cTn id="155" presetID="35" presetClass="path" presetSubtype="0" accel="50000" fill="hold" nodeType="withEffect">
                                  <p:stCondLst>
                                    <p:cond delay="100"/>
                                  </p:stCondLst>
                                  <p:childTnLst>
                                    <p:animMotion origin="layout" path="M 2.46942E-6 2.49769E-7 L -0.17695 -0.07054 " pathEditMode="relative" rAng="0" ptsTypes="AA">
                                      <p:cBhvr>
                                        <p:cTn id="156" dur="700" spd="-99800" fill="hold"/>
                                        <p:tgtEl>
                                          <p:spTgt spid="6161"/>
                                        </p:tgtEl>
                                        <p:attrNameLst>
                                          <p:attrName>ppt_x</p:attrName>
                                          <p:attrName>ppt_y</p:attrName>
                                        </p:attrNameLst>
                                      </p:cBhvr>
                                      <p:rCtr x="-8600" y="-3300"/>
                                    </p:animMotion>
                                  </p:childTnLst>
                                </p:cTn>
                              </p:par>
                              <p:par>
                                <p:cTn id="157" presetID="1" presetClass="entr" presetSubtype="0" fill="hold" nodeType="withEffect">
                                  <p:stCondLst>
                                    <p:cond delay="400"/>
                                  </p:stCondLst>
                                  <p:childTnLst>
                                    <p:set>
                                      <p:cBhvr>
                                        <p:cTn id="158" dur="1" fill="hold">
                                          <p:stCondLst>
                                            <p:cond delay="0"/>
                                          </p:stCondLst>
                                        </p:cTn>
                                        <p:tgtEl>
                                          <p:spTgt spid="6180"/>
                                        </p:tgtEl>
                                        <p:attrNameLst>
                                          <p:attrName>style.visibility</p:attrName>
                                        </p:attrNameLst>
                                      </p:cBhvr>
                                      <p:to>
                                        <p:strVal val="visible"/>
                                      </p:to>
                                    </p:set>
                                  </p:childTnLst>
                                </p:cTn>
                              </p:par>
                              <p:par>
                                <p:cTn id="159" presetID="10" presetClass="entr" presetSubtype="0" fill="hold" nodeType="withEffect">
                                  <p:stCondLst>
                                    <p:cond delay="400"/>
                                  </p:stCondLst>
                                  <p:childTnLst>
                                    <p:set>
                                      <p:cBhvr>
                                        <p:cTn id="160" dur="1" fill="hold">
                                          <p:stCondLst>
                                            <p:cond delay="0"/>
                                          </p:stCondLst>
                                        </p:cTn>
                                        <p:tgtEl>
                                          <p:spTgt spid="6180"/>
                                        </p:tgtEl>
                                        <p:attrNameLst>
                                          <p:attrName>style.visibility</p:attrName>
                                        </p:attrNameLst>
                                      </p:cBhvr>
                                      <p:to>
                                        <p:strVal val="visible"/>
                                      </p:to>
                                    </p:set>
                                    <p:anim calcmode="lin" valueType="num">
                                      <p:cBhvr>
                                        <p:cTn id="161" dur="500" fill="hold"/>
                                        <p:tgtEl>
                                          <p:spTgt spid="6180"/>
                                        </p:tgtEl>
                                        <p:attrNameLst>
                                          <p:attrName>ppt_w</p:attrName>
                                        </p:attrNameLst>
                                      </p:cBhvr>
                                      <p:tavLst>
                                        <p:tav tm="0">
                                          <p:val>
                                            <p:fltVal val="0"/>
                                          </p:val>
                                        </p:tav>
                                        <p:tav tm="100000">
                                          <p:val>
                                            <p:strVal val="#ppt_w"/>
                                          </p:val>
                                        </p:tav>
                                      </p:tavLst>
                                    </p:anim>
                                    <p:anim calcmode="lin" valueType="num">
                                      <p:cBhvr>
                                        <p:cTn id="162" dur="500" fill="hold"/>
                                        <p:tgtEl>
                                          <p:spTgt spid="6180"/>
                                        </p:tgtEl>
                                        <p:attrNameLst>
                                          <p:attrName>ppt_h</p:attrName>
                                        </p:attrNameLst>
                                      </p:cBhvr>
                                      <p:tavLst>
                                        <p:tav tm="0">
                                          <p:val>
                                            <p:fltVal val="0"/>
                                          </p:val>
                                        </p:tav>
                                        <p:tav tm="100000">
                                          <p:val>
                                            <p:strVal val="#ppt_h"/>
                                          </p:val>
                                        </p:tav>
                                      </p:tavLst>
                                    </p:anim>
                                    <p:animEffect transition="in" filter="fade">
                                      <p:cBhvr>
                                        <p:cTn id="163" dur="500"/>
                                        <p:tgtEl>
                                          <p:spTgt spid="6180"/>
                                        </p:tgtEl>
                                      </p:cBhvr>
                                    </p:animEffect>
                                  </p:childTnLst>
                                </p:cTn>
                              </p:par>
                              <p:par>
                                <p:cTn id="164" presetID="35" presetClass="path" presetSubtype="0" accel="50000" fill="hold" nodeType="withEffect">
                                  <p:stCondLst>
                                    <p:cond delay="400"/>
                                  </p:stCondLst>
                                  <p:childTnLst>
                                    <p:animMotion origin="layout" path="M 1.01483E-7 -2.10916E-6 L -0.14325 -0.10199 " pathEditMode="relative" rAng="0" ptsTypes="AA">
                                      <p:cBhvr>
                                        <p:cTn id="165" dur="700" spd="-99800" fill="hold"/>
                                        <p:tgtEl>
                                          <p:spTgt spid="6180"/>
                                        </p:tgtEl>
                                        <p:attrNameLst>
                                          <p:attrName>ppt_x</p:attrName>
                                          <p:attrName>ppt_y</p:attrName>
                                        </p:attrNameLst>
                                      </p:cBhvr>
                                      <p:rCtr x="-7000" y="-4900"/>
                                    </p:animMotion>
                                  </p:childTnLst>
                                </p:cTn>
                              </p:par>
                              <p:par>
                                <p:cTn id="166" presetID="1" presetClass="entr" presetSubtype="0" fill="hold" nodeType="withEffect">
                                  <p:stCondLst>
                                    <p:cond delay="300"/>
                                  </p:stCondLst>
                                  <p:childTnLst>
                                    <p:set>
                                      <p:cBhvr>
                                        <p:cTn id="167" dur="1" fill="hold">
                                          <p:stCondLst>
                                            <p:cond delay="0"/>
                                          </p:stCondLst>
                                        </p:cTn>
                                        <p:tgtEl>
                                          <p:spTgt spid="6176"/>
                                        </p:tgtEl>
                                        <p:attrNameLst>
                                          <p:attrName>style.visibility</p:attrName>
                                        </p:attrNameLst>
                                      </p:cBhvr>
                                      <p:to>
                                        <p:strVal val="visible"/>
                                      </p:to>
                                    </p:set>
                                  </p:childTnLst>
                                </p:cTn>
                              </p:par>
                              <p:par>
                                <p:cTn id="168" presetID="10" presetClass="entr" presetSubtype="0" fill="hold" nodeType="withEffect">
                                  <p:stCondLst>
                                    <p:cond delay="300"/>
                                  </p:stCondLst>
                                  <p:childTnLst>
                                    <p:set>
                                      <p:cBhvr>
                                        <p:cTn id="169" dur="1" fill="hold">
                                          <p:stCondLst>
                                            <p:cond delay="0"/>
                                          </p:stCondLst>
                                        </p:cTn>
                                        <p:tgtEl>
                                          <p:spTgt spid="6176"/>
                                        </p:tgtEl>
                                        <p:attrNameLst>
                                          <p:attrName>style.visibility</p:attrName>
                                        </p:attrNameLst>
                                      </p:cBhvr>
                                      <p:to>
                                        <p:strVal val="visible"/>
                                      </p:to>
                                    </p:set>
                                    <p:anim calcmode="lin" valueType="num">
                                      <p:cBhvr>
                                        <p:cTn id="170" dur="500" fill="hold"/>
                                        <p:tgtEl>
                                          <p:spTgt spid="6176"/>
                                        </p:tgtEl>
                                        <p:attrNameLst>
                                          <p:attrName>ppt_w</p:attrName>
                                        </p:attrNameLst>
                                      </p:cBhvr>
                                      <p:tavLst>
                                        <p:tav tm="0">
                                          <p:val>
                                            <p:fltVal val="0"/>
                                          </p:val>
                                        </p:tav>
                                        <p:tav tm="100000">
                                          <p:val>
                                            <p:strVal val="#ppt_w"/>
                                          </p:val>
                                        </p:tav>
                                      </p:tavLst>
                                    </p:anim>
                                    <p:anim calcmode="lin" valueType="num">
                                      <p:cBhvr>
                                        <p:cTn id="171" dur="500" fill="hold"/>
                                        <p:tgtEl>
                                          <p:spTgt spid="6176"/>
                                        </p:tgtEl>
                                        <p:attrNameLst>
                                          <p:attrName>ppt_h</p:attrName>
                                        </p:attrNameLst>
                                      </p:cBhvr>
                                      <p:tavLst>
                                        <p:tav tm="0">
                                          <p:val>
                                            <p:fltVal val="0"/>
                                          </p:val>
                                        </p:tav>
                                        <p:tav tm="100000">
                                          <p:val>
                                            <p:strVal val="#ppt_h"/>
                                          </p:val>
                                        </p:tav>
                                      </p:tavLst>
                                    </p:anim>
                                    <p:animEffect transition="in" filter="fade">
                                      <p:cBhvr>
                                        <p:cTn id="172" dur="500"/>
                                        <p:tgtEl>
                                          <p:spTgt spid="6176"/>
                                        </p:tgtEl>
                                      </p:cBhvr>
                                    </p:animEffect>
                                  </p:childTnLst>
                                </p:cTn>
                              </p:par>
                              <p:par>
                                <p:cTn id="173" presetID="35" presetClass="path" presetSubtype="0" accel="50000" fill="hold" nodeType="withEffect">
                                  <p:stCondLst>
                                    <p:cond delay="300"/>
                                  </p:stCondLst>
                                  <p:childTnLst>
                                    <p:animMotion origin="layout" path="M 3.01848E-6 4.58834E-6 L -0.09446 -0.04603 " pathEditMode="relative" rAng="0" ptsTypes="AA">
                                      <p:cBhvr>
                                        <p:cTn id="174" dur="700" spd="-99800" fill="hold"/>
                                        <p:tgtEl>
                                          <p:spTgt spid="6176"/>
                                        </p:tgtEl>
                                        <p:attrNameLst>
                                          <p:attrName>ppt_x</p:attrName>
                                          <p:attrName>ppt_y</p:attrName>
                                        </p:attrNameLst>
                                      </p:cBhvr>
                                      <p:rCtr x="-4500" y="-2100"/>
                                    </p:animMotion>
                                  </p:childTnLst>
                                </p:cTn>
                              </p:par>
                            </p:childTnLst>
                          </p:cTn>
                        </p:par>
                        <p:par>
                          <p:cTn id="175" fill="hold">
                            <p:stCondLst>
                              <p:cond delay="2300"/>
                            </p:stCondLst>
                            <p:childTnLst>
                              <p:par>
                                <p:cTn id="176" presetID="1" presetClass="entr" presetSubtype="0" fill="hold" grpId="0" nodeType="afterEffect">
                                  <p:stCondLst>
                                    <p:cond delay="0"/>
                                  </p:stCondLst>
                                  <p:childTnLst>
                                    <p:set>
                                      <p:cBhvr>
                                        <p:cTn id="177" dur="1" fill="hold">
                                          <p:stCondLst>
                                            <p:cond delay="0"/>
                                          </p:stCondLst>
                                        </p:cTn>
                                        <p:tgtEl>
                                          <p:spTgt spid="6147"/>
                                        </p:tgtEl>
                                        <p:attrNameLst>
                                          <p:attrName>style.visibility</p:attrName>
                                        </p:attrNameLst>
                                      </p:cBhvr>
                                      <p:to>
                                        <p:strVal val="visible"/>
                                      </p:to>
                                    </p:set>
                                  </p:childTnLst>
                                </p:cTn>
                              </p:par>
                              <p:par>
                                <p:cTn id="178" presetID="10" presetClass="entr" presetSubtype="0" fill="hold" grpId="1" nodeType="withEffect">
                                  <p:stCondLst>
                                    <p:cond delay="0"/>
                                  </p:stCondLst>
                                  <p:childTnLst>
                                    <p:set>
                                      <p:cBhvr>
                                        <p:cTn id="179" dur="1" fill="hold">
                                          <p:stCondLst>
                                            <p:cond delay="0"/>
                                          </p:stCondLst>
                                        </p:cTn>
                                        <p:tgtEl>
                                          <p:spTgt spid="6147"/>
                                        </p:tgtEl>
                                        <p:attrNameLst>
                                          <p:attrName>style.visibility</p:attrName>
                                        </p:attrNameLst>
                                      </p:cBhvr>
                                      <p:to>
                                        <p:strVal val="visible"/>
                                      </p:to>
                                    </p:set>
                                    <p:anim calcmode="lin" valueType="num">
                                      <p:cBhvr>
                                        <p:cTn id="180" dur="500" fill="hold"/>
                                        <p:tgtEl>
                                          <p:spTgt spid="6147"/>
                                        </p:tgtEl>
                                        <p:attrNameLst>
                                          <p:attrName>ppt_w</p:attrName>
                                        </p:attrNameLst>
                                      </p:cBhvr>
                                      <p:tavLst>
                                        <p:tav tm="0">
                                          <p:val>
                                            <p:fltVal val="0"/>
                                          </p:val>
                                        </p:tav>
                                        <p:tav tm="100000">
                                          <p:val>
                                            <p:strVal val="#ppt_w"/>
                                          </p:val>
                                        </p:tav>
                                      </p:tavLst>
                                    </p:anim>
                                    <p:anim calcmode="lin" valueType="num">
                                      <p:cBhvr>
                                        <p:cTn id="181" dur="500" fill="hold"/>
                                        <p:tgtEl>
                                          <p:spTgt spid="6147"/>
                                        </p:tgtEl>
                                        <p:attrNameLst>
                                          <p:attrName>ppt_h</p:attrName>
                                        </p:attrNameLst>
                                      </p:cBhvr>
                                      <p:tavLst>
                                        <p:tav tm="0">
                                          <p:val>
                                            <p:fltVal val="0"/>
                                          </p:val>
                                        </p:tav>
                                        <p:tav tm="100000">
                                          <p:val>
                                            <p:strVal val="#ppt_h"/>
                                          </p:val>
                                        </p:tav>
                                      </p:tavLst>
                                    </p:anim>
                                    <p:animEffect transition="in" filter="fade">
                                      <p:cBhvr>
                                        <p:cTn id="182" dur="500"/>
                                        <p:tgtEl>
                                          <p:spTgt spid="6147"/>
                                        </p:tgtEl>
                                      </p:cBhvr>
                                    </p:animEffect>
                                  </p:childTnLst>
                                </p:cTn>
                              </p:par>
                              <p:par>
                                <p:cTn id="183" presetID="35" presetClass="path" presetSubtype="0" accel="50000" fill="hold" grpId="2" nodeType="withEffect">
                                  <p:stCondLst>
                                    <p:cond delay="0"/>
                                  </p:stCondLst>
                                  <p:childTnLst>
                                    <p:animMotion origin="layout" path="M 4.99285E-6 0 L -0.82829 0.24398 " pathEditMode="relative" rAng="0" ptsTypes="AA">
                                      <p:cBhvr>
                                        <p:cTn id="184" dur="1000" spd="-99800" fill="hold"/>
                                        <p:tgtEl>
                                          <p:spTgt spid="6147"/>
                                        </p:tgtEl>
                                        <p:attrNameLst>
                                          <p:attrName>ppt_x</p:attrName>
                                          <p:attrName>ppt_y</p:attrName>
                                        </p:attrNameLst>
                                      </p:cBhvr>
                                      <p:rCtr x="-41200" y="12200"/>
                                    </p:animMotion>
                                  </p:childTnLst>
                                </p:cTn>
                              </p:par>
                              <p:par>
                                <p:cTn id="185" presetID="22" presetClass="entr" presetSubtype="2" fill="hold" grpId="0" nodeType="withEffect">
                                  <p:stCondLst>
                                    <p:cond delay="950"/>
                                  </p:stCondLst>
                                  <p:childTnLst>
                                    <p:set>
                                      <p:cBhvr>
                                        <p:cTn id="186" dur="1" fill="hold">
                                          <p:stCondLst>
                                            <p:cond delay="0"/>
                                          </p:stCondLst>
                                        </p:cTn>
                                        <p:tgtEl>
                                          <p:spTgt spid="6170"/>
                                        </p:tgtEl>
                                        <p:attrNameLst>
                                          <p:attrName>style.visibility</p:attrName>
                                        </p:attrNameLst>
                                      </p:cBhvr>
                                      <p:to>
                                        <p:strVal val="visible"/>
                                      </p:to>
                                    </p:set>
                                    <p:animEffect transition="in" filter="wipe(right)">
                                      <p:cBhvr>
                                        <p:cTn id="187" dur="50"/>
                                        <p:tgtEl>
                                          <p:spTgt spid="6170"/>
                                        </p:tgtEl>
                                      </p:cBhvr>
                                    </p:animEffect>
                                  </p:childTnLst>
                                </p:cTn>
                              </p:par>
                              <p:par>
                                <p:cTn id="188" presetID="1" presetClass="entr" presetSubtype="0" fill="hold" grpId="0" nodeType="withEffect">
                                  <p:stCondLst>
                                    <p:cond delay="100"/>
                                  </p:stCondLst>
                                  <p:childTnLst>
                                    <p:set>
                                      <p:cBhvr>
                                        <p:cTn id="189" dur="1" fill="hold">
                                          <p:stCondLst>
                                            <p:cond delay="0"/>
                                          </p:stCondLst>
                                        </p:cTn>
                                        <p:tgtEl>
                                          <p:spTgt spid="6148"/>
                                        </p:tgtEl>
                                        <p:attrNameLst>
                                          <p:attrName>style.visibility</p:attrName>
                                        </p:attrNameLst>
                                      </p:cBhvr>
                                      <p:to>
                                        <p:strVal val="visible"/>
                                      </p:to>
                                    </p:set>
                                  </p:childTnLst>
                                </p:cTn>
                              </p:par>
                              <p:par>
                                <p:cTn id="190" presetID="10" presetClass="entr" presetSubtype="0" fill="hold" grpId="1" nodeType="withEffect">
                                  <p:stCondLst>
                                    <p:cond delay="100"/>
                                  </p:stCondLst>
                                  <p:childTnLst>
                                    <p:set>
                                      <p:cBhvr>
                                        <p:cTn id="191" dur="1" fill="hold">
                                          <p:stCondLst>
                                            <p:cond delay="0"/>
                                          </p:stCondLst>
                                        </p:cTn>
                                        <p:tgtEl>
                                          <p:spTgt spid="6148"/>
                                        </p:tgtEl>
                                        <p:attrNameLst>
                                          <p:attrName>style.visibility</p:attrName>
                                        </p:attrNameLst>
                                      </p:cBhvr>
                                      <p:to>
                                        <p:strVal val="visible"/>
                                      </p:to>
                                    </p:set>
                                    <p:anim calcmode="lin" valueType="num">
                                      <p:cBhvr>
                                        <p:cTn id="192" dur="500" fill="hold"/>
                                        <p:tgtEl>
                                          <p:spTgt spid="6148"/>
                                        </p:tgtEl>
                                        <p:attrNameLst>
                                          <p:attrName>ppt_w</p:attrName>
                                        </p:attrNameLst>
                                      </p:cBhvr>
                                      <p:tavLst>
                                        <p:tav tm="0">
                                          <p:val>
                                            <p:fltVal val="0"/>
                                          </p:val>
                                        </p:tav>
                                        <p:tav tm="100000">
                                          <p:val>
                                            <p:strVal val="#ppt_w"/>
                                          </p:val>
                                        </p:tav>
                                      </p:tavLst>
                                    </p:anim>
                                    <p:anim calcmode="lin" valueType="num">
                                      <p:cBhvr>
                                        <p:cTn id="193" dur="500" fill="hold"/>
                                        <p:tgtEl>
                                          <p:spTgt spid="6148"/>
                                        </p:tgtEl>
                                        <p:attrNameLst>
                                          <p:attrName>ppt_h</p:attrName>
                                        </p:attrNameLst>
                                      </p:cBhvr>
                                      <p:tavLst>
                                        <p:tav tm="0">
                                          <p:val>
                                            <p:fltVal val="0"/>
                                          </p:val>
                                        </p:tav>
                                        <p:tav tm="100000">
                                          <p:val>
                                            <p:strVal val="#ppt_h"/>
                                          </p:val>
                                        </p:tav>
                                      </p:tavLst>
                                    </p:anim>
                                    <p:animEffect transition="in" filter="fade">
                                      <p:cBhvr>
                                        <p:cTn id="194" dur="500"/>
                                        <p:tgtEl>
                                          <p:spTgt spid="6148"/>
                                        </p:tgtEl>
                                      </p:cBhvr>
                                    </p:animEffect>
                                  </p:childTnLst>
                                </p:cTn>
                              </p:par>
                              <p:par>
                                <p:cTn id="195" presetID="35" presetClass="path" presetSubtype="0" accel="50000" fill="hold" grpId="2" nodeType="withEffect">
                                  <p:stCondLst>
                                    <p:cond delay="100"/>
                                  </p:stCondLst>
                                  <p:childTnLst>
                                    <p:animMotion origin="layout" path="M 4.99285E-6 -3.7037E-7 L -0.82829 0.13611 " pathEditMode="relative" rAng="0" ptsTypes="AA">
                                      <p:cBhvr>
                                        <p:cTn id="196" dur="1000" spd="-99800" fill="hold"/>
                                        <p:tgtEl>
                                          <p:spTgt spid="6148"/>
                                        </p:tgtEl>
                                        <p:attrNameLst>
                                          <p:attrName>ppt_x</p:attrName>
                                          <p:attrName>ppt_y</p:attrName>
                                        </p:attrNameLst>
                                      </p:cBhvr>
                                      <p:rCtr x="-41200" y="6800"/>
                                    </p:animMotion>
                                  </p:childTnLst>
                                </p:cTn>
                              </p:par>
                              <p:par>
                                <p:cTn id="197" presetID="22" presetClass="entr" presetSubtype="2" fill="hold" grpId="0" nodeType="withEffect">
                                  <p:stCondLst>
                                    <p:cond delay="1050"/>
                                  </p:stCondLst>
                                  <p:childTnLst>
                                    <p:set>
                                      <p:cBhvr>
                                        <p:cTn id="198" dur="1" fill="hold">
                                          <p:stCondLst>
                                            <p:cond delay="0"/>
                                          </p:stCondLst>
                                        </p:cTn>
                                        <p:tgtEl>
                                          <p:spTgt spid="6171"/>
                                        </p:tgtEl>
                                        <p:attrNameLst>
                                          <p:attrName>style.visibility</p:attrName>
                                        </p:attrNameLst>
                                      </p:cBhvr>
                                      <p:to>
                                        <p:strVal val="visible"/>
                                      </p:to>
                                    </p:set>
                                    <p:animEffect transition="in" filter="wipe(right)">
                                      <p:cBhvr>
                                        <p:cTn id="199" dur="50"/>
                                        <p:tgtEl>
                                          <p:spTgt spid="6171"/>
                                        </p:tgtEl>
                                      </p:cBhvr>
                                    </p:animEffect>
                                  </p:childTnLst>
                                </p:cTn>
                              </p:par>
                              <p:par>
                                <p:cTn id="200" presetID="1" presetClass="entr" presetSubtype="0" fill="hold" grpId="0" nodeType="withEffect">
                                  <p:stCondLst>
                                    <p:cond delay="200"/>
                                  </p:stCondLst>
                                  <p:childTnLst>
                                    <p:set>
                                      <p:cBhvr>
                                        <p:cTn id="201" dur="1" fill="hold">
                                          <p:stCondLst>
                                            <p:cond delay="0"/>
                                          </p:stCondLst>
                                        </p:cTn>
                                        <p:tgtEl>
                                          <p:spTgt spid="6149"/>
                                        </p:tgtEl>
                                        <p:attrNameLst>
                                          <p:attrName>style.visibility</p:attrName>
                                        </p:attrNameLst>
                                      </p:cBhvr>
                                      <p:to>
                                        <p:strVal val="visible"/>
                                      </p:to>
                                    </p:set>
                                  </p:childTnLst>
                                </p:cTn>
                              </p:par>
                              <p:par>
                                <p:cTn id="202" presetID="10" presetClass="entr" presetSubtype="0" fill="hold" grpId="1" nodeType="withEffect">
                                  <p:stCondLst>
                                    <p:cond delay="200"/>
                                  </p:stCondLst>
                                  <p:childTnLst>
                                    <p:set>
                                      <p:cBhvr>
                                        <p:cTn id="203" dur="1" fill="hold">
                                          <p:stCondLst>
                                            <p:cond delay="0"/>
                                          </p:stCondLst>
                                        </p:cTn>
                                        <p:tgtEl>
                                          <p:spTgt spid="6149"/>
                                        </p:tgtEl>
                                        <p:attrNameLst>
                                          <p:attrName>style.visibility</p:attrName>
                                        </p:attrNameLst>
                                      </p:cBhvr>
                                      <p:to>
                                        <p:strVal val="visible"/>
                                      </p:to>
                                    </p:set>
                                    <p:anim calcmode="lin" valueType="num">
                                      <p:cBhvr>
                                        <p:cTn id="204" dur="500" fill="hold"/>
                                        <p:tgtEl>
                                          <p:spTgt spid="6149"/>
                                        </p:tgtEl>
                                        <p:attrNameLst>
                                          <p:attrName>ppt_w</p:attrName>
                                        </p:attrNameLst>
                                      </p:cBhvr>
                                      <p:tavLst>
                                        <p:tav tm="0">
                                          <p:val>
                                            <p:fltVal val="0"/>
                                          </p:val>
                                        </p:tav>
                                        <p:tav tm="100000">
                                          <p:val>
                                            <p:strVal val="#ppt_w"/>
                                          </p:val>
                                        </p:tav>
                                      </p:tavLst>
                                    </p:anim>
                                    <p:anim calcmode="lin" valueType="num">
                                      <p:cBhvr>
                                        <p:cTn id="205" dur="500" fill="hold"/>
                                        <p:tgtEl>
                                          <p:spTgt spid="6149"/>
                                        </p:tgtEl>
                                        <p:attrNameLst>
                                          <p:attrName>ppt_h</p:attrName>
                                        </p:attrNameLst>
                                      </p:cBhvr>
                                      <p:tavLst>
                                        <p:tav tm="0">
                                          <p:val>
                                            <p:fltVal val="0"/>
                                          </p:val>
                                        </p:tav>
                                        <p:tav tm="100000">
                                          <p:val>
                                            <p:strVal val="#ppt_h"/>
                                          </p:val>
                                        </p:tav>
                                      </p:tavLst>
                                    </p:anim>
                                    <p:animEffect transition="in" filter="fade">
                                      <p:cBhvr>
                                        <p:cTn id="206" dur="500"/>
                                        <p:tgtEl>
                                          <p:spTgt spid="6149"/>
                                        </p:tgtEl>
                                      </p:cBhvr>
                                    </p:animEffect>
                                  </p:childTnLst>
                                </p:cTn>
                              </p:par>
                              <p:par>
                                <p:cTn id="207" presetID="35" presetClass="path" presetSubtype="0" accel="50000" fill="hold" grpId="2" nodeType="withEffect">
                                  <p:stCondLst>
                                    <p:cond delay="200"/>
                                  </p:stCondLst>
                                  <p:childTnLst>
                                    <p:animMotion origin="layout" path="M 4.99285E-6 -2.22222E-6 L -0.82829 0.02801 " pathEditMode="relative" rAng="0" ptsTypes="AA">
                                      <p:cBhvr>
                                        <p:cTn id="208" dur="1000" spd="-99800" fill="hold"/>
                                        <p:tgtEl>
                                          <p:spTgt spid="6149"/>
                                        </p:tgtEl>
                                        <p:attrNameLst>
                                          <p:attrName>ppt_x</p:attrName>
                                          <p:attrName>ppt_y</p:attrName>
                                        </p:attrNameLst>
                                      </p:cBhvr>
                                      <p:rCtr x="-41200" y="1400"/>
                                    </p:animMotion>
                                  </p:childTnLst>
                                </p:cTn>
                              </p:par>
                              <p:par>
                                <p:cTn id="209" presetID="22" presetClass="entr" presetSubtype="2" fill="hold" grpId="0" nodeType="withEffect">
                                  <p:stCondLst>
                                    <p:cond delay="1150"/>
                                  </p:stCondLst>
                                  <p:childTnLst>
                                    <p:set>
                                      <p:cBhvr>
                                        <p:cTn id="210" dur="1" fill="hold">
                                          <p:stCondLst>
                                            <p:cond delay="0"/>
                                          </p:stCondLst>
                                        </p:cTn>
                                        <p:tgtEl>
                                          <p:spTgt spid="6172"/>
                                        </p:tgtEl>
                                        <p:attrNameLst>
                                          <p:attrName>style.visibility</p:attrName>
                                        </p:attrNameLst>
                                      </p:cBhvr>
                                      <p:to>
                                        <p:strVal val="visible"/>
                                      </p:to>
                                    </p:set>
                                    <p:animEffect transition="in" filter="wipe(right)">
                                      <p:cBhvr>
                                        <p:cTn id="211" dur="50"/>
                                        <p:tgtEl>
                                          <p:spTgt spid="6172"/>
                                        </p:tgtEl>
                                      </p:cBhvr>
                                    </p:animEffect>
                                  </p:childTnLst>
                                </p:cTn>
                              </p:par>
                              <p:par>
                                <p:cTn id="212" presetID="1" presetClass="entr" presetSubtype="0" fill="hold" grpId="0" nodeType="withEffect">
                                  <p:stCondLst>
                                    <p:cond delay="300"/>
                                  </p:stCondLst>
                                  <p:childTnLst>
                                    <p:set>
                                      <p:cBhvr>
                                        <p:cTn id="213" dur="1" fill="hold">
                                          <p:stCondLst>
                                            <p:cond delay="0"/>
                                          </p:stCondLst>
                                        </p:cTn>
                                        <p:tgtEl>
                                          <p:spTgt spid="6150"/>
                                        </p:tgtEl>
                                        <p:attrNameLst>
                                          <p:attrName>style.visibility</p:attrName>
                                        </p:attrNameLst>
                                      </p:cBhvr>
                                      <p:to>
                                        <p:strVal val="visible"/>
                                      </p:to>
                                    </p:set>
                                  </p:childTnLst>
                                </p:cTn>
                              </p:par>
                              <p:par>
                                <p:cTn id="214" presetID="10" presetClass="entr" presetSubtype="0" fill="hold" grpId="1" nodeType="withEffect">
                                  <p:stCondLst>
                                    <p:cond delay="300"/>
                                  </p:stCondLst>
                                  <p:childTnLst>
                                    <p:set>
                                      <p:cBhvr>
                                        <p:cTn id="215" dur="1" fill="hold">
                                          <p:stCondLst>
                                            <p:cond delay="0"/>
                                          </p:stCondLst>
                                        </p:cTn>
                                        <p:tgtEl>
                                          <p:spTgt spid="6150"/>
                                        </p:tgtEl>
                                        <p:attrNameLst>
                                          <p:attrName>style.visibility</p:attrName>
                                        </p:attrNameLst>
                                      </p:cBhvr>
                                      <p:to>
                                        <p:strVal val="visible"/>
                                      </p:to>
                                    </p:set>
                                    <p:anim calcmode="lin" valueType="num">
                                      <p:cBhvr>
                                        <p:cTn id="216" dur="500" fill="hold"/>
                                        <p:tgtEl>
                                          <p:spTgt spid="6150"/>
                                        </p:tgtEl>
                                        <p:attrNameLst>
                                          <p:attrName>ppt_w</p:attrName>
                                        </p:attrNameLst>
                                      </p:cBhvr>
                                      <p:tavLst>
                                        <p:tav tm="0">
                                          <p:val>
                                            <p:fltVal val="0"/>
                                          </p:val>
                                        </p:tav>
                                        <p:tav tm="100000">
                                          <p:val>
                                            <p:strVal val="#ppt_w"/>
                                          </p:val>
                                        </p:tav>
                                      </p:tavLst>
                                    </p:anim>
                                    <p:anim calcmode="lin" valueType="num">
                                      <p:cBhvr>
                                        <p:cTn id="217" dur="500" fill="hold"/>
                                        <p:tgtEl>
                                          <p:spTgt spid="6150"/>
                                        </p:tgtEl>
                                        <p:attrNameLst>
                                          <p:attrName>ppt_h</p:attrName>
                                        </p:attrNameLst>
                                      </p:cBhvr>
                                      <p:tavLst>
                                        <p:tav tm="0">
                                          <p:val>
                                            <p:fltVal val="0"/>
                                          </p:val>
                                        </p:tav>
                                        <p:tav tm="100000">
                                          <p:val>
                                            <p:strVal val="#ppt_h"/>
                                          </p:val>
                                        </p:tav>
                                      </p:tavLst>
                                    </p:anim>
                                    <p:animEffect transition="in" filter="fade">
                                      <p:cBhvr>
                                        <p:cTn id="218" dur="500"/>
                                        <p:tgtEl>
                                          <p:spTgt spid="6150"/>
                                        </p:tgtEl>
                                      </p:cBhvr>
                                    </p:animEffect>
                                  </p:childTnLst>
                                </p:cTn>
                              </p:par>
                              <p:par>
                                <p:cTn id="219" presetID="35" presetClass="path" presetSubtype="0" accel="50000" fill="hold" grpId="2" nodeType="withEffect">
                                  <p:stCondLst>
                                    <p:cond delay="300"/>
                                  </p:stCondLst>
                                  <p:childTnLst>
                                    <p:animMotion origin="layout" path="M 4.99285E-6 -2.59259E-6 L -0.82829 -0.07986 " pathEditMode="relative" rAng="0" ptsTypes="AA">
                                      <p:cBhvr>
                                        <p:cTn id="220" dur="1000" spd="-99800" fill="hold"/>
                                        <p:tgtEl>
                                          <p:spTgt spid="6150"/>
                                        </p:tgtEl>
                                        <p:attrNameLst>
                                          <p:attrName>ppt_x</p:attrName>
                                          <p:attrName>ppt_y</p:attrName>
                                        </p:attrNameLst>
                                      </p:cBhvr>
                                      <p:rCtr x="-41200" y="-3800"/>
                                    </p:animMotion>
                                  </p:childTnLst>
                                </p:cTn>
                              </p:par>
                              <p:par>
                                <p:cTn id="221" presetID="22" presetClass="entr" presetSubtype="2" fill="hold" grpId="0" nodeType="withEffect">
                                  <p:stCondLst>
                                    <p:cond delay="1250"/>
                                  </p:stCondLst>
                                  <p:childTnLst>
                                    <p:set>
                                      <p:cBhvr>
                                        <p:cTn id="222" dur="1" fill="hold">
                                          <p:stCondLst>
                                            <p:cond delay="0"/>
                                          </p:stCondLst>
                                        </p:cTn>
                                        <p:tgtEl>
                                          <p:spTgt spid="6173"/>
                                        </p:tgtEl>
                                        <p:attrNameLst>
                                          <p:attrName>style.visibility</p:attrName>
                                        </p:attrNameLst>
                                      </p:cBhvr>
                                      <p:to>
                                        <p:strVal val="visible"/>
                                      </p:to>
                                    </p:set>
                                    <p:animEffect transition="in" filter="wipe(right)">
                                      <p:cBhvr>
                                        <p:cTn id="223" dur="50"/>
                                        <p:tgtEl>
                                          <p:spTgt spid="6173"/>
                                        </p:tgtEl>
                                      </p:cBhvr>
                                    </p:animEffect>
                                  </p:childTnLst>
                                </p:cTn>
                              </p:par>
                              <p:par>
                                <p:cTn id="224" presetID="1" presetClass="entr" presetSubtype="0" fill="hold" grpId="0" nodeType="withEffect">
                                  <p:stCondLst>
                                    <p:cond delay="400"/>
                                  </p:stCondLst>
                                  <p:childTnLst>
                                    <p:set>
                                      <p:cBhvr>
                                        <p:cTn id="225" dur="1" fill="hold">
                                          <p:stCondLst>
                                            <p:cond delay="0"/>
                                          </p:stCondLst>
                                        </p:cTn>
                                        <p:tgtEl>
                                          <p:spTgt spid="6151"/>
                                        </p:tgtEl>
                                        <p:attrNameLst>
                                          <p:attrName>style.visibility</p:attrName>
                                        </p:attrNameLst>
                                      </p:cBhvr>
                                      <p:to>
                                        <p:strVal val="visible"/>
                                      </p:to>
                                    </p:set>
                                  </p:childTnLst>
                                </p:cTn>
                              </p:par>
                              <p:par>
                                <p:cTn id="226" presetID="10" presetClass="entr" presetSubtype="0" fill="hold" grpId="1" nodeType="withEffect">
                                  <p:stCondLst>
                                    <p:cond delay="400"/>
                                  </p:stCondLst>
                                  <p:childTnLst>
                                    <p:set>
                                      <p:cBhvr>
                                        <p:cTn id="227" dur="1" fill="hold">
                                          <p:stCondLst>
                                            <p:cond delay="0"/>
                                          </p:stCondLst>
                                        </p:cTn>
                                        <p:tgtEl>
                                          <p:spTgt spid="6151"/>
                                        </p:tgtEl>
                                        <p:attrNameLst>
                                          <p:attrName>style.visibility</p:attrName>
                                        </p:attrNameLst>
                                      </p:cBhvr>
                                      <p:to>
                                        <p:strVal val="visible"/>
                                      </p:to>
                                    </p:set>
                                    <p:anim calcmode="lin" valueType="num">
                                      <p:cBhvr>
                                        <p:cTn id="228" dur="500" fill="hold"/>
                                        <p:tgtEl>
                                          <p:spTgt spid="6151"/>
                                        </p:tgtEl>
                                        <p:attrNameLst>
                                          <p:attrName>ppt_w</p:attrName>
                                        </p:attrNameLst>
                                      </p:cBhvr>
                                      <p:tavLst>
                                        <p:tav tm="0">
                                          <p:val>
                                            <p:fltVal val="0"/>
                                          </p:val>
                                        </p:tav>
                                        <p:tav tm="100000">
                                          <p:val>
                                            <p:strVal val="#ppt_w"/>
                                          </p:val>
                                        </p:tav>
                                      </p:tavLst>
                                    </p:anim>
                                    <p:anim calcmode="lin" valueType="num">
                                      <p:cBhvr>
                                        <p:cTn id="229" dur="500" fill="hold"/>
                                        <p:tgtEl>
                                          <p:spTgt spid="6151"/>
                                        </p:tgtEl>
                                        <p:attrNameLst>
                                          <p:attrName>ppt_h</p:attrName>
                                        </p:attrNameLst>
                                      </p:cBhvr>
                                      <p:tavLst>
                                        <p:tav tm="0">
                                          <p:val>
                                            <p:fltVal val="0"/>
                                          </p:val>
                                        </p:tav>
                                        <p:tav tm="100000">
                                          <p:val>
                                            <p:strVal val="#ppt_h"/>
                                          </p:val>
                                        </p:tav>
                                      </p:tavLst>
                                    </p:anim>
                                    <p:animEffect transition="in" filter="fade">
                                      <p:cBhvr>
                                        <p:cTn id="230" dur="500"/>
                                        <p:tgtEl>
                                          <p:spTgt spid="6151"/>
                                        </p:tgtEl>
                                      </p:cBhvr>
                                    </p:animEffect>
                                  </p:childTnLst>
                                </p:cTn>
                              </p:par>
                              <p:par>
                                <p:cTn id="231" presetID="35" presetClass="path" presetSubtype="0" accel="50000" fill="hold" grpId="2" nodeType="withEffect">
                                  <p:stCondLst>
                                    <p:cond delay="400"/>
                                  </p:stCondLst>
                                  <p:childTnLst>
                                    <p:animMotion origin="layout" path="M 4.99285E-6 -2.96296E-6 L -0.82829 -0.17523 " pathEditMode="relative" rAng="0" ptsTypes="AA">
                                      <p:cBhvr>
                                        <p:cTn id="232" dur="1000" spd="-99800" fill="hold"/>
                                        <p:tgtEl>
                                          <p:spTgt spid="6151"/>
                                        </p:tgtEl>
                                        <p:attrNameLst>
                                          <p:attrName>ppt_x</p:attrName>
                                          <p:attrName>ppt_y</p:attrName>
                                        </p:attrNameLst>
                                      </p:cBhvr>
                                      <p:rCtr x="-41200" y="-8600"/>
                                    </p:animMotion>
                                  </p:childTnLst>
                                </p:cTn>
                              </p:par>
                              <p:par>
                                <p:cTn id="233" presetID="22" presetClass="entr" presetSubtype="2" fill="hold" grpId="0" nodeType="withEffect">
                                  <p:stCondLst>
                                    <p:cond delay="1200"/>
                                  </p:stCondLst>
                                  <p:childTnLst>
                                    <p:set>
                                      <p:cBhvr>
                                        <p:cTn id="234" dur="1" fill="hold">
                                          <p:stCondLst>
                                            <p:cond delay="0"/>
                                          </p:stCondLst>
                                        </p:cTn>
                                        <p:tgtEl>
                                          <p:spTgt spid="6174"/>
                                        </p:tgtEl>
                                        <p:attrNameLst>
                                          <p:attrName>style.visibility</p:attrName>
                                        </p:attrNameLst>
                                      </p:cBhvr>
                                      <p:to>
                                        <p:strVal val="visible"/>
                                      </p:to>
                                    </p:set>
                                    <p:animEffect transition="in" filter="wipe(right)">
                                      <p:cBhvr>
                                        <p:cTn id="235" dur="50"/>
                                        <p:tgtEl>
                                          <p:spTgt spid="6174"/>
                                        </p:tgtEl>
                                      </p:cBhvr>
                                    </p:animEffect>
                                  </p:childTnLst>
                                </p:cTn>
                              </p:par>
                            </p:childTnLst>
                          </p:cTn>
                        </p:par>
                        <p:par>
                          <p:cTn id="236" fill="hold">
                            <p:stCondLst>
                              <p:cond delay="2300"/>
                            </p:stCondLst>
                            <p:childTnLst>
                              <p:par>
                                <p:cTn id="237" presetID="31" presetClass="entr" presetSubtype="0" fill="hold" grpId="0" nodeType="afterEffect">
                                  <p:stCondLst>
                                    <p:cond delay="0"/>
                                  </p:stCondLst>
                                  <p:childTnLst>
                                    <p:set>
                                      <p:cBhvr>
                                        <p:cTn id="238" dur="1" fill="hold">
                                          <p:stCondLst>
                                            <p:cond delay="0"/>
                                          </p:stCondLst>
                                        </p:cTn>
                                        <p:tgtEl>
                                          <p:spTgt spid="6162"/>
                                        </p:tgtEl>
                                        <p:attrNameLst>
                                          <p:attrName>style.visibility</p:attrName>
                                        </p:attrNameLst>
                                      </p:cBhvr>
                                      <p:to>
                                        <p:strVal val="visible"/>
                                      </p:to>
                                    </p:set>
                                    <p:anim calcmode="lin" valueType="num">
                                      <p:cBhvr>
                                        <p:cTn id="239" dur="400" fill="hold"/>
                                        <p:tgtEl>
                                          <p:spTgt spid="6162"/>
                                        </p:tgtEl>
                                        <p:attrNameLst>
                                          <p:attrName>ppt_w</p:attrName>
                                        </p:attrNameLst>
                                      </p:cBhvr>
                                      <p:tavLst>
                                        <p:tav tm="0">
                                          <p:val>
                                            <p:fltVal val="0"/>
                                          </p:val>
                                        </p:tav>
                                        <p:tav tm="100000">
                                          <p:val>
                                            <p:strVal val="#ppt_w"/>
                                          </p:val>
                                        </p:tav>
                                      </p:tavLst>
                                    </p:anim>
                                    <p:anim calcmode="lin" valueType="num">
                                      <p:cBhvr>
                                        <p:cTn id="240" dur="400" fill="hold"/>
                                        <p:tgtEl>
                                          <p:spTgt spid="6162"/>
                                        </p:tgtEl>
                                        <p:attrNameLst>
                                          <p:attrName>ppt_h</p:attrName>
                                        </p:attrNameLst>
                                      </p:cBhvr>
                                      <p:tavLst>
                                        <p:tav tm="0">
                                          <p:val>
                                            <p:fltVal val="0"/>
                                          </p:val>
                                        </p:tav>
                                        <p:tav tm="100000">
                                          <p:val>
                                            <p:strVal val="#ppt_h"/>
                                          </p:val>
                                        </p:tav>
                                      </p:tavLst>
                                    </p:anim>
                                    <p:anim calcmode="lin" valueType="num">
                                      <p:cBhvr>
                                        <p:cTn id="241" dur="400" fill="hold"/>
                                        <p:tgtEl>
                                          <p:spTgt spid="6162"/>
                                        </p:tgtEl>
                                        <p:attrNameLst>
                                          <p:attrName>style.rotation</p:attrName>
                                        </p:attrNameLst>
                                      </p:cBhvr>
                                      <p:tavLst>
                                        <p:tav tm="0">
                                          <p:val>
                                            <p:fltVal val="90"/>
                                          </p:val>
                                        </p:tav>
                                        <p:tav tm="100000">
                                          <p:val>
                                            <p:fltVal val="0"/>
                                          </p:val>
                                        </p:tav>
                                      </p:tavLst>
                                    </p:anim>
                                    <p:animEffect transition="in" filter="fade">
                                      <p:cBhvr>
                                        <p:cTn id="242" dur="400"/>
                                        <p:tgtEl>
                                          <p:spTgt spid="6162"/>
                                        </p:tgtEl>
                                      </p:cBhvr>
                                    </p:animEffect>
                                  </p:childTnLst>
                                </p:cTn>
                              </p:par>
                            </p:childTnLst>
                          </p:cTn>
                        </p:par>
                        <p:par>
                          <p:cTn id="243" fill="hold">
                            <p:stCondLst>
                              <p:cond delay="2800"/>
                            </p:stCondLst>
                            <p:childTnLst>
                              <p:par>
                                <p:cTn id="244" presetID="56" presetClass="entr" presetSubtype="0" fill="hold" nodeType="afterEffect">
                                  <p:stCondLst>
                                    <p:cond delay="0"/>
                                  </p:stCondLst>
                                  <p:iterate type="lt">
                                    <p:tmPct val="10000"/>
                                  </p:iterate>
                                  <p:childTnLst>
                                    <p:set>
                                      <p:cBhvr>
                                        <p:cTn id="245" dur="1" fill="hold">
                                          <p:stCondLst>
                                            <p:cond delay="0"/>
                                          </p:stCondLst>
                                        </p:cTn>
                                        <p:tgtEl>
                                          <p:spTgt spid="6163">
                                            <p:txEl>
                                              <p:pRg st="0" end="0"/>
                                            </p:txEl>
                                          </p:spTgt>
                                        </p:tgtEl>
                                        <p:attrNameLst>
                                          <p:attrName>style.visibility</p:attrName>
                                        </p:attrNameLst>
                                      </p:cBhvr>
                                      <p:to>
                                        <p:strVal val="visible"/>
                                      </p:to>
                                    </p:set>
                                    <p:anim by="(-#ppt_w*2)" calcmode="lin" valueType="num">
                                      <p:cBhvr rctx="PPT">
                                        <p:cTn id="246" dur="500" autoRev="1" fill="hold">
                                          <p:stCondLst>
                                            <p:cond delay="0"/>
                                          </p:stCondLst>
                                        </p:cTn>
                                        <p:tgtEl>
                                          <p:spTgt spid="6163">
                                            <p:txEl>
                                              <p:pRg st="0" end="0"/>
                                            </p:txEl>
                                          </p:spTgt>
                                        </p:tgtEl>
                                        <p:attrNameLst>
                                          <p:attrName>ppt_w</p:attrName>
                                        </p:attrNameLst>
                                      </p:cBhvr>
                                    </p:anim>
                                    <p:anim by="(#ppt_w*0.50)" calcmode="lin" valueType="num">
                                      <p:cBhvr>
                                        <p:cTn id="247" dur="500" decel="50000" autoRev="1" fill="hold">
                                          <p:stCondLst>
                                            <p:cond delay="0"/>
                                          </p:stCondLst>
                                        </p:cTn>
                                        <p:tgtEl>
                                          <p:spTgt spid="6163">
                                            <p:txEl>
                                              <p:pRg st="0" end="0"/>
                                            </p:txEl>
                                          </p:spTgt>
                                        </p:tgtEl>
                                        <p:attrNameLst>
                                          <p:attrName>ppt_x</p:attrName>
                                        </p:attrNameLst>
                                      </p:cBhvr>
                                    </p:anim>
                                    <p:anim from="(-#ppt_h/2)" to="(#ppt_y)" calcmode="lin" valueType="num">
                                      <p:cBhvr>
                                        <p:cTn id="248" dur="1000" fill="hold">
                                          <p:stCondLst>
                                            <p:cond delay="0"/>
                                          </p:stCondLst>
                                        </p:cTn>
                                        <p:tgtEl>
                                          <p:spTgt spid="6163">
                                            <p:txEl>
                                              <p:pRg st="0" end="0"/>
                                            </p:txEl>
                                          </p:spTgt>
                                        </p:tgtEl>
                                        <p:attrNameLst>
                                          <p:attrName>ppt_y</p:attrName>
                                        </p:attrNameLst>
                                      </p:cBhvr>
                                    </p:anim>
                                    <p:animRot by="21600000">
                                      <p:cBhvr>
                                        <p:cTn id="249" dur="1000" fill="hold">
                                          <p:stCondLst>
                                            <p:cond delay="0"/>
                                          </p:stCondLst>
                                        </p:cTn>
                                        <p:tgtEl>
                                          <p:spTgt spid="616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autoUpdateAnimBg="0"/>
      <p:bldP spid="6147" grpId="1" animBg="1" autoUpdateAnimBg="0"/>
      <p:bldP spid="6147" grpId="2" animBg="1" autoUpdateAnimBg="0"/>
      <p:bldP spid="6148" grpId="0" animBg="1" autoUpdateAnimBg="0"/>
      <p:bldP spid="6148" grpId="1" animBg="1" autoUpdateAnimBg="0"/>
      <p:bldP spid="6148" grpId="2" animBg="1" autoUpdateAnimBg="0"/>
      <p:bldP spid="6149" grpId="0" animBg="1" autoUpdateAnimBg="0"/>
      <p:bldP spid="6149" grpId="1" animBg="1" autoUpdateAnimBg="0"/>
      <p:bldP spid="6149" grpId="2" animBg="1" autoUpdateAnimBg="0"/>
      <p:bldP spid="6150" grpId="0" animBg="1" autoUpdateAnimBg="0"/>
      <p:bldP spid="6150" grpId="1" animBg="1" autoUpdateAnimBg="0"/>
      <p:bldP spid="6150" grpId="2" animBg="1" autoUpdateAnimBg="0"/>
      <p:bldP spid="6151" grpId="0" animBg="1" autoUpdateAnimBg="0"/>
      <p:bldP spid="6151" grpId="1" animBg="1" autoUpdateAnimBg="0"/>
      <p:bldP spid="6151" grpId="2" animBg="1" autoUpdateAnimBg="0"/>
      <p:bldP spid="6162" grpId="0" autoUpdateAnimBg="0"/>
      <p:bldP spid="6170" grpId="0" animBg="1" autoUpdateAnimBg="0"/>
      <p:bldP spid="6171" grpId="0" animBg="1" autoUpdateAnimBg="0"/>
      <p:bldP spid="6172" grpId="0" animBg="1" autoUpdateAnimBg="0"/>
      <p:bldP spid="6173" grpId="0" animBg="1" autoUpdateAnimBg="0"/>
      <p:bldP spid="6174"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66021" y="1123251"/>
            <a:ext cx="4774064" cy="646331"/>
          </a:xfrm>
          <a:prstGeom prst="rect">
            <a:avLst/>
          </a:prstGeom>
        </p:spPr>
        <p:txBody>
          <a:bodyPr wrap="none">
            <a:spAutoFit/>
          </a:bodyPr>
          <a:lstStyle/>
          <a:p>
            <a:pPr marL="0" indent="0" algn="just">
              <a:lnSpc>
                <a:spcPct val="100000"/>
              </a:lnSpc>
              <a:spcBef>
                <a:spcPts val="0"/>
              </a:spcBef>
              <a:buNone/>
            </a:pPr>
            <a:r>
              <a:rPr lang="zh-CN" altLang="en-US" sz="3600" dirty="0">
                <a:solidFill>
                  <a:schemeClr val="accent2"/>
                </a:solidFill>
                <a:latin typeface="方正大黑简体" panose="03000509000000000000" pitchFamily="65" charset="-122"/>
                <a:ea typeface="方正大黑简体" panose="03000509000000000000" pitchFamily="65" charset="-122"/>
                <a:cs typeface="Times New Roman" panose="02020603050405020304" charset="0"/>
              </a:rPr>
              <a:t>二、新媒体平台的类型</a:t>
            </a:r>
            <a:endParaRPr lang="zh-CN" altLang="en-US" sz="2800" dirty="0">
              <a:solidFill>
                <a:schemeClr val="accent2"/>
              </a:solidFill>
              <a:latin typeface="方正大黑简体" panose="03000509000000000000" pitchFamily="65" charset="-122"/>
              <a:ea typeface="方正大黑简体" panose="03000509000000000000" pitchFamily="65" charset="-122"/>
              <a:cs typeface="Times New Roman" panose="02020603050405020304" charset="0"/>
            </a:endParaRPr>
          </a:p>
        </p:txBody>
      </p:sp>
      <p:sp>
        <p:nvSpPr>
          <p:cNvPr id="21" name="Text Box 24"/>
          <p:cNvSpPr txBox="1">
            <a:spLocks noChangeArrowheads="1"/>
          </p:cNvSpPr>
          <p:nvPr/>
        </p:nvSpPr>
        <p:spPr bwMode="gray">
          <a:xfrm>
            <a:off x="2137941" y="3284984"/>
            <a:ext cx="2619429" cy="43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92" tIns="34296" rIns="68592" bIns="3429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2400" dirty="0">
                <a:solidFill>
                  <a:schemeClr val="accent2"/>
                </a:solidFill>
                <a:latin typeface="黑体" panose="02010609060101010101" pitchFamily="49" charset="-122"/>
                <a:ea typeface="黑体" panose="02010609060101010101" pitchFamily="49" charset="-122"/>
                <a:cs typeface="Arial" panose="020B0604020202020204" pitchFamily="34" charset="0"/>
              </a:rPr>
              <a:t>视频和音频平台</a:t>
            </a:r>
            <a:endParaRPr lang="en-US" altLang="zh-CN" sz="2400" dirty="0">
              <a:solidFill>
                <a:schemeClr val="accent2"/>
              </a:solidFill>
              <a:latin typeface="黑体" panose="02010609060101010101" pitchFamily="49" charset="-122"/>
              <a:ea typeface="黑体" panose="02010609060101010101" pitchFamily="49" charset="-122"/>
              <a:cs typeface="Arial" panose="020B0604020202020204" pitchFamily="34" charset="0"/>
            </a:endParaRPr>
          </a:p>
        </p:txBody>
      </p:sp>
      <p:sp>
        <p:nvSpPr>
          <p:cNvPr id="22" name="Text Box 25"/>
          <p:cNvSpPr txBox="1">
            <a:spLocks noChangeArrowheads="1"/>
          </p:cNvSpPr>
          <p:nvPr/>
        </p:nvSpPr>
        <p:spPr bwMode="gray">
          <a:xfrm>
            <a:off x="1124810" y="4785936"/>
            <a:ext cx="1391666" cy="43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92" tIns="34296" rIns="68592" bIns="3429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2400" dirty="0">
                <a:solidFill>
                  <a:schemeClr val="accent2"/>
                </a:solidFill>
                <a:latin typeface="黑体" panose="02010609060101010101" pitchFamily="49" charset="-122"/>
                <a:ea typeface="黑体" panose="02010609060101010101" pitchFamily="49" charset="-122"/>
                <a:cs typeface="Arial" panose="020B0604020202020204" pitchFamily="34" charset="0"/>
              </a:rPr>
              <a:t>直播平台</a:t>
            </a:r>
            <a:endParaRPr lang="en-US" altLang="zh-CN" sz="2400" dirty="0">
              <a:solidFill>
                <a:schemeClr val="accent2"/>
              </a:solidFill>
              <a:latin typeface="黑体" panose="02010609060101010101" pitchFamily="49" charset="-122"/>
              <a:ea typeface="黑体" panose="02010609060101010101" pitchFamily="49" charset="-122"/>
              <a:cs typeface="Arial" panose="020B0604020202020204" pitchFamily="34" charset="0"/>
            </a:endParaRPr>
          </a:p>
        </p:txBody>
      </p:sp>
      <p:sp>
        <p:nvSpPr>
          <p:cNvPr id="23" name="Text Box 26"/>
          <p:cNvSpPr txBox="1">
            <a:spLocks noChangeArrowheads="1"/>
          </p:cNvSpPr>
          <p:nvPr/>
        </p:nvSpPr>
        <p:spPr bwMode="gray">
          <a:xfrm>
            <a:off x="4252276" y="5805264"/>
            <a:ext cx="1706225" cy="43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92" tIns="34296" rIns="68592" bIns="3429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2400" dirty="0">
                <a:solidFill>
                  <a:schemeClr val="accent2"/>
                </a:solidFill>
                <a:latin typeface="黑体" panose="02010609060101010101" pitchFamily="49" charset="-122"/>
                <a:ea typeface="黑体" panose="02010609060101010101" pitchFamily="49" charset="-122"/>
                <a:cs typeface="Arial" panose="020B0604020202020204" pitchFamily="34" charset="0"/>
              </a:rPr>
              <a:t>社交平台</a:t>
            </a:r>
            <a:endParaRPr lang="en-US" altLang="zh-CN" sz="2400" dirty="0">
              <a:solidFill>
                <a:schemeClr val="accent2"/>
              </a:solidFill>
              <a:latin typeface="黑体" panose="02010609060101010101" pitchFamily="49" charset="-122"/>
              <a:ea typeface="黑体" panose="02010609060101010101" pitchFamily="49" charset="-122"/>
              <a:cs typeface="Arial" panose="020B0604020202020204" pitchFamily="34" charset="0"/>
            </a:endParaRPr>
          </a:p>
        </p:txBody>
      </p:sp>
      <p:sp>
        <p:nvSpPr>
          <p:cNvPr id="24" name="Text Box 27"/>
          <p:cNvSpPr txBox="1">
            <a:spLocks noChangeArrowheads="1"/>
          </p:cNvSpPr>
          <p:nvPr/>
        </p:nvSpPr>
        <p:spPr bwMode="gray">
          <a:xfrm>
            <a:off x="8747491" y="5224530"/>
            <a:ext cx="1706225" cy="43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92" tIns="34296" rIns="68592" bIns="3429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2400" dirty="0">
                <a:solidFill>
                  <a:schemeClr val="accent2"/>
                </a:solidFill>
                <a:latin typeface="黑体" panose="02010609060101010101" pitchFamily="49" charset="-122"/>
                <a:ea typeface="黑体" panose="02010609060101010101" pitchFamily="49" charset="-122"/>
                <a:cs typeface="Arial" panose="020B0604020202020204" pitchFamily="34" charset="0"/>
              </a:rPr>
              <a:t>自媒体平台</a:t>
            </a:r>
            <a:endParaRPr lang="en-US" altLang="zh-CN" sz="2400" dirty="0">
              <a:solidFill>
                <a:schemeClr val="accent2"/>
              </a:solidFill>
              <a:latin typeface="黑体" panose="02010609060101010101" pitchFamily="49" charset="-122"/>
              <a:ea typeface="黑体" panose="02010609060101010101" pitchFamily="49" charset="-122"/>
              <a:cs typeface="Arial" panose="020B0604020202020204" pitchFamily="34" charset="0"/>
            </a:endParaRPr>
          </a:p>
        </p:txBody>
      </p:sp>
      <p:sp>
        <p:nvSpPr>
          <p:cNvPr id="25" name="Text Box 27"/>
          <p:cNvSpPr txBox="1">
            <a:spLocks noChangeArrowheads="1"/>
          </p:cNvSpPr>
          <p:nvPr/>
        </p:nvSpPr>
        <p:spPr bwMode="gray">
          <a:xfrm>
            <a:off x="8826320" y="2708920"/>
            <a:ext cx="1706225" cy="43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92" tIns="34296" rIns="68592" bIns="3429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2400" dirty="0">
                <a:solidFill>
                  <a:schemeClr val="accent2"/>
                </a:solidFill>
                <a:latin typeface="黑体" panose="02010609060101010101" pitchFamily="49" charset="-122"/>
                <a:ea typeface="黑体" panose="02010609060101010101" pitchFamily="49" charset="-122"/>
                <a:cs typeface="Arial" panose="020B0604020202020204" pitchFamily="34" charset="0"/>
              </a:rPr>
              <a:t>问答平台</a:t>
            </a:r>
            <a:endParaRPr lang="en-US" altLang="zh-CN" sz="2400" dirty="0">
              <a:solidFill>
                <a:schemeClr val="accent2"/>
              </a:solidFill>
              <a:latin typeface="黑体" panose="02010609060101010101" pitchFamily="49" charset="-122"/>
              <a:ea typeface="黑体" panose="02010609060101010101" pitchFamily="49" charset="-122"/>
              <a:cs typeface="Arial" panose="020B0604020202020204" pitchFamily="34" charset="0"/>
            </a:endParaRPr>
          </a:p>
        </p:txBody>
      </p:sp>
      <p:pic>
        <p:nvPicPr>
          <p:cNvPr id="26" name="Picture 2" descr="F:\快盘\商务图片\png\2476235_065634059367_2.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866820" y="1988840"/>
            <a:ext cx="4269359" cy="4402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Freeform 6"/>
          <p:cNvSpPr/>
          <p:nvPr/>
        </p:nvSpPr>
        <p:spPr bwMode="auto">
          <a:xfrm>
            <a:off x="2823748" y="3490119"/>
            <a:ext cx="8089900" cy="2227262"/>
          </a:xfrm>
          <a:custGeom>
            <a:avLst/>
            <a:gdLst>
              <a:gd name="T0" fmla="*/ 2147483646 w 9859"/>
              <a:gd name="T1" fmla="*/ 167448936 h 2716"/>
              <a:gd name="T2" fmla="*/ 2147483646 w 9859"/>
              <a:gd name="T3" fmla="*/ 373229575 h 2716"/>
              <a:gd name="T4" fmla="*/ 2147483646 w 9859"/>
              <a:gd name="T5" fmla="*/ 1533267334 h 2716"/>
              <a:gd name="T6" fmla="*/ 84164828 w 9859"/>
              <a:gd name="T7" fmla="*/ 1434412492 h 2716"/>
              <a:gd name="T8" fmla="*/ 2147483646 w 9859"/>
              <a:gd name="T9" fmla="*/ 359107455 h 27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59" h="2716">
                <a:moveTo>
                  <a:pt x="5802" y="249"/>
                </a:moveTo>
                <a:cubicBezTo>
                  <a:pt x="7937" y="0"/>
                  <a:pt x="9604" y="113"/>
                  <a:pt x="9721" y="555"/>
                </a:cubicBezTo>
                <a:cubicBezTo>
                  <a:pt x="9859" y="1072"/>
                  <a:pt x="7821" y="1845"/>
                  <a:pt x="5172" y="2280"/>
                </a:cubicBezTo>
                <a:cubicBezTo>
                  <a:pt x="2522" y="2716"/>
                  <a:pt x="262" y="2650"/>
                  <a:pt x="125" y="2133"/>
                </a:cubicBezTo>
                <a:cubicBezTo>
                  <a:pt x="0" y="1663"/>
                  <a:pt x="1673" y="981"/>
                  <a:pt x="3970" y="534"/>
                </a:cubicBezTo>
              </a:path>
            </a:pathLst>
          </a:custGeom>
          <a:noFill/>
          <a:ln w="10" cap="flat" cmpd="sng">
            <a:solidFill>
              <a:srgbClr val="005E7D"/>
            </a:solidFill>
            <a:prstDash val="dash"/>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28" name="组合 19"/>
          <p:cNvGrpSpPr/>
          <p:nvPr/>
        </p:nvGrpSpPr>
        <p:grpSpPr bwMode="auto">
          <a:xfrm>
            <a:off x="4398548" y="3823494"/>
            <a:ext cx="719138" cy="717624"/>
            <a:chOff x="0" y="0"/>
            <a:chExt cx="717637" cy="717637"/>
          </a:xfrm>
        </p:grpSpPr>
        <p:sp>
          <p:nvSpPr>
            <p:cNvPr id="29" name="Oval 7"/>
            <p:cNvSpPr>
              <a:spLocks noChangeArrowheads="1"/>
            </p:cNvSpPr>
            <p:nvPr/>
          </p:nvSpPr>
          <p:spPr bwMode="auto">
            <a:xfrm>
              <a:off x="0" y="0"/>
              <a:ext cx="717637" cy="717637"/>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2400" b="1">
                <a:solidFill>
                  <a:srgbClr val="FFFFFF"/>
                </a:solidFill>
                <a:latin typeface="+mj-lt"/>
                <a:ea typeface="黑体" panose="02010609060101010101" pitchFamily="49" charset="-122"/>
              </a:endParaRPr>
            </a:p>
          </p:txBody>
        </p:sp>
        <p:sp>
          <p:nvSpPr>
            <p:cNvPr id="30" name="TextBox 21"/>
            <p:cNvSpPr txBox="1">
              <a:spLocks noChangeArrowheads="1"/>
            </p:cNvSpPr>
            <p:nvPr/>
          </p:nvSpPr>
          <p:spPr bwMode="auto">
            <a:xfrm>
              <a:off x="3839" y="139107"/>
              <a:ext cx="701527" cy="461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b="1" dirty="0">
                  <a:solidFill>
                    <a:srgbClr val="FFFFFF"/>
                  </a:solidFill>
                  <a:latin typeface="+mj-lt"/>
                  <a:ea typeface="黑体" panose="02010609060101010101" pitchFamily="49" charset="-122"/>
                </a:rPr>
                <a:t>1</a:t>
              </a:r>
              <a:endParaRPr lang="en-US" altLang="zh-CN" sz="2400" b="1" dirty="0">
                <a:solidFill>
                  <a:srgbClr val="FFFFFF"/>
                </a:solidFill>
                <a:latin typeface="+mj-lt"/>
                <a:ea typeface="黑体" panose="02010609060101010101" pitchFamily="49" charset="-122"/>
              </a:endParaRPr>
            </a:p>
          </p:txBody>
        </p:sp>
      </p:grpSp>
      <p:grpSp>
        <p:nvGrpSpPr>
          <p:cNvPr id="31" name="组合 22"/>
          <p:cNvGrpSpPr/>
          <p:nvPr/>
        </p:nvGrpSpPr>
        <p:grpSpPr bwMode="auto">
          <a:xfrm>
            <a:off x="2644361" y="4907756"/>
            <a:ext cx="887412" cy="887413"/>
            <a:chOff x="0" y="0"/>
            <a:chExt cx="886864" cy="886864"/>
          </a:xfrm>
        </p:grpSpPr>
        <p:sp>
          <p:nvSpPr>
            <p:cNvPr id="32" name="Oval 8"/>
            <p:cNvSpPr>
              <a:spLocks noChangeArrowheads="1"/>
            </p:cNvSpPr>
            <p:nvPr/>
          </p:nvSpPr>
          <p:spPr bwMode="auto">
            <a:xfrm>
              <a:off x="0" y="0"/>
              <a:ext cx="886864" cy="886864"/>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2400" b="1">
                <a:solidFill>
                  <a:srgbClr val="FFFFFF"/>
                </a:solidFill>
                <a:latin typeface="+mj-lt"/>
                <a:ea typeface="黑体" panose="02010609060101010101" pitchFamily="49" charset="-122"/>
              </a:endParaRPr>
            </a:p>
          </p:txBody>
        </p:sp>
        <p:sp>
          <p:nvSpPr>
            <p:cNvPr id="33" name="TextBox 24"/>
            <p:cNvSpPr txBox="1">
              <a:spLocks noChangeArrowheads="1"/>
            </p:cNvSpPr>
            <p:nvPr/>
          </p:nvSpPr>
          <p:spPr bwMode="auto">
            <a:xfrm>
              <a:off x="79353" y="206842"/>
              <a:ext cx="701527" cy="461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b="1" dirty="0">
                  <a:solidFill>
                    <a:srgbClr val="FFFFFF"/>
                  </a:solidFill>
                  <a:latin typeface="+mj-lt"/>
                  <a:ea typeface="黑体" panose="02010609060101010101" pitchFamily="49" charset="-122"/>
                </a:rPr>
                <a:t>2</a:t>
              </a:r>
              <a:endParaRPr lang="en-US" altLang="zh-CN" sz="2400" b="1" dirty="0">
                <a:solidFill>
                  <a:srgbClr val="FFFFFF"/>
                </a:solidFill>
                <a:latin typeface="+mj-lt"/>
                <a:ea typeface="黑体" panose="02010609060101010101" pitchFamily="49" charset="-122"/>
              </a:endParaRPr>
            </a:p>
          </p:txBody>
        </p:sp>
      </p:grpSp>
      <p:grpSp>
        <p:nvGrpSpPr>
          <p:cNvPr id="34" name="组合 25"/>
          <p:cNvGrpSpPr/>
          <p:nvPr/>
        </p:nvGrpSpPr>
        <p:grpSpPr bwMode="auto">
          <a:xfrm>
            <a:off x="5435186" y="4923631"/>
            <a:ext cx="1044575" cy="1044575"/>
            <a:chOff x="0" y="0"/>
            <a:chExt cx="1043955" cy="1043955"/>
          </a:xfrm>
        </p:grpSpPr>
        <p:sp>
          <p:nvSpPr>
            <p:cNvPr id="35" name="Oval 9"/>
            <p:cNvSpPr>
              <a:spLocks noChangeArrowheads="1"/>
            </p:cNvSpPr>
            <p:nvPr/>
          </p:nvSpPr>
          <p:spPr bwMode="auto">
            <a:xfrm>
              <a:off x="0" y="0"/>
              <a:ext cx="1043955" cy="1043955"/>
            </a:xfrm>
            <a:prstGeom prst="ellipse">
              <a:avLst/>
            </a:pr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2800" b="1">
                <a:solidFill>
                  <a:srgbClr val="FFFFFF"/>
                </a:solidFill>
                <a:latin typeface="+mj-lt"/>
                <a:ea typeface="黑体" panose="02010609060101010101" pitchFamily="49" charset="-122"/>
              </a:endParaRPr>
            </a:p>
          </p:txBody>
        </p:sp>
        <p:sp>
          <p:nvSpPr>
            <p:cNvPr id="36" name="TextBox 27"/>
            <p:cNvSpPr txBox="1">
              <a:spLocks noChangeArrowheads="1"/>
            </p:cNvSpPr>
            <p:nvPr/>
          </p:nvSpPr>
          <p:spPr bwMode="auto">
            <a:xfrm>
              <a:off x="195502" y="261788"/>
              <a:ext cx="701527" cy="522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dirty="0">
                  <a:solidFill>
                    <a:srgbClr val="FFFFFF"/>
                  </a:solidFill>
                  <a:latin typeface="+mj-lt"/>
                  <a:ea typeface="黑体" panose="02010609060101010101" pitchFamily="49" charset="-122"/>
                </a:rPr>
                <a:t>3</a:t>
              </a:r>
              <a:endParaRPr lang="en-US" altLang="zh-CN" sz="2800" b="1" dirty="0">
                <a:solidFill>
                  <a:srgbClr val="FFFFFF"/>
                </a:solidFill>
                <a:latin typeface="+mj-lt"/>
                <a:ea typeface="黑体" panose="02010609060101010101" pitchFamily="49" charset="-122"/>
              </a:endParaRPr>
            </a:p>
          </p:txBody>
        </p:sp>
      </p:grpSp>
      <p:grpSp>
        <p:nvGrpSpPr>
          <p:cNvPr id="37" name="组合 28"/>
          <p:cNvGrpSpPr/>
          <p:nvPr/>
        </p:nvGrpSpPr>
        <p:grpSpPr bwMode="auto">
          <a:xfrm>
            <a:off x="9327736" y="4190206"/>
            <a:ext cx="935037" cy="935038"/>
            <a:chOff x="0" y="0"/>
            <a:chExt cx="935038" cy="935038"/>
          </a:xfrm>
        </p:grpSpPr>
        <p:sp>
          <p:nvSpPr>
            <p:cNvPr id="38" name="Oval 10"/>
            <p:cNvSpPr>
              <a:spLocks noChangeArrowheads="1"/>
            </p:cNvSpPr>
            <p:nvPr/>
          </p:nvSpPr>
          <p:spPr bwMode="auto">
            <a:xfrm>
              <a:off x="0" y="0"/>
              <a:ext cx="935038" cy="935038"/>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2800" b="1">
                <a:solidFill>
                  <a:srgbClr val="FFFFFF"/>
                </a:solidFill>
                <a:latin typeface="+mj-lt"/>
                <a:ea typeface="黑体" panose="02010609060101010101" pitchFamily="49" charset="-122"/>
              </a:endParaRPr>
            </a:p>
          </p:txBody>
        </p:sp>
        <p:sp>
          <p:nvSpPr>
            <p:cNvPr id="39" name="TextBox 30"/>
            <p:cNvSpPr txBox="1">
              <a:spLocks noChangeArrowheads="1"/>
            </p:cNvSpPr>
            <p:nvPr/>
          </p:nvSpPr>
          <p:spPr bwMode="auto">
            <a:xfrm>
              <a:off x="124324" y="203280"/>
              <a:ext cx="7015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dirty="0">
                  <a:solidFill>
                    <a:srgbClr val="FFFFFF"/>
                  </a:solidFill>
                  <a:latin typeface="+mj-lt"/>
                  <a:ea typeface="黑体" panose="02010609060101010101" pitchFamily="49" charset="-122"/>
                </a:rPr>
                <a:t>4</a:t>
              </a:r>
              <a:endParaRPr lang="en-US" altLang="zh-CN" sz="2800" b="1" dirty="0">
                <a:solidFill>
                  <a:srgbClr val="FFFFFF"/>
                </a:solidFill>
                <a:latin typeface="+mj-lt"/>
                <a:ea typeface="黑体" panose="02010609060101010101" pitchFamily="49" charset="-122"/>
              </a:endParaRPr>
            </a:p>
          </p:txBody>
        </p:sp>
      </p:grpSp>
      <p:grpSp>
        <p:nvGrpSpPr>
          <p:cNvPr id="40" name="组合 31"/>
          <p:cNvGrpSpPr/>
          <p:nvPr/>
        </p:nvGrpSpPr>
        <p:grpSpPr bwMode="auto">
          <a:xfrm>
            <a:off x="8824498" y="3221831"/>
            <a:ext cx="701675" cy="667928"/>
            <a:chOff x="0" y="0"/>
            <a:chExt cx="701527" cy="668338"/>
          </a:xfrm>
        </p:grpSpPr>
        <p:sp>
          <p:nvSpPr>
            <p:cNvPr id="41" name="Oval 11"/>
            <p:cNvSpPr>
              <a:spLocks noChangeArrowheads="1"/>
            </p:cNvSpPr>
            <p:nvPr/>
          </p:nvSpPr>
          <p:spPr bwMode="auto">
            <a:xfrm>
              <a:off x="1822" y="0"/>
              <a:ext cx="668338" cy="668338"/>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2400" b="1">
                <a:solidFill>
                  <a:srgbClr val="FFFFFF"/>
                </a:solidFill>
                <a:latin typeface="+mj-lt"/>
                <a:ea typeface="黑体" panose="02010609060101010101" pitchFamily="49" charset="-122"/>
              </a:endParaRPr>
            </a:p>
          </p:txBody>
        </p:sp>
        <p:sp>
          <p:nvSpPr>
            <p:cNvPr id="42" name="TextBox 33"/>
            <p:cNvSpPr txBox="1">
              <a:spLocks noChangeArrowheads="1"/>
            </p:cNvSpPr>
            <p:nvPr/>
          </p:nvSpPr>
          <p:spPr bwMode="auto">
            <a:xfrm>
              <a:off x="0" y="122387"/>
              <a:ext cx="701527" cy="461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b="1" dirty="0">
                  <a:solidFill>
                    <a:srgbClr val="FFFFFF"/>
                  </a:solidFill>
                  <a:latin typeface="+mj-lt"/>
                  <a:ea typeface="黑体" panose="02010609060101010101" pitchFamily="49" charset="-122"/>
                </a:rPr>
                <a:t>5</a:t>
              </a:r>
              <a:endParaRPr lang="en-US" altLang="zh-CN" sz="2400" b="1" dirty="0">
                <a:solidFill>
                  <a:srgbClr val="FFFFFF"/>
                </a:solidFill>
                <a:latin typeface="+mj-lt"/>
                <a:ea typeface="黑体" panose="02010609060101010101" pitchFamily="49" charset="-12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1" presetClass="entr" presetSubtype="1"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heel(1)">
                                      <p:cBhvr>
                                        <p:cTn id="17" dur="2000"/>
                                        <p:tgtEl>
                                          <p:spTgt spid="27"/>
                                        </p:tgtEl>
                                      </p:cBhvr>
                                    </p:animEffect>
                                  </p:childTnLst>
                                </p:cTn>
                              </p:par>
                            </p:childTnLst>
                          </p:cTn>
                        </p:par>
                        <p:par>
                          <p:cTn id="18" fill="hold">
                            <p:stCondLst>
                              <p:cond delay="3500"/>
                            </p:stCondLst>
                            <p:childTnLst>
                              <p:par>
                                <p:cTn id="19" presetID="1" presetClass="entr" presetSubtype="0"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par>
                          <p:cTn id="21" fill="hold">
                            <p:stCondLst>
                              <p:cond delay="3500"/>
                            </p:stCondLst>
                            <p:childTnLst>
                              <p:par>
                                <p:cTn id="22" presetID="12" presetClass="entr" presetSubtype="8"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p:tgtEl>
                                          <p:spTgt spid="21"/>
                                        </p:tgtEl>
                                        <p:attrNameLst>
                                          <p:attrName>ppt_x</p:attrName>
                                        </p:attrNameLst>
                                      </p:cBhvr>
                                      <p:tavLst>
                                        <p:tav tm="0">
                                          <p:val>
                                            <p:strVal val="#ppt_x-#ppt_w*1.125000"/>
                                          </p:val>
                                        </p:tav>
                                        <p:tav tm="100000">
                                          <p:val>
                                            <p:strVal val="#ppt_x"/>
                                          </p:val>
                                        </p:tav>
                                      </p:tavLst>
                                    </p:anim>
                                    <p:animEffect transition="in" filter="wipe(right)">
                                      <p:cBhvr>
                                        <p:cTn id="25" dur="500"/>
                                        <p:tgtEl>
                                          <p:spTgt spid="21"/>
                                        </p:tgtEl>
                                      </p:cBhvr>
                                    </p:animEffect>
                                  </p:childTnLst>
                                </p:cTn>
                              </p:par>
                            </p:childTnLst>
                          </p:cTn>
                        </p:par>
                        <p:par>
                          <p:cTn id="26" fill="hold">
                            <p:stCondLst>
                              <p:cond delay="4000"/>
                            </p:stCondLst>
                            <p:childTnLst>
                              <p:par>
                                <p:cTn id="27" presetID="1" presetClass="entr" presetSubtype="0"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par>
                          <p:cTn id="29" fill="hold">
                            <p:stCondLst>
                              <p:cond delay="4000"/>
                            </p:stCondLst>
                            <p:childTnLst>
                              <p:par>
                                <p:cTn id="30" presetID="12" presetClass="entr" presetSubtype="8"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ppt_x</p:attrName>
                                        </p:attrNameLst>
                                      </p:cBhvr>
                                      <p:tavLst>
                                        <p:tav tm="0">
                                          <p:val>
                                            <p:strVal val="#ppt_x-#ppt_w*1.125000"/>
                                          </p:val>
                                        </p:tav>
                                        <p:tav tm="100000">
                                          <p:val>
                                            <p:strVal val="#ppt_x"/>
                                          </p:val>
                                        </p:tav>
                                      </p:tavLst>
                                    </p:anim>
                                    <p:animEffect transition="in" filter="wipe(right)">
                                      <p:cBhvr>
                                        <p:cTn id="33" dur="500"/>
                                        <p:tgtEl>
                                          <p:spTgt spid="22"/>
                                        </p:tgtEl>
                                      </p:cBhvr>
                                    </p:animEffect>
                                  </p:childTnLst>
                                </p:cTn>
                              </p:par>
                            </p:childTnLst>
                          </p:cTn>
                        </p:par>
                        <p:par>
                          <p:cTn id="34" fill="hold">
                            <p:stCondLst>
                              <p:cond delay="4500"/>
                            </p:stCondLst>
                            <p:childTnLst>
                              <p:par>
                                <p:cTn id="35" presetID="1" presetClass="entr" presetSubtype="0"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par>
                          <p:cTn id="37" fill="hold">
                            <p:stCondLst>
                              <p:cond delay="4500"/>
                            </p:stCondLst>
                            <p:childTnLst>
                              <p:par>
                                <p:cTn id="38" presetID="12" presetClass="entr" presetSubtype="4"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slide(fromBottom)">
                                      <p:cBhvr>
                                        <p:cTn id="40" dur="500"/>
                                        <p:tgtEl>
                                          <p:spTgt spid="23"/>
                                        </p:tgtEl>
                                      </p:cBhvr>
                                    </p:animEffect>
                                  </p:childTnLst>
                                </p:cTn>
                              </p:par>
                            </p:childTnLst>
                          </p:cTn>
                        </p:par>
                        <p:par>
                          <p:cTn id="41" fill="hold">
                            <p:stCondLst>
                              <p:cond delay="5000"/>
                            </p:stCondLst>
                            <p:childTnLst>
                              <p:par>
                                <p:cTn id="42" presetID="1" presetClass="entr" presetSubtype="0" fill="hold" nodeType="afterEffect">
                                  <p:stCondLst>
                                    <p:cond delay="0"/>
                                  </p:stCondLst>
                                  <p:childTnLst>
                                    <p:set>
                                      <p:cBhvr>
                                        <p:cTn id="43" dur="1" fill="hold">
                                          <p:stCondLst>
                                            <p:cond delay="0"/>
                                          </p:stCondLst>
                                        </p:cTn>
                                        <p:tgtEl>
                                          <p:spTgt spid="37"/>
                                        </p:tgtEl>
                                        <p:attrNameLst>
                                          <p:attrName>style.visibility</p:attrName>
                                        </p:attrNameLst>
                                      </p:cBhvr>
                                      <p:to>
                                        <p:strVal val="visible"/>
                                      </p:to>
                                    </p:set>
                                  </p:childTnLst>
                                </p:cTn>
                              </p:par>
                            </p:childTnLst>
                          </p:cTn>
                        </p:par>
                        <p:par>
                          <p:cTn id="44" fill="hold">
                            <p:stCondLst>
                              <p:cond delay="5000"/>
                            </p:stCondLst>
                            <p:childTnLst>
                              <p:par>
                                <p:cTn id="45" presetID="12" presetClass="entr" presetSubtype="4"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slide(fromBottom)">
                                      <p:cBhvr>
                                        <p:cTn id="47" dur="500"/>
                                        <p:tgtEl>
                                          <p:spTgt spid="24"/>
                                        </p:tgtEl>
                                      </p:cBhvr>
                                    </p:animEffect>
                                  </p:childTnLst>
                                </p:cTn>
                              </p:par>
                            </p:childTnLst>
                          </p:cTn>
                        </p:par>
                        <p:par>
                          <p:cTn id="48" fill="hold">
                            <p:stCondLst>
                              <p:cond delay="5500"/>
                            </p:stCondLst>
                            <p:childTnLst>
                              <p:par>
                                <p:cTn id="49" presetID="1" presetClass="entr" presetSubtype="0" fill="hold" nodeType="after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childTnLst>
                          </p:cTn>
                        </p:par>
                        <p:par>
                          <p:cTn id="51" fill="hold">
                            <p:stCondLst>
                              <p:cond delay="5500"/>
                            </p:stCondLst>
                            <p:childTnLst>
                              <p:par>
                                <p:cTn id="52" presetID="12" presetClass="entr" presetSubtype="2" fill="hold" grpId="0" nodeType="after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500"/>
                                        <p:tgtEl>
                                          <p:spTgt spid="25"/>
                                        </p:tgtEl>
                                        <p:attrNameLst>
                                          <p:attrName>ppt_x</p:attrName>
                                        </p:attrNameLst>
                                      </p:cBhvr>
                                      <p:tavLst>
                                        <p:tav tm="0">
                                          <p:val>
                                            <p:strVal val="#ppt_x+#ppt_w*1.125000"/>
                                          </p:val>
                                        </p:tav>
                                        <p:tav tm="100000">
                                          <p:val>
                                            <p:strVal val="#ppt_x"/>
                                          </p:val>
                                        </p:tav>
                                      </p:tavLst>
                                    </p:anim>
                                    <p:animEffect transition="in" filter="wipe(left)">
                                      <p:cBhvr>
                                        <p:cTn id="5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2" grpId="0"/>
      <p:bldP spid="23" grpId="0"/>
      <p:bldP spid="24" grpId="0"/>
      <p:bldP spid="25" grpId="0"/>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34343" y="1412776"/>
            <a:ext cx="10528075" cy="4510209"/>
          </a:xfrm>
          <a:prstGeom prst="rect">
            <a:avLst/>
          </a:prstGeom>
        </p:spPr>
        <p:txBody>
          <a:bodyPr wrap="square">
            <a:spAutoFit/>
          </a:bodyPr>
          <a:lstStyle/>
          <a:p>
            <a:pPr indent="612140" algn="just">
              <a:lnSpc>
                <a:spcPct val="120000"/>
              </a:lnSpc>
              <a:spcBef>
                <a:spcPts val="0"/>
              </a:spcBef>
            </a:pPr>
            <a:r>
              <a:rPr lang="en-US" altLang="zh-CN" sz="2800" b="1" dirty="0">
                <a:solidFill>
                  <a:schemeClr val="accent2"/>
                </a:solidFill>
                <a:latin typeface="+mj-lt"/>
                <a:ea typeface="黑体" panose="02010609060101010101" pitchFamily="49" charset="-122"/>
              </a:rPr>
              <a:t>1. </a:t>
            </a:r>
            <a:r>
              <a:rPr lang="zh-CN" altLang="en-US" sz="2800" b="1" dirty="0">
                <a:solidFill>
                  <a:schemeClr val="accent2"/>
                </a:solidFill>
                <a:latin typeface="+mj-lt"/>
                <a:ea typeface="黑体" panose="02010609060101010101" pitchFamily="49" charset="-122"/>
              </a:rPr>
              <a:t>视频和音频平台</a:t>
            </a:r>
            <a:endParaRPr lang="zh-CN" altLang="en-US" sz="2800" b="1" dirty="0">
              <a:solidFill>
                <a:schemeClr val="accent2"/>
              </a:solidFill>
              <a:latin typeface="+mj-lt"/>
              <a:ea typeface="黑体" panose="02010609060101010101" pitchFamily="49" charset="-122"/>
            </a:endParaRPr>
          </a:p>
          <a:p>
            <a:pPr indent="612140" algn="just">
              <a:lnSpc>
                <a:spcPct val="130000"/>
              </a:lnSpc>
              <a:spcBef>
                <a:spcPts val="1000"/>
              </a:spcBef>
            </a:pPr>
            <a:r>
              <a:rPr lang="zh-CN" altLang="en-US" sz="2600" dirty="0">
                <a:solidFill>
                  <a:schemeClr val="accent2"/>
                </a:solidFill>
                <a:latin typeface="+mj-lt"/>
                <a:ea typeface="黑体" panose="02010609060101010101" pitchFamily="49" charset="-122"/>
              </a:rPr>
              <a:t>视频有短视频、长视频等多种形式。短视频平台又抖音、快手等；长视频平台包括腾讯视频、爱奇艺、</a:t>
            </a:r>
            <a:r>
              <a:rPr lang="en-US" altLang="zh-CN" sz="2600" dirty="0">
                <a:solidFill>
                  <a:schemeClr val="accent2"/>
                </a:solidFill>
                <a:latin typeface="+mj-lt"/>
                <a:ea typeface="黑体" panose="02010609060101010101" pitchFamily="49" charset="-122"/>
              </a:rPr>
              <a:t>B</a:t>
            </a:r>
            <a:r>
              <a:rPr lang="zh-CN" altLang="en-US" sz="2600" dirty="0">
                <a:solidFill>
                  <a:schemeClr val="accent2"/>
                </a:solidFill>
                <a:latin typeface="+mj-lt"/>
                <a:ea typeface="黑体" panose="02010609060101010101" pitchFamily="49" charset="-122"/>
              </a:rPr>
              <a:t>站等。音频平台有喜马拉雅、猫耳等。</a:t>
            </a:r>
            <a:endParaRPr lang="zh-CN" altLang="en-US" sz="2600" dirty="0">
              <a:solidFill>
                <a:schemeClr val="accent2"/>
              </a:solidFill>
              <a:latin typeface="+mj-lt"/>
              <a:ea typeface="黑体" panose="02010609060101010101" pitchFamily="49" charset="-122"/>
            </a:endParaRPr>
          </a:p>
          <a:p>
            <a:pPr indent="612140" algn="just">
              <a:lnSpc>
                <a:spcPct val="120000"/>
              </a:lnSpc>
              <a:spcBef>
                <a:spcPts val="1000"/>
              </a:spcBef>
              <a:spcAft>
                <a:spcPts val="500"/>
              </a:spcAft>
            </a:pPr>
            <a:r>
              <a:rPr lang="en-US" altLang="zh-CN" sz="2800" b="1" dirty="0">
                <a:solidFill>
                  <a:schemeClr val="accent2"/>
                </a:solidFill>
                <a:latin typeface="+mj-lt"/>
                <a:ea typeface="黑体" panose="02010609060101010101" pitchFamily="49" charset="-122"/>
              </a:rPr>
              <a:t>2. </a:t>
            </a:r>
            <a:r>
              <a:rPr lang="zh-CN" altLang="en-US" sz="2800" b="1" dirty="0">
                <a:solidFill>
                  <a:schemeClr val="accent2"/>
                </a:solidFill>
                <a:latin typeface="+mj-lt"/>
                <a:ea typeface="黑体" panose="02010609060101010101" pitchFamily="49" charset="-122"/>
              </a:rPr>
              <a:t>直播平台</a:t>
            </a:r>
            <a:endParaRPr lang="zh-CN" altLang="en-US" sz="2800" b="1" dirty="0">
              <a:solidFill>
                <a:schemeClr val="accent2"/>
              </a:solidFill>
              <a:latin typeface="+mj-lt"/>
              <a:ea typeface="黑体" panose="02010609060101010101" pitchFamily="49" charset="-122"/>
            </a:endParaRPr>
          </a:p>
          <a:p>
            <a:pPr indent="612140" algn="just">
              <a:lnSpc>
                <a:spcPct val="130000"/>
              </a:lnSpc>
              <a:spcBef>
                <a:spcPts val="0"/>
              </a:spcBef>
            </a:pPr>
            <a:r>
              <a:rPr lang="zh-CN" altLang="en-US" sz="2600" dirty="0">
                <a:solidFill>
                  <a:schemeClr val="accent2"/>
                </a:solidFill>
                <a:latin typeface="+mj-lt"/>
                <a:ea typeface="黑体" panose="02010609060101010101" pitchFamily="49" charset="-122"/>
              </a:rPr>
              <a:t>典型的直播平台有斗鱼、花椒、映客等。现在很多其他类型的平台都有现场直播功能，如抖音、快手、微博、淘宝等。直播平台的特点是直观和实时交互，用户代入感强。</a:t>
            </a:r>
            <a:endParaRPr lang="zh-CN" altLang="en-US" sz="2600" dirty="0">
              <a:solidFill>
                <a:schemeClr val="accent2"/>
              </a:solidFill>
              <a:latin typeface="+mj-lt"/>
              <a:ea typeface="黑体" panose="02010609060101010101" pitchFamily="49" charset="-122"/>
            </a:endParaRPr>
          </a:p>
        </p:txBody>
      </p:sp>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9908" y="1256578"/>
            <a:ext cx="10936946" cy="5140638"/>
          </a:xfrm>
          <a:prstGeom prst="rect">
            <a:avLst/>
          </a:prstGeom>
        </p:spPr>
        <p:txBody>
          <a:bodyPr wrap="square">
            <a:spAutoFit/>
          </a:bodyPr>
          <a:lstStyle/>
          <a:p>
            <a:pPr indent="612140" algn="just">
              <a:lnSpc>
                <a:spcPct val="130000"/>
              </a:lnSpc>
              <a:spcBef>
                <a:spcPts val="0"/>
              </a:spcBef>
              <a:spcAft>
                <a:spcPts val="1000"/>
              </a:spcAft>
            </a:pPr>
            <a:r>
              <a:rPr lang="en-US" altLang="zh-CN" sz="2800" b="1" dirty="0">
                <a:solidFill>
                  <a:schemeClr val="accent2"/>
                </a:solidFill>
                <a:latin typeface="+mj-lt"/>
                <a:ea typeface="黑体" panose="02010609060101010101" pitchFamily="49" charset="-122"/>
              </a:rPr>
              <a:t>3. </a:t>
            </a:r>
            <a:r>
              <a:rPr lang="zh-CN" altLang="en-US" sz="2800" b="1" dirty="0">
                <a:solidFill>
                  <a:schemeClr val="accent2"/>
                </a:solidFill>
                <a:latin typeface="+mj-lt"/>
                <a:ea typeface="黑体" panose="02010609060101010101" pitchFamily="49" charset="-122"/>
              </a:rPr>
              <a:t>社交平台</a:t>
            </a:r>
            <a:endParaRPr lang="zh-CN" altLang="en-US" sz="2800" b="1" dirty="0">
              <a:solidFill>
                <a:schemeClr val="accent2"/>
              </a:solidFill>
              <a:latin typeface="+mj-lt"/>
              <a:ea typeface="黑体" panose="02010609060101010101" pitchFamily="49" charset="-122"/>
            </a:endParaRPr>
          </a:p>
          <a:p>
            <a:pPr indent="612140" algn="just">
              <a:lnSpc>
                <a:spcPct val="130000"/>
              </a:lnSpc>
              <a:spcBef>
                <a:spcPts val="0"/>
              </a:spcBef>
            </a:pPr>
            <a:r>
              <a:rPr lang="zh-CN" altLang="en-US" sz="2600" dirty="0">
                <a:solidFill>
                  <a:srgbClr val="C00000"/>
                </a:solidFill>
                <a:latin typeface="+mj-lt"/>
                <a:ea typeface="黑体" panose="02010609060101010101" pitchFamily="49" charset="-122"/>
              </a:rPr>
              <a:t>微信</a:t>
            </a:r>
            <a:r>
              <a:rPr lang="zh-CN" altLang="en-US" sz="2600" dirty="0">
                <a:solidFill>
                  <a:schemeClr val="accent2"/>
                </a:solidFill>
                <a:latin typeface="+mj-lt"/>
                <a:ea typeface="黑体" panose="02010609060101010101" pitchFamily="49" charset="-122"/>
              </a:rPr>
              <a:t>是目前拥有最多用户的社交平台之一。微信中的微信公众号、微信群、微信小程序等，通过系统的运营，能给企业和品牌产品带来更高的知名度。</a:t>
            </a:r>
            <a:endParaRPr lang="zh-CN" altLang="en-US" sz="2600" dirty="0">
              <a:solidFill>
                <a:schemeClr val="accent2"/>
              </a:solidFill>
              <a:latin typeface="+mj-lt"/>
              <a:ea typeface="黑体" panose="02010609060101010101" pitchFamily="49" charset="-122"/>
            </a:endParaRPr>
          </a:p>
          <a:p>
            <a:pPr indent="612140" algn="just">
              <a:lnSpc>
                <a:spcPct val="130000"/>
              </a:lnSpc>
              <a:spcBef>
                <a:spcPts val="1000"/>
              </a:spcBef>
            </a:pPr>
            <a:r>
              <a:rPr lang="zh-CN" altLang="en-US" sz="2600" dirty="0">
                <a:solidFill>
                  <a:srgbClr val="C00000"/>
                </a:solidFill>
                <a:latin typeface="+mj-lt"/>
                <a:ea typeface="黑体" panose="02010609060101010101" pitchFamily="49" charset="-122"/>
              </a:rPr>
              <a:t>微博</a:t>
            </a:r>
            <a:r>
              <a:rPr lang="zh-CN" altLang="en-US" sz="2600" dirty="0">
                <a:solidFill>
                  <a:schemeClr val="accent2"/>
                </a:solidFill>
                <a:latin typeface="+mj-lt"/>
                <a:ea typeface="黑体" panose="02010609060101010101" pitchFamily="49" charset="-122"/>
              </a:rPr>
              <a:t>也是目前较受欢迎的社交平台之一，用户活跃度高、号召力非常强，是品牌营销推广的优秀载体。</a:t>
            </a:r>
            <a:endParaRPr lang="zh-CN" altLang="en-US" sz="2600" dirty="0">
              <a:solidFill>
                <a:schemeClr val="accent2"/>
              </a:solidFill>
              <a:latin typeface="+mj-lt"/>
              <a:ea typeface="黑体" panose="02010609060101010101" pitchFamily="49" charset="-122"/>
            </a:endParaRPr>
          </a:p>
          <a:p>
            <a:pPr indent="612140" algn="just">
              <a:lnSpc>
                <a:spcPct val="130000"/>
              </a:lnSpc>
              <a:spcBef>
                <a:spcPts val="1000"/>
              </a:spcBef>
            </a:pPr>
            <a:r>
              <a:rPr lang="zh-CN" altLang="en-US" sz="2600" dirty="0">
                <a:solidFill>
                  <a:srgbClr val="C00000"/>
                </a:solidFill>
                <a:latin typeface="+mj-lt"/>
                <a:ea typeface="黑体" panose="02010609060101010101" pitchFamily="49" charset="-122"/>
              </a:rPr>
              <a:t>小红书</a:t>
            </a:r>
            <a:r>
              <a:rPr lang="zh-CN" altLang="en-US" sz="2600" dirty="0">
                <a:solidFill>
                  <a:schemeClr val="accent2"/>
                </a:solidFill>
                <a:latin typeface="+mj-lt"/>
                <a:ea typeface="黑体" panose="02010609060101010101" pitchFamily="49" charset="-122"/>
              </a:rPr>
              <a:t>是社交电商平台，该平台上既有购买者又有销售者，同时还有第三方内容分享者。在小红书上分享好的产品和服务体验，可以引发用户“种草”的冲动，最终促成交易。</a:t>
            </a:r>
            <a:endParaRPr lang="zh-CN" altLang="en-US" sz="2600" dirty="0">
              <a:solidFill>
                <a:srgbClr val="C00000"/>
              </a:solidFill>
              <a:latin typeface="+mj-lt"/>
              <a:ea typeface="黑体" panose="02010609060101010101" pitchFamily="49" charset="-122"/>
            </a:endParaRPr>
          </a:p>
        </p:txBody>
      </p:sp>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9908" y="836712"/>
            <a:ext cx="10936946" cy="5871992"/>
          </a:xfrm>
          <a:prstGeom prst="rect">
            <a:avLst/>
          </a:prstGeom>
        </p:spPr>
        <p:txBody>
          <a:bodyPr wrap="square">
            <a:spAutoFit/>
          </a:bodyPr>
          <a:lstStyle/>
          <a:p>
            <a:pPr indent="612140" algn="just">
              <a:lnSpc>
                <a:spcPct val="130000"/>
              </a:lnSpc>
              <a:spcBef>
                <a:spcPts val="0"/>
              </a:spcBef>
              <a:spcAft>
                <a:spcPts val="1000"/>
              </a:spcAft>
            </a:pPr>
            <a:r>
              <a:rPr lang="en-US" altLang="zh-CN" sz="2800" b="1" dirty="0">
                <a:solidFill>
                  <a:schemeClr val="accent2"/>
                </a:solidFill>
                <a:latin typeface="+mj-lt"/>
                <a:ea typeface="黑体" panose="02010609060101010101" pitchFamily="49" charset="-122"/>
              </a:rPr>
              <a:t>4. </a:t>
            </a:r>
            <a:r>
              <a:rPr lang="zh-CN" altLang="en-US" sz="2800" b="1" dirty="0">
                <a:solidFill>
                  <a:schemeClr val="accent2"/>
                </a:solidFill>
                <a:latin typeface="+mj-lt"/>
                <a:ea typeface="黑体" panose="02010609060101010101" pitchFamily="49" charset="-122"/>
              </a:rPr>
              <a:t>自媒体平台</a:t>
            </a:r>
            <a:endParaRPr lang="zh-CN" altLang="en-US" sz="2800" b="1" dirty="0">
              <a:solidFill>
                <a:schemeClr val="accent2"/>
              </a:solidFill>
              <a:latin typeface="+mj-lt"/>
              <a:ea typeface="黑体" panose="02010609060101010101" pitchFamily="49" charset="-122"/>
            </a:endParaRPr>
          </a:p>
          <a:p>
            <a:pPr indent="612140" algn="just">
              <a:lnSpc>
                <a:spcPct val="120000"/>
              </a:lnSpc>
              <a:spcBef>
                <a:spcPts val="0"/>
              </a:spcBef>
            </a:pPr>
            <a:r>
              <a:rPr lang="zh-CN" altLang="en-US" sz="2200" dirty="0">
                <a:solidFill>
                  <a:srgbClr val="C00000"/>
                </a:solidFill>
                <a:latin typeface="+mj-lt"/>
                <a:ea typeface="黑体" panose="02010609060101010101" pitchFamily="49" charset="-122"/>
              </a:rPr>
              <a:t>（</a:t>
            </a:r>
            <a:r>
              <a:rPr lang="en-US" altLang="zh-CN" sz="2200" dirty="0">
                <a:solidFill>
                  <a:srgbClr val="C00000"/>
                </a:solidFill>
                <a:latin typeface="+mj-lt"/>
                <a:ea typeface="黑体" panose="02010609060101010101" pitchFamily="49" charset="-122"/>
              </a:rPr>
              <a:t>1</a:t>
            </a:r>
            <a:r>
              <a:rPr lang="zh-CN" altLang="en-US" sz="2200" dirty="0">
                <a:solidFill>
                  <a:srgbClr val="C00000"/>
                </a:solidFill>
                <a:latin typeface="+mj-lt"/>
                <a:ea typeface="黑体" panose="02010609060101010101" pitchFamily="49" charset="-122"/>
              </a:rPr>
              <a:t>）头条号。</a:t>
            </a:r>
            <a:r>
              <a:rPr lang="zh-CN" altLang="en-US" sz="2200" dirty="0">
                <a:solidFill>
                  <a:schemeClr val="accent2"/>
                </a:solidFill>
                <a:latin typeface="+mj-lt"/>
                <a:ea typeface="黑体" panose="02010609060101010101" pitchFamily="49" charset="-122"/>
              </a:rPr>
              <a:t>头条号是今日头条旗下的自媒体平台，它通过智能推荐算法将优质内容推荐给相应的用户，以消重机制保护原创者的版权。入驻媒体</a:t>
            </a:r>
            <a:r>
              <a:rPr lang="en-US" altLang="zh-CN" sz="2200" dirty="0">
                <a:solidFill>
                  <a:schemeClr val="accent2"/>
                </a:solidFill>
                <a:latin typeface="+mj-lt"/>
                <a:ea typeface="黑体" panose="02010609060101010101" pitchFamily="49" charset="-122"/>
              </a:rPr>
              <a:t>/</a:t>
            </a:r>
            <a:r>
              <a:rPr lang="zh-CN" altLang="en-US" sz="2200" dirty="0">
                <a:solidFill>
                  <a:schemeClr val="accent2"/>
                </a:solidFill>
                <a:latin typeface="+mj-lt"/>
                <a:ea typeface="黑体" panose="02010609060101010101" pitchFamily="49" charset="-122"/>
              </a:rPr>
              <a:t>自媒体可借助头条广告和自营广告实现内容变现。</a:t>
            </a:r>
            <a:endParaRPr lang="zh-CN" altLang="en-US" sz="2200" dirty="0">
              <a:solidFill>
                <a:schemeClr val="accent2"/>
              </a:solidFill>
              <a:latin typeface="+mj-lt"/>
              <a:ea typeface="黑体" panose="02010609060101010101" pitchFamily="49" charset="-122"/>
            </a:endParaRPr>
          </a:p>
          <a:p>
            <a:pPr indent="612140" algn="just">
              <a:lnSpc>
                <a:spcPct val="120000"/>
              </a:lnSpc>
              <a:spcBef>
                <a:spcPts val="500"/>
              </a:spcBef>
            </a:pPr>
            <a:r>
              <a:rPr lang="zh-CN" altLang="en-US" sz="2200" dirty="0">
                <a:solidFill>
                  <a:srgbClr val="C00000"/>
                </a:solidFill>
                <a:latin typeface="+mj-lt"/>
                <a:ea typeface="黑体" panose="02010609060101010101" pitchFamily="49" charset="-122"/>
              </a:rPr>
              <a:t>（</a:t>
            </a:r>
            <a:r>
              <a:rPr lang="en-US" altLang="zh-CN" sz="2200" dirty="0">
                <a:solidFill>
                  <a:srgbClr val="C00000"/>
                </a:solidFill>
                <a:latin typeface="+mj-lt"/>
                <a:ea typeface="黑体" panose="02010609060101010101" pitchFamily="49" charset="-122"/>
              </a:rPr>
              <a:t>2</a:t>
            </a:r>
            <a:r>
              <a:rPr lang="zh-CN" altLang="en-US" sz="2200" dirty="0">
                <a:solidFill>
                  <a:srgbClr val="C00000"/>
                </a:solidFill>
                <a:latin typeface="+mj-lt"/>
                <a:ea typeface="黑体" panose="02010609060101010101" pitchFamily="49" charset="-122"/>
              </a:rPr>
              <a:t>）百家号。</a:t>
            </a:r>
            <a:r>
              <a:rPr lang="zh-CN" altLang="en-US" sz="2200" dirty="0">
                <a:solidFill>
                  <a:schemeClr val="accent2"/>
                </a:solidFill>
                <a:latin typeface="+mj-lt"/>
                <a:ea typeface="黑体" panose="02010609060101010101" pitchFamily="49" charset="-122"/>
              </a:rPr>
              <a:t>百家号是百度旗下的自媒体平台，通过手机百度、百度搜索、百度浏览器等多种渠道分发企业或个人在百家号发布的文章。百家号新手账号转正后会自动开通广告收益，但原创者真正获得收益的速度相对较慢，一般需要坚持更新一个月才有可能有一些收益。</a:t>
            </a:r>
            <a:endParaRPr lang="zh-CN" altLang="en-US" sz="2200" dirty="0">
              <a:solidFill>
                <a:schemeClr val="accent2"/>
              </a:solidFill>
              <a:latin typeface="+mj-lt"/>
              <a:ea typeface="黑体" panose="02010609060101010101" pitchFamily="49" charset="-122"/>
            </a:endParaRPr>
          </a:p>
          <a:p>
            <a:pPr indent="612140" algn="just">
              <a:lnSpc>
                <a:spcPct val="120000"/>
              </a:lnSpc>
              <a:spcBef>
                <a:spcPts val="500"/>
              </a:spcBef>
            </a:pPr>
            <a:r>
              <a:rPr lang="zh-CN" altLang="en-US" sz="2200" dirty="0">
                <a:solidFill>
                  <a:srgbClr val="C00000"/>
                </a:solidFill>
                <a:latin typeface="+mj-lt"/>
                <a:ea typeface="黑体" panose="02010609060101010101" pitchFamily="49" charset="-122"/>
              </a:rPr>
              <a:t>（</a:t>
            </a:r>
            <a:r>
              <a:rPr lang="en-US" altLang="zh-CN" sz="2200" dirty="0">
                <a:solidFill>
                  <a:srgbClr val="C00000"/>
                </a:solidFill>
                <a:latin typeface="+mj-lt"/>
                <a:ea typeface="黑体" panose="02010609060101010101" pitchFamily="49" charset="-122"/>
              </a:rPr>
              <a:t>3</a:t>
            </a:r>
            <a:r>
              <a:rPr lang="zh-CN" altLang="en-US" sz="2200" dirty="0">
                <a:solidFill>
                  <a:srgbClr val="C00000"/>
                </a:solidFill>
                <a:latin typeface="+mj-lt"/>
                <a:ea typeface="黑体" panose="02010609060101010101" pitchFamily="49" charset="-122"/>
              </a:rPr>
              <a:t>）大鱼号。</a:t>
            </a:r>
            <a:r>
              <a:rPr lang="zh-CN" altLang="en-US" sz="2200" dirty="0">
                <a:solidFill>
                  <a:schemeClr val="accent2"/>
                </a:solidFill>
                <a:latin typeface="+mj-lt"/>
                <a:ea typeface="黑体" panose="02010609060101010101" pitchFamily="49" charset="-122"/>
              </a:rPr>
              <a:t>大鱼号是阿里巴巴文娱体系为内容创作者提供的统一账号平台，其内容分发渠道有</a:t>
            </a:r>
            <a:r>
              <a:rPr lang="en-US" altLang="zh-CN" sz="2200" dirty="0">
                <a:solidFill>
                  <a:schemeClr val="accent2"/>
                </a:solidFill>
                <a:latin typeface="+mj-lt"/>
                <a:ea typeface="黑体" panose="02010609060101010101" pitchFamily="49" charset="-122"/>
              </a:rPr>
              <a:t>UC</a:t>
            </a:r>
            <a:r>
              <a:rPr lang="zh-CN" altLang="en-US" sz="2200" dirty="0">
                <a:solidFill>
                  <a:schemeClr val="accent2"/>
                </a:solidFill>
                <a:latin typeface="+mj-lt"/>
                <a:ea typeface="黑体" panose="02010609060101010101" pitchFamily="49" charset="-122"/>
              </a:rPr>
              <a:t>浏览器、优酷、土豆等。大鱼号新手账号度过新手期非常容易，而且很快，但转正后获得收益的速度较慢。</a:t>
            </a:r>
            <a:endParaRPr lang="zh-CN" altLang="en-US" sz="2200" dirty="0">
              <a:solidFill>
                <a:schemeClr val="accent2"/>
              </a:solidFill>
              <a:latin typeface="+mj-lt"/>
              <a:ea typeface="黑体" panose="02010609060101010101" pitchFamily="49" charset="-122"/>
            </a:endParaRPr>
          </a:p>
          <a:p>
            <a:pPr indent="612140" algn="just">
              <a:lnSpc>
                <a:spcPct val="120000"/>
              </a:lnSpc>
              <a:spcBef>
                <a:spcPts val="500"/>
              </a:spcBef>
            </a:pPr>
            <a:r>
              <a:rPr lang="zh-CN" altLang="en-US" sz="2200" dirty="0">
                <a:solidFill>
                  <a:srgbClr val="C00000"/>
                </a:solidFill>
                <a:latin typeface="+mj-lt"/>
                <a:ea typeface="黑体" panose="02010609060101010101" pitchFamily="49" charset="-122"/>
              </a:rPr>
              <a:t>（</a:t>
            </a:r>
            <a:r>
              <a:rPr lang="en-US" altLang="zh-CN" sz="2200" dirty="0">
                <a:solidFill>
                  <a:srgbClr val="C00000"/>
                </a:solidFill>
                <a:latin typeface="+mj-lt"/>
                <a:ea typeface="黑体" panose="02010609060101010101" pitchFamily="49" charset="-122"/>
              </a:rPr>
              <a:t>4</a:t>
            </a:r>
            <a:r>
              <a:rPr lang="zh-CN" altLang="en-US" sz="2200" dirty="0">
                <a:solidFill>
                  <a:srgbClr val="C00000"/>
                </a:solidFill>
                <a:latin typeface="+mj-lt"/>
                <a:ea typeface="黑体" panose="02010609060101010101" pitchFamily="49" charset="-122"/>
              </a:rPr>
              <a:t>）企鹅号。</a:t>
            </a:r>
            <a:r>
              <a:rPr lang="zh-CN" altLang="en-US" sz="2200" dirty="0">
                <a:solidFill>
                  <a:schemeClr val="accent2"/>
                </a:solidFill>
                <a:latin typeface="+mj-lt"/>
                <a:ea typeface="黑体" panose="02010609060101010101" pitchFamily="49" charset="-122"/>
              </a:rPr>
              <a:t>企鹅号是腾讯为个人或企业提供的自媒体账号平台，其分发内容的渠道有</a:t>
            </a:r>
            <a:r>
              <a:rPr lang="en-US" altLang="zh-CN" sz="2200" dirty="0">
                <a:solidFill>
                  <a:schemeClr val="accent2"/>
                </a:solidFill>
                <a:latin typeface="+mj-lt"/>
                <a:ea typeface="黑体" panose="02010609060101010101" pitchFamily="49" charset="-122"/>
              </a:rPr>
              <a:t>QQ</a:t>
            </a:r>
            <a:r>
              <a:rPr lang="zh-CN" altLang="en-US" sz="2200" dirty="0">
                <a:solidFill>
                  <a:schemeClr val="accent2"/>
                </a:solidFill>
                <a:latin typeface="+mj-lt"/>
                <a:ea typeface="黑体" panose="02010609060101010101" pitchFamily="49" charset="-122"/>
              </a:rPr>
              <a:t>浏览器、天天快报、腾讯新闻、微信看一看和</a:t>
            </a:r>
            <a:r>
              <a:rPr lang="en-US" altLang="zh-CN" sz="2200" dirty="0">
                <a:solidFill>
                  <a:schemeClr val="accent2"/>
                </a:solidFill>
                <a:latin typeface="+mj-lt"/>
                <a:ea typeface="黑体" panose="02010609060101010101" pitchFamily="49" charset="-122"/>
              </a:rPr>
              <a:t>QQ</a:t>
            </a:r>
            <a:r>
              <a:rPr lang="zh-CN" altLang="en-US" sz="2200" dirty="0">
                <a:solidFill>
                  <a:schemeClr val="accent2"/>
                </a:solidFill>
                <a:latin typeface="+mj-lt"/>
                <a:ea typeface="黑体" panose="02010609060101010101" pitchFamily="49" charset="-122"/>
              </a:rPr>
              <a:t>看点等。</a:t>
            </a:r>
            <a:endParaRPr lang="zh-CN" altLang="en-US" sz="2200" dirty="0">
              <a:solidFill>
                <a:srgbClr val="C00000"/>
              </a:solidFill>
              <a:latin typeface="+mj-lt"/>
              <a:ea typeface="黑体" panose="02010609060101010101" pitchFamily="49" charset="-122"/>
            </a:endParaRPr>
          </a:p>
        </p:txBody>
      </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15872" y="1340768"/>
            <a:ext cx="10365017" cy="2953629"/>
          </a:xfrm>
          <a:prstGeom prst="rect">
            <a:avLst/>
          </a:prstGeom>
        </p:spPr>
        <p:txBody>
          <a:bodyPr wrap="square">
            <a:spAutoFit/>
          </a:bodyPr>
          <a:lstStyle/>
          <a:p>
            <a:pPr indent="612140" algn="just">
              <a:lnSpc>
                <a:spcPct val="130000"/>
              </a:lnSpc>
              <a:spcBef>
                <a:spcPts val="0"/>
              </a:spcBef>
              <a:spcAft>
                <a:spcPts val="1000"/>
              </a:spcAft>
            </a:pPr>
            <a:r>
              <a:rPr lang="en-US" altLang="zh-CN" sz="2800" b="1" dirty="0">
                <a:solidFill>
                  <a:schemeClr val="accent2"/>
                </a:solidFill>
                <a:latin typeface="+mj-lt"/>
                <a:ea typeface="黑体" panose="02010609060101010101" pitchFamily="49" charset="-122"/>
              </a:rPr>
              <a:t>5. </a:t>
            </a:r>
            <a:r>
              <a:rPr lang="zh-CN" altLang="en-US" sz="2800" b="1" dirty="0">
                <a:solidFill>
                  <a:schemeClr val="accent2"/>
                </a:solidFill>
                <a:latin typeface="+mj-lt"/>
                <a:ea typeface="黑体" panose="02010609060101010101" pitchFamily="49" charset="-122"/>
              </a:rPr>
              <a:t>问答平台</a:t>
            </a:r>
            <a:endParaRPr lang="zh-CN" altLang="en-US" sz="2800" b="1" dirty="0">
              <a:solidFill>
                <a:schemeClr val="accent2"/>
              </a:solidFill>
              <a:latin typeface="+mj-lt"/>
              <a:ea typeface="黑体" panose="02010609060101010101" pitchFamily="49" charset="-122"/>
            </a:endParaRPr>
          </a:p>
          <a:p>
            <a:pPr indent="612140" algn="just">
              <a:lnSpc>
                <a:spcPct val="140000"/>
              </a:lnSpc>
              <a:spcBef>
                <a:spcPts val="0"/>
              </a:spcBef>
            </a:pPr>
            <a:r>
              <a:rPr lang="zh-CN" altLang="en-US" sz="2600" dirty="0">
                <a:solidFill>
                  <a:schemeClr val="accent2"/>
                </a:solidFill>
                <a:latin typeface="+mj-lt"/>
                <a:ea typeface="黑体" panose="02010609060101010101" pitchFamily="49" charset="-122"/>
              </a:rPr>
              <a:t>用户提出问题，系统将问题分发给感兴趣的普通用户或专家，收到问题的普通用户或专家可以回答问题，问题的解答也会由系统反馈给提出问题的用户和感兴趣的用户。常见的问答平台有知乎、</a:t>
            </a:r>
            <a:r>
              <a:rPr lang="en-US" altLang="zh-CN" sz="2600" dirty="0">
                <a:solidFill>
                  <a:schemeClr val="accent2"/>
                </a:solidFill>
                <a:latin typeface="+mj-lt"/>
                <a:ea typeface="黑体" panose="02010609060101010101" pitchFamily="49" charset="-122"/>
              </a:rPr>
              <a:t>360</a:t>
            </a:r>
            <a:r>
              <a:rPr lang="zh-CN" altLang="en-US" sz="2600" dirty="0">
                <a:solidFill>
                  <a:schemeClr val="accent2"/>
                </a:solidFill>
                <a:latin typeface="+mj-lt"/>
                <a:ea typeface="黑体" panose="02010609060101010101" pitchFamily="49" charset="-122"/>
              </a:rPr>
              <a:t>问答等。运营问答平台所吸引的用户的精准度较高。</a:t>
            </a:r>
            <a:endParaRPr lang="zh-CN" altLang="en-US" sz="2600" dirty="0">
              <a:solidFill>
                <a:schemeClr val="accent2"/>
              </a:solidFill>
              <a:latin typeface="+mj-lt"/>
              <a:ea typeface="黑体" panose="02010609060101010101" pitchFamily="49" charset="-122"/>
            </a:endParaRPr>
          </a:p>
        </p:txBody>
      </p:sp>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985813" y="1556792"/>
            <a:ext cx="9417963" cy="646331"/>
          </a:xfrm>
          <a:prstGeom prst="rect">
            <a:avLst/>
          </a:prstGeom>
        </p:spPr>
        <p:txBody>
          <a:bodyPr wrap="none">
            <a:spAutoFit/>
          </a:bodyPr>
          <a:lstStyle/>
          <a:p>
            <a:pPr marL="0" indent="0" algn="just">
              <a:lnSpc>
                <a:spcPct val="100000"/>
              </a:lnSpc>
              <a:spcBef>
                <a:spcPts val="0"/>
              </a:spcBef>
              <a:buNone/>
            </a:pPr>
            <a:r>
              <a:rPr lang="zh-CN" altLang="en-US" sz="3600" dirty="0">
                <a:solidFill>
                  <a:schemeClr val="accent2"/>
                </a:solidFill>
                <a:latin typeface="方正大黑简体" panose="03000509000000000000" pitchFamily="65" charset="-122"/>
                <a:ea typeface="方正大黑简体" panose="03000509000000000000" pitchFamily="65" charset="-122"/>
                <a:cs typeface="Times New Roman" panose="02020603050405020304" charset="0"/>
              </a:rPr>
              <a:t>三、新媒体运营数据指标体系和数据分析工具</a:t>
            </a:r>
            <a:endParaRPr lang="zh-CN" altLang="en-US" sz="2800" dirty="0">
              <a:solidFill>
                <a:schemeClr val="accent2"/>
              </a:solidFill>
              <a:latin typeface="方正大黑简体" panose="03000509000000000000" pitchFamily="65" charset="-122"/>
              <a:ea typeface="方正大黑简体" panose="03000509000000000000" pitchFamily="65" charset="-122"/>
              <a:cs typeface="Times New Roman" panose="02020603050405020304" charset="0"/>
            </a:endParaRPr>
          </a:p>
        </p:txBody>
      </p:sp>
      <p:sp>
        <p:nvSpPr>
          <p:cNvPr id="3" name="矩形 2"/>
          <p:cNvSpPr>
            <a:spLocks noChangeArrowheads="1"/>
          </p:cNvSpPr>
          <p:nvPr/>
        </p:nvSpPr>
        <p:spPr bwMode="auto">
          <a:xfrm>
            <a:off x="1249648" y="5498500"/>
            <a:ext cx="1786753" cy="46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p>
            <a:pPr lvl="0" algn="ctr"/>
            <a:r>
              <a:rPr lang="zh-CN" altLang="en-US" sz="2600" dirty="0">
                <a:solidFill>
                  <a:schemeClr val="accent2"/>
                </a:solidFill>
                <a:latin typeface="+mj-lt"/>
                <a:ea typeface="黑体" panose="02010609060101010101" pitchFamily="49" charset="-122"/>
                <a:cs typeface="Times New Roman" panose="02020603050405020304" charset="0"/>
              </a:rPr>
              <a:t>展示数据</a:t>
            </a:r>
            <a:endParaRPr lang="zh-CN" altLang="en-US" sz="2600" dirty="0">
              <a:solidFill>
                <a:schemeClr val="accent2"/>
              </a:solidFill>
              <a:latin typeface="+mj-lt"/>
              <a:ea typeface="黑体" panose="02010609060101010101" pitchFamily="49" charset="-122"/>
              <a:cs typeface="Times New Roman" panose="02020603050405020304" charset="0"/>
            </a:endParaRPr>
          </a:p>
        </p:txBody>
      </p:sp>
      <p:grpSp>
        <p:nvGrpSpPr>
          <p:cNvPr id="8" name="组合 7"/>
          <p:cNvGrpSpPr/>
          <p:nvPr/>
        </p:nvGrpSpPr>
        <p:grpSpPr>
          <a:xfrm>
            <a:off x="1333024" y="3395631"/>
            <a:ext cx="1620000" cy="1620000"/>
            <a:chOff x="1506614" y="2695439"/>
            <a:chExt cx="1620000" cy="1620000"/>
          </a:xfrm>
        </p:grpSpPr>
        <p:sp>
          <p:nvSpPr>
            <p:cNvPr id="9" name="Oval 36"/>
            <p:cNvSpPr/>
            <p:nvPr/>
          </p:nvSpPr>
          <p:spPr bwMode="auto">
            <a:xfrm>
              <a:off x="1506614" y="2695439"/>
              <a:ext cx="1620000" cy="1620000"/>
            </a:xfrm>
            <a:prstGeom prst="ellipse">
              <a:avLst/>
            </a:prstGeom>
            <a:solidFill>
              <a:schemeClr val="tx2">
                <a:lumMod val="60000"/>
                <a:lumOff val="40000"/>
              </a:schemeClr>
            </a:solidFill>
            <a:ln w="9525" cap="flat" cmpd="sng" algn="ctr">
              <a:noFill/>
              <a:prstDash val="solid"/>
              <a:headEnd type="none" w="med" len="med"/>
              <a:tailEnd type="none" w="med" len="med"/>
            </a:ln>
            <a:effectLst/>
          </p:spPr>
          <p:txBody>
            <a:bodyPr rot="0" spcFirstLastPara="0" vertOverflow="overflow" horzOverflow="overflow" vert="horz" wrap="square" lIns="134451" tIns="107561" rIns="134451" bIns="107561" numCol="1" spcCol="0" rtlCol="0" fromWordArt="0" anchor="t" anchorCtr="0" forceAA="0" compatLnSpc="1">
              <a:noAutofit/>
            </a:bodyPr>
            <a:lstStyle/>
            <a:p>
              <a:pPr algn="ctr" defTabSz="685165">
                <a:lnSpc>
                  <a:spcPct val="90000"/>
                </a:lnSpc>
                <a:defRPr/>
              </a:pPr>
              <a:endParaRPr lang="en-US" sz="1700" kern="0" dirty="0" err="1">
                <a:gradFill>
                  <a:gsLst>
                    <a:gs pos="0">
                      <a:srgbClr val="FFFFFF"/>
                    </a:gs>
                    <a:gs pos="100000">
                      <a:srgbClr val="FFFFFF"/>
                    </a:gs>
                  </a:gsLst>
                  <a:lin ang="5400000" scaled="0"/>
                </a:gradFill>
                <a:latin typeface="Segoe UI" panose="020B0502040204020203"/>
                <a:ea typeface="Segoe UI" panose="020B0502040204020203" pitchFamily="34" charset="0"/>
                <a:cs typeface="Segoe UI" panose="020B0502040204020203" pitchFamily="34" charset="0"/>
              </a:endParaRPr>
            </a:p>
          </p:txBody>
        </p:sp>
        <p:sp>
          <p:nvSpPr>
            <p:cNvPr id="10" name="Freeform 19"/>
            <p:cNvSpPr>
              <a:spLocks noEditPoints="1"/>
            </p:cNvSpPr>
            <p:nvPr/>
          </p:nvSpPr>
          <p:spPr bwMode="auto">
            <a:xfrm>
              <a:off x="1868863" y="3088729"/>
              <a:ext cx="895502" cy="833421"/>
            </a:xfrm>
            <a:custGeom>
              <a:avLst/>
              <a:gdLst>
                <a:gd name="T0" fmla="*/ 1446 w 2030"/>
                <a:gd name="T1" fmla="*/ 1047 h 1877"/>
                <a:gd name="T2" fmla="*/ 1218 w 2030"/>
                <a:gd name="T3" fmla="*/ 583 h 1877"/>
                <a:gd name="T4" fmla="*/ 901 w 2030"/>
                <a:gd name="T5" fmla="*/ 375 h 1877"/>
                <a:gd name="T6" fmla="*/ 773 w 2030"/>
                <a:gd name="T7" fmla="*/ 109 h 1877"/>
                <a:gd name="T8" fmla="*/ 555 w 2030"/>
                <a:gd name="T9" fmla="*/ 109 h 1877"/>
                <a:gd name="T10" fmla="*/ 317 w 2030"/>
                <a:gd name="T11" fmla="*/ 593 h 1877"/>
                <a:gd name="T12" fmla="*/ 0 w 2030"/>
                <a:gd name="T13" fmla="*/ 810 h 1877"/>
                <a:gd name="T14" fmla="*/ 317 w 2030"/>
                <a:gd name="T15" fmla="*/ 1027 h 1877"/>
                <a:gd name="T16" fmla="*/ 327 w 2030"/>
                <a:gd name="T17" fmla="*/ 1531 h 1877"/>
                <a:gd name="T18" fmla="*/ 1010 w 2030"/>
                <a:gd name="T19" fmla="*/ 1531 h 1877"/>
                <a:gd name="T20" fmla="*/ 1297 w 2030"/>
                <a:gd name="T21" fmla="*/ 1462 h 1877"/>
                <a:gd name="T22" fmla="*/ 2030 w 2030"/>
                <a:gd name="T23" fmla="*/ 1353 h 1877"/>
                <a:gd name="T24" fmla="*/ 703 w 2030"/>
                <a:gd name="T25" fmla="*/ 1195 h 1877"/>
                <a:gd name="T26" fmla="*/ 783 w 2030"/>
                <a:gd name="T27" fmla="*/ 1067 h 1877"/>
                <a:gd name="T28" fmla="*/ 703 w 2030"/>
                <a:gd name="T29" fmla="*/ 1195 h 1877"/>
                <a:gd name="T30" fmla="*/ 703 w 2030"/>
                <a:gd name="T31" fmla="*/ 711 h 1877"/>
                <a:gd name="T32" fmla="*/ 882 w 2030"/>
                <a:gd name="T33" fmla="*/ 770 h 1877"/>
                <a:gd name="T34" fmla="*/ 703 w 2030"/>
                <a:gd name="T35" fmla="*/ 948 h 1877"/>
                <a:gd name="T36" fmla="*/ 466 w 2030"/>
                <a:gd name="T37" fmla="*/ 780 h 1877"/>
                <a:gd name="T38" fmla="*/ 624 w 2030"/>
                <a:gd name="T39" fmla="*/ 919 h 1877"/>
                <a:gd name="T40" fmla="*/ 466 w 2030"/>
                <a:gd name="T41" fmla="*/ 810 h 1877"/>
                <a:gd name="T42" fmla="*/ 703 w 2030"/>
                <a:gd name="T43" fmla="*/ 227 h 1877"/>
                <a:gd name="T44" fmla="*/ 773 w 2030"/>
                <a:gd name="T45" fmla="*/ 583 h 1877"/>
                <a:gd name="T46" fmla="*/ 703 w 2030"/>
                <a:gd name="T47" fmla="*/ 632 h 1877"/>
                <a:gd name="T48" fmla="*/ 703 w 2030"/>
                <a:gd name="T49" fmla="*/ 227 h 1877"/>
                <a:gd name="T50" fmla="*/ 1000 w 2030"/>
                <a:gd name="T51" fmla="*/ 800 h 1877"/>
                <a:gd name="T52" fmla="*/ 1387 w 2030"/>
                <a:gd name="T53" fmla="*/ 1096 h 1877"/>
                <a:gd name="T54" fmla="*/ 882 w 2030"/>
                <a:gd name="T55" fmla="*/ 1017 h 1877"/>
                <a:gd name="T56" fmla="*/ 961 w 2030"/>
                <a:gd name="T57" fmla="*/ 800 h 1877"/>
                <a:gd name="T58" fmla="*/ 624 w 2030"/>
                <a:gd name="T59" fmla="*/ 652 h 1877"/>
                <a:gd name="T60" fmla="*/ 387 w 2030"/>
                <a:gd name="T61" fmla="*/ 642 h 1877"/>
                <a:gd name="T62" fmla="*/ 624 w 2030"/>
                <a:gd name="T63" fmla="*/ 247 h 1877"/>
                <a:gd name="T64" fmla="*/ 436 w 2030"/>
                <a:gd name="T65" fmla="*/ 928 h 1877"/>
                <a:gd name="T66" fmla="*/ 624 w 2030"/>
                <a:gd name="T67" fmla="*/ 1195 h 1877"/>
                <a:gd name="T68" fmla="*/ 387 w 2030"/>
                <a:gd name="T69" fmla="*/ 988 h 1877"/>
                <a:gd name="T70" fmla="*/ 990 w 2030"/>
                <a:gd name="T71" fmla="*/ 1432 h 1877"/>
                <a:gd name="T72" fmla="*/ 862 w 2030"/>
                <a:gd name="T73" fmla="*/ 1096 h 1877"/>
                <a:gd name="T74" fmla="*/ 1278 w 2030"/>
                <a:gd name="T75" fmla="*/ 1353 h 1877"/>
                <a:gd name="T76" fmla="*/ 990 w 2030"/>
                <a:gd name="T77" fmla="*/ 1432 h 1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30" h="1877">
                  <a:moveTo>
                    <a:pt x="1654" y="978"/>
                  </a:moveTo>
                  <a:cubicBezTo>
                    <a:pt x="1575" y="978"/>
                    <a:pt x="1505" y="1007"/>
                    <a:pt x="1446" y="1047"/>
                  </a:cubicBezTo>
                  <a:cubicBezTo>
                    <a:pt x="1169" y="721"/>
                    <a:pt x="1169" y="721"/>
                    <a:pt x="1169" y="721"/>
                  </a:cubicBezTo>
                  <a:cubicBezTo>
                    <a:pt x="1198" y="681"/>
                    <a:pt x="1218" y="632"/>
                    <a:pt x="1218" y="583"/>
                  </a:cubicBezTo>
                  <a:cubicBezTo>
                    <a:pt x="1218" y="454"/>
                    <a:pt x="1119" y="355"/>
                    <a:pt x="1000" y="355"/>
                  </a:cubicBezTo>
                  <a:cubicBezTo>
                    <a:pt x="961" y="355"/>
                    <a:pt x="931" y="365"/>
                    <a:pt x="901" y="375"/>
                  </a:cubicBezTo>
                  <a:cubicBezTo>
                    <a:pt x="753" y="168"/>
                    <a:pt x="753" y="168"/>
                    <a:pt x="753" y="168"/>
                  </a:cubicBezTo>
                  <a:cubicBezTo>
                    <a:pt x="763" y="148"/>
                    <a:pt x="773" y="128"/>
                    <a:pt x="773" y="109"/>
                  </a:cubicBezTo>
                  <a:cubicBezTo>
                    <a:pt x="773" y="49"/>
                    <a:pt x="723" y="0"/>
                    <a:pt x="664" y="0"/>
                  </a:cubicBezTo>
                  <a:cubicBezTo>
                    <a:pt x="604" y="0"/>
                    <a:pt x="555" y="49"/>
                    <a:pt x="555" y="109"/>
                  </a:cubicBezTo>
                  <a:cubicBezTo>
                    <a:pt x="555" y="128"/>
                    <a:pt x="565" y="158"/>
                    <a:pt x="575" y="168"/>
                  </a:cubicBezTo>
                  <a:cubicBezTo>
                    <a:pt x="317" y="593"/>
                    <a:pt x="317" y="593"/>
                    <a:pt x="317" y="593"/>
                  </a:cubicBezTo>
                  <a:cubicBezTo>
                    <a:pt x="287" y="583"/>
                    <a:pt x="268" y="583"/>
                    <a:pt x="238" y="583"/>
                  </a:cubicBezTo>
                  <a:cubicBezTo>
                    <a:pt x="109" y="583"/>
                    <a:pt x="0" y="681"/>
                    <a:pt x="0" y="810"/>
                  </a:cubicBezTo>
                  <a:cubicBezTo>
                    <a:pt x="0" y="938"/>
                    <a:pt x="109" y="1047"/>
                    <a:pt x="238" y="1047"/>
                  </a:cubicBezTo>
                  <a:cubicBezTo>
                    <a:pt x="258" y="1047"/>
                    <a:pt x="287" y="1037"/>
                    <a:pt x="317" y="1027"/>
                  </a:cubicBezTo>
                  <a:cubicBezTo>
                    <a:pt x="456" y="1264"/>
                    <a:pt x="456" y="1264"/>
                    <a:pt x="456" y="1264"/>
                  </a:cubicBezTo>
                  <a:cubicBezTo>
                    <a:pt x="377" y="1323"/>
                    <a:pt x="327" y="1422"/>
                    <a:pt x="327" y="1531"/>
                  </a:cubicBezTo>
                  <a:cubicBezTo>
                    <a:pt x="327" y="1719"/>
                    <a:pt x="476" y="1877"/>
                    <a:pt x="664" y="1877"/>
                  </a:cubicBezTo>
                  <a:cubicBezTo>
                    <a:pt x="852" y="1877"/>
                    <a:pt x="1010" y="1719"/>
                    <a:pt x="1010" y="1531"/>
                  </a:cubicBezTo>
                  <a:cubicBezTo>
                    <a:pt x="1010" y="1531"/>
                    <a:pt x="1000" y="1521"/>
                    <a:pt x="1000" y="1511"/>
                  </a:cubicBezTo>
                  <a:cubicBezTo>
                    <a:pt x="1297" y="1462"/>
                    <a:pt x="1297" y="1462"/>
                    <a:pt x="1297" y="1462"/>
                  </a:cubicBezTo>
                  <a:cubicBezTo>
                    <a:pt x="1337" y="1620"/>
                    <a:pt x="1486" y="1728"/>
                    <a:pt x="1654" y="1728"/>
                  </a:cubicBezTo>
                  <a:cubicBezTo>
                    <a:pt x="1862" y="1728"/>
                    <a:pt x="2030" y="1561"/>
                    <a:pt x="2030" y="1353"/>
                  </a:cubicBezTo>
                  <a:cubicBezTo>
                    <a:pt x="2030" y="1146"/>
                    <a:pt x="1862" y="978"/>
                    <a:pt x="1654" y="978"/>
                  </a:cubicBezTo>
                  <a:close/>
                  <a:moveTo>
                    <a:pt x="703" y="1195"/>
                  </a:moveTo>
                  <a:cubicBezTo>
                    <a:pt x="703" y="1037"/>
                    <a:pt x="703" y="1037"/>
                    <a:pt x="703" y="1037"/>
                  </a:cubicBezTo>
                  <a:cubicBezTo>
                    <a:pt x="783" y="1067"/>
                    <a:pt x="783" y="1067"/>
                    <a:pt x="783" y="1067"/>
                  </a:cubicBezTo>
                  <a:cubicBezTo>
                    <a:pt x="733" y="1205"/>
                    <a:pt x="733" y="1205"/>
                    <a:pt x="733" y="1205"/>
                  </a:cubicBezTo>
                  <a:cubicBezTo>
                    <a:pt x="723" y="1195"/>
                    <a:pt x="713" y="1195"/>
                    <a:pt x="703" y="1195"/>
                  </a:cubicBezTo>
                  <a:close/>
                  <a:moveTo>
                    <a:pt x="703" y="948"/>
                  </a:moveTo>
                  <a:cubicBezTo>
                    <a:pt x="703" y="711"/>
                    <a:pt x="703" y="711"/>
                    <a:pt x="703" y="711"/>
                  </a:cubicBezTo>
                  <a:cubicBezTo>
                    <a:pt x="802" y="681"/>
                    <a:pt x="802" y="681"/>
                    <a:pt x="802" y="681"/>
                  </a:cubicBezTo>
                  <a:cubicBezTo>
                    <a:pt x="822" y="721"/>
                    <a:pt x="852" y="751"/>
                    <a:pt x="882" y="770"/>
                  </a:cubicBezTo>
                  <a:cubicBezTo>
                    <a:pt x="812" y="988"/>
                    <a:pt x="812" y="988"/>
                    <a:pt x="812" y="988"/>
                  </a:cubicBezTo>
                  <a:cubicBezTo>
                    <a:pt x="703" y="948"/>
                    <a:pt x="703" y="948"/>
                    <a:pt x="703" y="948"/>
                  </a:cubicBezTo>
                  <a:cubicBezTo>
                    <a:pt x="703" y="948"/>
                    <a:pt x="703" y="948"/>
                    <a:pt x="703" y="948"/>
                  </a:cubicBezTo>
                  <a:close/>
                  <a:moveTo>
                    <a:pt x="466" y="780"/>
                  </a:moveTo>
                  <a:cubicBezTo>
                    <a:pt x="624" y="731"/>
                    <a:pt x="624" y="731"/>
                    <a:pt x="624" y="731"/>
                  </a:cubicBezTo>
                  <a:cubicBezTo>
                    <a:pt x="624" y="919"/>
                    <a:pt x="624" y="919"/>
                    <a:pt x="624" y="919"/>
                  </a:cubicBezTo>
                  <a:cubicBezTo>
                    <a:pt x="466" y="859"/>
                    <a:pt x="466" y="859"/>
                    <a:pt x="466" y="859"/>
                  </a:cubicBezTo>
                  <a:cubicBezTo>
                    <a:pt x="466" y="839"/>
                    <a:pt x="466" y="830"/>
                    <a:pt x="466" y="810"/>
                  </a:cubicBezTo>
                  <a:cubicBezTo>
                    <a:pt x="466" y="800"/>
                    <a:pt x="466" y="790"/>
                    <a:pt x="466" y="780"/>
                  </a:cubicBezTo>
                  <a:close/>
                  <a:moveTo>
                    <a:pt x="703" y="227"/>
                  </a:moveTo>
                  <a:cubicBezTo>
                    <a:pt x="842" y="425"/>
                    <a:pt x="842" y="425"/>
                    <a:pt x="842" y="425"/>
                  </a:cubicBezTo>
                  <a:cubicBezTo>
                    <a:pt x="802" y="464"/>
                    <a:pt x="773" y="523"/>
                    <a:pt x="773" y="583"/>
                  </a:cubicBezTo>
                  <a:cubicBezTo>
                    <a:pt x="773" y="593"/>
                    <a:pt x="773" y="602"/>
                    <a:pt x="773" y="602"/>
                  </a:cubicBezTo>
                  <a:cubicBezTo>
                    <a:pt x="703" y="632"/>
                    <a:pt x="703" y="632"/>
                    <a:pt x="703" y="632"/>
                  </a:cubicBezTo>
                  <a:cubicBezTo>
                    <a:pt x="703" y="227"/>
                    <a:pt x="703" y="227"/>
                    <a:pt x="703" y="227"/>
                  </a:cubicBezTo>
                  <a:cubicBezTo>
                    <a:pt x="703" y="227"/>
                    <a:pt x="703" y="227"/>
                    <a:pt x="703" y="227"/>
                  </a:cubicBezTo>
                  <a:close/>
                  <a:moveTo>
                    <a:pt x="961" y="800"/>
                  </a:moveTo>
                  <a:cubicBezTo>
                    <a:pt x="971" y="800"/>
                    <a:pt x="981" y="800"/>
                    <a:pt x="1000" y="800"/>
                  </a:cubicBezTo>
                  <a:cubicBezTo>
                    <a:pt x="1040" y="800"/>
                    <a:pt x="1070" y="790"/>
                    <a:pt x="1109" y="770"/>
                  </a:cubicBezTo>
                  <a:cubicBezTo>
                    <a:pt x="1387" y="1096"/>
                    <a:pt x="1387" y="1096"/>
                    <a:pt x="1387" y="1096"/>
                  </a:cubicBezTo>
                  <a:cubicBezTo>
                    <a:pt x="1357" y="1126"/>
                    <a:pt x="1337" y="1156"/>
                    <a:pt x="1317" y="1185"/>
                  </a:cubicBezTo>
                  <a:cubicBezTo>
                    <a:pt x="882" y="1017"/>
                    <a:pt x="882" y="1017"/>
                    <a:pt x="882" y="1017"/>
                  </a:cubicBezTo>
                  <a:cubicBezTo>
                    <a:pt x="961" y="800"/>
                    <a:pt x="961" y="800"/>
                    <a:pt x="961" y="800"/>
                  </a:cubicBezTo>
                  <a:cubicBezTo>
                    <a:pt x="961" y="800"/>
                    <a:pt x="961" y="800"/>
                    <a:pt x="961" y="800"/>
                  </a:cubicBezTo>
                  <a:close/>
                  <a:moveTo>
                    <a:pt x="624" y="247"/>
                  </a:moveTo>
                  <a:cubicBezTo>
                    <a:pt x="624" y="652"/>
                    <a:pt x="624" y="652"/>
                    <a:pt x="624" y="652"/>
                  </a:cubicBezTo>
                  <a:cubicBezTo>
                    <a:pt x="436" y="711"/>
                    <a:pt x="436" y="711"/>
                    <a:pt x="436" y="711"/>
                  </a:cubicBezTo>
                  <a:cubicBezTo>
                    <a:pt x="426" y="681"/>
                    <a:pt x="406" y="662"/>
                    <a:pt x="387" y="642"/>
                  </a:cubicBezTo>
                  <a:cubicBezTo>
                    <a:pt x="624" y="247"/>
                    <a:pt x="624" y="247"/>
                    <a:pt x="624" y="247"/>
                  </a:cubicBezTo>
                  <a:cubicBezTo>
                    <a:pt x="624" y="247"/>
                    <a:pt x="624" y="247"/>
                    <a:pt x="624" y="247"/>
                  </a:cubicBezTo>
                  <a:close/>
                  <a:moveTo>
                    <a:pt x="387" y="988"/>
                  </a:moveTo>
                  <a:cubicBezTo>
                    <a:pt x="406" y="968"/>
                    <a:pt x="416" y="948"/>
                    <a:pt x="436" y="928"/>
                  </a:cubicBezTo>
                  <a:cubicBezTo>
                    <a:pt x="624" y="1007"/>
                    <a:pt x="624" y="1007"/>
                    <a:pt x="624" y="1007"/>
                  </a:cubicBezTo>
                  <a:cubicBezTo>
                    <a:pt x="624" y="1195"/>
                    <a:pt x="624" y="1195"/>
                    <a:pt x="624" y="1195"/>
                  </a:cubicBezTo>
                  <a:cubicBezTo>
                    <a:pt x="585" y="1195"/>
                    <a:pt x="555" y="1205"/>
                    <a:pt x="525" y="1225"/>
                  </a:cubicBezTo>
                  <a:cubicBezTo>
                    <a:pt x="387" y="988"/>
                    <a:pt x="387" y="988"/>
                    <a:pt x="387" y="988"/>
                  </a:cubicBezTo>
                  <a:cubicBezTo>
                    <a:pt x="387" y="988"/>
                    <a:pt x="387" y="988"/>
                    <a:pt x="387" y="988"/>
                  </a:cubicBezTo>
                  <a:close/>
                  <a:moveTo>
                    <a:pt x="990" y="1432"/>
                  </a:moveTo>
                  <a:cubicBezTo>
                    <a:pt x="961" y="1343"/>
                    <a:pt x="901" y="1264"/>
                    <a:pt x="812" y="1225"/>
                  </a:cubicBezTo>
                  <a:cubicBezTo>
                    <a:pt x="862" y="1096"/>
                    <a:pt x="862" y="1096"/>
                    <a:pt x="862" y="1096"/>
                  </a:cubicBezTo>
                  <a:cubicBezTo>
                    <a:pt x="1288" y="1254"/>
                    <a:pt x="1288" y="1254"/>
                    <a:pt x="1288" y="1254"/>
                  </a:cubicBezTo>
                  <a:cubicBezTo>
                    <a:pt x="1278" y="1294"/>
                    <a:pt x="1278" y="1323"/>
                    <a:pt x="1278" y="1353"/>
                  </a:cubicBezTo>
                  <a:cubicBezTo>
                    <a:pt x="1278" y="1363"/>
                    <a:pt x="1278" y="1373"/>
                    <a:pt x="1278" y="1383"/>
                  </a:cubicBezTo>
                  <a:cubicBezTo>
                    <a:pt x="990" y="1432"/>
                    <a:pt x="990" y="1432"/>
                    <a:pt x="990" y="1432"/>
                  </a:cubicBezTo>
                  <a:cubicBezTo>
                    <a:pt x="990" y="1432"/>
                    <a:pt x="990" y="1432"/>
                    <a:pt x="990" y="1432"/>
                  </a:cubicBezTo>
                  <a:close/>
                </a:path>
              </a:pathLst>
            </a:custGeom>
            <a:solidFill>
              <a:srgbClr val="FFFFFF"/>
            </a:solidFill>
            <a:ln>
              <a:noFill/>
            </a:ln>
          </p:spPr>
          <p:txBody>
            <a:bodyPr vert="horz" wrap="square" lIns="65912" tIns="32957" rIns="65912" bIns="32957"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1830">
                <a:defRPr/>
              </a:pPr>
              <a:endParaRPr lang="en-US" sz="1000" b="1" kern="0" dirty="0">
                <a:solidFill>
                  <a:sysClr val="windowText" lastClr="000000"/>
                </a:solidFill>
                <a:latin typeface="Segoe UI" panose="020B0502040204020203"/>
              </a:endParaRPr>
            </a:p>
          </p:txBody>
        </p:sp>
      </p:grpSp>
      <p:sp>
        <p:nvSpPr>
          <p:cNvPr id="4" name="矩形 3"/>
          <p:cNvSpPr>
            <a:spLocks noChangeArrowheads="1"/>
          </p:cNvSpPr>
          <p:nvPr/>
        </p:nvSpPr>
        <p:spPr bwMode="auto">
          <a:xfrm>
            <a:off x="3794125" y="5515696"/>
            <a:ext cx="1786753" cy="46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p>
            <a:pPr lvl="0" algn="ctr"/>
            <a:r>
              <a:rPr lang="zh-CN" altLang="en-US" sz="2600" dirty="0">
                <a:solidFill>
                  <a:schemeClr val="accent2"/>
                </a:solidFill>
                <a:latin typeface="+mj-lt"/>
                <a:ea typeface="黑体" panose="02010609060101010101" pitchFamily="49" charset="-122"/>
                <a:cs typeface="Times New Roman" panose="02020603050405020304" charset="0"/>
              </a:rPr>
              <a:t>转化数据</a:t>
            </a:r>
            <a:endParaRPr lang="zh-CN" altLang="en-US" sz="2600" dirty="0">
              <a:solidFill>
                <a:schemeClr val="accent2"/>
              </a:solidFill>
              <a:latin typeface="+mj-lt"/>
              <a:ea typeface="黑体" panose="02010609060101010101" pitchFamily="49" charset="-122"/>
              <a:cs typeface="Times New Roman" panose="02020603050405020304" charset="0"/>
            </a:endParaRPr>
          </a:p>
        </p:txBody>
      </p:sp>
      <p:grpSp>
        <p:nvGrpSpPr>
          <p:cNvPr id="11" name="组合 10"/>
          <p:cNvGrpSpPr/>
          <p:nvPr/>
        </p:nvGrpSpPr>
        <p:grpSpPr>
          <a:xfrm>
            <a:off x="3877501" y="3395631"/>
            <a:ext cx="1620000" cy="1620000"/>
            <a:chOff x="3514488" y="2695439"/>
            <a:chExt cx="1620000" cy="1620000"/>
          </a:xfrm>
        </p:grpSpPr>
        <p:sp>
          <p:nvSpPr>
            <p:cNvPr id="12" name="Oval 50"/>
            <p:cNvSpPr/>
            <p:nvPr/>
          </p:nvSpPr>
          <p:spPr bwMode="auto">
            <a:xfrm>
              <a:off x="3514488" y="2695439"/>
              <a:ext cx="1620000" cy="1620000"/>
            </a:xfrm>
            <a:prstGeom prst="ellipse">
              <a:avLst/>
            </a:prstGeom>
            <a:solidFill>
              <a:schemeClr val="accent4">
                <a:lumMod val="40000"/>
                <a:lumOff val="60000"/>
              </a:schemeClr>
            </a:solidFill>
            <a:ln w="9525" cap="flat" cmpd="sng" algn="ctr">
              <a:noFill/>
              <a:prstDash val="solid"/>
              <a:headEnd type="none" w="med" len="med"/>
              <a:tailEnd type="none" w="med" len="med"/>
            </a:ln>
            <a:effectLst/>
          </p:spPr>
          <p:txBody>
            <a:bodyPr rot="0" spcFirstLastPara="0" vertOverflow="overflow" horzOverflow="overflow" vert="horz" wrap="square" lIns="134451" tIns="107561" rIns="134451" bIns="107561" numCol="1" spcCol="0" rtlCol="0" fromWordArt="0" anchor="t" anchorCtr="0" forceAA="0" compatLnSpc="1">
              <a:noAutofit/>
            </a:bodyPr>
            <a:lstStyle/>
            <a:p>
              <a:pPr algn="ctr" defTabSz="685165">
                <a:lnSpc>
                  <a:spcPct val="90000"/>
                </a:lnSpc>
                <a:defRPr/>
              </a:pPr>
              <a:endParaRPr lang="en-US" sz="1700" kern="0" dirty="0" err="1">
                <a:gradFill>
                  <a:gsLst>
                    <a:gs pos="0">
                      <a:srgbClr val="FFFFFF"/>
                    </a:gs>
                    <a:gs pos="100000">
                      <a:srgbClr val="FFFFFF"/>
                    </a:gs>
                  </a:gsLst>
                  <a:lin ang="5400000" scaled="0"/>
                </a:gradFill>
                <a:latin typeface="Segoe UI" panose="020B0502040204020203"/>
                <a:ea typeface="Segoe UI" panose="020B0502040204020203" pitchFamily="34" charset="0"/>
                <a:cs typeface="Segoe UI" panose="020B0502040204020203" pitchFamily="34" charset="0"/>
              </a:endParaRPr>
            </a:p>
          </p:txBody>
        </p:sp>
        <p:pic>
          <p:nvPicPr>
            <p:cNvPr id="13" name="Picture 28"/>
            <p:cNvPicPr>
              <a:picLocks noChangeAspect="1"/>
            </p:cNvPicPr>
            <p:nvPr/>
          </p:nvPicPr>
          <p:blipFill>
            <a:blip r:embed="rId1" cstate="print"/>
            <a:stretch>
              <a:fillRect/>
            </a:stretch>
          </p:blipFill>
          <p:spPr>
            <a:xfrm>
              <a:off x="3993963" y="3145260"/>
              <a:ext cx="661051" cy="720359"/>
            </a:xfrm>
            <a:prstGeom prst="rect">
              <a:avLst/>
            </a:prstGeom>
          </p:spPr>
        </p:pic>
      </p:grpSp>
      <p:sp>
        <p:nvSpPr>
          <p:cNvPr id="5" name="矩形 4"/>
          <p:cNvSpPr>
            <a:spLocks noChangeArrowheads="1"/>
          </p:cNvSpPr>
          <p:nvPr/>
        </p:nvSpPr>
        <p:spPr bwMode="auto">
          <a:xfrm>
            <a:off x="6444100" y="5498500"/>
            <a:ext cx="1550333" cy="46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p>
            <a:pPr lvl="0" algn="ctr"/>
            <a:r>
              <a:rPr lang="zh-CN" altLang="en-US" sz="2600" dirty="0">
                <a:solidFill>
                  <a:schemeClr val="accent2"/>
                </a:solidFill>
                <a:latin typeface="+mj-lt"/>
                <a:ea typeface="黑体" panose="02010609060101010101" pitchFamily="49" charset="-122"/>
                <a:cs typeface="Times New Roman" panose="02020603050405020304" charset="0"/>
              </a:rPr>
              <a:t>传播数据</a:t>
            </a:r>
            <a:endParaRPr lang="zh-CN" altLang="en-US" sz="2600" dirty="0">
              <a:solidFill>
                <a:schemeClr val="accent2"/>
              </a:solidFill>
              <a:latin typeface="+mj-lt"/>
              <a:ea typeface="黑体" panose="02010609060101010101" pitchFamily="49" charset="-122"/>
              <a:cs typeface="Times New Roman" panose="02020603050405020304" charset="0"/>
            </a:endParaRPr>
          </a:p>
        </p:txBody>
      </p:sp>
      <p:grpSp>
        <p:nvGrpSpPr>
          <p:cNvPr id="14" name="组合 13"/>
          <p:cNvGrpSpPr/>
          <p:nvPr/>
        </p:nvGrpSpPr>
        <p:grpSpPr>
          <a:xfrm>
            <a:off x="6409267" y="3395631"/>
            <a:ext cx="1620000" cy="1620000"/>
            <a:chOff x="5594119" y="2695439"/>
            <a:chExt cx="1620000" cy="1620000"/>
          </a:xfrm>
        </p:grpSpPr>
        <p:sp>
          <p:nvSpPr>
            <p:cNvPr id="15" name="Oval 32"/>
            <p:cNvSpPr/>
            <p:nvPr/>
          </p:nvSpPr>
          <p:spPr bwMode="auto">
            <a:xfrm>
              <a:off x="5594119" y="2695439"/>
              <a:ext cx="1620000" cy="1620000"/>
            </a:xfrm>
            <a:prstGeom prst="ellipse">
              <a:avLst/>
            </a:prstGeom>
            <a:solidFill>
              <a:srgbClr val="92D050"/>
            </a:solidFill>
            <a:ln w="9525" cap="flat" cmpd="sng" algn="ctr">
              <a:noFill/>
              <a:prstDash val="solid"/>
              <a:headEnd type="none" w="med" len="med"/>
              <a:tailEnd type="none" w="med" len="med"/>
            </a:ln>
            <a:effectLst/>
          </p:spPr>
          <p:txBody>
            <a:bodyPr rot="0" spcFirstLastPara="0" vertOverflow="overflow" horzOverflow="overflow" vert="horz" wrap="square" lIns="134451" tIns="107561" rIns="134451" bIns="107561" numCol="1" spcCol="0" rtlCol="0" fromWordArt="0" anchor="t" anchorCtr="0" forceAA="0" compatLnSpc="1">
              <a:noAutofit/>
            </a:bodyPr>
            <a:lstStyle/>
            <a:p>
              <a:pPr algn="ctr" defTabSz="685165">
                <a:lnSpc>
                  <a:spcPct val="90000"/>
                </a:lnSpc>
                <a:defRPr/>
              </a:pPr>
              <a:endParaRPr lang="en-US" sz="1700" kern="0" dirty="0" err="1">
                <a:gradFill>
                  <a:gsLst>
                    <a:gs pos="0">
                      <a:srgbClr val="FFFFFF"/>
                    </a:gs>
                    <a:gs pos="100000">
                      <a:srgbClr val="FFFFFF"/>
                    </a:gs>
                  </a:gsLst>
                  <a:lin ang="5400000" scaled="0"/>
                </a:gradFill>
                <a:latin typeface="Segoe UI" panose="020B0502040204020203"/>
                <a:ea typeface="Segoe UI" panose="020B0502040204020203" pitchFamily="34" charset="0"/>
                <a:cs typeface="Segoe UI" panose="020B0502040204020203" pitchFamily="34" charset="0"/>
              </a:endParaRPr>
            </a:p>
          </p:txBody>
        </p:sp>
        <p:pic>
          <p:nvPicPr>
            <p:cNvPr id="16" name="Picture 29"/>
            <p:cNvPicPr>
              <a:picLocks noChangeAspect="1"/>
            </p:cNvPicPr>
            <p:nvPr/>
          </p:nvPicPr>
          <p:blipFill>
            <a:blip r:embed="rId2" cstate="print"/>
            <a:stretch>
              <a:fillRect/>
            </a:stretch>
          </p:blipFill>
          <p:spPr>
            <a:xfrm>
              <a:off x="5986196" y="3166581"/>
              <a:ext cx="835847" cy="677716"/>
            </a:xfrm>
            <a:prstGeom prst="rect">
              <a:avLst/>
            </a:prstGeom>
          </p:spPr>
        </p:pic>
      </p:grpSp>
      <p:sp>
        <p:nvSpPr>
          <p:cNvPr id="6" name="矩形 5"/>
          <p:cNvSpPr>
            <a:spLocks noChangeArrowheads="1"/>
          </p:cNvSpPr>
          <p:nvPr/>
        </p:nvSpPr>
        <p:spPr bwMode="auto">
          <a:xfrm>
            <a:off x="8905699" y="5498500"/>
            <a:ext cx="1620000" cy="46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p>
            <a:pPr lvl="0" algn="ctr"/>
            <a:r>
              <a:rPr lang="zh-CN" altLang="en-US" sz="2600" dirty="0">
                <a:solidFill>
                  <a:schemeClr val="accent2"/>
                </a:solidFill>
                <a:latin typeface="+mj-lt"/>
                <a:ea typeface="黑体" panose="02010609060101010101" pitchFamily="49" charset="-122"/>
                <a:cs typeface="Times New Roman" panose="02020603050405020304" charset="0"/>
              </a:rPr>
              <a:t>渠道数据</a:t>
            </a:r>
            <a:endParaRPr lang="zh-CN" altLang="en-US" sz="2600" dirty="0">
              <a:solidFill>
                <a:schemeClr val="accent2"/>
              </a:solidFill>
              <a:latin typeface="+mj-lt"/>
              <a:ea typeface="黑体" panose="02010609060101010101" pitchFamily="49" charset="-122"/>
              <a:cs typeface="Times New Roman" panose="02020603050405020304" charset="0"/>
            </a:endParaRPr>
          </a:p>
        </p:txBody>
      </p:sp>
      <p:grpSp>
        <p:nvGrpSpPr>
          <p:cNvPr id="17" name="组合 16"/>
          <p:cNvGrpSpPr/>
          <p:nvPr/>
        </p:nvGrpSpPr>
        <p:grpSpPr>
          <a:xfrm>
            <a:off x="8905699" y="3395631"/>
            <a:ext cx="1620000" cy="1620000"/>
            <a:chOff x="7601994" y="2695439"/>
            <a:chExt cx="1620000" cy="1620000"/>
          </a:xfrm>
        </p:grpSpPr>
        <p:sp>
          <p:nvSpPr>
            <p:cNvPr id="18" name="Oval 54"/>
            <p:cNvSpPr/>
            <p:nvPr/>
          </p:nvSpPr>
          <p:spPr bwMode="auto">
            <a:xfrm>
              <a:off x="7601994" y="2695439"/>
              <a:ext cx="1620000" cy="1620000"/>
            </a:xfrm>
            <a:prstGeom prst="ellipse">
              <a:avLst/>
            </a:prstGeom>
            <a:solidFill>
              <a:schemeClr val="tx1">
                <a:lumMod val="75000"/>
              </a:schemeClr>
            </a:solidFill>
            <a:ln w="9525" cap="flat" cmpd="sng" algn="ctr">
              <a:noFill/>
              <a:prstDash val="solid"/>
              <a:headEnd type="none" w="med" len="med"/>
              <a:tailEnd type="none" w="med" len="med"/>
            </a:ln>
            <a:effectLst/>
          </p:spPr>
          <p:txBody>
            <a:bodyPr rot="0" spcFirstLastPara="0" vertOverflow="overflow" horzOverflow="overflow" vert="horz" wrap="square" lIns="134451" tIns="107561" rIns="134451" bIns="107561" numCol="1" spcCol="0" rtlCol="0" fromWordArt="0" anchor="t" anchorCtr="0" forceAA="0" compatLnSpc="1">
              <a:noAutofit/>
            </a:bodyPr>
            <a:lstStyle/>
            <a:p>
              <a:pPr algn="ctr" defTabSz="685165">
                <a:lnSpc>
                  <a:spcPct val="90000"/>
                </a:lnSpc>
                <a:defRPr/>
              </a:pPr>
              <a:endParaRPr lang="en-US" sz="1700" kern="0" dirty="0" err="1">
                <a:gradFill>
                  <a:gsLst>
                    <a:gs pos="0">
                      <a:srgbClr val="FFFFFF"/>
                    </a:gs>
                    <a:gs pos="100000">
                      <a:srgbClr val="FFFFFF"/>
                    </a:gs>
                  </a:gsLst>
                  <a:lin ang="5400000" scaled="0"/>
                </a:gradFill>
                <a:latin typeface="Segoe UI" panose="020B0502040204020203"/>
                <a:ea typeface="Segoe UI" panose="020B0502040204020203" pitchFamily="34" charset="0"/>
                <a:cs typeface="Segoe UI" panose="020B0502040204020203" pitchFamily="34" charset="0"/>
              </a:endParaRPr>
            </a:p>
          </p:txBody>
        </p:sp>
        <p:sp>
          <p:nvSpPr>
            <p:cNvPr id="19" name="Freeform 15"/>
            <p:cNvSpPr>
              <a:spLocks noChangeAspect="1" noEditPoints="1"/>
            </p:cNvSpPr>
            <p:nvPr/>
          </p:nvSpPr>
          <p:spPr bwMode="auto">
            <a:xfrm>
              <a:off x="8133888" y="3127629"/>
              <a:ext cx="556212" cy="755621"/>
            </a:xfrm>
            <a:custGeom>
              <a:avLst/>
              <a:gdLst>
                <a:gd name="T0" fmla="*/ 114 w 214"/>
                <a:gd name="T1" fmla="*/ 53 h 268"/>
                <a:gd name="T2" fmla="*/ 114 w 214"/>
                <a:gd name="T3" fmla="*/ 0 h 268"/>
                <a:gd name="T4" fmla="*/ 95 w 214"/>
                <a:gd name="T5" fmla="*/ 0 h 268"/>
                <a:gd name="T6" fmla="*/ 95 w 214"/>
                <a:gd name="T7" fmla="*/ 53 h 268"/>
                <a:gd name="T8" fmla="*/ 0 w 214"/>
                <a:gd name="T9" fmla="*/ 53 h 268"/>
                <a:gd name="T10" fmla="*/ 0 w 214"/>
                <a:gd name="T11" fmla="*/ 268 h 268"/>
                <a:gd name="T12" fmla="*/ 214 w 214"/>
                <a:gd name="T13" fmla="*/ 268 h 268"/>
                <a:gd name="T14" fmla="*/ 214 w 214"/>
                <a:gd name="T15" fmla="*/ 53 h 268"/>
                <a:gd name="T16" fmla="*/ 114 w 214"/>
                <a:gd name="T17" fmla="*/ 53 h 268"/>
                <a:gd name="T18" fmla="*/ 195 w 214"/>
                <a:gd name="T19" fmla="*/ 248 h 268"/>
                <a:gd name="T20" fmla="*/ 19 w 214"/>
                <a:gd name="T21" fmla="*/ 248 h 268"/>
                <a:gd name="T22" fmla="*/ 19 w 214"/>
                <a:gd name="T23" fmla="*/ 71 h 268"/>
                <a:gd name="T24" fmla="*/ 95 w 214"/>
                <a:gd name="T25" fmla="*/ 71 h 268"/>
                <a:gd name="T26" fmla="*/ 95 w 214"/>
                <a:gd name="T27" fmla="*/ 182 h 268"/>
                <a:gd name="T28" fmla="*/ 63 w 214"/>
                <a:gd name="T29" fmla="*/ 151 h 268"/>
                <a:gd name="T30" fmla="*/ 51 w 214"/>
                <a:gd name="T31" fmla="*/ 165 h 268"/>
                <a:gd name="T32" fmla="*/ 105 w 214"/>
                <a:gd name="T33" fmla="*/ 221 h 268"/>
                <a:gd name="T34" fmla="*/ 161 w 214"/>
                <a:gd name="T35" fmla="*/ 165 h 268"/>
                <a:gd name="T36" fmla="*/ 149 w 214"/>
                <a:gd name="T37" fmla="*/ 151 h 268"/>
                <a:gd name="T38" fmla="*/ 114 w 214"/>
                <a:gd name="T39" fmla="*/ 182 h 268"/>
                <a:gd name="T40" fmla="*/ 114 w 214"/>
                <a:gd name="T41" fmla="*/ 71 h 268"/>
                <a:gd name="T42" fmla="*/ 195 w 214"/>
                <a:gd name="T43" fmla="*/ 71 h 268"/>
                <a:gd name="T44" fmla="*/ 195 w 214"/>
                <a:gd name="T45" fmla="*/ 248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4" h="268">
                  <a:moveTo>
                    <a:pt x="114" y="53"/>
                  </a:moveTo>
                  <a:lnTo>
                    <a:pt x="114" y="0"/>
                  </a:lnTo>
                  <a:lnTo>
                    <a:pt x="95" y="0"/>
                  </a:lnTo>
                  <a:lnTo>
                    <a:pt x="95" y="53"/>
                  </a:lnTo>
                  <a:lnTo>
                    <a:pt x="0" y="53"/>
                  </a:lnTo>
                  <a:lnTo>
                    <a:pt x="0" y="268"/>
                  </a:lnTo>
                  <a:lnTo>
                    <a:pt x="214" y="268"/>
                  </a:lnTo>
                  <a:lnTo>
                    <a:pt x="214" y="53"/>
                  </a:lnTo>
                  <a:lnTo>
                    <a:pt x="114" y="53"/>
                  </a:lnTo>
                  <a:close/>
                  <a:moveTo>
                    <a:pt x="195" y="248"/>
                  </a:moveTo>
                  <a:lnTo>
                    <a:pt x="19" y="248"/>
                  </a:lnTo>
                  <a:lnTo>
                    <a:pt x="19" y="71"/>
                  </a:lnTo>
                  <a:lnTo>
                    <a:pt x="95" y="71"/>
                  </a:lnTo>
                  <a:lnTo>
                    <a:pt x="95" y="182"/>
                  </a:lnTo>
                  <a:lnTo>
                    <a:pt x="63" y="151"/>
                  </a:lnTo>
                  <a:lnTo>
                    <a:pt x="51" y="165"/>
                  </a:lnTo>
                  <a:lnTo>
                    <a:pt x="105" y="221"/>
                  </a:lnTo>
                  <a:lnTo>
                    <a:pt x="161" y="165"/>
                  </a:lnTo>
                  <a:lnTo>
                    <a:pt x="149" y="151"/>
                  </a:lnTo>
                  <a:lnTo>
                    <a:pt x="114" y="182"/>
                  </a:lnTo>
                  <a:lnTo>
                    <a:pt x="114" y="71"/>
                  </a:lnTo>
                  <a:lnTo>
                    <a:pt x="195" y="71"/>
                  </a:lnTo>
                  <a:lnTo>
                    <a:pt x="195" y="248"/>
                  </a:lnTo>
                  <a:close/>
                </a:path>
              </a:pathLst>
            </a:custGeom>
            <a:solidFill>
              <a:srgbClr val="FFFFFF"/>
            </a:solidFill>
            <a:ln w="9525">
              <a:noFill/>
              <a:miter lim="800000"/>
            </a:ln>
          </p:spPr>
          <p:txBody>
            <a:bodyPr vert="horz" wrap="square" lIns="67234" tIns="33617" rIns="67234" bIns="33617" numCol="1" anchor="t" anchorCtr="0" compatLnSpc="1"/>
            <a:lstStyle/>
            <a:p>
              <a:pPr defTabSz="685165">
                <a:defRPr/>
              </a:pPr>
              <a:endParaRPr lang="en-US" kern="0" dirty="0">
                <a:solidFill>
                  <a:srgbClr val="505050"/>
                </a:solidFill>
                <a:latin typeface="Segoe UI" panose="020B0502040204020203"/>
              </a:endParaRPr>
            </a:p>
          </p:txBody>
        </p:sp>
      </p:grpSp>
      <p:sp>
        <p:nvSpPr>
          <p:cNvPr id="20" name="文本占位符 105474"/>
          <p:cNvSpPr>
            <a:spLocks noGrp="1"/>
          </p:cNvSpPr>
          <p:nvPr/>
        </p:nvSpPr>
        <p:spPr>
          <a:xfrm>
            <a:off x="1120449" y="2479122"/>
            <a:ext cx="5514104" cy="523220"/>
          </a:xfrm>
          <a:prstGeom prst="rect">
            <a:avLst/>
          </a:prstGeom>
          <a:noFill/>
          <a:ln w="9525">
            <a:noFill/>
          </a:ln>
        </p:spPr>
        <p:txBody>
          <a:bodyPr wrap="square">
            <a:spAutoFit/>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612140" algn="just">
              <a:spcBef>
                <a:spcPts val="0"/>
              </a:spcBef>
              <a:buNone/>
            </a:pPr>
            <a:r>
              <a:rPr lang="en-US" altLang="zh-CN" sz="2800" b="1" dirty="0">
                <a:solidFill>
                  <a:schemeClr val="accent2"/>
                </a:solidFill>
                <a:latin typeface="+mj-lt"/>
                <a:ea typeface="黑体" panose="02010609060101010101" pitchFamily="49" charset="-122"/>
                <a:cs typeface="Times New Roman" panose="02020603050405020304" charset="0"/>
              </a:rPr>
              <a:t>1. </a:t>
            </a:r>
            <a:r>
              <a:rPr lang="zh-CN" altLang="en-US" sz="2800" b="1" dirty="0">
                <a:solidFill>
                  <a:schemeClr val="accent2"/>
                </a:solidFill>
                <a:latin typeface="+mj-lt"/>
                <a:ea typeface="黑体" panose="02010609060101010101" pitchFamily="49" charset="-122"/>
                <a:cs typeface="Times New Roman" panose="02020603050405020304" charset="0"/>
              </a:rPr>
              <a:t>新媒体运营数据指标体系</a:t>
            </a:r>
            <a:endParaRPr lang="zh-CN" altLang="en-US" sz="2800" b="1" dirty="0">
              <a:solidFill>
                <a:schemeClr val="accent2"/>
              </a:solidFill>
              <a:latin typeface="+mj-lt"/>
              <a:ea typeface="黑体" panose="02010609060101010101" pitchFamily="49" charset="-122"/>
              <a:cs typeface="Times New Roman" panose="0202060305040502030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up)">
                                      <p:cBhvr>
                                        <p:cTn id="33" dur="500"/>
                                        <p:tgtEl>
                                          <p:spTgt spid="4"/>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up)">
                                      <p:cBhvr>
                                        <p:cTn id="43" dur="500"/>
                                        <p:tgtEl>
                                          <p:spTgt spid="5"/>
                                        </p:tgtEl>
                                      </p:cBhvr>
                                    </p:animEffect>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1"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up)">
                                      <p:cBhvr>
                                        <p:cTn id="5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4" grpId="0"/>
      <p:bldP spid="5" grpId="0"/>
      <p:bldP spid="6"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742919" y="6115189"/>
            <a:ext cx="4683096" cy="429895"/>
          </a:xfrm>
          <a:prstGeom prst="rect">
            <a:avLst/>
          </a:prstGeom>
          <a:noFill/>
          <a:ln w="9525">
            <a:noFill/>
          </a:ln>
        </p:spPr>
        <p:txBody>
          <a:bodyPr wrap="square">
            <a:spAutoFit/>
          </a:bodyPr>
          <a:lstStyle/>
          <a:p>
            <a:pPr marL="0"/>
            <a:r>
              <a:rPr lang="zh-CN" sz="2200" dirty="0">
                <a:solidFill>
                  <a:schemeClr val="accent2"/>
                </a:solidFill>
                <a:latin typeface="+mj-lt"/>
                <a:ea typeface="黑体" panose="02010609060101010101" pitchFamily="49" charset="-122"/>
                <a:cs typeface="方正宋一简体" charset="0"/>
              </a:rPr>
              <a:t>图</a:t>
            </a:r>
            <a:r>
              <a:rPr lang="en-US" altLang="zh-CN" sz="2200" dirty="0">
                <a:solidFill>
                  <a:schemeClr val="accent2"/>
                </a:solidFill>
                <a:latin typeface="+mj-lt"/>
                <a:ea typeface="黑体" panose="02010609060101010101" pitchFamily="49" charset="-122"/>
                <a:cs typeface="方正宋一简体" charset="0"/>
              </a:rPr>
              <a:t>6</a:t>
            </a:r>
            <a:r>
              <a:rPr lang="en-US" sz="2200" dirty="0">
                <a:solidFill>
                  <a:schemeClr val="accent2"/>
                </a:solidFill>
                <a:latin typeface="+mj-lt"/>
                <a:ea typeface="黑体" panose="02010609060101010101" pitchFamily="49" charset="-122"/>
                <a:cs typeface="方正宋一简体" charset="0"/>
              </a:rPr>
              <a:t>.1 </a:t>
            </a:r>
            <a:r>
              <a:rPr lang="zh-CN" sz="2200" dirty="0">
                <a:solidFill>
                  <a:schemeClr val="accent2"/>
                </a:solidFill>
                <a:latin typeface="+mj-lt"/>
                <a:ea typeface="黑体" panose="02010609060101010101" pitchFamily="49" charset="-122"/>
                <a:cs typeface="方正宋一简体" charset="0"/>
              </a:rPr>
              <a:t>某微信公众号运营的数据分析</a:t>
            </a:r>
            <a:endParaRPr lang="zh-CN" altLang="en-US" sz="2200" dirty="0">
              <a:solidFill>
                <a:schemeClr val="accent2"/>
              </a:solidFill>
              <a:latin typeface="+mj-lt"/>
              <a:ea typeface="黑体" panose="02010609060101010101" pitchFamily="49" charset="-122"/>
            </a:endParaRPr>
          </a:p>
        </p:txBody>
      </p:sp>
      <p:pic>
        <p:nvPicPr>
          <p:cNvPr id="9" name="图片 8"/>
          <p:cNvPicPr>
            <a:picLocks noChangeAspect="1"/>
          </p:cNvPicPr>
          <p:nvPr/>
        </p:nvPicPr>
        <p:blipFill rotWithShape="1">
          <a:blip r:embed="rId1">
            <a:extLst>
              <a:ext uri="{28A0092B-C50C-407E-A947-70E740481C1C}">
                <a14:useLocalDpi xmlns:a14="http://schemas.microsoft.com/office/drawing/2010/main" val="0"/>
              </a:ext>
            </a:extLst>
          </a:blip>
          <a:srcRect r="165"/>
          <a:stretch>
            <a:fillRect/>
          </a:stretch>
        </p:blipFill>
        <p:spPr>
          <a:xfrm>
            <a:off x="2333871" y="1012079"/>
            <a:ext cx="7501192" cy="5086386"/>
          </a:xfrm>
          <a:prstGeom prst="rect">
            <a:avLst/>
          </a:prstGeom>
          <a:effectLst>
            <a:outerShdw blurRad="50800" dist="38100" dir="5400000" algn="t" rotWithShape="0">
              <a:prstClr val="black">
                <a:alpha val="40000"/>
              </a:prstClr>
            </a:outerShdw>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224400" y="6238473"/>
            <a:ext cx="5040560" cy="429895"/>
          </a:xfrm>
          <a:prstGeom prst="rect">
            <a:avLst/>
          </a:prstGeom>
          <a:noFill/>
          <a:ln w="9525">
            <a:noFill/>
          </a:ln>
        </p:spPr>
        <p:txBody>
          <a:bodyPr wrap="square">
            <a:spAutoFit/>
          </a:bodyPr>
          <a:lstStyle/>
          <a:p>
            <a:pPr marL="0" algn="ctr"/>
            <a:r>
              <a:rPr lang="zh-CN" altLang="en-US" sz="2200" dirty="0">
                <a:solidFill>
                  <a:schemeClr val="accent2"/>
                </a:solidFill>
                <a:latin typeface="+mj-lt"/>
                <a:ea typeface="黑体" panose="02010609060101010101" pitchFamily="49" charset="-122"/>
                <a:cs typeface="方正宋一简体" charset="0"/>
              </a:rPr>
              <a:t>图</a:t>
            </a:r>
            <a:r>
              <a:rPr lang="en-US" altLang="zh-CN" sz="2200" dirty="0">
                <a:solidFill>
                  <a:schemeClr val="accent2"/>
                </a:solidFill>
                <a:latin typeface="+mj-lt"/>
                <a:ea typeface="黑体" panose="02010609060101010101" pitchFamily="49" charset="-122"/>
                <a:cs typeface="方正宋一简体" charset="0"/>
              </a:rPr>
              <a:t>6.2  </a:t>
            </a:r>
            <a:r>
              <a:rPr lang="zh-CN" altLang="en-US" sz="2200" dirty="0">
                <a:solidFill>
                  <a:schemeClr val="accent2"/>
                </a:solidFill>
                <a:latin typeface="+mj-lt"/>
                <a:ea typeface="黑体" panose="02010609060101010101" pitchFamily="49" charset="-122"/>
                <a:cs typeface="方正宋一简体" charset="0"/>
              </a:rPr>
              <a:t>新榜“微信公众号”的“周榜”</a:t>
            </a:r>
            <a:endParaRPr lang="zh-CN" altLang="en-US" sz="2200" dirty="0">
              <a:solidFill>
                <a:schemeClr val="accent2"/>
              </a:solidFill>
              <a:latin typeface="+mj-lt"/>
              <a:ea typeface="黑体" panose="02010609060101010101" pitchFamily="49" charset="-122"/>
            </a:endParaRPr>
          </a:p>
        </p:txBody>
      </p:sp>
      <p:sp>
        <p:nvSpPr>
          <p:cNvPr id="7" name="文本框 6"/>
          <p:cNvSpPr txBox="1"/>
          <p:nvPr/>
        </p:nvSpPr>
        <p:spPr>
          <a:xfrm>
            <a:off x="697781" y="985892"/>
            <a:ext cx="10671420" cy="1672894"/>
          </a:xfrm>
          <a:prstGeom prst="rect">
            <a:avLst/>
          </a:prstGeom>
          <a:noFill/>
        </p:spPr>
        <p:txBody>
          <a:bodyPr wrap="square" rtlCol="0">
            <a:spAutoFit/>
          </a:bodyPr>
          <a:lstStyle/>
          <a:p>
            <a:pPr indent="612140" eaLnBrk="1" latinLnBrk="0" hangingPunct="1">
              <a:lnSpc>
                <a:spcPct val="130000"/>
              </a:lnSpc>
              <a:spcBef>
                <a:spcPts val="1000"/>
              </a:spcBef>
            </a:pPr>
            <a:r>
              <a:rPr lang="en-US" altLang="zh-CN" sz="2800" b="1" dirty="0">
                <a:solidFill>
                  <a:schemeClr val="accent2"/>
                </a:solidFill>
                <a:latin typeface="+mj-lt"/>
                <a:ea typeface="黑体" panose="02010609060101010101" pitchFamily="49" charset="-122"/>
              </a:rPr>
              <a:t>2</a:t>
            </a:r>
            <a:r>
              <a:rPr lang="en-US" altLang="zh-CN" sz="2800" b="1" dirty="0">
                <a:solidFill>
                  <a:schemeClr val="accent2"/>
                </a:solidFill>
                <a:latin typeface="黑体" panose="02010609060101010101" pitchFamily="49" charset="-122"/>
                <a:ea typeface="黑体" panose="02010609060101010101" pitchFamily="49" charset="-122"/>
              </a:rPr>
              <a:t>.</a:t>
            </a:r>
            <a:r>
              <a:rPr lang="zh-CN" altLang="en-US" sz="2800" b="1" dirty="0">
                <a:solidFill>
                  <a:schemeClr val="accent2"/>
                </a:solidFill>
                <a:latin typeface="黑体" panose="02010609060101010101" pitchFamily="49" charset="-122"/>
                <a:ea typeface="黑体" panose="02010609060101010101" pitchFamily="49" charset="-122"/>
              </a:rPr>
              <a:t>基本的数据分析工具</a:t>
            </a:r>
            <a:endParaRPr lang="zh-CN" altLang="en-US" sz="2800" b="1" dirty="0">
              <a:solidFill>
                <a:schemeClr val="accent2"/>
              </a:solidFill>
              <a:latin typeface="黑体" panose="02010609060101010101" pitchFamily="49" charset="-122"/>
              <a:ea typeface="黑体" panose="02010609060101010101" pitchFamily="49" charset="-122"/>
            </a:endParaRPr>
          </a:p>
          <a:p>
            <a:pPr indent="612140" eaLnBrk="1" latinLnBrk="0" hangingPunct="1">
              <a:lnSpc>
                <a:spcPct val="130000"/>
              </a:lnSpc>
              <a:spcBef>
                <a:spcPts val="1000"/>
              </a:spcBef>
            </a:pPr>
            <a:r>
              <a:rPr lang="zh-CN" altLang="en-US" sz="2400" dirty="0">
                <a:solidFill>
                  <a:srgbClr val="C00000"/>
                </a:solidFill>
                <a:latin typeface="黑体" panose="02010609060101010101" pitchFamily="49" charset="-122"/>
                <a:ea typeface="黑体" panose="02010609060101010101" pitchFamily="49" charset="-122"/>
              </a:rPr>
              <a:t>（1）新榜。</a:t>
            </a:r>
            <a:r>
              <a:rPr lang="zh-CN" altLang="en-US" sz="2400" dirty="0">
                <a:solidFill>
                  <a:schemeClr val="accent2"/>
                </a:solidFill>
                <a:latin typeface="黑体" panose="02010609060101010101" pitchFamily="49" charset="-122"/>
                <a:ea typeface="黑体" panose="02010609060101010101" pitchFamily="49" charset="-122"/>
              </a:rPr>
              <a:t>新榜创立于2014年，是较早提供微信公众号内容数据价值评估的第三方机构。</a:t>
            </a:r>
            <a:endParaRPr lang="zh-CN" altLang="en-US" sz="2400" dirty="0">
              <a:solidFill>
                <a:schemeClr val="accent2"/>
              </a:solidFill>
              <a:latin typeface="黑体" panose="02010609060101010101" pitchFamily="49" charset="-122"/>
              <a:ea typeface="黑体" panose="02010609060101010101" pitchFamily="49" charset="-122"/>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290069" y="2254234"/>
            <a:ext cx="6909222" cy="3889961"/>
          </a:xfrm>
          <a:prstGeom prst="rect">
            <a:avLst/>
          </a:prstGeom>
          <a:effectLst>
            <a:outerShdw blurRad="50800" dist="38100" dir="5400000" algn="t" rotWithShape="0">
              <a:prstClr val="black">
                <a:alpha val="40000"/>
              </a:prstClr>
            </a:outerShdw>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908674" y="1268760"/>
            <a:ext cx="10379414" cy="4616713"/>
          </a:xfrm>
          <a:prstGeom prst="rect">
            <a:avLst/>
          </a:prstGeom>
          <a:noFill/>
        </p:spPr>
        <p:txBody>
          <a:bodyPr wrap="square" rtlCol="0">
            <a:spAutoFit/>
          </a:bodyPr>
          <a:lstStyle/>
          <a:p>
            <a:pPr indent="612140" algn="just" eaLnBrk="1" latinLnBrk="0" hangingPunct="1">
              <a:lnSpc>
                <a:spcPct val="130000"/>
              </a:lnSpc>
              <a:spcBef>
                <a:spcPts val="1000"/>
              </a:spcBef>
            </a:pPr>
            <a:r>
              <a:rPr lang="zh-CN" altLang="en-US" sz="2400" dirty="0">
                <a:solidFill>
                  <a:srgbClr val="C00000"/>
                </a:solidFill>
                <a:latin typeface="+mj-lt"/>
                <a:ea typeface="黑体" panose="02010609060101010101" pitchFamily="49" charset="-122"/>
              </a:rPr>
              <a:t>（</a:t>
            </a:r>
            <a:r>
              <a:rPr lang="en-US" altLang="zh-CN" sz="2400" dirty="0">
                <a:solidFill>
                  <a:srgbClr val="C00000"/>
                </a:solidFill>
                <a:latin typeface="+mj-lt"/>
                <a:ea typeface="黑体" panose="02010609060101010101" pitchFamily="49" charset="-122"/>
              </a:rPr>
              <a:t>2</a:t>
            </a:r>
            <a:r>
              <a:rPr lang="zh-CN" altLang="en-US" sz="2400" dirty="0">
                <a:solidFill>
                  <a:srgbClr val="C00000"/>
                </a:solidFill>
                <a:latin typeface="+mj-lt"/>
                <a:ea typeface="黑体" panose="02010609060101010101" pitchFamily="49" charset="-122"/>
              </a:rPr>
              <a:t>）百度指数。</a:t>
            </a:r>
            <a:r>
              <a:rPr lang="zh-CN" altLang="en-US" sz="2400" dirty="0">
                <a:solidFill>
                  <a:schemeClr val="accent2"/>
                </a:solidFill>
                <a:latin typeface="+mj-lt"/>
                <a:ea typeface="黑体" panose="02010609060101010101" pitchFamily="49" charset="-122"/>
              </a:rPr>
              <a:t>百度指数可以对人群数据进行分析，如关心某个话题的用户的所在地区、年龄、性别等。百度指数可以帮助我们清晰地掌握某一关键词的市场动向，让我们的文案方向定位更精准、内容更受欢迎。</a:t>
            </a:r>
            <a:endParaRPr lang="zh-CN" altLang="en-US" sz="2400" dirty="0">
              <a:solidFill>
                <a:schemeClr val="accent2"/>
              </a:solidFill>
              <a:latin typeface="+mj-lt"/>
              <a:ea typeface="黑体" panose="02010609060101010101" pitchFamily="49" charset="-122"/>
            </a:endParaRPr>
          </a:p>
          <a:p>
            <a:pPr indent="612140" algn="just" eaLnBrk="1" latinLnBrk="0" hangingPunct="1">
              <a:lnSpc>
                <a:spcPct val="130000"/>
              </a:lnSpc>
              <a:spcBef>
                <a:spcPts val="1000"/>
              </a:spcBef>
            </a:pPr>
            <a:r>
              <a:rPr lang="zh-CN" altLang="en-US" sz="2400" dirty="0">
                <a:solidFill>
                  <a:srgbClr val="C00000"/>
                </a:solidFill>
                <a:latin typeface="+mj-lt"/>
                <a:ea typeface="黑体" panose="02010609060101010101" pitchFamily="49" charset="-122"/>
              </a:rPr>
              <a:t>（</a:t>
            </a:r>
            <a:r>
              <a:rPr lang="en-US" altLang="zh-CN" sz="2400" dirty="0">
                <a:solidFill>
                  <a:srgbClr val="C00000"/>
                </a:solidFill>
                <a:latin typeface="+mj-lt"/>
                <a:ea typeface="黑体" panose="02010609060101010101" pitchFamily="49" charset="-122"/>
              </a:rPr>
              <a:t>3</a:t>
            </a:r>
            <a:r>
              <a:rPr lang="zh-CN" altLang="en-US" sz="2400" dirty="0">
                <a:solidFill>
                  <a:srgbClr val="C00000"/>
                </a:solidFill>
                <a:latin typeface="+mj-lt"/>
                <a:ea typeface="黑体" panose="02010609060101010101" pitchFamily="49" charset="-122"/>
              </a:rPr>
              <a:t>）清博智能。</a:t>
            </a:r>
            <a:r>
              <a:rPr lang="zh-CN" altLang="en-US" sz="2400" dirty="0">
                <a:solidFill>
                  <a:schemeClr val="accent2"/>
                </a:solidFill>
                <a:latin typeface="+mj-lt"/>
                <a:ea typeface="黑体" panose="02010609060101010101" pitchFamily="49" charset="-122"/>
              </a:rPr>
              <a:t>清博智能能提供“两微一端”（微信、微博、</a:t>
            </a:r>
            <a:r>
              <a:rPr lang="en-US" altLang="zh-CN" sz="2400" dirty="0">
                <a:solidFill>
                  <a:schemeClr val="accent2"/>
                </a:solidFill>
                <a:latin typeface="+mj-lt"/>
                <a:ea typeface="黑体" panose="02010609060101010101" pitchFamily="49" charset="-122"/>
              </a:rPr>
              <a:t>App</a:t>
            </a:r>
            <a:r>
              <a:rPr lang="zh-CN" altLang="en-US" sz="2400" dirty="0">
                <a:solidFill>
                  <a:schemeClr val="accent2"/>
                </a:solidFill>
                <a:latin typeface="+mj-lt"/>
                <a:ea typeface="黑体" panose="02010609060101010101" pitchFamily="49" charset="-122"/>
              </a:rPr>
              <a:t>）的数据，是获取新媒体大数据的重要平台，是运营新媒体的利器。它提供的服务有指数评估、行业分析、行情报告、营销推广、数据新闻等。</a:t>
            </a:r>
            <a:endParaRPr lang="zh-CN" altLang="en-US" sz="2400" dirty="0">
              <a:solidFill>
                <a:schemeClr val="accent2"/>
              </a:solidFill>
              <a:latin typeface="+mj-lt"/>
              <a:ea typeface="黑体" panose="02010609060101010101" pitchFamily="49" charset="-122"/>
            </a:endParaRPr>
          </a:p>
          <a:p>
            <a:pPr indent="612140" algn="just" eaLnBrk="1" latinLnBrk="0" hangingPunct="1">
              <a:lnSpc>
                <a:spcPct val="130000"/>
              </a:lnSpc>
              <a:spcBef>
                <a:spcPts val="1000"/>
              </a:spcBef>
            </a:pPr>
            <a:r>
              <a:rPr lang="zh-CN" altLang="en-US" sz="2400" dirty="0">
                <a:solidFill>
                  <a:srgbClr val="C00000"/>
                </a:solidFill>
                <a:latin typeface="+mj-lt"/>
                <a:ea typeface="黑体" panose="02010609060101010101" pitchFamily="49" charset="-122"/>
              </a:rPr>
              <a:t>（</a:t>
            </a:r>
            <a:r>
              <a:rPr lang="en-US" altLang="zh-CN" sz="2400" dirty="0">
                <a:solidFill>
                  <a:srgbClr val="C00000"/>
                </a:solidFill>
                <a:latin typeface="+mj-lt"/>
                <a:ea typeface="黑体" panose="02010609060101010101" pitchFamily="49" charset="-122"/>
              </a:rPr>
              <a:t>4</a:t>
            </a:r>
            <a:r>
              <a:rPr lang="zh-CN" altLang="en-US" sz="2400" dirty="0">
                <a:solidFill>
                  <a:srgbClr val="C00000"/>
                </a:solidFill>
                <a:latin typeface="+mj-lt"/>
                <a:ea typeface="黑体" panose="02010609060101010101" pitchFamily="49" charset="-122"/>
              </a:rPr>
              <a:t>）西瓜数据。</a:t>
            </a:r>
            <a:r>
              <a:rPr lang="zh-CN" altLang="en-US" sz="2400" dirty="0">
                <a:solidFill>
                  <a:schemeClr val="accent2"/>
                </a:solidFill>
                <a:latin typeface="+mj-lt"/>
                <a:ea typeface="黑体" panose="02010609060101010101" pitchFamily="49" charset="-122"/>
              </a:rPr>
              <a:t>西瓜数据是专业的新媒体数据服务提供商，系统收录并监测大量公众号，每日更新数百万篇文章及相关数据，提供的服务有公众号诊断、阅读数监控、公众号雷达等。</a:t>
            </a:r>
            <a:endParaRPr lang="zh-CN" altLang="en-US" sz="2400" dirty="0">
              <a:solidFill>
                <a:schemeClr val="accent2"/>
              </a:solidFill>
              <a:latin typeface="+mj-lt"/>
              <a:ea typeface="黑体" panose="02010609060101010101" pitchFamily="49" charset="-122"/>
            </a:endParaRPr>
          </a:p>
        </p:txBody>
      </p:sp>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980216" y="1196752"/>
            <a:ext cx="6480720" cy="4488473"/>
          </a:xfrm>
          <a:prstGeom prst="rect">
            <a:avLst/>
          </a:prstGeom>
          <a:noFill/>
        </p:spPr>
        <p:txBody>
          <a:bodyPr wrap="square" rtlCol="0">
            <a:spAutoFit/>
          </a:bodyPr>
          <a:lstStyle/>
          <a:p>
            <a:pPr indent="612140" algn="just" eaLnBrk="1" latinLnBrk="0" hangingPunct="1">
              <a:lnSpc>
                <a:spcPct val="130000"/>
              </a:lnSpc>
              <a:spcBef>
                <a:spcPts val="1000"/>
              </a:spcBef>
            </a:pPr>
            <a:r>
              <a:rPr lang="zh-CN" altLang="en-US" sz="2400" dirty="0">
                <a:solidFill>
                  <a:srgbClr val="C00000"/>
                </a:solidFill>
                <a:latin typeface="+mj-lt"/>
                <a:ea typeface="黑体" panose="02010609060101010101" pitchFamily="49" charset="-122"/>
              </a:rPr>
              <a:t>（</a:t>
            </a:r>
            <a:r>
              <a:rPr lang="en-US" altLang="zh-CN" sz="2400" dirty="0">
                <a:solidFill>
                  <a:srgbClr val="C00000"/>
                </a:solidFill>
                <a:latin typeface="+mj-lt"/>
                <a:ea typeface="黑体" panose="02010609060101010101" pitchFamily="49" charset="-122"/>
              </a:rPr>
              <a:t>5</a:t>
            </a:r>
            <a:r>
              <a:rPr lang="zh-CN" altLang="en-US" sz="2400" dirty="0">
                <a:solidFill>
                  <a:srgbClr val="C00000"/>
                </a:solidFill>
                <a:latin typeface="+mj-lt"/>
                <a:ea typeface="黑体" panose="02010609060101010101" pitchFamily="49" charset="-122"/>
              </a:rPr>
              <a:t>）微信指数。</a:t>
            </a:r>
            <a:r>
              <a:rPr lang="zh-CN" altLang="en-US" sz="2400" dirty="0">
                <a:solidFill>
                  <a:schemeClr val="accent2"/>
                </a:solidFill>
                <a:latin typeface="+mj-lt"/>
                <a:ea typeface="黑体" panose="02010609060101010101" pitchFamily="49" charset="-122"/>
              </a:rPr>
              <a:t>微信指数整合了微信上的搜索和浏览行为数据，基于对海量云数据的分析，形成当日、</a:t>
            </a:r>
            <a:r>
              <a:rPr lang="en-US" altLang="zh-CN" sz="2400" dirty="0">
                <a:solidFill>
                  <a:schemeClr val="accent2"/>
                </a:solidFill>
                <a:latin typeface="+mj-lt"/>
                <a:ea typeface="黑体" panose="02010609060101010101" pitchFamily="49" charset="-122"/>
              </a:rPr>
              <a:t>7</a:t>
            </a:r>
            <a:r>
              <a:rPr lang="zh-CN" altLang="en-US" sz="2400" dirty="0">
                <a:solidFill>
                  <a:schemeClr val="accent2"/>
                </a:solidFill>
                <a:latin typeface="+mj-lt"/>
                <a:ea typeface="黑体" panose="02010609060101010101" pitchFamily="49" charset="-122"/>
              </a:rPr>
              <a:t>日内、</a:t>
            </a:r>
            <a:r>
              <a:rPr lang="en-US" altLang="zh-CN" sz="2400" dirty="0">
                <a:solidFill>
                  <a:schemeClr val="accent2"/>
                </a:solidFill>
                <a:latin typeface="+mj-lt"/>
                <a:ea typeface="黑体" panose="02010609060101010101" pitchFamily="49" charset="-122"/>
              </a:rPr>
              <a:t>30</a:t>
            </a:r>
            <a:r>
              <a:rPr lang="zh-CN" altLang="en-US" sz="2400" dirty="0">
                <a:solidFill>
                  <a:schemeClr val="accent2"/>
                </a:solidFill>
                <a:latin typeface="+mj-lt"/>
                <a:ea typeface="黑体" panose="02010609060101010101" pitchFamily="49" charset="-122"/>
              </a:rPr>
              <a:t>日内以及</a:t>
            </a:r>
            <a:r>
              <a:rPr lang="en-US" altLang="zh-CN" sz="2400" dirty="0">
                <a:solidFill>
                  <a:schemeClr val="accent2"/>
                </a:solidFill>
                <a:latin typeface="+mj-lt"/>
                <a:ea typeface="黑体" panose="02010609060101010101" pitchFamily="49" charset="-122"/>
              </a:rPr>
              <a:t>90</a:t>
            </a:r>
            <a:r>
              <a:rPr lang="zh-CN" altLang="en-US" sz="2400" dirty="0">
                <a:solidFill>
                  <a:schemeClr val="accent2"/>
                </a:solidFill>
                <a:latin typeface="+mj-lt"/>
                <a:ea typeface="黑体" panose="02010609060101010101" pitchFamily="49" charset="-122"/>
              </a:rPr>
              <a:t>日内的“关键词”的动态指数变化情况，方便用户看到某个词语在一段时间内的热度趋势和最新指数动态。     </a:t>
            </a:r>
            <a:endParaRPr lang="zh-CN" altLang="en-US" sz="2400" dirty="0">
              <a:solidFill>
                <a:schemeClr val="accent2"/>
              </a:solidFill>
              <a:latin typeface="+mj-lt"/>
              <a:ea typeface="黑体" panose="02010609060101010101" pitchFamily="49" charset="-122"/>
            </a:endParaRPr>
          </a:p>
          <a:p>
            <a:pPr indent="612140" algn="just" eaLnBrk="1" latinLnBrk="0" hangingPunct="1">
              <a:lnSpc>
                <a:spcPct val="130000"/>
              </a:lnSpc>
              <a:spcBef>
                <a:spcPts val="1000"/>
              </a:spcBef>
            </a:pPr>
            <a:r>
              <a:rPr lang="zh-CN" altLang="en-US" sz="2400" dirty="0">
                <a:solidFill>
                  <a:srgbClr val="C00000"/>
                </a:solidFill>
                <a:latin typeface="+mj-lt"/>
                <a:ea typeface="黑体" panose="02010609060101010101" pitchFamily="49" charset="-122"/>
              </a:rPr>
              <a:t>（</a:t>
            </a:r>
            <a:r>
              <a:rPr lang="en-US" altLang="zh-CN" sz="2400" dirty="0">
                <a:solidFill>
                  <a:srgbClr val="C00000"/>
                </a:solidFill>
                <a:latin typeface="+mj-lt"/>
                <a:ea typeface="黑体" panose="02010609060101010101" pitchFamily="49" charset="-122"/>
              </a:rPr>
              <a:t>6</a:t>
            </a:r>
            <a:r>
              <a:rPr lang="zh-CN" altLang="en-US" sz="2400" dirty="0">
                <a:solidFill>
                  <a:srgbClr val="C00000"/>
                </a:solidFill>
                <a:latin typeface="+mj-lt"/>
                <a:ea typeface="黑体" panose="02010609060101010101" pitchFamily="49" charset="-122"/>
              </a:rPr>
              <a:t>）大数据导航。</a:t>
            </a:r>
            <a:r>
              <a:rPr lang="zh-CN" altLang="en-US" sz="2400" dirty="0">
                <a:solidFill>
                  <a:schemeClr val="accent2"/>
                </a:solidFill>
                <a:latin typeface="+mj-lt"/>
                <a:ea typeface="黑体" panose="02010609060101010101" pitchFamily="49" charset="-122"/>
              </a:rPr>
              <a:t>大数据导航是以大数据产业为主，大数据工具为辅，帮助用户更加快速地找到大数据相关内容的工具平台。</a:t>
            </a:r>
            <a:endParaRPr lang="zh-CN" altLang="en-US" sz="2400" dirty="0">
              <a:solidFill>
                <a:schemeClr val="accent2"/>
              </a:solidFill>
              <a:latin typeface="+mj-lt"/>
              <a:ea typeface="黑体" panose="02010609060101010101" pitchFamily="49" charset="-122"/>
            </a:endParaRPr>
          </a:p>
        </p:txBody>
      </p:sp>
      <p:sp>
        <p:nvSpPr>
          <p:cNvPr id="4" name="文本框 3"/>
          <p:cNvSpPr txBox="1"/>
          <p:nvPr/>
        </p:nvSpPr>
        <p:spPr>
          <a:xfrm>
            <a:off x="8096819" y="6227047"/>
            <a:ext cx="2831252" cy="430887"/>
          </a:xfrm>
          <a:prstGeom prst="rect">
            <a:avLst/>
          </a:prstGeom>
          <a:noFill/>
          <a:ln w="9525">
            <a:noFill/>
          </a:ln>
        </p:spPr>
        <p:txBody>
          <a:bodyPr wrap="square">
            <a:spAutoFit/>
          </a:bodyPr>
          <a:lstStyle/>
          <a:p>
            <a:pPr marL="0" algn="ctr"/>
            <a:r>
              <a:rPr lang="zh-CN" sz="2200" b="0" dirty="0">
                <a:solidFill>
                  <a:schemeClr val="accent2"/>
                </a:solidFill>
                <a:latin typeface="+mn-lt"/>
                <a:ea typeface="黑体" panose="02010609060101010101" pitchFamily="49" charset="-122"/>
              </a:rPr>
              <a:t>图</a:t>
            </a:r>
            <a:r>
              <a:rPr lang="en-US" sz="2200" b="0" dirty="0">
                <a:solidFill>
                  <a:schemeClr val="accent2"/>
                </a:solidFill>
                <a:latin typeface="+mn-lt"/>
                <a:ea typeface="黑体" panose="02010609060101010101" pitchFamily="49" charset="-122"/>
              </a:rPr>
              <a:t>6.4 </a:t>
            </a:r>
            <a:r>
              <a:rPr lang="zh-CN" sz="2200" b="0" dirty="0">
                <a:solidFill>
                  <a:schemeClr val="accent2"/>
                </a:solidFill>
                <a:latin typeface="+mn-lt"/>
                <a:ea typeface="黑体" panose="02010609060101010101" pitchFamily="49" charset="-122"/>
              </a:rPr>
              <a:t>微信指数示例</a:t>
            </a:r>
            <a:endParaRPr lang="zh-CN" altLang="en-US" sz="2200" dirty="0">
              <a:solidFill>
                <a:schemeClr val="accent2"/>
              </a:solidFill>
              <a:latin typeface="+mn-lt"/>
              <a:ea typeface="黑体" panose="02010609060101010101" pitchFamily="49" charset="-122"/>
            </a:endParaRPr>
          </a:p>
        </p:txBody>
      </p:sp>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l="2295" r="1779" b="2099"/>
          <a:stretch>
            <a:fillRect/>
          </a:stretch>
        </p:blipFill>
        <p:spPr>
          <a:xfrm>
            <a:off x="7826573" y="704684"/>
            <a:ext cx="3389974" cy="5472608"/>
          </a:xfrm>
          <a:prstGeom prst="rect">
            <a:avLst/>
          </a:prstGeom>
          <a:effectLst>
            <a:outerShdw blurRad="50800" dist="38100" dir="5400000" algn="t" rotWithShape="0">
              <a:prstClr val="black">
                <a:alpha val="40000"/>
              </a:prstClr>
            </a:outerShdw>
          </a:effectLst>
        </p:spPr>
      </p:pic>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1113738" y="924676"/>
            <a:ext cx="9969285" cy="5520613"/>
            <a:chOff x="860404" y="1018560"/>
            <a:chExt cx="9969285" cy="5520613"/>
          </a:xfrm>
        </p:grpSpPr>
        <p:sp>
          <p:nvSpPr>
            <p:cNvPr id="5" name="矩形 4"/>
            <p:cNvSpPr/>
            <p:nvPr/>
          </p:nvSpPr>
          <p:spPr bwMode="auto">
            <a:xfrm>
              <a:off x="860404" y="2049163"/>
              <a:ext cx="854877" cy="2697440"/>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3200" b="0" i="0" u="none" strike="noStrike" cap="none" normalizeH="0" baseline="0" dirty="0">
                  <a:ln>
                    <a:noFill/>
                  </a:ln>
                  <a:solidFill>
                    <a:schemeClr val="accent2"/>
                  </a:solidFill>
                  <a:effectLst/>
                  <a:latin typeface="+mj-lt"/>
                  <a:ea typeface="黑体" panose="02010609060101010101" pitchFamily="49" charset="-122"/>
                </a:rPr>
                <a:t>新媒体运营</a:t>
              </a:r>
              <a:endParaRPr kumimoji="0" lang="zh-CN" altLang="en-US" sz="3200" b="0" i="0" u="none" strike="noStrike" cap="none" normalizeH="0" baseline="0" dirty="0">
                <a:ln>
                  <a:noFill/>
                </a:ln>
                <a:solidFill>
                  <a:schemeClr val="accent2"/>
                </a:solidFill>
                <a:effectLst/>
                <a:latin typeface="+mj-lt"/>
                <a:ea typeface="黑体" panose="02010609060101010101" pitchFamily="49" charset="-122"/>
              </a:endParaRPr>
            </a:p>
          </p:txBody>
        </p:sp>
        <p:sp>
          <p:nvSpPr>
            <p:cNvPr id="6" name="箭头: 右 5"/>
            <p:cNvSpPr/>
            <p:nvPr/>
          </p:nvSpPr>
          <p:spPr bwMode="auto">
            <a:xfrm>
              <a:off x="1846802" y="3155567"/>
              <a:ext cx="648072" cy="484632"/>
            </a:xfrm>
            <a:prstGeom prst="rightArrow">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accent2"/>
                </a:solidFill>
                <a:effectLst/>
                <a:latin typeface="+mj-lt"/>
                <a:ea typeface="黑体" panose="02010609060101010101" pitchFamily="49" charset="-122"/>
              </a:endParaRPr>
            </a:p>
          </p:txBody>
        </p:sp>
        <p:sp>
          <p:nvSpPr>
            <p:cNvPr id="7" name="矩形 6"/>
            <p:cNvSpPr/>
            <p:nvPr/>
          </p:nvSpPr>
          <p:spPr bwMode="auto">
            <a:xfrm>
              <a:off x="3046208" y="1402027"/>
              <a:ext cx="3105499" cy="432048"/>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400" b="0" i="0" u="none" strike="noStrike" cap="none" normalizeH="0" baseline="0" dirty="0">
                  <a:ln>
                    <a:noFill/>
                  </a:ln>
                  <a:solidFill>
                    <a:schemeClr val="accent2"/>
                  </a:solidFill>
                  <a:effectLst/>
                  <a:latin typeface="+mj-lt"/>
                  <a:ea typeface="黑体" panose="02010609060101010101" pitchFamily="49" charset="-122"/>
                </a:rPr>
                <a:t>新媒体与新媒体运营</a:t>
              </a:r>
              <a:endParaRPr kumimoji="0" lang="zh-CN" altLang="en-US" sz="2400" b="0" i="0" u="none" strike="noStrike" cap="none" normalizeH="0" baseline="0" dirty="0">
                <a:ln>
                  <a:noFill/>
                </a:ln>
                <a:solidFill>
                  <a:schemeClr val="accent2"/>
                </a:solidFill>
                <a:effectLst/>
                <a:latin typeface="+mj-lt"/>
                <a:ea typeface="黑体" panose="02010609060101010101" pitchFamily="49" charset="-122"/>
              </a:endParaRPr>
            </a:p>
          </p:txBody>
        </p:sp>
        <p:sp>
          <p:nvSpPr>
            <p:cNvPr id="79" name="矩形 78"/>
            <p:cNvSpPr/>
            <p:nvPr/>
          </p:nvSpPr>
          <p:spPr bwMode="auto">
            <a:xfrm>
              <a:off x="3113996" y="6107125"/>
              <a:ext cx="3091091" cy="432048"/>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eaLnBrk="1" hangingPunct="1"/>
              <a:r>
                <a:rPr lang="zh-CN" altLang="en-US" sz="2400" dirty="0">
                  <a:solidFill>
                    <a:schemeClr val="accent2"/>
                  </a:solidFill>
                  <a:ea typeface="黑体" panose="02010609060101010101" pitchFamily="49" charset="-122"/>
                </a:rPr>
                <a:t>微信营销和微博营销</a:t>
              </a:r>
              <a:endParaRPr lang="zh-CN" altLang="en-US" sz="2400" dirty="0">
                <a:solidFill>
                  <a:schemeClr val="accent2"/>
                </a:solidFill>
                <a:ea typeface="黑体" panose="02010609060101010101" pitchFamily="49" charset="-122"/>
              </a:endParaRPr>
            </a:p>
          </p:txBody>
        </p:sp>
        <p:sp>
          <p:nvSpPr>
            <p:cNvPr id="8" name="矩形 7"/>
            <p:cNvSpPr/>
            <p:nvPr/>
          </p:nvSpPr>
          <p:spPr bwMode="auto">
            <a:xfrm>
              <a:off x="7311924" y="1018560"/>
              <a:ext cx="3517765" cy="609498"/>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dirty="0">
                  <a:ln>
                    <a:noFill/>
                  </a:ln>
                  <a:solidFill>
                    <a:schemeClr val="accent2"/>
                  </a:solidFill>
                  <a:effectLst/>
                  <a:latin typeface="+mj-lt"/>
                  <a:ea typeface="黑体" panose="02010609060101010101" pitchFamily="49" charset="-122"/>
                </a:rPr>
                <a:t>新媒体运营的主要模块</a:t>
              </a:r>
              <a:endParaRPr kumimoji="0" lang="zh-CN" altLang="en-US" sz="1800" b="0" i="0" u="none" strike="noStrike" cap="none" normalizeH="0" baseline="0" dirty="0">
                <a:ln>
                  <a:noFill/>
                </a:ln>
                <a:solidFill>
                  <a:schemeClr val="accent2"/>
                </a:solidFill>
                <a:effectLst/>
                <a:latin typeface="+mj-lt"/>
                <a:ea typeface="黑体" panose="02010609060101010101" pitchFamily="49" charset="-122"/>
              </a:endParaRPr>
            </a:p>
          </p:txBody>
        </p:sp>
        <p:sp>
          <p:nvSpPr>
            <p:cNvPr id="84" name="矩形 83"/>
            <p:cNvSpPr/>
            <p:nvPr/>
          </p:nvSpPr>
          <p:spPr bwMode="auto">
            <a:xfrm>
              <a:off x="7311923" y="1741141"/>
              <a:ext cx="3431231" cy="554089"/>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algn="ctr" eaLnBrk="1" hangingPunct="1"/>
              <a:r>
                <a:rPr kumimoji="0" lang="zh-CN" altLang="en-US" b="0" i="0" u="none" strike="noStrike" cap="none" normalizeH="0" baseline="0" dirty="0">
                  <a:ln>
                    <a:noFill/>
                  </a:ln>
                  <a:solidFill>
                    <a:schemeClr val="accent2"/>
                  </a:solidFill>
                  <a:effectLst/>
                  <a:latin typeface="+mj-lt"/>
                  <a:ea typeface="黑体" panose="02010609060101010101" pitchFamily="49" charset="-122"/>
                </a:rPr>
                <a:t>数据指标体系和数据分析工具</a:t>
              </a:r>
              <a:endParaRPr kumimoji="0" lang="zh-CN" altLang="en-US" b="0" i="0" u="none" strike="noStrike" cap="none" normalizeH="0" baseline="0" dirty="0">
                <a:ln>
                  <a:noFill/>
                </a:ln>
                <a:solidFill>
                  <a:schemeClr val="accent2"/>
                </a:solidFill>
                <a:effectLst/>
                <a:latin typeface="+mj-lt"/>
                <a:ea typeface="黑体" panose="02010609060101010101" pitchFamily="49" charset="-122"/>
              </a:endParaRPr>
            </a:p>
          </p:txBody>
        </p:sp>
        <p:cxnSp>
          <p:nvCxnSpPr>
            <p:cNvPr id="18" name="直接连接符 17"/>
            <p:cNvCxnSpPr/>
            <p:nvPr/>
          </p:nvCxnSpPr>
          <p:spPr bwMode="auto">
            <a:xfrm>
              <a:off x="2613738" y="1597883"/>
              <a:ext cx="0" cy="471600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接箭头连接符 19"/>
            <p:cNvCxnSpPr/>
            <p:nvPr/>
          </p:nvCxnSpPr>
          <p:spPr bwMode="auto">
            <a:xfrm>
              <a:off x="2613738" y="1597427"/>
              <a:ext cx="432047"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直接箭头连接符 100"/>
            <p:cNvCxnSpPr/>
            <p:nvPr/>
          </p:nvCxnSpPr>
          <p:spPr bwMode="auto">
            <a:xfrm>
              <a:off x="2624652" y="3456619"/>
              <a:ext cx="468000"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接连接符 21"/>
            <p:cNvCxnSpPr/>
            <p:nvPr/>
          </p:nvCxnSpPr>
          <p:spPr bwMode="auto">
            <a:xfrm>
              <a:off x="6782718" y="1297046"/>
              <a:ext cx="0" cy="72000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接箭头连接符 23"/>
            <p:cNvCxnSpPr/>
            <p:nvPr/>
          </p:nvCxnSpPr>
          <p:spPr bwMode="auto">
            <a:xfrm>
              <a:off x="6782718" y="1297047"/>
              <a:ext cx="529207"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接箭头连接符 25"/>
            <p:cNvCxnSpPr/>
            <p:nvPr/>
          </p:nvCxnSpPr>
          <p:spPr bwMode="auto">
            <a:xfrm>
              <a:off x="6782718" y="2014201"/>
              <a:ext cx="529206"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接连接符 27"/>
            <p:cNvCxnSpPr/>
            <p:nvPr/>
          </p:nvCxnSpPr>
          <p:spPr bwMode="auto">
            <a:xfrm>
              <a:off x="6134646" y="1618051"/>
              <a:ext cx="648072"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矩形 33"/>
            <p:cNvSpPr/>
            <p:nvPr/>
          </p:nvSpPr>
          <p:spPr bwMode="auto">
            <a:xfrm>
              <a:off x="3101039" y="3240595"/>
              <a:ext cx="3030627" cy="432048"/>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400" b="0" i="0" u="none" strike="noStrike" cap="none" normalizeH="0" baseline="0" dirty="0">
                  <a:ln>
                    <a:noFill/>
                  </a:ln>
                  <a:solidFill>
                    <a:schemeClr val="accent2"/>
                  </a:solidFill>
                  <a:effectLst/>
                  <a:latin typeface="+mj-lt"/>
                  <a:ea typeface="黑体" panose="02010609060101010101" pitchFamily="49" charset="-122"/>
                </a:rPr>
                <a:t>网络直播营销</a:t>
              </a:r>
              <a:endParaRPr kumimoji="0" lang="zh-CN" altLang="en-US" sz="2400" b="0" i="0" u="none" strike="noStrike" cap="none" normalizeH="0" baseline="0" dirty="0">
                <a:ln>
                  <a:noFill/>
                </a:ln>
                <a:solidFill>
                  <a:schemeClr val="accent2"/>
                </a:solidFill>
                <a:effectLst/>
                <a:latin typeface="+mj-lt"/>
                <a:ea typeface="黑体" panose="02010609060101010101" pitchFamily="49" charset="-122"/>
              </a:endParaRPr>
            </a:p>
          </p:txBody>
        </p:sp>
        <p:cxnSp>
          <p:nvCxnSpPr>
            <p:cNvPr id="2" name="直接箭头连接符 1"/>
            <p:cNvCxnSpPr/>
            <p:nvPr/>
          </p:nvCxnSpPr>
          <p:spPr bwMode="auto">
            <a:xfrm>
              <a:off x="2627221" y="5483056"/>
              <a:ext cx="468000"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矩形 2"/>
            <p:cNvSpPr/>
            <p:nvPr/>
          </p:nvSpPr>
          <p:spPr bwMode="auto">
            <a:xfrm>
              <a:off x="3067838" y="5267032"/>
              <a:ext cx="3030626" cy="432048"/>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400" b="0" i="0" u="none" strike="noStrike" cap="none" normalizeH="0" baseline="0" dirty="0">
                  <a:ln>
                    <a:noFill/>
                  </a:ln>
                  <a:solidFill>
                    <a:schemeClr val="accent2"/>
                  </a:solidFill>
                  <a:effectLst/>
                  <a:latin typeface="+mj-lt"/>
                  <a:ea typeface="黑体" panose="02010609060101010101" pitchFamily="49" charset="-122"/>
                </a:rPr>
                <a:t>短视频营销</a:t>
              </a:r>
              <a:endParaRPr kumimoji="0" lang="zh-CN" altLang="en-US" sz="2400" b="0" i="0" u="none" strike="noStrike" cap="none" normalizeH="0" baseline="0" dirty="0">
                <a:ln>
                  <a:noFill/>
                </a:ln>
                <a:solidFill>
                  <a:schemeClr val="accent2"/>
                </a:solidFill>
                <a:effectLst/>
                <a:latin typeface="+mj-lt"/>
                <a:ea typeface="黑体" panose="02010609060101010101" pitchFamily="49" charset="-122"/>
              </a:endParaRPr>
            </a:p>
          </p:txBody>
        </p:sp>
        <p:sp>
          <p:nvSpPr>
            <p:cNvPr id="4" name="矩形 3"/>
            <p:cNvSpPr/>
            <p:nvPr/>
          </p:nvSpPr>
          <p:spPr bwMode="auto">
            <a:xfrm>
              <a:off x="7279743" y="2408313"/>
              <a:ext cx="3517765" cy="609498"/>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dirty="0">
                  <a:ln>
                    <a:noFill/>
                  </a:ln>
                  <a:solidFill>
                    <a:schemeClr val="accent2"/>
                  </a:solidFill>
                  <a:effectLst/>
                  <a:latin typeface="+mj-lt"/>
                  <a:ea typeface="黑体" panose="02010609060101010101" pitchFamily="49" charset="-122"/>
                </a:rPr>
                <a:t>网络直播运营及方式</a:t>
              </a:r>
              <a:endParaRPr kumimoji="0" lang="zh-CN" altLang="en-US" sz="1800" b="0" i="0" u="none" strike="noStrike" cap="none" normalizeH="0" baseline="0" dirty="0">
                <a:ln>
                  <a:noFill/>
                </a:ln>
                <a:solidFill>
                  <a:schemeClr val="accent2"/>
                </a:solidFill>
                <a:effectLst/>
                <a:latin typeface="+mj-lt"/>
                <a:ea typeface="黑体" panose="02010609060101010101" pitchFamily="49" charset="-122"/>
              </a:endParaRPr>
            </a:p>
          </p:txBody>
        </p:sp>
        <p:sp>
          <p:nvSpPr>
            <p:cNvPr id="9" name="矩形 8"/>
            <p:cNvSpPr/>
            <p:nvPr/>
          </p:nvSpPr>
          <p:spPr bwMode="auto">
            <a:xfrm>
              <a:off x="7279742" y="3130894"/>
              <a:ext cx="3431231" cy="554089"/>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algn="ctr" eaLnBrk="1" hangingPunct="1"/>
              <a:r>
                <a:rPr kumimoji="0" lang="zh-CN" altLang="en-US" b="0" i="0" u="none" strike="noStrike" cap="none" normalizeH="0" baseline="0" dirty="0">
                  <a:ln>
                    <a:noFill/>
                  </a:ln>
                  <a:solidFill>
                    <a:schemeClr val="accent2"/>
                  </a:solidFill>
                  <a:effectLst/>
                  <a:latin typeface="+mj-lt"/>
                  <a:ea typeface="黑体" panose="02010609060101010101" pitchFamily="49" charset="-122"/>
                </a:rPr>
                <a:t>直播脚本的主要内容</a:t>
              </a:r>
              <a:endParaRPr kumimoji="0" lang="zh-CN" altLang="en-US" b="0" i="0" u="none" strike="noStrike" cap="none" normalizeH="0" baseline="0" dirty="0">
                <a:ln>
                  <a:noFill/>
                </a:ln>
                <a:solidFill>
                  <a:schemeClr val="accent2"/>
                </a:solidFill>
                <a:effectLst/>
                <a:latin typeface="+mj-lt"/>
                <a:ea typeface="黑体" panose="02010609060101010101" pitchFamily="49" charset="-122"/>
              </a:endParaRPr>
            </a:p>
          </p:txBody>
        </p:sp>
        <p:cxnSp>
          <p:nvCxnSpPr>
            <p:cNvPr id="10" name="直接连接符 9"/>
            <p:cNvCxnSpPr/>
            <p:nvPr/>
          </p:nvCxnSpPr>
          <p:spPr bwMode="auto">
            <a:xfrm>
              <a:off x="6750537" y="2713203"/>
              <a:ext cx="0" cy="140400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直接箭头连接符 10"/>
            <p:cNvCxnSpPr/>
            <p:nvPr/>
          </p:nvCxnSpPr>
          <p:spPr bwMode="auto">
            <a:xfrm>
              <a:off x="6750537" y="2713204"/>
              <a:ext cx="529207"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接箭头连接符 11"/>
            <p:cNvCxnSpPr/>
            <p:nvPr/>
          </p:nvCxnSpPr>
          <p:spPr bwMode="auto">
            <a:xfrm>
              <a:off x="6750537" y="3456619"/>
              <a:ext cx="529206"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直接连接符 12"/>
            <p:cNvCxnSpPr/>
            <p:nvPr/>
          </p:nvCxnSpPr>
          <p:spPr bwMode="auto">
            <a:xfrm>
              <a:off x="6116988" y="3456619"/>
              <a:ext cx="648072"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矩形 13"/>
            <p:cNvSpPr/>
            <p:nvPr/>
          </p:nvSpPr>
          <p:spPr bwMode="auto">
            <a:xfrm>
              <a:off x="7279742" y="3798066"/>
              <a:ext cx="3431231" cy="554089"/>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algn="ctr" eaLnBrk="1" hangingPunct="1"/>
              <a:r>
                <a:rPr kumimoji="0" lang="zh-CN" altLang="en-US" b="0" i="0" u="none" strike="noStrike" cap="none" normalizeH="0" baseline="0" dirty="0">
                  <a:ln>
                    <a:noFill/>
                  </a:ln>
                  <a:solidFill>
                    <a:schemeClr val="accent2"/>
                  </a:solidFill>
                  <a:effectLst/>
                  <a:latin typeface="+mj-lt"/>
                  <a:ea typeface="黑体" panose="02010609060101010101" pitchFamily="49" charset="-122"/>
                </a:rPr>
                <a:t>淘宝直播运营流程</a:t>
              </a:r>
              <a:endParaRPr kumimoji="0" lang="zh-CN" altLang="en-US" b="0" i="0" u="none" strike="noStrike" cap="none" normalizeH="0" baseline="0" dirty="0">
                <a:ln>
                  <a:noFill/>
                </a:ln>
                <a:solidFill>
                  <a:schemeClr val="accent2"/>
                </a:solidFill>
                <a:effectLst/>
                <a:latin typeface="+mj-lt"/>
                <a:ea typeface="黑体" panose="02010609060101010101" pitchFamily="49" charset="-122"/>
              </a:endParaRPr>
            </a:p>
          </p:txBody>
        </p:sp>
        <p:cxnSp>
          <p:nvCxnSpPr>
            <p:cNvPr id="15" name="直接箭头连接符 14"/>
            <p:cNvCxnSpPr/>
            <p:nvPr/>
          </p:nvCxnSpPr>
          <p:spPr bwMode="auto">
            <a:xfrm>
              <a:off x="6750537" y="4098948"/>
              <a:ext cx="529206"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矩形 15"/>
            <p:cNvSpPr/>
            <p:nvPr/>
          </p:nvSpPr>
          <p:spPr bwMode="auto">
            <a:xfrm>
              <a:off x="7284981" y="4465238"/>
              <a:ext cx="3517765" cy="609498"/>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dirty="0">
                  <a:ln>
                    <a:noFill/>
                  </a:ln>
                  <a:solidFill>
                    <a:schemeClr val="accent2"/>
                  </a:solidFill>
                  <a:effectLst/>
                  <a:latin typeface="+mj-lt"/>
                  <a:ea typeface="黑体" panose="02010609060101010101" pitchFamily="49" charset="-122"/>
                </a:rPr>
                <a:t>短视频运营方式</a:t>
              </a:r>
              <a:endParaRPr kumimoji="0" lang="zh-CN" altLang="en-US" sz="1800" b="0" i="0" u="none" strike="noStrike" cap="none" normalizeH="0" baseline="0" dirty="0">
                <a:ln>
                  <a:noFill/>
                </a:ln>
                <a:solidFill>
                  <a:schemeClr val="accent2"/>
                </a:solidFill>
                <a:effectLst/>
                <a:latin typeface="+mj-lt"/>
                <a:ea typeface="黑体" panose="02010609060101010101" pitchFamily="49" charset="-122"/>
              </a:endParaRPr>
            </a:p>
          </p:txBody>
        </p:sp>
        <p:sp>
          <p:nvSpPr>
            <p:cNvPr id="17" name="矩形 16"/>
            <p:cNvSpPr/>
            <p:nvPr/>
          </p:nvSpPr>
          <p:spPr bwMode="auto">
            <a:xfrm>
              <a:off x="7284980" y="5187819"/>
              <a:ext cx="3431231" cy="554089"/>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algn="ctr" eaLnBrk="1" hangingPunct="1"/>
              <a:r>
                <a:rPr kumimoji="0" lang="zh-CN" altLang="en-US" b="0" i="0" u="none" strike="noStrike" cap="none" normalizeH="0" baseline="0" dirty="0">
                  <a:ln>
                    <a:noFill/>
                  </a:ln>
                  <a:solidFill>
                    <a:schemeClr val="accent2"/>
                  </a:solidFill>
                  <a:effectLst/>
                  <a:latin typeface="+mj-lt"/>
                  <a:ea typeface="黑体" panose="02010609060101010101" pitchFamily="49" charset="-122"/>
                </a:rPr>
                <a:t>短视频脚本的制作</a:t>
              </a:r>
              <a:endParaRPr kumimoji="0" lang="zh-CN" altLang="en-US" b="0" i="0" u="none" strike="noStrike" cap="none" normalizeH="0" baseline="0" dirty="0">
                <a:ln>
                  <a:noFill/>
                </a:ln>
                <a:solidFill>
                  <a:schemeClr val="accent2"/>
                </a:solidFill>
                <a:effectLst/>
                <a:latin typeface="+mj-lt"/>
                <a:ea typeface="黑体" panose="02010609060101010101" pitchFamily="49" charset="-122"/>
              </a:endParaRPr>
            </a:p>
          </p:txBody>
        </p:sp>
        <p:cxnSp>
          <p:nvCxnSpPr>
            <p:cNvPr id="19" name="直接连接符 18"/>
            <p:cNvCxnSpPr/>
            <p:nvPr/>
          </p:nvCxnSpPr>
          <p:spPr bwMode="auto">
            <a:xfrm>
              <a:off x="6755775" y="4738069"/>
              <a:ext cx="0" cy="140400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接箭头连接符 20"/>
            <p:cNvCxnSpPr/>
            <p:nvPr/>
          </p:nvCxnSpPr>
          <p:spPr bwMode="auto">
            <a:xfrm>
              <a:off x="6755775" y="4738070"/>
              <a:ext cx="529207"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接箭头连接符 22"/>
            <p:cNvCxnSpPr/>
            <p:nvPr/>
          </p:nvCxnSpPr>
          <p:spPr bwMode="auto">
            <a:xfrm>
              <a:off x="6755775" y="5481485"/>
              <a:ext cx="529206"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接连接符 24"/>
            <p:cNvCxnSpPr/>
            <p:nvPr/>
          </p:nvCxnSpPr>
          <p:spPr bwMode="auto">
            <a:xfrm>
              <a:off x="6122226" y="5481485"/>
              <a:ext cx="648072"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矩形 26"/>
            <p:cNvSpPr/>
            <p:nvPr/>
          </p:nvSpPr>
          <p:spPr bwMode="auto">
            <a:xfrm>
              <a:off x="7284980" y="5854990"/>
              <a:ext cx="3431231" cy="554089"/>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algn="ctr" eaLnBrk="1" hangingPunct="1"/>
              <a:r>
                <a:rPr kumimoji="0" lang="zh-CN" altLang="en-US" b="0" i="0" u="none" strike="noStrike" cap="none" normalizeH="0" baseline="0" dirty="0">
                  <a:ln>
                    <a:noFill/>
                  </a:ln>
                  <a:solidFill>
                    <a:schemeClr val="accent2"/>
                  </a:solidFill>
                  <a:effectLst/>
                  <a:latin typeface="+mj-lt"/>
                  <a:ea typeface="黑体" panose="02010609060101010101" pitchFamily="49" charset="-122"/>
                </a:rPr>
                <a:t>短视频商业变现</a:t>
              </a:r>
              <a:endParaRPr kumimoji="0" lang="zh-CN" altLang="en-US" b="0" i="0" u="none" strike="noStrike" cap="none" normalizeH="0" baseline="0" dirty="0">
                <a:ln>
                  <a:noFill/>
                </a:ln>
                <a:solidFill>
                  <a:schemeClr val="accent2"/>
                </a:solidFill>
                <a:effectLst/>
                <a:latin typeface="+mj-lt"/>
                <a:ea typeface="黑体" panose="02010609060101010101" pitchFamily="49" charset="-122"/>
              </a:endParaRPr>
            </a:p>
          </p:txBody>
        </p:sp>
        <p:cxnSp>
          <p:nvCxnSpPr>
            <p:cNvPr id="29" name="直接箭头连接符 28"/>
            <p:cNvCxnSpPr/>
            <p:nvPr/>
          </p:nvCxnSpPr>
          <p:spPr bwMode="auto">
            <a:xfrm>
              <a:off x="6755775" y="6124507"/>
              <a:ext cx="529206"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接箭头连接符 29"/>
            <p:cNvCxnSpPr/>
            <p:nvPr/>
          </p:nvCxnSpPr>
          <p:spPr bwMode="auto">
            <a:xfrm>
              <a:off x="2624652" y="6313883"/>
              <a:ext cx="468000"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7"/>
          <p:cNvSpPr>
            <a:spLocks noChangeShapeType="1"/>
          </p:cNvSpPr>
          <p:nvPr/>
        </p:nvSpPr>
        <p:spPr bwMode="auto">
          <a:xfrm>
            <a:off x="4586213" y="1033463"/>
            <a:ext cx="0" cy="5792787"/>
          </a:xfrm>
          <a:prstGeom prst="line">
            <a:avLst/>
          </a:prstGeom>
          <a:noFill/>
          <a:ln w="12700">
            <a:solidFill>
              <a:srgbClr val="FFFFFF"/>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17411" name="Freeform 5"/>
          <p:cNvSpPr/>
          <p:nvPr/>
        </p:nvSpPr>
        <p:spPr bwMode="auto">
          <a:xfrm>
            <a:off x="3146053" y="0"/>
            <a:ext cx="1952625" cy="942975"/>
          </a:xfrm>
          <a:custGeom>
            <a:avLst/>
            <a:gdLst>
              <a:gd name="T0" fmla="*/ 1518416723 w 2511"/>
              <a:gd name="T1" fmla="*/ 0 h 1219"/>
              <a:gd name="T2" fmla="*/ 1505718050 w 2511"/>
              <a:gd name="T3" fmla="*/ 16156666 h 1219"/>
              <a:gd name="T4" fmla="*/ 815748558 w 2511"/>
              <a:gd name="T5" fmla="*/ 698335259 h 1219"/>
              <a:gd name="T6" fmla="*/ 702063947 w 2511"/>
              <a:gd name="T7" fmla="*/ 698335259 h 1219"/>
              <a:gd name="T8" fmla="*/ 12698672 w 2511"/>
              <a:gd name="T9" fmla="*/ 16156666 h 1219"/>
              <a:gd name="T10" fmla="*/ 0 w 2511"/>
              <a:gd name="T11" fmla="*/ 0 h 1219"/>
              <a:gd name="T12" fmla="*/ 1518416723 w 2511"/>
              <a:gd name="T13" fmla="*/ 0 h 1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1" h="1219">
                <a:moveTo>
                  <a:pt x="2511" y="0"/>
                </a:moveTo>
                <a:cubicBezTo>
                  <a:pt x="2505" y="10"/>
                  <a:pt x="2498" y="18"/>
                  <a:pt x="2490" y="27"/>
                </a:cubicBezTo>
                <a:lnTo>
                  <a:pt x="1349" y="1167"/>
                </a:lnTo>
                <a:cubicBezTo>
                  <a:pt x="1298" y="1219"/>
                  <a:pt x="1213" y="1219"/>
                  <a:pt x="1161" y="1167"/>
                </a:cubicBezTo>
                <a:lnTo>
                  <a:pt x="21" y="27"/>
                </a:lnTo>
                <a:cubicBezTo>
                  <a:pt x="12" y="18"/>
                  <a:pt x="6" y="10"/>
                  <a:pt x="0" y="0"/>
                </a:cubicBezTo>
                <a:lnTo>
                  <a:pt x="2511"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12" name="Freeform 6"/>
          <p:cNvSpPr/>
          <p:nvPr/>
        </p:nvSpPr>
        <p:spPr bwMode="auto">
          <a:xfrm>
            <a:off x="3523878" y="0"/>
            <a:ext cx="2174875" cy="1042988"/>
          </a:xfrm>
          <a:custGeom>
            <a:avLst/>
            <a:gdLst>
              <a:gd name="T0" fmla="*/ 1690522254 w 2798"/>
              <a:gd name="T1" fmla="*/ 0 h 1349"/>
              <a:gd name="T2" fmla="*/ 912930598 w 2798"/>
              <a:gd name="T3" fmla="*/ 769928484 h 1349"/>
              <a:gd name="T4" fmla="*/ 778196392 w 2798"/>
              <a:gd name="T5" fmla="*/ 769928484 h 1349"/>
              <a:gd name="T6" fmla="*/ 0 w 2798"/>
              <a:gd name="T7" fmla="*/ 0 h 1349"/>
              <a:gd name="T8" fmla="*/ 1690522254 w 2798"/>
              <a:gd name="T9" fmla="*/ 0 h 13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8" h="1349">
                <a:moveTo>
                  <a:pt x="2798" y="0"/>
                </a:moveTo>
                <a:lnTo>
                  <a:pt x="1511" y="1288"/>
                </a:lnTo>
                <a:cubicBezTo>
                  <a:pt x="1449" y="1349"/>
                  <a:pt x="1349" y="1349"/>
                  <a:pt x="1288" y="1288"/>
                </a:cubicBezTo>
                <a:lnTo>
                  <a:pt x="0" y="0"/>
                </a:lnTo>
                <a:lnTo>
                  <a:pt x="279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13" name="Freeform 18"/>
          <p:cNvSpPr/>
          <p:nvPr/>
        </p:nvSpPr>
        <p:spPr bwMode="auto">
          <a:xfrm>
            <a:off x="3950915" y="3034425"/>
            <a:ext cx="139700" cy="160338"/>
          </a:xfrm>
          <a:custGeom>
            <a:avLst/>
            <a:gdLst>
              <a:gd name="T0" fmla="*/ 0 w 180"/>
              <a:gd name="T1" fmla="*/ 61797518 h 207"/>
              <a:gd name="T2" fmla="*/ 54211361 w 180"/>
              <a:gd name="T3" fmla="*/ 30598997 h 207"/>
              <a:gd name="T4" fmla="*/ 108422722 w 180"/>
              <a:gd name="T5" fmla="*/ 0 h 207"/>
              <a:gd name="T6" fmla="*/ 108422722 w 180"/>
              <a:gd name="T7" fmla="*/ 61797518 h 207"/>
              <a:gd name="T8" fmla="*/ 108422722 w 180"/>
              <a:gd name="T9" fmla="*/ 124194562 h 207"/>
              <a:gd name="T10" fmla="*/ 54211361 w 180"/>
              <a:gd name="T11" fmla="*/ 92996040 h 207"/>
              <a:gd name="T12" fmla="*/ 0 w 180"/>
              <a:gd name="T13" fmla="*/ 61797518 h 2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0" h="207">
                <a:moveTo>
                  <a:pt x="0" y="103"/>
                </a:moveTo>
                <a:lnTo>
                  <a:pt x="90" y="51"/>
                </a:lnTo>
                <a:lnTo>
                  <a:pt x="180" y="0"/>
                </a:lnTo>
                <a:lnTo>
                  <a:pt x="180" y="103"/>
                </a:lnTo>
                <a:lnTo>
                  <a:pt x="180" y="207"/>
                </a:lnTo>
                <a:lnTo>
                  <a:pt x="90" y="155"/>
                </a:lnTo>
                <a:lnTo>
                  <a:pt x="0" y="103"/>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14" name="Rectangle 3"/>
          <p:cNvSpPr txBox="1">
            <a:spLocks noChangeArrowheads="1"/>
          </p:cNvSpPr>
          <p:nvPr/>
        </p:nvSpPr>
        <p:spPr bwMode="auto">
          <a:xfrm>
            <a:off x="4133478" y="19050"/>
            <a:ext cx="104775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2400" dirty="0">
                <a:solidFill>
                  <a:srgbClr val="FFFFFF"/>
                </a:solidFill>
                <a:latin typeface="方正大黑简体" panose="03000509000000000000" pitchFamily="65" charset="-122"/>
                <a:ea typeface="方正大黑简体" panose="03000509000000000000" pitchFamily="65" charset="-122"/>
              </a:rPr>
              <a:t>目录</a:t>
            </a:r>
            <a:endParaRPr lang="zh-CN" altLang="en-US" sz="2400" dirty="0">
              <a:solidFill>
                <a:srgbClr val="FFFFFF"/>
              </a:solidFill>
              <a:latin typeface="方正大黑简体" panose="03000509000000000000" pitchFamily="65" charset="-122"/>
              <a:ea typeface="方正大黑简体" panose="03000509000000000000" pitchFamily="65" charset="-122"/>
            </a:endParaRPr>
          </a:p>
        </p:txBody>
      </p:sp>
      <p:sp>
        <p:nvSpPr>
          <p:cNvPr id="17415" name="Text Box 5"/>
          <p:cNvSpPr txBox="1">
            <a:spLocks noChangeArrowheads="1"/>
          </p:cNvSpPr>
          <p:nvPr/>
        </p:nvSpPr>
        <p:spPr bwMode="auto">
          <a:xfrm>
            <a:off x="4081090" y="457200"/>
            <a:ext cx="115411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None/>
            </a:pPr>
            <a:r>
              <a:rPr lang="en-US" altLang="zh-CN" sz="1400" dirty="0">
                <a:solidFill>
                  <a:srgbClr val="FFFFFF"/>
                </a:solidFill>
                <a:latin typeface="+mn-lt"/>
              </a:rPr>
              <a:t>C</a:t>
            </a:r>
            <a:r>
              <a:rPr lang="zh-CN" altLang="en-US" sz="1400" dirty="0">
                <a:solidFill>
                  <a:srgbClr val="FFFFFF"/>
                </a:solidFill>
                <a:latin typeface="+mn-lt"/>
              </a:rPr>
              <a:t>ontents</a:t>
            </a:r>
            <a:endParaRPr lang="zh-CN" altLang="en-US" sz="1400" dirty="0">
              <a:solidFill>
                <a:srgbClr val="FFFFFF"/>
              </a:solidFill>
              <a:latin typeface="+mn-lt"/>
            </a:endParaRPr>
          </a:p>
        </p:txBody>
      </p:sp>
      <p:grpSp>
        <p:nvGrpSpPr>
          <p:cNvPr id="17416" name="Group 21"/>
          <p:cNvGrpSpPr/>
          <p:nvPr/>
        </p:nvGrpSpPr>
        <p:grpSpPr bwMode="auto">
          <a:xfrm>
            <a:off x="0" y="6715125"/>
            <a:ext cx="12196763" cy="142875"/>
            <a:chOff x="0" y="0"/>
            <a:chExt cx="7634" cy="89"/>
          </a:xfrm>
        </p:grpSpPr>
        <p:sp>
          <p:nvSpPr>
            <p:cNvPr id="17445" name="Rectangle 22"/>
            <p:cNvSpPr>
              <a:spLocks noChangeArrowheads="1"/>
            </p:cNvSpPr>
            <p:nvPr/>
          </p:nvSpPr>
          <p:spPr bwMode="auto">
            <a:xfrm>
              <a:off x="0" y="0"/>
              <a:ext cx="1527" cy="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17446" name="Rectangle 23"/>
            <p:cNvSpPr>
              <a:spLocks noChangeArrowheads="1"/>
            </p:cNvSpPr>
            <p:nvPr/>
          </p:nvSpPr>
          <p:spPr bwMode="auto">
            <a:xfrm>
              <a:off x="1527" y="0"/>
              <a:ext cx="1527" cy="89"/>
            </a:xfrm>
            <a:prstGeom prst="rect">
              <a:avLst/>
            </a:prstGeom>
            <a:solidFill>
              <a:srgbClr val="B7D7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2" name="Rectangle 24"/>
            <p:cNvSpPr>
              <a:spLocks noChangeArrowheads="1"/>
            </p:cNvSpPr>
            <p:nvPr/>
          </p:nvSpPr>
          <p:spPr bwMode="auto">
            <a:xfrm>
              <a:off x="3054" y="0"/>
              <a:ext cx="1526" cy="89"/>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17448" name="Rectangle 25"/>
            <p:cNvSpPr>
              <a:spLocks noChangeArrowheads="1"/>
            </p:cNvSpPr>
            <p:nvPr/>
          </p:nvSpPr>
          <p:spPr bwMode="auto">
            <a:xfrm>
              <a:off x="4580" y="0"/>
              <a:ext cx="1527" cy="8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17449" name="Rectangle 26"/>
            <p:cNvSpPr>
              <a:spLocks noChangeArrowheads="1"/>
            </p:cNvSpPr>
            <p:nvPr/>
          </p:nvSpPr>
          <p:spPr bwMode="auto">
            <a:xfrm>
              <a:off x="6107" y="0"/>
              <a:ext cx="1527" cy="8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grpSp>
      <p:cxnSp>
        <p:nvCxnSpPr>
          <p:cNvPr id="17422" name="直接连接符 35"/>
          <p:cNvCxnSpPr>
            <a:cxnSpLocks noChangeShapeType="1"/>
          </p:cNvCxnSpPr>
          <p:nvPr/>
        </p:nvCxnSpPr>
        <p:spPr bwMode="auto">
          <a:xfrm flipV="1">
            <a:off x="3869953" y="2186700"/>
            <a:ext cx="0" cy="1935163"/>
          </a:xfrm>
          <a:prstGeom prst="line">
            <a:avLst/>
          </a:prstGeom>
          <a:noFill/>
          <a:ln w="9525">
            <a:solidFill>
              <a:schemeClr val="tx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 name="组合 60"/>
          <p:cNvGrpSpPr/>
          <p:nvPr/>
        </p:nvGrpSpPr>
        <p:grpSpPr bwMode="auto">
          <a:xfrm>
            <a:off x="4319215" y="5058000"/>
            <a:ext cx="584200" cy="557212"/>
            <a:chOff x="0" y="0"/>
            <a:chExt cx="650875" cy="620712"/>
          </a:xfrm>
        </p:grpSpPr>
        <p:sp>
          <p:nvSpPr>
            <p:cNvPr id="17441" name="Oval 11"/>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17442" name="Freeform 12"/>
            <p:cNvSpPr>
              <a:spLocks noEditPoints="1"/>
            </p:cNvSpPr>
            <p:nvPr/>
          </p:nvSpPr>
          <p:spPr bwMode="auto">
            <a:xfrm>
              <a:off x="98425" y="88900"/>
              <a:ext cx="469900" cy="425450"/>
            </a:xfrm>
            <a:custGeom>
              <a:avLst/>
              <a:gdLst>
                <a:gd name="T0" fmla="*/ 160731222 w 573"/>
                <a:gd name="T1" fmla="*/ 301044517 h 545"/>
                <a:gd name="T2" fmla="*/ 160731222 w 573"/>
                <a:gd name="T3" fmla="*/ 316279530 h 545"/>
                <a:gd name="T4" fmla="*/ 233362345 w 573"/>
                <a:gd name="T5" fmla="*/ 308357573 h 545"/>
                <a:gd name="T6" fmla="*/ 224619581 w 573"/>
                <a:gd name="T7" fmla="*/ 277277865 h 545"/>
                <a:gd name="T8" fmla="*/ 160731222 w 573"/>
                <a:gd name="T9" fmla="*/ 277277865 h 545"/>
                <a:gd name="T10" fmla="*/ 160731222 w 573"/>
                <a:gd name="T11" fmla="*/ 292512878 h 545"/>
                <a:gd name="T12" fmla="*/ 233362345 w 573"/>
                <a:gd name="T13" fmla="*/ 285200603 h 545"/>
                <a:gd name="T14" fmla="*/ 192339173 w 573"/>
                <a:gd name="T15" fmla="*/ 332124225 h 545"/>
                <a:gd name="T16" fmla="*/ 220584837 w 573"/>
                <a:gd name="T17" fmla="*/ 322982905 h 545"/>
                <a:gd name="T18" fmla="*/ 192339173 w 573"/>
                <a:gd name="T19" fmla="*/ 332124225 h 545"/>
                <a:gd name="T20" fmla="*/ 193684087 w 573"/>
                <a:gd name="T21" fmla="*/ 88972914 h 545"/>
                <a:gd name="T22" fmla="*/ 102894979 w 573"/>
                <a:gd name="T23" fmla="*/ 165757662 h 545"/>
                <a:gd name="T24" fmla="*/ 156695659 w 573"/>
                <a:gd name="T25" fmla="*/ 268746226 h 545"/>
                <a:gd name="T26" fmla="*/ 193684087 w 573"/>
                <a:gd name="T27" fmla="*/ 271184172 h 545"/>
                <a:gd name="T28" fmla="*/ 238742823 w 573"/>
                <a:gd name="T29" fmla="*/ 246198157 h 545"/>
                <a:gd name="T30" fmla="*/ 193684087 w 573"/>
                <a:gd name="T31" fmla="*/ 88972914 h 545"/>
                <a:gd name="T32" fmla="*/ 75994229 w 573"/>
                <a:gd name="T33" fmla="*/ 179773312 h 545"/>
                <a:gd name="T34" fmla="*/ 14795699 w 573"/>
                <a:gd name="T35" fmla="*/ 168804508 h 545"/>
                <a:gd name="T36" fmla="*/ 14795699 w 573"/>
                <a:gd name="T37" fmla="*/ 190742896 h 545"/>
                <a:gd name="T38" fmla="*/ 75994229 w 573"/>
                <a:gd name="T39" fmla="*/ 179773312 h 545"/>
                <a:gd name="T40" fmla="*/ 370555103 w 573"/>
                <a:gd name="T41" fmla="*/ 168804508 h 545"/>
                <a:gd name="T42" fmla="*/ 309356574 w 573"/>
                <a:gd name="T43" fmla="*/ 179773312 h 545"/>
                <a:gd name="T44" fmla="*/ 370555103 w 573"/>
                <a:gd name="T45" fmla="*/ 190742896 h 545"/>
                <a:gd name="T46" fmla="*/ 370555103 w 573"/>
                <a:gd name="T47" fmla="*/ 168804508 h 545"/>
                <a:gd name="T48" fmla="*/ 294561694 w 573"/>
                <a:gd name="T49" fmla="*/ 101161081 h 545"/>
                <a:gd name="T50" fmla="*/ 329531931 w 573"/>
                <a:gd name="T51" fmla="*/ 54236678 h 545"/>
                <a:gd name="T52" fmla="*/ 277748623 w 573"/>
                <a:gd name="T53" fmla="*/ 85926068 h 545"/>
                <a:gd name="T54" fmla="*/ 294561694 w 573"/>
                <a:gd name="T55" fmla="*/ 101161081 h 545"/>
                <a:gd name="T56" fmla="*/ 191666716 w 573"/>
                <a:gd name="T57" fmla="*/ 68862791 h 545"/>
                <a:gd name="T58" fmla="*/ 203771766 w 573"/>
                <a:gd name="T59" fmla="*/ 13406749 h 545"/>
                <a:gd name="T60" fmla="*/ 179561665 w 573"/>
                <a:gd name="T61" fmla="*/ 13406749 h 545"/>
                <a:gd name="T62" fmla="*/ 191666716 w 573"/>
                <a:gd name="T63" fmla="*/ 68862791 h 545"/>
                <a:gd name="T64" fmla="*/ 86754365 w 573"/>
                <a:gd name="T65" fmla="*/ 96894871 h 545"/>
                <a:gd name="T66" fmla="*/ 103567436 w 573"/>
                <a:gd name="T67" fmla="*/ 81659858 h 545"/>
                <a:gd name="T68" fmla="*/ 51783308 w 573"/>
                <a:gd name="T69" fmla="*/ 49971249 h 545"/>
                <a:gd name="T70" fmla="*/ 86754365 w 573"/>
                <a:gd name="T71" fmla="*/ 96894871 h 545"/>
                <a:gd name="T72" fmla="*/ 90789108 w 573"/>
                <a:gd name="T73" fmla="*/ 258386324 h 545"/>
                <a:gd name="T74" fmla="*/ 55818872 w 573"/>
                <a:gd name="T75" fmla="*/ 304701045 h 545"/>
                <a:gd name="T76" fmla="*/ 107602180 w 573"/>
                <a:gd name="T77" fmla="*/ 273621337 h 545"/>
                <a:gd name="T78" fmla="*/ 90789108 w 573"/>
                <a:gd name="T79" fmla="*/ 258386324 h 545"/>
                <a:gd name="T80" fmla="*/ 298596438 w 573"/>
                <a:gd name="T81" fmla="*/ 262652533 h 545"/>
                <a:gd name="T82" fmla="*/ 281783367 w 573"/>
                <a:gd name="T83" fmla="*/ 277887547 h 545"/>
                <a:gd name="T84" fmla="*/ 333567495 w 573"/>
                <a:gd name="T85" fmla="*/ 309576155 h 545"/>
                <a:gd name="T86" fmla="*/ 298596438 w 573"/>
                <a:gd name="T87" fmla="*/ 262652533 h 5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73" h="545">
                  <a:moveTo>
                    <a:pt x="334" y="494"/>
                  </a:moveTo>
                  <a:lnTo>
                    <a:pt x="239" y="494"/>
                  </a:lnTo>
                  <a:cubicBezTo>
                    <a:pt x="232" y="494"/>
                    <a:pt x="226" y="499"/>
                    <a:pt x="226" y="506"/>
                  </a:cubicBezTo>
                  <a:cubicBezTo>
                    <a:pt x="226" y="513"/>
                    <a:pt x="232" y="519"/>
                    <a:pt x="239" y="519"/>
                  </a:cubicBezTo>
                  <a:lnTo>
                    <a:pt x="334" y="519"/>
                  </a:lnTo>
                  <a:cubicBezTo>
                    <a:pt x="341" y="519"/>
                    <a:pt x="347" y="513"/>
                    <a:pt x="347" y="506"/>
                  </a:cubicBezTo>
                  <a:cubicBezTo>
                    <a:pt x="347" y="499"/>
                    <a:pt x="341" y="494"/>
                    <a:pt x="334" y="494"/>
                  </a:cubicBezTo>
                  <a:close/>
                  <a:moveTo>
                    <a:pt x="334" y="455"/>
                  </a:moveTo>
                  <a:lnTo>
                    <a:pt x="334" y="455"/>
                  </a:lnTo>
                  <a:lnTo>
                    <a:pt x="239" y="455"/>
                  </a:lnTo>
                  <a:cubicBezTo>
                    <a:pt x="232" y="455"/>
                    <a:pt x="226" y="461"/>
                    <a:pt x="226" y="468"/>
                  </a:cubicBezTo>
                  <a:cubicBezTo>
                    <a:pt x="226" y="475"/>
                    <a:pt x="232" y="480"/>
                    <a:pt x="239" y="480"/>
                  </a:cubicBezTo>
                  <a:lnTo>
                    <a:pt x="334" y="480"/>
                  </a:lnTo>
                  <a:cubicBezTo>
                    <a:pt x="341" y="480"/>
                    <a:pt x="347" y="475"/>
                    <a:pt x="347" y="468"/>
                  </a:cubicBezTo>
                  <a:cubicBezTo>
                    <a:pt x="347" y="461"/>
                    <a:pt x="341" y="455"/>
                    <a:pt x="334" y="455"/>
                  </a:cubicBezTo>
                  <a:close/>
                  <a:moveTo>
                    <a:pt x="286" y="545"/>
                  </a:moveTo>
                  <a:lnTo>
                    <a:pt x="286" y="545"/>
                  </a:lnTo>
                  <a:lnTo>
                    <a:pt x="328" y="530"/>
                  </a:lnTo>
                  <a:lnTo>
                    <a:pt x="245" y="530"/>
                  </a:lnTo>
                  <a:lnTo>
                    <a:pt x="286" y="545"/>
                  </a:lnTo>
                  <a:close/>
                  <a:moveTo>
                    <a:pt x="288" y="146"/>
                  </a:moveTo>
                  <a:lnTo>
                    <a:pt x="288" y="146"/>
                  </a:lnTo>
                  <a:lnTo>
                    <a:pt x="285" y="146"/>
                  </a:lnTo>
                  <a:cubicBezTo>
                    <a:pt x="215" y="146"/>
                    <a:pt x="153" y="203"/>
                    <a:pt x="153" y="272"/>
                  </a:cubicBezTo>
                  <a:cubicBezTo>
                    <a:pt x="153" y="342"/>
                    <a:pt x="211" y="382"/>
                    <a:pt x="217" y="404"/>
                  </a:cubicBezTo>
                  <a:cubicBezTo>
                    <a:pt x="223" y="425"/>
                    <a:pt x="217" y="436"/>
                    <a:pt x="233" y="441"/>
                  </a:cubicBezTo>
                  <a:cubicBezTo>
                    <a:pt x="249" y="446"/>
                    <a:pt x="285" y="445"/>
                    <a:pt x="285" y="445"/>
                  </a:cubicBezTo>
                  <a:lnTo>
                    <a:pt x="288" y="445"/>
                  </a:lnTo>
                  <a:cubicBezTo>
                    <a:pt x="288" y="445"/>
                    <a:pt x="324" y="446"/>
                    <a:pt x="340" y="441"/>
                  </a:cubicBezTo>
                  <a:cubicBezTo>
                    <a:pt x="355" y="436"/>
                    <a:pt x="349" y="425"/>
                    <a:pt x="355" y="404"/>
                  </a:cubicBezTo>
                  <a:cubicBezTo>
                    <a:pt x="361" y="382"/>
                    <a:pt x="420" y="342"/>
                    <a:pt x="420" y="272"/>
                  </a:cubicBezTo>
                  <a:cubicBezTo>
                    <a:pt x="420" y="203"/>
                    <a:pt x="358" y="146"/>
                    <a:pt x="288" y="146"/>
                  </a:cubicBezTo>
                  <a:close/>
                  <a:moveTo>
                    <a:pt x="113" y="295"/>
                  </a:moveTo>
                  <a:lnTo>
                    <a:pt x="113" y="295"/>
                  </a:lnTo>
                  <a:cubicBezTo>
                    <a:pt x="113" y="285"/>
                    <a:pt x="103" y="277"/>
                    <a:pt x="91" y="277"/>
                  </a:cubicBezTo>
                  <a:lnTo>
                    <a:pt x="22" y="277"/>
                  </a:lnTo>
                  <a:cubicBezTo>
                    <a:pt x="10" y="277"/>
                    <a:pt x="0" y="285"/>
                    <a:pt x="0" y="295"/>
                  </a:cubicBezTo>
                  <a:cubicBezTo>
                    <a:pt x="0" y="305"/>
                    <a:pt x="10" y="313"/>
                    <a:pt x="22" y="313"/>
                  </a:cubicBezTo>
                  <a:lnTo>
                    <a:pt x="91" y="313"/>
                  </a:lnTo>
                  <a:cubicBezTo>
                    <a:pt x="103" y="313"/>
                    <a:pt x="113" y="305"/>
                    <a:pt x="113" y="295"/>
                  </a:cubicBezTo>
                  <a:close/>
                  <a:moveTo>
                    <a:pt x="551" y="277"/>
                  </a:moveTo>
                  <a:lnTo>
                    <a:pt x="551" y="277"/>
                  </a:lnTo>
                  <a:lnTo>
                    <a:pt x="482" y="277"/>
                  </a:lnTo>
                  <a:cubicBezTo>
                    <a:pt x="470" y="277"/>
                    <a:pt x="460" y="285"/>
                    <a:pt x="460" y="295"/>
                  </a:cubicBezTo>
                  <a:cubicBezTo>
                    <a:pt x="460" y="305"/>
                    <a:pt x="470" y="313"/>
                    <a:pt x="482" y="313"/>
                  </a:cubicBezTo>
                  <a:lnTo>
                    <a:pt x="551" y="313"/>
                  </a:lnTo>
                  <a:cubicBezTo>
                    <a:pt x="563" y="313"/>
                    <a:pt x="573" y="305"/>
                    <a:pt x="573" y="295"/>
                  </a:cubicBezTo>
                  <a:cubicBezTo>
                    <a:pt x="573" y="285"/>
                    <a:pt x="563" y="277"/>
                    <a:pt x="551" y="277"/>
                  </a:cubicBezTo>
                  <a:close/>
                  <a:moveTo>
                    <a:pt x="438" y="166"/>
                  </a:moveTo>
                  <a:lnTo>
                    <a:pt x="438" y="166"/>
                  </a:lnTo>
                  <a:lnTo>
                    <a:pt x="487" y="117"/>
                  </a:lnTo>
                  <a:cubicBezTo>
                    <a:pt x="495" y="109"/>
                    <a:pt x="497" y="96"/>
                    <a:pt x="490" y="89"/>
                  </a:cubicBezTo>
                  <a:cubicBezTo>
                    <a:pt x="483" y="82"/>
                    <a:pt x="470" y="84"/>
                    <a:pt x="462" y="92"/>
                  </a:cubicBezTo>
                  <a:lnTo>
                    <a:pt x="413" y="141"/>
                  </a:lnTo>
                  <a:cubicBezTo>
                    <a:pt x="405" y="149"/>
                    <a:pt x="403" y="162"/>
                    <a:pt x="410" y="169"/>
                  </a:cubicBezTo>
                  <a:cubicBezTo>
                    <a:pt x="417" y="176"/>
                    <a:pt x="430" y="175"/>
                    <a:pt x="438" y="166"/>
                  </a:cubicBezTo>
                  <a:close/>
                  <a:moveTo>
                    <a:pt x="285" y="113"/>
                  </a:moveTo>
                  <a:lnTo>
                    <a:pt x="285" y="113"/>
                  </a:lnTo>
                  <a:cubicBezTo>
                    <a:pt x="295" y="113"/>
                    <a:pt x="303" y="103"/>
                    <a:pt x="303" y="91"/>
                  </a:cubicBezTo>
                  <a:lnTo>
                    <a:pt x="303" y="22"/>
                  </a:lnTo>
                  <a:cubicBezTo>
                    <a:pt x="303" y="10"/>
                    <a:pt x="295" y="0"/>
                    <a:pt x="285" y="0"/>
                  </a:cubicBezTo>
                  <a:cubicBezTo>
                    <a:pt x="275" y="0"/>
                    <a:pt x="267" y="10"/>
                    <a:pt x="267" y="22"/>
                  </a:cubicBezTo>
                  <a:lnTo>
                    <a:pt x="267" y="91"/>
                  </a:lnTo>
                  <a:cubicBezTo>
                    <a:pt x="267" y="103"/>
                    <a:pt x="275" y="113"/>
                    <a:pt x="285" y="113"/>
                  </a:cubicBezTo>
                  <a:close/>
                  <a:moveTo>
                    <a:pt x="129" y="159"/>
                  </a:moveTo>
                  <a:lnTo>
                    <a:pt x="129" y="159"/>
                  </a:lnTo>
                  <a:cubicBezTo>
                    <a:pt x="137" y="168"/>
                    <a:pt x="150" y="169"/>
                    <a:pt x="157" y="162"/>
                  </a:cubicBezTo>
                  <a:cubicBezTo>
                    <a:pt x="164" y="155"/>
                    <a:pt x="162" y="142"/>
                    <a:pt x="154" y="134"/>
                  </a:cubicBezTo>
                  <a:lnTo>
                    <a:pt x="105" y="85"/>
                  </a:lnTo>
                  <a:cubicBezTo>
                    <a:pt x="97" y="77"/>
                    <a:pt x="84" y="75"/>
                    <a:pt x="77" y="82"/>
                  </a:cubicBezTo>
                  <a:cubicBezTo>
                    <a:pt x="70" y="89"/>
                    <a:pt x="71" y="102"/>
                    <a:pt x="80" y="110"/>
                  </a:cubicBezTo>
                  <a:lnTo>
                    <a:pt x="129" y="159"/>
                  </a:lnTo>
                  <a:close/>
                  <a:moveTo>
                    <a:pt x="135" y="424"/>
                  </a:moveTo>
                  <a:lnTo>
                    <a:pt x="135" y="424"/>
                  </a:lnTo>
                  <a:lnTo>
                    <a:pt x="86" y="472"/>
                  </a:lnTo>
                  <a:cubicBezTo>
                    <a:pt x="77" y="481"/>
                    <a:pt x="76" y="493"/>
                    <a:pt x="83" y="500"/>
                  </a:cubicBezTo>
                  <a:cubicBezTo>
                    <a:pt x="90" y="507"/>
                    <a:pt x="103" y="506"/>
                    <a:pt x="111" y="498"/>
                  </a:cubicBezTo>
                  <a:lnTo>
                    <a:pt x="160" y="449"/>
                  </a:lnTo>
                  <a:cubicBezTo>
                    <a:pt x="168" y="440"/>
                    <a:pt x="169" y="428"/>
                    <a:pt x="163" y="421"/>
                  </a:cubicBezTo>
                  <a:cubicBezTo>
                    <a:pt x="156" y="414"/>
                    <a:pt x="143" y="415"/>
                    <a:pt x="135" y="424"/>
                  </a:cubicBezTo>
                  <a:close/>
                  <a:moveTo>
                    <a:pt x="444" y="431"/>
                  </a:moveTo>
                  <a:lnTo>
                    <a:pt x="444" y="431"/>
                  </a:lnTo>
                  <a:cubicBezTo>
                    <a:pt x="436" y="422"/>
                    <a:pt x="423" y="421"/>
                    <a:pt x="416" y="428"/>
                  </a:cubicBezTo>
                  <a:cubicBezTo>
                    <a:pt x="409" y="435"/>
                    <a:pt x="410" y="448"/>
                    <a:pt x="419" y="456"/>
                  </a:cubicBezTo>
                  <a:lnTo>
                    <a:pt x="468" y="505"/>
                  </a:lnTo>
                  <a:cubicBezTo>
                    <a:pt x="476" y="513"/>
                    <a:pt x="489" y="514"/>
                    <a:pt x="496" y="508"/>
                  </a:cubicBezTo>
                  <a:cubicBezTo>
                    <a:pt x="503" y="501"/>
                    <a:pt x="501" y="488"/>
                    <a:pt x="493" y="480"/>
                  </a:cubicBezTo>
                  <a:lnTo>
                    <a:pt x="444" y="4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7434" name="组合 63"/>
          <p:cNvGrpSpPr/>
          <p:nvPr/>
        </p:nvGrpSpPr>
        <p:grpSpPr bwMode="auto">
          <a:xfrm>
            <a:off x="4319215" y="2818800"/>
            <a:ext cx="584200" cy="557212"/>
            <a:chOff x="0" y="0"/>
            <a:chExt cx="650875" cy="620712"/>
          </a:xfrm>
        </p:grpSpPr>
        <p:sp>
          <p:nvSpPr>
            <p:cNvPr id="17439" name="Oval 14"/>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17440" name="Freeform 15"/>
            <p:cNvSpPr>
              <a:spLocks noEditPoints="1"/>
            </p:cNvSpPr>
            <p:nvPr/>
          </p:nvSpPr>
          <p:spPr bwMode="auto">
            <a:xfrm>
              <a:off x="144463" y="112712"/>
              <a:ext cx="446087" cy="393700"/>
            </a:xfrm>
            <a:custGeom>
              <a:avLst/>
              <a:gdLst>
                <a:gd name="T0" fmla="*/ 0 w 545"/>
                <a:gd name="T1" fmla="*/ 181727242 h 505"/>
                <a:gd name="T2" fmla="*/ 140690929 w 545"/>
                <a:gd name="T3" fmla="*/ 306930079 h 505"/>
                <a:gd name="T4" fmla="*/ 245874151 w 545"/>
                <a:gd name="T5" fmla="*/ 290520195 h 505"/>
                <a:gd name="T6" fmla="*/ 222425526 w 545"/>
                <a:gd name="T7" fmla="*/ 135535708 h 505"/>
                <a:gd name="T8" fmla="*/ 216395576 w 545"/>
                <a:gd name="T9" fmla="*/ 285049714 h 505"/>
                <a:gd name="T10" fmla="*/ 143370725 w 545"/>
                <a:gd name="T11" fmla="*/ 257091557 h 505"/>
                <a:gd name="T12" fmla="*/ 123272255 w 545"/>
                <a:gd name="T13" fmla="*/ 179295658 h 505"/>
                <a:gd name="T14" fmla="*/ 24788523 w 545"/>
                <a:gd name="T15" fmla="*/ 176256761 h 505"/>
                <a:gd name="T16" fmla="*/ 28137858 w 545"/>
                <a:gd name="T17" fmla="*/ 56523626 h 505"/>
                <a:gd name="T18" fmla="*/ 143370725 w 545"/>
                <a:gd name="T19" fmla="*/ 32212456 h 505"/>
                <a:gd name="T20" fmla="*/ 0 w 545"/>
                <a:gd name="T21" fmla="*/ 54092821 h 505"/>
                <a:gd name="T22" fmla="*/ 205676392 w 545"/>
                <a:gd name="T23" fmla="*/ 63209510 h 505"/>
                <a:gd name="T24" fmla="*/ 192946951 w 545"/>
                <a:gd name="T25" fmla="*/ 50445833 h 505"/>
                <a:gd name="T26" fmla="*/ 202996596 w 545"/>
                <a:gd name="T27" fmla="*/ 43152638 h 505"/>
                <a:gd name="T28" fmla="*/ 227785118 w 545"/>
                <a:gd name="T29" fmla="*/ 43152638 h 505"/>
                <a:gd name="T30" fmla="*/ 237833944 w 545"/>
                <a:gd name="T31" fmla="*/ 50445833 h 505"/>
                <a:gd name="T32" fmla="*/ 225774862 w 545"/>
                <a:gd name="T33" fmla="*/ 63209510 h 505"/>
                <a:gd name="T34" fmla="*/ 237833944 w 545"/>
                <a:gd name="T35" fmla="*/ 76580497 h 505"/>
                <a:gd name="T36" fmla="*/ 227785118 w 545"/>
                <a:gd name="T37" fmla="*/ 83873692 h 505"/>
                <a:gd name="T38" fmla="*/ 202996596 w 545"/>
                <a:gd name="T39" fmla="*/ 83873692 h 505"/>
                <a:gd name="T40" fmla="*/ 192946951 w 545"/>
                <a:gd name="T41" fmla="*/ 76580497 h 505"/>
                <a:gd name="T42" fmla="*/ 298130173 w 545"/>
                <a:gd name="T43" fmla="*/ 115478837 h 505"/>
                <a:gd name="T44" fmla="*/ 360435840 w 545"/>
                <a:gd name="T45" fmla="*/ 188412346 h 505"/>
                <a:gd name="T46" fmla="*/ 334977778 w 545"/>
                <a:gd name="T47" fmla="*/ 195098230 h 505"/>
                <a:gd name="T48" fmla="*/ 298130173 w 545"/>
                <a:gd name="T49" fmla="*/ 115478837 h 505"/>
                <a:gd name="T50" fmla="*/ 260613029 w 545"/>
                <a:gd name="T51" fmla="*/ 22487676 h 505"/>
                <a:gd name="T52" fmla="*/ 288081348 w 545"/>
                <a:gd name="T53" fmla="*/ 114870746 h 505"/>
                <a:gd name="T54" fmla="*/ 275351907 w 545"/>
                <a:gd name="T55" fmla="*/ 128849824 h 505"/>
                <a:gd name="T56" fmla="*/ 251903283 w 545"/>
                <a:gd name="T57" fmla="*/ 110616447 h 505"/>
                <a:gd name="T58" fmla="*/ 170168685 w 545"/>
                <a:gd name="T59" fmla="*/ 22487676 h 505"/>
                <a:gd name="T60" fmla="*/ 245874151 w 545"/>
                <a:gd name="T61" fmla="*/ 35859443 h 505"/>
                <a:gd name="T62" fmla="*/ 185577922 w 545"/>
                <a:gd name="T63" fmla="*/ 90559576 h 505"/>
                <a:gd name="T64" fmla="*/ 116571946 w 545"/>
                <a:gd name="T65" fmla="*/ 267424428 h 505"/>
                <a:gd name="T66" fmla="*/ 44886993 w 545"/>
                <a:gd name="T67" fmla="*/ 200567931 h 505"/>
                <a:gd name="T68" fmla="*/ 116571946 w 545"/>
                <a:gd name="T69" fmla="*/ 267424428 h 505"/>
                <a:gd name="T70" fmla="*/ 42207197 w 545"/>
                <a:gd name="T71" fmla="*/ 86912588 h 505"/>
                <a:gd name="T72" fmla="*/ 143370725 w 545"/>
                <a:gd name="T73" fmla="*/ 92383069 h 505"/>
                <a:gd name="T74" fmla="*/ 91113884 w 545"/>
                <a:gd name="T75" fmla="*/ 74149692 h 505"/>
                <a:gd name="T76" fmla="*/ 42207197 w 545"/>
                <a:gd name="T77" fmla="*/ 141005409 h 505"/>
                <a:gd name="T78" fmla="*/ 46226891 w 545"/>
                <a:gd name="T79" fmla="*/ 156199890 h 505"/>
                <a:gd name="T80" fmla="*/ 144710623 w 545"/>
                <a:gd name="T81" fmla="*/ 139181915 h 505"/>
                <a:gd name="T82" fmla="*/ 42207197 w 545"/>
                <a:gd name="T83" fmla="*/ 141005409 h 505"/>
                <a:gd name="T84" fmla="*/ 42207197 w 545"/>
                <a:gd name="T85" fmla="*/ 119125044 h 505"/>
                <a:gd name="T86" fmla="*/ 144710623 w 545"/>
                <a:gd name="T87" fmla="*/ 123987434 h 505"/>
                <a:gd name="T88" fmla="*/ 150070215 w 545"/>
                <a:gd name="T89" fmla="*/ 115478837 h 505"/>
                <a:gd name="T90" fmla="*/ 89773986 w 545"/>
                <a:gd name="T91" fmla="*/ 107577550 h 505"/>
                <a:gd name="T92" fmla="*/ 42207197 w 545"/>
                <a:gd name="T93" fmla="*/ 113655343 h 5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45" h="505">
                  <a:moveTo>
                    <a:pt x="0" y="89"/>
                  </a:moveTo>
                  <a:cubicBezTo>
                    <a:pt x="0" y="159"/>
                    <a:pt x="0" y="229"/>
                    <a:pt x="0" y="299"/>
                  </a:cubicBezTo>
                  <a:cubicBezTo>
                    <a:pt x="0" y="304"/>
                    <a:pt x="92" y="392"/>
                    <a:pt x="103" y="404"/>
                  </a:cubicBezTo>
                  <a:cubicBezTo>
                    <a:pt x="115" y="416"/>
                    <a:pt x="202" y="505"/>
                    <a:pt x="210" y="505"/>
                  </a:cubicBezTo>
                  <a:cubicBezTo>
                    <a:pt x="252" y="505"/>
                    <a:pt x="294" y="505"/>
                    <a:pt x="336" y="505"/>
                  </a:cubicBezTo>
                  <a:cubicBezTo>
                    <a:pt x="354" y="505"/>
                    <a:pt x="360" y="489"/>
                    <a:pt x="367" y="478"/>
                  </a:cubicBezTo>
                  <a:cubicBezTo>
                    <a:pt x="367" y="391"/>
                    <a:pt x="367" y="304"/>
                    <a:pt x="367" y="217"/>
                  </a:cubicBezTo>
                  <a:cubicBezTo>
                    <a:pt x="359" y="220"/>
                    <a:pt x="336" y="210"/>
                    <a:pt x="332" y="223"/>
                  </a:cubicBezTo>
                  <a:cubicBezTo>
                    <a:pt x="329" y="229"/>
                    <a:pt x="332" y="327"/>
                    <a:pt x="332" y="347"/>
                  </a:cubicBezTo>
                  <a:cubicBezTo>
                    <a:pt x="332" y="367"/>
                    <a:pt x="337" y="469"/>
                    <a:pt x="323" y="469"/>
                  </a:cubicBezTo>
                  <a:cubicBezTo>
                    <a:pt x="289" y="469"/>
                    <a:pt x="255" y="469"/>
                    <a:pt x="220" y="469"/>
                  </a:cubicBezTo>
                  <a:cubicBezTo>
                    <a:pt x="209" y="469"/>
                    <a:pt x="214" y="434"/>
                    <a:pt x="214" y="423"/>
                  </a:cubicBezTo>
                  <a:cubicBezTo>
                    <a:pt x="214" y="405"/>
                    <a:pt x="214" y="388"/>
                    <a:pt x="214" y="370"/>
                  </a:cubicBezTo>
                  <a:cubicBezTo>
                    <a:pt x="214" y="322"/>
                    <a:pt x="214" y="315"/>
                    <a:pt x="184" y="295"/>
                  </a:cubicBezTo>
                  <a:cubicBezTo>
                    <a:pt x="171" y="295"/>
                    <a:pt x="171" y="290"/>
                    <a:pt x="159" y="290"/>
                  </a:cubicBezTo>
                  <a:cubicBezTo>
                    <a:pt x="119" y="290"/>
                    <a:pt x="78" y="290"/>
                    <a:pt x="37" y="290"/>
                  </a:cubicBezTo>
                  <a:cubicBezTo>
                    <a:pt x="37" y="227"/>
                    <a:pt x="37" y="164"/>
                    <a:pt x="37" y="101"/>
                  </a:cubicBezTo>
                  <a:cubicBezTo>
                    <a:pt x="37" y="96"/>
                    <a:pt x="39" y="97"/>
                    <a:pt x="42" y="93"/>
                  </a:cubicBezTo>
                  <a:cubicBezTo>
                    <a:pt x="88" y="93"/>
                    <a:pt x="134" y="93"/>
                    <a:pt x="180" y="93"/>
                  </a:cubicBezTo>
                  <a:cubicBezTo>
                    <a:pt x="189" y="87"/>
                    <a:pt x="214" y="66"/>
                    <a:pt x="214" y="53"/>
                  </a:cubicBezTo>
                  <a:cubicBezTo>
                    <a:pt x="156" y="53"/>
                    <a:pt x="98" y="53"/>
                    <a:pt x="39" y="53"/>
                  </a:cubicBezTo>
                  <a:cubicBezTo>
                    <a:pt x="23" y="53"/>
                    <a:pt x="0" y="75"/>
                    <a:pt x="0" y="89"/>
                  </a:cubicBezTo>
                  <a:close/>
                  <a:moveTo>
                    <a:pt x="288" y="123"/>
                  </a:moveTo>
                  <a:lnTo>
                    <a:pt x="307" y="104"/>
                  </a:lnTo>
                  <a:lnTo>
                    <a:pt x="288" y="86"/>
                  </a:lnTo>
                  <a:cubicBezTo>
                    <a:pt x="287" y="85"/>
                    <a:pt x="287" y="84"/>
                    <a:pt x="288" y="83"/>
                  </a:cubicBezTo>
                  <a:lnTo>
                    <a:pt x="300" y="71"/>
                  </a:lnTo>
                  <a:cubicBezTo>
                    <a:pt x="301" y="70"/>
                    <a:pt x="302" y="70"/>
                    <a:pt x="303" y="71"/>
                  </a:cubicBezTo>
                  <a:lnTo>
                    <a:pt x="322" y="89"/>
                  </a:lnTo>
                  <a:lnTo>
                    <a:pt x="340" y="71"/>
                  </a:lnTo>
                  <a:cubicBezTo>
                    <a:pt x="341" y="70"/>
                    <a:pt x="342" y="70"/>
                    <a:pt x="343" y="71"/>
                  </a:cubicBezTo>
                  <a:lnTo>
                    <a:pt x="355" y="83"/>
                  </a:lnTo>
                  <a:cubicBezTo>
                    <a:pt x="356" y="84"/>
                    <a:pt x="356" y="85"/>
                    <a:pt x="355" y="86"/>
                  </a:cubicBezTo>
                  <a:lnTo>
                    <a:pt x="337" y="104"/>
                  </a:lnTo>
                  <a:lnTo>
                    <a:pt x="355" y="123"/>
                  </a:lnTo>
                  <a:cubicBezTo>
                    <a:pt x="356" y="124"/>
                    <a:pt x="356" y="125"/>
                    <a:pt x="355" y="126"/>
                  </a:cubicBezTo>
                  <a:lnTo>
                    <a:pt x="343" y="138"/>
                  </a:lnTo>
                  <a:cubicBezTo>
                    <a:pt x="342" y="139"/>
                    <a:pt x="341" y="139"/>
                    <a:pt x="340" y="138"/>
                  </a:cubicBezTo>
                  <a:lnTo>
                    <a:pt x="322" y="119"/>
                  </a:lnTo>
                  <a:lnTo>
                    <a:pt x="303" y="138"/>
                  </a:lnTo>
                  <a:cubicBezTo>
                    <a:pt x="302" y="139"/>
                    <a:pt x="301" y="139"/>
                    <a:pt x="300" y="138"/>
                  </a:cubicBezTo>
                  <a:lnTo>
                    <a:pt x="288" y="126"/>
                  </a:lnTo>
                  <a:cubicBezTo>
                    <a:pt x="287" y="125"/>
                    <a:pt x="287" y="124"/>
                    <a:pt x="288" y="123"/>
                  </a:cubicBezTo>
                  <a:close/>
                  <a:moveTo>
                    <a:pt x="445" y="190"/>
                  </a:moveTo>
                  <a:lnTo>
                    <a:pt x="538" y="283"/>
                  </a:lnTo>
                  <a:cubicBezTo>
                    <a:pt x="545" y="290"/>
                    <a:pt x="545" y="303"/>
                    <a:pt x="538" y="310"/>
                  </a:cubicBezTo>
                  <a:lnTo>
                    <a:pt x="527" y="321"/>
                  </a:lnTo>
                  <a:cubicBezTo>
                    <a:pt x="520" y="328"/>
                    <a:pt x="508" y="328"/>
                    <a:pt x="500" y="321"/>
                  </a:cubicBezTo>
                  <a:lnTo>
                    <a:pt x="407" y="228"/>
                  </a:lnTo>
                  <a:lnTo>
                    <a:pt x="445" y="190"/>
                  </a:lnTo>
                  <a:close/>
                  <a:moveTo>
                    <a:pt x="254" y="37"/>
                  </a:moveTo>
                  <a:cubicBezTo>
                    <a:pt x="292" y="0"/>
                    <a:pt x="352" y="0"/>
                    <a:pt x="389" y="37"/>
                  </a:cubicBezTo>
                  <a:cubicBezTo>
                    <a:pt x="422" y="70"/>
                    <a:pt x="425" y="122"/>
                    <a:pt x="399" y="159"/>
                  </a:cubicBezTo>
                  <a:lnTo>
                    <a:pt x="430" y="189"/>
                  </a:lnTo>
                  <a:cubicBezTo>
                    <a:pt x="431" y="190"/>
                    <a:pt x="431" y="193"/>
                    <a:pt x="430" y="194"/>
                  </a:cubicBezTo>
                  <a:lnTo>
                    <a:pt x="411" y="212"/>
                  </a:lnTo>
                  <a:cubicBezTo>
                    <a:pt x="410" y="214"/>
                    <a:pt x="408" y="214"/>
                    <a:pt x="406" y="212"/>
                  </a:cubicBezTo>
                  <a:lnTo>
                    <a:pt x="376" y="182"/>
                  </a:lnTo>
                  <a:cubicBezTo>
                    <a:pt x="339" y="208"/>
                    <a:pt x="288" y="205"/>
                    <a:pt x="254" y="172"/>
                  </a:cubicBezTo>
                  <a:cubicBezTo>
                    <a:pt x="217" y="134"/>
                    <a:pt x="217" y="74"/>
                    <a:pt x="254" y="37"/>
                  </a:cubicBezTo>
                  <a:close/>
                  <a:moveTo>
                    <a:pt x="277" y="59"/>
                  </a:moveTo>
                  <a:cubicBezTo>
                    <a:pt x="302" y="35"/>
                    <a:pt x="342" y="35"/>
                    <a:pt x="367" y="59"/>
                  </a:cubicBezTo>
                  <a:cubicBezTo>
                    <a:pt x="391" y="84"/>
                    <a:pt x="391" y="124"/>
                    <a:pt x="367" y="149"/>
                  </a:cubicBezTo>
                  <a:cubicBezTo>
                    <a:pt x="342" y="174"/>
                    <a:pt x="302" y="174"/>
                    <a:pt x="277" y="149"/>
                  </a:cubicBezTo>
                  <a:cubicBezTo>
                    <a:pt x="252" y="124"/>
                    <a:pt x="252" y="84"/>
                    <a:pt x="277" y="59"/>
                  </a:cubicBezTo>
                  <a:close/>
                  <a:moveTo>
                    <a:pt x="174" y="440"/>
                  </a:moveTo>
                  <a:cubicBezTo>
                    <a:pt x="173" y="403"/>
                    <a:pt x="173" y="367"/>
                    <a:pt x="172" y="330"/>
                  </a:cubicBezTo>
                  <a:cubicBezTo>
                    <a:pt x="137" y="330"/>
                    <a:pt x="102" y="330"/>
                    <a:pt x="67" y="330"/>
                  </a:cubicBezTo>
                  <a:cubicBezTo>
                    <a:pt x="66" y="331"/>
                    <a:pt x="66" y="332"/>
                    <a:pt x="65" y="332"/>
                  </a:cubicBezTo>
                  <a:cubicBezTo>
                    <a:pt x="101" y="368"/>
                    <a:pt x="138" y="404"/>
                    <a:pt x="174" y="440"/>
                  </a:cubicBezTo>
                  <a:close/>
                  <a:moveTo>
                    <a:pt x="63" y="129"/>
                  </a:moveTo>
                  <a:cubicBezTo>
                    <a:pt x="63" y="133"/>
                    <a:pt x="63" y="138"/>
                    <a:pt x="63" y="143"/>
                  </a:cubicBezTo>
                  <a:cubicBezTo>
                    <a:pt x="63" y="148"/>
                    <a:pt x="66" y="152"/>
                    <a:pt x="71" y="152"/>
                  </a:cubicBezTo>
                  <a:cubicBezTo>
                    <a:pt x="119" y="152"/>
                    <a:pt x="166" y="152"/>
                    <a:pt x="214" y="152"/>
                  </a:cubicBezTo>
                  <a:cubicBezTo>
                    <a:pt x="227" y="152"/>
                    <a:pt x="224" y="130"/>
                    <a:pt x="220" y="122"/>
                  </a:cubicBezTo>
                  <a:cubicBezTo>
                    <a:pt x="192" y="122"/>
                    <a:pt x="164" y="122"/>
                    <a:pt x="136" y="122"/>
                  </a:cubicBezTo>
                  <a:cubicBezTo>
                    <a:pt x="119" y="122"/>
                    <a:pt x="63" y="118"/>
                    <a:pt x="63" y="129"/>
                  </a:cubicBezTo>
                  <a:close/>
                  <a:moveTo>
                    <a:pt x="63" y="232"/>
                  </a:moveTo>
                  <a:cubicBezTo>
                    <a:pt x="63" y="238"/>
                    <a:pt x="63" y="244"/>
                    <a:pt x="63" y="251"/>
                  </a:cubicBezTo>
                  <a:cubicBezTo>
                    <a:pt x="63" y="255"/>
                    <a:pt x="64" y="257"/>
                    <a:pt x="69" y="257"/>
                  </a:cubicBezTo>
                  <a:cubicBezTo>
                    <a:pt x="120" y="257"/>
                    <a:pt x="171" y="257"/>
                    <a:pt x="222" y="257"/>
                  </a:cubicBezTo>
                  <a:cubicBezTo>
                    <a:pt x="224" y="252"/>
                    <a:pt x="228" y="229"/>
                    <a:pt x="216" y="229"/>
                  </a:cubicBezTo>
                  <a:cubicBezTo>
                    <a:pt x="168" y="229"/>
                    <a:pt x="121" y="229"/>
                    <a:pt x="73" y="229"/>
                  </a:cubicBezTo>
                  <a:cubicBezTo>
                    <a:pt x="70" y="229"/>
                    <a:pt x="65" y="231"/>
                    <a:pt x="63" y="232"/>
                  </a:cubicBezTo>
                  <a:close/>
                  <a:moveTo>
                    <a:pt x="63" y="187"/>
                  </a:moveTo>
                  <a:cubicBezTo>
                    <a:pt x="63" y="190"/>
                    <a:pt x="63" y="193"/>
                    <a:pt x="63" y="196"/>
                  </a:cubicBezTo>
                  <a:cubicBezTo>
                    <a:pt x="63" y="201"/>
                    <a:pt x="64" y="200"/>
                    <a:pt x="67" y="204"/>
                  </a:cubicBezTo>
                  <a:cubicBezTo>
                    <a:pt x="117" y="204"/>
                    <a:pt x="166" y="204"/>
                    <a:pt x="216" y="204"/>
                  </a:cubicBezTo>
                  <a:cubicBezTo>
                    <a:pt x="219" y="203"/>
                    <a:pt x="222" y="201"/>
                    <a:pt x="224" y="200"/>
                  </a:cubicBezTo>
                  <a:cubicBezTo>
                    <a:pt x="224" y="197"/>
                    <a:pt x="224" y="193"/>
                    <a:pt x="224" y="190"/>
                  </a:cubicBezTo>
                  <a:cubicBezTo>
                    <a:pt x="224" y="183"/>
                    <a:pt x="222" y="181"/>
                    <a:pt x="220" y="177"/>
                  </a:cubicBezTo>
                  <a:cubicBezTo>
                    <a:pt x="191" y="177"/>
                    <a:pt x="163" y="177"/>
                    <a:pt x="134" y="177"/>
                  </a:cubicBezTo>
                  <a:cubicBezTo>
                    <a:pt x="120" y="177"/>
                    <a:pt x="106" y="177"/>
                    <a:pt x="92" y="177"/>
                  </a:cubicBezTo>
                  <a:cubicBezTo>
                    <a:pt x="74" y="177"/>
                    <a:pt x="63" y="171"/>
                    <a:pt x="63" y="18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7426" name="组合 66"/>
          <p:cNvGrpSpPr/>
          <p:nvPr/>
        </p:nvGrpSpPr>
        <p:grpSpPr bwMode="auto">
          <a:xfrm>
            <a:off x="4319215" y="1699200"/>
            <a:ext cx="584200" cy="557212"/>
            <a:chOff x="0" y="0"/>
            <a:chExt cx="650875" cy="620712"/>
          </a:xfrm>
        </p:grpSpPr>
        <p:sp>
          <p:nvSpPr>
            <p:cNvPr id="17437" name="Oval 17"/>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17438" name="Freeform 18"/>
            <p:cNvSpPr>
              <a:spLocks noEditPoints="1"/>
            </p:cNvSpPr>
            <p:nvPr/>
          </p:nvSpPr>
          <p:spPr bwMode="auto">
            <a:xfrm>
              <a:off x="219075" y="73025"/>
              <a:ext cx="190500" cy="465137"/>
            </a:xfrm>
            <a:custGeom>
              <a:avLst/>
              <a:gdLst>
                <a:gd name="T0" fmla="*/ 1336770 w 233"/>
                <a:gd name="T1" fmla="*/ 129123124 h 596"/>
                <a:gd name="T2" fmla="*/ 1336770 w 233"/>
                <a:gd name="T3" fmla="*/ 138259632 h 596"/>
                <a:gd name="T4" fmla="*/ 36096888 w 233"/>
                <a:gd name="T5" fmla="*/ 230229548 h 596"/>
                <a:gd name="T6" fmla="*/ 68851442 w 233"/>
                <a:gd name="T7" fmla="*/ 230229548 h 596"/>
                <a:gd name="T8" fmla="*/ 72862571 w 233"/>
                <a:gd name="T9" fmla="*/ 226574788 h 596"/>
                <a:gd name="T10" fmla="*/ 72862571 w 233"/>
                <a:gd name="T11" fmla="*/ 105369920 h 596"/>
                <a:gd name="T12" fmla="*/ 60162026 w 233"/>
                <a:gd name="T13" fmla="*/ 93188169 h 596"/>
                <a:gd name="T14" fmla="*/ 79547240 w 233"/>
                <a:gd name="T15" fmla="*/ 76742922 h 596"/>
                <a:gd name="T16" fmla="*/ 93585373 w 233"/>
                <a:gd name="T17" fmla="*/ 94406422 h 596"/>
                <a:gd name="T18" fmla="*/ 80884011 w 233"/>
                <a:gd name="T19" fmla="*/ 104760403 h 596"/>
                <a:gd name="T20" fmla="*/ 80884011 w 233"/>
                <a:gd name="T21" fmla="*/ 226574788 h 596"/>
                <a:gd name="T22" fmla="*/ 85563116 w 233"/>
                <a:gd name="T23" fmla="*/ 230229548 h 596"/>
                <a:gd name="T24" fmla="*/ 122997592 w 233"/>
                <a:gd name="T25" fmla="*/ 230229548 h 596"/>
                <a:gd name="T26" fmla="*/ 155752146 w 233"/>
                <a:gd name="T27" fmla="*/ 138259632 h 596"/>
                <a:gd name="T28" fmla="*/ 154415376 w 233"/>
                <a:gd name="T29" fmla="*/ 129732641 h 596"/>
                <a:gd name="T30" fmla="*/ 79547240 w 233"/>
                <a:gd name="T31" fmla="*/ 2436506 h 596"/>
                <a:gd name="T32" fmla="*/ 74199341 w 233"/>
                <a:gd name="T33" fmla="*/ 2436506 h 596"/>
                <a:gd name="T34" fmla="*/ 38102453 w 233"/>
                <a:gd name="T35" fmla="*/ 65170688 h 596"/>
                <a:gd name="T36" fmla="*/ 1336770 w 233"/>
                <a:gd name="T37" fmla="*/ 129123124 h 596"/>
                <a:gd name="T38" fmla="*/ 12032569 w 233"/>
                <a:gd name="T39" fmla="*/ 278954990 h 596"/>
                <a:gd name="T40" fmla="*/ 12032569 w 233"/>
                <a:gd name="T41" fmla="*/ 358743935 h 596"/>
                <a:gd name="T42" fmla="*/ 16711674 w 233"/>
                <a:gd name="T43" fmla="*/ 362398694 h 596"/>
                <a:gd name="T44" fmla="*/ 98264479 w 233"/>
                <a:gd name="T45" fmla="*/ 362398694 h 596"/>
                <a:gd name="T46" fmla="*/ 102274790 w 233"/>
                <a:gd name="T47" fmla="*/ 358743935 h 596"/>
                <a:gd name="T48" fmla="*/ 102274790 w 233"/>
                <a:gd name="T49" fmla="*/ 274082758 h 596"/>
                <a:gd name="T50" fmla="*/ 120323234 w 233"/>
                <a:gd name="T51" fmla="*/ 274082758 h 596"/>
                <a:gd name="T52" fmla="*/ 120323234 w 233"/>
                <a:gd name="T53" fmla="*/ 361180441 h 596"/>
                <a:gd name="T54" fmla="*/ 127676697 w 233"/>
                <a:gd name="T55" fmla="*/ 362398694 h 596"/>
                <a:gd name="T56" fmla="*/ 141714013 w 233"/>
                <a:gd name="T57" fmla="*/ 362398694 h 596"/>
                <a:gd name="T58" fmla="*/ 147061912 w 233"/>
                <a:gd name="T59" fmla="*/ 357525682 h 596"/>
                <a:gd name="T60" fmla="*/ 147061912 w 233"/>
                <a:gd name="T61" fmla="*/ 278954990 h 596"/>
                <a:gd name="T62" fmla="*/ 137034908 w 233"/>
                <a:gd name="T63" fmla="*/ 254592269 h 596"/>
                <a:gd name="T64" fmla="*/ 121660822 w 233"/>
                <a:gd name="T65" fmla="*/ 240583529 h 596"/>
                <a:gd name="T66" fmla="*/ 36096888 w 233"/>
                <a:gd name="T67" fmla="*/ 241193045 h 596"/>
                <a:gd name="T68" fmla="*/ 12032569 w 233"/>
                <a:gd name="T69" fmla="*/ 278954990 h 5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596">
                  <a:moveTo>
                    <a:pt x="2" y="212"/>
                  </a:moveTo>
                  <a:cubicBezTo>
                    <a:pt x="0" y="217"/>
                    <a:pt x="0" y="222"/>
                    <a:pt x="2" y="227"/>
                  </a:cubicBezTo>
                  <a:cubicBezTo>
                    <a:pt x="7" y="243"/>
                    <a:pt x="38" y="378"/>
                    <a:pt x="54" y="378"/>
                  </a:cubicBezTo>
                  <a:cubicBezTo>
                    <a:pt x="70" y="378"/>
                    <a:pt x="86" y="378"/>
                    <a:pt x="103" y="378"/>
                  </a:cubicBezTo>
                  <a:cubicBezTo>
                    <a:pt x="107" y="378"/>
                    <a:pt x="109" y="377"/>
                    <a:pt x="109" y="372"/>
                  </a:cubicBezTo>
                  <a:cubicBezTo>
                    <a:pt x="109" y="306"/>
                    <a:pt x="109" y="241"/>
                    <a:pt x="109" y="173"/>
                  </a:cubicBezTo>
                  <a:cubicBezTo>
                    <a:pt x="103" y="170"/>
                    <a:pt x="90" y="164"/>
                    <a:pt x="90" y="153"/>
                  </a:cubicBezTo>
                  <a:cubicBezTo>
                    <a:pt x="89" y="135"/>
                    <a:pt x="101" y="124"/>
                    <a:pt x="119" y="126"/>
                  </a:cubicBezTo>
                  <a:cubicBezTo>
                    <a:pt x="135" y="127"/>
                    <a:pt x="143" y="141"/>
                    <a:pt x="140" y="155"/>
                  </a:cubicBezTo>
                  <a:cubicBezTo>
                    <a:pt x="141" y="163"/>
                    <a:pt x="129" y="170"/>
                    <a:pt x="121" y="172"/>
                  </a:cubicBezTo>
                  <a:cubicBezTo>
                    <a:pt x="121" y="239"/>
                    <a:pt x="121" y="305"/>
                    <a:pt x="121" y="372"/>
                  </a:cubicBezTo>
                  <a:cubicBezTo>
                    <a:pt x="121" y="377"/>
                    <a:pt x="123" y="378"/>
                    <a:pt x="128" y="378"/>
                  </a:cubicBezTo>
                  <a:cubicBezTo>
                    <a:pt x="147" y="378"/>
                    <a:pt x="166" y="378"/>
                    <a:pt x="184" y="378"/>
                  </a:cubicBezTo>
                  <a:cubicBezTo>
                    <a:pt x="196" y="378"/>
                    <a:pt x="228" y="247"/>
                    <a:pt x="233" y="227"/>
                  </a:cubicBezTo>
                  <a:cubicBezTo>
                    <a:pt x="233" y="222"/>
                    <a:pt x="233" y="217"/>
                    <a:pt x="231" y="213"/>
                  </a:cubicBezTo>
                  <a:cubicBezTo>
                    <a:pt x="194" y="143"/>
                    <a:pt x="157" y="73"/>
                    <a:pt x="119" y="4"/>
                  </a:cubicBezTo>
                  <a:cubicBezTo>
                    <a:pt x="115" y="0"/>
                    <a:pt x="113" y="1"/>
                    <a:pt x="111" y="4"/>
                  </a:cubicBezTo>
                  <a:cubicBezTo>
                    <a:pt x="103" y="20"/>
                    <a:pt x="65" y="92"/>
                    <a:pt x="57" y="107"/>
                  </a:cubicBezTo>
                  <a:cubicBezTo>
                    <a:pt x="51" y="117"/>
                    <a:pt x="2" y="210"/>
                    <a:pt x="2" y="212"/>
                  </a:cubicBezTo>
                  <a:close/>
                  <a:moveTo>
                    <a:pt x="18" y="458"/>
                  </a:moveTo>
                  <a:cubicBezTo>
                    <a:pt x="18" y="502"/>
                    <a:pt x="18" y="545"/>
                    <a:pt x="18" y="589"/>
                  </a:cubicBezTo>
                  <a:cubicBezTo>
                    <a:pt x="18" y="593"/>
                    <a:pt x="20" y="595"/>
                    <a:pt x="25" y="595"/>
                  </a:cubicBezTo>
                  <a:cubicBezTo>
                    <a:pt x="65" y="595"/>
                    <a:pt x="106" y="595"/>
                    <a:pt x="147" y="595"/>
                  </a:cubicBezTo>
                  <a:cubicBezTo>
                    <a:pt x="151" y="595"/>
                    <a:pt x="153" y="593"/>
                    <a:pt x="153" y="589"/>
                  </a:cubicBezTo>
                  <a:cubicBezTo>
                    <a:pt x="153" y="542"/>
                    <a:pt x="153" y="496"/>
                    <a:pt x="153" y="450"/>
                  </a:cubicBezTo>
                  <a:cubicBezTo>
                    <a:pt x="162" y="450"/>
                    <a:pt x="171" y="450"/>
                    <a:pt x="180" y="450"/>
                  </a:cubicBezTo>
                  <a:cubicBezTo>
                    <a:pt x="180" y="497"/>
                    <a:pt x="180" y="545"/>
                    <a:pt x="180" y="593"/>
                  </a:cubicBezTo>
                  <a:cubicBezTo>
                    <a:pt x="181" y="596"/>
                    <a:pt x="185" y="595"/>
                    <a:pt x="191" y="595"/>
                  </a:cubicBezTo>
                  <a:cubicBezTo>
                    <a:pt x="198" y="595"/>
                    <a:pt x="205" y="595"/>
                    <a:pt x="212" y="595"/>
                  </a:cubicBezTo>
                  <a:cubicBezTo>
                    <a:pt x="217" y="595"/>
                    <a:pt x="220" y="591"/>
                    <a:pt x="220" y="587"/>
                  </a:cubicBezTo>
                  <a:cubicBezTo>
                    <a:pt x="220" y="544"/>
                    <a:pt x="220" y="501"/>
                    <a:pt x="220" y="458"/>
                  </a:cubicBezTo>
                  <a:cubicBezTo>
                    <a:pt x="220" y="444"/>
                    <a:pt x="211" y="428"/>
                    <a:pt x="205" y="418"/>
                  </a:cubicBezTo>
                  <a:cubicBezTo>
                    <a:pt x="195" y="402"/>
                    <a:pt x="190" y="397"/>
                    <a:pt x="182" y="395"/>
                  </a:cubicBezTo>
                  <a:cubicBezTo>
                    <a:pt x="158" y="395"/>
                    <a:pt x="68" y="395"/>
                    <a:pt x="54" y="396"/>
                  </a:cubicBezTo>
                  <a:cubicBezTo>
                    <a:pt x="45" y="398"/>
                    <a:pt x="18" y="437"/>
                    <a:pt x="18" y="4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7427" name="组合 69"/>
          <p:cNvGrpSpPr/>
          <p:nvPr/>
        </p:nvGrpSpPr>
        <p:grpSpPr bwMode="auto">
          <a:xfrm>
            <a:off x="4319215" y="3938400"/>
            <a:ext cx="584200" cy="557212"/>
            <a:chOff x="0" y="0"/>
            <a:chExt cx="650875" cy="620712"/>
          </a:xfrm>
        </p:grpSpPr>
        <p:sp>
          <p:nvSpPr>
            <p:cNvPr id="17435" name="Oval 20"/>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17436" name="Freeform 21"/>
            <p:cNvSpPr>
              <a:spLocks noEditPoints="1"/>
            </p:cNvSpPr>
            <p:nvPr/>
          </p:nvSpPr>
          <p:spPr bwMode="auto">
            <a:xfrm>
              <a:off x="165100" y="174625"/>
              <a:ext cx="373062" cy="265112"/>
            </a:xfrm>
            <a:custGeom>
              <a:avLst/>
              <a:gdLst>
                <a:gd name="T0" fmla="*/ 62120575 w 454"/>
                <a:gd name="T1" fmla="*/ 109507727 h 338"/>
                <a:gd name="T2" fmla="*/ 111412419 w 454"/>
                <a:gd name="T3" fmla="*/ 31375770 h 338"/>
                <a:gd name="T4" fmla="*/ 124241972 w 454"/>
                <a:gd name="T5" fmla="*/ 18456658 h 338"/>
                <a:gd name="T6" fmla="*/ 236329847 w 454"/>
                <a:gd name="T7" fmla="*/ 26453942 h 338"/>
                <a:gd name="T8" fmla="*/ 230252387 w 454"/>
                <a:gd name="T9" fmla="*/ 14149765 h 338"/>
                <a:gd name="T10" fmla="*/ 255911493 w 454"/>
                <a:gd name="T11" fmla="*/ 6767415 h 338"/>
                <a:gd name="T12" fmla="*/ 273467594 w 454"/>
                <a:gd name="T13" fmla="*/ 7998068 h 338"/>
                <a:gd name="T14" fmla="*/ 268065590 w 454"/>
                <a:gd name="T15" fmla="*/ 31375770 h 338"/>
                <a:gd name="T16" fmla="*/ 258612495 w 454"/>
                <a:gd name="T17" fmla="*/ 43679947 h 338"/>
                <a:gd name="T18" fmla="*/ 194465552 w 454"/>
                <a:gd name="T19" fmla="*/ 97818484 h 338"/>
                <a:gd name="T20" fmla="*/ 193790096 w 454"/>
                <a:gd name="T21" fmla="*/ 97818484 h 338"/>
                <a:gd name="T22" fmla="*/ 296424876 w 454"/>
                <a:gd name="T23" fmla="*/ 190100991 h 338"/>
                <a:gd name="T24" fmla="*/ 296424876 w 454"/>
                <a:gd name="T25" fmla="*/ 207941931 h 338"/>
                <a:gd name="T26" fmla="*/ 237679937 w 454"/>
                <a:gd name="T27" fmla="*/ 207941931 h 338"/>
                <a:gd name="T28" fmla="*/ 173533816 w 454"/>
                <a:gd name="T29" fmla="*/ 207941931 h 338"/>
                <a:gd name="T30" fmla="*/ 110062329 w 454"/>
                <a:gd name="T31" fmla="*/ 207941931 h 338"/>
                <a:gd name="T32" fmla="*/ 45915386 w 454"/>
                <a:gd name="T33" fmla="*/ 207941931 h 338"/>
                <a:gd name="T34" fmla="*/ 0 w 454"/>
                <a:gd name="T35" fmla="*/ 199328928 h 338"/>
                <a:gd name="T36" fmla="*/ 9453095 w 454"/>
                <a:gd name="T37" fmla="*/ 0 h 338"/>
                <a:gd name="T38" fmla="*/ 19581646 w 454"/>
                <a:gd name="T39" fmla="*/ 190100991 h 338"/>
                <a:gd name="T40" fmla="*/ 45915386 w 454"/>
                <a:gd name="T41" fmla="*/ 150727153 h 338"/>
                <a:gd name="T42" fmla="*/ 73600038 w 454"/>
                <a:gd name="T43" fmla="*/ 142114150 h 338"/>
                <a:gd name="T44" fmla="*/ 83053133 w 454"/>
                <a:gd name="T45" fmla="*/ 190100991 h 338"/>
                <a:gd name="T46" fmla="*/ 110062329 w 454"/>
                <a:gd name="T47" fmla="*/ 89821201 h 338"/>
                <a:gd name="T48" fmla="*/ 137746159 w 454"/>
                <a:gd name="T49" fmla="*/ 81208198 h 338"/>
                <a:gd name="T50" fmla="*/ 147199254 w 454"/>
                <a:gd name="T51" fmla="*/ 190100991 h 338"/>
                <a:gd name="T52" fmla="*/ 173533816 w 454"/>
                <a:gd name="T53" fmla="*/ 119351383 h 338"/>
                <a:gd name="T54" fmla="*/ 201217646 w 454"/>
                <a:gd name="T55" fmla="*/ 110738380 h 338"/>
                <a:gd name="T56" fmla="*/ 210670741 w 454"/>
                <a:gd name="T57" fmla="*/ 190100991 h 338"/>
                <a:gd name="T58" fmla="*/ 237679937 w 454"/>
                <a:gd name="T59" fmla="*/ 69518955 h 338"/>
                <a:gd name="T60" fmla="*/ 265364588 w 454"/>
                <a:gd name="T61" fmla="*/ 60905952 h 338"/>
                <a:gd name="T62" fmla="*/ 274817684 w 454"/>
                <a:gd name="T63" fmla="*/ 190100991 h 3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54" h="338">
                  <a:moveTo>
                    <a:pt x="186" y="71"/>
                  </a:moveTo>
                  <a:lnTo>
                    <a:pt x="92" y="178"/>
                  </a:lnTo>
                  <a:lnTo>
                    <a:pt x="70" y="159"/>
                  </a:lnTo>
                  <a:lnTo>
                    <a:pt x="165" y="51"/>
                  </a:lnTo>
                  <a:lnTo>
                    <a:pt x="184" y="30"/>
                  </a:lnTo>
                  <a:lnTo>
                    <a:pt x="284" y="118"/>
                  </a:lnTo>
                  <a:lnTo>
                    <a:pt x="350" y="43"/>
                  </a:lnTo>
                  <a:lnTo>
                    <a:pt x="339" y="33"/>
                  </a:lnTo>
                  <a:cubicBezTo>
                    <a:pt x="334" y="29"/>
                    <a:pt x="335" y="24"/>
                    <a:pt x="341" y="23"/>
                  </a:cubicBezTo>
                  <a:lnTo>
                    <a:pt x="359" y="17"/>
                  </a:lnTo>
                  <a:cubicBezTo>
                    <a:pt x="364" y="16"/>
                    <a:pt x="373" y="13"/>
                    <a:pt x="379" y="11"/>
                  </a:cubicBezTo>
                  <a:lnTo>
                    <a:pt x="397" y="5"/>
                  </a:lnTo>
                  <a:cubicBezTo>
                    <a:pt x="402" y="4"/>
                    <a:pt x="406" y="7"/>
                    <a:pt x="405" y="13"/>
                  </a:cubicBezTo>
                  <a:lnTo>
                    <a:pt x="401" y="30"/>
                  </a:lnTo>
                  <a:cubicBezTo>
                    <a:pt x="400" y="36"/>
                    <a:pt x="398" y="45"/>
                    <a:pt x="397" y="51"/>
                  </a:cubicBezTo>
                  <a:lnTo>
                    <a:pt x="393" y="68"/>
                  </a:lnTo>
                  <a:cubicBezTo>
                    <a:pt x="392" y="73"/>
                    <a:pt x="387" y="75"/>
                    <a:pt x="383" y="71"/>
                  </a:cubicBezTo>
                  <a:lnTo>
                    <a:pt x="372" y="62"/>
                  </a:lnTo>
                  <a:lnTo>
                    <a:pt x="288" y="159"/>
                  </a:lnTo>
                  <a:lnTo>
                    <a:pt x="287" y="159"/>
                  </a:lnTo>
                  <a:lnTo>
                    <a:pt x="186" y="71"/>
                  </a:lnTo>
                  <a:close/>
                  <a:moveTo>
                    <a:pt x="439" y="309"/>
                  </a:moveTo>
                  <a:cubicBezTo>
                    <a:pt x="447" y="309"/>
                    <a:pt x="454" y="316"/>
                    <a:pt x="454" y="324"/>
                  </a:cubicBezTo>
                  <a:cubicBezTo>
                    <a:pt x="454" y="331"/>
                    <a:pt x="447" y="338"/>
                    <a:pt x="439" y="338"/>
                  </a:cubicBezTo>
                  <a:lnTo>
                    <a:pt x="407" y="338"/>
                  </a:lnTo>
                  <a:lnTo>
                    <a:pt x="352" y="338"/>
                  </a:lnTo>
                  <a:lnTo>
                    <a:pt x="312" y="338"/>
                  </a:lnTo>
                  <a:lnTo>
                    <a:pt x="257" y="338"/>
                  </a:lnTo>
                  <a:lnTo>
                    <a:pt x="218" y="338"/>
                  </a:lnTo>
                  <a:lnTo>
                    <a:pt x="163" y="338"/>
                  </a:lnTo>
                  <a:lnTo>
                    <a:pt x="123" y="338"/>
                  </a:lnTo>
                  <a:lnTo>
                    <a:pt x="68" y="338"/>
                  </a:lnTo>
                  <a:lnTo>
                    <a:pt x="14" y="338"/>
                  </a:lnTo>
                  <a:cubicBezTo>
                    <a:pt x="7" y="338"/>
                    <a:pt x="0" y="331"/>
                    <a:pt x="0" y="324"/>
                  </a:cubicBezTo>
                  <a:lnTo>
                    <a:pt x="0" y="14"/>
                  </a:lnTo>
                  <a:cubicBezTo>
                    <a:pt x="0" y="7"/>
                    <a:pt x="6" y="0"/>
                    <a:pt x="14" y="0"/>
                  </a:cubicBezTo>
                  <a:cubicBezTo>
                    <a:pt x="22" y="0"/>
                    <a:pt x="28" y="7"/>
                    <a:pt x="28" y="14"/>
                  </a:cubicBezTo>
                  <a:lnTo>
                    <a:pt x="29" y="309"/>
                  </a:lnTo>
                  <a:lnTo>
                    <a:pt x="68" y="309"/>
                  </a:lnTo>
                  <a:lnTo>
                    <a:pt x="68" y="245"/>
                  </a:lnTo>
                  <a:cubicBezTo>
                    <a:pt x="68" y="237"/>
                    <a:pt x="75" y="231"/>
                    <a:pt x="83" y="231"/>
                  </a:cubicBezTo>
                  <a:lnTo>
                    <a:pt x="109" y="231"/>
                  </a:lnTo>
                  <a:cubicBezTo>
                    <a:pt x="117" y="231"/>
                    <a:pt x="123" y="237"/>
                    <a:pt x="123" y="245"/>
                  </a:cubicBezTo>
                  <a:lnTo>
                    <a:pt x="123" y="309"/>
                  </a:lnTo>
                  <a:lnTo>
                    <a:pt x="163" y="309"/>
                  </a:lnTo>
                  <a:lnTo>
                    <a:pt x="163" y="146"/>
                  </a:lnTo>
                  <a:cubicBezTo>
                    <a:pt x="163" y="138"/>
                    <a:pt x="169" y="132"/>
                    <a:pt x="177" y="132"/>
                  </a:cubicBezTo>
                  <a:lnTo>
                    <a:pt x="204" y="132"/>
                  </a:lnTo>
                  <a:cubicBezTo>
                    <a:pt x="211" y="132"/>
                    <a:pt x="218" y="138"/>
                    <a:pt x="218" y="146"/>
                  </a:cubicBezTo>
                  <a:lnTo>
                    <a:pt x="218" y="309"/>
                  </a:lnTo>
                  <a:lnTo>
                    <a:pt x="257" y="309"/>
                  </a:lnTo>
                  <a:lnTo>
                    <a:pt x="257" y="194"/>
                  </a:lnTo>
                  <a:cubicBezTo>
                    <a:pt x="257" y="187"/>
                    <a:pt x="263" y="180"/>
                    <a:pt x="271" y="180"/>
                  </a:cubicBezTo>
                  <a:lnTo>
                    <a:pt x="298" y="180"/>
                  </a:lnTo>
                  <a:cubicBezTo>
                    <a:pt x="306" y="180"/>
                    <a:pt x="312" y="187"/>
                    <a:pt x="312" y="194"/>
                  </a:cubicBezTo>
                  <a:lnTo>
                    <a:pt x="312" y="309"/>
                  </a:lnTo>
                  <a:lnTo>
                    <a:pt x="352" y="309"/>
                  </a:lnTo>
                  <a:lnTo>
                    <a:pt x="352" y="113"/>
                  </a:lnTo>
                  <a:cubicBezTo>
                    <a:pt x="352" y="105"/>
                    <a:pt x="358" y="99"/>
                    <a:pt x="366" y="99"/>
                  </a:cubicBezTo>
                  <a:lnTo>
                    <a:pt x="393" y="99"/>
                  </a:lnTo>
                  <a:cubicBezTo>
                    <a:pt x="401" y="99"/>
                    <a:pt x="407" y="105"/>
                    <a:pt x="407" y="113"/>
                  </a:cubicBezTo>
                  <a:lnTo>
                    <a:pt x="407" y="309"/>
                  </a:lnTo>
                  <a:lnTo>
                    <a:pt x="439" y="30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7443" name="TextBox 77"/>
          <p:cNvSpPr txBox="1">
            <a:spLocks noChangeArrowheads="1"/>
          </p:cNvSpPr>
          <p:nvPr/>
        </p:nvSpPr>
        <p:spPr bwMode="auto">
          <a:xfrm>
            <a:off x="193728" y="2252529"/>
            <a:ext cx="3528390" cy="1536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None/>
            </a:pPr>
            <a:r>
              <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rPr>
              <a:t>一、网络直播运营及方式</a:t>
            </a:r>
            <a:endPar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endParaRPr>
          </a:p>
          <a:p>
            <a:pPr eaLnBrk="1" hangingPunct="1">
              <a:lnSpc>
                <a:spcPct val="150000"/>
              </a:lnSpc>
              <a:spcBef>
                <a:spcPct val="0"/>
              </a:spcBef>
              <a:buNone/>
            </a:pPr>
            <a:r>
              <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rPr>
              <a:t>二、直播脚本的主要内容</a:t>
            </a:r>
            <a:endPar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endParaRPr>
          </a:p>
          <a:p>
            <a:pPr eaLnBrk="1" hangingPunct="1">
              <a:lnSpc>
                <a:spcPct val="150000"/>
              </a:lnSpc>
              <a:spcBef>
                <a:spcPct val="0"/>
              </a:spcBef>
              <a:buNone/>
            </a:pPr>
            <a:r>
              <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rPr>
              <a:t>三、淘宝直播运营流程</a:t>
            </a:r>
            <a:endPar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endParaRPr>
          </a:p>
        </p:txBody>
      </p:sp>
      <p:grpSp>
        <p:nvGrpSpPr>
          <p:cNvPr id="17444" name="组合 41"/>
          <p:cNvGrpSpPr/>
          <p:nvPr/>
        </p:nvGrpSpPr>
        <p:grpSpPr bwMode="auto">
          <a:xfrm>
            <a:off x="4133478" y="2607803"/>
            <a:ext cx="982662" cy="935037"/>
            <a:chOff x="0" y="0"/>
            <a:chExt cx="650875" cy="620712"/>
          </a:xfrm>
        </p:grpSpPr>
        <p:sp>
          <p:nvSpPr>
            <p:cNvPr id="17433" name="Oval 14"/>
            <p:cNvSpPr>
              <a:spLocks noChangeArrowheads="1"/>
            </p:cNvSpPr>
            <p:nvPr/>
          </p:nvSpPr>
          <p:spPr bwMode="auto">
            <a:xfrm>
              <a:off x="0" y="0"/>
              <a:ext cx="650875" cy="62071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7" name="Freeform 15"/>
            <p:cNvSpPr>
              <a:spLocks noEditPoints="1"/>
            </p:cNvSpPr>
            <p:nvPr/>
          </p:nvSpPr>
          <p:spPr bwMode="auto">
            <a:xfrm>
              <a:off x="144463" y="112712"/>
              <a:ext cx="446087" cy="393700"/>
            </a:xfrm>
            <a:custGeom>
              <a:avLst/>
              <a:gdLst>
                <a:gd name="T0" fmla="*/ 0 w 545"/>
                <a:gd name="T1" fmla="*/ 181727242 h 505"/>
                <a:gd name="T2" fmla="*/ 140690929 w 545"/>
                <a:gd name="T3" fmla="*/ 306930079 h 505"/>
                <a:gd name="T4" fmla="*/ 245874151 w 545"/>
                <a:gd name="T5" fmla="*/ 290520195 h 505"/>
                <a:gd name="T6" fmla="*/ 222425526 w 545"/>
                <a:gd name="T7" fmla="*/ 135535708 h 505"/>
                <a:gd name="T8" fmla="*/ 216395576 w 545"/>
                <a:gd name="T9" fmla="*/ 285049714 h 505"/>
                <a:gd name="T10" fmla="*/ 143370725 w 545"/>
                <a:gd name="T11" fmla="*/ 257091557 h 505"/>
                <a:gd name="T12" fmla="*/ 123272255 w 545"/>
                <a:gd name="T13" fmla="*/ 179295658 h 505"/>
                <a:gd name="T14" fmla="*/ 24788523 w 545"/>
                <a:gd name="T15" fmla="*/ 176256761 h 505"/>
                <a:gd name="T16" fmla="*/ 28137858 w 545"/>
                <a:gd name="T17" fmla="*/ 56523626 h 505"/>
                <a:gd name="T18" fmla="*/ 143370725 w 545"/>
                <a:gd name="T19" fmla="*/ 32212456 h 505"/>
                <a:gd name="T20" fmla="*/ 0 w 545"/>
                <a:gd name="T21" fmla="*/ 54092821 h 505"/>
                <a:gd name="T22" fmla="*/ 205676392 w 545"/>
                <a:gd name="T23" fmla="*/ 63209510 h 505"/>
                <a:gd name="T24" fmla="*/ 192946951 w 545"/>
                <a:gd name="T25" fmla="*/ 50445833 h 505"/>
                <a:gd name="T26" fmla="*/ 202996596 w 545"/>
                <a:gd name="T27" fmla="*/ 43152638 h 505"/>
                <a:gd name="T28" fmla="*/ 227785118 w 545"/>
                <a:gd name="T29" fmla="*/ 43152638 h 505"/>
                <a:gd name="T30" fmla="*/ 237833944 w 545"/>
                <a:gd name="T31" fmla="*/ 50445833 h 505"/>
                <a:gd name="T32" fmla="*/ 225774862 w 545"/>
                <a:gd name="T33" fmla="*/ 63209510 h 505"/>
                <a:gd name="T34" fmla="*/ 237833944 w 545"/>
                <a:gd name="T35" fmla="*/ 76580497 h 505"/>
                <a:gd name="T36" fmla="*/ 227785118 w 545"/>
                <a:gd name="T37" fmla="*/ 83873692 h 505"/>
                <a:gd name="T38" fmla="*/ 202996596 w 545"/>
                <a:gd name="T39" fmla="*/ 83873692 h 505"/>
                <a:gd name="T40" fmla="*/ 192946951 w 545"/>
                <a:gd name="T41" fmla="*/ 76580497 h 505"/>
                <a:gd name="T42" fmla="*/ 298130173 w 545"/>
                <a:gd name="T43" fmla="*/ 115478837 h 505"/>
                <a:gd name="T44" fmla="*/ 360435840 w 545"/>
                <a:gd name="T45" fmla="*/ 188412346 h 505"/>
                <a:gd name="T46" fmla="*/ 334977778 w 545"/>
                <a:gd name="T47" fmla="*/ 195098230 h 505"/>
                <a:gd name="T48" fmla="*/ 298130173 w 545"/>
                <a:gd name="T49" fmla="*/ 115478837 h 505"/>
                <a:gd name="T50" fmla="*/ 260613029 w 545"/>
                <a:gd name="T51" fmla="*/ 22487676 h 505"/>
                <a:gd name="T52" fmla="*/ 288081348 w 545"/>
                <a:gd name="T53" fmla="*/ 114870746 h 505"/>
                <a:gd name="T54" fmla="*/ 275351907 w 545"/>
                <a:gd name="T55" fmla="*/ 128849824 h 505"/>
                <a:gd name="T56" fmla="*/ 251903283 w 545"/>
                <a:gd name="T57" fmla="*/ 110616447 h 505"/>
                <a:gd name="T58" fmla="*/ 170168685 w 545"/>
                <a:gd name="T59" fmla="*/ 22487676 h 505"/>
                <a:gd name="T60" fmla="*/ 245874151 w 545"/>
                <a:gd name="T61" fmla="*/ 35859443 h 505"/>
                <a:gd name="T62" fmla="*/ 185577922 w 545"/>
                <a:gd name="T63" fmla="*/ 90559576 h 505"/>
                <a:gd name="T64" fmla="*/ 116571946 w 545"/>
                <a:gd name="T65" fmla="*/ 267424428 h 505"/>
                <a:gd name="T66" fmla="*/ 44886993 w 545"/>
                <a:gd name="T67" fmla="*/ 200567931 h 505"/>
                <a:gd name="T68" fmla="*/ 116571946 w 545"/>
                <a:gd name="T69" fmla="*/ 267424428 h 505"/>
                <a:gd name="T70" fmla="*/ 42207197 w 545"/>
                <a:gd name="T71" fmla="*/ 86912588 h 505"/>
                <a:gd name="T72" fmla="*/ 143370725 w 545"/>
                <a:gd name="T73" fmla="*/ 92383069 h 505"/>
                <a:gd name="T74" fmla="*/ 91113884 w 545"/>
                <a:gd name="T75" fmla="*/ 74149692 h 505"/>
                <a:gd name="T76" fmla="*/ 42207197 w 545"/>
                <a:gd name="T77" fmla="*/ 141005409 h 505"/>
                <a:gd name="T78" fmla="*/ 46226891 w 545"/>
                <a:gd name="T79" fmla="*/ 156199890 h 505"/>
                <a:gd name="T80" fmla="*/ 144710623 w 545"/>
                <a:gd name="T81" fmla="*/ 139181915 h 505"/>
                <a:gd name="T82" fmla="*/ 42207197 w 545"/>
                <a:gd name="T83" fmla="*/ 141005409 h 505"/>
                <a:gd name="T84" fmla="*/ 42207197 w 545"/>
                <a:gd name="T85" fmla="*/ 119125044 h 505"/>
                <a:gd name="T86" fmla="*/ 144710623 w 545"/>
                <a:gd name="T87" fmla="*/ 123987434 h 505"/>
                <a:gd name="T88" fmla="*/ 150070215 w 545"/>
                <a:gd name="T89" fmla="*/ 115478837 h 505"/>
                <a:gd name="T90" fmla="*/ 89773986 w 545"/>
                <a:gd name="T91" fmla="*/ 107577550 h 505"/>
                <a:gd name="T92" fmla="*/ 42207197 w 545"/>
                <a:gd name="T93" fmla="*/ 113655343 h 5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45" h="505">
                  <a:moveTo>
                    <a:pt x="0" y="89"/>
                  </a:moveTo>
                  <a:cubicBezTo>
                    <a:pt x="0" y="159"/>
                    <a:pt x="0" y="229"/>
                    <a:pt x="0" y="299"/>
                  </a:cubicBezTo>
                  <a:cubicBezTo>
                    <a:pt x="0" y="304"/>
                    <a:pt x="92" y="392"/>
                    <a:pt x="103" y="404"/>
                  </a:cubicBezTo>
                  <a:cubicBezTo>
                    <a:pt x="115" y="416"/>
                    <a:pt x="202" y="505"/>
                    <a:pt x="210" y="505"/>
                  </a:cubicBezTo>
                  <a:cubicBezTo>
                    <a:pt x="252" y="505"/>
                    <a:pt x="294" y="505"/>
                    <a:pt x="336" y="505"/>
                  </a:cubicBezTo>
                  <a:cubicBezTo>
                    <a:pt x="354" y="505"/>
                    <a:pt x="360" y="489"/>
                    <a:pt x="367" y="478"/>
                  </a:cubicBezTo>
                  <a:cubicBezTo>
                    <a:pt x="367" y="391"/>
                    <a:pt x="367" y="304"/>
                    <a:pt x="367" y="217"/>
                  </a:cubicBezTo>
                  <a:cubicBezTo>
                    <a:pt x="359" y="220"/>
                    <a:pt x="336" y="210"/>
                    <a:pt x="332" y="223"/>
                  </a:cubicBezTo>
                  <a:cubicBezTo>
                    <a:pt x="329" y="229"/>
                    <a:pt x="332" y="327"/>
                    <a:pt x="332" y="347"/>
                  </a:cubicBezTo>
                  <a:cubicBezTo>
                    <a:pt x="332" y="367"/>
                    <a:pt x="337" y="469"/>
                    <a:pt x="323" y="469"/>
                  </a:cubicBezTo>
                  <a:cubicBezTo>
                    <a:pt x="289" y="469"/>
                    <a:pt x="255" y="469"/>
                    <a:pt x="220" y="469"/>
                  </a:cubicBezTo>
                  <a:cubicBezTo>
                    <a:pt x="209" y="469"/>
                    <a:pt x="214" y="434"/>
                    <a:pt x="214" y="423"/>
                  </a:cubicBezTo>
                  <a:cubicBezTo>
                    <a:pt x="214" y="405"/>
                    <a:pt x="214" y="388"/>
                    <a:pt x="214" y="370"/>
                  </a:cubicBezTo>
                  <a:cubicBezTo>
                    <a:pt x="214" y="322"/>
                    <a:pt x="214" y="315"/>
                    <a:pt x="184" y="295"/>
                  </a:cubicBezTo>
                  <a:cubicBezTo>
                    <a:pt x="171" y="295"/>
                    <a:pt x="171" y="290"/>
                    <a:pt x="159" y="290"/>
                  </a:cubicBezTo>
                  <a:cubicBezTo>
                    <a:pt x="119" y="290"/>
                    <a:pt x="78" y="290"/>
                    <a:pt x="37" y="290"/>
                  </a:cubicBezTo>
                  <a:cubicBezTo>
                    <a:pt x="37" y="227"/>
                    <a:pt x="37" y="164"/>
                    <a:pt x="37" y="101"/>
                  </a:cubicBezTo>
                  <a:cubicBezTo>
                    <a:pt x="37" y="96"/>
                    <a:pt x="39" y="97"/>
                    <a:pt x="42" y="93"/>
                  </a:cubicBezTo>
                  <a:cubicBezTo>
                    <a:pt x="88" y="93"/>
                    <a:pt x="134" y="93"/>
                    <a:pt x="180" y="93"/>
                  </a:cubicBezTo>
                  <a:cubicBezTo>
                    <a:pt x="189" y="87"/>
                    <a:pt x="214" y="66"/>
                    <a:pt x="214" y="53"/>
                  </a:cubicBezTo>
                  <a:cubicBezTo>
                    <a:pt x="156" y="53"/>
                    <a:pt x="98" y="53"/>
                    <a:pt x="39" y="53"/>
                  </a:cubicBezTo>
                  <a:cubicBezTo>
                    <a:pt x="23" y="53"/>
                    <a:pt x="0" y="75"/>
                    <a:pt x="0" y="89"/>
                  </a:cubicBezTo>
                  <a:close/>
                  <a:moveTo>
                    <a:pt x="288" y="123"/>
                  </a:moveTo>
                  <a:lnTo>
                    <a:pt x="307" y="104"/>
                  </a:lnTo>
                  <a:lnTo>
                    <a:pt x="288" y="86"/>
                  </a:lnTo>
                  <a:cubicBezTo>
                    <a:pt x="287" y="85"/>
                    <a:pt x="287" y="84"/>
                    <a:pt x="288" y="83"/>
                  </a:cubicBezTo>
                  <a:lnTo>
                    <a:pt x="300" y="71"/>
                  </a:lnTo>
                  <a:cubicBezTo>
                    <a:pt x="301" y="70"/>
                    <a:pt x="302" y="70"/>
                    <a:pt x="303" y="71"/>
                  </a:cubicBezTo>
                  <a:lnTo>
                    <a:pt x="322" y="89"/>
                  </a:lnTo>
                  <a:lnTo>
                    <a:pt x="340" y="71"/>
                  </a:lnTo>
                  <a:cubicBezTo>
                    <a:pt x="341" y="70"/>
                    <a:pt x="342" y="70"/>
                    <a:pt x="343" y="71"/>
                  </a:cubicBezTo>
                  <a:lnTo>
                    <a:pt x="355" y="83"/>
                  </a:lnTo>
                  <a:cubicBezTo>
                    <a:pt x="356" y="84"/>
                    <a:pt x="356" y="85"/>
                    <a:pt x="355" y="86"/>
                  </a:cubicBezTo>
                  <a:lnTo>
                    <a:pt x="337" y="104"/>
                  </a:lnTo>
                  <a:lnTo>
                    <a:pt x="355" y="123"/>
                  </a:lnTo>
                  <a:cubicBezTo>
                    <a:pt x="356" y="124"/>
                    <a:pt x="356" y="125"/>
                    <a:pt x="355" y="126"/>
                  </a:cubicBezTo>
                  <a:lnTo>
                    <a:pt x="343" y="138"/>
                  </a:lnTo>
                  <a:cubicBezTo>
                    <a:pt x="342" y="139"/>
                    <a:pt x="341" y="139"/>
                    <a:pt x="340" y="138"/>
                  </a:cubicBezTo>
                  <a:lnTo>
                    <a:pt x="322" y="119"/>
                  </a:lnTo>
                  <a:lnTo>
                    <a:pt x="303" y="138"/>
                  </a:lnTo>
                  <a:cubicBezTo>
                    <a:pt x="302" y="139"/>
                    <a:pt x="301" y="139"/>
                    <a:pt x="300" y="138"/>
                  </a:cubicBezTo>
                  <a:lnTo>
                    <a:pt x="288" y="126"/>
                  </a:lnTo>
                  <a:cubicBezTo>
                    <a:pt x="287" y="125"/>
                    <a:pt x="287" y="124"/>
                    <a:pt x="288" y="123"/>
                  </a:cubicBezTo>
                  <a:close/>
                  <a:moveTo>
                    <a:pt x="445" y="190"/>
                  </a:moveTo>
                  <a:lnTo>
                    <a:pt x="538" y="283"/>
                  </a:lnTo>
                  <a:cubicBezTo>
                    <a:pt x="545" y="290"/>
                    <a:pt x="545" y="303"/>
                    <a:pt x="538" y="310"/>
                  </a:cubicBezTo>
                  <a:lnTo>
                    <a:pt x="527" y="321"/>
                  </a:lnTo>
                  <a:cubicBezTo>
                    <a:pt x="520" y="328"/>
                    <a:pt x="508" y="328"/>
                    <a:pt x="500" y="321"/>
                  </a:cubicBezTo>
                  <a:lnTo>
                    <a:pt x="407" y="228"/>
                  </a:lnTo>
                  <a:lnTo>
                    <a:pt x="445" y="190"/>
                  </a:lnTo>
                  <a:close/>
                  <a:moveTo>
                    <a:pt x="254" y="37"/>
                  </a:moveTo>
                  <a:cubicBezTo>
                    <a:pt x="292" y="0"/>
                    <a:pt x="352" y="0"/>
                    <a:pt x="389" y="37"/>
                  </a:cubicBezTo>
                  <a:cubicBezTo>
                    <a:pt x="422" y="70"/>
                    <a:pt x="425" y="122"/>
                    <a:pt x="399" y="159"/>
                  </a:cubicBezTo>
                  <a:lnTo>
                    <a:pt x="430" y="189"/>
                  </a:lnTo>
                  <a:cubicBezTo>
                    <a:pt x="431" y="190"/>
                    <a:pt x="431" y="193"/>
                    <a:pt x="430" y="194"/>
                  </a:cubicBezTo>
                  <a:lnTo>
                    <a:pt x="411" y="212"/>
                  </a:lnTo>
                  <a:cubicBezTo>
                    <a:pt x="410" y="214"/>
                    <a:pt x="408" y="214"/>
                    <a:pt x="406" y="212"/>
                  </a:cubicBezTo>
                  <a:lnTo>
                    <a:pt x="376" y="182"/>
                  </a:lnTo>
                  <a:cubicBezTo>
                    <a:pt x="339" y="208"/>
                    <a:pt x="288" y="205"/>
                    <a:pt x="254" y="172"/>
                  </a:cubicBezTo>
                  <a:cubicBezTo>
                    <a:pt x="217" y="134"/>
                    <a:pt x="217" y="74"/>
                    <a:pt x="254" y="37"/>
                  </a:cubicBezTo>
                  <a:close/>
                  <a:moveTo>
                    <a:pt x="277" y="59"/>
                  </a:moveTo>
                  <a:cubicBezTo>
                    <a:pt x="302" y="35"/>
                    <a:pt x="342" y="35"/>
                    <a:pt x="367" y="59"/>
                  </a:cubicBezTo>
                  <a:cubicBezTo>
                    <a:pt x="391" y="84"/>
                    <a:pt x="391" y="124"/>
                    <a:pt x="367" y="149"/>
                  </a:cubicBezTo>
                  <a:cubicBezTo>
                    <a:pt x="342" y="174"/>
                    <a:pt x="302" y="174"/>
                    <a:pt x="277" y="149"/>
                  </a:cubicBezTo>
                  <a:cubicBezTo>
                    <a:pt x="252" y="124"/>
                    <a:pt x="252" y="84"/>
                    <a:pt x="277" y="59"/>
                  </a:cubicBezTo>
                  <a:close/>
                  <a:moveTo>
                    <a:pt x="174" y="440"/>
                  </a:moveTo>
                  <a:cubicBezTo>
                    <a:pt x="173" y="403"/>
                    <a:pt x="173" y="367"/>
                    <a:pt x="172" y="330"/>
                  </a:cubicBezTo>
                  <a:cubicBezTo>
                    <a:pt x="137" y="330"/>
                    <a:pt x="102" y="330"/>
                    <a:pt x="67" y="330"/>
                  </a:cubicBezTo>
                  <a:cubicBezTo>
                    <a:pt x="66" y="331"/>
                    <a:pt x="66" y="332"/>
                    <a:pt x="65" y="332"/>
                  </a:cubicBezTo>
                  <a:cubicBezTo>
                    <a:pt x="101" y="368"/>
                    <a:pt x="138" y="404"/>
                    <a:pt x="174" y="440"/>
                  </a:cubicBezTo>
                  <a:close/>
                  <a:moveTo>
                    <a:pt x="63" y="129"/>
                  </a:moveTo>
                  <a:cubicBezTo>
                    <a:pt x="63" y="133"/>
                    <a:pt x="63" y="138"/>
                    <a:pt x="63" y="143"/>
                  </a:cubicBezTo>
                  <a:cubicBezTo>
                    <a:pt x="63" y="148"/>
                    <a:pt x="66" y="152"/>
                    <a:pt x="71" y="152"/>
                  </a:cubicBezTo>
                  <a:cubicBezTo>
                    <a:pt x="119" y="152"/>
                    <a:pt x="166" y="152"/>
                    <a:pt x="214" y="152"/>
                  </a:cubicBezTo>
                  <a:cubicBezTo>
                    <a:pt x="227" y="152"/>
                    <a:pt x="224" y="130"/>
                    <a:pt x="220" y="122"/>
                  </a:cubicBezTo>
                  <a:cubicBezTo>
                    <a:pt x="192" y="122"/>
                    <a:pt x="164" y="122"/>
                    <a:pt x="136" y="122"/>
                  </a:cubicBezTo>
                  <a:cubicBezTo>
                    <a:pt x="119" y="122"/>
                    <a:pt x="63" y="118"/>
                    <a:pt x="63" y="129"/>
                  </a:cubicBezTo>
                  <a:close/>
                  <a:moveTo>
                    <a:pt x="63" y="232"/>
                  </a:moveTo>
                  <a:cubicBezTo>
                    <a:pt x="63" y="238"/>
                    <a:pt x="63" y="244"/>
                    <a:pt x="63" y="251"/>
                  </a:cubicBezTo>
                  <a:cubicBezTo>
                    <a:pt x="63" y="255"/>
                    <a:pt x="64" y="257"/>
                    <a:pt x="69" y="257"/>
                  </a:cubicBezTo>
                  <a:cubicBezTo>
                    <a:pt x="120" y="257"/>
                    <a:pt x="171" y="257"/>
                    <a:pt x="222" y="257"/>
                  </a:cubicBezTo>
                  <a:cubicBezTo>
                    <a:pt x="224" y="252"/>
                    <a:pt x="228" y="229"/>
                    <a:pt x="216" y="229"/>
                  </a:cubicBezTo>
                  <a:cubicBezTo>
                    <a:pt x="168" y="229"/>
                    <a:pt x="121" y="229"/>
                    <a:pt x="73" y="229"/>
                  </a:cubicBezTo>
                  <a:cubicBezTo>
                    <a:pt x="70" y="229"/>
                    <a:pt x="65" y="231"/>
                    <a:pt x="63" y="232"/>
                  </a:cubicBezTo>
                  <a:close/>
                  <a:moveTo>
                    <a:pt x="63" y="187"/>
                  </a:moveTo>
                  <a:cubicBezTo>
                    <a:pt x="63" y="190"/>
                    <a:pt x="63" y="193"/>
                    <a:pt x="63" y="196"/>
                  </a:cubicBezTo>
                  <a:cubicBezTo>
                    <a:pt x="63" y="201"/>
                    <a:pt x="64" y="200"/>
                    <a:pt x="67" y="204"/>
                  </a:cubicBezTo>
                  <a:cubicBezTo>
                    <a:pt x="117" y="204"/>
                    <a:pt x="166" y="204"/>
                    <a:pt x="216" y="204"/>
                  </a:cubicBezTo>
                  <a:cubicBezTo>
                    <a:pt x="219" y="203"/>
                    <a:pt x="222" y="201"/>
                    <a:pt x="224" y="200"/>
                  </a:cubicBezTo>
                  <a:cubicBezTo>
                    <a:pt x="224" y="197"/>
                    <a:pt x="224" y="193"/>
                    <a:pt x="224" y="190"/>
                  </a:cubicBezTo>
                  <a:cubicBezTo>
                    <a:pt x="224" y="183"/>
                    <a:pt x="222" y="181"/>
                    <a:pt x="220" y="177"/>
                  </a:cubicBezTo>
                  <a:cubicBezTo>
                    <a:pt x="191" y="177"/>
                    <a:pt x="163" y="177"/>
                    <a:pt x="134" y="177"/>
                  </a:cubicBezTo>
                  <a:cubicBezTo>
                    <a:pt x="120" y="177"/>
                    <a:pt x="106" y="177"/>
                    <a:pt x="92" y="177"/>
                  </a:cubicBezTo>
                  <a:cubicBezTo>
                    <a:pt x="74" y="177"/>
                    <a:pt x="63" y="171"/>
                    <a:pt x="63" y="18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7447" name="Group 4"/>
          <p:cNvGrpSpPr/>
          <p:nvPr/>
        </p:nvGrpSpPr>
        <p:grpSpPr bwMode="auto">
          <a:xfrm>
            <a:off x="9101138" y="7031038"/>
            <a:ext cx="668337" cy="765175"/>
            <a:chOff x="0" y="0"/>
            <a:chExt cx="421" cy="482"/>
          </a:xfrm>
        </p:grpSpPr>
        <p:sp>
          <p:nvSpPr>
            <p:cNvPr id="17431" name="Freeform 5"/>
            <p:cNvSpPr/>
            <p:nvPr/>
          </p:nvSpPr>
          <p:spPr bwMode="auto">
            <a:xfrm>
              <a:off x="14" y="17"/>
              <a:ext cx="390" cy="451"/>
            </a:xfrm>
            <a:custGeom>
              <a:avLst/>
              <a:gdLst>
                <a:gd name="T0" fmla="*/ 71 w 1005"/>
                <a:gd name="T1" fmla="*/ 163 h 1158"/>
                <a:gd name="T2" fmla="*/ 78 w 1005"/>
                <a:gd name="T3" fmla="*/ 176 h 1158"/>
                <a:gd name="T4" fmla="*/ 151 w 1005"/>
                <a:gd name="T5" fmla="*/ 148 h 1158"/>
                <a:gd name="T6" fmla="*/ 145 w 1005"/>
                <a:gd name="T7" fmla="*/ 129 h 1158"/>
                <a:gd name="T8" fmla="*/ 147 w 1005"/>
                <a:gd name="T9" fmla="*/ 125 h 1158"/>
                <a:gd name="T10" fmla="*/ 146 w 1005"/>
                <a:gd name="T11" fmla="*/ 98 h 1158"/>
                <a:gd name="T12" fmla="*/ 133 w 1005"/>
                <a:gd name="T13" fmla="*/ 50 h 1158"/>
                <a:gd name="T14" fmla="*/ 125 w 1005"/>
                <a:gd name="T15" fmla="*/ 40 h 1158"/>
                <a:gd name="T16" fmla="*/ 113 w 1005"/>
                <a:gd name="T17" fmla="*/ 35 h 1158"/>
                <a:gd name="T18" fmla="*/ 94 w 1005"/>
                <a:gd name="T19" fmla="*/ 33 h 1158"/>
                <a:gd name="T20" fmla="*/ 66 w 1005"/>
                <a:gd name="T21" fmla="*/ 34 h 1158"/>
                <a:gd name="T22" fmla="*/ 43 w 1005"/>
                <a:gd name="T23" fmla="*/ 37 h 1158"/>
                <a:gd name="T24" fmla="*/ 26 w 1005"/>
                <a:gd name="T25" fmla="*/ 2 h 1158"/>
                <a:gd name="T26" fmla="*/ 13 w 1005"/>
                <a:gd name="T27" fmla="*/ 0 h 1158"/>
                <a:gd name="T28" fmla="*/ 10 w 1005"/>
                <a:gd name="T29" fmla="*/ 9 h 1158"/>
                <a:gd name="T30" fmla="*/ 27 w 1005"/>
                <a:gd name="T31" fmla="*/ 66 h 1158"/>
                <a:gd name="T32" fmla="*/ 33 w 1005"/>
                <a:gd name="T33" fmla="*/ 90 h 1158"/>
                <a:gd name="T34" fmla="*/ 21 w 1005"/>
                <a:gd name="T35" fmla="*/ 89 h 1158"/>
                <a:gd name="T36" fmla="*/ 0 w 1005"/>
                <a:gd name="T37" fmla="*/ 92 h 1158"/>
                <a:gd name="T38" fmla="*/ 11 w 1005"/>
                <a:gd name="T39" fmla="*/ 112 h 1158"/>
                <a:gd name="T40" fmla="*/ 22 w 1005"/>
                <a:gd name="T41" fmla="*/ 117 h 1158"/>
                <a:gd name="T42" fmla="*/ 36 w 1005"/>
                <a:gd name="T43" fmla="*/ 130 h 1158"/>
                <a:gd name="T44" fmla="*/ 51 w 1005"/>
                <a:gd name="T45" fmla="*/ 143 h 1158"/>
                <a:gd name="T46" fmla="*/ 65 w 1005"/>
                <a:gd name="T47" fmla="*/ 157 h 1158"/>
                <a:gd name="T48" fmla="*/ 71 w 1005"/>
                <a:gd name="T49" fmla="*/ 163 h 11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05" h="1158">
                  <a:moveTo>
                    <a:pt x="473" y="1075"/>
                  </a:moveTo>
                  <a:lnTo>
                    <a:pt x="515" y="1158"/>
                  </a:lnTo>
                  <a:lnTo>
                    <a:pt x="1005" y="976"/>
                  </a:lnTo>
                  <a:lnTo>
                    <a:pt x="962" y="847"/>
                  </a:lnTo>
                  <a:lnTo>
                    <a:pt x="978" y="828"/>
                  </a:lnTo>
                  <a:lnTo>
                    <a:pt x="971" y="645"/>
                  </a:lnTo>
                  <a:lnTo>
                    <a:pt x="883" y="332"/>
                  </a:lnTo>
                  <a:lnTo>
                    <a:pt x="826" y="264"/>
                  </a:lnTo>
                  <a:lnTo>
                    <a:pt x="752" y="231"/>
                  </a:lnTo>
                  <a:lnTo>
                    <a:pt x="622" y="217"/>
                  </a:lnTo>
                  <a:lnTo>
                    <a:pt x="438" y="225"/>
                  </a:lnTo>
                  <a:lnTo>
                    <a:pt x="289" y="243"/>
                  </a:lnTo>
                  <a:lnTo>
                    <a:pt x="173" y="15"/>
                  </a:lnTo>
                  <a:lnTo>
                    <a:pt x="87" y="0"/>
                  </a:lnTo>
                  <a:lnTo>
                    <a:pt x="64" y="56"/>
                  </a:lnTo>
                  <a:lnTo>
                    <a:pt x="178" y="433"/>
                  </a:lnTo>
                  <a:lnTo>
                    <a:pt x="221" y="591"/>
                  </a:lnTo>
                  <a:lnTo>
                    <a:pt x="140" y="587"/>
                  </a:lnTo>
                  <a:lnTo>
                    <a:pt x="0" y="606"/>
                  </a:lnTo>
                  <a:lnTo>
                    <a:pt x="73" y="736"/>
                  </a:lnTo>
                  <a:lnTo>
                    <a:pt x="148" y="770"/>
                  </a:lnTo>
                  <a:lnTo>
                    <a:pt x="243" y="858"/>
                  </a:lnTo>
                  <a:lnTo>
                    <a:pt x="339" y="946"/>
                  </a:lnTo>
                  <a:lnTo>
                    <a:pt x="434" y="1034"/>
                  </a:lnTo>
                  <a:lnTo>
                    <a:pt x="473" y="107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32" name="Freeform 6"/>
            <p:cNvSpPr>
              <a:spLocks noEditPoints="1"/>
            </p:cNvSpPr>
            <p:nvPr/>
          </p:nvSpPr>
          <p:spPr bwMode="auto">
            <a:xfrm>
              <a:off x="0" y="0"/>
              <a:ext cx="421" cy="482"/>
            </a:xfrm>
            <a:custGeom>
              <a:avLst/>
              <a:gdLst>
                <a:gd name="T0" fmla="*/ 64 w 1084"/>
                <a:gd name="T1" fmla="*/ 166 h 1237"/>
                <a:gd name="T2" fmla="*/ 66 w 1084"/>
                <a:gd name="T3" fmla="*/ 147 h 1237"/>
                <a:gd name="T4" fmla="*/ 43 w 1084"/>
                <a:gd name="T5" fmla="*/ 136 h 1237"/>
                <a:gd name="T6" fmla="*/ 37 w 1084"/>
                <a:gd name="T7" fmla="*/ 120 h 1237"/>
                <a:gd name="T8" fmla="*/ 35 w 1084"/>
                <a:gd name="T9" fmla="*/ 139 h 1237"/>
                <a:gd name="T10" fmla="*/ 49 w 1084"/>
                <a:gd name="T11" fmla="*/ 153 h 1237"/>
                <a:gd name="T12" fmla="*/ 51 w 1084"/>
                <a:gd name="T13" fmla="*/ 133 h 1237"/>
                <a:gd name="T14" fmla="*/ 17 w 1084"/>
                <a:gd name="T15" fmla="*/ 118 h 1237"/>
                <a:gd name="T16" fmla="*/ 11 w 1084"/>
                <a:gd name="T17" fmla="*/ 101 h 1237"/>
                <a:gd name="T18" fmla="*/ 24 w 1084"/>
                <a:gd name="T19" fmla="*/ 87 h 1237"/>
                <a:gd name="T20" fmla="*/ 0 w 1084"/>
                <a:gd name="T21" fmla="*/ 96 h 1237"/>
                <a:gd name="T22" fmla="*/ 9 w 1084"/>
                <a:gd name="T23" fmla="*/ 121 h 1237"/>
                <a:gd name="T24" fmla="*/ 21 w 1084"/>
                <a:gd name="T25" fmla="*/ 126 h 1237"/>
                <a:gd name="T26" fmla="*/ 26 w 1084"/>
                <a:gd name="T27" fmla="*/ 115 h 1237"/>
                <a:gd name="T28" fmla="*/ 39 w 1084"/>
                <a:gd name="T29" fmla="*/ 100 h 1237"/>
                <a:gd name="T30" fmla="*/ 48 w 1084"/>
                <a:gd name="T31" fmla="*/ 125 h 1237"/>
                <a:gd name="T32" fmla="*/ 16 w 1084"/>
                <a:gd name="T33" fmla="*/ 14 h 1237"/>
                <a:gd name="T34" fmla="*/ 36 w 1084"/>
                <a:gd name="T35" fmla="*/ 92 h 1237"/>
                <a:gd name="T36" fmla="*/ 31 w 1084"/>
                <a:gd name="T37" fmla="*/ 103 h 1237"/>
                <a:gd name="T38" fmla="*/ 30 w 1084"/>
                <a:gd name="T39" fmla="*/ 0 h 1237"/>
                <a:gd name="T40" fmla="*/ 13 w 1084"/>
                <a:gd name="T41" fmla="*/ 6 h 1237"/>
                <a:gd name="T42" fmla="*/ 33 w 1084"/>
                <a:gd name="T43" fmla="*/ 8 h 1237"/>
                <a:gd name="T44" fmla="*/ 48 w 1084"/>
                <a:gd name="T45" fmla="*/ 49 h 1237"/>
                <a:gd name="T46" fmla="*/ 61 w 1084"/>
                <a:gd name="T47" fmla="*/ 83 h 1237"/>
                <a:gd name="T48" fmla="*/ 56 w 1084"/>
                <a:gd name="T49" fmla="*/ 46 h 1237"/>
                <a:gd name="T50" fmla="*/ 70 w 1084"/>
                <a:gd name="T51" fmla="*/ 32 h 1237"/>
                <a:gd name="T52" fmla="*/ 41 w 1084"/>
                <a:gd name="T53" fmla="*/ 5 h 1237"/>
                <a:gd name="T54" fmla="*/ 45 w 1084"/>
                <a:gd name="T55" fmla="*/ 41 h 1237"/>
                <a:gd name="T56" fmla="*/ 85 w 1084"/>
                <a:gd name="T57" fmla="*/ 73 h 1237"/>
                <a:gd name="T58" fmla="*/ 93 w 1084"/>
                <a:gd name="T59" fmla="*/ 70 h 1237"/>
                <a:gd name="T60" fmla="*/ 101 w 1084"/>
                <a:gd name="T61" fmla="*/ 39 h 1237"/>
                <a:gd name="T62" fmla="*/ 81 w 1084"/>
                <a:gd name="T63" fmla="*/ 37 h 1237"/>
                <a:gd name="T64" fmla="*/ 76 w 1084"/>
                <a:gd name="T65" fmla="*/ 48 h 1237"/>
                <a:gd name="T66" fmla="*/ 113 w 1084"/>
                <a:gd name="T67" fmla="*/ 72 h 1237"/>
                <a:gd name="T68" fmla="*/ 121 w 1084"/>
                <a:gd name="T69" fmla="*/ 69 h 1237"/>
                <a:gd name="T70" fmla="*/ 120 w 1084"/>
                <a:gd name="T71" fmla="*/ 41 h 1237"/>
                <a:gd name="T72" fmla="*/ 109 w 1084"/>
                <a:gd name="T73" fmla="*/ 36 h 1237"/>
                <a:gd name="T74" fmla="*/ 104 w 1084"/>
                <a:gd name="T75" fmla="*/ 47 h 1237"/>
                <a:gd name="T76" fmla="*/ 131 w 1084"/>
                <a:gd name="T77" fmla="*/ 46 h 1237"/>
                <a:gd name="T78" fmla="*/ 128 w 1084"/>
                <a:gd name="T79" fmla="*/ 38 h 1237"/>
                <a:gd name="T80" fmla="*/ 123 w 1084"/>
                <a:gd name="T81" fmla="*/ 49 h 1237"/>
                <a:gd name="T82" fmla="*/ 131 w 1084"/>
                <a:gd name="T83" fmla="*/ 46 h 1237"/>
                <a:gd name="T84" fmla="*/ 153 w 1084"/>
                <a:gd name="T85" fmla="*/ 104 h 1237"/>
                <a:gd name="T86" fmla="*/ 139 w 1084"/>
                <a:gd name="T87" fmla="*/ 43 h 1237"/>
                <a:gd name="T88" fmla="*/ 154 w 1084"/>
                <a:gd name="T89" fmla="*/ 132 h 1237"/>
                <a:gd name="T90" fmla="*/ 162 w 1084"/>
                <a:gd name="T91" fmla="*/ 129 h 1237"/>
                <a:gd name="T92" fmla="*/ 145 w 1084"/>
                <a:gd name="T93" fmla="*/ 107 h 1237"/>
                <a:gd name="T94" fmla="*/ 152 w 1084"/>
                <a:gd name="T95" fmla="*/ 151 h 1237"/>
                <a:gd name="T96" fmla="*/ 87 w 1084"/>
                <a:gd name="T97" fmla="*/ 176 h 1237"/>
                <a:gd name="T98" fmla="*/ 72 w 1084"/>
                <a:gd name="T99" fmla="*/ 163 h 1237"/>
                <a:gd name="T100" fmla="*/ 82 w 1084"/>
                <a:gd name="T101" fmla="*/ 188 h 1237"/>
                <a:gd name="T102" fmla="*/ 155 w 1084"/>
                <a:gd name="T103" fmla="*/ 160 h 1237"/>
                <a:gd name="T104" fmla="*/ 160 w 1084"/>
                <a:gd name="T105" fmla="*/ 148 h 1237"/>
                <a:gd name="T106" fmla="*/ 146 w 1084"/>
                <a:gd name="T107" fmla="*/ 135 h 123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84" h="1237">
                  <a:moveTo>
                    <a:pt x="383" y="986"/>
                  </a:moveTo>
                  <a:lnTo>
                    <a:pt x="424" y="1094"/>
                  </a:lnTo>
                  <a:lnTo>
                    <a:pt x="478" y="1074"/>
                  </a:lnTo>
                  <a:lnTo>
                    <a:pt x="437" y="965"/>
                  </a:lnTo>
                  <a:lnTo>
                    <a:pt x="383" y="986"/>
                  </a:lnTo>
                  <a:close/>
                  <a:moveTo>
                    <a:pt x="287" y="898"/>
                  </a:moveTo>
                  <a:lnTo>
                    <a:pt x="287" y="898"/>
                  </a:lnTo>
                  <a:lnTo>
                    <a:pt x="246" y="789"/>
                  </a:lnTo>
                  <a:lnTo>
                    <a:pt x="192" y="810"/>
                  </a:lnTo>
                  <a:lnTo>
                    <a:pt x="233" y="918"/>
                  </a:lnTo>
                  <a:lnTo>
                    <a:pt x="287" y="898"/>
                  </a:lnTo>
                  <a:lnTo>
                    <a:pt x="328" y="1006"/>
                  </a:lnTo>
                  <a:lnTo>
                    <a:pt x="383" y="986"/>
                  </a:lnTo>
                  <a:lnTo>
                    <a:pt x="341" y="877"/>
                  </a:lnTo>
                  <a:lnTo>
                    <a:pt x="287" y="898"/>
                  </a:lnTo>
                  <a:close/>
                  <a:moveTo>
                    <a:pt x="116" y="776"/>
                  </a:moveTo>
                  <a:lnTo>
                    <a:pt x="116" y="776"/>
                  </a:lnTo>
                  <a:lnTo>
                    <a:pt x="75" y="667"/>
                  </a:lnTo>
                  <a:lnTo>
                    <a:pt x="184" y="626"/>
                  </a:lnTo>
                  <a:lnTo>
                    <a:pt x="163" y="572"/>
                  </a:lnTo>
                  <a:lnTo>
                    <a:pt x="55" y="613"/>
                  </a:lnTo>
                  <a:lnTo>
                    <a:pt x="0" y="633"/>
                  </a:lnTo>
                  <a:lnTo>
                    <a:pt x="21" y="688"/>
                  </a:lnTo>
                  <a:lnTo>
                    <a:pt x="62" y="796"/>
                  </a:lnTo>
                  <a:lnTo>
                    <a:pt x="116" y="776"/>
                  </a:lnTo>
                  <a:lnTo>
                    <a:pt x="137" y="830"/>
                  </a:lnTo>
                  <a:lnTo>
                    <a:pt x="192" y="810"/>
                  </a:lnTo>
                  <a:lnTo>
                    <a:pt x="171" y="755"/>
                  </a:lnTo>
                  <a:lnTo>
                    <a:pt x="116" y="776"/>
                  </a:lnTo>
                  <a:close/>
                  <a:moveTo>
                    <a:pt x="258" y="660"/>
                  </a:moveTo>
                  <a:lnTo>
                    <a:pt x="258" y="660"/>
                  </a:lnTo>
                  <a:lnTo>
                    <a:pt x="320" y="823"/>
                  </a:lnTo>
                  <a:lnTo>
                    <a:pt x="375" y="802"/>
                  </a:lnTo>
                  <a:lnTo>
                    <a:pt x="107" y="96"/>
                  </a:lnTo>
                  <a:lnTo>
                    <a:pt x="52" y="116"/>
                  </a:lnTo>
                  <a:lnTo>
                    <a:pt x="238" y="606"/>
                  </a:lnTo>
                  <a:lnTo>
                    <a:pt x="184" y="626"/>
                  </a:lnTo>
                  <a:lnTo>
                    <a:pt x="205" y="680"/>
                  </a:lnTo>
                  <a:lnTo>
                    <a:pt x="258" y="660"/>
                  </a:lnTo>
                  <a:close/>
                  <a:moveTo>
                    <a:pt x="196" y="0"/>
                  </a:moveTo>
                  <a:lnTo>
                    <a:pt x="196" y="0"/>
                  </a:lnTo>
                  <a:lnTo>
                    <a:pt x="87" y="41"/>
                  </a:lnTo>
                  <a:lnTo>
                    <a:pt x="107" y="96"/>
                  </a:lnTo>
                  <a:lnTo>
                    <a:pt x="216" y="54"/>
                  </a:lnTo>
                  <a:lnTo>
                    <a:pt x="196" y="0"/>
                  </a:lnTo>
                  <a:close/>
                  <a:moveTo>
                    <a:pt x="319" y="326"/>
                  </a:moveTo>
                  <a:lnTo>
                    <a:pt x="319" y="326"/>
                  </a:lnTo>
                  <a:lnTo>
                    <a:pt x="402" y="544"/>
                  </a:lnTo>
                  <a:lnTo>
                    <a:pt x="456" y="523"/>
                  </a:lnTo>
                  <a:lnTo>
                    <a:pt x="373" y="305"/>
                  </a:lnTo>
                  <a:lnTo>
                    <a:pt x="482" y="264"/>
                  </a:lnTo>
                  <a:lnTo>
                    <a:pt x="461" y="210"/>
                  </a:lnTo>
                  <a:lnTo>
                    <a:pt x="353" y="251"/>
                  </a:lnTo>
                  <a:lnTo>
                    <a:pt x="270" y="34"/>
                  </a:lnTo>
                  <a:lnTo>
                    <a:pt x="216" y="54"/>
                  </a:lnTo>
                  <a:lnTo>
                    <a:pt x="299" y="272"/>
                  </a:lnTo>
                  <a:lnTo>
                    <a:pt x="319" y="326"/>
                  </a:lnTo>
                  <a:close/>
                  <a:moveTo>
                    <a:pt x="564" y="482"/>
                  </a:moveTo>
                  <a:lnTo>
                    <a:pt x="564" y="482"/>
                  </a:lnTo>
                  <a:lnTo>
                    <a:pt x="619" y="461"/>
                  </a:lnTo>
                  <a:lnTo>
                    <a:pt x="557" y="298"/>
                  </a:lnTo>
                  <a:lnTo>
                    <a:pt x="666" y="256"/>
                  </a:lnTo>
                  <a:lnTo>
                    <a:pt x="645" y="202"/>
                  </a:lnTo>
                  <a:lnTo>
                    <a:pt x="536" y="244"/>
                  </a:lnTo>
                  <a:lnTo>
                    <a:pt x="482" y="264"/>
                  </a:lnTo>
                  <a:lnTo>
                    <a:pt x="502" y="318"/>
                  </a:lnTo>
                  <a:lnTo>
                    <a:pt x="564" y="482"/>
                  </a:lnTo>
                  <a:close/>
                  <a:moveTo>
                    <a:pt x="748" y="474"/>
                  </a:moveTo>
                  <a:lnTo>
                    <a:pt x="748" y="474"/>
                  </a:lnTo>
                  <a:lnTo>
                    <a:pt x="803" y="454"/>
                  </a:lnTo>
                  <a:lnTo>
                    <a:pt x="741" y="291"/>
                  </a:lnTo>
                  <a:lnTo>
                    <a:pt x="795" y="270"/>
                  </a:lnTo>
                  <a:lnTo>
                    <a:pt x="774" y="215"/>
                  </a:lnTo>
                  <a:lnTo>
                    <a:pt x="720" y="236"/>
                  </a:lnTo>
                  <a:lnTo>
                    <a:pt x="666" y="256"/>
                  </a:lnTo>
                  <a:lnTo>
                    <a:pt x="687" y="311"/>
                  </a:lnTo>
                  <a:lnTo>
                    <a:pt x="748" y="474"/>
                  </a:lnTo>
                  <a:close/>
                  <a:moveTo>
                    <a:pt x="870" y="304"/>
                  </a:moveTo>
                  <a:lnTo>
                    <a:pt x="870" y="304"/>
                  </a:lnTo>
                  <a:lnTo>
                    <a:pt x="849" y="250"/>
                  </a:lnTo>
                  <a:lnTo>
                    <a:pt x="795" y="270"/>
                  </a:lnTo>
                  <a:lnTo>
                    <a:pt x="816" y="324"/>
                  </a:lnTo>
                  <a:lnTo>
                    <a:pt x="870" y="304"/>
                  </a:lnTo>
                  <a:close/>
                  <a:moveTo>
                    <a:pt x="870" y="304"/>
                  </a:moveTo>
                  <a:lnTo>
                    <a:pt x="870" y="304"/>
                  </a:lnTo>
                  <a:lnTo>
                    <a:pt x="1014" y="684"/>
                  </a:lnTo>
                  <a:lnTo>
                    <a:pt x="1068" y="664"/>
                  </a:lnTo>
                  <a:lnTo>
                    <a:pt x="924" y="283"/>
                  </a:lnTo>
                  <a:lnTo>
                    <a:pt x="870" y="304"/>
                  </a:lnTo>
                  <a:close/>
                  <a:moveTo>
                    <a:pt x="1022" y="868"/>
                  </a:moveTo>
                  <a:lnTo>
                    <a:pt x="1022" y="868"/>
                  </a:lnTo>
                  <a:lnTo>
                    <a:pt x="1076" y="847"/>
                  </a:lnTo>
                  <a:lnTo>
                    <a:pt x="1014" y="684"/>
                  </a:lnTo>
                  <a:lnTo>
                    <a:pt x="960" y="705"/>
                  </a:lnTo>
                  <a:lnTo>
                    <a:pt x="1022" y="868"/>
                  </a:lnTo>
                  <a:close/>
                  <a:moveTo>
                    <a:pt x="1008" y="996"/>
                  </a:moveTo>
                  <a:lnTo>
                    <a:pt x="1008" y="996"/>
                  </a:lnTo>
                  <a:lnTo>
                    <a:pt x="573" y="1161"/>
                  </a:lnTo>
                  <a:lnTo>
                    <a:pt x="532" y="1053"/>
                  </a:lnTo>
                  <a:lnTo>
                    <a:pt x="478" y="1074"/>
                  </a:lnTo>
                  <a:lnTo>
                    <a:pt x="519" y="1182"/>
                  </a:lnTo>
                  <a:lnTo>
                    <a:pt x="540" y="1237"/>
                  </a:lnTo>
                  <a:lnTo>
                    <a:pt x="594" y="1216"/>
                  </a:lnTo>
                  <a:lnTo>
                    <a:pt x="1029" y="1052"/>
                  </a:lnTo>
                  <a:lnTo>
                    <a:pt x="1084" y="1031"/>
                  </a:lnTo>
                  <a:lnTo>
                    <a:pt x="1063" y="976"/>
                  </a:lnTo>
                  <a:lnTo>
                    <a:pt x="1022" y="868"/>
                  </a:lnTo>
                  <a:lnTo>
                    <a:pt x="967" y="888"/>
                  </a:lnTo>
                  <a:lnTo>
                    <a:pt x="1008" y="996"/>
                  </a:ln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38" name="TextBox 52"/>
          <p:cNvSpPr txBox="1">
            <a:spLocks noChangeArrowheads="1"/>
          </p:cNvSpPr>
          <p:nvPr/>
        </p:nvSpPr>
        <p:spPr bwMode="auto">
          <a:xfrm>
            <a:off x="5098677" y="1684800"/>
            <a:ext cx="400245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方正大黑简体" panose="03000509000000000000" pitchFamily="65" charset="-122"/>
                <a:ea typeface="方正大黑简体" panose="03000509000000000000" pitchFamily="65" charset="-122"/>
              </a:rPr>
              <a:t>新媒体与新媒体运营</a:t>
            </a:r>
            <a:endParaRPr lang="zh-CN" altLang="en-US" sz="3200" dirty="0">
              <a:solidFill>
                <a:srgbClr val="FFFFFF"/>
              </a:solidFill>
              <a:latin typeface="方正大黑简体" panose="03000509000000000000" pitchFamily="65" charset="-122"/>
              <a:ea typeface="方正大黑简体" panose="03000509000000000000" pitchFamily="65" charset="-122"/>
            </a:endParaRPr>
          </a:p>
        </p:txBody>
      </p:sp>
      <p:sp>
        <p:nvSpPr>
          <p:cNvPr id="39" name="TextBox 53"/>
          <p:cNvSpPr txBox="1">
            <a:spLocks noChangeArrowheads="1"/>
          </p:cNvSpPr>
          <p:nvPr/>
        </p:nvSpPr>
        <p:spPr bwMode="auto">
          <a:xfrm>
            <a:off x="5098677" y="2804400"/>
            <a:ext cx="27998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方正大黑简体" panose="03000509000000000000" pitchFamily="65" charset="-122"/>
                <a:ea typeface="方正大黑简体" panose="03000509000000000000" pitchFamily="65" charset="-122"/>
              </a:rPr>
              <a:t>网络直播运营</a:t>
            </a:r>
            <a:endParaRPr lang="zh-CN" altLang="en-US" sz="3200" dirty="0">
              <a:solidFill>
                <a:srgbClr val="FFFFFF"/>
              </a:solidFill>
              <a:latin typeface="方正大黑简体" panose="03000509000000000000" pitchFamily="65" charset="-122"/>
              <a:ea typeface="方正大黑简体" panose="03000509000000000000" pitchFamily="65" charset="-122"/>
            </a:endParaRPr>
          </a:p>
        </p:txBody>
      </p:sp>
      <p:sp>
        <p:nvSpPr>
          <p:cNvPr id="40" name="TextBox 54"/>
          <p:cNvSpPr txBox="1">
            <a:spLocks noChangeArrowheads="1"/>
          </p:cNvSpPr>
          <p:nvPr/>
        </p:nvSpPr>
        <p:spPr bwMode="auto">
          <a:xfrm>
            <a:off x="5098678" y="3924000"/>
            <a:ext cx="22529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方正大黑简体" panose="03000509000000000000" pitchFamily="65" charset="-122"/>
                <a:ea typeface="方正大黑简体" panose="03000509000000000000" pitchFamily="65" charset="-122"/>
              </a:rPr>
              <a:t>短视频运营</a:t>
            </a:r>
            <a:endParaRPr lang="zh-CN" altLang="en-US" sz="3200" dirty="0">
              <a:solidFill>
                <a:srgbClr val="FFFFFF"/>
              </a:solidFill>
              <a:latin typeface="方正大黑简体" panose="03000509000000000000" pitchFamily="65" charset="-122"/>
              <a:ea typeface="方正大黑简体" panose="03000509000000000000" pitchFamily="65" charset="-122"/>
            </a:endParaRPr>
          </a:p>
        </p:txBody>
      </p:sp>
      <p:sp>
        <p:nvSpPr>
          <p:cNvPr id="41" name="TextBox 55"/>
          <p:cNvSpPr txBox="1">
            <a:spLocks noChangeArrowheads="1"/>
          </p:cNvSpPr>
          <p:nvPr/>
        </p:nvSpPr>
        <p:spPr bwMode="auto">
          <a:xfrm>
            <a:off x="5098677" y="5043600"/>
            <a:ext cx="40024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方正大黑简体" panose="03000509000000000000" pitchFamily="65" charset="-122"/>
                <a:ea typeface="方正大黑简体" panose="03000509000000000000" pitchFamily="65" charset="-122"/>
              </a:rPr>
              <a:t>微信营销和微博营销</a:t>
            </a:r>
            <a:endParaRPr lang="zh-CN" altLang="en-US" sz="3200" dirty="0">
              <a:solidFill>
                <a:srgbClr val="FFFFFF"/>
              </a:solidFill>
              <a:latin typeface="方正大黑简体" panose="03000509000000000000" pitchFamily="65" charset="-122"/>
              <a:ea typeface="方正大黑简体" panose="03000509000000000000" pitchFamily="65" charset="-122"/>
            </a:endParaRPr>
          </a:p>
        </p:txBody>
      </p:sp>
    </p:spTree>
  </p:cSld>
  <p:clrMapOvr>
    <a:masterClrMapping/>
  </p:clrMapOvr>
  <p:transition advTm="1023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4.03358E-6 1.48148E-6 L -0.3487 -0.58681 " pathEditMode="relative" rAng="0" ptsTypes="AA">
                                      <p:cBhvr>
                                        <p:cTn id="6" dur="1000" fill="hold"/>
                                        <p:tgtEl>
                                          <p:spTgt spid="17447"/>
                                        </p:tgtEl>
                                        <p:attrNameLst>
                                          <p:attrName>ppt_x</p:attrName>
                                          <p:attrName>ppt_y</p:attrName>
                                        </p:attrNameLst>
                                      </p:cBhvr>
                                      <p:rCtr x="-17441" y="-29352"/>
                                    </p:animMotion>
                                  </p:childTnLst>
                                </p:cTn>
                              </p:par>
                            </p:childTnLst>
                          </p:cTn>
                        </p:par>
                        <p:par>
                          <p:cTn id="7" fill="hold">
                            <p:stCondLst>
                              <p:cond delay="1000"/>
                            </p:stCondLst>
                            <p:childTnLst>
                              <p:par>
                                <p:cTn id="8" presetID="26" presetClass="emph" presetSubtype="0" fill="hold" nodeType="afterEffect">
                                  <p:stCondLst>
                                    <p:cond delay="0"/>
                                  </p:stCondLst>
                                  <p:childTnLst>
                                    <p:animEffect transition="out" filter="fade">
                                      <p:cBhvr>
                                        <p:cTn id="9" dur="200" tmFilter="0, 0; .2, .5; .8, .5; 1, 0"/>
                                        <p:tgtEl>
                                          <p:spTgt spid="17447"/>
                                        </p:tgtEl>
                                      </p:cBhvr>
                                    </p:animEffect>
                                    <p:animScale>
                                      <p:cBhvr>
                                        <p:cTn id="10" dur="100" autoRev="1" fill="hold"/>
                                        <p:tgtEl>
                                          <p:spTgt spid="17447"/>
                                        </p:tgtEl>
                                      </p:cBhvr>
                                      <p:by x="105000" y="105000"/>
                                    </p:animScale>
                                  </p:childTnLst>
                                  <p:subTnLst>
                                    <p:audio>
                                      <p:cMediaNode>
                                        <p:cTn display="0" masterRel="sameClick">
                                          <p:stCondLst>
                                            <p:cond evt="begin" delay="0">
                                              <p:tn val="8"/>
                                            </p:cond>
                                          </p:stCondLst>
                                          <p:endCondLst>
                                            <p:cond evt="onStopAudio" delay="0">
                                              <p:tgtEl>
                                                <p:sldTgt/>
                                              </p:tgtEl>
                                            </p:cond>
                                          </p:endCondLst>
                                        </p:cTn>
                                        <p:tgtEl>
                                          <p:sndTgt r:embed="rId1" name="click.wav"/>
                                        </p:tgtEl>
                                      </p:cMediaNode>
                                    </p:audio>
                                  </p:subTnLst>
                                </p:cTn>
                              </p:par>
                              <p:par>
                                <p:cTn id="11" presetID="10" presetClass="entr" presetSubtype="0" fill="hold" nodeType="withEffect">
                                  <p:stCondLst>
                                    <p:cond delay="0"/>
                                  </p:stCondLst>
                                  <p:childTnLst>
                                    <p:set>
                                      <p:cBhvr>
                                        <p:cTn id="12" dur="1" fill="hold">
                                          <p:stCondLst>
                                            <p:cond delay="0"/>
                                          </p:stCondLst>
                                        </p:cTn>
                                        <p:tgtEl>
                                          <p:spTgt spid="17444"/>
                                        </p:tgtEl>
                                        <p:attrNameLst>
                                          <p:attrName>style.visibility</p:attrName>
                                        </p:attrNameLst>
                                      </p:cBhvr>
                                      <p:to>
                                        <p:strVal val="visible"/>
                                      </p:to>
                                    </p:set>
                                    <p:anim calcmode="lin" valueType="num">
                                      <p:cBhvr>
                                        <p:cTn id="13" dur="300" fill="hold"/>
                                        <p:tgtEl>
                                          <p:spTgt spid="17444"/>
                                        </p:tgtEl>
                                        <p:attrNameLst>
                                          <p:attrName>ppt_w</p:attrName>
                                        </p:attrNameLst>
                                      </p:cBhvr>
                                      <p:tavLst>
                                        <p:tav tm="0">
                                          <p:val>
                                            <p:fltVal val="0"/>
                                          </p:val>
                                        </p:tav>
                                        <p:tav tm="100000">
                                          <p:val>
                                            <p:strVal val="#ppt_w"/>
                                          </p:val>
                                        </p:tav>
                                      </p:tavLst>
                                    </p:anim>
                                    <p:anim calcmode="lin" valueType="num">
                                      <p:cBhvr>
                                        <p:cTn id="14" dur="300" fill="hold"/>
                                        <p:tgtEl>
                                          <p:spTgt spid="17444"/>
                                        </p:tgtEl>
                                        <p:attrNameLst>
                                          <p:attrName>ppt_h</p:attrName>
                                        </p:attrNameLst>
                                      </p:cBhvr>
                                      <p:tavLst>
                                        <p:tav tm="0">
                                          <p:val>
                                            <p:fltVal val="0"/>
                                          </p:val>
                                        </p:tav>
                                        <p:tav tm="100000">
                                          <p:val>
                                            <p:strVal val="#ppt_h"/>
                                          </p:val>
                                        </p:tav>
                                      </p:tavLst>
                                    </p:anim>
                                    <p:animEffect transition="in" filter="fade">
                                      <p:cBhvr>
                                        <p:cTn id="15" dur="300"/>
                                        <p:tgtEl>
                                          <p:spTgt spid="17444"/>
                                        </p:tgtEl>
                                      </p:cBhvr>
                                    </p:animEffect>
                                  </p:childTnLst>
                                </p:cTn>
                              </p:par>
                            </p:childTnLst>
                          </p:cTn>
                        </p:par>
                        <p:par>
                          <p:cTn id="16" fill="hold">
                            <p:stCondLst>
                              <p:cond delay="1500"/>
                            </p:stCondLst>
                            <p:childTnLst>
                              <p:par>
                                <p:cTn id="17" presetID="26" presetClass="emph" presetSubtype="0" fill="hold" grpId="0" nodeType="afterEffect">
                                  <p:stCondLst>
                                    <p:cond delay="0"/>
                                  </p:stCondLst>
                                  <p:childTnLst>
                                    <p:animEffect transition="out" filter="fade">
                                      <p:cBhvr>
                                        <p:cTn id="18" dur="500" tmFilter="0, 0; .2, .5; .8, .5; 1, 0"/>
                                        <p:tgtEl>
                                          <p:spTgt spid="39"/>
                                        </p:tgtEl>
                                      </p:cBhvr>
                                    </p:animEffect>
                                    <p:animScale>
                                      <p:cBhvr>
                                        <p:cTn id="19" dur="250" autoRev="1" fill="hold"/>
                                        <p:tgtEl>
                                          <p:spTgt spid="39"/>
                                        </p:tgtEl>
                                      </p:cBhvr>
                                      <p:by x="105000" y="105000"/>
                                    </p:animScale>
                                  </p:childTnLst>
                                </p:cTn>
                              </p:par>
                              <p:par>
                                <p:cTn id="20" presetID="10" presetClass="exit" presetSubtype="0" fill="hold" nodeType="withEffect">
                                  <p:stCondLst>
                                    <p:cond delay="0"/>
                                  </p:stCondLst>
                                  <p:childTnLst>
                                    <p:anim calcmode="lin" valueType="num">
                                      <p:cBhvr>
                                        <p:cTn id="21" dur="300"/>
                                        <p:tgtEl>
                                          <p:spTgt spid="17434"/>
                                        </p:tgtEl>
                                        <p:attrNameLst>
                                          <p:attrName>ppt_w</p:attrName>
                                        </p:attrNameLst>
                                      </p:cBhvr>
                                      <p:tavLst>
                                        <p:tav tm="0">
                                          <p:val>
                                            <p:strVal val="ppt_w"/>
                                          </p:val>
                                        </p:tav>
                                        <p:tav tm="100000">
                                          <p:val>
                                            <p:fltVal val="0"/>
                                          </p:val>
                                        </p:tav>
                                      </p:tavLst>
                                    </p:anim>
                                    <p:anim calcmode="lin" valueType="num">
                                      <p:cBhvr>
                                        <p:cTn id="22" dur="300"/>
                                        <p:tgtEl>
                                          <p:spTgt spid="17434"/>
                                        </p:tgtEl>
                                        <p:attrNameLst>
                                          <p:attrName>ppt_h</p:attrName>
                                        </p:attrNameLst>
                                      </p:cBhvr>
                                      <p:tavLst>
                                        <p:tav tm="0">
                                          <p:val>
                                            <p:strVal val="ppt_h"/>
                                          </p:val>
                                        </p:tav>
                                        <p:tav tm="100000">
                                          <p:val>
                                            <p:fltVal val="0"/>
                                          </p:val>
                                        </p:tav>
                                      </p:tavLst>
                                    </p:anim>
                                    <p:animEffect transition="out" filter="fade">
                                      <p:cBhvr>
                                        <p:cTn id="23" dur="300"/>
                                        <p:tgtEl>
                                          <p:spTgt spid="17434"/>
                                        </p:tgtEl>
                                      </p:cBhvr>
                                    </p:animEffect>
                                    <p:set>
                                      <p:cBhvr>
                                        <p:cTn id="24" dur="1" fill="hold">
                                          <p:stCondLst>
                                            <p:cond delay="299"/>
                                          </p:stCondLst>
                                        </p:cTn>
                                        <p:tgtEl>
                                          <p:spTgt spid="17434"/>
                                        </p:tgtEl>
                                        <p:attrNameLst>
                                          <p:attrName>style.visibility</p:attrName>
                                        </p:attrNameLst>
                                      </p:cBhvr>
                                      <p:to>
                                        <p:strVal val="hidden"/>
                                      </p:to>
                                    </p:set>
                                  </p:childTnLst>
                                </p:cTn>
                              </p:par>
                            </p:childTnLst>
                          </p:cTn>
                        </p:par>
                        <p:par>
                          <p:cTn id="25" fill="hold">
                            <p:stCondLst>
                              <p:cond delay="2000"/>
                            </p:stCondLst>
                            <p:childTnLst>
                              <p:par>
                                <p:cTn id="26" presetID="2" presetClass="exit" presetSubtype="4" fill="hold" nodeType="afterEffect">
                                  <p:stCondLst>
                                    <p:cond delay="0"/>
                                  </p:stCondLst>
                                  <p:childTnLst>
                                    <p:anim calcmode="lin" valueType="num">
                                      <p:cBhvr additive="base">
                                        <p:cTn id="27" dur="1000"/>
                                        <p:tgtEl>
                                          <p:spTgt spid="17447"/>
                                        </p:tgtEl>
                                        <p:attrNameLst>
                                          <p:attrName>ppt_x</p:attrName>
                                        </p:attrNameLst>
                                      </p:cBhvr>
                                      <p:tavLst>
                                        <p:tav tm="0">
                                          <p:val>
                                            <p:strVal val="ppt_x"/>
                                          </p:val>
                                        </p:tav>
                                        <p:tav tm="100000">
                                          <p:val>
                                            <p:strVal val="ppt_x"/>
                                          </p:val>
                                        </p:tav>
                                      </p:tavLst>
                                    </p:anim>
                                    <p:anim calcmode="lin" valueType="num">
                                      <p:cBhvr additive="base">
                                        <p:cTn id="28" dur="1000"/>
                                        <p:tgtEl>
                                          <p:spTgt spid="17447"/>
                                        </p:tgtEl>
                                        <p:attrNameLst>
                                          <p:attrName>ppt_y</p:attrName>
                                        </p:attrNameLst>
                                      </p:cBhvr>
                                      <p:tavLst>
                                        <p:tav tm="0">
                                          <p:val>
                                            <p:strVal val="ppt_y"/>
                                          </p:val>
                                        </p:tav>
                                        <p:tav tm="100000">
                                          <p:val>
                                            <p:strVal val="1+ppt_h/2"/>
                                          </p:val>
                                        </p:tav>
                                      </p:tavLst>
                                    </p:anim>
                                    <p:set>
                                      <p:cBhvr>
                                        <p:cTn id="29" dur="1" fill="hold">
                                          <p:stCondLst>
                                            <p:cond delay="999"/>
                                          </p:stCondLst>
                                        </p:cTn>
                                        <p:tgtEl>
                                          <p:spTgt spid="17447"/>
                                        </p:tgtEl>
                                        <p:attrNameLst>
                                          <p:attrName>style.visibility</p:attrName>
                                        </p:attrNameLst>
                                      </p:cBhvr>
                                      <p:to>
                                        <p:strVal val="hidden"/>
                                      </p:to>
                                    </p:set>
                                  </p:childTnLst>
                                </p:cTn>
                              </p:par>
                            </p:childTnLst>
                          </p:cTn>
                        </p:par>
                        <p:par>
                          <p:cTn id="30" fill="hold">
                            <p:stCondLst>
                              <p:cond delay="3000"/>
                            </p:stCondLst>
                            <p:childTnLst>
                              <p:par>
                                <p:cTn id="31" presetID="12" presetClass="entr" presetSubtype="2" fill="hold" grpId="0" nodeType="afterEffect">
                                  <p:stCondLst>
                                    <p:cond delay="0"/>
                                  </p:stCondLst>
                                  <p:childTnLst>
                                    <p:set>
                                      <p:cBhvr>
                                        <p:cTn id="32" dur="1" fill="hold">
                                          <p:stCondLst>
                                            <p:cond delay="0"/>
                                          </p:stCondLst>
                                        </p:cTn>
                                        <p:tgtEl>
                                          <p:spTgt spid="17413"/>
                                        </p:tgtEl>
                                        <p:attrNameLst>
                                          <p:attrName>style.visibility</p:attrName>
                                        </p:attrNameLst>
                                      </p:cBhvr>
                                      <p:to>
                                        <p:strVal val="visible"/>
                                      </p:to>
                                    </p:set>
                                    <p:anim calcmode="lin" valueType="num">
                                      <p:cBhvr additive="base">
                                        <p:cTn id="33" dur="300"/>
                                        <p:tgtEl>
                                          <p:spTgt spid="17413"/>
                                        </p:tgtEl>
                                        <p:attrNameLst>
                                          <p:attrName>ppt_x</p:attrName>
                                        </p:attrNameLst>
                                      </p:cBhvr>
                                      <p:tavLst>
                                        <p:tav tm="0">
                                          <p:val>
                                            <p:strVal val="#ppt_x+#ppt_w*1.125000"/>
                                          </p:val>
                                        </p:tav>
                                        <p:tav tm="100000">
                                          <p:val>
                                            <p:strVal val="#ppt_x"/>
                                          </p:val>
                                        </p:tav>
                                      </p:tavLst>
                                    </p:anim>
                                    <p:animEffect transition="in" filter="wipe(left)">
                                      <p:cBhvr>
                                        <p:cTn id="34" dur="300"/>
                                        <p:tgtEl>
                                          <p:spTgt spid="17413"/>
                                        </p:tgtEl>
                                      </p:cBhvr>
                                    </p:animEffect>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17422"/>
                                        </p:tgtEl>
                                        <p:attrNameLst>
                                          <p:attrName>style.visibility</p:attrName>
                                        </p:attrNameLst>
                                      </p:cBhvr>
                                      <p:to>
                                        <p:strVal val="visible"/>
                                      </p:to>
                                    </p:set>
                                    <p:animEffect transition="in" filter="wipe(up)">
                                      <p:cBhvr>
                                        <p:cTn id="38" dur="500"/>
                                        <p:tgtEl>
                                          <p:spTgt spid="17422"/>
                                        </p:tgtEl>
                                      </p:cBhvr>
                                    </p:animEffect>
                                  </p:childTnLst>
                                </p:cTn>
                              </p:par>
                            </p:childTnLst>
                          </p:cTn>
                        </p:par>
                        <p:par>
                          <p:cTn id="39" fill="hold">
                            <p:stCondLst>
                              <p:cond delay="4000"/>
                            </p:stCondLst>
                            <p:childTnLst>
                              <p:par>
                                <p:cTn id="40" presetID="56" presetClass="entr" presetSubtype="0" fill="hold" grpId="0" nodeType="afterEffect">
                                  <p:stCondLst>
                                    <p:cond delay="0"/>
                                  </p:stCondLst>
                                  <p:iterate type="lt">
                                    <p:tmPct val="10000"/>
                                  </p:iterate>
                                  <p:childTnLst>
                                    <p:set>
                                      <p:cBhvr>
                                        <p:cTn id="41" dur="1" fill="hold">
                                          <p:stCondLst>
                                            <p:cond delay="0"/>
                                          </p:stCondLst>
                                        </p:cTn>
                                        <p:tgtEl>
                                          <p:spTgt spid="17443"/>
                                        </p:tgtEl>
                                        <p:attrNameLst>
                                          <p:attrName>style.visibility</p:attrName>
                                        </p:attrNameLst>
                                      </p:cBhvr>
                                      <p:to>
                                        <p:strVal val="visible"/>
                                      </p:to>
                                    </p:set>
                                    <p:anim by="(-#ppt_w*2)" calcmode="lin" valueType="num">
                                      <p:cBhvr rctx="PPT">
                                        <p:cTn id="42" dur="250" autoRev="1" fill="hold">
                                          <p:stCondLst>
                                            <p:cond delay="0"/>
                                          </p:stCondLst>
                                        </p:cTn>
                                        <p:tgtEl>
                                          <p:spTgt spid="17443"/>
                                        </p:tgtEl>
                                        <p:attrNameLst>
                                          <p:attrName>ppt_w</p:attrName>
                                        </p:attrNameLst>
                                      </p:cBhvr>
                                    </p:anim>
                                    <p:anim by="(#ppt_w*0.50)" calcmode="lin" valueType="num">
                                      <p:cBhvr>
                                        <p:cTn id="43" dur="250" decel="50000" autoRev="1" fill="hold">
                                          <p:stCondLst>
                                            <p:cond delay="0"/>
                                          </p:stCondLst>
                                        </p:cTn>
                                        <p:tgtEl>
                                          <p:spTgt spid="17443"/>
                                        </p:tgtEl>
                                        <p:attrNameLst>
                                          <p:attrName>ppt_x</p:attrName>
                                        </p:attrNameLst>
                                      </p:cBhvr>
                                    </p:anim>
                                    <p:anim from="(-#ppt_h/2)" to="(#ppt_y)" calcmode="lin" valueType="num">
                                      <p:cBhvr>
                                        <p:cTn id="44" dur="500" fill="hold">
                                          <p:stCondLst>
                                            <p:cond delay="0"/>
                                          </p:stCondLst>
                                        </p:cTn>
                                        <p:tgtEl>
                                          <p:spTgt spid="17443"/>
                                        </p:tgtEl>
                                        <p:attrNameLst>
                                          <p:attrName>ppt_y</p:attrName>
                                        </p:attrNameLst>
                                      </p:cBhvr>
                                    </p:anim>
                                    <p:animRot by="21600000">
                                      <p:cBhvr>
                                        <p:cTn id="45" dur="500" fill="hold">
                                          <p:stCondLst>
                                            <p:cond delay="0"/>
                                          </p:stCondLst>
                                        </p:cTn>
                                        <p:tgtEl>
                                          <p:spTgt spid="1744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nimBg="1"/>
      <p:bldP spid="17443" grpId="0" autoUpdateAnimBg="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79347" y="1628800"/>
            <a:ext cx="10638067" cy="3048079"/>
          </a:xfrm>
          <a:prstGeom prst="rect">
            <a:avLst/>
          </a:prstGeom>
        </p:spPr>
        <p:txBody>
          <a:bodyPr wrap="square">
            <a:spAutoFit/>
          </a:bodyPr>
          <a:lstStyle/>
          <a:p>
            <a:pPr indent="612140" algn="just">
              <a:lnSpc>
                <a:spcPct val="130000"/>
              </a:lnSpc>
              <a:spcBef>
                <a:spcPts val="1500"/>
              </a:spcBef>
            </a:pPr>
            <a:r>
              <a:rPr lang="zh-CN" altLang="en-US" sz="2400" dirty="0">
                <a:solidFill>
                  <a:schemeClr val="accent2"/>
                </a:solidFill>
                <a:latin typeface="+mj-lt"/>
                <a:ea typeface="黑体" panose="02010609060101010101" pitchFamily="49" charset="-122"/>
              </a:rPr>
              <a:t>网络直播即互联网直播。按照国家互联网信息办公室发布的</a:t>
            </a:r>
            <a:r>
              <a:rPr lang="en-US" altLang="zh-CN" sz="2400" dirty="0">
                <a:solidFill>
                  <a:schemeClr val="accent2"/>
                </a:solidFill>
                <a:latin typeface="+mj-lt"/>
                <a:ea typeface="黑体" panose="02010609060101010101" pitchFamily="49" charset="-122"/>
              </a:rPr>
              <a:t>《</a:t>
            </a:r>
            <a:r>
              <a:rPr lang="zh-CN" altLang="en-US" sz="2400" dirty="0">
                <a:solidFill>
                  <a:schemeClr val="accent2"/>
                </a:solidFill>
                <a:latin typeface="+mj-lt"/>
                <a:ea typeface="黑体" panose="02010609060101010101" pitchFamily="49" charset="-122"/>
              </a:rPr>
              <a:t>互联网直播服务管理规定</a:t>
            </a:r>
            <a:r>
              <a:rPr lang="en-US" altLang="zh-CN" sz="2400" dirty="0">
                <a:solidFill>
                  <a:schemeClr val="accent2"/>
                </a:solidFill>
                <a:latin typeface="+mj-lt"/>
                <a:ea typeface="黑体" panose="02010609060101010101" pitchFamily="49" charset="-122"/>
              </a:rPr>
              <a:t>》</a:t>
            </a:r>
            <a:r>
              <a:rPr lang="zh-CN" altLang="en-US" sz="2400" dirty="0">
                <a:solidFill>
                  <a:schemeClr val="accent2"/>
                </a:solidFill>
                <a:latin typeface="+mj-lt"/>
                <a:ea typeface="黑体" panose="02010609060101010101" pitchFamily="49" charset="-122"/>
              </a:rPr>
              <a:t>中的定义，</a:t>
            </a:r>
            <a:r>
              <a:rPr lang="zh-CN" altLang="en-US" sz="2400" dirty="0">
                <a:solidFill>
                  <a:srgbClr val="C00000"/>
                </a:solidFill>
                <a:latin typeface="+mj-lt"/>
                <a:ea typeface="黑体" panose="02010609060101010101" pitchFamily="49" charset="-122"/>
              </a:rPr>
              <a:t>互联网直播是指基于互联网，以视频、音频、图文等形式向公众持续发布实时信息的活动。</a:t>
            </a:r>
            <a:endParaRPr lang="zh-CN" altLang="en-US" sz="2400" dirty="0">
              <a:solidFill>
                <a:srgbClr val="C00000"/>
              </a:solidFill>
              <a:latin typeface="+mj-lt"/>
              <a:ea typeface="黑体" panose="02010609060101010101" pitchFamily="49" charset="-122"/>
            </a:endParaRPr>
          </a:p>
          <a:p>
            <a:pPr indent="612140" algn="just">
              <a:lnSpc>
                <a:spcPct val="130000"/>
              </a:lnSpc>
              <a:spcBef>
                <a:spcPts val="1000"/>
              </a:spcBef>
            </a:pPr>
            <a:r>
              <a:rPr lang="zh-CN" altLang="en-US" sz="2400" dirty="0">
                <a:solidFill>
                  <a:schemeClr val="accent2"/>
                </a:solidFill>
                <a:latin typeface="+mj-lt"/>
                <a:ea typeface="黑体" panose="02010609060101010101" pitchFamily="49" charset="-122"/>
              </a:rPr>
              <a:t>网络直播按照表现形式，可以分为文字直播、图文直播、语音直播、视频直播等四种形式，其中视频直播是最主要的形式。随着智能手机、平板电脑的普及，移动直播迅速崛起。</a:t>
            </a:r>
            <a:endParaRPr lang="zh-CN" altLang="en-US" sz="2400" dirty="0">
              <a:solidFill>
                <a:schemeClr val="accent2"/>
              </a:solidFill>
              <a:latin typeface="+mj-lt"/>
              <a:ea typeface="黑体" panose="02010609060101010101" pitchFamily="49" charset="-122"/>
            </a:endParaRPr>
          </a:p>
        </p:txBody>
      </p:sp>
      <p:sp>
        <p:nvSpPr>
          <p:cNvPr id="5" name="文本框 4"/>
          <p:cNvSpPr txBox="1"/>
          <p:nvPr/>
        </p:nvSpPr>
        <p:spPr>
          <a:xfrm>
            <a:off x="2015038" y="5440079"/>
            <a:ext cx="9073008" cy="400110"/>
          </a:xfrm>
          <a:prstGeom prst="rect">
            <a:avLst/>
          </a:prstGeom>
          <a:solidFill>
            <a:srgbClr val="00B0F0"/>
          </a:solidFill>
          <a:effectLst>
            <a:outerShdw blurRad="50800" dist="38100" dir="5400000" algn="t" rotWithShape="0">
              <a:prstClr val="black">
                <a:alpha val="40000"/>
              </a:prstClr>
            </a:outerShdw>
          </a:effectLst>
        </p:spPr>
        <p:txBody>
          <a:bodyPr wrap="square" rtlCol="0">
            <a:spAutoFit/>
          </a:bodyPr>
          <a:lstStyle/>
          <a:p>
            <a:r>
              <a:rPr lang="zh-CN" altLang="en-US" sz="2000" dirty="0">
                <a:solidFill>
                  <a:srgbClr val="F8F8F8"/>
                </a:solidFill>
                <a:latin typeface="+mj-lt"/>
                <a:ea typeface="黑体" panose="02010609060101010101" pitchFamily="49" charset="-122"/>
                <a:hlinkClick r:id="rId1" action="ppaction://hlinkfile"/>
              </a:rPr>
              <a:t>点击视频：2025年直播电商市场规模将达6万亿元！快手要赚钱就不要骗老铁</a:t>
            </a:r>
            <a:r>
              <a:rPr lang="zh-CN" altLang="en-US" sz="2000" dirty="0">
                <a:solidFill>
                  <a:srgbClr val="F8F8F8"/>
                </a:solidFill>
                <a:latin typeface="+mj-lt"/>
                <a:ea typeface="黑体" panose="02010609060101010101" pitchFamily="49" charset="-122"/>
              </a:rPr>
              <a:t>！</a:t>
            </a:r>
            <a:endParaRPr lang="zh-CN" altLang="en-US" sz="2000" dirty="0">
              <a:solidFill>
                <a:srgbClr val="F8F8F8"/>
              </a:solidFill>
              <a:latin typeface="+mj-lt"/>
              <a:ea typeface="黑体" panose="02010609060101010101" pitchFamily="49" charset="-122"/>
            </a:endParaRPr>
          </a:p>
        </p:txBody>
      </p:sp>
      <p:pic>
        <p:nvPicPr>
          <p:cNvPr id="6" name="图片 5">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035" y="5229200"/>
            <a:ext cx="821869" cy="821869"/>
          </a:xfrm>
          <a:prstGeom prst="rect">
            <a:avLst/>
          </a:prstGeom>
        </p:spPr>
      </p:pic>
    </p:spTree>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82544" y="1412776"/>
            <a:ext cx="10431674" cy="2947474"/>
          </a:xfrm>
          <a:prstGeom prst="rect">
            <a:avLst/>
          </a:prstGeom>
        </p:spPr>
        <p:txBody>
          <a:bodyPr wrap="square">
            <a:spAutoFit/>
          </a:bodyPr>
          <a:lstStyle/>
          <a:p>
            <a:pPr algn="just">
              <a:spcBef>
                <a:spcPts val="1000"/>
              </a:spcBef>
            </a:pPr>
            <a:r>
              <a:rPr lang="zh-CN" altLang="en-US" sz="3600" dirty="0">
                <a:solidFill>
                  <a:schemeClr val="accent2"/>
                </a:solidFill>
                <a:latin typeface="方正大黑简体" panose="03000509000000000000" pitchFamily="65" charset="-122"/>
                <a:ea typeface="方正大黑简体" panose="03000509000000000000" pitchFamily="65" charset="-122"/>
              </a:rPr>
              <a:t>一、网络直播运营及方式</a:t>
            </a:r>
            <a:endParaRPr lang="en-US" altLang="zh-CN" sz="3600" dirty="0">
              <a:solidFill>
                <a:schemeClr val="accent2"/>
              </a:solidFill>
              <a:latin typeface="方正大黑简体" panose="03000509000000000000" pitchFamily="65" charset="-122"/>
              <a:ea typeface="方正大黑简体" panose="03000509000000000000" pitchFamily="65" charset="-122"/>
            </a:endParaRPr>
          </a:p>
          <a:p>
            <a:pPr indent="612140" algn="just">
              <a:lnSpc>
                <a:spcPct val="140000"/>
              </a:lnSpc>
              <a:spcBef>
                <a:spcPts val="1000"/>
              </a:spcBef>
            </a:pPr>
            <a:r>
              <a:rPr lang="zh-CN" altLang="en-US" sz="2600" dirty="0">
                <a:solidFill>
                  <a:schemeClr val="accent2"/>
                </a:solidFill>
                <a:latin typeface="+mj-lt"/>
                <a:ea typeface="黑体" panose="02010609060101010101" pitchFamily="49" charset="-122"/>
              </a:rPr>
              <a:t>网络直播营销是指运用数字技术将产品营销现场实时地通过网络展现在用户的眼前。它是网络视频营销的延伸，使用户能实时地接收企业信息并与企业进行即时对话，让用户有与企业零距离接触的感觉，并能使企业形象深入人心。</a:t>
            </a:r>
            <a:endParaRPr lang="zh-CN" altLang="en-US" sz="2600" dirty="0">
              <a:solidFill>
                <a:schemeClr val="accent2"/>
              </a:solidFill>
              <a:latin typeface="+mj-lt"/>
              <a:ea typeface="黑体" panose="02010609060101010101" pitchFamily="49" charset="-122"/>
            </a:endParaRPr>
          </a:p>
        </p:txBody>
      </p:sp>
      <p:sp>
        <p:nvSpPr>
          <p:cNvPr id="3" name="文本框 2"/>
          <p:cNvSpPr txBox="1"/>
          <p:nvPr/>
        </p:nvSpPr>
        <p:spPr>
          <a:xfrm>
            <a:off x="2756240" y="5029144"/>
            <a:ext cx="6798529" cy="400110"/>
          </a:xfrm>
          <a:prstGeom prst="rect">
            <a:avLst/>
          </a:prstGeom>
          <a:solidFill>
            <a:srgbClr val="00B0F0"/>
          </a:solidFill>
          <a:effectLst>
            <a:outerShdw blurRad="50800" dist="38100" dir="5400000" algn="t" rotWithShape="0">
              <a:prstClr val="black">
                <a:alpha val="40000"/>
              </a:prstClr>
            </a:outerShdw>
          </a:effectLst>
        </p:spPr>
        <p:txBody>
          <a:bodyPr wrap="square" rtlCol="0">
            <a:spAutoFit/>
          </a:bodyPr>
          <a:lstStyle/>
          <a:p>
            <a:r>
              <a:rPr lang="zh-CN" altLang="en-US" sz="2000" dirty="0">
                <a:solidFill>
                  <a:srgbClr val="F8F8F8"/>
                </a:solidFill>
                <a:latin typeface="+mj-lt"/>
                <a:ea typeface="黑体" panose="02010609060101010101" pitchFamily="49" charset="-122"/>
                <a:hlinkClick r:id="rId1" action="ppaction://hlinkfile"/>
              </a:rPr>
              <a:t>点击视频：电商主播案例</a:t>
            </a:r>
            <a:r>
              <a:rPr lang="en-US" altLang="zh-CN" sz="2000" dirty="0">
                <a:solidFill>
                  <a:srgbClr val="F8F8F8"/>
                </a:solidFill>
                <a:latin typeface="+mj-lt"/>
                <a:ea typeface="黑体" panose="02010609060101010101" pitchFamily="49" charset="-122"/>
                <a:hlinkClick r:id="rId1" action="ppaction://hlinkfile"/>
              </a:rPr>
              <a:t>-</a:t>
            </a:r>
            <a:r>
              <a:rPr lang="zh-CN" altLang="en-US" sz="2000" dirty="0">
                <a:solidFill>
                  <a:srgbClr val="F8F8F8"/>
                </a:solidFill>
                <a:latin typeface="+mj-lt"/>
                <a:ea typeface="黑体" panose="02010609060101010101" pitchFamily="49" charset="-122"/>
                <a:hlinkClick r:id="rId1" action="ppaction://hlinkfile"/>
              </a:rPr>
              <a:t>电商主播助力销售</a:t>
            </a:r>
            <a:r>
              <a:rPr lang="en-US" altLang="zh-CN" sz="2000" dirty="0">
                <a:solidFill>
                  <a:srgbClr val="F8F8F8"/>
                </a:solidFill>
                <a:latin typeface="+mj-lt"/>
                <a:ea typeface="黑体" panose="02010609060101010101" pitchFamily="49" charset="-122"/>
                <a:hlinkClick r:id="rId1" action="ppaction://hlinkfile"/>
              </a:rPr>
              <a:t>,</a:t>
            </a:r>
            <a:r>
              <a:rPr lang="zh-CN" altLang="en-US" sz="2000" dirty="0">
                <a:solidFill>
                  <a:srgbClr val="F8F8F8"/>
                </a:solidFill>
                <a:latin typeface="+mj-lt"/>
                <a:ea typeface="黑体" panose="02010609060101010101" pitchFamily="49" charset="-122"/>
                <a:hlinkClick r:id="rId1" action="ppaction://hlinkfile"/>
              </a:rPr>
              <a:t>推“橙”出村</a:t>
            </a:r>
            <a:endParaRPr lang="zh-CN" altLang="en-US" sz="2000" dirty="0">
              <a:solidFill>
                <a:srgbClr val="F8F8F8"/>
              </a:solidFill>
              <a:latin typeface="+mj-lt"/>
              <a:ea typeface="黑体" panose="02010609060101010101" pitchFamily="49" charset="-122"/>
            </a:endParaRPr>
          </a:p>
        </p:txBody>
      </p:sp>
      <p:pic>
        <p:nvPicPr>
          <p:cNvPr id="4" name="图片 3">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9237" y="4818265"/>
            <a:ext cx="821869" cy="821869"/>
          </a:xfrm>
          <a:prstGeom prst="rect">
            <a:avLst/>
          </a:prstGeom>
        </p:spPr>
      </p:pic>
    </p:spTree>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59799" y="4364863"/>
            <a:ext cx="10477164" cy="1063946"/>
          </a:xfrm>
          <a:prstGeom prst="rect">
            <a:avLst/>
          </a:prstGeom>
          <a:noFill/>
        </p:spPr>
        <p:txBody>
          <a:bodyPr wrap="square" rtlCol="0">
            <a:spAutoFit/>
          </a:bodyPr>
          <a:lstStyle/>
          <a:p>
            <a:pPr algn="just">
              <a:lnSpc>
                <a:spcPct val="140000"/>
              </a:lnSpc>
            </a:pPr>
            <a:r>
              <a:rPr lang="en-US" altLang="zh-CN" sz="2400" dirty="0">
                <a:solidFill>
                  <a:schemeClr val="accent2"/>
                </a:solidFill>
                <a:latin typeface="黑体" panose="02010609060101010101" pitchFamily="49" charset="-122"/>
                <a:ea typeface="黑体" panose="02010609060101010101" pitchFamily="49" charset="-122"/>
              </a:rPr>
              <a:t>     </a:t>
            </a:r>
            <a:r>
              <a:rPr lang="zh-CN" altLang="en-US" sz="2400" dirty="0">
                <a:solidFill>
                  <a:schemeClr val="accent2"/>
                </a:solidFill>
                <a:latin typeface="黑体" panose="02010609060101010101" pitchFamily="49" charset="-122"/>
                <a:ea typeface="黑体" panose="02010609060101010101" pitchFamily="49" charset="-122"/>
              </a:rPr>
              <a:t>京东、淘宝、拼多多都上线了电商功能。许多直播平台，如斗鱼、一直播、陌陌、</a:t>
            </a:r>
            <a:r>
              <a:rPr lang="en-US" altLang="zh-CN" sz="2400" dirty="0">
                <a:solidFill>
                  <a:schemeClr val="accent2"/>
                </a:solidFill>
                <a:latin typeface="+mn-lt"/>
                <a:ea typeface="黑体" panose="02010609060101010101" pitchFamily="49" charset="-122"/>
              </a:rPr>
              <a:t>YY</a:t>
            </a:r>
            <a:r>
              <a:rPr lang="zh-CN" altLang="en-US" sz="2400" dirty="0">
                <a:solidFill>
                  <a:schemeClr val="accent2"/>
                </a:solidFill>
                <a:latin typeface="黑体" panose="02010609060101010101" pitchFamily="49" charset="-122"/>
                <a:ea typeface="黑体" panose="02010609060101010101" pitchFamily="49" charset="-122"/>
              </a:rPr>
              <a:t>等都陆续上线了电商平台。</a:t>
            </a:r>
            <a:endParaRPr lang="zh-CN" altLang="en-US" sz="2400" dirty="0">
              <a:solidFill>
                <a:schemeClr val="accent2"/>
              </a:solidFill>
              <a:latin typeface="黑体" panose="02010609060101010101" pitchFamily="49" charset="-122"/>
              <a:ea typeface="黑体" panose="02010609060101010101" pitchFamily="49" charset="-122"/>
            </a:endParaRPr>
          </a:p>
        </p:txBody>
      </p:sp>
      <p:grpSp>
        <p:nvGrpSpPr>
          <p:cNvPr id="7" name="组合 6"/>
          <p:cNvGrpSpPr/>
          <p:nvPr/>
        </p:nvGrpSpPr>
        <p:grpSpPr>
          <a:xfrm>
            <a:off x="6059458" y="1365576"/>
            <a:ext cx="2520000" cy="1512000"/>
            <a:chOff x="7815431" y="2462390"/>
            <a:chExt cx="3599274" cy="1899987"/>
          </a:xfrm>
        </p:grpSpPr>
        <p:sp>
          <p:nvSpPr>
            <p:cNvPr id="8" name="Freeform: Shape 20" descr="e7d195523061f1c08d347f6bf0421bdacd46f3c1815d51b81E1CE79090F8942429A56C6AE2B3163BABA1A3FCE285BEC4FF43A5085572A94AD2C0A17AE448F24FA68DD62479D8C0666FEB6710638384D2F47D54AD7F2B38C3ABBB35EE51AD5E67742C1FF546DCC76218565E20251006B77E5AD4F0C570B22F810BC32A9444C063058C909BE1F7E8177DAB518358029375"/>
            <p:cNvSpPr/>
            <p:nvPr/>
          </p:nvSpPr>
          <p:spPr>
            <a:xfrm rot="2700000" flipH="1" flipV="1">
              <a:off x="9468443" y="3013051"/>
              <a:ext cx="898895" cy="1799757"/>
            </a:xfrm>
            <a:custGeom>
              <a:avLst/>
              <a:gdLst>
                <a:gd name="connsiteX0" fmla="*/ 1065572 w 1065572"/>
                <a:gd name="connsiteY0" fmla="*/ 0 h 2133476"/>
                <a:gd name="connsiteX1" fmla="*/ 1065572 w 1065572"/>
                <a:gd name="connsiteY1" fmla="*/ 2133476 h 2133476"/>
                <a:gd name="connsiteX2" fmla="*/ 957726 w 1065572"/>
                <a:gd name="connsiteY2" fmla="*/ 2128030 h 2133476"/>
                <a:gd name="connsiteX3" fmla="*/ 0 w 1065572"/>
                <a:gd name="connsiteY3" fmla="*/ 1066738 h 2133476"/>
                <a:gd name="connsiteX4" fmla="*/ 957726 w 1065572"/>
                <a:gd name="connsiteY4" fmla="*/ 5446 h 2133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5572" h="2133476">
                  <a:moveTo>
                    <a:pt x="1065572" y="0"/>
                  </a:moveTo>
                  <a:lnTo>
                    <a:pt x="1065572" y="2133476"/>
                  </a:lnTo>
                  <a:lnTo>
                    <a:pt x="957726" y="2128030"/>
                  </a:lnTo>
                  <a:cubicBezTo>
                    <a:pt x="419786" y="2073400"/>
                    <a:pt x="0" y="1619092"/>
                    <a:pt x="0" y="1066738"/>
                  </a:cubicBezTo>
                  <a:cubicBezTo>
                    <a:pt x="0" y="514385"/>
                    <a:pt x="419786" y="60077"/>
                    <a:pt x="957726" y="5446"/>
                  </a:cubicBezTo>
                  <a:close/>
                </a:path>
              </a:pathLst>
            </a:custGeom>
            <a:solidFill>
              <a:srgbClr val="01C4C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600" b="0" i="0" u="none" strike="noStrike" kern="0" cap="none" spc="0" normalizeH="0" baseline="0" noProof="0" dirty="0">
                <a:ln>
                  <a:noFill/>
                </a:ln>
                <a:solidFill>
                  <a:prstClr val="white"/>
                </a:solidFill>
                <a:effectLst/>
                <a:uLnTx/>
                <a:uFillTx/>
                <a:latin typeface="+mn-ea"/>
                <a:cs typeface="+mn-cs"/>
              </a:endParaRPr>
            </a:p>
          </p:txBody>
        </p:sp>
        <p:pic>
          <p:nvPicPr>
            <p:cNvPr id="9" name="Picture 21" descr="e7d195523061f1c08d347f6bf0421bdacd46f3c1815d51b81E1CE79090F8942429A56C6AE2B3163BABA1A3FCE285BEC4FF43A5085572A94AD2C0A17AE448F24FA68DD62479D8C0666FEB6710638384D2F47D54AD7F2B38C3ABBB35EE51AD5E67742C1FF546DCC76218565E20251006B77E5AD4F0C570B22F810BC32A9444C063058C909BE1F7E8177DAB518358029375"/>
            <p:cNvPicPr>
              <a:picLocks noChangeAspect="1"/>
            </p:cNvPicPr>
            <p:nvPr/>
          </p:nvPicPr>
          <p:blipFill>
            <a:blip r:embed="rId1" cstate="screen"/>
            <a:stretch>
              <a:fillRect/>
            </a:stretch>
          </p:blipFill>
          <p:spPr>
            <a:xfrm rot="2700000">
              <a:off x="9584699" y="1810470"/>
              <a:ext cx="60738" cy="3599274"/>
            </a:xfrm>
            <a:prstGeom prst="rect">
              <a:avLst/>
            </a:prstGeom>
          </p:spPr>
        </p:pic>
        <p:sp>
          <p:nvSpPr>
            <p:cNvPr id="10" name="TextBox 22" descr="e7d195523061f1c08d347f6bf0421bdacd46f3c1815d51b81E1CE79090F8942429A56C6AE2B3163BABA1A3FCE285BEC4FF43A5085572A94AD2C0A17AE448F24FA68DD62479D8C0666FEB6710638384D2F47D54AD7F2B38C3ABBB35EE51AD5E67742C1FF546DCC76218565E20251006B77E5AD4F0C570B22F810BC32A9444C063058C909BE1F7E8177DAB518358029375"/>
            <p:cNvSpPr txBox="1"/>
            <p:nvPr/>
          </p:nvSpPr>
          <p:spPr>
            <a:xfrm>
              <a:off x="8533469" y="2462390"/>
              <a:ext cx="1384422" cy="1200329"/>
            </a:xfrm>
            <a:prstGeom prst="rect">
              <a:avLst/>
            </a:prstGeom>
            <a:noFill/>
          </p:spPr>
          <p:txBody>
            <a:bodyPr wrap="square" rtlCol="0">
              <a:spAutoFit/>
            </a:bodyPr>
            <a:lstStyle/>
            <a:p>
              <a:pPr algn="ctr"/>
              <a:r>
                <a:rPr lang="en-US" sz="7200" b="1" dirty="0">
                  <a:solidFill>
                    <a:prstClr val="white">
                      <a:lumMod val="85000"/>
                    </a:prstClr>
                  </a:solidFill>
                  <a:latin typeface="Arial" panose="020B0604020202020204" pitchFamily="34" charset="0"/>
                  <a:ea typeface="黑体" panose="02010609060101010101" pitchFamily="49" charset="-122"/>
                  <a:cs typeface="Arial" panose="020B0604020202020204" pitchFamily="34" charset="0"/>
                </a:rPr>
                <a:t>3</a:t>
              </a:r>
              <a:endParaRPr lang="id-ID" sz="7200" b="1" dirty="0">
                <a:solidFill>
                  <a:prstClr val="white">
                    <a:lumMod val="85000"/>
                  </a:prstClr>
                </a:solidFill>
                <a:latin typeface="Arial" panose="020B0604020202020204" pitchFamily="34" charset="0"/>
                <a:ea typeface="黑体" panose="02010609060101010101" pitchFamily="49" charset="-122"/>
                <a:cs typeface="Arial" panose="020B0604020202020204" pitchFamily="34" charset="0"/>
              </a:endParaRPr>
            </a:p>
          </p:txBody>
        </p:sp>
        <p:grpSp>
          <p:nvGrpSpPr>
            <p:cNvPr id="11" name="Group 38" descr="e7d195523061f1c08d347f6bf0421bdacd46f3c1815d51b81E1CE79090F8942429A56C6AE2B3163BABA1A3FCE285BEC4FF43A5085572A94AD2C0A17AE448F24FA68DD62479D8C0666FEB6710638384D2F47D54AD7F2B38C3ABBB35EE51AD5E67742C1FF546DCC76218565E20251006B77E5AD4F0C570B22F810BC32A9444C063058C909BE1F7E8177DAB518358029375"/>
            <p:cNvGrpSpPr/>
            <p:nvPr/>
          </p:nvGrpSpPr>
          <p:grpSpPr>
            <a:xfrm>
              <a:off x="9619149" y="3592974"/>
              <a:ext cx="464344" cy="464344"/>
              <a:chOff x="8216107" y="2577307"/>
              <a:chExt cx="464344" cy="464344"/>
            </a:xfrm>
            <a:solidFill>
              <a:sysClr val="window" lastClr="FFFFFF"/>
            </a:solidFill>
          </p:grpSpPr>
          <p:sp>
            <p:nvSpPr>
              <p:cNvPr id="12" name="AutoShape 52"/>
              <p:cNvSpPr/>
              <p:nvPr/>
            </p:nvSpPr>
            <p:spPr bwMode="auto">
              <a:xfrm>
                <a:off x="8216107" y="2577307"/>
                <a:ext cx="464344" cy="464344"/>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mn-ea"/>
                  <a:sym typeface="Gill Sans" charset="0"/>
                </a:endParaRPr>
              </a:p>
            </p:txBody>
          </p:sp>
          <p:sp>
            <p:nvSpPr>
              <p:cNvPr id="13" name="AutoShape 53"/>
              <p:cNvSpPr/>
              <p:nvPr/>
            </p:nvSpPr>
            <p:spPr bwMode="auto">
              <a:xfrm>
                <a:off x="8390732" y="2736850"/>
                <a:ext cx="125413" cy="13017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mn-ea"/>
                  <a:sym typeface="Gill Sans" charset="0"/>
                </a:endParaRPr>
              </a:p>
            </p:txBody>
          </p:sp>
          <p:sp>
            <p:nvSpPr>
              <p:cNvPr id="14" name="AutoShape 54"/>
              <p:cNvSpPr/>
              <p:nvPr/>
            </p:nvSpPr>
            <p:spPr bwMode="auto">
              <a:xfrm>
                <a:off x="8375650" y="2896394"/>
                <a:ext cx="70644" cy="73819"/>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mn-ea"/>
                  <a:sym typeface="Gill Sans" charset="0"/>
                </a:endParaRPr>
              </a:p>
            </p:txBody>
          </p:sp>
          <p:sp>
            <p:nvSpPr>
              <p:cNvPr id="15" name="AutoShape 55"/>
              <p:cNvSpPr/>
              <p:nvPr/>
            </p:nvSpPr>
            <p:spPr bwMode="auto">
              <a:xfrm>
                <a:off x="8448675" y="2649538"/>
                <a:ext cx="71438" cy="74613"/>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mn-ea"/>
                  <a:sym typeface="Gill Sans" charset="0"/>
                </a:endParaRPr>
              </a:p>
            </p:txBody>
          </p:sp>
        </p:grpSp>
      </p:grpSp>
      <p:grpSp>
        <p:nvGrpSpPr>
          <p:cNvPr id="16" name="组合 15"/>
          <p:cNvGrpSpPr/>
          <p:nvPr/>
        </p:nvGrpSpPr>
        <p:grpSpPr>
          <a:xfrm>
            <a:off x="3470501" y="1365576"/>
            <a:ext cx="2520000" cy="1512000"/>
            <a:chOff x="4218830" y="2462390"/>
            <a:chExt cx="3599274" cy="1899987"/>
          </a:xfrm>
        </p:grpSpPr>
        <p:sp>
          <p:nvSpPr>
            <p:cNvPr id="17" name="Freeform: Shape 16" descr="e7d195523061f1c08d347f6bf0421bdacd46f3c1815d51b81E1CE79090F8942429A56C6AE2B3163BABA1A3FCE285BEC4FF43A5085572A94AD2C0A17AE448F24FA68DD62479D8C0666FEB6710638384D2F47D54AD7F2B38C3ABBB35EE51AD5E67742C1FF546DCC76218565E20251006B77E5AD4F0C570B22F810BC32A9444C063058C909BE1F7E8177DAB518358029375"/>
            <p:cNvSpPr/>
            <p:nvPr/>
          </p:nvSpPr>
          <p:spPr>
            <a:xfrm rot="2700000" flipH="1" flipV="1">
              <a:off x="5871842" y="3013051"/>
              <a:ext cx="898895" cy="1799757"/>
            </a:xfrm>
            <a:custGeom>
              <a:avLst/>
              <a:gdLst>
                <a:gd name="connsiteX0" fmla="*/ 1065572 w 1065572"/>
                <a:gd name="connsiteY0" fmla="*/ 0 h 2133476"/>
                <a:gd name="connsiteX1" fmla="*/ 1065572 w 1065572"/>
                <a:gd name="connsiteY1" fmla="*/ 2133476 h 2133476"/>
                <a:gd name="connsiteX2" fmla="*/ 957726 w 1065572"/>
                <a:gd name="connsiteY2" fmla="*/ 2128030 h 2133476"/>
                <a:gd name="connsiteX3" fmla="*/ 0 w 1065572"/>
                <a:gd name="connsiteY3" fmla="*/ 1066738 h 2133476"/>
                <a:gd name="connsiteX4" fmla="*/ 957726 w 1065572"/>
                <a:gd name="connsiteY4" fmla="*/ 5446 h 2133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5572" h="2133476">
                  <a:moveTo>
                    <a:pt x="1065572" y="0"/>
                  </a:moveTo>
                  <a:lnTo>
                    <a:pt x="1065572" y="2133476"/>
                  </a:lnTo>
                  <a:lnTo>
                    <a:pt x="957726" y="2128030"/>
                  </a:lnTo>
                  <a:cubicBezTo>
                    <a:pt x="419786" y="2073400"/>
                    <a:pt x="0" y="1619092"/>
                    <a:pt x="0" y="1066738"/>
                  </a:cubicBezTo>
                  <a:cubicBezTo>
                    <a:pt x="0" y="514385"/>
                    <a:pt x="419786" y="60077"/>
                    <a:pt x="957726" y="5446"/>
                  </a:cubicBezTo>
                  <a:close/>
                </a:path>
              </a:pathLst>
            </a:cu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600" b="0" i="0" u="none" strike="noStrike" kern="0" cap="none" spc="0" normalizeH="0" baseline="0" noProof="0">
                <a:ln>
                  <a:noFill/>
                </a:ln>
                <a:solidFill>
                  <a:prstClr val="white"/>
                </a:solidFill>
                <a:effectLst/>
                <a:uLnTx/>
                <a:uFillTx/>
                <a:latin typeface="+mn-ea"/>
                <a:cs typeface="+mn-cs"/>
              </a:endParaRPr>
            </a:p>
          </p:txBody>
        </p:sp>
        <p:pic>
          <p:nvPicPr>
            <p:cNvPr id="18" name="Picture 17" descr="e7d195523061f1c08d347f6bf0421bdacd46f3c1815d51b81E1CE79090F8942429A56C6AE2B3163BABA1A3FCE285BEC4FF43A5085572A94AD2C0A17AE448F24FA68DD62479D8C0666FEB6710638384D2F47D54AD7F2B38C3ABBB35EE51AD5E67742C1FF546DCC76218565E20251006B77E5AD4F0C570B22F810BC32A9444C063058C909BE1F7E8177DAB518358029375"/>
            <p:cNvPicPr>
              <a:picLocks noChangeAspect="1"/>
            </p:cNvPicPr>
            <p:nvPr/>
          </p:nvPicPr>
          <p:blipFill>
            <a:blip r:embed="rId1" cstate="screen"/>
            <a:stretch>
              <a:fillRect/>
            </a:stretch>
          </p:blipFill>
          <p:spPr>
            <a:xfrm rot="2700000">
              <a:off x="5988098" y="1810470"/>
              <a:ext cx="60738" cy="3599274"/>
            </a:xfrm>
            <a:prstGeom prst="rect">
              <a:avLst/>
            </a:prstGeom>
          </p:spPr>
        </p:pic>
        <p:sp>
          <p:nvSpPr>
            <p:cNvPr id="19" name="TextBox 18" descr="e7d195523061f1c08d347f6bf0421bdacd46f3c1815d51b81E1CE79090F8942429A56C6AE2B3163BABA1A3FCE285BEC4FF43A5085572A94AD2C0A17AE448F24FA68DD62479D8C0666FEB6710638384D2F47D54AD7F2B38C3ABBB35EE51AD5E67742C1FF546DCC76218565E20251006B77E5AD4F0C570B22F810BC32A9444C063058C909BE1F7E8177DAB518358029375"/>
            <p:cNvSpPr txBox="1"/>
            <p:nvPr/>
          </p:nvSpPr>
          <p:spPr>
            <a:xfrm>
              <a:off x="4936868" y="2462390"/>
              <a:ext cx="1384422" cy="1200329"/>
            </a:xfrm>
            <a:prstGeom prst="rect">
              <a:avLst/>
            </a:prstGeom>
            <a:noFill/>
          </p:spPr>
          <p:txBody>
            <a:bodyPr wrap="square" rtlCol="0">
              <a:spAutoFit/>
            </a:bodyPr>
            <a:lstStyle/>
            <a:p>
              <a:pPr algn="ctr"/>
              <a:r>
                <a:rPr lang="en-US" sz="7200" b="1" dirty="0">
                  <a:solidFill>
                    <a:prstClr val="white">
                      <a:lumMod val="85000"/>
                    </a:prstClr>
                  </a:solidFill>
                  <a:latin typeface="Arial" panose="020B0604020202020204" pitchFamily="34" charset="0"/>
                  <a:ea typeface="黑体" panose="02010609060101010101" pitchFamily="49" charset="-122"/>
                  <a:cs typeface="Arial" panose="020B0604020202020204" pitchFamily="34" charset="0"/>
                </a:rPr>
                <a:t>2</a:t>
              </a:r>
              <a:endParaRPr lang="id-ID" sz="7200" b="1" dirty="0">
                <a:solidFill>
                  <a:prstClr val="white">
                    <a:lumMod val="85000"/>
                  </a:prstClr>
                </a:solidFill>
                <a:latin typeface="Arial" panose="020B0604020202020204" pitchFamily="34" charset="0"/>
                <a:ea typeface="黑体" panose="02010609060101010101" pitchFamily="49" charset="-122"/>
                <a:cs typeface="Arial" panose="020B0604020202020204" pitchFamily="34" charset="0"/>
              </a:endParaRPr>
            </a:p>
          </p:txBody>
        </p:sp>
        <p:sp>
          <p:nvSpPr>
            <p:cNvPr id="20" name="AutoShape 59" descr="e7d195523061f1c08d347f6bf0421bdacd46f3c1815d51b81E1CE79090F8942429A56C6AE2B3163BABA1A3FCE285BEC4FF43A5085572A94AD2C0A17AE448F24FA68DD62479D8C0666FEB6710638384D2F47D54AD7F2B38C3ABBB35EE51AD5E67742C1FF546DCC76218565E20251006B77E5AD4F0C570B22F810BC32A9444C063058C909BE1F7E8177DAB518358029375"/>
            <p:cNvSpPr/>
            <p:nvPr/>
          </p:nvSpPr>
          <p:spPr bwMode="auto">
            <a:xfrm>
              <a:off x="5956990" y="3592974"/>
              <a:ext cx="465138" cy="464344"/>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ysClr val="window" lastClr="FFFFFF"/>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mn-ea"/>
                <a:sym typeface="Gill Sans" charset="0"/>
              </a:endParaRPr>
            </a:p>
          </p:txBody>
        </p:sp>
      </p:grpSp>
      <p:grpSp>
        <p:nvGrpSpPr>
          <p:cNvPr id="21" name="组合 20"/>
          <p:cNvGrpSpPr/>
          <p:nvPr/>
        </p:nvGrpSpPr>
        <p:grpSpPr>
          <a:xfrm>
            <a:off x="881544" y="1365576"/>
            <a:ext cx="2520000" cy="1512000"/>
            <a:chOff x="622229" y="2462390"/>
            <a:chExt cx="3599274" cy="1899987"/>
          </a:xfrm>
        </p:grpSpPr>
        <p:sp>
          <p:nvSpPr>
            <p:cNvPr id="22" name="Freeform: Shape 13" descr="e7d195523061f1c08d347f6bf0421bdacd46f3c1815d51b81E1CE79090F8942429A56C6AE2B3163BABA1A3FCE285BEC4FF43A5085572A94AD2C0A17AE448F24FA68DD62479D8C0666FEB6710638384D2F47D54AD7F2B38C3ABBB35EE51AD5E67742C1FF546DCC76218565E20251006B77E5AD4F0C570B22F810BC32A9444C063058C909BE1F7E8177DAB518358029375"/>
            <p:cNvSpPr/>
            <p:nvPr/>
          </p:nvSpPr>
          <p:spPr>
            <a:xfrm rot="2700000" flipH="1" flipV="1">
              <a:off x="2275241" y="3013051"/>
              <a:ext cx="898895" cy="1799757"/>
            </a:xfrm>
            <a:custGeom>
              <a:avLst/>
              <a:gdLst>
                <a:gd name="connsiteX0" fmla="*/ 1065572 w 1065572"/>
                <a:gd name="connsiteY0" fmla="*/ 0 h 2133476"/>
                <a:gd name="connsiteX1" fmla="*/ 1065572 w 1065572"/>
                <a:gd name="connsiteY1" fmla="*/ 2133476 h 2133476"/>
                <a:gd name="connsiteX2" fmla="*/ 957726 w 1065572"/>
                <a:gd name="connsiteY2" fmla="*/ 2128030 h 2133476"/>
                <a:gd name="connsiteX3" fmla="*/ 0 w 1065572"/>
                <a:gd name="connsiteY3" fmla="*/ 1066738 h 2133476"/>
                <a:gd name="connsiteX4" fmla="*/ 957726 w 1065572"/>
                <a:gd name="connsiteY4" fmla="*/ 5446 h 2133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5572" h="2133476">
                  <a:moveTo>
                    <a:pt x="1065572" y="0"/>
                  </a:moveTo>
                  <a:lnTo>
                    <a:pt x="1065572" y="2133476"/>
                  </a:lnTo>
                  <a:lnTo>
                    <a:pt x="957726" y="2128030"/>
                  </a:lnTo>
                  <a:cubicBezTo>
                    <a:pt x="419786" y="2073400"/>
                    <a:pt x="0" y="1619092"/>
                    <a:pt x="0" y="1066738"/>
                  </a:cubicBezTo>
                  <a:cubicBezTo>
                    <a:pt x="0" y="514385"/>
                    <a:pt x="419786" y="60077"/>
                    <a:pt x="957726" y="5446"/>
                  </a:cubicBezTo>
                  <a:close/>
                </a:path>
              </a:pathLst>
            </a:custGeom>
            <a:solidFill>
              <a:schemeClr val="tx2">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600" b="0" i="0" u="none" strike="noStrike" kern="0" cap="none" spc="0" normalizeH="0" baseline="0" noProof="0">
                <a:ln>
                  <a:noFill/>
                </a:ln>
                <a:solidFill>
                  <a:prstClr val="white"/>
                </a:solidFill>
                <a:effectLst/>
                <a:uLnTx/>
                <a:uFillTx/>
                <a:latin typeface="+mn-ea"/>
                <a:cs typeface="+mn-cs"/>
              </a:endParaRPr>
            </a:p>
          </p:txBody>
        </p:sp>
        <p:pic>
          <p:nvPicPr>
            <p:cNvPr id="23" name="Picture 2" descr="e7d195523061f1c08d347f6bf0421bdacd46f3c1815d51b81E1CE79090F8942429A56C6AE2B3163BABA1A3FCE285BEC4FF43A5085572A94AD2C0A17AE448F24FA68DD62479D8C0666FEB6710638384D2F47D54AD7F2B38C3ABBB35EE51AD5E67742C1FF546DCC76218565E20251006B77E5AD4F0C570B22F810BC32A9444C063058C909BE1F7E8177DAB518358029375"/>
            <p:cNvPicPr>
              <a:picLocks noChangeAspect="1"/>
            </p:cNvPicPr>
            <p:nvPr/>
          </p:nvPicPr>
          <p:blipFill>
            <a:blip r:embed="rId1" cstate="screen"/>
            <a:stretch>
              <a:fillRect/>
            </a:stretch>
          </p:blipFill>
          <p:spPr>
            <a:xfrm rot="2700000">
              <a:off x="2391497" y="1810470"/>
              <a:ext cx="60738" cy="3599274"/>
            </a:xfrm>
            <a:prstGeom prst="rect">
              <a:avLst/>
            </a:prstGeom>
          </p:spPr>
        </p:pic>
        <p:sp>
          <p:nvSpPr>
            <p:cNvPr id="24" name="TextBox 8" descr="e7d195523061f1c08d347f6bf0421bdacd46f3c1815d51b81E1CE79090F8942429A56C6AE2B3163BABA1A3FCE285BEC4FF43A5085572A94AD2C0A17AE448F24FA68DD62479D8C0666FEB6710638384D2F47D54AD7F2B38C3ABBB35EE51AD5E67742C1FF546DCC76218565E20251006B77E5AD4F0C570B22F810BC32A9444C063058C909BE1F7E8177DAB518358029375"/>
            <p:cNvSpPr txBox="1"/>
            <p:nvPr/>
          </p:nvSpPr>
          <p:spPr>
            <a:xfrm>
              <a:off x="1340267" y="2462390"/>
              <a:ext cx="1384422" cy="1200329"/>
            </a:xfrm>
            <a:prstGeom prst="rect">
              <a:avLst/>
            </a:prstGeom>
            <a:noFill/>
          </p:spPr>
          <p:txBody>
            <a:bodyPr wrap="square" rtlCol="0">
              <a:spAutoFit/>
            </a:bodyPr>
            <a:lstStyle/>
            <a:p>
              <a:pPr algn="ctr"/>
              <a:r>
                <a:rPr lang="en-US" sz="7200" b="1" dirty="0">
                  <a:solidFill>
                    <a:prstClr val="white">
                      <a:lumMod val="85000"/>
                    </a:prstClr>
                  </a:solidFill>
                  <a:latin typeface="Arial" panose="020B0604020202020204" pitchFamily="34" charset="0"/>
                  <a:ea typeface="黑体" panose="02010609060101010101" pitchFamily="49" charset="-122"/>
                  <a:cs typeface="Arial" panose="020B0604020202020204" pitchFamily="34" charset="0"/>
                </a:rPr>
                <a:t>1</a:t>
              </a:r>
              <a:endParaRPr lang="id-ID" sz="7200" b="1" dirty="0">
                <a:solidFill>
                  <a:prstClr val="white">
                    <a:lumMod val="85000"/>
                  </a:prstClr>
                </a:solidFill>
                <a:latin typeface="Arial" panose="020B0604020202020204" pitchFamily="34" charset="0"/>
                <a:ea typeface="黑体" panose="02010609060101010101" pitchFamily="49" charset="-122"/>
                <a:cs typeface="Arial" panose="020B0604020202020204" pitchFamily="34" charset="0"/>
              </a:endParaRPr>
            </a:p>
          </p:txBody>
        </p:sp>
        <p:grpSp>
          <p:nvGrpSpPr>
            <p:cNvPr id="25" name="Group 44" descr="e7d195523061f1c08d347f6bf0421bdacd46f3c1815d51b81E1CE79090F8942429A56C6AE2B3163BABA1A3FCE285BEC4FF43A5085572A94AD2C0A17AE448F24FA68DD62479D8C0666FEB6710638384D2F47D54AD7F2B38C3ABBB35EE51AD5E67742C1FF546DCC76218565E20251006B77E5AD4F0C570B22F810BC32A9444C063058C909BE1F7E8177DAB518358029375"/>
            <p:cNvGrpSpPr/>
            <p:nvPr/>
          </p:nvGrpSpPr>
          <p:grpSpPr>
            <a:xfrm>
              <a:off x="2404540" y="3641392"/>
              <a:ext cx="465138" cy="391319"/>
              <a:chOff x="5356342" y="3093565"/>
              <a:chExt cx="465138" cy="391319"/>
            </a:xfrm>
            <a:solidFill>
              <a:sysClr val="window" lastClr="FFFFFF"/>
            </a:solidFill>
          </p:grpSpPr>
          <p:sp>
            <p:nvSpPr>
              <p:cNvPr id="26" name="AutoShape 120"/>
              <p:cNvSpPr/>
              <p:nvPr/>
            </p:nvSpPr>
            <p:spPr bwMode="auto">
              <a:xfrm>
                <a:off x="5473023" y="319516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mn-ea"/>
                  <a:sym typeface="Gill Sans" charset="0"/>
                </a:endParaRPr>
              </a:p>
            </p:txBody>
          </p:sp>
          <p:sp>
            <p:nvSpPr>
              <p:cNvPr id="27" name="AutoShape 121"/>
              <p:cNvSpPr/>
              <p:nvPr/>
            </p:nvSpPr>
            <p:spPr bwMode="auto">
              <a:xfrm>
                <a:off x="5530967" y="325310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mn-ea"/>
                  <a:sym typeface="Gill Sans" charset="0"/>
                </a:endParaRPr>
              </a:p>
            </p:txBody>
          </p:sp>
          <p:sp>
            <p:nvSpPr>
              <p:cNvPr id="28" name="AutoShape 122"/>
              <p:cNvSpPr/>
              <p:nvPr/>
            </p:nvSpPr>
            <p:spPr bwMode="auto">
              <a:xfrm>
                <a:off x="5356342" y="309356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mn-ea"/>
                  <a:sym typeface="Gill Sans" charset="0"/>
                </a:endParaRPr>
              </a:p>
            </p:txBody>
          </p:sp>
        </p:grpSp>
      </p:grpSp>
      <p:sp>
        <p:nvSpPr>
          <p:cNvPr id="29" name="矩形 28"/>
          <p:cNvSpPr/>
          <p:nvPr/>
        </p:nvSpPr>
        <p:spPr>
          <a:xfrm>
            <a:off x="1109892" y="3220915"/>
            <a:ext cx="2063303" cy="830997"/>
          </a:xfrm>
          <a:prstGeom prst="rect">
            <a:avLst/>
          </a:prstGeom>
        </p:spPr>
        <p:txBody>
          <a:bodyPr wrap="square" anchor="ctr">
            <a:spAutoFit/>
          </a:bodyPr>
          <a:lstStyle/>
          <a:p>
            <a:pPr algn="ctr"/>
            <a:r>
              <a:rPr lang="zh-CN" altLang="en-US" sz="2400" dirty="0">
                <a:solidFill>
                  <a:schemeClr val="accent2"/>
                </a:solidFill>
                <a:latin typeface="黑体" panose="02010609060101010101" pitchFamily="49" charset="-122"/>
                <a:ea typeface="黑体" panose="02010609060101010101" pitchFamily="49" charset="-122"/>
              </a:rPr>
              <a:t>企业自主</a:t>
            </a:r>
            <a:endParaRPr lang="en-US" altLang="zh-CN" sz="2400" dirty="0">
              <a:solidFill>
                <a:schemeClr val="accent2"/>
              </a:solidFill>
              <a:latin typeface="黑体" panose="02010609060101010101" pitchFamily="49" charset="-122"/>
              <a:ea typeface="黑体" panose="02010609060101010101" pitchFamily="49" charset="-122"/>
            </a:endParaRPr>
          </a:p>
          <a:p>
            <a:pPr algn="ctr"/>
            <a:r>
              <a:rPr lang="zh-CN" altLang="en-US" sz="2400" dirty="0">
                <a:solidFill>
                  <a:schemeClr val="accent2"/>
                </a:solidFill>
                <a:latin typeface="黑体" panose="02010609060101010101" pitchFamily="49" charset="-122"/>
                <a:ea typeface="黑体" panose="02010609060101010101" pitchFamily="49" charset="-122"/>
              </a:rPr>
              <a:t>创造型直播</a:t>
            </a:r>
            <a:endParaRPr lang="zh-CN" altLang="en-US" sz="2400" dirty="0">
              <a:solidFill>
                <a:schemeClr val="accent2"/>
              </a:solidFill>
              <a:latin typeface="黑体" panose="02010609060101010101" pitchFamily="49" charset="-122"/>
              <a:ea typeface="黑体" panose="02010609060101010101" pitchFamily="49" charset="-122"/>
            </a:endParaRPr>
          </a:p>
        </p:txBody>
      </p:sp>
      <p:sp>
        <p:nvSpPr>
          <p:cNvPr id="30" name="矩形 29"/>
          <p:cNvSpPr/>
          <p:nvPr/>
        </p:nvSpPr>
        <p:spPr>
          <a:xfrm>
            <a:off x="3698849" y="3220915"/>
            <a:ext cx="2063303" cy="830997"/>
          </a:xfrm>
          <a:prstGeom prst="rect">
            <a:avLst/>
          </a:prstGeom>
        </p:spPr>
        <p:txBody>
          <a:bodyPr wrap="square">
            <a:spAutoFit/>
          </a:bodyPr>
          <a:lstStyle/>
          <a:p>
            <a:pPr algn="ctr"/>
            <a:r>
              <a:rPr lang="zh-CN" altLang="en-US" sz="2400" dirty="0">
                <a:solidFill>
                  <a:schemeClr val="accent2"/>
                </a:solidFill>
                <a:latin typeface="黑体" panose="02010609060101010101" pitchFamily="49" charset="-122"/>
                <a:ea typeface="黑体" panose="02010609060101010101" pitchFamily="49" charset="-122"/>
              </a:rPr>
              <a:t>病毒营销</a:t>
            </a:r>
            <a:endParaRPr lang="en-US" altLang="zh-CN" sz="2400" dirty="0">
              <a:solidFill>
                <a:schemeClr val="accent2"/>
              </a:solidFill>
              <a:latin typeface="黑体" panose="02010609060101010101" pitchFamily="49" charset="-122"/>
              <a:ea typeface="黑体" panose="02010609060101010101" pitchFamily="49" charset="-122"/>
            </a:endParaRPr>
          </a:p>
          <a:p>
            <a:pPr algn="ctr"/>
            <a:r>
              <a:rPr lang="zh-CN" altLang="en-US" sz="2400" dirty="0">
                <a:solidFill>
                  <a:schemeClr val="accent2"/>
                </a:solidFill>
                <a:latin typeface="黑体" panose="02010609060101010101" pitchFamily="49" charset="-122"/>
                <a:ea typeface="黑体" panose="02010609060101010101" pitchFamily="49" charset="-122"/>
              </a:rPr>
              <a:t>型直播</a:t>
            </a:r>
            <a:endParaRPr lang="zh-CN" altLang="en-US" sz="2400" dirty="0">
              <a:solidFill>
                <a:schemeClr val="accent2"/>
              </a:solidFill>
              <a:latin typeface="黑体" panose="02010609060101010101" pitchFamily="49" charset="-122"/>
              <a:ea typeface="黑体" panose="02010609060101010101" pitchFamily="49" charset="-122"/>
            </a:endParaRPr>
          </a:p>
        </p:txBody>
      </p:sp>
      <p:sp>
        <p:nvSpPr>
          <p:cNvPr id="31" name="矩形 30"/>
          <p:cNvSpPr/>
          <p:nvPr/>
        </p:nvSpPr>
        <p:spPr>
          <a:xfrm>
            <a:off x="8771566" y="3220915"/>
            <a:ext cx="2605074" cy="830997"/>
          </a:xfrm>
          <a:prstGeom prst="rect">
            <a:avLst/>
          </a:prstGeom>
        </p:spPr>
        <p:txBody>
          <a:bodyPr wrap="square">
            <a:spAutoFit/>
          </a:bodyPr>
          <a:lstStyle/>
          <a:p>
            <a:pPr algn="ctr"/>
            <a:r>
              <a:rPr lang="zh-CN" altLang="en-US" sz="2400" dirty="0">
                <a:solidFill>
                  <a:schemeClr val="accent2"/>
                </a:solidFill>
                <a:latin typeface="黑体" panose="02010609060101010101" pitchFamily="49" charset="-122"/>
                <a:ea typeface="黑体" panose="02010609060101010101" pitchFamily="49" charset="-122"/>
              </a:rPr>
              <a:t>结合其他传媒型的直播模式</a:t>
            </a:r>
            <a:endParaRPr lang="en-US" altLang="zh-CN" sz="2400" dirty="0">
              <a:solidFill>
                <a:schemeClr val="accent2"/>
              </a:solidFill>
              <a:latin typeface="黑体" panose="02010609060101010101" pitchFamily="49" charset="-122"/>
              <a:ea typeface="黑体" panose="02010609060101010101" pitchFamily="49" charset="-122"/>
            </a:endParaRPr>
          </a:p>
        </p:txBody>
      </p:sp>
      <p:grpSp>
        <p:nvGrpSpPr>
          <p:cNvPr id="32" name="组合 31"/>
          <p:cNvGrpSpPr/>
          <p:nvPr/>
        </p:nvGrpSpPr>
        <p:grpSpPr>
          <a:xfrm>
            <a:off x="8648416" y="1365576"/>
            <a:ext cx="2520000" cy="1512000"/>
            <a:chOff x="7815431" y="2462390"/>
            <a:chExt cx="3599274" cy="1899987"/>
          </a:xfrm>
        </p:grpSpPr>
        <p:sp>
          <p:nvSpPr>
            <p:cNvPr id="33" name="Freeform: Shape 20" descr="e7d195523061f1c08d347f6bf0421bdacd46f3c1815d51b81E1CE79090F8942429A56C6AE2B3163BABA1A3FCE285BEC4FF43A5085572A94AD2C0A17AE448F24FA68DD62479D8C0666FEB6710638384D2F47D54AD7F2B38C3ABBB35EE51AD5E67742C1FF546DCC76218565E20251006B77E5AD4F0C570B22F810BC32A9444C063058C909BE1F7E8177DAB518358029375"/>
            <p:cNvSpPr/>
            <p:nvPr/>
          </p:nvSpPr>
          <p:spPr>
            <a:xfrm rot="2700000" flipH="1" flipV="1">
              <a:off x="9468443" y="3013051"/>
              <a:ext cx="898895" cy="1799757"/>
            </a:xfrm>
            <a:custGeom>
              <a:avLst/>
              <a:gdLst>
                <a:gd name="connsiteX0" fmla="*/ 1065572 w 1065572"/>
                <a:gd name="connsiteY0" fmla="*/ 0 h 2133476"/>
                <a:gd name="connsiteX1" fmla="*/ 1065572 w 1065572"/>
                <a:gd name="connsiteY1" fmla="*/ 2133476 h 2133476"/>
                <a:gd name="connsiteX2" fmla="*/ 957726 w 1065572"/>
                <a:gd name="connsiteY2" fmla="*/ 2128030 h 2133476"/>
                <a:gd name="connsiteX3" fmla="*/ 0 w 1065572"/>
                <a:gd name="connsiteY3" fmla="*/ 1066738 h 2133476"/>
                <a:gd name="connsiteX4" fmla="*/ 957726 w 1065572"/>
                <a:gd name="connsiteY4" fmla="*/ 5446 h 2133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5572" h="2133476">
                  <a:moveTo>
                    <a:pt x="1065572" y="0"/>
                  </a:moveTo>
                  <a:lnTo>
                    <a:pt x="1065572" y="2133476"/>
                  </a:lnTo>
                  <a:lnTo>
                    <a:pt x="957726" y="2128030"/>
                  </a:lnTo>
                  <a:cubicBezTo>
                    <a:pt x="419786" y="2073400"/>
                    <a:pt x="0" y="1619092"/>
                    <a:pt x="0" y="1066738"/>
                  </a:cubicBezTo>
                  <a:cubicBezTo>
                    <a:pt x="0" y="514385"/>
                    <a:pt x="419786" y="60077"/>
                    <a:pt x="957726" y="5446"/>
                  </a:cubicBezTo>
                  <a:close/>
                </a:path>
              </a:pathLst>
            </a:custGeom>
            <a:solidFill>
              <a:schemeClr val="bg1">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600" b="0" i="0" u="none" strike="noStrike" kern="0" cap="none" spc="0" normalizeH="0" baseline="0" noProof="0" dirty="0">
                <a:ln>
                  <a:noFill/>
                </a:ln>
                <a:solidFill>
                  <a:prstClr val="white"/>
                </a:solidFill>
                <a:effectLst/>
                <a:uLnTx/>
                <a:uFillTx/>
                <a:latin typeface="+mn-ea"/>
                <a:cs typeface="+mn-cs"/>
              </a:endParaRPr>
            </a:p>
          </p:txBody>
        </p:sp>
        <p:pic>
          <p:nvPicPr>
            <p:cNvPr id="34" name="Picture 21" descr="e7d195523061f1c08d347f6bf0421bdacd46f3c1815d51b81E1CE79090F8942429A56C6AE2B3163BABA1A3FCE285BEC4FF43A5085572A94AD2C0A17AE448F24FA68DD62479D8C0666FEB6710638384D2F47D54AD7F2B38C3ABBB35EE51AD5E67742C1FF546DCC76218565E20251006B77E5AD4F0C570B22F810BC32A9444C063058C909BE1F7E8177DAB518358029375"/>
            <p:cNvPicPr>
              <a:picLocks noChangeAspect="1"/>
            </p:cNvPicPr>
            <p:nvPr/>
          </p:nvPicPr>
          <p:blipFill>
            <a:blip r:embed="rId1" cstate="screen"/>
            <a:stretch>
              <a:fillRect/>
            </a:stretch>
          </p:blipFill>
          <p:spPr>
            <a:xfrm rot="2700000">
              <a:off x="9584699" y="1810470"/>
              <a:ext cx="60738" cy="3599274"/>
            </a:xfrm>
            <a:prstGeom prst="rect">
              <a:avLst/>
            </a:prstGeom>
          </p:spPr>
        </p:pic>
        <p:sp>
          <p:nvSpPr>
            <p:cNvPr id="35" name="TextBox 22" descr="e7d195523061f1c08d347f6bf0421bdacd46f3c1815d51b81E1CE79090F8942429A56C6AE2B3163BABA1A3FCE285BEC4FF43A5085572A94AD2C0A17AE448F24FA68DD62479D8C0666FEB6710638384D2F47D54AD7F2B38C3ABBB35EE51AD5E67742C1FF546DCC76218565E20251006B77E5AD4F0C570B22F810BC32A9444C063058C909BE1F7E8177DAB518358029375"/>
            <p:cNvSpPr txBox="1"/>
            <p:nvPr/>
          </p:nvSpPr>
          <p:spPr>
            <a:xfrm>
              <a:off x="8533469" y="2462390"/>
              <a:ext cx="1384422" cy="1508340"/>
            </a:xfrm>
            <a:prstGeom prst="rect">
              <a:avLst/>
            </a:prstGeom>
            <a:noFill/>
          </p:spPr>
          <p:txBody>
            <a:bodyPr wrap="square" rtlCol="0">
              <a:spAutoFit/>
            </a:bodyPr>
            <a:lstStyle/>
            <a:p>
              <a:pPr algn="ctr"/>
              <a:r>
                <a:rPr lang="en-US" sz="7200" b="1" dirty="0">
                  <a:solidFill>
                    <a:prstClr val="white">
                      <a:lumMod val="85000"/>
                    </a:prstClr>
                  </a:solidFill>
                  <a:latin typeface="Arial" panose="020B0604020202020204" pitchFamily="34" charset="0"/>
                  <a:ea typeface="黑体" panose="02010609060101010101" pitchFamily="49" charset="-122"/>
                  <a:cs typeface="Arial" panose="020B0604020202020204" pitchFamily="34" charset="0"/>
                </a:rPr>
                <a:t>4</a:t>
              </a:r>
              <a:endParaRPr lang="id-ID" sz="7200" b="1" dirty="0">
                <a:solidFill>
                  <a:prstClr val="white">
                    <a:lumMod val="85000"/>
                  </a:prstClr>
                </a:solidFill>
                <a:latin typeface="Arial" panose="020B0604020202020204" pitchFamily="34" charset="0"/>
                <a:ea typeface="黑体" panose="02010609060101010101" pitchFamily="49" charset="-122"/>
                <a:cs typeface="Arial" panose="020B0604020202020204" pitchFamily="34" charset="0"/>
              </a:endParaRPr>
            </a:p>
          </p:txBody>
        </p:sp>
        <p:grpSp>
          <p:nvGrpSpPr>
            <p:cNvPr id="36" name="Group 38" descr="e7d195523061f1c08d347f6bf0421bdacd46f3c1815d51b81E1CE79090F8942429A56C6AE2B3163BABA1A3FCE285BEC4FF43A5085572A94AD2C0A17AE448F24FA68DD62479D8C0666FEB6710638384D2F47D54AD7F2B38C3ABBB35EE51AD5E67742C1FF546DCC76218565E20251006B77E5AD4F0C570B22F810BC32A9444C063058C909BE1F7E8177DAB518358029375"/>
            <p:cNvGrpSpPr/>
            <p:nvPr/>
          </p:nvGrpSpPr>
          <p:grpSpPr>
            <a:xfrm>
              <a:off x="9619149" y="3592974"/>
              <a:ext cx="464344" cy="464344"/>
              <a:chOff x="8216107" y="2577307"/>
              <a:chExt cx="464344" cy="464344"/>
            </a:xfrm>
            <a:solidFill>
              <a:sysClr val="window" lastClr="FFFFFF"/>
            </a:solidFill>
          </p:grpSpPr>
          <p:sp>
            <p:nvSpPr>
              <p:cNvPr id="37" name="AutoShape 52"/>
              <p:cNvSpPr/>
              <p:nvPr/>
            </p:nvSpPr>
            <p:spPr bwMode="auto">
              <a:xfrm>
                <a:off x="8216107" y="2577307"/>
                <a:ext cx="464344" cy="464344"/>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mn-ea"/>
                  <a:sym typeface="Gill Sans" charset="0"/>
                </a:endParaRPr>
              </a:p>
            </p:txBody>
          </p:sp>
          <p:sp>
            <p:nvSpPr>
              <p:cNvPr id="38" name="AutoShape 53"/>
              <p:cNvSpPr/>
              <p:nvPr/>
            </p:nvSpPr>
            <p:spPr bwMode="auto">
              <a:xfrm>
                <a:off x="8390732" y="2736850"/>
                <a:ext cx="125413" cy="13017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mn-ea"/>
                  <a:sym typeface="Gill Sans" charset="0"/>
                </a:endParaRPr>
              </a:p>
            </p:txBody>
          </p:sp>
          <p:sp>
            <p:nvSpPr>
              <p:cNvPr id="39" name="AutoShape 54"/>
              <p:cNvSpPr/>
              <p:nvPr/>
            </p:nvSpPr>
            <p:spPr bwMode="auto">
              <a:xfrm>
                <a:off x="8375650" y="2896394"/>
                <a:ext cx="70644" cy="73819"/>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mn-ea"/>
                  <a:sym typeface="Gill Sans" charset="0"/>
                </a:endParaRPr>
              </a:p>
            </p:txBody>
          </p:sp>
          <p:sp>
            <p:nvSpPr>
              <p:cNvPr id="40" name="AutoShape 55"/>
              <p:cNvSpPr/>
              <p:nvPr/>
            </p:nvSpPr>
            <p:spPr bwMode="auto">
              <a:xfrm>
                <a:off x="8448675" y="2649538"/>
                <a:ext cx="71438" cy="74613"/>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mn-ea"/>
                  <a:sym typeface="Gill Sans" charset="0"/>
                </a:endParaRPr>
              </a:p>
            </p:txBody>
          </p:sp>
        </p:grpSp>
      </p:grpSp>
      <p:sp>
        <p:nvSpPr>
          <p:cNvPr id="41" name="矩形 40"/>
          <p:cNvSpPr/>
          <p:nvPr/>
        </p:nvSpPr>
        <p:spPr>
          <a:xfrm>
            <a:off x="6258833" y="3220915"/>
            <a:ext cx="2126964" cy="830997"/>
          </a:xfrm>
          <a:prstGeom prst="rect">
            <a:avLst/>
          </a:prstGeom>
        </p:spPr>
        <p:txBody>
          <a:bodyPr wrap="square">
            <a:spAutoFit/>
          </a:bodyPr>
          <a:lstStyle/>
          <a:p>
            <a:pPr algn="ctr"/>
            <a:r>
              <a:rPr lang="zh-CN" altLang="en-US" sz="2400" dirty="0">
                <a:solidFill>
                  <a:schemeClr val="accent2"/>
                </a:solidFill>
                <a:latin typeface="黑体" panose="02010609060101010101" pitchFamily="49" charset="-122"/>
                <a:ea typeface="黑体" panose="02010609060101010101" pitchFamily="49" charset="-122"/>
              </a:rPr>
              <a:t>事件营销</a:t>
            </a:r>
            <a:endParaRPr lang="en-US" altLang="zh-CN" sz="2400" dirty="0">
              <a:solidFill>
                <a:schemeClr val="accent2"/>
              </a:solidFill>
              <a:latin typeface="黑体" panose="02010609060101010101" pitchFamily="49" charset="-122"/>
              <a:ea typeface="黑体" panose="02010609060101010101" pitchFamily="49" charset="-122"/>
            </a:endParaRPr>
          </a:p>
          <a:p>
            <a:pPr algn="ctr"/>
            <a:r>
              <a:rPr lang="zh-CN" altLang="en-US" sz="2400" dirty="0">
                <a:solidFill>
                  <a:schemeClr val="accent2"/>
                </a:solidFill>
                <a:latin typeface="黑体" panose="02010609060101010101" pitchFamily="49" charset="-122"/>
                <a:ea typeface="黑体" panose="02010609060101010101" pitchFamily="49" charset="-122"/>
              </a:rPr>
              <a:t>型直播</a:t>
            </a:r>
            <a:endParaRPr lang="zh-CN" altLang="en-US" sz="2400" dirty="0">
              <a:solidFill>
                <a:schemeClr val="accent2"/>
              </a:solidFill>
              <a:latin typeface="黑体" panose="02010609060101010101" pitchFamily="49" charset="-122"/>
              <a:ea typeface="黑体" panose="02010609060101010101" pitchFamily="49"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1000"/>
                                        <p:tgtEl>
                                          <p:spTgt spid="30"/>
                                        </p:tgtEl>
                                      </p:cBhvr>
                                    </p:animEffect>
                                    <p:anim calcmode="lin" valueType="num">
                                      <p:cBhvr>
                                        <p:cTn id="26" dur="1000" fill="hold"/>
                                        <p:tgtEl>
                                          <p:spTgt spid="30"/>
                                        </p:tgtEl>
                                        <p:attrNameLst>
                                          <p:attrName>ppt_x</p:attrName>
                                        </p:attrNameLst>
                                      </p:cBhvr>
                                      <p:tavLst>
                                        <p:tav tm="0">
                                          <p:val>
                                            <p:strVal val="#ppt_x"/>
                                          </p:val>
                                        </p:tav>
                                        <p:tav tm="100000">
                                          <p:val>
                                            <p:strVal val="#ppt_x"/>
                                          </p:val>
                                        </p:tav>
                                      </p:tavLst>
                                    </p:anim>
                                    <p:anim calcmode="lin" valueType="num">
                                      <p:cBhvr>
                                        <p:cTn id="27" dur="1000" fill="hold"/>
                                        <p:tgtEl>
                                          <p:spTgt spid="30"/>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1000"/>
                                        <p:tgtEl>
                                          <p:spTgt spid="41"/>
                                        </p:tgtEl>
                                      </p:cBhvr>
                                    </p:animEffect>
                                    <p:anim calcmode="lin" valueType="num">
                                      <p:cBhvr>
                                        <p:cTn id="38" dur="1000" fill="hold"/>
                                        <p:tgtEl>
                                          <p:spTgt spid="41"/>
                                        </p:tgtEl>
                                        <p:attrNameLst>
                                          <p:attrName>ppt_x</p:attrName>
                                        </p:attrNameLst>
                                      </p:cBhvr>
                                      <p:tavLst>
                                        <p:tav tm="0">
                                          <p:val>
                                            <p:strVal val="#ppt_x"/>
                                          </p:val>
                                        </p:tav>
                                        <p:tav tm="100000">
                                          <p:val>
                                            <p:strVal val="#ppt_x"/>
                                          </p:val>
                                        </p:tav>
                                      </p:tavLst>
                                    </p:anim>
                                    <p:anim calcmode="lin" valueType="num">
                                      <p:cBhvr>
                                        <p:cTn id="39" dur="1000" fill="hold"/>
                                        <p:tgtEl>
                                          <p:spTgt spid="41"/>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p:cTn id="43" dur="500" fill="hold"/>
                                        <p:tgtEl>
                                          <p:spTgt spid="32"/>
                                        </p:tgtEl>
                                        <p:attrNameLst>
                                          <p:attrName>ppt_w</p:attrName>
                                        </p:attrNameLst>
                                      </p:cBhvr>
                                      <p:tavLst>
                                        <p:tav tm="0">
                                          <p:val>
                                            <p:fltVal val="0"/>
                                          </p:val>
                                        </p:tav>
                                        <p:tav tm="100000">
                                          <p:val>
                                            <p:strVal val="#ppt_w"/>
                                          </p:val>
                                        </p:tav>
                                      </p:tavLst>
                                    </p:anim>
                                    <p:anim calcmode="lin" valueType="num">
                                      <p:cBhvr>
                                        <p:cTn id="44" dur="500" fill="hold"/>
                                        <p:tgtEl>
                                          <p:spTgt spid="32"/>
                                        </p:tgtEl>
                                        <p:attrNameLst>
                                          <p:attrName>ppt_h</p:attrName>
                                        </p:attrNameLst>
                                      </p:cBhvr>
                                      <p:tavLst>
                                        <p:tav tm="0">
                                          <p:val>
                                            <p:fltVal val="0"/>
                                          </p:val>
                                        </p:tav>
                                        <p:tav tm="100000">
                                          <p:val>
                                            <p:strVal val="#ppt_h"/>
                                          </p:val>
                                        </p:tav>
                                      </p:tavLst>
                                    </p:anim>
                                    <p:animEffect transition="in" filter="fade">
                                      <p:cBhvr>
                                        <p:cTn id="45" dur="500"/>
                                        <p:tgtEl>
                                          <p:spTgt spid="32"/>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1000"/>
                                        <p:tgtEl>
                                          <p:spTgt spid="31"/>
                                        </p:tgtEl>
                                      </p:cBhvr>
                                    </p:animEffect>
                                    <p:anim calcmode="lin" valueType="num">
                                      <p:cBhvr>
                                        <p:cTn id="50" dur="1000" fill="hold"/>
                                        <p:tgtEl>
                                          <p:spTgt spid="31"/>
                                        </p:tgtEl>
                                        <p:attrNameLst>
                                          <p:attrName>ppt_x</p:attrName>
                                        </p:attrNameLst>
                                      </p:cBhvr>
                                      <p:tavLst>
                                        <p:tav tm="0">
                                          <p:val>
                                            <p:strVal val="#ppt_x"/>
                                          </p:val>
                                        </p:tav>
                                        <p:tav tm="100000">
                                          <p:val>
                                            <p:strVal val="#ppt_x"/>
                                          </p:val>
                                        </p:tav>
                                      </p:tavLst>
                                    </p:anim>
                                    <p:anim calcmode="lin" valueType="num">
                                      <p:cBhvr>
                                        <p:cTn id="51" dur="1000" fill="hold"/>
                                        <p:tgtEl>
                                          <p:spTgt spid="31"/>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1000"/>
                                        <p:tgtEl>
                                          <p:spTgt spid="5"/>
                                        </p:tgtEl>
                                      </p:cBhvr>
                                    </p:animEffect>
                                    <p:anim calcmode="lin" valueType="num">
                                      <p:cBhvr>
                                        <p:cTn id="56" dur="1000" fill="hold"/>
                                        <p:tgtEl>
                                          <p:spTgt spid="5"/>
                                        </p:tgtEl>
                                        <p:attrNameLst>
                                          <p:attrName>ppt_x</p:attrName>
                                        </p:attrNameLst>
                                      </p:cBhvr>
                                      <p:tavLst>
                                        <p:tav tm="0">
                                          <p:val>
                                            <p:strVal val="#ppt_x"/>
                                          </p:val>
                                        </p:tav>
                                        <p:tav tm="100000">
                                          <p:val>
                                            <p:strVal val="#ppt_x"/>
                                          </p:val>
                                        </p:tav>
                                      </p:tavLst>
                                    </p:anim>
                                    <p:anim calcmode="lin" valueType="num">
                                      <p:cBhvr>
                                        <p:cTn id="5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9" grpId="0"/>
      <p:bldP spid="30" grpId="0"/>
      <p:bldP spid="31"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矩形 73"/>
          <p:cNvSpPr/>
          <p:nvPr/>
        </p:nvSpPr>
        <p:spPr>
          <a:xfrm>
            <a:off x="554930" y="1808844"/>
            <a:ext cx="11086903" cy="3323987"/>
          </a:xfrm>
          <a:prstGeom prst="rect">
            <a:avLst/>
          </a:prstGeom>
        </p:spPr>
        <p:txBody>
          <a:bodyPr wrap="square">
            <a:spAutoFit/>
          </a:bodyPr>
          <a:lstStyle/>
          <a:p>
            <a:pPr indent="612140" algn="just">
              <a:lnSpc>
                <a:spcPct val="150000"/>
              </a:lnSpc>
              <a:spcBef>
                <a:spcPts val="1000"/>
              </a:spcBef>
              <a:spcAft>
                <a:spcPts val="500"/>
              </a:spcAft>
            </a:pPr>
            <a:r>
              <a:rPr lang="zh-CN" altLang="en-US" sz="2800" dirty="0">
                <a:solidFill>
                  <a:schemeClr val="accent2"/>
                </a:solidFill>
                <a:latin typeface="+mj-lt"/>
                <a:ea typeface="黑体" panose="02010609060101010101" pitchFamily="49" charset="-122"/>
              </a:rPr>
              <a:t>淘宝、京东等电商企业从</a:t>
            </a:r>
            <a:r>
              <a:rPr lang="en-US" altLang="zh-CN" sz="2800" dirty="0">
                <a:solidFill>
                  <a:schemeClr val="accent2"/>
                </a:solidFill>
                <a:latin typeface="+mj-lt"/>
                <a:ea typeface="黑体" panose="02010609060101010101" pitchFamily="49" charset="-122"/>
              </a:rPr>
              <a:t>2016</a:t>
            </a:r>
            <a:r>
              <a:rPr lang="zh-CN" altLang="en-US" sz="2800" dirty="0">
                <a:solidFill>
                  <a:schemeClr val="accent2"/>
                </a:solidFill>
                <a:latin typeface="+mj-lt"/>
                <a:ea typeface="黑体" panose="02010609060101010101" pitchFamily="49" charset="-122"/>
              </a:rPr>
              <a:t>年开始利用网络直播做营销活动，拼多多的直播功能于</a:t>
            </a:r>
            <a:r>
              <a:rPr lang="en-US" altLang="zh-CN" sz="2800" dirty="0">
                <a:solidFill>
                  <a:schemeClr val="accent2"/>
                </a:solidFill>
                <a:latin typeface="+mj-lt"/>
                <a:ea typeface="黑体" panose="02010609060101010101" pitchFamily="49" charset="-122"/>
              </a:rPr>
              <a:t>2020</a:t>
            </a:r>
            <a:r>
              <a:rPr lang="zh-CN" altLang="en-US" sz="2800" dirty="0">
                <a:solidFill>
                  <a:schemeClr val="accent2"/>
                </a:solidFill>
                <a:latin typeface="+mj-lt"/>
                <a:ea typeface="黑体" panose="02010609060101010101" pitchFamily="49" charset="-122"/>
              </a:rPr>
              <a:t>年正式上线。直播平台作为一种典型的“内容</a:t>
            </a:r>
            <a:r>
              <a:rPr lang="en-US" altLang="zh-CN" sz="2800" dirty="0">
                <a:solidFill>
                  <a:schemeClr val="accent2"/>
                </a:solidFill>
                <a:latin typeface="+mj-lt"/>
                <a:ea typeface="黑体" panose="02010609060101010101" pitchFamily="49" charset="-122"/>
              </a:rPr>
              <a:t>+</a:t>
            </a:r>
            <a:r>
              <a:rPr lang="zh-CN" altLang="en-US" sz="2800" dirty="0">
                <a:solidFill>
                  <a:schemeClr val="accent2"/>
                </a:solidFill>
                <a:latin typeface="+mj-lt"/>
                <a:ea typeface="黑体" panose="02010609060101010101" pitchFamily="49" charset="-122"/>
              </a:rPr>
              <a:t>电商”直播互动媒介，已和电商场景实现了高度融合，成为平台增强用户黏性的手段之一。符合条件的主播在抖音、快手、斗鱼、一直播、</a:t>
            </a:r>
            <a:r>
              <a:rPr lang="en-US" altLang="zh-CN" sz="2800" dirty="0">
                <a:solidFill>
                  <a:schemeClr val="accent2"/>
                </a:solidFill>
                <a:latin typeface="+mj-lt"/>
                <a:ea typeface="黑体" panose="02010609060101010101" pitchFamily="49" charset="-122"/>
              </a:rPr>
              <a:t>YY </a:t>
            </a:r>
            <a:r>
              <a:rPr lang="zh-CN" altLang="en-US" sz="2800" dirty="0">
                <a:solidFill>
                  <a:schemeClr val="accent2"/>
                </a:solidFill>
                <a:latin typeface="+mj-lt"/>
                <a:ea typeface="黑体" panose="02010609060101010101" pitchFamily="49" charset="-122"/>
              </a:rPr>
              <a:t>直播等平台上都能将商品放入直播间售卖。</a:t>
            </a:r>
            <a:endParaRPr lang="en-US" altLang="zh-CN" sz="2800" dirty="0">
              <a:solidFill>
                <a:schemeClr val="accent2"/>
              </a:solidFill>
              <a:latin typeface="+mj-lt"/>
              <a:ea typeface="黑体" panose="02010609060101010101" pitchFamily="49" charset="-122"/>
            </a:endParaRPr>
          </a:p>
        </p:txBody>
      </p:sp>
    </p:spTree>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0"/>
          <p:cNvSpPr/>
          <p:nvPr>
            <p:custDataLst>
              <p:tags r:id="rId1"/>
            </p:custDataLst>
          </p:nvPr>
        </p:nvSpPr>
        <p:spPr>
          <a:xfrm>
            <a:off x="715920" y="6108916"/>
            <a:ext cx="1547690" cy="446830"/>
          </a:xfrm>
          <a:prstGeom prst="rect">
            <a:avLst/>
          </a:prstGeom>
        </p:spPr>
        <p:txBody>
          <a:bodyPr wrap="square">
            <a:noAutofit/>
          </a:bodyPr>
          <a:lstStyle/>
          <a:p>
            <a:pPr marL="0" marR="0" lvl="0" indent="0" algn="ctr" defTabSz="904240" rtl="0" eaLnBrk="1" fontAlgn="auto" latinLnBrk="0" hangingPunct="1">
              <a:spcBef>
                <a:spcPts val="0"/>
              </a:spcBef>
              <a:spcAft>
                <a:spcPts val="0"/>
              </a:spcAft>
              <a:buClrTx/>
              <a:buSzTx/>
              <a:buFontTx/>
              <a:buNone/>
            </a:pPr>
            <a:r>
              <a:rPr kumimoji="0" lang="zh-CN" altLang="en-US" sz="2400" i="0" u="none" strike="noStrike" kern="1200" cap="none" spc="150" normalizeH="0" noProof="0" dirty="0">
                <a:ln>
                  <a:noFill/>
                </a:ln>
                <a:solidFill>
                  <a:schemeClr val="accent2"/>
                </a:solidFill>
                <a:effectLst/>
                <a:uLnTx/>
                <a:uFillTx/>
                <a:latin typeface="黑体" panose="02010609060101010101" pitchFamily="49" charset="-122"/>
                <a:ea typeface="黑体" panose="02010609060101010101" pitchFamily="49" charset="-122"/>
                <a:sym typeface="Arial" panose="020B0604020202020204" pitchFamily="34" charset="0"/>
              </a:rPr>
              <a:t>直播目标</a:t>
            </a:r>
            <a:endParaRPr kumimoji="0" lang="zh-CN" altLang="en-US" sz="2400" i="0" u="none" strike="noStrike" kern="1200" cap="none" spc="150" normalizeH="0" noProof="0" dirty="0">
              <a:ln>
                <a:noFill/>
              </a:ln>
              <a:solidFill>
                <a:schemeClr val="accent2"/>
              </a:solidFill>
              <a:effectLst/>
              <a:uLnTx/>
              <a:uFillTx/>
              <a:latin typeface="黑体" panose="02010609060101010101" pitchFamily="49" charset="-122"/>
              <a:ea typeface="黑体" panose="02010609060101010101" pitchFamily="49" charset="-122"/>
              <a:sym typeface="Arial" panose="020B0604020202020204" pitchFamily="34" charset="0"/>
            </a:endParaRPr>
          </a:p>
        </p:txBody>
      </p:sp>
      <p:sp>
        <p:nvSpPr>
          <p:cNvPr id="3" name="Rectangle 21"/>
          <p:cNvSpPr/>
          <p:nvPr>
            <p:custDataLst>
              <p:tags r:id="rId2"/>
            </p:custDataLst>
          </p:nvPr>
        </p:nvSpPr>
        <p:spPr>
          <a:xfrm>
            <a:off x="2953154" y="5346476"/>
            <a:ext cx="1547690" cy="446830"/>
          </a:xfrm>
          <a:prstGeom prst="rect">
            <a:avLst/>
          </a:prstGeom>
        </p:spPr>
        <p:txBody>
          <a:bodyPr wrap="square">
            <a:noAutofit/>
          </a:bodyPr>
          <a:lstStyle/>
          <a:p>
            <a:pPr marL="0" marR="0" lvl="0" indent="0" algn="ctr" defTabSz="904240" rtl="0" eaLnBrk="1" fontAlgn="auto" latinLnBrk="0" hangingPunct="1">
              <a:spcBef>
                <a:spcPts val="0"/>
              </a:spcBef>
              <a:spcAft>
                <a:spcPts val="0"/>
              </a:spcAft>
              <a:buClrTx/>
              <a:buSzTx/>
              <a:buFontTx/>
              <a:buNone/>
            </a:pPr>
            <a:r>
              <a:rPr kumimoji="0" lang="zh-CN" altLang="en-US" sz="2400" i="0" u="none" strike="noStrike" kern="1200" cap="none" spc="150" normalizeH="0" noProof="0" dirty="0">
                <a:ln>
                  <a:noFill/>
                </a:ln>
                <a:solidFill>
                  <a:schemeClr val="accent2"/>
                </a:solidFill>
                <a:effectLst/>
                <a:uLnTx/>
                <a:uFillTx/>
                <a:latin typeface="+mj-lt"/>
                <a:ea typeface="黑体" panose="02010609060101010101" pitchFamily="49" charset="-122"/>
                <a:sym typeface="Arial" panose="020B0604020202020204" pitchFamily="34" charset="0"/>
              </a:rPr>
              <a:t>直播分工</a:t>
            </a:r>
            <a:endParaRPr kumimoji="0" lang="zh-CN" altLang="en-US" sz="2400" i="0" u="none" strike="noStrike" kern="1200" cap="none" spc="150" normalizeH="0" noProof="0" dirty="0">
              <a:ln>
                <a:noFill/>
              </a:ln>
              <a:solidFill>
                <a:schemeClr val="accent2"/>
              </a:solidFill>
              <a:effectLst/>
              <a:uLnTx/>
              <a:uFillTx/>
              <a:latin typeface="+mj-lt"/>
              <a:ea typeface="黑体" panose="02010609060101010101" pitchFamily="49" charset="-122"/>
              <a:sym typeface="Arial" panose="020B0604020202020204" pitchFamily="34" charset="0"/>
            </a:endParaRPr>
          </a:p>
        </p:txBody>
      </p:sp>
      <p:sp>
        <p:nvSpPr>
          <p:cNvPr id="4" name="Rectangle 22"/>
          <p:cNvSpPr/>
          <p:nvPr>
            <p:custDataLst>
              <p:tags r:id="rId3"/>
            </p:custDataLst>
          </p:nvPr>
        </p:nvSpPr>
        <p:spPr>
          <a:xfrm>
            <a:off x="5148274" y="4471876"/>
            <a:ext cx="1612391" cy="781184"/>
          </a:xfrm>
          <a:prstGeom prst="rect">
            <a:avLst/>
          </a:prstGeom>
        </p:spPr>
        <p:txBody>
          <a:bodyPr wrap="square">
            <a:noAutofit/>
          </a:bodyPr>
          <a:lstStyle/>
          <a:p>
            <a:pPr marL="0" marR="0" lvl="0" indent="0" algn="ctr" defTabSz="904240" rtl="0" eaLnBrk="1" fontAlgn="auto" latinLnBrk="0" hangingPunct="1">
              <a:spcBef>
                <a:spcPts val="0"/>
              </a:spcBef>
              <a:spcAft>
                <a:spcPts val="0"/>
              </a:spcAft>
              <a:buClrTx/>
              <a:buSzTx/>
              <a:buFontTx/>
              <a:buNone/>
            </a:pPr>
            <a:r>
              <a:rPr kumimoji="0" lang="zh-CN" altLang="en-US" sz="2400" i="0" u="none" strike="noStrike" kern="1200" cap="none" spc="150" normalizeH="0" noProof="0" dirty="0">
                <a:ln>
                  <a:noFill/>
                </a:ln>
                <a:solidFill>
                  <a:schemeClr val="accent2"/>
                </a:solidFill>
                <a:effectLst/>
                <a:uLnTx/>
                <a:uFillTx/>
                <a:latin typeface="+mj-lt"/>
                <a:ea typeface="黑体" panose="02010609060101010101" pitchFamily="49" charset="-122"/>
                <a:sym typeface="Arial" panose="020B0604020202020204" pitchFamily="34" charset="0"/>
              </a:rPr>
              <a:t>控制</a:t>
            </a:r>
            <a:endParaRPr kumimoji="0" lang="en-US" altLang="zh-CN" sz="2400" i="0" u="none" strike="noStrike" kern="1200" cap="none" spc="150" normalizeH="0" noProof="0" dirty="0">
              <a:ln>
                <a:noFill/>
              </a:ln>
              <a:solidFill>
                <a:schemeClr val="accent2"/>
              </a:solidFill>
              <a:effectLst/>
              <a:uLnTx/>
              <a:uFillTx/>
              <a:latin typeface="+mj-lt"/>
              <a:ea typeface="黑体" panose="02010609060101010101" pitchFamily="49" charset="-122"/>
              <a:sym typeface="Arial" panose="020B0604020202020204" pitchFamily="34" charset="0"/>
            </a:endParaRPr>
          </a:p>
          <a:p>
            <a:pPr marL="0" marR="0" lvl="0" indent="0" algn="ctr" defTabSz="904240" rtl="0" eaLnBrk="1" fontAlgn="auto" latinLnBrk="0" hangingPunct="1">
              <a:spcBef>
                <a:spcPts val="0"/>
              </a:spcBef>
              <a:spcAft>
                <a:spcPts val="0"/>
              </a:spcAft>
              <a:buClrTx/>
              <a:buSzTx/>
              <a:buFontTx/>
              <a:buNone/>
            </a:pPr>
            <a:r>
              <a:rPr kumimoji="0" lang="zh-CN" altLang="en-US" sz="2400" i="0" u="none" strike="noStrike" kern="1200" cap="none" spc="150" normalizeH="0" noProof="0" dirty="0">
                <a:ln>
                  <a:noFill/>
                </a:ln>
                <a:solidFill>
                  <a:schemeClr val="accent2"/>
                </a:solidFill>
                <a:effectLst/>
                <a:uLnTx/>
                <a:uFillTx/>
                <a:latin typeface="+mj-lt"/>
                <a:ea typeface="黑体" panose="02010609060101010101" pitchFamily="49" charset="-122"/>
                <a:sym typeface="Arial" panose="020B0604020202020204" pitchFamily="34" charset="0"/>
              </a:rPr>
              <a:t>直播预算</a:t>
            </a:r>
            <a:endParaRPr kumimoji="0" lang="zh-CN" altLang="en-US" sz="2400" i="0" u="none" strike="noStrike" kern="1200" cap="none" spc="150" normalizeH="0" noProof="0" dirty="0">
              <a:ln>
                <a:noFill/>
              </a:ln>
              <a:solidFill>
                <a:schemeClr val="accent2"/>
              </a:solidFill>
              <a:effectLst/>
              <a:uLnTx/>
              <a:uFillTx/>
              <a:latin typeface="+mj-lt"/>
              <a:ea typeface="黑体" panose="02010609060101010101" pitchFamily="49" charset="-122"/>
              <a:sym typeface="Arial" panose="020B0604020202020204" pitchFamily="34" charset="0"/>
            </a:endParaRPr>
          </a:p>
        </p:txBody>
      </p:sp>
      <p:sp>
        <p:nvSpPr>
          <p:cNvPr id="5" name="Rectangle 23"/>
          <p:cNvSpPr/>
          <p:nvPr>
            <p:custDataLst>
              <p:tags r:id="rId4"/>
            </p:custDataLst>
          </p:nvPr>
        </p:nvSpPr>
        <p:spPr>
          <a:xfrm>
            <a:off x="6887411" y="3458336"/>
            <a:ext cx="1590501" cy="446973"/>
          </a:xfrm>
          <a:prstGeom prst="rect">
            <a:avLst/>
          </a:prstGeom>
        </p:spPr>
        <p:txBody>
          <a:bodyPr wrap="square">
            <a:noAutofit/>
          </a:bodyPr>
          <a:lstStyle/>
          <a:p>
            <a:pPr marL="0" marR="0" lvl="0" indent="0" algn="ctr" defTabSz="904240" rtl="0" eaLnBrk="1" fontAlgn="auto" latinLnBrk="0" hangingPunct="1">
              <a:spcBef>
                <a:spcPts val="0"/>
              </a:spcBef>
              <a:spcAft>
                <a:spcPts val="0"/>
              </a:spcAft>
              <a:buClrTx/>
              <a:buSzTx/>
              <a:buFontTx/>
              <a:buNone/>
            </a:pPr>
            <a:r>
              <a:rPr kumimoji="0" lang="zh-CN" altLang="en-US" sz="2400" i="0" u="none" strike="noStrike" kern="1200" cap="none" spc="150" normalizeH="0" noProof="0" dirty="0">
                <a:ln>
                  <a:noFill/>
                </a:ln>
                <a:solidFill>
                  <a:schemeClr val="accent2"/>
                </a:solidFill>
                <a:effectLst/>
                <a:uLnTx/>
                <a:uFillTx/>
                <a:latin typeface="+mj-lt"/>
                <a:ea typeface="黑体" panose="02010609060101010101" pitchFamily="49" charset="-122"/>
                <a:sym typeface="Arial" panose="020B0604020202020204" pitchFamily="34" charset="0"/>
              </a:rPr>
              <a:t>直播流程</a:t>
            </a:r>
            <a:endParaRPr kumimoji="0" lang="zh-CN" altLang="en-US" sz="2400" i="0" u="none" strike="noStrike" kern="1200" cap="none" spc="150" normalizeH="0" noProof="0" dirty="0">
              <a:ln>
                <a:noFill/>
              </a:ln>
              <a:solidFill>
                <a:schemeClr val="accent2"/>
              </a:solidFill>
              <a:effectLst/>
              <a:uLnTx/>
              <a:uFillTx/>
              <a:latin typeface="+mj-lt"/>
              <a:ea typeface="黑体" panose="02010609060101010101" pitchFamily="49" charset="-122"/>
              <a:sym typeface="Arial" panose="020B0604020202020204" pitchFamily="34" charset="0"/>
            </a:endParaRPr>
          </a:p>
        </p:txBody>
      </p:sp>
      <p:grpSp>
        <p:nvGrpSpPr>
          <p:cNvPr id="36" name="组合 35"/>
          <p:cNvGrpSpPr/>
          <p:nvPr/>
        </p:nvGrpSpPr>
        <p:grpSpPr>
          <a:xfrm>
            <a:off x="553765" y="5073419"/>
            <a:ext cx="1872000" cy="900000"/>
            <a:chOff x="623068" y="5073419"/>
            <a:chExt cx="1872000" cy="900000"/>
          </a:xfrm>
        </p:grpSpPr>
        <p:grpSp>
          <p:nvGrpSpPr>
            <p:cNvPr id="6" name="Group 1"/>
            <p:cNvGrpSpPr/>
            <p:nvPr>
              <p:custDataLst>
                <p:tags r:id="rId5"/>
              </p:custDataLst>
            </p:nvPr>
          </p:nvGrpSpPr>
          <p:grpSpPr>
            <a:xfrm>
              <a:off x="623068" y="5073419"/>
              <a:ext cx="1872000" cy="900000"/>
              <a:chOff x="1030288" y="3184525"/>
              <a:chExt cx="1922463" cy="815975"/>
            </a:xfrm>
          </p:grpSpPr>
          <p:sp>
            <p:nvSpPr>
              <p:cNvPr id="7" name="Freeform 5"/>
              <p:cNvSpPr/>
              <p:nvPr>
                <p:custDataLst>
                  <p:tags r:id="rId6"/>
                </p:custDataLst>
              </p:nvPr>
            </p:nvSpPr>
            <p:spPr bwMode="auto">
              <a:xfrm>
                <a:off x="1030288" y="3184525"/>
                <a:ext cx="1922463" cy="650875"/>
              </a:xfrm>
              <a:custGeom>
                <a:avLst/>
                <a:gdLst>
                  <a:gd name="T0" fmla="*/ 1211 w 1211"/>
                  <a:gd name="T1" fmla="*/ 0 h 410"/>
                  <a:gd name="T2" fmla="*/ 1035 w 1211"/>
                  <a:gd name="T3" fmla="*/ 410 h 410"/>
                  <a:gd name="T4" fmla="*/ 0 w 1211"/>
                  <a:gd name="T5" fmla="*/ 410 h 410"/>
                  <a:gd name="T6" fmla="*/ 329 w 1211"/>
                  <a:gd name="T7" fmla="*/ 0 h 410"/>
                  <a:gd name="T8" fmla="*/ 1211 w 1211"/>
                  <a:gd name="T9" fmla="*/ 0 h 410"/>
                </a:gdLst>
                <a:ahLst/>
                <a:cxnLst>
                  <a:cxn ang="0">
                    <a:pos x="T0" y="T1"/>
                  </a:cxn>
                  <a:cxn ang="0">
                    <a:pos x="T2" y="T3"/>
                  </a:cxn>
                  <a:cxn ang="0">
                    <a:pos x="T4" y="T5"/>
                  </a:cxn>
                  <a:cxn ang="0">
                    <a:pos x="T6" y="T7"/>
                  </a:cxn>
                  <a:cxn ang="0">
                    <a:pos x="T8" y="T9"/>
                  </a:cxn>
                </a:cxnLst>
                <a:rect l="0" t="0" r="r" b="b"/>
                <a:pathLst>
                  <a:path w="1211" h="410">
                    <a:moveTo>
                      <a:pt x="1211" y="0"/>
                    </a:moveTo>
                    <a:lnTo>
                      <a:pt x="1035" y="410"/>
                    </a:lnTo>
                    <a:lnTo>
                      <a:pt x="0" y="410"/>
                    </a:lnTo>
                    <a:lnTo>
                      <a:pt x="329" y="0"/>
                    </a:lnTo>
                    <a:lnTo>
                      <a:pt x="1211" y="0"/>
                    </a:lnTo>
                    <a:close/>
                  </a:path>
                </a:pathLst>
              </a:custGeom>
              <a:solidFill>
                <a:srgbClr val="1F74AD"/>
              </a:solidFill>
              <a:ln>
                <a:noFill/>
              </a:ln>
              <a:extLst>
                <a:ext uri="{91240B29-F687-4F45-9708-019B960494DF}">
                  <a14:hiddenLine xmlns:a14="http://schemas.microsoft.com/office/drawing/2010/main" w="9525">
                    <a:solidFill>
                      <a:srgbClr val="000000"/>
                    </a:solidFill>
                    <a:round/>
                  </a14:hiddenLine>
                </a:ext>
              </a:extLst>
            </p:spPr>
            <p:txBody>
              <a:bodyPr vert="horz" wrap="square" lIns="55425" tIns="27712" rIns="55425" bIns="27712" numCol="1" anchor="t" anchorCtr="0" compatLnSpc="1"/>
              <a:lstStyle/>
              <a:p>
                <a:pPr marL="0" marR="0" lvl="0" indent="0" algn="l" defTabSz="904240" rtl="0" eaLnBrk="1" fontAlgn="auto" latinLnBrk="0" hangingPunct="1">
                  <a:lnSpc>
                    <a:spcPct val="100000"/>
                  </a:lnSpc>
                  <a:spcBef>
                    <a:spcPts val="0"/>
                  </a:spcBef>
                  <a:spcAft>
                    <a:spcPts val="0"/>
                  </a:spcAft>
                  <a:buClrTx/>
                  <a:buSzTx/>
                  <a:buFontTx/>
                  <a:buNone/>
                </a:pPr>
                <a:endParaRPr kumimoji="0" lang="en-US" sz="1455" b="0" i="0" u="none" strike="noStrike" kern="1200" cap="none" spc="0" normalizeH="0" baseline="0" noProof="0">
                  <a:ln>
                    <a:noFill/>
                  </a:ln>
                  <a:solidFill>
                    <a:prstClr val="black"/>
                  </a:solidFill>
                  <a:effectLst/>
                  <a:uLnTx/>
                  <a:uFillTx/>
                  <a:latin typeface="黑体" panose="02010609060101010101" pitchFamily="49" charset="-122"/>
                  <a:ea typeface="黑体" panose="02010609060101010101" pitchFamily="49" charset="-122"/>
                  <a:sym typeface="Arial" panose="020B0604020202020204" pitchFamily="34" charset="0"/>
                </a:endParaRPr>
              </a:p>
            </p:txBody>
          </p:sp>
          <p:sp>
            <p:nvSpPr>
              <p:cNvPr id="8" name="Rectangle 6"/>
              <p:cNvSpPr>
                <a:spLocks noChangeArrowheads="1"/>
              </p:cNvSpPr>
              <p:nvPr>
                <p:custDataLst>
                  <p:tags r:id="rId7"/>
                </p:custDataLst>
              </p:nvPr>
            </p:nvSpPr>
            <p:spPr bwMode="auto">
              <a:xfrm>
                <a:off x="1039797" y="3825891"/>
                <a:ext cx="1643063" cy="165100"/>
              </a:xfrm>
              <a:prstGeom prst="rect">
                <a:avLst/>
              </a:prstGeom>
              <a:solidFill>
                <a:srgbClr val="1F74AD">
                  <a:lumMod val="7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5425" tIns="27712" rIns="55425" bIns="27712" numCol="1" anchor="t" anchorCtr="0" compatLnSpc="1"/>
              <a:lstStyle/>
              <a:p>
                <a:pPr marL="0" marR="0" lvl="0" indent="0" algn="l" defTabSz="904240" rtl="0" eaLnBrk="1" fontAlgn="auto" latinLnBrk="0" hangingPunct="1">
                  <a:lnSpc>
                    <a:spcPct val="100000"/>
                  </a:lnSpc>
                  <a:spcBef>
                    <a:spcPts val="0"/>
                  </a:spcBef>
                  <a:spcAft>
                    <a:spcPts val="0"/>
                  </a:spcAft>
                  <a:buClrTx/>
                  <a:buSzTx/>
                  <a:buFontTx/>
                  <a:buNone/>
                </a:pPr>
                <a:endParaRPr kumimoji="0" lang="en-US" sz="1455" b="0" i="0" u="none" strike="noStrike" kern="1200" cap="none" spc="0" normalizeH="0" baseline="0" noProof="0">
                  <a:ln>
                    <a:noFill/>
                  </a:ln>
                  <a:solidFill>
                    <a:prstClr val="black"/>
                  </a:solidFill>
                  <a:effectLst/>
                  <a:uLnTx/>
                  <a:uFillTx/>
                  <a:latin typeface="黑体" panose="02010609060101010101" pitchFamily="49" charset="-122"/>
                  <a:ea typeface="黑体" panose="02010609060101010101" pitchFamily="49" charset="-122"/>
                  <a:sym typeface="Arial" panose="020B0604020202020204" pitchFamily="34" charset="0"/>
                </a:endParaRPr>
              </a:p>
            </p:txBody>
          </p:sp>
          <p:sp>
            <p:nvSpPr>
              <p:cNvPr id="9" name="Freeform 7"/>
              <p:cNvSpPr/>
              <p:nvPr>
                <p:custDataLst>
                  <p:tags r:id="rId8"/>
                </p:custDataLst>
              </p:nvPr>
            </p:nvSpPr>
            <p:spPr bwMode="auto">
              <a:xfrm>
                <a:off x="2673351" y="3184525"/>
                <a:ext cx="279400" cy="815975"/>
              </a:xfrm>
              <a:custGeom>
                <a:avLst/>
                <a:gdLst>
                  <a:gd name="T0" fmla="*/ 0 w 176"/>
                  <a:gd name="T1" fmla="*/ 410 h 514"/>
                  <a:gd name="T2" fmla="*/ 0 w 176"/>
                  <a:gd name="T3" fmla="*/ 514 h 514"/>
                  <a:gd name="T4" fmla="*/ 176 w 176"/>
                  <a:gd name="T5" fmla="*/ 99 h 514"/>
                  <a:gd name="T6" fmla="*/ 176 w 176"/>
                  <a:gd name="T7" fmla="*/ 0 h 514"/>
                  <a:gd name="T8" fmla="*/ 0 w 176"/>
                  <a:gd name="T9" fmla="*/ 410 h 514"/>
                </a:gdLst>
                <a:ahLst/>
                <a:cxnLst>
                  <a:cxn ang="0">
                    <a:pos x="T0" y="T1"/>
                  </a:cxn>
                  <a:cxn ang="0">
                    <a:pos x="T2" y="T3"/>
                  </a:cxn>
                  <a:cxn ang="0">
                    <a:pos x="T4" y="T5"/>
                  </a:cxn>
                  <a:cxn ang="0">
                    <a:pos x="T6" y="T7"/>
                  </a:cxn>
                  <a:cxn ang="0">
                    <a:pos x="T8" y="T9"/>
                  </a:cxn>
                </a:cxnLst>
                <a:rect l="0" t="0" r="r" b="b"/>
                <a:pathLst>
                  <a:path w="176" h="514">
                    <a:moveTo>
                      <a:pt x="0" y="410"/>
                    </a:moveTo>
                    <a:lnTo>
                      <a:pt x="0" y="514"/>
                    </a:lnTo>
                    <a:lnTo>
                      <a:pt x="176" y="99"/>
                    </a:lnTo>
                    <a:lnTo>
                      <a:pt x="176" y="0"/>
                    </a:lnTo>
                    <a:lnTo>
                      <a:pt x="0" y="410"/>
                    </a:lnTo>
                    <a:close/>
                  </a:path>
                </a:pathLst>
              </a:custGeom>
              <a:solidFill>
                <a:srgbClr val="1F74AD">
                  <a:lumMod val="5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55425" tIns="27712" rIns="55425" bIns="27712" numCol="1" anchor="t" anchorCtr="0" compatLnSpc="1"/>
              <a:lstStyle/>
              <a:p>
                <a:pPr marL="0" marR="0" lvl="0" indent="0" algn="l" defTabSz="904240" rtl="0" eaLnBrk="1" fontAlgn="auto" latinLnBrk="0" hangingPunct="1">
                  <a:lnSpc>
                    <a:spcPct val="100000"/>
                  </a:lnSpc>
                  <a:spcBef>
                    <a:spcPts val="0"/>
                  </a:spcBef>
                  <a:spcAft>
                    <a:spcPts val="0"/>
                  </a:spcAft>
                  <a:buClrTx/>
                  <a:buSzTx/>
                  <a:buFontTx/>
                  <a:buNone/>
                </a:pPr>
                <a:endParaRPr kumimoji="0" lang="en-US" sz="1455" b="0" i="0" u="none" strike="noStrike" kern="1200" cap="none" spc="0" normalizeH="0" baseline="0" noProof="0">
                  <a:ln>
                    <a:noFill/>
                  </a:ln>
                  <a:solidFill>
                    <a:prstClr val="black"/>
                  </a:solidFill>
                  <a:effectLst/>
                  <a:uLnTx/>
                  <a:uFillTx/>
                  <a:latin typeface="黑体" panose="02010609060101010101" pitchFamily="49" charset="-122"/>
                  <a:ea typeface="黑体" panose="02010609060101010101" pitchFamily="49" charset="-122"/>
                  <a:sym typeface="Arial" panose="020B0604020202020204" pitchFamily="34" charset="0"/>
                </a:endParaRPr>
              </a:p>
            </p:txBody>
          </p:sp>
        </p:grpSp>
        <p:sp>
          <p:nvSpPr>
            <p:cNvPr id="10" name="Freeform 52"/>
            <p:cNvSpPr>
              <a:spLocks noEditPoints="1"/>
            </p:cNvSpPr>
            <p:nvPr>
              <p:custDataLst>
                <p:tags r:id="rId9"/>
              </p:custDataLst>
            </p:nvPr>
          </p:nvSpPr>
          <p:spPr bwMode="auto">
            <a:xfrm>
              <a:off x="1380841" y="5216368"/>
              <a:ext cx="432000" cy="432000"/>
            </a:xfrm>
            <a:custGeom>
              <a:avLst/>
              <a:gdLst/>
              <a:ahLst/>
              <a:cxnLst>
                <a:cxn ang="0">
                  <a:pos x="224" y="12"/>
                </a:cxn>
                <a:cxn ang="0">
                  <a:pos x="188" y="0"/>
                </a:cxn>
                <a:cxn ang="0">
                  <a:pos x="168" y="4"/>
                </a:cxn>
                <a:cxn ang="0">
                  <a:pos x="112" y="54"/>
                </a:cxn>
                <a:cxn ang="0">
                  <a:pos x="110" y="54"/>
                </a:cxn>
                <a:cxn ang="0">
                  <a:pos x="28" y="138"/>
                </a:cxn>
                <a:cxn ang="0">
                  <a:pos x="20" y="152"/>
                </a:cxn>
                <a:cxn ang="0">
                  <a:pos x="0" y="228"/>
                </a:cxn>
                <a:cxn ang="0">
                  <a:pos x="8" y="248"/>
                </a:cxn>
                <a:cxn ang="0">
                  <a:pos x="28" y="256"/>
                </a:cxn>
                <a:cxn ang="0">
                  <a:pos x="106" y="236"/>
                </a:cxn>
                <a:cxn ang="0">
                  <a:pos x="240" y="106"/>
                </a:cxn>
                <a:cxn ang="0">
                  <a:pos x="252" y="86"/>
                </a:cxn>
                <a:cxn ang="0">
                  <a:pos x="254" y="52"/>
                </a:cxn>
                <a:cxn ang="0">
                  <a:pos x="236" y="20"/>
                </a:cxn>
                <a:cxn ang="0">
                  <a:pos x="126" y="180"/>
                </a:cxn>
                <a:cxn ang="0">
                  <a:pos x="198" y="94"/>
                </a:cxn>
                <a:cxn ang="0">
                  <a:pos x="196" y="126"/>
                </a:cxn>
                <a:cxn ang="0">
                  <a:pos x="190" y="134"/>
                </a:cxn>
                <a:cxn ang="0">
                  <a:pos x="128" y="196"/>
                </a:cxn>
                <a:cxn ang="0">
                  <a:pos x="118" y="162"/>
                </a:cxn>
                <a:cxn ang="0">
                  <a:pos x="100" y="142"/>
                </a:cxn>
                <a:cxn ang="0">
                  <a:pos x="168" y="60"/>
                </a:cxn>
                <a:cxn ang="0">
                  <a:pos x="184" y="72"/>
                </a:cxn>
                <a:cxn ang="0">
                  <a:pos x="118" y="162"/>
                </a:cxn>
                <a:cxn ang="0">
                  <a:pos x="72" y="130"/>
                </a:cxn>
                <a:cxn ang="0">
                  <a:pos x="122" y="66"/>
                </a:cxn>
                <a:cxn ang="0">
                  <a:pos x="150" y="56"/>
                </a:cxn>
                <a:cxn ang="0">
                  <a:pos x="34" y="238"/>
                </a:cxn>
                <a:cxn ang="0">
                  <a:pos x="28" y="240"/>
                </a:cxn>
                <a:cxn ang="0">
                  <a:pos x="16" y="232"/>
                </a:cxn>
                <a:cxn ang="0">
                  <a:pos x="16" y="224"/>
                </a:cxn>
                <a:cxn ang="0">
                  <a:pos x="32" y="194"/>
                </a:cxn>
                <a:cxn ang="0">
                  <a:pos x="52" y="204"/>
                </a:cxn>
                <a:cxn ang="0">
                  <a:pos x="60" y="218"/>
                </a:cxn>
                <a:cxn ang="0">
                  <a:pos x="34" y="238"/>
                </a:cxn>
                <a:cxn ang="0">
                  <a:pos x="70" y="222"/>
                </a:cxn>
                <a:cxn ang="0">
                  <a:pos x="58" y="198"/>
                </a:cxn>
                <a:cxn ang="0">
                  <a:pos x="44" y="188"/>
                </a:cxn>
                <a:cxn ang="0">
                  <a:pos x="36" y="156"/>
                </a:cxn>
                <a:cxn ang="0">
                  <a:pos x="38" y="150"/>
                </a:cxn>
                <a:cxn ang="0">
                  <a:pos x="60" y="144"/>
                </a:cxn>
                <a:cxn ang="0">
                  <a:pos x="82" y="150"/>
                </a:cxn>
                <a:cxn ang="0">
                  <a:pos x="96" y="160"/>
                </a:cxn>
                <a:cxn ang="0">
                  <a:pos x="110" y="182"/>
                </a:cxn>
                <a:cxn ang="0">
                  <a:pos x="110" y="206"/>
                </a:cxn>
                <a:cxn ang="0">
                  <a:pos x="104" y="220"/>
                </a:cxn>
                <a:cxn ang="0">
                  <a:pos x="230" y="94"/>
                </a:cxn>
                <a:cxn ang="0">
                  <a:pos x="216" y="102"/>
                </a:cxn>
                <a:cxn ang="0">
                  <a:pos x="210" y="80"/>
                </a:cxn>
                <a:cxn ang="0">
                  <a:pos x="196" y="60"/>
                </a:cxn>
                <a:cxn ang="0">
                  <a:pos x="162" y="42"/>
                </a:cxn>
                <a:cxn ang="0">
                  <a:pos x="162" y="26"/>
                </a:cxn>
                <a:cxn ang="0">
                  <a:pos x="180" y="16"/>
                </a:cxn>
                <a:cxn ang="0">
                  <a:pos x="198" y="18"/>
                </a:cxn>
                <a:cxn ang="0">
                  <a:pos x="224" y="32"/>
                </a:cxn>
                <a:cxn ang="0">
                  <a:pos x="236" y="48"/>
                </a:cxn>
                <a:cxn ang="0">
                  <a:pos x="240" y="66"/>
                </a:cxn>
                <a:cxn ang="0">
                  <a:pos x="234" y="88"/>
                </a:cxn>
              </a:cxnLst>
              <a:rect l="0" t="0" r="r" b="b"/>
              <a:pathLst>
                <a:path w="256" h="256">
                  <a:moveTo>
                    <a:pt x="236" y="20"/>
                  </a:moveTo>
                  <a:lnTo>
                    <a:pt x="236" y="20"/>
                  </a:lnTo>
                  <a:lnTo>
                    <a:pt x="224" y="12"/>
                  </a:lnTo>
                  <a:lnTo>
                    <a:pt x="212" y="6"/>
                  </a:lnTo>
                  <a:lnTo>
                    <a:pt x="200" y="2"/>
                  </a:lnTo>
                  <a:lnTo>
                    <a:pt x="188" y="0"/>
                  </a:lnTo>
                  <a:lnTo>
                    <a:pt x="188" y="0"/>
                  </a:lnTo>
                  <a:lnTo>
                    <a:pt x="178" y="0"/>
                  </a:lnTo>
                  <a:lnTo>
                    <a:pt x="168" y="4"/>
                  </a:lnTo>
                  <a:lnTo>
                    <a:pt x="158" y="8"/>
                  </a:lnTo>
                  <a:lnTo>
                    <a:pt x="150" y="16"/>
                  </a:lnTo>
                  <a:lnTo>
                    <a:pt x="112" y="54"/>
                  </a:lnTo>
                  <a:lnTo>
                    <a:pt x="112" y="54"/>
                  </a:lnTo>
                  <a:lnTo>
                    <a:pt x="110" y="54"/>
                  </a:lnTo>
                  <a:lnTo>
                    <a:pt x="110" y="54"/>
                  </a:lnTo>
                  <a:lnTo>
                    <a:pt x="110" y="54"/>
                  </a:lnTo>
                  <a:lnTo>
                    <a:pt x="110" y="54"/>
                  </a:lnTo>
                  <a:lnTo>
                    <a:pt x="28" y="138"/>
                  </a:lnTo>
                  <a:lnTo>
                    <a:pt x="28" y="138"/>
                  </a:lnTo>
                  <a:lnTo>
                    <a:pt x="24" y="144"/>
                  </a:lnTo>
                  <a:lnTo>
                    <a:pt x="20" y="152"/>
                  </a:lnTo>
                  <a:lnTo>
                    <a:pt x="2" y="220"/>
                  </a:lnTo>
                  <a:lnTo>
                    <a:pt x="2" y="220"/>
                  </a:lnTo>
                  <a:lnTo>
                    <a:pt x="0" y="228"/>
                  </a:lnTo>
                  <a:lnTo>
                    <a:pt x="0" y="228"/>
                  </a:lnTo>
                  <a:lnTo>
                    <a:pt x="2" y="238"/>
                  </a:lnTo>
                  <a:lnTo>
                    <a:pt x="8" y="248"/>
                  </a:lnTo>
                  <a:lnTo>
                    <a:pt x="18" y="254"/>
                  </a:lnTo>
                  <a:lnTo>
                    <a:pt x="28" y="256"/>
                  </a:lnTo>
                  <a:lnTo>
                    <a:pt x="28" y="256"/>
                  </a:lnTo>
                  <a:lnTo>
                    <a:pt x="38" y="254"/>
                  </a:lnTo>
                  <a:lnTo>
                    <a:pt x="106" y="236"/>
                  </a:lnTo>
                  <a:lnTo>
                    <a:pt x="106" y="236"/>
                  </a:lnTo>
                  <a:lnTo>
                    <a:pt x="112" y="234"/>
                  </a:lnTo>
                  <a:lnTo>
                    <a:pt x="118" y="228"/>
                  </a:lnTo>
                  <a:lnTo>
                    <a:pt x="240" y="106"/>
                  </a:lnTo>
                  <a:lnTo>
                    <a:pt x="240" y="106"/>
                  </a:lnTo>
                  <a:lnTo>
                    <a:pt x="248" y="96"/>
                  </a:lnTo>
                  <a:lnTo>
                    <a:pt x="252" y="86"/>
                  </a:lnTo>
                  <a:lnTo>
                    <a:pt x="256" y="76"/>
                  </a:lnTo>
                  <a:lnTo>
                    <a:pt x="256" y="64"/>
                  </a:lnTo>
                  <a:lnTo>
                    <a:pt x="254" y="52"/>
                  </a:lnTo>
                  <a:lnTo>
                    <a:pt x="250" y="42"/>
                  </a:lnTo>
                  <a:lnTo>
                    <a:pt x="244" y="30"/>
                  </a:lnTo>
                  <a:lnTo>
                    <a:pt x="236" y="20"/>
                  </a:lnTo>
                  <a:close/>
                  <a:moveTo>
                    <a:pt x="128" y="190"/>
                  </a:moveTo>
                  <a:lnTo>
                    <a:pt x="128" y="190"/>
                  </a:lnTo>
                  <a:lnTo>
                    <a:pt x="126" y="180"/>
                  </a:lnTo>
                  <a:lnTo>
                    <a:pt x="122" y="170"/>
                  </a:lnTo>
                  <a:lnTo>
                    <a:pt x="198" y="94"/>
                  </a:lnTo>
                  <a:lnTo>
                    <a:pt x="198" y="94"/>
                  </a:lnTo>
                  <a:lnTo>
                    <a:pt x="200" y="104"/>
                  </a:lnTo>
                  <a:lnTo>
                    <a:pt x="200" y="116"/>
                  </a:lnTo>
                  <a:lnTo>
                    <a:pt x="196" y="126"/>
                  </a:lnTo>
                  <a:lnTo>
                    <a:pt x="190" y="134"/>
                  </a:lnTo>
                  <a:lnTo>
                    <a:pt x="190" y="134"/>
                  </a:lnTo>
                  <a:lnTo>
                    <a:pt x="190" y="134"/>
                  </a:lnTo>
                  <a:lnTo>
                    <a:pt x="190" y="134"/>
                  </a:lnTo>
                  <a:lnTo>
                    <a:pt x="128" y="196"/>
                  </a:lnTo>
                  <a:lnTo>
                    <a:pt x="128" y="196"/>
                  </a:lnTo>
                  <a:lnTo>
                    <a:pt x="128" y="190"/>
                  </a:lnTo>
                  <a:close/>
                  <a:moveTo>
                    <a:pt x="118" y="162"/>
                  </a:moveTo>
                  <a:lnTo>
                    <a:pt x="118" y="162"/>
                  </a:lnTo>
                  <a:lnTo>
                    <a:pt x="108" y="148"/>
                  </a:lnTo>
                  <a:lnTo>
                    <a:pt x="108" y="148"/>
                  </a:lnTo>
                  <a:lnTo>
                    <a:pt x="100" y="142"/>
                  </a:lnTo>
                  <a:lnTo>
                    <a:pt x="92" y="136"/>
                  </a:lnTo>
                  <a:lnTo>
                    <a:pt x="168" y="60"/>
                  </a:lnTo>
                  <a:lnTo>
                    <a:pt x="168" y="60"/>
                  </a:lnTo>
                  <a:lnTo>
                    <a:pt x="176" y="64"/>
                  </a:lnTo>
                  <a:lnTo>
                    <a:pt x="184" y="72"/>
                  </a:lnTo>
                  <a:lnTo>
                    <a:pt x="184" y="72"/>
                  </a:lnTo>
                  <a:lnTo>
                    <a:pt x="190" y="78"/>
                  </a:lnTo>
                  <a:lnTo>
                    <a:pt x="194" y="86"/>
                  </a:lnTo>
                  <a:lnTo>
                    <a:pt x="118" y="162"/>
                  </a:lnTo>
                  <a:close/>
                  <a:moveTo>
                    <a:pt x="84" y="132"/>
                  </a:moveTo>
                  <a:lnTo>
                    <a:pt x="84" y="132"/>
                  </a:lnTo>
                  <a:lnTo>
                    <a:pt x="72" y="130"/>
                  </a:lnTo>
                  <a:lnTo>
                    <a:pt x="60" y="128"/>
                  </a:lnTo>
                  <a:lnTo>
                    <a:pt x="122" y="66"/>
                  </a:lnTo>
                  <a:lnTo>
                    <a:pt x="122" y="66"/>
                  </a:lnTo>
                  <a:lnTo>
                    <a:pt x="130" y="60"/>
                  </a:lnTo>
                  <a:lnTo>
                    <a:pt x="140" y="56"/>
                  </a:lnTo>
                  <a:lnTo>
                    <a:pt x="150" y="56"/>
                  </a:lnTo>
                  <a:lnTo>
                    <a:pt x="160" y="58"/>
                  </a:lnTo>
                  <a:lnTo>
                    <a:pt x="84" y="132"/>
                  </a:lnTo>
                  <a:close/>
                  <a:moveTo>
                    <a:pt x="34" y="238"/>
                  </a:moveTo>
                  <a:lnTo>
                    <a:pt x="34" y="238"/>
                  </a:lnTo>
                  <a:lnTo>
                    <a:pt x="28" y="240"/>
                  </a:lnTo>
                  <a:lnTo>
                    <a:pt x="28" y="240"/>
                  </a:lnTo>
                  <a:lnTo>
                    <a:pt x="24" y="240"/>
                  </a:lnTo>
                  <a:lnTo>
                    <a:pt x="20" y="236"/>
                  </a:lnTo>
                  <a:lnTo>
                    <a:pt x="16" y="232"/>
                  </a:lnTo>
                  <a:lnTo>
                    <a:pt x="16" y="228"/>
                  </a:lnTo>
                  <a:lnTo>
                    <a:pt x="16" y="228"/>
                  </a:lnTo>
                  <a:lnTo>
                    <a:pt x="16" y="224"/>
                  </a:lnTo>
                  <a:lnTo>
                    <a:pt x="26" y="192"/>
                  </a:lnTo>
                  <a:lnTo>
                    <a:pt x="26" y="192"/>
                  </a:lnTo>
                  <a:lnTo>
                    <a:pt x="32" y="194"/>
                  </a:lnTo>
                  <a:lnTo>
                    <a:pt x="40" y="196"/>
                  </a:lnTo>
                  <a:lnTo>
                    <a:pt x="46" y="200"/>
                  </a:lnTo>
                  <a:lnTo>
                    <a:pt x="52" y="204"/>
                  </a:lnTo>
                  <a:lnTo>
                    <a:pt x="52" y="204"/>
                  </a:lnTo>
                  <a:lnTo>
                    <a:pt x="58" y="210"/>
                  </a:lnTo>
                  <a:lnTo>
                    <a:pt x="60" y="218"/>
                  </a:lnTo>
                  <a:lnTo>
                    <a:pt x="62" y="224"/>
                  </a:lnTo>
                  <a:lnTo>
                    <a:pt x="64" y="232"/>
                  </a:lnTo>
                  <a:lnTo>
                    <a:pt x="34" y="238"/>
                  </a:lnTo>
                  <a:close/>
                  <a:moveTo>
                    <a:pt x="70" y="230"/>
                  </a:moveTo>
                  <a:lnTo>
                    <a:pt x="70" y="230"/>
                  </a:lnTo>
                  <a:lnTo>
                    <a:pt x="70" y="222"/>
                  </a:lnTo>
                  <a:lnTo>
                    <a:pt x="68" y="214"/>
                  </a:lnTo>
                  <a:lnTo>
                    <a:pt x="64" y="206"/>
                  </a:lnTo>
                  <a:lnTo>
                    <a:pt x="58" y="198"/>
                  </a:lnTo>
                  <a:lnTo>
                    <a:pt x="58" y="198"/>
                  </a:lnTo>
                  <a:lnTo>
                    <a:pt x="50" y="192"/>
                  </a:lnTo>
                  <a:lnTo>
                    <a:pt x="44" y="188"/>
                  </a:lnTo>
                  <a:lnTo>
                    <a:pt x="36" y="186"/>
                  </a:lnTo>
                  <a:lnTo>
                    <a:pt x="28" y="184"/>
                  </a:lnTo>
                  <a:lnTo>
                    <a:pt x="36" y="156"/>
                  </a:lnTo>
                  <a:lnTo>
                    <a:pt x="36" y="156"/>
                  </a:lnTo>
                  <a:lnTo>
                    <a:pt x="38" y="150"/>
                  </a:lnTo>
                  <a:lnTo>
                    <a:pt x="38" y="150"/>
                  </a:lnTo>
                  <a:lnTo>
                    <a:pt x="44" y="146"/>
                  </a:lnTo>
                  <a:lnTo>
                    <a:pt x="52" y="144"/>
                  </a:lnTo>
                  <a:lnTo>
                    <a:pt x="60" y="144"/>
                  </a:lnTo>
                  <a:lnTo>
                    <a:pt x="68" y="144"/>
                  </a:lnTo>
                  <a:lnTo>
                    <a:pt x="74" y="146"/>
                  </a:lnTo>
                  <a:lnTo>
                    <a:pt x="82" y="150"/>
                  </a:lnTo>
                  <a:lnTo>
                    <a:pt x="90" y="154"/>
                  </a:lnTo>
                  <a:lnTo>
                    <a:pt x="96" y="160"/>
                  </a:lnTo>
                  <a:lnTo>
                    <a:pt x="96" y="160"/>
                  </a:lnTo>
                  <a:lnTo>
                    <a:pt x="102" y="166"/>
                  </a:lnTo>
                  <a:lnTo>
                    <a:pt x="108" y="174"/>
                  </a:lnTo>
                  <a:lnTo>
                    <a:pt x="110" y="182"/>
                  </a:lnTo>
                  <a:lnTo>
                    <a:pt x="112" y="190"/>
                  </a:lnTo>
                  <a:lnTo>
                    <a:pt x="112" y="198"/>
                  </a:lnTo>
                  <a:lnTo>
                    <a:pt x="110" y="206"/>
                  </a:lnTo>
                  <a:lnTo>
                    <a:pt x="108" y="214"/>
                  </a:lnTo>
                  <a:lnTo>
                    <a:pt x="104" y="220"/>
                  </a:lnTo>
                  <a:lnTo>
                    <a:pt x="104" y="220"/>
                  </a:lnTo>
                  <a:lnTo>
                    <a:pt x="100" y="222"/>
                  </a:lnTo>
                  <a:lnTo>
                    <a:pt x="70" y="230"/>
                  </a:lnTo>
                  <a:close/>
                  <a:moveTo>
                    <a:pt x="230" y="94"/>
                  </a:moveTo>
                  <a:lnTo>
                    <a:pt x="216" y="108"/>
                  </a:lnTo>
                  <a:lnTo>
                    <a:pt x="216" y="108"/>
                  </a:lnTo>
                  <a:lnTo>
                    <a:pt x="216" y="102"/>
                  </a:lnTo>
                  <a:lnTo>
                    <a:pt x="216" y="102"/>
                  </a:lnTo>
                  <a:lnTo>
                    <a:pt x="214" y="90"/>
                  </a:lnTo>
                  <a:lnTo>
                    <a:pt x="210" y="80"/>
                  </a:lnTo>
                  <a:lnTo>
                    <a:pt x="204" y="70"/>
                  </a:lnTo>
                  <a:lnTo>
                    <a:pt x="196" y="60"/>
                  </a:lnTo>
                  <a:lnTo>
                    <a:pt x="196" y="60"/>
                  </a:lnTo>
                  <a:lnTo>
                    <a:pt x="186" y="52"/>
                  </a:lnTo>
                  <a:lnTo>
                    <a:pt x="174" y="46"/>
                  </a:lnTo>
                  <a:lnTo>
                    <a:pt x="162" y="42"/>
                  </a:lnTo>
                  <a:lnTo>
                    <a:pt x="148" y="40"/>
                  </a:lnTo>
                  <a:lnTo>
                    <a:pt x="162" y="26"/>
                  </a:lnTo>
                  <a:lnTo>
                    <a:pt x="162" y="26"/>
                  </a:lnTo>
                  <a:lnTo>
                    <a:pt x="168" y="22"/>
                  </a:lnTo>
                  <a:lnTo>
                    <a:pt x="174" y="18"/>
                  </a:lnTo>
                  <a:lnTo>
                    <a:pt x="180" y="16"/>
                  </a:lnTo>
                  <a:lnTo>
                    <a:pt x="188" y="16"/>
                  </a:lnTo>
                  <a:lnTo>
                    <a:pt x="188" y="16"/>
                  </a:lnTo>
                  <a:lnTo>
                    <a:pt x="198" y="18"/>
                  </a:lnTo>
                  <a:lnTo>
                    <a:pt x="206" y="20"/>
                  </a:lnTo>
                  <a:lnTo>
                    <a:pt x="216" y="26"/>
                  </a:lnTo>
                  <a:lnTo>
                    <a:pt x="224" y="32"/>
                  </a:lnTo>
                  <a:lnTo>
                    <a:pt x="224" y="32"/>
                  </a:lnTo>
                  <a:lnTo>
                    <a:pt x="230" y="40"/>
                  </a:lnTo>
                  <a:lnTo>
                    <a:pt x="236" y="48"/>
                  </a:lnTo>
                  <a:lnTo>
                    <a:pt x="238" y="56"/>
                  </a:lnTo>
                  <a:lnTo>
                    <a:pt x="240" y="66"/>
                  </a:lnTo>
                  <a:lnTo>
                    <a:pt x="240" y="66"/>
                  </a:lnTo>
                  <a:lnTo>
                    <a:pt x="240" y="74"/>
                  </a:lnTo>
                  <a:lnTo>
                    <a:pt x="238" y="82"/>
                  </a:lnTo>
                  <a:lnTo>
                    <a:pt x="234" y="88"/>
                  </a:lnTo>
                  <a:lnTo>
                    <a:pt x="230" y="94"/>
                  </a:lnTo>
                  <a:close/>
                </a:path>
              </a:pathLst>
            </a:custGeom>
            <a:solidFill>
              <a:sysClr val="window" lastClr="FFFFFF"/>
            </a:solidFill>
            <a:ln w="9525">
              <a:noFill/>
              <a:round/>
            </a:ln>
            <a:effectLst>
              <a:outerShdw blurRad="76200" dir="18900000" sy="23000" kx="-1200000" algn="bl" rotWithShape="0">
                <a:prstClr val="black">
                  <a:alpha val="20000"/>
                </a:prstClr>
              </a:outerShdw>
            </a:effectLst>
          </p:spPr>
          <p:txBody>
            <a:bodyPr vert="horz" wrap="square" lIns="41569" tIns="20784" rIns="41569" bIns="20784" numCol="1" anchor="t" anchorCtr="0" compatLnSpc="1"/>
            <a:lstStyle/>
            <a:p>
              <a:pPr marL="0" marR="0" lvl="0" indent="0" algn="l" defTabSz="904240" rtl="0" eaLnBrk="1" fontAlgn="auto" latinLnBrk="0" hangingPunct="1">
                <a:lnSpc>
                  <a:spcPct val="100000"/>
                </a:lnSpc>
                <a:spcBef>
                  <a:spcPts val="0"/>
                </a:spcBef>
                <a:spcAft>
                  <a:spcPts val="0"/>
                </a:spcAft>
                <a:buClrTx/>
                <a:buSzTx/>
                <a:buFontTx/>
                <a:buNone/>
              </a:pPr>
              <a:endParaRPr kumimoji="0" lang="ar-SA" sz="1335" b="0" i="0" u="none" strike="noStrike" kern="1200" cap="none" spc="0" normalizeH="0" baseline="0" noProof="0">
                <a:ln>
                  <a:noFill/>
                </a:ln>
                <a:solidFill>
                  <a:prstClr val="black"/>
                </a:solidFill>
                <a:effectLst/>
                <a:uLnTx/>
                <a:uFillTx/>
                <a:latin typeface="+mj-lt"/>
                <a:ea typeface="黑体" panose="02010609060101010101" pitchFamily="49" charset="-122"/>
                <a:cs typeface="Arial" panose="020B0604020202020204" pitchFamily="34" charset="0"/>
                <a:sym typeface="Arial" panose="020B0604020202020204" pitchFamily="34" charset="0"/>
              </a:endParaRPr>
            </a:p>
          </p:txBody>
        </p:sp>
      </p:grpSp>
      <p:grpSp>
        <p:nvGrpSpPr>
          <p:cNvPr id="37" name="组合 36"/>
          <p:cNvGrpSpPr/>
          <p:nvPr/>
        </p:nvGrpSpPr>
        <p:grpSpPr>
          <a:xfrm>
            <a:off x="2790999" y="4172871"/>
            <a:ext cx="1872000" cy="936000"/>
            <a:chOff x="2844689" y="4299835"/>
            <a:chExt cx="1872000" cy="936000"/>
          </a:xfrm>
        </p:grpSpPr>
        <p:grpSp>
          <p:nvGrpSpPr>
            <p:cNvPr id="11" name="Group 5"/>
            <p:cNvGrpSpPr/>
            <p:nvPr>
              <p:custDataLst>
                <p:tags r:id="rId10"/>
              </p:custDataLst>
            </p:nvPr>
          </p:nvGrpSpPr>
          <p:grpSpPr>
            <a:xfrm>
              <a:off x="2844689" y="4299835"/>
              <a:ext cx="1872000" cy="936000"/>
              <a:chOff x="2867026" y="2582863"/>
              <a:chExt cx="1628775" cy="730249"/>
            </a:xfrm>
          </p:grpSpPr>
          <p:sp>
            <p:nvSpPr>
              <p:cNvPr id="12" name="Freeform 8"/>
              <p:cNvSpPr/>
              <p:nvPr>
                <p:custDataLst>
                  <p:tags r:id="rId11"/>
                </p:custDataLst>
              </p:nvPr>
            </p:nvSpPr>
            <p:spPr bwMode="auto">
              <a:xfrm>
                <a:off x="2867026" y="2582863"/>
                <a:ext cx="1628775" cy="579437"/>
              </a:xfrm>
              <a:custGeom>
                <a:avLst/>
                <a:gdLst>
                  <a:gd name="T0" fmla="*/ 1026 w 1026"/>
                  <a:gd name="T1" fmla="*/ 0 h 365"/>
                  <a:gd name="T2" fmla="*/ 1026 w 1026"/>
                  <a:gd name="T3" fmla="*/ 365 h 365"/>
                  <a:gd name="T4" fmla="*/ 0 w 1026"/>
                  <a:gd name="T5" fmla="*/ 365 h 365"/>
                  <a:gd name="T6" fmla="*/ 153 w 1026"/>
                  <a:gd name="T7" fmla="*/ 0 h 365"/>
                  <a:gd name="T8" fmla="*/ 1026 w 1026"/>
                  <a:gd name="T9" fmla="*/ 0 h 365"/>
                </a:gdLst>
                <a:ahLst/>
                <a:cxnLst>
                  <a:cxn ang="0">
                    <a:pos x="T0" y="T1"/>
                  </a:cxn>
                  <a:cxn ang="0">
                    <a:pos x="T2" y="T3"/>
                  </a:cxn>
                  <a:cxn ang="0">
                    <a:pos x="T4" y="T5"/>
                  </a:cxn>
                  <a:cxn ang="0">
                    <a:pos x="T6" y="T7"/>
                  </a:cxn>
                  <a:cxn ang="0">
                    <a:pos x="T8" y="T9"/>
                  </a:cxn>
                </a:cxnLst>
                <a:rect l="0" t="0" r="r" b="b"/>
                <a:pathLst>
                  <a:path w="1026" h="365">
                    <a:moveTo>
                      <a:pt x="1026" y="0"/>
                    </a:moveTo>
                    <a:lnTo>
                      <a:pt x="1026" y="365"/>
                    </a:lnTo>
                    <a:lnTo>
                      <a:pt x="0" y="365"/>
                    </a:lnTo>
                    <a:lnTo>
                      <a:pt x="153" y="0"/>
                    </a:lnTo>
                    <a:lnTo>
                      <a:pt x="1026" y="0"/>
                    </a:lnTo>
                    <a:close/>
                  </a:path>
                </a:pathLst>
              </a:custGeom>
              <a:solidFill>
                <a:srgbClr val="1AA3AA"/>
              </a:solidFill>
              <a:ln>
                <a:noFill/>
              </a:ln>
              <a:extLst>
                <a:ext uri="{91240B29-F687-4F45-9708-019B960494DF}">
                  <a14:hiddenLine xmlns:a14="http://schemas.microsoft.com/office/drawing/2010/main" w="9525">
                    <a:solidFill>
                      <a:srgbClr val="000000"/>
                    </a:solidFill>
                    <a:round/>
                  </a14:hiddenLine>
                </a:ext>
              </a:extLst>
            </p:spPr>
            <p:txBody>
              <a:bodyPr vert="horz" wrap="square" lIns="55425" tIns="27712" rIns="55425" bIns="27712" numCol="1" anchor="t" anchorCtr="0" compatLnSpc="1"/>
              <a:lstStyle/>
              <a:p>
                <a:pPr marL="0" marR="0" lvl="0" indent="0" algn="l" defTabSz="904240" rtl="0" eaLnBrk="1" fontAlgn="auto" latinLnBrk="0" hangingPunct="1">
                  <a:lnSpc>
                    <a:spcPct val="100000"/>
                  </a:lnSpc>
                  <a:spcBef>
                    <a:spcPts val="0"/>
                  </a:spcBef>
                  <a:spcAft>
                    <a:spcPts val="0"/>
                  </a:spcAft>
                  <a:buClrTx/>
                  <a:buSzTx/>
                  <a:buFontTx/>
                  <a:buNone/>
                </a:pPr>
                <a:endParaRPr kumimoji="0" lang="en-US" sz="1455" b="0" i="0" u="none" strike="noStrike" kern="1200" cap="none" spc="0" normalizeH="0" baseline="0" noProof="0">
                  <a:ln>
                    <a:noFill/>
                  </a:ln>
                  <a:solidFill>
                    <a:prstClr val="black"/>
                  </a:solidFill>
                  <a:effectLst/>
                  <a:uLnTx/>
                  <a:uFillTx/>
                  <a:latin typeface="+mj-lt"/>
                  <a:ea typeface="黑体" panose="02010609060101010101" pitchFamily="49" charset="-122"/>
                  <a:sym typeface="Arial" panose="020B0604020202020204" pitchFamily="34" charset="0"/>
                </a:endParaRPr>
              </a:p>
            </p:txBody>
          </p:sp>
          <p:sp>
            <p:nvSpPr>
              <p:cNvPr id="13" name="Rectangle 9"/>
              <p:cNvSpPr>
                <a:spLocks noChangeArrowheads="1"/>
              </p:cNvSpPr>
              <p:nvPr>
                <p:custDataLst>
                  <p:tags r:id="rId12"/>
                </p:custDataLst>
              </p:nvPr>
            </p:nvSpPr>
            <p:spPr bwMode="auto">
              <a:xfrm>
                <a:off x="2867026" y="3162300"/>
                <a:ext cx="1628775" cy="150812"/>
              </a:xfrm>
              <a:prstGeom prst="rect">
                <a:avLst/>
              </a:prstGeom>
              <a:solidFill>
                <a:srgbClr val="1AA3AA">
                  <a:lumMod val="7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5425" tIns="27712" rIns="55425" bIns="27712" numCol="1" anchor="t" anchorCtr="0" compatLnSpc="1"/>
              <a:lstStyle/>
              <a:p>
                <a:pPr marL="0" marR="0" lvl="0" indent="0" algn="l" defTabSz="904240" rtl="0" eaLnBrk="1" fontAlgn="auto" latinLnBrk="0" hangingPunct="1">
                  <a:lnSpc>
                    <a:spcPct val="100000"/>
                  </a:lnSpc>
                  <a:spcBef>
                    <a:spcPts val="0"/>
                  </a:spcBef>
                  <a:spcAft>
                    <a:spcPts val="0"/>
                  </a:spcAft>
                  <a:buClrTx/>
                  <a:buSzTx/>
                  <a:buFontTx/>
                  <a:buNone/>
                </a:pPr>
                <a:endParaRPr kumimoji="0" lang="en-US" sz="1455" b="0" i="0" u="none" strike="noStrike" kern="1200" cap="none" spc="0" normalizeH="0" baseline="0" noProof="0">
                  <a:ln>
                    <a:noFill/>
                  </a:ln>
                  <a:solidFill>
                    <a:prstClr val="black"/>
                  </a:solidFill>
                  <a:effectLst/>
                  <a:uLnTx/>
                  <a:uFillTx/>
                  <a:latin typeface="+mj-lt"/>
                  <a:ea typeface="黑体" panose="02010609060101010101" pitchFamily="49" charset="-122"/>
                  <a:sym typeface="Arial" panose="020B0604020202020204" pitchFamily="34" charset="0"/>
                </a:endParaRPr>
              </a:p>
            </p:txBody>
          </p:sp>
        </p:grpSp>
        <p:grpSp>
          <p:nvGrpSpPr>
            <p:cNvPr id="14" name="Group 34"/>
            <p:cNvGrpSpPr/>
            <p:nvPr>
              <p:custDataLst>
                <p:tags r:id="rId13"/>
              </p:custDataLst>
            </p:nvPr>
          </p:nvGrpSpPr>
          <p:grpSpPr>
            <a:xfrm>
              <a:off x="3705485" y="4444190"/>
              <a:ext cx="360000" cy="432000"/>
              <a:chOff x="4838700" y="2774950"/>
              <a:chExt cx="279400" cy="406400"/>
            </a:xfrm>
            <a:solidFill>
              <a:sysClr val="window" lastClr="FFFFFF"/>
            </a:solidFill>
          </p:grpSpPr>
          <p:sp>
            <p:nvSpPr>
              <p:cNvPr id="15" name="Freeform 60"/>
              <p:cNvSpPr>
                <a:spLocks noEditPoints="1"/>
              </p:cNvSpPr>
              <p:nvPr>
                <p:custDataLst>
                  <p:tags r:id="rId14"/>
                </p:custDataLst>
              </p:nvPr>
            </p:nvSpPr>
            <p:spPr bwMode="auto">
              <a:xfrm>
                <a:off x="4838700" y="2774950"/>
                <a:ext cx="279400" cy="406400"/>
              </a:xfrm>
              <a:custGeom>
                <a:avLst/>
                <a:gdLst/>
                <a:ahLst/>
                <a:cxnLst>
                  <a:cxn ang="0">
                    <a:pos x="88" y="0"/>
                  </a:cxn>
                  <a:cxn ang="0">
                    <a:pos x="54" y="6"/>
                  </a:cxn>
                  <a:cxn ang="0">
                    <a:pos x="26" y="26"/>
                  </a:cxn>
                  <a:cxn ang="0">
                    <a:pos x="6" y="54"/>
                  </a:cxn>
                  <a:cxn ang="0">
                    <a:pos x="0" y="88"/>
                  </a:cxn>
                  <a:cxn ang="0">
                    <a:pos x="2" y="100"/>
                  </a:cxn>
                  <a:cxn ang="0">
                    <a:pos x="16" y="138"/>
                  </a:cxn>
                  <a:cxn ang="0">
                    <a:pos x="40" y="184"/>
                  </a:cxn>
                  <a:cxn ang="0">
                    <a:pos x="50" y="214"/>
                  </a:cxn>
                  <a:cxn ang="0">
                    <a:pos x="62" y="246"/>
                  </a:cxn>
                  <a:cxn ang="0">
                    <a:pos x="76" y="254"/>
                  </a:cxn>
                  <a:cxn ang="0">
                    <a:pos x="88" y="256"/>
                  </a:cxn>
                  <a:cxn ang="0">
                    <a:pos x="108" y="252"/>
                  </a:cxn>
                  <a:cxn ang="0">
                    <a:pos x="118" y="238"/>
                  </a:cxn>
                  <a:cxn ang="0">
                    <a:pos x="136" y="184"/>
                  </a:cxn>
                  <a:cxn ang="0">
                    <a:pos x="146" y="162"/>
                  </a:cxn>
                  <a:cxn ang="0">
                    <a:pos x="172" y="112"/>
                  </a:cxn>
                  <a:cxn ang="0">
                    <a:pos x="176" y="88"/>
                  </a:cxn>
                  <a:cxn ang="0">
                    <a:pos x="174" y="70"/>
                  </a:cxn>
                  <a:cxn ang="0">
                    <a:pos x="160" y="38"/>
                  </a:cxn>
                  <a:cxn ang="0">
                    <a:pos x="138" y="16"/>
                  </a:cxn>
                  <a:cxn ang="0">
                    <a:pos x="106" y="2"/>
                  </a:cxn>
                  <a:cxn ang="0">
                    <a:pos x="108" y="218"/>
                  </a:cxn>
                  <a:cxn ang="0">
                    <a:pos x="70" y="222"/>
                  </a:cxn>
                  <a:cxn ang="0">
                    <a:pos x="64" y="208"/>
                  </a:cxn>
                  <a:cxn ang="0">
                    <a:pos x="114" y="200"/>
                  </a:cxn>
                  <a:cxn ang="0">
                    <a:pos x="112" y="208"/>
                  </a:cxn>
                  <a:cxn ang="0">
                    <a:pos x="108" y="218"/>
                  </a:cxn>
                  <a:cxn ang="0">
                    <a:pos x="62" y="200"/>
                  </a:cxn>
                  <a:cxn ang="0">
                    <a:pos x="120" y="184"/>
                  </a:cxn>
                  <a:cxn ang="0">
                    <a:pos x="116" y="192"/>
                  </a:cxn>
                  <a:cxn ang="0">
                    <a:pos x="88" y="240"/>
                  </a:cxn>
                  <a:cxn ang="0">
                    <a:pos x="82" y="240"/>
                  </a:cxn>
                  <a:cxn ang="0">
                    <a:pos x="76" y="236"/>
                  </a:cxn>
                  <a:cxn ang="0">
                    <a:pos x="106" y="226"/>
                  </a:cxn>
                  <a:cxn ang="0">
                    <a:pos x="102" y="234"/>
                  </a:cxn>
                  <a:cxn ang="0">
                    <a:pos x="94" y="240"/>
                  </a:cxn>
                  <a:cxn ang="0">
                    <a:pos x="126" y="168"/>
                  </a:cxn>
                  <a:cxn ang="0">
                    <a:pos x="50" y="168"/>
                  </a:cxn>
                  <a:cxn ang="0">
                    <a:pos x="38" y="142"/>
                  </a:cxn>
                  <a:cxn ang="0">
                    <a:pos x="18" y="100"/>
                  </a:cxn>
                  <a:cxn ang="0">
                    <a:pos x="16" y="88"/>
                  </a:cxn>
                  <a:cxn ang="0">
                    <a:pos x="22" y="60"/>
                  </a:cxn>
                  <a:cxn ang="0">
                    <a:pos x="38" y="38"/>
                  </a:cxn>
                  <a:cxn ang="0">
                    <a:pos x="60" y="22"/>
                  </a:cxn>
                  <a:cxn ang="0">
                    <a:pos x="88" y="16"/>
                  </a:cxn>
                  <a:cxn ang="0">
                    <a:pos x="102" y="18"/>
                  </a:cxn>
                  <a:cxn ang="0">
                    <a:pos x="128" y="28"/>
                  </a:cxn>
                  <a:cxn ang="0">
                    <a:pos x="148" y="48"/>
                  </a:cxn>
                  <a:cxn ang="0">
                    <a:pos x="158" y="74"/>
                  </a:cxn>
                  <a:cxn ang="0">
                    <a:pos x="160" y="88"/>
                  </a:cxn>
                  <a:cxn ang="0">
                    <a:pos x="154" y="114"/>
                  </a:cxn>
                  <a:cxn ang="0">
                    <a:pos x="138" y="142"/>
                  </a:cxn>
                </a:cxnLst>
                <a:rect l="0" t="0" r="r" b="b"/>
                <a:pathLst>
                  <a:path w="176" h="256">
                    <a:moveTo>
                      <a:pt x="88" y="0"/>
                    </a:moveTo>
                    <a:lnTo>
                      <a:pt x="88" y="0"/>
                    </a:lnTo>
                    <a:lnTo>
                      <a:pt x="70" y="2"/>
                    </a:lnTo>
                    <a:lnTo>
                      <a:pt x="54" y="6"/>
                    </a:lnTo>
                    <a:lnTo>
                      <a:pt x="38" y="16"/>
                    </a:lnTo>
                    <a:lnTo>
                      <a:pt x="26" y="26"/>
                    </a:lnTo>
                    <a:lnTo>
                      <a:pt x="16" y="38"/>
                    </a:lnTo>
                    <a:lnTo>
                      <a:pt x="6" y="54"/>
                    </a:lnTo>
                    <a:lnTo>
                      <a:pt x="2" y="70"/>
                    </a:lnTo>
                    <a:lnTo>
                      <a:pt x="0" y="88"/>
                    </a:lnTo>
                    <a:lnTo>
                      <a:pt x="0" y="88"/>
                    </a:lnTo>
                    <a:lnTo>
                      <a:pt x="2" y="100"/>
                    </a:lnTo>
                    <a:lnTo>
                      <a:pt x="4" y="112"/>
                    </a:lnTo>
                    <a:lnTo>
                      <a:pt x="16" y="138"/>
                    </a:lnTo>
                    <a:lnTo>
                      <a:pt x="30" y="162"/>
                    </a:lnTo>
                    <a:lnTo>
                      <a:pt x="40" y="184"/>
                    </a:lnTo>
                    <a:lnTo>
                      <a:pt x="40" y="184"/>
                    </a:lnTo>
                    <a:lnTo>
                      <a:pt x="50" y="214"/>
                    </a:lnTo>
                    <a:lnTo>
                      <a:pt x="58" y="238"/>
                    </a:lnTo>
                    <a:lnTo>
                      <a:pt x="62" y="246"/>
                    </a:lnTo>
                    <a:lnTo>
                      <a:pt x="68" y="252"/>
                    </a:lnTo>
                    <a:lnTo>
                      <a:pt x="76" y="254"/>
                    </a:lnTo>
                    <a:lnTo>
                      <a:pt x="88" y="256"/>
                    </a:lnTo>
                    <a:lnTo>
                      <a:pt x="88" y="256"/>
                    </a:lnTo>
                    <a:lnTo>
                      <a:pt x="100" y="254"/>
                    </a:lnTo>
                    <a:lnTo>
                      <a:pt x="108" y="252"/>
                    </a:lnTo>
                    <a:lnTo>
                      <a:pt x="114" y="246"/>
                    </a:lnTo>
                    <a:lnTo>
                      <a:pt x="118" y="238"/>
                    </a:lnTo>
                    <a:lnTo>
                      <a:pt x="126" y="214"/>
                    </a:lnTo>
                    <a:lnTo>
                      <a:pt x="136" y="184"/>
                    </a:lnTo>
                    <a:lnTo>
                      <a:pt x="136" y="184"/>
                    </a:lnTo>
                    <a:lnTo>
                      <a:pt x="146" y="162"/>
                    </a:lnTo>
                    <a:lnTo>
                      <a:pt x="160" y="138"/>
                    </a:lnTo>
                    <a:lnTo>
                      <a:pt x="172" y="112"/>
                    </a:lnTo>
                    <a:lnTo>
                      <a:pt x="174" y="100"/>
                    </a:lnTo>
                    <a:lnTo>
                      <a:pt x="176" y="88"/>
                    </a:lnTo>
                    <a:lnTo>
                      <a:pt x="176" y="88"/>
                    </a:lnTo>
                    <a:lnTo>
                      <a:pt x="174" y="70"/>
                    </a:lnTo>
                    <a:lnTo>
                      <a:pt x="170" y="54"/>
                    </a:lnTo>
                    <a:lnTo>
                      <a:pt x="160" y="38"/>
                    </a:lnTo>
                    <a:lnTo>
                      <a:pt x="150" y="26"/>
                    </a:lnTo>
                    <a:lnTo>
                      <a:pt x="138" y="16"/>
                    </a:lnTo>
                    <a:lnTo>
                      <a:pt x="122" y="6"/>
                    </a:lnTo>
                    <a:lnTo>
                      <a:pt x="106" y="2"/>
                    </a:lnTo>
                    <a:lnTo>
                      <a:pt x="88" y="0"/>
                    </a:lnTo>
                    <a:close/>
                    <a:moveTo>
                      <a:pt x="108" y="218"/>
                    </a:moveTo>
                    <a:lnTo>
                      <a:pt x="70" y="222"/>
                    </a:lnTo>
                    <a:lnTo>
                      <a:pt x="70" y="222"/>
                    </a:lnTo>
                    <a:lnTo>
                      <a:pt x="64" y="208"/>
                    </a:lnTo>
                    <a:lnTo>
                      <a:pt x="64" y="208"/>
                    </a:lnTo>
                    <a:lnTo>
                      <a:pt x="64" y="206"/>
                    </a:lnTo>
                    <a:lnTo>
                      <a:pt x="114" y="200"/>
                    </a:lnTo>
                    <a:lnTo>
                      <a:pt x="114" y="200"/>
                    </a:lnTo>
                    <a:lnTo>
                      <a:pt x="112" y="208"/>
                    </a:lnTo>
                    <a:lnTo>
                      <a:pt x="112" y="208"/>
                    </a:lnTo>
                    <a:lnTo>
                      <a:pt x="108" y="218"/>
                    </a:lnTo>
                    <a:close/>
                    <a:moveTo>
                      <a:pt x="62" y="200"/>
                    </a:moveTo>
                    <a:lnTo>
                      <a:pt x="62" y="200"/>
                    </a:lnTo>
                    <a:lnTo>
                      <a:pt x="56" y="184"/>
                    </a:lnTo>
                    <a:lnTo>
                      <a:pt x="120" y="184"/>
                    </a:lnTo>
                    <a:lnTo>
                      <a:pt x="120" y="184"/>
                    </a:lnTo>
                    <a:lnTo>
                      <a:pt x="116" y="192"/>
                    </a:lnTo>
                    <a:lnTo>
                      <a:pt x="62" y="200"/>
                    </a:lnTo>
                    <a:close/>
                    <a:moveTo>
                      <a:pt x="88" y="240"/>
                    </a:moveTo>
                    <a:lnTo>
                      <a:pt x="88" y="240"/>
                    </a:lnTo>
                    <a:lnTo>
                      <a:pt x="82" y="240"/>
                    </a:lnTo>
                    <a:lnTo>
                      <a:pt x="78" y="238"/>
                    </a:lnTo>
                    <a:lnTo>
                      <a:pt x="76" y="236"/>
                    </a:lnTo>
                    <a:lnTo>
                      <a:pt x="72" y="230"/>
                    </a:lnTo>
                    <a:lnTo>
                      <a:pt x="106" y="226"/>
                    </a:lnTo>
                    <a:lnTo>
                      <a:pt x="106" y="226"/>
                    </a:lnTo>
                    <a:lnTo>
                      <a:pt x="102" y="234"/>
                    </a:lnTo>
                    <a:lnTo>
                      <a:pt x="98" y="238"/>
                    </a:lnTo>
                    <a:lnTo>
                      <a:pt x="94" y="240"/>
                    </a:lnTo>
                    <a:lnTo>
                      <a:pt x="88" y="240"/>
                    </a:lnTo>
                    <a:close/>
                    <a:moveTo>
                      <a:pt x="126" y="168"/>
                    </a:moveTo>
                    <a:lnTo>
                      <a:pt x="50" y="168"/>
                    </a:lnTo>
                    <a:lnTo>
                      <a:pt x="50" y="168"/>
                    </a:lnTo>
                    <a:lnTo>
                      <a:pt x="38" y="142"/>
                    </a:lnTo>
                    <a:lnTo>
                      <a:pt x="38" y="142"/>
                    </a:lnTo>
                    <a:lnTo>
                      <a:pt x="22" y="114"/>
                    </a:lnTo>
                    <a:lnTo>
                      <a:pt x="18" y="100"/>
                    </a:lnTo>
                    <a:lnTo>
                      <a:pt x="16" y="88"/>
                    </a:lnTo>
                    <a:lnTo>
                      <a:pt x="16" y="88"/>
                    </a:lnTo>
                    <a:lnTo>
                      <a:pt x="18" y="74"/>
                    </a:lnTo>
                    <a:lnTo>
                      <a:pt x="22" y="60"/>
                    </a:lnTo>
                    <a:lnTo>
                      <a:pt x="28" y="48"/>
                    </a:lnTo>
                    <a:lnTo>
                      <a:pt x="38" y="38"/>
                    </a:lnTo>
                    <a:lnTo>
                      <a:pt x="48" y="28"/>
                    </a:lnTo>
                    <a:lnTo>
                      <a:pt x="60" y="22"/>
                    </a:lnTo>
                    <a:lnTo>
                      <a:pt x="74" y="18"/>
                    </a:lnTo>
                    <a:lnTo>
                      <a:pt x="88" y="16"/>
                    </a:lnTo>
                    <a:lnTo>
                      <a:pt x="88" y="16"/>
                    </a:lnTo>
                    <a:lnTo>
                      <a:pt x="102" y="18"/>
                    </a:lnTo>
                    <a:lnTo>
                      <a:pt x="116" y="22"/>
                    </a:lnTo>
                    <a:lnTo>
                      <a:pt x="128" y="28"/>
                    </a:lnTo>
                    <a:lnTo>
                      <a:pt x="138" y="38"/>
                    </a:lnTo>
                    <a:lnTo>
                      <a:pt x="148" y="48"/>
                    </a:lnTo>
                    <a:lnTo>
                      <a:pt x="154" y="60"/>
                    </a:lnTo>
                    <a:lnTo>
                      <a:pt x="158" y="74"/>
                    </a:lnTo>
                    <a:lnTo>
                      <a:pt x="160" y="88"/>
                    </a:lnTo>
                    <a:lnTo>
                      <a:pt x="160" y="88"/>
                    </a:lnTo>
                    <a:lnTo>
                      <a:pt x="158" y="100"/>
                    </a:lnTo>
                    <a:lnTo>
                      <a:pt x="154" y="114"/>
                    </a:lnTo>
                    <a:lnTo>
                      <a:pt x="138" y="142"/>
                    </a:lnTo>
                    <a:lnTo>
                      <a:pt x="138" y="142"/>
                    </a:lnTo>
                    <a:lnTo>
                      <a:pt x="126" y="168"/>
                    </a:lnTo>
                    <a:close/>
                  </a:path>
                </a:pathLst>
              </a:custGeom>
              <a:grpFill/>
              <a:ln w="9525">
                <a:noFill/>
                <a:round/>
              </a:ln>
            </p:spPr>
            <p:txBody>
              <a:bodyPr vert="horz" wrap="square" lIns="41569" tIns="20784" rIns="41569" bIns="20784" numCol="1" anchor="t" anchorCtr="0" compatLnSpc="1"/>
              <a:lstStyle/>
              <a:p>
                <a:pPr marL="0" marR="0" lvl="0" indent="0" algn="l" defTabSz="904240" rtl="0" eaLnBrk="1" fontAlgn="auto" latinLnBrk="0" hangingPunct="1">
                  <a:lnSpc>
                    <a:spcPct val="100000"/>
                  </a:lnSpc>
                  <a:spcBef>
                    <a:spcPts val="0"/>
                  </a:spcBef>
                  <a:spcAft>
                    <a:spcPts val="0"/>
                  </a:spcAft>
                  <a:buClrTx/>
                  <a:buSzTx/>
                  <a:buFontTx/>
                  <a:buNone/>
                </a:pPr>
                <a:endParaRPr kumimoji="0" lang="ar-SA" sz="1335" b="0" i="0" u="none" strike="noStrike" kern="1200" cap="none" spc="0" normalizeH="0" baseline="0" noProof="0">
                  <a:ln>
                    <a:noFill/>
                  </a:ln>
                  <a:solidFill>
                    <a:prstClr val="black"/>
                  </a:solidFill>
                  <a:effectLst/>
                  <a:uLnTx/>
                  <a:uFillTx/>
                  <a:latin typeface="+mj-lt"/>
                  <a:ea typeface="黑体" panose="02010609060101010101" pitchFamily="49" charset="-122"/>
                  <a:cs typeface="Arial" panose="020B0604020202020204" pitchFamily="34" charset="0"/>
                  <a:sym typeface="Arial" panose="020B0604020202020204" pitchFamily="34" charset="0"/>
                </a:endParaRPr>
              </a:p>
            </p:txBody>
          </p:sp>
          <p:sp>
            <p:nvSpPr>
              <p:cNvPr id="16" name="Freeform 66"/>
              <p:cNvSpPr/>
              <p:nvPr>
                <p:custDataLst>
                  <p:tags r:id="rId15"/>
                </p:custDataLst>
              </p:nvPr>
            </p:nvSpPr>
            <p:spPr bwMode="auto">
              <a:xfrm>
                <a:off x="4902200" y="2838450"/>
                <a:ext cx="82550" cy="82550"/>
              </a:xfrm>
              <a:custGeom>
                <a:avLst/>
                <a:gdLst/>
                <a:ahLst/>
                <a:cxnLst>
                  <a:cxn ang="0">
                    <a:pos x="48" y="0"/>
                  </a:cxn>
                  <a:cxn ang="0">
                    <a:pos x="48" y="0"/>
                  </a:cxn>
                  <a:cxn ang="0">
                    <a:pos x="38" y="0"/>
                  </a:cxn>
                  <a:cxn ang="0">
                    <a:pos x="30" y="4"/>
                  </a:cxn>
                  <a:cxn ang="0">
                    <a:pos x="22" y="8"/>
                  </a:cxn>
                  <a:cxn ang="0">
                    <a:pos x="14" y="14"/>
                  </a:cxn>
                  <a:cxn ang="0">
                    <a:pos x="8" y="22"/>
                  </a:cxn>
                  <a:cxn ang="0">
                    <a:pos x="4" y="30"/>
                  </a:cxn>
                  <a:cxn ang="0">
                    <a:pos x="0" y="38"/>
                  </a:cxn>
                  <a:cxn ang="0">
                    <a:pos x="0" y="48"/>
                  </a:cxn>
                  <a:cxn ang="0">
                    <a:pos x="0" y="48"/>
                  </a:cxn>
                  <a:cxn ang="0">
                    <a:pos x="2" y="50"/>
                  </a:cxn>
                  <a:cxn ang="0">
                    <a:pos x="4" y="52"/>
                  </a:cxn>
                  <a:cxn ang="0">
                    <a:pos x="4" y="52"/>
                  </a:cxn>
                  <a:cxn ang="0">
                    <a:pos x="6" y="50"/>
                  </a:cxn>
                  <a:cxn ang="0">
                    <a:pos x="8" y="48"/>
                  </a:cxn>
                  <a:cxn ang="0">
                    <a:pos x="8" y="48"/>
                  </a:cxn>
                  <a:cxn ang="0">
                    <a:pos x="8" y="40"/>
                  </a:cxn>
                  <a:cxn ang="0">
                    <a:pos x="12" y="32"/>
                  </a:cxn>
                  <a:cxn ang="0">
                    <a:pos x="14" y="26"/>
                  </a:cxn>
                  <a:cxn ang="0">
                    <a:pos x="20" y="20"/>
                  </a:cxn>
                  <a:cxn ang="0">
                    <a:pos x="26" y="14"/>
                  </a:cxn>
                  <a:cxn ang="0">
                    <a:pos x="32" y="12"/>
                  </a:cxn>
                  <a:cxn ang="0">
                    <a:pos x="40" y="8"/>
                  </a:cxn>
                  <a:cxn ang="0">
                    <a:pos x="48" y="8"/>
                  </a:cxn>
                  <a:cxn ang="0">
                    <a:pos x="48" y="8"/>
                  </a:cxn>
                  <a:cxn ang="0">
                    <a:pos x="50" y="6"/>
                  </a:cxn>
                  <a:cxn ang="0">
                    <a:pos x="52" y="4"/>
                  </a:cxn>
                  <a:cxn ang="0">
                    <a:pos x="52" y="4"/>
                  </a:cxn>
                  <a:cxn ang="0">
                    <a:pos x="50" y="2"/>
                  </a:cxn>
                  <a:cxn ang="0">
                    <a:pos x="48" y="0"/>
                  </a:cxn>
                </a:cxnLst>
                <a:rect l="0" t="0" r="r" b="b"/>
                <a:pathLst>
                  <a:path w="52" h="52">
                    <a:moveTo>
                      <a:pt x="48" y="0"/>
                    </a:moveTo>
                    <a:lnTo>
                      <a:pt x="48" y="0"/>
                    </a:lnTo>
                    <a:lnTo>
                      <a:pt x="38" y="0"/>
                    </a:lnTo>
                    <a:lnTo>
                      <a:pt x="30" y="4"/>
                    </a:lnTo>
                    <a:lnTo>
                      <a:pt x="22" y="8"/>
                    </a:lnTo>
                    <a:lnTo>
                      <a:pt x="14" y="14"/>
                    </a:lnTo>
                    <a:lnTo>
                      <a:pt x="8" y="22"/>
                    </a:lnTo>
                    <a:lnTo>
                      <a:pt x="4" y="30"/>
                    </a:lnTo>
                    <a:lnTo>
                      <a:pt x="0" y="38"/>
                    </a:lnTo>
                    <a:lnTo>
                      <a:pt x="0" y="48"/>
                    </a:lnTo>
                    <a:lnTo>
                      <a:pt x="0" y="48"/>
                    </a:lnTo>
                    <a:lnTo>
                      <a:pt x="2" y="50"/>
                    </a:lnTo>
                    <a:lnTo>
                      <a:pt x="4" y="52"/>
                    </a:lnTo>
                    <a:lnTo>
                      <a:pt x="4" y="52"/>
                    </a:lnTo>
                    <a:lnTo>
                      <a:pt x="6" y="50"/>
                    </a:lnTo>
                    <a:lnTo>
                      <a:pt x="8" y="48"/>
                    </a:lnTo>
                    <a:lnTo>
                      <a:pt x="8" y="48"/>
                    </a:lnTo>
                    <a:lnTo>
                      <a:pt x="8" y="40"/>
                    </a:lnTo>
                    <a:lnTo>
                      <a:pt x="12" y="32"/>
                    </a:lnTo>
                    <a:lnTo>
                      <a:pt x="14" y="26"/>
                    </a:lnTo>
                    <a:lnTo>
                      <a:pt x="20" y="20"/>
                    </a:lnTo>
                    <a:lnTo>
                      <a:pt x="26" y="14"/>
                    </a:lnTo>
                    <a:lnTo>
                      <a:pt x="32" y="12"/>
                    </a:lnTo>
                    <a:lnTo>
                      <a:pt x="40" y="8"/>
                    </a:lnTo>
                    <a:lnTo>
                      <a:pt x="48" y="8"/>
                    </a:lnTo>
                    <a:lnTo>
                      <a:pt x="48" y="8"/>
                    </a:lnTo>
                    <a:lnTo>
                      <a:pt x="50" y="6"/>
                    </a:lnTo>
                    <a:lnTo>
                      <a:pt x="52" y="4"/>
                    </a:lnTo>
                    <a:lnTo>
                      <a:pt x="52" y="4"/>
                    </a:lnTo>
                    <a:lnTo>
                      <a:pt x="50" y="2"/>
                    </a:lnTo>
                    <a:lnTo>
                      <a:pt x="48" y="0"/>
                    </a:lnTo>
                    <a:close/>
                  </a:path>
                </a:pathLst>
              </a:custGeom>
              <a:grpFill/>
              <a:ln w="9525">
                <a:noFill/>
                <a:round/>
              </a:ln>
            </p:spPr>
            <p:txBody>
              <a:bodyPr vert="horz" wrap="square" lIns="41569" tIns="20784" rIns="41569" bIns="20784" numCol="1" anchor="t" anchorCtr="0" compatLnSpc="1"/>
              <a:lstStyle/>
              <a:p>
                <a:pPr marL="0" marR="0" lvl="0" indent="0" algn="l" defTabSz="904240" rtl="0" eaLnBrk="1" fontAlgn="auto" latinLnBrk="0" hangingPunct="1">
                  <a:lnSpc>
                    <a:spcPct val="100000"/>
                  </a:lnSpc>
                  <a:spcBef>
                    <a:spcPts val="0"/>
                  </a:spcBef>
                  <a:spcAft>
                    <a:spcPts val="0"/>
                  </a:spcAft>
                  <a:buClrTx/>
                  <a:buSzTx/>
                  <a:buFontTx/>
                  <a:buNone/>
                </a:pPr>
                <a:endParaRPr kumimoji="0" lang="ar-SA" sz="1335" b="0" i="0" u="none" strike="noStrike" kern="1200" cap="none" spc="0" normalizeH="0" baseline="0" noProof="0">
                  <a:ln>
                    <a:noFill/>
                  </a:ln>
                  <a:solidFill>
                    <a:prstClr val="black"/>
                  </a:solidFill>
                  <a:effectLst/>
                  <a:uLnTx/>
                  <a:uFillTx/>
                  <a:latin typeface="+mj-lt"/>
                  <a:ea typeface="黑体" panose="02010609060101010101" pitchFamily="49" charset="-122"/>
                  <a:cs typeface="Arial" panose="020B0604020202020204" pitchFamily="34" charset="0"/>
                  <a:sym typeface="Arial" panose="020B0604020202020204" pitchFamily="34" charset="0"/>
                </a:endParaRPr>
              </a:p>
            </p:txBody>
          </p:sp>
          <p:sp>
            <p:nvSpPr>
              <p:cNvPr id="17" name="Freeform 67"/>
              <p:cNvSpPr/>
              <p:nvPr>
                <p:custDataLst>
                  <p:tags r:id="rId16"/>
                </p:custDataLst>
              </p:nvPr>
            </p:nvSpPr>
            <p:spPr bwMode="auto">
              <a:xfrm>
                <a:off x="4902200" y="2838450"/>
                <a:ext cx="82550" cy="82550"/>
              </a:xfrm>
              <a:custGeom>
                <a:avLst/>
                <a:gdLst/>
                <a:ahLst/>
                <a:cxnLst>
                  <a:cxn ang="0">
                    <a:pos x="48" y="0"/>
                  </a:cxn>
                  <a:cxn ang="0">
                    <a:pos x="48" y="0"/>
                  </a:cxn>
                  <a:cxn ang="0">
                    <a:pos x="38" y="0"/>
                  </a:cxn>
                  <a:cxn ang="0">
                    <a:pos x="30" y="4"/>
                  </a:cxn>
                  <a:cxn ang="0">
                    <a:pos x="22" y="8"/>
                  </a:cxn>
                  <a:cxn ang="0">
                    <a:pos x="14" y="14"/>
                  </a:cxn>
                  <a:cxn ang="0">
                    <a:pos x="8" y="22"/>
                  </a:cxn>
                  <a:cxn ang="0">
                    <a:pos x="4" y="30"/>
                  </a:cxn>
                  <a:cxn ang="0">
                    <a:pos x="0" y="38"/>
                  </a:cxn>
                  <a:cxn ang="0">
                    <a:pos x="0" y="48"/>
                  </a:cxn>
                  <a:cxn ang="0">
                    <a:pos x="0" y="48"/>
                  </a:cxn>
                  <a:cxn ang="0">
                    <a:pos x="2" y="50"/>
                  </a:cxn>
                  <a:cxn ang="0">
                    <a:pos x="4" y="52"/>
                  </a:cxn>
                  <a:cxn ang="0">
                    <a:pos x="4" y="52"/>
                  </a:cxn>
                  <a:cxn ang="0">
                    <a:pos x="6" y="50"/>
                  </a:cxn>
                  <a:cxn ang="0">
                    <a:pos x="8" y="48"/>
                  </a:cxn>
                  <a:cxn ang="0">
                    <a:pos x="8" y="48"/>
                  </a:cxn>
                  <a:cxn ang="0">
                    <a:pos x="8" y="40"/>
                  </a:cxn>
                  <a:cxn ang="0">
                    <a:pos x="12" y="32"/>
                  </a:cxn>
                  <a:cxn ang="0">
                    <a:pos x="14" y="26"/>
                  </a:cxn>
                  <a:cxn ang="0">
                    <a:pos x="20" y="20"/>
                  </a:cxn>
                  <a:cxn ang="0">
                    <a:pos x="26" y="14"/>
                  </a:cxn>
                  <a:cxn ang="0">
                    <a:pos x="32" y="12"/>
                  </a:cxn>
                  <a:cxn ang="0">
                    <a:pos x="40" y="8"/>
                  </a:cxn>
                  <a:cxn ang="0">
                    <a:pos x="48" y="8"/>
                  </a:cxn>
                  <a:cxn ang="0">
                    <a:pos x="48" y="8"/>
                  </a:cxn>
                  <a:cxn ang="0">
                    <a:pos x="50" y="6"/>
                  </a:cxn>
                  <a:cxn ang="0">
                    <a:pos x="52" y="4"/>
                  </a:cxn>
                  <a:cxn ang="0">
                    <a:pos x="52" y="4"/>
                  </a:cxn>
                  <a:cxn ang="0">
                    <a:pos x="50" y="2"/>
                  </a:cxn>
                  <a:cxn ang="0">
                    <a:pos x="48" y="0"/>
                  </a:cxn>
                </a:cxnLst>
                <a:rect l="0" t="0" r="r" b="b"/>
                <a:pathLst>
                  <a:path w="52" h="52">
                    <a:moveTo>
                      <a:pt x="48" y="0"/>
                    </a:moveTo>
                    <a:lnTo>
                      <a:pt x="48" y="0"/>
                    </a:lnTo>
                    <a:lnTo>
                      <a:pt x="38" y="0"/>
                    </a:lnTo>
                    <a:lnTo>
                      <a:pt x="30" y="4"/>
                    </a:lnTo>
                    <a:lnTo>
                      <a:pt x="22" y="8"/>
                    </a:lnTo>
                    <a:lnTo>
                      <a:pt x="14" y="14"/>
                    </a:lnTo>
                    <a:lnTo>
                      <a:pt x="8" y="22"/>
                    </a:lnTo>
                    <a:lnTo>
                      <a:pt x="4" y="30"/>
                    </a:lnTo>
                    <a:lnTo>
                      <a:pt x="0" y="38"/>
                    </a:lnTo>
                    <a:lnTo>
                      <a:pt x="0" y="48"/>
                    </a:lnTo>
                    <a:lnTo>
                      <a:pt x="0" y="48"/>
                    </a:lnTo>
                    <a:lnTo>
                      <a:pt x="2" y="50"/>
                    </a:lnTo>
                    <a:lnTo>
                      <a:pt x="4" y="52"/>
                    </a:lnTo>
                    <a:lnTo>
                      <a:pt x="4" y="52"/>
                    </a:lnTo>
                    <a:lnTo>
                      <a:pt x="6" y="50"/>
                    </a:lnTo>
                    <a:lnTo>
                      <a:pt x="8" y="48"/>
                    </a:lnTo>
                    <a:lnTo>
                      <a:pt x="8" y="48"/>
                    </a:lnTo>
                    <a:lnTo>
                      <a:pt x="8" y="40"/>
                    </a:lnTo>
                    <a:lnTo>
                      <a:pt x="12" y="32"/>
                    </a:lnTo>
                    <a:lnTo>
                      <a:pt x="14" y="26"/>
                    </a:lnTo>
                    <a:lnTo>
                      <a:pt x="20" y="20"/>
                    </a:lnTo>
                    <a:lnTo>
                      <a:pt x="26" y="14"/>
                    </a:lnTo>
                    <a:lnTo>
                      <a:pt x="32" y="12"/>
                    </a:lnTo>
                    <a:lnTo>
                      <a:pt x="40" y="8"/>
                    </a:lnTo>
                    <a:lnTo>
                      <a:pt x="48" y="8"/>
                    </a:lnTo>
                    <a:lnTo>
                      <a:pt x="48" y="8"/>
                    </a:lnTo>
                    <a:lnTo>
                      <a:pt x="50" y="6"/>
                    </a:lnTo>
                    <a:lnTo>
                      <a:pt x="52" y="4"/>
                    </a:lnTo>
                    <a:lnTo>
                      <a:pt x="52" y="4"/>
                    </a:lnTo>
                    <a:lnTo>
                      <a:pt x="50" y="2"/>
                    </a:lnTo>
                    <a:lnTo>
                      <a:pt x="48" y="0"/>
                    </a:lnTo>
                  </a:path>
                </a:pathLst>
              </a:custGeom>
              <a:grpFill/>
              <a:ln w="9525">
                <a:noFill/>
                <a:round/>
              </a:ln>
            </p:spPr>
            <p:txBody>
              <a:bodyPr vert="horz" wrap="square" lIns="41569" tIns="20784" rIns="41569" bIns="20784" numCol="1" anchor="t" anchorCtr="0" compatLnSpc="1"/>
              <a:lstStyle/>
              <a:p>
                <a:pPr marL="0" marR="0" lvl="0" indent="0" algn="l" defTabSz="904240" rtl="0" eaLnBrk="1" fontAlgn="auto" latinLnBrk="0" hangingPunct="1">
                  <a:lnSpc>
                    <a:spcPct val="100000"/>
                  </a:lnSpc>
                  <a:spcBef>
                    <a:spcPts val="0"/>
                  </a:spcBef>
                  <a:spcAft>
                    <a:spcPts val="0"/>
                  </a:spcAft>
                  <a:buClrTx/>
                  <a:buSzTx/>
                  <a:buFontTx/>
                  <a:buNone/>
                </a:pPr>
                <a:endParaRPr kumimoji="0" lang="ar-SA" sz="1335" b="0" i="0" u="none" strike="noStrike" kern="1200" cap="none" spc="0" normalizeH="0" baseline="0" noProof="0">
                  <a:ln>
                    <a:noFill/>
                  </a:ln>
                  <a:solidFill>
                    <a:prstClr val="black"/>
                  </a:solidFill>
                  <a:effectLst/>
                  <a:uLnTx/>
                  <a:uFillTx/>
                  <a:latin typeface="+mj-lt"/>
                  <a:ea typeface="黑体" panose="02010609060101010101" pitchFamily="49" charset="-122"/>
                  <a:cs typeface="Arial" panose="020B0604020202020204" pitchFamily="34" charset="0"/>
                  <a:sym typeface="Arial" panose="020B0604020202020204" pitchFamily="34" charset="0"/>
                </a:endParaRPr>
              </a:p>
            </p:txBody>
          </p:sp>
        </p:grpSp>
      </p:grpSp>
      <p:grpSp>
        <p:nvGrpSpPr>
          <p:cNvPr id="38" name="组合 37"/>
          <p:cNvGrpSpPr/>
          <p:nvPr/>
        </p:nvGrpSpPr>
        <p:grpSpPr>
          <a:xfrm>
            <a:off x="5018469" y="3272324"/>
            <a:ext cx="1872000" cy="936000"/>
            <a:chOff x="5038255" y="3321921"/>
            <a:chExt cx="1872000" cy="936000"/>
          </a:xfrm>
        </p:grpSpPr>
        <p:grpSp>
          <p:nvGrpSpPr>
            <p:cNvPr id="18" name="Group 12"/>
            <p:cNvGrpSpPr/>
            <p:nvPr>
              <p:custDataLst>
                <p:tags r:id="rId17"/>
              </p:custDataLst>
            </p:nvPr>
          </p:nvGrpSpPr>
          <p:grpSpPr>
            <a:xfrm>
              <a:off x="5038255" y="3321921"/>
              <a:ext cx="1872000" cy="936000"/>
              <a:chOff x="4638676" y="2123406"/>
              <a:chExt cx="1630363" cy="695994"/>
            </a:xfrm>
          </p:grpSpPr>
          <p:sp>
            <p:nvSpPr>
              <p:cNvPr id="19" name="Freeform 13"/>
              <p:cNvSpPr/>
              <p:nvPr>
                <p:custDataLst>
                  <p:tags r:id="rId18"/>
                </p:custDataLst>
              </p:nvPr>
            </p:nvSpPr>
            <p:spPr bwMode="auto">
              <a:xfrm>
                <a:off x="4638676" y="2123406"/>
                <a:ext cx="1630363" cy="550862"/>
              </a:xfrm>
              <a:custGeom>
                <a:avLst/>
                <a:gdLst>
                  <a:gd name="T0" fmla="*/ 0 w 1027"/>
                  <a:gd name="T1" fmla="*/ 0 h 347"/>
                  <a:gd name="T2" fmla="*/ 0 w 1027"/>
                  <a:gd name="T3" fmla="*/ 347 h 347"/>
                  <a:gd name="T4" fmla="*/ 1027 w 1027"/>
                  <a:gd name="T5" fmla="*/ 347 h 347"/>
                  <a:gd name="T6" fmla="*/ 869 w 1027"/>
                  <a:gd name="T7" fmla="*/ 0 h 347"/>
                  <a:gd name="T8" fmla="*/ 0 w 1027"/>
                  <a:gd name="T9" fmla="*/ 0 h 347"/>
                </a:gdLst>
                <a:ahLst/>
                <a:cxnLst>
                  <a:cxn ang="0">
                    <a:pos x="T0" y="T1"/>
                  </a:cxn>
                  <a:cxn ang="0">
                    <a:pos x="T2" y="T3"/>
                  </a:cxn>
                  <a:cxn ang="0">
                    <a:pos x="T4" y="T5"/>
                  </a:cxn>
                  <a:cxn ang="0">
                    <a:pos x="T6" y="T7"/>
                  </a:cxn>
                  <a:cxn ang="0">
                    <a:pos x="T8" y="T9"/>
                  </a:cxn>
                </a:cxnLst>
                <a:rect l="0" t="0" r="r" b="b"/>
                <a:pathLst>
                  <a:path w="1027" h="347">
                    <a:moveTo>
                      <a:pt x="0" y="0"/>
                    </a:moveTo>
                    <a:lnTo>
                      <a:pt x="0" y="347"/>
                    </a:lnTo>
                    <a:lnTo>
                      <a:pt x="1027" y="347"/>
                    </a:lnTo>
                    <a:lnTo>
                      <a:pt x="869" y="0"/>
                    </a:lnTo>
                    <a:lnTo>
                      <a:pt x="0" y="0"/>
                    </a:lnTo>
                    <a:close/>
                  </a:path>
                </a:pathLst>
              </a:custGeom>
              <a:solidFill>
                <a:srgbClr val="9BBB59"/>
              </a:solidFill>
              <a:ln>
                <a:noFill/>
              </a:ln>
              <a:extLst>
                <a:ext uri="{91240B29-F687-4F45-9708-019B960494DF}">
                  <a14:hiddenLine xmlns:a14="http://schemas.microsoft.com/office/drawing/2010/main" w="9525">
                    <a:solidFill>
                      <a:srgbClr val="000000"/>
                    </a:solidFill>
                    <a:round/>
                  </a14:hiddenLine>
                </a:ext>
              </a:extLst>
            </p:spPr>
            <p:txBody>
              <a:bodyPr vert="horz" wrap="square" lIns="55425" tIns="27712" rIns="55425" bIns="27712" numCol="1" anchor="t" anchorCtr="0" compatLnSpc="1"/>
              <a:lstStyle/>
              <a:p>
                <a:pPr marL="0" marR="0" lvl="0" indent="0" algn="l" defTabSz="904240" rtl="0" eaLnBrk="1" fontAlgn="auto" latinLnBrk="0" hangingPunct="1">
                  <a:lnSpc>
                    <a:spcPct val="100000"/>
                  </a:lnSpc>
                  <a:spcBef>
                    <a:spcPts val="0"/>
                  </a:spcBef>
                  <a:spcAft>
                    <a:spcPts val="0"/>
                  </a:spcAft>
                  <a:buClrTx/>
                  <a:buSzTx/>
                  <a:buFontTx/>
                  <a:buNone/>
                </a:pPr>
                <a:endParaRPr kumimoji="0" lang="en-US" sz="1455" b="0" i="0" u="none" strike="noStrike" kern="1200" cap="none" spc="0" normalizeH="0" baseline="0" noProof="0">
                  <a:ln>
                    <a:noFill/>
                  </a:ln>
                  <a:solidFill>
                    <a:prstClr val="black"/>
                  </a:solidFill>
                  <a:effectLst/>
                  <a:uLnTx/>
                  <a:uFillTx/>
                  <a:latin typeface="+mj-lt"/>
                  <a:ea typeface="黑体" panose="02010609060101010101" pitchFamily="49" charset="-122"/>
                  <a:sym typeface="Arial" panose="020B0604020202020204" pitchFamily="34" charset="0"/>
                </a:endParaRPr>
              </a:p>
            </p:txBody>
          </p:sp>
          <p:sp>
            <p:nvSpPr>
              <p:cNvPr id="20" name="Rectangle 14"/>
              <p:cNvSpPr>
                <a:spLocks noChangeArrowheads="1"/>
              </p:cNvSpPr>
              <p:nvPr>
                <p:custDataLst>
                  <p:tags r:id="rId19"/>
                </p:custDataLst>
              </p:nvPr>
            </p:nvSpPr>
            <p:spPr bwMode="auto">
              <a:xfrm>
                <a:off x="4638676" y="2668588"/>
                <a:ext cx="1630363" cy="150812"/>
              </a:xfrm>
              <a:prstGeom prst="rect">
                <a:avLst/>
              </a:prstGeom>
              <a:solidFill>
                <a:srgbClr val="9BBB59">
                  <a:lumMod val="7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5425" tIns="27712" rIns="55425" bIns="27712" numCol="1" anchor="t" anchorCtr="0" compatLnSpc="1"/>
              <a:lstStyle/>
              <a:p>
                <a:pPr marL="0" marR="0" lvl="0" indent="0" algn="l" defTabSz="904240" rtl="0" eaLnBrk="1" fontAlgn="auto" latinLnBrk="0" hangingPunct="1">
                  <a:lnSpc>
                    <a:spcPct val="100000"/>
                  </a:lnSpc>
                  <a:spcBef>
                    <a:spcPts val="0"/>
                  </a:spcBef>
                  <a:spcAft>
                    <a:spcPts val="0"/>
                  </a:spcAft>
                  <a:buClrTx/>
                  <a:buSzTx/>
                  <a:buFontTx/>
                  <a:buNone/>
                </a:pPr>
                <a:endParaRPr kumimoji="0" lang="en-US" sz="1455" b="0" i="0" u="none" strike="noStrike" kern="1200" cap="none" spc="0" normalizeH="0" baseline="0" noProof="0">
                  <a:ln>
                    <a:noFill/>
                  </a:ln>
                  <a:solidFill>
                    <a:prstClr val="black"/>
                  </a:solidFill>
                  <a:effectLst/>
                  <a:uLnTx/>
                  <a:uFillTx/>
                  <a:latin typeface="+mj-lt"/>
                  <a:ea typeface="黑体" panose="02010609060101010101" pitchFamily="49" charset="-122"/>
                  <a:sym typeface="Arial" panose="020B0604020202020204" pitchFamily="34" charset="0"/>
                </a:endParaRPr>
              </a:p>
            </p:txBody>
          </p:sp>
        </p:grpSp>
        <p:grpSp>
          <p:nvGrpSpPr>
            <p:cNvPr id="21" name="Group 38"/>
            <p:cNvGrpSpPr/>
            <p:nvPr>
              <p:custDataLst>
                <p:tags r:id="rId20"/>
              </p:custDataLst>
            </p:nvPr>
          </p:nvGrpSpPr>
          <p:grpSpPr>
            <a:xfrm>
              <a:off x="5698105" y="3479323"/>
              <a:ext cx="432000" cy="432000"/>
              <a:chOff x="3149600" y="2774950"/>
              <a:chExt cx="406400" cy="406400"/>
            </a:xfrm>
            <a:solidFill>
              <a:sysClr val="window" lastClr="FFFFFF"/>
            </a:solidFill>
          </p:grpSpPr>
          <p:sp>
            <p:nvSpPr>
              <p:cNvPr id="22" name="Freeform 110"/>
              <p:cNvSpPr>
                <a:spLocks noEditPoints="1"/>
              </p:cNvSpPr>
              <p:nvPr>
                <p:custDataLst>
                  <p:tags r:id="rId21"/>
                </p:custDataLst>
              </p:nvPr>
            </p:nvSpPr>
            <p:spPr bwMode="auto">
              <a:xfrm>
                <a:off x="3327400" y="2978150"/>
                <a:ext cx="63500" cy="63500"/>
              </a:xfrm>
              <a:custGeom>
                <a:avLst/>
                <a:gdLst/>
                <a:ahLst/>
                <a:cxnLst>
                  <a:cxn ang="0">
                    <a:pos x="20" y="40"/>
                  </a:cxn>
                  <a:cxn ang="0">
                    <a:pos x="20" y="40"/>
                  </a:cxn>
                  <a:cxn ang="0">
                    <a:pos x="28" y="38"/>
                  </a:cxn>
                  <a:cxn ang="0">
                    <a:pos x="34" y="34"/>
                  </a:cxn>
                  <a:cxn ang="0">
                    <a:pos x="38" y="28"/>
                  </a:cxn>
                  <a:cxn ang="0">
                    <a:pos x="40" y="20"/>
                  </a:cxn>
                  <a:cxn ang="0">
                    <a:pos x="40" y="20"/>
                  </a:cxn>
                  <a:cxn ang="0">
                    <a:pos x="38" y="12"/>
                  </a:cxn>
                  <a:cxn ang="0">
                    <a:pos x="34" y="6"/>
                  </a:cxn>
                  <a:cxn ang="0">
                    <a:pos x="28" y="2"/>
                  </a:cxn>
                  <a:cxn ang="0">
                    <a:pos x="20" y="0"/>
                  </a:cxn>
                  <a:cxn ang="0">
                    <a:pos x="20" y="0"/>
                  </a:cxn>
                  <a:cxn ang="0">
                    <a:pos x="12" y="2"/>
                  </a:cxn>
                  <a:cxn ang="0">
                    <a:pos x="6" y="6"/>
                  </a:cxn>
                  <a:cxn ang="0">
                    <a:pos x="2" y="12"/>
                  </a:cxn>
                  <a:cxn ang="0">
                    <a:pos x="0" y="20"/>
                  </a:cxn>
                  <a:cxn ang="0">
                    <a:pos x="0" y="20"/>
                  </a:cxn>
                  <a:cxn ang="0">
                    <a:pos x="2" y="28"/>
                  </a:cxn>
                  <a:cxn ang="0">
                    <a:pos x="6" y="34"/>
                  </a:cxn>
                  <a:cxn ang="0">
                    <a:pos x="12" y="38"/>
                  </a:cxn>
                  <a:cxn ang="0">
                    <a:pos x="20" y="40"/>
                  </a:cxn>
                  <a:cxn ang="0">
                    <a:pos x="20" y="8"/>
                  </a:cxn>
                  <a:cxn ang="0">
                    <a:pos x="20" y="8"/>
                  </a:cxn>
                  <a:cxn ang="0">
                    <a:pos x="24" y="8"/>
                  </a:cxn>
                  <a:cxn ang="0">
                    <a:pos x="28" y="12"/>
                  </a:cxn>
                  <a:cxn ang="0">
                    <a:pos x="32" y="16"/>
                  </a:cxn>
                  <a:cxn ang="0">
                    <a:pos x="32" y="20"/>
                  </a:cxn>
                  <a:cxn ang="0">
                    <a:pos x="32" y="20"/>
                  </a:cxn>
                  <a:cxn ang="0">
                    <a:pos x="32" y="24"/>
                  </a:cxn>
                  <a:cxn ang="0">
                    <a:pos x="28" y="28"/>
                  </a:cxn>
                  <a:cxn ang="0">
                    <a:pos x="24" y="32"/>
                  </a:cxn>
                  <a:cxn ang="0">
                    <a:pos x="20" y="32"/>
                  </a:cxn>
                  <a:cxn ang="0">
                    <a:pos x="20" y="32"/>
                  </a:cxn>
                  <a:cxn ang="0">
                    <a:pos x="16" y="32"/>
                  </a:cxn>
                  <a:cxn ang="0">
                    <a:pos x="12" y="28"/>
                  </a:cxn>
                  <a:cxn ang="0">
                    <a:pos x="8" y="24"/>
                  </a:cxn>
                  <a:cxn ang="0">
                    <a:pos x="8" y="20"/>
                  </a:cxn>
                  <a:cxn ang="0">
                    <a:pos x="8" y="20"/>
                  </a:cxn>
                  <a:cxn ang="0">
                    <a:pos x="8" y="16"/>
                  </a:cxn>
                  <a:cxn ang="0">
                    <a:pos x="12" y="12"/>
                  </a:cxn>
                  <a:cxn ang="0">
                    <a:pos x="16" y="8"/>
                  </a:cxn>
                  <a:cxn ang="0">
                    <a:pos x="20" y="8"/>
                  </a:cxn>
                </a:cxnLst>
                <a:rect l="0" t="0" r="r" b="b"/>
                <a:pathLst>
                  <a:path w="40" h="40">
                    <a:moveTo>
                      <a:pt x="20" y="40"/>
                    </a:moveTo>
                    <a:lnTo>
                      <a:pt x="20" y="40"/>
                    </a:lnTo>
                    <a:lnTo>
                      <a:pt x="28" y="38"/>
                    </a:lnTo>
                    <a:lnTo>
                      <a:pt x="34" y="34"/>
                    </a:lnTo>
                    <a:lnTo>
                      <a:pt x="38" y="28"/>
                    </a:lnTo>
                    <a:lnTo>
                      <a:pt x="40" y="20"/>
                    </a:lnTo>
                    <a:lnTo>
                      <a:pt x="40" y="20"/>
                    </a:lnTo>
                    <a:lnTo>
                      <a:pt x="38" y="12"/>
                    </a:lnTo>
                    <a:lnTo>
                      <a:pt x="34" y="6"/>
                    </a:lnTo>
                    <a:lnTo>
                      <a:pt x="28" y="2"/>
                    </a:lnTo>
                    <a:lnTo>
                      <a:pt x="20" y="0"/>
                    </a:lnTo>
                    <a:lnTo>
                      <a:pt x="20" y="0"/>
                    </a:lnTo>
                    <a:lnTo>
                      <a:pt x="12" y="2"/>
                    </a:lnTo>
                    <a:lnTo>
                      <a:pt x="6" y="6"/>
                    </a:lnTo>
                    <a:lnTo>
                      <a:pt x="2" y="12"/>
                    </a:lnTo>
                    <a:lnTo>
                      <a:pt x="0" y="20"/>
                    </a:lnTo>
                    <a:lnTo>
                      <a:pt x="0" y="20"/>
                    </a:lnTo>
                    <a:lnTo>
                      <a:pt x="2" y="28"/>
                    </a:lnTo>
                    <a:lnTo>
                      <a:pt x="6" y="34"/>
                    </a:lnTo>
                    <a:lnTo>
                      <a:pt x="12" y="38"/>
                    </a:lnTo>
                    <a:lnTo>
                      <a:pt x="20" y="40"/>
                    </a:lnTo>
                    <a:close/>
                    <a:moveTo>
                      <a:pt x="20" y="8"/>
                    </a:moveTo>
                    <a:lnTo>
                      <a:pt x="20" y="8"/>
                    </a:lnTo>
                    <a:lnTo>
                      <a:pt x="24" y="8"/>
                    </a:lnTo>
                    <a:lnTo>
                      <a:pt x="28" y="12"/>
                    </a:lnTo>
                    <a:lnTo>
                      <a:pt x="32" y="16"/>
                    </a:lnTo>
                    <a:lnTo>
                      <a:pt x="32" y="20"/>
                    </a:lnTo>
                    <a:lnTo>
                      <a:pt x="32" y="20"/>
                    </a:lnTo>
                    <a:lnTo>
                      <a:pt x="32" y="24"/>
                    </a:lnTo>
                    <a:lnTo>
                      <a:pt x="28" y="28"/>
                    </a:lnTo>
                    <a:lnTo>
                      <a:pt x="24" y="32"/>
                    </a:lnTo>
                    <a:lnTo>
                      <a:pt x="20" y="32"/>
                    </a:lnTo>
                    <a:lnTo>
                      <a:pt x="20" y="32"/>
                    </a:lnTo>
                    <a:lnTo>
                      <a:pt x="16" y="32"/>
                    </a:lnTo>
                    <a:lnTo>
                      <a:pt x="12" y="28"/>
                    </a:lnTo>
                    <a:lnTo>
                      <a:pt x="8" y="24"/>
                    </a:lnTo>
                    <a:lnTo>
                      <a:pt x="8" y="20"/>
                    </a:lnTo>
                    <a:lnTo>
                      <a:pt x="8" y="20"/>
                    </a:lnTo>
                    <a:lnTo>
                      <a:pt x="8" y="16"/>
                    </a:lnTo>
                    <a:lnTo>
                      <a:pt x="12" y="12"/>
                    </a:lnTo>
                    <a:lnTo>
                      <a:pt x="16" y="8"/>
                    </a:lnTo>
                    <a:lnTo>
                      <a:pt x="20" y="8"/>
                    </a:lnTo>
                    <a:close/>
                  </a:path>
                </a:pathLst>
              </a:custGeom>
              <a:grpFill/>
              <a:ln w="9525">
                <a:noFill/>
                <a:round/>
              </a:ln>
            </p:spPr>
            <p:txBody>
              <a:bodyPr vert="horz" wrap="square" lIns="41569" tIns="20784" rIns="41569" bIns="20784" numCol="1" anchor="t" anchorCtr="0" compatLnSpc="1"/>
              <a:lstStyle/>
              <a:p>
                <a:pPr marL="0" marR="0" lvl="0" indent="0" algn="l" defTabSz="904240" rtl="0" eaLnBrk="1" fontAlgn="auto" latinLnBrk="0" hangingPunct="1">
                  <a:lnSpc>
                    <a:spcPct val="100000"/>
                  </a:lnSpc>
                  <a:spcBef>
                    <a:spcPts val="0"/>
                  </a:spcBef>
                  <a:spcAft>
                    <a:spcPts val="0"/>
                  </a:spcAft>
                  <a:buClrTx/>
                  <a:buSzTx/>
                  <a:buFontTx/>
                  <a:buNone/>
                </a:pPr>
                <a:endParaRPr kumimoji="0" lang="ar-SA" sz="1335" b="0" i="0" u="none" strike="noStrike" kern="1200" cap="none" spc="0" normalizeH="0" baseline="0" noProof="0">
                  <a:ln>
                    <a:noFill/>
                  </a:ln>
                  <a:solidFill>
                    <a:prstClr val="black"/>
                  </a:solidFill>
                  <a:effectLst/>
                  <a:uLnTx/>
                  <a:uFillTx/>
                  <a:latin typeface="+mj-lt"/>
                  <a:ea typeface="黑体" panose="02010609060101010101" pitchFamily="49" charset="-122"/>
                  <a:cs typeface="Arial" panose="020B0604020202020204" pitchFamily="34" charset="0"/>
                  <a:sym typeface="Arial" panose="020B0604020202020204" pitchFamily="34" charset="0"/>
                </a:endParaRPr>
              </a:p>
            </p:txBody>
          </p:sp>
          <p:sp>
            <p:nvSpPr>
              <p:cNvPr id="23" name="Freeform 113"/>
              <p:cNvSpPr>
                <a:spLocks noEditPoints="1"/>
              </p:cNvSpPr>
              <p:nvPr>
                <p:custDataLst>
                  <p:tags r:id="rId22"/>
                </p:custDataLst>
              </p:nvPr>
            </p:nvSpPr>
            <p:spPr bwMode="auto">
              <a:xfrm>
                <a:off x="3492500" y="2774950"/>
                <a:ext cx="63500" cy="63500"/>
              </a:xfrm>
              <a:custGeom>
                <a:avLst/>
                <a:gdLst/>
                <a:ahLst/>
                <a:cxnLst>
                  <a:cxn ang="0">
                    <a:pos x="20" y="0"/>
                  </a:cxn>
                  <a:cxn ang="0">
                    <a:pos x="20" y="0"/>
                  </a:cxn>
                  <a:cxn ang="0">
                    <a:pos x="12" y="2"/>
                  </a:cxn>
                  <a:cxn ang="0">
                    <a:pos x="6" y="6"/>
                  </a:cxn>
                  <a:cxn ang="0">
                    <a:pos x="2" y="12"/>
                  </a:cxn>
                  <a:cxn ang="0">
                    <a:pos x="0" y="20"/>
                  </a:cxn>
                  <a:cxn ang="0">
                    <a:pos x="0" y="20"/>
                  </a:cxn>
                  <a:cxn ang="0">
                    <a:pos x="2" y="28"/>
                  </a:cxn>
                  <a:cxn ang="0">
                    <a:pos x="6" y="34"/>
                  </a:cxn>
                  <a:cxn ang="0">
                    <a:pos x="12" y="38"/>
                  </a:cxn>
                  <a:cxn ang="0">
                    <a:pos x="20" y="40"/>
                  </a:cxn>
                  <a:cxn ang="0">
                    <a:pos x="20" y="40"/>
                  </a:cxn>
                  <a:cxn ang="0">
                    <a:pos x="28" y="38"/>
                  </a:cxn>
                  <a:cxn ang="0">
                    <a:pos x="34" y="34"/>
                  </a:cxn>
                  <a:cxn ang="0">
                    <a:pos x="38" y="28"/>
                  </a:cxn>
                  <a:cxn ang="0">
                    <a:pos x="40" y="20"/>
                  </a:cxn>
                  <a:cxn ang="0">
                    <a:pos x="40" y="20"/>
                  </a:cxn>
                  <a:cxn ang="0">
                    <a:pos x="38" y="12"/>
                  </a:cxn>
                  <a:cxn ang="0">
                    <a:pos x="34" y="6"/>
                  </a:cxn>
                  <a:cxn ang="0">
                    <a:pos x="28" y="2"/>
                  </a:cxn>
                  <a:cxn ang="0">
                    <a:pos x="20" y="0"/>
                  </a:cxn>
                  <a:cxn ang="0">
                    <a:pos x="20" y="32"/>
                  </a:cxn>
                  <a:cxn ang="0">
                    <a:pos x="20" y="32"/>
                  </a:cxn>
                  <a:cxn ang="0">
                    <a:pos x="16" y="32"/>
                  </a:cxn>
                  <a:cxn ang="0">
                    <a:pos x="12" y="28"/>
                  </a:cxn>
                  <a:cxn ang="0">
                    <a:pos x="8" y="24"/>
                  </a:cxn>
                  <a:cxn ang="0">
                    <a:pos x="8" y="20"/>
                  </a:cxn>
                  <a:cxn ang="0">
                    <a:pos x="8" y="20"/>
                  </a:cxn>
                  <a:cxn ang="0">
                    <a:pos x="8" y="16"/>
                  </a:cxn>
                  <a:cxn ang="0">
                    <a:pos x="12" y="12"/>
                  </a:cxn>
                  <a:cxn ang="0">
                    <a:pos x="16" y="8"/>
                  </a:cxn>
                  <a:cxn ang="0">
                    <a:pos x="20" y="8"/>
                  </a:cxn>
                  <a:cxn ang="0">
                    <a:pos x="20" y="8"/>
                  </a:cxn>
                  <a:cxn ang="0">
                    <a:pos x="24" y="8"/>
                  </a:cxn>
                  <a:cxn ang="0">
                    <a:pos x="28" y="12"/>
                  </a:cxn>
                  <a:cxn ang="0">
                    <a:pos x="32" y="16"/>
                  </a:cxn>
                  <a:cxn ang="0">
                    <a:pos x="32" y="20"/>
                  </a:cxn>
                  <a:cxn ang="0">
                    <a:pos x="32" y="20"/>
                  </a:cxn>
                  <a:cxn ang="0">
                    <a:pos x="32" y="24"/>
                  </a:cxn>
                  <a:cxn ang="0">
                    <a:pos x="28" y="28"/>
                  </a:cxn>
                  <a:cxn ang="0">
                    <a:pos x="24" y="32"/>
                  </a:cxn>
                  <a:cxn ang="0">
                    <a:pos x="20" y="32"/>
                  </a:cxn>
                </a:cxnLst>
                <a:rect l="0" t="0" r="r" b="b"/>
                <a:pathLst>
                  <a:path w="40" h="40">
                    <a:moveTo>
                      <a:pt x="20" y="0"/>
                    </a:moveTo>
                    <a:lnTo>
                      <a:pt x="20" y="0"/>
                    </a:lnTo>
                    <a:lnTo>
                      <a:pt x="12" y="2"/>
                    </a:lnTo>
                    <a:lnTo>
                      <a:pt x="6" y="6"/>
                    </a:lnTo>
                    <a:lnTo>
                      <a:pt x="2" y="12"/>
                    </a:lnTo>
                    <a:lnTo>
                      <a:pt x="0" y="20"/>
                    </a:lnTo>
                    <a:lnTo>
                      <a:pt x="0" y="20"/>
                    </a:lnTo>
                    <a:lnTo>
                      <a:pt x="2" y="28"/>
                    </a:lnTo>
                    <a:lnTo>
                      <a:pt x="6" y="34"/>
                    </a:lnTo>
                    <a:lnTo>
                      <a:pt x="12" y="38"/>
                    </a:lnTo>
                    <a:lnTo>
                      <a:pt x="20" y="40"/>
                    </a:lnTo>
                    <a:lnTo>
                      <a:pt x="20" y="40"/>
                    </a:lnTo>
                    <a:lnTo>
                      <a:pt x="28" y="38"/>
                    </a:lnTo>
                    <a:lnTo>
                      <a:pt x="34" y="34"/>
                    </a:lnTo>
                    <a:lnTo>
                      <a:pt x="38" y="28"/>
                    </a:lnTo>
                    <a:lnTo>
                      <a:pt x="40" y="20"/>
                    </a:lnTo>
                    <a:lnTo>
                      <a:pt x="40" y="20"/>
                    </a:lnTo>
                    <a:lnTo>
                      <a:pt x="38" y="12"/>
                    </a:lnTo>
                    <a:lnTo>
                      <a:pt x="34" y="6"/>
                    </a:lnTo>
                    <a:lnTo>
                      <a:pt x="28" y="2"/>
                    </a:lnTo>
                    <a:lnTo>
                      <a:pt x="20" y="0"/>
                    </a:lnTo>
                    <a:close/>
                    <a:moveTo>
                      <a:pt x="20" y="32"/>
                    </a:moveTo>
                    <a:lnTo>
                      <a:pt x="20" y="32"/>
                    </a:lnTo>
                    <a:lnTo>
                      <a:pt x="16" y="32"/>
                    </a:lnTo>
                    <a:lnTo>
                      <a:pt x="12" y="28"/>
                    </a:lnTo>
                    <a:lnTo>
                      <a:pt x="8" y="24"/>
                    </a:lnTo>
                    <a:lnTo>
                      <a:pt x="8" y="20"/>
                    </a:lnTo>
                    <a:lnTo>
                      <a:pt x="8" y="20"/>
                    </a:lnTo>
                    <a:lnTo>
                      <a:pt x="8" y="16"/>
                    </a:lnTo>
                    <a:lnTo>
                      <a:pt x="12" y="12"/>
                    </a:lnTo>
                    <a:lnTo>
                      <a:pt x="16" y="8"/>
                    </a:lnTo>
                    <a:lnTo>
                      <a:pt x="20" y="8"/>
                    </a:lnTo>
                    <a:lnTo>
                      <a:pt x="20" y="8"/>
                    </a:lnTo>
                    <a:lnTo>
                      <a:pt x="24" y="8"/>
                    </a:lnTo>
                    <a:lnTo>
                      <a:pt x="28" y="12"/>
                    </a:lnTo>
                    <a:lnTo>
                      <a:pt x="32" y="16"/>
                    </a:lnTo>
                    <a:lnTo>
                      <a:pt x="32" y="20"/>
                    </a:lnTo>
                    <a:lnTo>
                      <a:pt x="32" y="20"/>
                    </a:lnTo>
                    <a:lnTo>
                      <a:pt x="32" y="24"/>
                    </a:lnTo>
                    <a:lnTo>
                      <a:pt x="28" y="28"/>
                    </a:lnTo>
                    <a:lnTo>
                      <a:pt x="24" y="32"/>
                    </a:lnTo>
                    <a:lnTo>
                      <a:pt x="20" y="32"/>
                    </a:lnTo>
                    <a:close/>
                  </a:path>
                </a:pathLst>
              </a:custGeom>
              <a:grpFill/>
              <a:ln w="9525">
                <a:noFill/>
                <a:round/>
              </a:ln>
            </p:spPr>
            <p:txBody>
              <a:bodyPr vert="horz" wrap="square" lIns="41569" tIns="20784" rIns="41569" bIns="20784" numCol="1" anchor="t" anchorCtr="0" compatLnSpc="1"/>
              <a:lstStyle/>
              <a:p>
                <a:pPr marL="0" marR="0" lvl="0" indent="0" algn="l" defTabSz="904240" rtl="0" eaLnBrk="1" fontAlgn="auto" latinLnBrk="0" hangingPunct="1">
                  <a:lnSpc>
                    <a:spcPct val="100000"/>
                  </a:lnSpc>
                  <a:spcBef>
                    <a:spcPts val="0"/>
                  </a:spcBef>
                  <a:spcAft>
                    <a:spcPts val="0"/>
                  </a:spcAft>
                  <a:buClrTx/>
                  <a:buSzTx/>
                  <a:buFontTx/>
                  <a:buNone/>
                </a:pPr>
                <a:endParaRPr kumimoji="0" lang="ar-SA" sz="1335" b="0" i="0" u="none" strike="noStrike" kern="1200" cap="none" spc="0" normalizeH="0" baseline="0" noProof="0">
                  <a:ln>
                    <a:noFill/>
                  </a:ln>
                  <a:solidFill>
                    <a:prstClr val="black"/>
                  </a:solidFill>
                  <a:effectLst/>
                  <a:uLnTx/>
                  <a:uFillTx/>
                  <a:latin typeface="+mj-lt"/>
                  <a:ea typeface="黑体" panose="02010609060101010101" pitchFamily="49" charset="-122"/>
                  <a:cs typeface="Arial" panose="020B0604020202020204" pitchFamily="34" charset="0"/>
                  <a:sym typeface="Arial" panose="020B0604020202020204" pitchFamily="34" charset="0"/>
                </a:endParaRPr>
              </a:p>
            </p:txBody>
          </p:sp>
          <p:sp>
            <p:nvSpPr>
              <p:cNvPr id="24" name="Freeform 116"/>
              <p:cNvSpPr>
                <a:spLocks noEditPoints="1"/>
              </p:cNvSpPr>
              <p:nvPr>
                <p:custDataLst>
                  <p:tags r:id="rId23"/>
                </p:custDataLst>
              </p:nvPr>
            </p:nvSpPr>
            <p:spPr bwMode="auto">
              <a:xfrm>
                <a:off x="3251200" y="2965450"/>
                <a:ext cx="50800" cy="50800"/>
              </a:xfrm>
              <a:custGeom>
                <a:avLst/>
                <a:gdLst/>
                <a:ahLst/>
                <a:cxnLst>
                  <a:cxn ang="0">
                    <a:pos x="0" y="16"/>
                  </a:cxn>
                  <a:cxn ang="0">
                    <a:pos x="0" y="16"/>
                  </a:cxn>
                  <a:cxn ang="0">
                    <a:pos x="2" y="22"/>
                  </a:cxn>
                  <a:cxn ang="0">
                    <a:pos x="4" y="28"/>
                  </a:cxn>
                  <a:cxn ang="0">
                    <a:pos x="10" y="30"/>
                  </a:cxn>
                  <a:cxn ang="0">
                    <a:pos x="16" y="32"/>
                  </a:cxn>
                  <a:cxn ang="0">
                    <a:pos x="16" y="32"/>
                  </a:cxn>
                  <a:cxn ang="0">
                    <a:pos x="22" y="30"/>
                  </a:cxn>
                  <a:cxn ang="0">
                    <a:pos x="28" y="28"/>
                  </a:cxn>
                  <a:cxn ang="0">
                    <a:pos x="30" y="22"/>
                  </a:cxn>
                  <a:cxn ang="0">
                    <a:pos x="32" y="16"/>
                  </a:cxn>
                  <a:cxn ang="0">
                    <a:pos x="32" y="16"/>
                  </a:cxn>
                  <a:cxn ang="0">
                    <a:pos x="30" y="10"/>
                  </a:cxn>
                  <a:cxn ang="0">
                    <a:pos x="28" y="4"/>
                  </a:cxn>
                  <a:cxn ang="0">
                    <a:pos x="22" y="2"/>
                  </a:cxn>
                  <a:cxn ang="0">
                    <a:pos x="16" y="0"/>
                  </a:cxn>
                  <a:cxn ang="0">
                    <a:pos x="16" y="0"/>
                  </a:cxn>
                  <a:cxn ang="0">
                    <a:pos x="10" y="2"/>
                  </a:cxn>
                  <a:cxn ang="0">
                    <a:pos x="4" y="4"/>
                  </a:cxn>
                  <a:cxn ang="0">
                    <a:pos x="2" y="10"/>
                  </a:cxn>
                  <a:cxn ang="0">
                    <a:pos x="0" y="16"/>
                  </a:cxn>
                  <a:cxn ang="0">
                    <a:pos x="16" y="8"/>
                  </a:cxn>
                  <a:cxn ang="0">
                    <a:pos x="16" y="8"/>
                  </a:cxn>
                  <a:cxn ang="0">
                    <a:pos x="20" y="8"/>
                  </a:cxn>
                  <a:cxn ang="0">
                    <a:pos x="22" y="10"/>
                  </a:cxn>
                  <a:cxn ang="0">
                    <a:pos x="24" y="12"/>
                  </a:cxn>
                  <a:cxn ang="0">
                    <a:pos x="24" y="16"/>
                  </a:cxn>
                  <a:cxn ang="0">
                    <a:pos x="24" y="16"/>
                  </a:cxn>
                  <a:cxn ang="0">
                    <a:pos x="24" y="20"/>
                  </a:cxn>
                  <a:cxn ang="0">
                    <a:pos x="22" y="22"/>
                  </a:cxn>
                  <a:cxn ang="0">
                    <a:pos x="20" y="24"/>
                  </a:cxn>
                  <a:cxn ang="0">
                    <a:pos x="16" y="24"/>
                  </a:cxn>
                  <a:cxn ang="0">
                    <a:pos x="16" y="24"/>
                  </a:cxn>
                  <a:cxn ang="0">
                    <a:pos x="12" y="24"/>
                  </a:cxn>
                  <a:cxn ang="0">
                    <a:pos x="10" y="22"/>
                  </a:cxn>
                  <a:cxn ang="0">
                    <a:pos x="8" y="20"/>
                  </a:cxn>
                  <a:cxn ang="0">
                    <a:pos x="8" y="16"/>
                  </a:cxn>
                  <a:cxn ang="0">
                    <a:pos x="8" y="16"/>
                  </a:cxn>
                  <a:cxn ang="0">
                    <a:pos x="8" y="12"/>
                  </a:cxn>
                  <a:cxn ang="0">
                    <a:pos x="10" y="10"/>
                  </a:cxn>
                  <a:cxn ang="0">
                    <a:pos x="12" y="8"/>
                  </a:cxn>
                  <a:cxn ang="0">
                    <a:pos x="16" y="8"/>
                  </a:cxn>
                </a:cxnLst>
                <a:rect l="0" t="0" r="r" b="b"/>
                <a:pathLst>
                  <a:path w="32" h="32">
                    <a:moveTo>
                      <a:pt x="0" y="16"/>
                    </a:moveTo>
                    <a:lnTo>
                      <a:pt x="0" y="16"/>
                    </a:lnTo>
                    <a:lnTo>
                      <a:pt x="2" y="22"/>
                    </a:lnTo>
                    <a:lnTo>
                      <a:pt x="4" y="28"/>
                    </a:lnTo>
                    <a:lnTo>
                      <a:pt x="10" y="30"/>
                    </a:lnTo>
                    <a:lnTo>
                      <a:pt x="16" y="32"/>
                    </a:lnTo>
                    <a:lnTo>
                      <a:pt x="16" y="32"/>
                    </a:lnTo>
                    <a:lnTo>
                      <a:pt x="22" y="30"/>
                    </a:lnTo>
                    <a:lnTo>
                      <a:pt x="28" y="28"/>
                    </a:lnTo>
                    <a:lnTo>
                      <a:pt x="30" y="22"/>
                    </a:lnTo>
                    <a:lnTo>
                      <a:pt x="32" y="16"/>
                    </a:lnTo>
                    <a:lnTo>
                      <a:pt x="32" y="16"/>
                    </a:lnTo>
                    <a:lnTo>
                      <a:pt x="30" y="10"/>
                    </a:lnTo>
                    <a:lnTo>
                      <a:pt x="28" y="4"/>
                    </a:lnTo>
                    <a:lnTo>
                      <a:pt x="22" y="2"/>
                    </a:lnTo>
                    <a:lnTo>
                      <a:pt x="16" y="0"/>
                    </a:lnTo>
                    <a:lnTo>
                      <a:pt x="16" y="0"/>
                    </a:lnTo>
                    <a:lnTo>
                      <a:pt x="10" y="2"/>
                    </a:lnTo>
                    <a:lnTo>
                      <a:pt x="4" y="4"/>
                    </a:lnTo>
                    <a:lnTo>
                      <a:pt x="2" y="10"/>
                    </a:lnTo>
                    <a:lnTo>
                      <a:pt x="0" y="16"/>
                    </a:lnTo>
                    <a:close/>
                    <a:moveTo>
                      <a:pt x="16" y="8"/>
                    </a:moveTo>
                    <a:lnTo>
                      <a:pt x="16" y="8"/>
                    </a:lnTo>
                    <a:lnTo>
                      <a:pt x="20" y="8"/>
                    </a:lnTo>
                    <a:lnTo>
                      <a:pt x="22" y="10"/>
                    </a:lnTo>
                    <a:lnTo>
                      <a:pt x="24" y="12"/>
                    </a:lnTo>
                    <a:lnTo>
                      <a:pt x="24" y="16"/>
                    </a:lnTo>
                    <a:lnTo>
                      <a:pt x="24" y="16"/>
                    </a:lnTo>
                    <a:lnTo>
                      <a:pt x="24" y="20"/>
                    </a:lnTo>
                    <a:lnTo>
                      <a:pt x="22" y="22"/>
                    </a:lnTo>
                    <a:lnTo>
                      <a:pt x="20" y="24"/>
                    </a:lnTo>
                    <a:lnTo>
                      <a:pt x="16" y="24"/>
                    </a:lnTo>
                    <a:lnTo>
                      <a:pt x="16" y="24"/>
                    </a:lnTo>
                    <a:lnTo>
                      <a:pt x="12" y="24"/>
                    </a:lnTo>
                    <a:lnTo>
                      <a:pt x="10" y="22"/>
                    </a:lnTo>
                    <a:lnTo>
                      <a:pt x="8" y="20"/>
                    </a:lnTo>
                    <a:lnTo>
                      <a:pt x="8" y="16"/>
                    </a:lnTo>
                    <a:lnTo>
                      <a:pt x="8" y="16"/>
                    </a:lnTo>
                    <a:lnTo>
                      <a:pt x="8" y="12"/>
                    </a:lnTo>
                    <a:lnTo>
                      <a:pt x="10" y="10"/>
                    </a:lnTo>
                    <a:lnTo>
                      <a:pt x="12" y="8"/>
                    </a:lnTo>
                    <a:lnTo>
                      <a:pt x="16" y="8"/>
                    </a:lnTo>
                    <a:close/>
                  </a:path>
                </a:pathLst>
              </a:custGeom>
              <a:grpFill/>
              <a:ln w="9525">
                <a:noFill/>
                <a:round/>
              </a:ln>
            </p:spPr>
            <p:txBody>
              <a:bodyPr vert="horz" wrap="square" lIns="41569" tIns="20784" rIns="41569" bIns="20784" numCol="1" anchor="t" anchorCtr="0" compatLnSpc="1"/>
              <a:lstStyle/>
              <a:p>
                <a:pPr marL="0" marR="0" lvl="0" indent="0" algn="l" defTabSz="904240" rtl="0" eaLnBrk="1" fontAlgn="auto" latinLnBrk="0" hangingPunct="1">
                  <a:lnSpc>
                    <a:spcPct val="100000"/>
                  </a:lnSpc>
                  <a:spcBef>
                    <a:spcPts val="0"/>
                  </a:spcBef>
                  <a:spcAft>
                    <a:spcPts val="0"/>
                  </a:spcAft>
                  <a:buClrTx/>
                  <a:buSzTx/>
                  <a:buFontTx/>
                  <a:buNone/>
                </a:pPr>
                <a:endParaRPr kumimoji="0" lang="ar-SA" sz="1335" b="0" i="0" u="none" strike="noStrike" kern="1200" cap="none" spc="0" normalizeH="0" baseline="0" noProof="0">
                  <a:ln>
                    <a:noFill/>
                  </a:ln>
                  <a:solidFill>
                    <a:prstClr val="black"/>
                  </a:solidFill>
                  <a:effectLst/>
                  <a:uLnTx/>
                  <a:uFillTx/>
                  <a:latin typeface="+mj-lt"/>
                  <a:ea typeface="黑体" panose="02010609060101010101" pitchFamily="49" charset="-122"/>
                  <a:cs typeface="Arial" panose="020B0604020202020204" pitchFamily="34" charset="0"/>
                  <a:sym typeface="Arial" panose="020B0604020202020204" pitchFamily="34" charset="0"/>
                </a:endParaRPr>
              </a:p>
            </p:txBody>
          </p:sp>
          <p:sp>
            <p:nvSpPr>
              <p:cNvPr id="25" name="Freeform 119"/>
              <p:cNvSpPr/>
              <p:nvPr>
                <p:custDataLst>
                  <p:tags r:id="rId24"/>
                </p:custDataLst>
              </p:nvPr>
            </p:nvSpPr>
            <p:spPr bwMode="auto">
              <a:xfrm>
                <a:off x="3302000" y="3054350"/>
                <a:ext cx="25400" cy="25400"/>
              </a:xfrm>
              <a:custGeom>
                <a:avLst/>
                <a:gdLst/>
                <a:ahLst/>
                <a:cxnLst>
                  <a:cxn ang="0">
                    <a:pos x="8" y="16"/>
                  </a:cxn>
                  <a:cxn ang="0">
                    <a:pos x="8" y="16"/>
                  </a:cxn>
                  <a:cxn ang="0">
                    <a:pos x="12" y="16"/>
                  </a:cxn>
                  <a:cxn ang="0">
                    <a:pos x="14" y="14"/>
                  </a:cxn>
                  <a:cxn ang="0">
                    <a:pos x="16" y="12"/>
                  </a:cxn>
                  <a:cxn ang="0">
                    <a:pos x="16" y="8"/>
                  </a:cxn>
                  <a:cxn ang="0">
                    <a:pos x="16" y="8"/>
                  </a:cxn>
                  <a:cxn ang="0">
                    <a:pos x="16" y="4"/>
                  </a:cxn>
                  <a:cxn ang="0">
                    <a:pos x="14" y="2"/>
                  </a:cxn>
                  <a:cxn ang="0">
                    <a:pos x="12" y="0"/>
                  </a:cxn>
                  <a:cxn ang="0">
                    <a:pos x="8" y="0"/>
                  </a:cxn>
                  <a:cxn ang="0">
                    <a:pos x="8" y="0"/>
                  </a:cxn>
                  <a:cxn ang="0">
                    <a:pos x="4" y="0"/>
                  </a:cxn>
                  <a:cxn ang="0">
                    <a:pos x="2" y="2"/>
                  </a:cxn>
                  <a:cxn ang="0">
                    <a:pos x="0" y="4"/>
                  </a:cxn>
                  <a:cxn ang="0">
                    <a:pos x="0" y="8"/>
                  </a:cxn>
                  <a:cxn ang="0">
                    <a:pos x="0" y="8"/>
                  </a:cxn>
                  <a:cxn ang="0">
                    <a:pos x="0" y="12"/>
                  </a:cxn>
                  <a:cxn ang="0">
                    <a:pos x="2" y="14"/>
                  </a:cxn>
                  <a:cxn ang="0">
                    <a:pos x="4" y="16"/>
                  </a:cxn>
                  <a:cxn ang="0">
                    <a:pos x="8" y="16"/>
                  </a:cxn>
                </a:cxnLst>
                <a:rect l="0" t="0" r="r" b="b"/>
                <a:pathLst>
                  <a:path w="16" h="16">
                    <a:moveTo>
                      <a:pt x="8" y="16"/>
                    </a:moveTo>
                    <a:lnTo>
                      <a:pt x="8" y="16"/>
                    </a:lnTo>
                    <a:lnTo>
                      <a:pt x="12" y="16"/>
                    </a:lnTo>
                    <a:lnTo>
                      <a:pt x="14" y="14"/>
                    </a:lnTo>
                    <a:lnTo>
                      <a:pt x="16" y="12"/>
                    </a:lnTo>
                    <a:lnTo>
                      <a:pt x="16" y="8"/>
                    </a:lnTo>
                    <a:lnTo>
                      <a:pt x="16" y="8"/>
                    </a:lnTo>
                    <a:lnTo>
                      <a:pt x="16" y="4"/>
                    </a:lnTo>
                    <a:lnTo>
                      <a:pt x="14" y="2"/>
                    </a:lnTo>
                    <a:lnTo>
                      <a:pt x="12" y="0"/>
                    </a:lnTo>
                    <a:lnTo>
                      <a:pt x="8" y="0"/>
                    </a:lnTo>
                    <a:lnTo>
                      <a:pt x="8" y="0"/>
                    </a:lnTo>
                    <a:lnTo>
                      <a:pt x="4" y="0"/>
                    </a:lnTo>
                    <a:lnTo>
                      <a:pt x="2" y="2"/>
                    </a:lnTo>
                    <a:lnTo>
                      <a:pt x="0" y="4"/>
                    </a:lnTo>
                    <a:lnTo>
                      <a:pt x="0" y="8"/>
                    </a:lnTo>
                    <a:lnTo>
                      <a:pt x="0" y="8"/>
                    </a:lnTo>
                    <a:lnTo>
                      <a:pt x="0" y="12"/>
                    </a:lnTo>
                    <a:lnTo>
                      <a:pt x="2" y="14"/>
                    </a:lnTo>
                    <a:lnTo>
                      <a:pt x="4" y="16"/>
                    </a:lnTo>
                    <a:lnTo>
                      <a:pt x="8" y="16"/>
                    </a:lnTo>
                    <a:close/>
                  </a:path>
                </a:pathLst>
              </a:custGeom>
              <a:grpFill/>
              <a:ln w="9525">
                <a:noFill/>
                <a:round/>
              </a:ln>
            </p:spPr>
            <p:txBody>
              <a:bodyPr vert="horz" wrap="square" lIns="41569" tIns="20784" rIns="41569" bIns="20784" numCol="1" anchor="t" anchorCtr="0" compatLnSpc="1"/>
              <a:lstStyle/>
              <a:p>
                <a:pPr marL="0" marR="0" lvl="0" indent="0" algn="l" defTabSz="904240" rtl="0" eaLnBrk="1" fontAlgn="auto" latinLnBrk="0" hangingPunct="1">
                  <a:lnSpc>
                    <a:spcPct val="100000"/>
                  </a:lnSpc>
                  <a:spcBef>
                    <a:spcPts val="0"/>
                  </a:spcBef>
                  <a:spcAft>
                    <a:spcPts val="0"/>
                  </a:spcAft>
                  <a:buClrTx/>
                  <a:buSzTx/>
                  <a:buFontTx/>
                  <a:buNone/>
                </a:pPr>
                <a:endParaRPr kumimoji="0" lang="ar-SA" sz="1335" b="0" i="0" u="none" strike="noStrike" kern="1200" cap="none" spc="0" normalizeH="0" baseline="0" noProof="0">
                  <a:ln>
                    <a:noFill/>
                  </a:ln>
                  <a:solidFill>
                    <a:prstClr val="black"/>
                  </a:solidFill>
                  <a:effectLst/>
                  <a:uLnTx/>
                  <a:uFillTx/>
                  <a:latin typeface="+mj-lt"/>
                  <a:ea typeface="黑体" panose="02010609060101010101" pitchFamily="49" charset="-122"/>
                  <a:cs typeface="Arial" panose="020B0604020202020204" pitchFamily="34" charset="0"/>
                  <a:sym typeface="Arial" panose="020B0604020202020204" pitchFamily="34" charset="0"/>
                </a:endParaRPr>
              </a:p>
            </p:txBody>
          </p:sp>
          <p:sp>
            <p:nvSpPr>
              <p:cNvPr id="26" name="Freeform 121"/>
              <p:cNvSpPr/>
              <p:nvPr>
                <p:custDataLst>
                  <p:tags r:id="rId25"/>
                </p:custDataLst>
              </p:nvPr>
            </p:nvSpPr>
            <p:spPr bwMode="auto">
              <a:xfrm>
                <a:off x="3505200" y="2863850"/>
                <a:ext cx="25400" cy="25400"/>
              </a:xfrm>
              <a:custGeom>
                <a:avLst/>
                <a:gdLst/>
                <a:ahLst/>
                <a:cxnLst>
                  <a:cxn ang="0">
                    <a:pos x="8" y="0"/>
                  </a:cxn>
                  <a:cxn ang="0">
                    <a:pos x="8" y="0"/>
                  </a:cxn>
                  <a:cxn ang="0">
                    <a:pos x="4" y="0"/>
                  </a:cxn>
                  <a:cxn ang="0">
                    <a:pos x="2" y="2"/>
                  </a:cxn>
                  <a:cxn ang="0">
                    <a:pos x="0" y="4"/>
                  </a:cxn>
                  <a:cxn ang="0">
                    <a:pos x="0" y="8"/>
                  </a:cxn>
                  <a:cxn ang="0">
                    <a:pos x="0" y="8"/>
                  </a:cxn>
                  <a:cxn ang="0">
                    <a:pos x="0" y="12"/>
                  </a:cxn>
                  <a:cxn ang="0">
                    <a:pos x="2" y="14"/>
                  </a:cxn>
                  <a:cxn ang="0">
                    <a:pos x="4" y="16"/>
                  </a:cxn>
                  <a:cxn ang="0">
                    <a:pos x="8" y="16"/>
                  </a:cxn>
                  <a:cxn ang="0">
                    <a:pos x="8" y="16"/>
                  </a:cxn>
                  <a:cxn ang="0">
                    <a:pos x="12" y="16"/>
                  </a:cxn>
                  <a:cxn ang="0">
                    <a:pos x="14" y="14"/>
                  </a:cxn>
                  <a:cxn ang="0">
                    <a:pos x="16" y="12"/>
                  </a:cxn>
                  <a:cxn ang="0">
                    <a:pos x="16" y="8"/>
                  </a:cxn>
                  <a:cxn ang="0">
                    <a:pos x="16" y="8"/>
                  </a:cxn>
                  <a:cxn ang="0">
                    <a:pos x="16" y="4"/>
                  </a:cxn>
                  <a:cxn ang="0">
                    <a:pos x="14" y="2"/>
                  </a:cxn>
                  <a:cxn ang="0">
                    <a:pos x="12" y="0"/>
                  </a:cxn>
                  <a:cxn ang="0">
                    <a:pos x="8" y="0"/>
                  </a:cxn>
                </a:cxnLst>
                <a:rect l="0" t="0" r="r" b="b"/>
                <a:pathLst>
                  <a:path w="16" h="16">
                    <a:moveTo>
                      <a:pt x="8" y="0"/>
                    </a:moveTo>
                    <a:lnTo>
                      <a:pt x="8" y="0"/>
                    </a:lnTo>
                    <a:lnTo>
                      <a:pt x="4" y="0"/>
                    </a:lnTo>
                    <a:lnTo>
                      <a:pt x="2" y="2"/>
                    </a:lnTo>
                    <a:lnTo>
                      <a:pt x="0" y="4"/>
                    </a:lnTo>
                    <a:lnTo>
                      <a:pt x="0" y="8"/>
                    </a:lnTo>
                    <a:lnTo>
                      <a:pt x="0" y="8"/>
                    </a:lnTo>
                    <a:lnTo>
                      <a:pt x="0" y="12"/>
                    </a:lnTo>
                    <a:lnTo>
                      <a:pt x="2" y="14"/>
                    </a:lnTo>
                    <a:lnTo>
                      <a:pt x="4" y="16"/>
                    </a:lnTo>
                    <a:lnTo>
                      <a:pt x="8" y="16"/>
                    </a:lnTo>
                    <a:lnTo>
                      <a:pt x="8" y="16"/>
                    </a:lnTo>
                    <a:lnTo>
                      <a:pt x="12" y="16"/>
                    </a:lnTo>
                    <a:lnTo>
                      <a:pt x="14" y="14"/>
                    </a:lnTo>
                    <a:lnTo>
                      <a:pt x="16" y="12"/>
                    </a:lnTo>
                    <a:lnTo>
                      <a:pt x="16" y="8"/>
                    </a:lnTo>
                    <a:lnTo>
                      <a:pt x="16" y="8"/>
                    </a:lnTo>
                    <a:lnTo>
                      <a:pt x="16" y="4"/>
                    </a:lnTo>
                    <a:lnTo>
                      <a:pt x="14" y="2"/>
                    </a:lnTo>
                    <a:lnTo>
                      <a:pt x="12" y="0"/>
                    </a:lnTo>
                    <a:lnTo>
                      <a:pt x="8" y="0"/>
                    </a:lnTo>
                    <a:close/>
                  </a:path>
                </a:pathLst>
              </a:custGeom>
              <a:grpFill/>
              <a:ln w="9525">
                <a:noFill/>
                <a:round/>
              </a:ln>
            </p:spPr>
            <p:txBody>
              <a:bodyPr vert="horz" wrap="square" lIns="41569" tIns="20784" rIns="41569" bIns="20784" numCol="1" anchor="t" anchorCtr="0" compatLnSpc="1"/>
              <a:lstStyle/>
              <a:p>
                <a:pPr marL="0" marR="0" lvl="0" indent="0" algn="l" defTabSz="904240" rtl="0" eaLnBrk="1" fontAlgn="auto" latinLnBrk="0" hangingPunct="1">
                  <a:lnSpc>
                    <a:spcPct val="100000"/>
                  </a:lnSpc>
                  <a:spcBef>
                    <a:spcPts val="0"/>
                  </a:spcBef>
                  <a:spcAft>
                    <a:spcPts val="0"/>
                  </a:spcAft>
                  <a:buClrTx/>
                  <a:buSzTx/>
                  <a:buFontTx/>
                  <a:buNone/>
                </a:pPr>
                <a:endParaRPr kumimoji="0" lang="ar-SA" sz="1335" b="0" i="0" u="none" strike="noStrike" kern="1200" cap="none" spc="0" normalizeH="0" baseline="0" noProof="0">
                  <a:ln>
                    <a:noFill/>
                  </a:ln>
                  <a:solidFill>
                    <a:prstClr val="black"/>
                  </a:solidFill>
                  <a:effectLst/>
                  <a:uLnTx/>
                  <a:uFillTx/>
                  <a:latin typeface="+mj-lt"/>
                  <a:ea typeface="黑体" panose="02010609060101010101" pitchFamily="49" charset="-122"/>
                  <a:cs typeface="Arial" panose="020B0604020202020204" pitchFamily="34" charset="0"/>
                  <a:sym typeface="Arial" panose="020B0604020202020204" pitchFamily="34" charset="0"/>
                </a:endParaRPr>
              </a:p>
            </p:txBody>
          </p:sp>
          <p:sp>
            <p:nvSpPr>
              <p:cNvPr id="27" name="Freeform 106"/>
              <p:cNvSpPr>
                <a:spLocks noEditPoints="1"/>
              </p:cNvSpPr>
              <p:nvPr>
                <p:custDataLst>
                  <p:tags r:id="rId26"/>
                </p:custDataLst>
              </p:nvPr>
            </p:nvSpPr>
            <p:spPr bwMode="auto">
              <a:xfrm>
                <a:off x="3149600" y="2813050"/>
                <a:ext cx="371475" cy="368300"/>
              </a:xfrm>
              <a:custGeom>
                <a:avLst/>
                <a:gdLst/>
                <a:ahLst/>
                <a:cxnLst>
                  <a:cxn ang="0">
                    <a:pos x="166" y="6"/>
                  </a:cxn>
                  <a:cxn ang="0">
                    <a:pos x="152" y="0"/>
                  </a:cxn>
                  <a:cxn ang="0">
                    <a:pos x="144" y="2"/>
                  </a:cxn>
                  <a:cxn ang="0">
                    <a:pos x="126" y="18"/>
                  </a:cxn>
                  <a:cxn ang="0">
                    <a:pos x="122" y="24"/>
                  </a:cxn>
                  <a:cxn ang="0">
                    <a:pos x="120" y="32"/>
                  </a:cxn>
                  <a:cxn ang="0">
                    <a:pos x="122" y="42"/>
                  </a:cxn>
                  <a:cxn ang="0">
                    <a:pos x="14" y="86"/>
                  </a:cxn>
                  <a:cxn ang="0">
                    <a:pos x="6" y="92"/>
                  </a:cxn>
                  <a:cxn ang="0">
                    <a:pos x="0" y="102"/>
                  </a:cxn>
                  <a:cxn ang="0">
                    <a:pos x="0" y="108"/>
                  </a:cxn>
                  <a:cxn ang="0">
                    <a:pos x="4" y="120"/>
                  </a:cxn>
                  <a:cxn ang="0">
                    <a:pos x="108" y="224"/>
                  </a:cxn>
                  <a:cxn ang="0">
                    <a:pos x="116" y="230"/>
                  </a:cxn>
                  <a:cxn ang="0">
                    <a:pos x="126" y="232"/>
                  </a:cxn>
                  <a:cxn ang="0">
                    <a:pos x="126" y="232"/>
                  </a:cxn>
                  <a:cxn ang="0">
                    <a:pos x="130" y="232"/>
                  </a:cxn>
                  <a:cxn ang="0">
                    <a:pos x="142" y="226"/>
                  </a:cxn>
                  <a:cxn ang="0">
                    <a:pos x="148" y="216"/>
                  </a:cxn>
                  <a:cxn ang="0">
                    <a:pos x="190" y="110"/>
                  </a:cxn>
                  <a:cxn ang="0">
                    <a:pos x="202" y="114"/>
                  </a:cxn>
                  <a:cxn ang="0">
                    <a:pos x="210" y="112"/>
                  </a:cxn>
                  <a:cxn ang="0">
                    <a:pos x="228" y="96"/>
                  </a:cxn>
                  <a:cxn ang="0">
                    <a:pos x="232" y="90"/>
                  </a:cxn>
                  <a:cxn ang="0">
                    <a:pos x="234" y="82"/>
                  </a:cxn>
                  <a:cxn ang="0">
                    <a:pos x="228" y="68"/>
                  </a:cxn>
                  <a:cxn ang="0">
                    <a:pos x="134" y="210"/>
                  </a:cxn>
                  <a:cxn ang="0">
                    <a:pos x="130" y="214"/>
                  </a:cxn>
                  <a:cxn ang="0">
                    <a:pos x="128" y="216"/>
                  </a:cxn>
                  <a:cxn ang="0">
                    <a:pos x="126" y="216"/>
                  </a:cxn>
                  <a:cxn ang="0">
                    <a:pos x="18" y="112"/>
                  </a:cxn>
                  <a:cxn ang="0">
                    <a:pos x="16" y="110"/>
                  </a:cxn>
                  <a:cxn ang="0">
                    <a:pos x="16" y="106"/>
                  </a:cxn>
                  <a:cxn ang="0">
                    <a:pos x="20" y="100"/>
                  </a:cxn>
                  <a:cxn ang="0">
                    <a:pos x="70" y="80"/>
                  </a:cxn>
                  <a:cxn ang="0">
                    <a:pos x="96" y="86"/>
                  </a:cxn>
                  <a:cxn ang="0">
                    <a:pos x="134" y="92"/>
                  </a:cxn>
                  <a:cxn ang="0">
                    <a:pos x="158" y="104"/>
                  </a:cxn>
                  <a:cxn ang="0">
                    <a:pos x="134" y="210"/>
                  </a:cxn>
                  <a:cxn ang="0">
                    <a:pos x="204" y="96"/>
                  </a:cxn>
                  <a:cxn ang="0">
                    <a:pos x="202" y="98"/>
                  </a:cxn>
                  <a:cxn ang="0">
                    <a:pos x="184" y="82"/>
                  </a:cxn>
                  <a:cxn ang="0">
                    <a:pos x="174" y="108"/>
                  </a:cxn>
                  <a:cxn ang="0">
                    <a:pos x="166" y="100"/>
                  </a:cxn>
                  <a:cxn ang="0">
                    <a:pos x="138" y="86"/>
                  </a:cxn>
                  <a:cxn ang="0">
                    <a:pos x="104" y="78"/>
                  </a:cxn>
                  <a:cxn ang="0">
                    <a:pos x="82" y="76"/>
                  </a:cxn>
                  <a:cxn ang="0">
                    <a:pos x="138" y="34"/>
                  </a:cxn>
                  <a:cxn ang="0">
                    <a:pos x="136" y="32"/>
                  </a:cxn>
                  <a:cxn ang="0">
                    <a:pos x="148" y="18"/>
                  </a:cxn>
                  <a:cxn ang="0">
                    <a:pos x="152" y="16"/>
                  </a:cxn>
                  <a:cxn ang="0">
                    <a:pos x="216" y="78"/>
                  </a:cxn>
                  <a:cxn ang="0">
                    <a:pos x="218" y="82"/>
                  </a:cxn>
                </a:cxnLst>
                <a:rect l="0" t="0" r="r" b="b"/>
                <a:pathLst>
                  <a:path w="234" h="232">
                    <a:moveTo>
                      <a:pt x="166" y="6"/>
                    </a:moveTo>
                    <a:lnTo>
                      <a:pt x="166" y="6"/>
                    </a:lnTo>
                    <a:lnTo>
                      <a:pt x="158" y="2"/>
                    </a:lnTo>
                    <a:lnTo>
                      <a:pt x="152" y="0"/>
                    </a:lnTo>
                    <a:lnTo>
                      <a:pt x="152" y="0"/>
                    </a:lnTo>
                    <a:lnTo>
                      <a:pt x="144" y="2"/>
                    </a:lnTo>
                    <a:lnTo>
                      <a:pt x="138" y="6"/>
                    </a:lnTo>
                    <a:lnTo>
                      <a:pt x="126" y="18"/>
                    </a:lnTo>
                    <a:lnTo>
                      <a:pt x="126" y="18"/>
                    </a:lnTo>
                    <a:lnTo>
                      <a:pt x="122" y="24"/>
                    </a:lnTo>
                    <a:lnTo>
                      <a:pt x="120" y="32"/>
                    </a:lnTo>
                    <a:lnTo>
                      <a:pt x="120" y="32"/>
                    </a:lnTo>
                    <a:lnTo>
                      <a:pt x="120" y="36"/>
                    </a:lnTo>
                    <a:lnTo>
                      <a:pt x="122" y="42"/>
                    </a:lnTo>
                    <a:lnTo>
                      <a:pt x="14" y="86"/>
                    </a:lnTo>
                    <a:lnTo>
                      <a:pt x="14" y="86"/>
                    </a:lnTo>
                    <a:lnTo>
                      <a:pt x="10" y="88"/>
                    </a:lnTo>
                    <a:lnTo>
                      <a:pt x="6" y="92"/>
                    </a:lnTo>
                    <a:lnTo>
                      <a:pt x="2" y="98"/>
                    </a:lnTo>
                    <a:lnTo>
                      <a:pt x="0" y="102"/>
                    </a:lnTo>
                    <a:lnTo>
                      <a:pt x="0" y="102"/>
                    </a:lnTo>
                    <a:lnTo>
                      <a:pt x="0" y="108"/>
                    </a:lnTo>
                    <a:lnTo>
                      <a:pt x="2" y="114"/>
                    </a:lnTo>
                    <a:lnTo>
                      <a:pt x="4" y="120"/>
                    </a:lnTo>
                    <a:lnTo>
                      <a:pt x="8" y="124"/>
                    </a:lnTo>
                    <a:lnTo>
                      <a:pt x="108" y="224"/>
                    </a:lnTo>
                    <a:lnTo>
                      <a:pt x="108" y="224"/>
                    </a:lnTo>
                    <a:lnTo>
                      <a:pt x="116" y="230"/>
                    </a:lnTo>
                    <a:lnTo>
                      <a:pt x="126" y="232"/>
                    </a:lnTo>
                    <a:lnTo>
                      <a:pt x="126" y="232"/>
                    </a:lnTo>
                    <a:lnTo>
                      <a:pt x="126" y="232"/>
                    </a:lnTo>
                    <a:lnTo>
                      <a:pt x="126" y="232"/>
                    </a:lnTo>
                    <a:lnTo>
                      <a:pt x="130" y="232"/>
                    </a:lnTo>
                    <a:lnTo>
                      <a:pt x="130" y="232"/>
                    </a:lnTo>
                    <a:lnTo>
                      <a:pt x="136" y="230"/>
                    </a:lnTo>
                    <a:lnTo>
                      <a:pt x="142" y="226"/>
                    </a:lnTo>
                    <a:lnTo>
                      <a:pt x="146" y="222"/>
                    </a:lnTo>
                    <a:lnTo>
                      <a:pt x="148" y="216"/>
                    </a:lnTo>
                    <a:lnTo>
                      <a:pt x="190" y="110"/>
                    </a:lnTo>
                    <a:lnTo>
                      <a:pt x="190" y="110"/>
                    </a:lnTo>
                    <a:lnTo>
                      <a:pt x="196" y="112"/>
                    </a:lnTo>
                    <a:lnTo>
                      <a:pt x="202" y="114"/>
                    </a:lnTo>
                    <a:lnTo>
                      <a:pt x="202" y="114"/>
                    </a:lnTo>
                    <a:lnTo>
                      <a:pt x="210" y="112"/>
                    </a:lnTo>
                    <a:lnTo>
                      <a:pt x="216" y="108"/>
                    </a:lnTo>
                    <a:lnTo>
                      <a:pt x="228" y="96"/>
                    </a:lnTo>
                    <a:lnTo>
                      <a:pt x="228" y="96"/>
                    </a:lnTo>
                    <a:lnTo>
                      <a:pt x="232" y="90"/>
                    </a:lnTo>
                    <a:lnTo>
                      <a:pt x="234" y="82"/>
                    </a:lnTo>
                    <a:lnTo>
                      <a:pt x="234" y="82"/>
                    </a:lnTo>
                    <a:lnTo>
                      <a:pt x="232" y="74"/>
                    </a:lnTo>
                    <a:lnTo>
                      <a:pt x="228" y="68"/>
                    </a:lnTo>
                    <a:lnTo>
                      <a:pt x="166" y="6"/>
                    </a:lnTo>
                    <a:close/>
                    <a:moveTo>
                      <a:pt x="134" y="210"/>
                    </a:moveTo>
                    <a:lnTo>
                      <a:pt x="134" y="210"/>
                    </a:lnTo>
                    <a:lnTo>
                      <a:pt x="130" y="214"/>
                    </a:lnTo>
                    <a:lnTo>
                      <a:pt x="128" y="216"/>
                    </a:lnTo>
                    <a:lnTo>
                      <a:pt x="128" y="216"/>
                    </a:lnTo>
                    <a:lnTo>
                      <a:pt x="126" y="216"/>
                    </a:lnTo>
                    <a:lnTo>
                      <a:pt x="126" y="216"/>
                    </a:lnTo>
                    <a:lnTo>
                      <a:pt x="120" y="214"/>
                    </a:lnTo>
                    <a:lnTo>
                      <a:pt x="18" y="112"/>
                    </a:lnTo>
                    <a:lnTo>
                      <a:pt x="18" y="112"/>
                    </a:lnTo>
                    <a:lnTo>
                      <a:pt x="16" y="110"/>
                    </a:lnTo>
                    <a:lnTo>
                      <a:pt x="16" y="106"/>
                    </a:lnTo>
                    <a:lnTo>
                      <a:pt x="16" y="106"/>
                    </a:lnTo>
                    <a:lnTo>
                      <a:pt x="18" y="102"/>
                    </a:lnTo>
                    <a:lnTo>
                      <a:pt x="20" y="100"/>
                    </a:lnTo>
                    <a:lnTo>
                      <a:pt x="70" y="80"/>
                    </a:lnTo>
                    <a:lnTo>
                      <a:pt x="70" y="80"/>
                    </a:lnTo>
                    <a:lnTo>
                      <a:pt x="84" y="84"/>
                    </a:lnTo>
                    <a:lnTo>
                      <a:pt x="96" y="86"/>
                    </a:lnTo>
                    <a:lnTo>
                      <a:pt x="120" y="88"/>
                    </a:lnTo>
                    <a:lnTo>
                      <a:pt x="134" y="92"/>
                    </a:lnTo>
                    <a:lnTo>
                      <a:pt x="146" y="98"/>
                    </a:lnTo>
                    <a:lnTo>
                      <a:pt x="158" y="104"/>
                    </a:lnTo>
                    <a:lnTo>
                      <a:pt x="172" y="116"/>
                    </a:lnTo>
                    <a:lnTo>
                      <a:pt x="134" y="210"/>
                    </a:lnTo>
                    <a:close/>
                    <a:moveTo>
                      <a:pt x="216" y="84"/>
                    </a:moveTo>
                    <a:lnTo>
                      <a:pt x="204" y="96"/>
                    </a:lnTo>
                    <a:lnTo>
                      <a:pt x="204" y="96"/>
                    </a:lnTo>
                    <a:lnTo>
                      <a:pt x="202" y="98"/>
                    </a:lnTo>
                    <a:lnTo>
                      <a:pt x="198" y="96"/>
                    </a:lnTo>
                    <a:lnTo>
                      <a:pt x="184" y="82"/>
                    </a:lnTo>
                    <a:lnTo>
                      <a:pt x="174" y="110"/>
                    </a:lnTo>
                    <a:lnTo>
                      <a:pt x="174" y="108"/>
                    </a:lnTo>
                    <a:lnTo>
                      <a:pt x="174" y="108"/>
                    </a:lnTo>
                    <a:lnTo>
                      <a:pt x="166" y="100"/>
                    </a:lnTo>
                    <a:lnTo>
                      <a:pt x="156" y="94"/>
                    </a:lnTo>
                    <a:lnTo>
                      <a:pt x="138" y="86"/>
                    </a:lnTo>
                    <a:lnTo>
                      <a:pt x="120" y="80"/>
                    </a:lnTo>
                    <a:lnTo>
                      <a:pt x="104" y="78"/>
                    </a:lnTo>
                    <a:lnTo>
                      <a:pt x="104" y="78"/>
                    </a:lnTo>
                    <a:lnTo>
                      <a:pt x="82" y="76"/>
                    </a:lnTo>
                    <a:lnTo>
                      <a:pt x="150" y="48"/>
                    </a:lnTo>
                    <a:lnTo>
                      <a:pt x="138" y="34"/>
                    </a:lnTo>
                    <a:lnTo>
                      <a:pt x="138" y="34"/>
                    </a:lnTo>
                    <a:lnTo>
                      <a:pt x="136" y="32"/>
                    </a:lnTo>
                    <a:lnTo>
                      <a:pt x="138" y="28"/>
                    </a:lnTo>
                    <a:lnTo>
                      <a:pt x="148" y="18"/>
                    </a:lnTo>
                    <a:lnTo>
                      <a:pt x="148" y="18"/>
                    </a:lnTo>
                    <a:lnTo>
                      <a:pt x="152" y="16"/>
                    </a:lnTo>
                    <a:lnTo>
                      <a:pt x="154" y="18"/>
                    </a:lnTo>
                    <a:lnTo>
                      <a:pt x="216" y="78"/>
                    </a:lnTo>
                    <a:lnTo>
                      <a:pt x="216" y="78"/>
                    </a:lnTo>
                    <a:lnTo>
                      <a:pt x="218" y="82"/>
                    </a:lnTo>
                    <a:lnTo>
                      <a:pt x="216" y="84"/>
                    </a:lnTo>
                    <a:close/>
                  </a:path>
                </a:pathLst>
              </a:custGeom>
              <a:grpFill/>
              <a:ln w="9525">
                <a:noFill/>
                <a:round/>
              </a:ln>
            </p:spPr>
            <p:txBody>
              <a:bodyPr vert="horz" wrap="square" lIns="41569" tIns="20784" rIns="41569" bIns="20784" numCol="1" anchor="t" anchorCtr="0" compatLnSpc="1"/>
              <a:lstStyle/>
              <a:p>
                <a:pPr marL="0" marR="0" lvl="0" indent="0" algn="l" defTabSz="904240" rtl="0" eaLnBrk="1" fontAlgn="auto" latinLnBrk="0" hangingPunct="1">
                  <a:lnSpc>
                    <a:spcPct val="100000"/>
                  </a:lnSpc>
                  <a:spcBef>
                    <a:spcPts val="0"/>
                  </a:spcBef>
                  <a:spcAft>
                    <a:spcPts val="0"/>
                  </a:spcAft>
                  <a:buClrTx/>
                  <a:buSzTx/>
                  <a:buFontTx/>
                  <a:buNone/>
                </a:pPr>
                <a:endParaRPr kumimoji="0" lang="ar-SA" sz="1335" b="0" i="0" u="none" strike="noStrike" kern="1200" cap="none" spc="0" normalizeH="0" baseline="0" noProof="0">
                  <a:ln>
                    <a:noFill/>
                  </a:ln>
                  <a:solidFill>
                    <a:prstClr val="black"/>
                  </a:solidFill>
                  <a:effectLst/>
                  <a:uLnTx/>
                  <a:uFillTx/>
                  <a:latin typeface="+mj-lt"/>
                  <a:ea typeface="黑体" panose="02010609060101010101" pitchFamily="49" charset="-122"/>
                  <a:cs typeface="Arial" panose="020B0604020202020204" pitchFamily="34" charset="0"/>
                  <a:sym typeface="Arial" panose="020B0604020202020204" pitchFamily="34" charset="0"/>
                </a:endParaRPr>
              </a:p>
            </p:txBody>
          </p:sp>
        </p:grpSp>
      </p:grpSp>
      <p:grpSp>
        <p:nvGrpSpPr>
          <p:cNvPr id="39" name="组合 38"/>
          <p:cNvGrpSpPr/>
          <p:nvPr/>
        </p:nvGrpSpPr>
        <p:grpSpPr>
          <a:xfrm>
            <a:off x="6746661" y="2371777"/>
            <a:ext cx="1872000" cy="936000"/>
            <a:chOff x="6686697" y="2371777"/>
            <a:chExt cx="1872000" cy="936000"/>
          </a:xfrm>
        </p:grpSpPr>
        <p:grpSp>
          <p:nvGrpSpPr>
            <p:cNvPr id="28" name="Group 8"/>
            <p:cNvGrpSpPr/>
            <p:nvPr>
              <p:custDataLst>
                <p:tags r:id="rId27"/>
              </p:custDataLst>
            </p:nvPr>
          </p:nvGrpSpPr>
          <p:grpSpPr>
            <a:xfrm>
              <a:off x="6686697" y="2371777"/>
              <a:ext cx="1872000" cy="936000"/>
              <a:chOff x="6197601" y="1687513"/>
              <a:chExt cx="1900238" cy="638175"/>
            </a:xfrm>
            <a:solidFill>
              <a:srgbClr val="FFC000">
                <a:lumMod val="50000"/>
              </a:srgbClr>
            </a:solidFill>
          </p:grpSpPr>
          <p:sp>
            <p:nvSpPr>
              <p:cNvPr id="29" name="Freeform 10"/>
              <p:cNvSpPr/>
              <p:nvPr>
                <p:custDataLst>
                  <p:tags r:id="rId28"/>
                </p:custDataLst>
              </p:nvPr>
            </p:nvSpPr>
            <p:spPr bwMode="auto">
              <a:xfrm>
                <a:off x="6197601" y="1687513"/>
                <a:ext cx="1900238" cy="508000"/>
              </a:xfrm>
              <a:custGeom>
                <a:avLst/>
                <a:gdLst>
                  <a:gd name="T0" fmla="*/ 0 w 1197"/>
                  <a:gd name="T1" fmla="*/ 0 h 320"/>
                  <a:gd name="T2" fmla="*/ 166 w 1197"/>
                  <a:gd name="T3" fmla="*/ 320 h 320"/>
                  <a:gd name="T4" fmla="*/ 1197 w 1197"/>
                  <a:gd name="T5" fmla="*/ 320 h 320"/>
                  <a:gd name="T6" fmla="*/ 877 w 1197"/>
                  <a:gd name="T7" fmla="*/ 0 h 320"/>
                  <a:gd name="T8" fmla="*/ 0 w 1197"/>
                  <a:gd name="T9" fmla="*/ 0 h 320"/>
                </a:gdLst>
                <a:ahLst/>
                <a:cxnLst>
                  <a:cxn ang="0">
                    <a:pos x="T0" y="T1"/>
                  </a:cxn>
                  <a:cxn ang="0">
                    <a:pos x="T2" y="T3"/>
                  </a:cxn>
                  <a:cxn ang="0">
                    <a:pos x="T4" y="T5"/>
                  </a:cxn>
                  <a:cxn ang="0">
                    <a:pos x="T6" y="T7"/>
                  </a:cxn>
                  <a:cxn ang="0">
                    <a:pos x="T8" y="T9"/>
                  </a:cxn>
                </a:cxnLst>
                <a:rect l="0" t="0" r="r" b="b"/>
                <a:pathLst>
                  <a:path w="1197" h="320">
                    <a:moveTo>
                      <a:pt x="0" y="0"/>
                    </a:moveTo>
                    <a:lnTo>
                      <a:pt x="166" y="320"/>
                    </a:lnTo>
                    <a:lnTo>
                      <a:pt x="1197" y="320"/>
                    </a:lnTo>
                    <a:lnTo>
                      <a:pt x="877" y="0"/>
                    </a:lnTo>
                    <a:lnTo>
                      <a:pt x="0" y="0"/>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55425" tIns="27712" rIns="55425" bIns="27712" numCol="1" anchor="t" anchorCtr="0" compatLnSpc="1"/>
              <a:lstStyle/>
              <a:p>
                <a:pPr marL="0" marR="0" lvl="0" indent="0" algn="l" defTabSz="904240" rtl="0" eaLnBrk="1" fontAlgn="auto" latinLnBrk="0" hangingPunct="1">
                  <a:lnSpc>
                    <a:spcPct val="100000"/>
                  </a:lnSpc>
                  <a:spcBef>
                    <a:spcPts val="0"/>
                  </a:spcBef>
                  <a:spcAft>
                    <a:spcPts val="0"/>
                  </a:spcAft>
                  <a:buClrTx/>
                  <a:buSzTx/>
                  <a:buFontTx/>
                  <a:buNone/>
                </a:pPr>
                <a:endParaRPr kumimoji="0" lang="en-US" sz="1455" b="0" i="0" u="none" strike="noStrike" kern="1200" cap="none" spc="0" normalizeH="0" baseline="0" noProof="0">
                  <a:ln>
                    <a:noFill/>
                  </a:ln>
                  <a:solidFill>
                    <a:prstClr val="black"/>
                  </a:solidFill>
                  <a:effectLst/>
                  <a:uLnTx/>
                  <a:uFillTx/>
                  <a:latin typeface="+mj-lt"/>
                  <a:ea typeface="黑体" panose="02010609060101010101" pitchFamily="49" charset="-122"/>
                  <a:sym typeface="Arial" panose="020B0604020202020204" pitchFamily="34" charset="0"/>
                </a:endParaRPr>
              </a:p>
            </p:txBody>
          </p:sp>
          <p:sp>
            <p:nvSpPr>
              <p:cNvPr id="30" name="Rectangle 11"/>
              <p:cNvSpPr>
                <a:spLocks noChangeArrowheads="1"/>
              </p:cNvSpPr>
              <p:nvPr>
                <p:custDataLst>
                  <p:tags r:id="rId29"/>
                </p:custDataLst>
              </p:nvPr>
            </p:nvSpPr>
            <p:spPr bwMode="auto">
              <a:xfrm>
                <a:off x="6461126" y="2195513"/>
                <a:ext cx="1636713" cy="130175"/>
              </a:xfrm>
              <a:prstGeom prst="rect">
                <a:avLst/>
              </a:prstGeom>
              <a:solidFill>
                <a:srgbClr val="FFC000">
                  <a:lumMod val="7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5425" tIns="27712" rIns="55425" bIns="27712" numCol="1" anchor="t" anchorCtr="0" compatLnSpc="1"/>
              <a:lstStyle/>
              <a:p>
                <a:pPr marL="0" marR="0" lvl="0" indent="0" algn="l" defTabSz="904240" rtl="0" eaLnBrk="1" fontAlgn="auto" latinLnBrk="0" hangingPunct="1">
                  <a:lnSpc>
                    <a:spcPct val="100000"/>
                  </a:lnSpc>
                  <a:spcBef>
                    <a:spcPts val="0"/>
                  </a:spcBef>
                  <a:spcAft>
                    <a:spcPts val="0"/>
                  </a:spcAft>
                  <a:buClrTx/>
                  <a:buSzTx/>
                  <a:buFontTx/>
                  <a:buNone/>
                </a:pPr>
                <a:endParaRPr kumimoji="0" lang="en-US" sz="1455" b="0" i="0" u="none" strike="noStrike" kern="1200" cap="none" spc="0" normalizeH="0" baseline="0" noProof="0">
                  <a:ln>
                    <a:noFill/>
                  </a:ln>
                  <a:solidFill>
                    <a:prstClr val="black"/>
                  </a:solidFill>
                  <a:effectLst/>
                  <a:uLnTx/>
                  <a:uFillTx/>
                  <a:latin typeface="+mj-lt"/>
                  <a:ea typeface="黑体" panose="02010609060101010101" pitchFamily="49" charset="-122"/>
                  <a:sym typeface="Arial" panose="020B0604020202020204" pitchFamily="34" charset="0"/>
                </a:endParaRPr>
              </a:p>
            </p:txBody>
          </p:sp>
          <p:sp>
            <p:nvSpPr>
              <p:cNvPr id="31" name="Freeform 12"/>
              <p:cNvSpPr/>
              <p:nvPr>
                <p:custDataLst>
                  <p:tags r:id="rId30"/>
                </p:custDataLst>
              </p:nvPr>
            </p:nvSpPr>
            <p:spPr bwMode="auto">
              <a:xfrm>
                <a:off x="6197601" y="1687513"/>
                <a:ext cx="263525" cy="638175"/>
              </a:xfrm>
              <a:custGeom>
                <a:avLst/>
                <a:gdLst>
                  <a:gd name="T0" fmla="*/ 166 w 166"/>
                  <a:gd name="T1" fmla="*/ 320 h 402"/>
                  <a:gd name="T2" fmla="*/ 166 w 166"/>
                  <a:gd name="T3" fmla="*/ 402 h 402"/>
                  <a:gd name="T4" fmla="*/ 0 w 166"/>
                  <a:gd name="T5" fmla="*/ 77 h 402"/>
                  <a:gd name="T6" fmla="*/ 0 w 166"/>
                  <a:gd name="T7" fmla="*/ 0 h 402"/>
                  <a:gd name="T8" fmla="*/ 166 w 166"/>
                  <a:gd name="T9" fmla="*/ 320 h 402"/>
                </a:gdLst>
                <a:ahLst/>
                <a:cxnLst>
                  <a:cxn ang="0">
                    <a:pos x="T0" y="T1"/>
                  </a:cxn>
                  <a:cxn ang="0">
                    <a:pos x="T2" y="T3"/>
                  </a:cxn>
                  <a:cxn ang="0">
                    <a:pos x="T4" y="T5"/>
                  </a:cxn>
                  <a:cxn ang="0">
                    <a:pos x="T6" y="T7"/>
                  </a:cxn>
                  <a:cxn ang="0">
                    <a:pos x="T8" y="T9"/>
                  </a:cxn>
                </a:cxnLst>
                <a:rect l="0" t="0" r="r" b="b"/>
                <a:pathLst>
                  <a:path w="166" h="402">
                    <a:moveTo>
                      <a:pt x="166" y="320"/>
                    </a:moveTo>
                    <a:lnTo>
                      <a:pt x="166" y="402"/>
                    </a:lnTo>
                    <a:lnTo>
                      <a:pt x="0" y="77"/>
                    </a:lnTo>
                    <a:lnTo>
                      <a:pt x="0" y="0"/>
                    </a:lnTo>
                    <a:lnTo>
                      <a:pt x="166" y="320"/>
                    </a:lnTo>
                    <a:close/>
                  </a:path>
                </a:pathLst>
              </a:custGeom>
              <a:solidFill>
                <a:srgbClr val="FFC000">
                  <a:lumMod val="60000"/>
                  <a:lumOff val="4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55425" tIns="27712" rIns="55425" bIns="27712" numCol="1" anchor="t" anchorCtr="0" compatLnSpc="1"/>
              <a:lstStyle/>
              <a:p>
                <a:pPr marL="0" marR="0" lvl="0" indent="0" algn="l" defTabSz="904240" rtl="0" eaLnBrk="1" fontAlgn="auto" latinLnBrk="0" hangingPunct="1">
                  <a:lnSpc>
                    <a:spcPct val="100000"/>
                  </a:lnSpc>
                  <a:spcBef>
                    <a:spcPts val="0"/>
                  </a:spcBef>
                  <a:spcAft>
                    <a:spcPts val="0"/>
                  </a:spcAft>
                  <a:buClrTx/>
                  <a:buSzTx/>
                  <a:buFontTx/>
                  <a:buNone/>
                </a:pPr>
                <a:endParaRPr kumimoji="0" lang="en-US" sz="1455" b="0" i="0" u="none" strike="noStrike" kern="1200" cap="none" spc="0" normalizeH="0" baseline="0" noProof="0">
                  <a:ln>
                    <a:noFill/>
                  </a:ln>
                  <a:solidFill>
                    <a:prstClr val="black"/>
                  </a:solidFill>
                  <a:effectLst/>
                  <a:uLnTx/>
                  <a:uFillTx/>
                  <a:latin typeface="+mj-lt"/>
                  <a:ea typeface="黑体" panose="02010609060101010101" pitchFamily="49" charset="-122"/>
                  <a:sym typeface="Arial" panose="020B0604020202020204" pitchFamily="34" charset="0"/>
                </a:endParaRPr>
              </a:p>
            </p:txBody>
          </p:sp>
        </p:grpSp>
        <p:grpSp>
          <p:nvGrpSpPr>
            <p:cNvPr id="32" name="Group 45"/>
            <p:cNvGrpSpPr/>
            <p:nvPr>
              <p:custDataLst>
                <p:tags r:id="rId31"/>
              </p:custDataLst>
            </p:nvPr>
          </p:nvGrpSpPr>
          <p:grpSpPr>
            <a:xfrm>
              <a:off x="7398333" y="2505933"/>
              <a:ext cx="432000" cy="432000"/>
              <a:chOff x="3149600" y="1962150"/>
              <a:chExt cx="406400" cy="406400"/>
            </a:xfrm>
            <a:solidFill>
              <a:sysClr val="window" lastClr="FFFFFF"/>
            </a:solidFill>
          </p:grpSpPr>
          <p:sp>
            <p:nvSpPr>
              <p:cNvPr id="33" name="Freeform 166"/>
              <p:cNvSpPr>
                <a:spLocks noEditPoints="1"/>
              </p:cNvSpPr>
              <p:nvPr>
                <p:custDataLst>
                  <p:tags r:id="rId32"/>
                </p:custDataLst>
              </p:nvPr>
            </p:nvSpPr>
            <p:spPr bwMode="auto">
              <a:xfrm>
                <a:off x="3149600" y="1962150"/>
                <a:ext cx="127000" cy="406400"/>
              </a:xfrm>
              <a:custGeom>
                <a:avLst/>
                <a:gdLst/>
                <a:ahLst/>
                <a:cxnLst>
                  <a:cxn ang="0">
                    <a:pos x="64" y="24"/>
                  </a:cxn>
                  <a:cxn ang="0">
                    <a:pos x="50" y="2"/>
                  </a:cxn>
                  <a:cxn ang="0">
                    <a:pos x="30" y="2"/>
                  </a:cxn>
                  <a:cxn ang="0">
                    <a:pos x="16" y="24"/>
                  </a:cxn>
                  <a:cxn ang="0">
                    <a:pos x="10" y="54"/>
                  </a:cxn>
                  <a:cxn ang="0">
                    <a:pos x="0" y="80"/>
                  </a:cxn>
                  <a:cxn ang="0">
                    <a:pos x="4" y="98"/>
                  </a:cxn>
                  <a:cxn ang="0">
                    <a:pos x="16" y="232"/>
                  </a:cxn>
                  <a:cxn ang="0">
                    <a:pos x="24" y="248"/>
                  </a:cxn>
                  <a:cxn ang="0">
                    <a:pos x="40" y="256"/>
                  </a:cxn>
                  <a:cxn ang="0">
                    <a:pos x="62" y="242"/>
                  </a:cxn>
                  <a:cxn ang="0">
                    <a:pos x="64" y="112"/>
                  </a:cxn>
                  <a:cxn ang="0">
                    <a:pos x="78" y="90"/>
                  </a:cxn>
                  <a:cxn ang="0">
                    <a:pos x="78" y="70"/>
                  </a:cxn>
                  <a:cxn ang="0">
                    <a:pos x="64" y="48"/>
                  </a:cxn>
                  <a:cxn ang="0">
                    <a:pos x="32" y="20"/>
                  </a:cxn>
                  <a:cxn ang="0">
                    <a:pos x="40" y="16"/>
                  </a:cxn>
                  <a:cxn ang="0">
                    <a:pos x="46" y="18"/>
                  </a:cxn>
                  <a:cxn ang="0">
                    <a:pos x="48" y="40"/>
                  </a:cxn>
                  <a:cxn ang="0">
                    <a:pos x="40" y="40"/>
                  </a:cxn>
                  <a:cxn ang="0">
                    <a:pos x="48" y="232"/>
                  </a:cxn>
                  <a:cxn ang="0">
                    <a:pos x="46" y="238"/>
                  </a:cxn>
                  <a:cxn ang="0">
                    <a:pos x="40" y="240"/>
                  </a:cxn>
                  <a:cxn ang="0">
                    <a:pos x="32" y="236"/>
                  </a:cxn>
                  <a:cxn ang="0">
                    <a:pos x="32" y="120"/>
                  </a:cxn>
                  <a:cxn ang="0">
                    <a:pos x="48" y="120"/>
                  </a:cxn>
                  <a:cxn ang="0">
                    <a:pos x="62" y="86"/>
                  </a:cxn>
                  <a:cxn ang="0">
                    <a:pos x="60" y="94"/>
                  </a:cxn>
                  <a:cxn ang="0">
                    <a:pos x="60" y="94"/>
                  </a:cxn>
                  <a:cxn ang="0">
                    <a:pos x="54" y="100"/>
                  </a:cxn>
                  <a:cxn ang="0">
                    <a:pos x="48" y="102"/>
                  </a:cxn>
                  <a:cxn ang="0">
                    <a:pos x="32" y="102"/>
                  </a:cxn>
                  <a:cxn ang="0">
                    <a:pos x="26" y="100"/>
                  </a:cxn>
                  <a:cxn ang="0">
                    <a:pos x="20" y="94"/>
                  </a:cxn>
                  <a:cxn ang="0">
                    <a:pos x="20" y="94"/>
                  </a:cxn>
                  <a:cxn ang="0">
                    <a:pos x="18" y="86"/>
                  </a:cxn>
                  <a:cxn ang="0">
                    <a:pos x="16" y="80"/>
                  </a:cxn>
                  <a:cxn ang="0">
                    <a:pos x="18" y="72"/>
                  </a:cxn>
                  <a:cxn ang="0">
                    <a:pos x="20" y="66"/>
                  </a:cxn>
                  <a:cxn ang="0">
                    <a:pos x="26" y="60"/>
                  </a:cxn>
                  <a:cxn ang="0">
                    <a:pos x="26" y="60"/>
                  </a:cxn>
                  <a:cxn ang="0">
                    <a:pos x="40" y="56"/>
                  </a:cxn>
                  <a:cxn ang="0">
                    <a:pos x="48" y="58"/>
                  </a:cxn>
                  <a:cxn ang="0">
                    <a:pos x="54" y="60"/>
                  </a:cxn>
                  <a:cxn ang="0">
                    <a:pos x="60" y="66"/>
                  </a:cxn>
                  <a:cxn ang="0">
                    <a:pos x="62" y="72"/>
                  </a:cxn>
                  <a:cxn ang="0">
                    <a:pos x="62" y="74"/>
                  </a:cxn>
                  <a:cxn ang="0">
                    <a:pos x="62" y="86"/>
                  </a:cxn>
                </a:cxnLst>
                <a:rect l="0" t="0" r="r" b="b"/>
                <a:pathLst>
                  <a:path w="80" h="256">
                    <a:moveTo>
                      <a:pt x="64" y="48"/>
                    </a:moveTo>
                    <a:lnTo>
                      <a:pt x="64" y="24"/>
                    </a:lnTo>
                    <a:lnTo>
                      <a:pt x="64" y="24"/>
                    </a:lnTo>
                    <a:lnTo>
                      <a:pt x="62" y="14"/>
                    </a:lnTo>
                    <a:lnTo>
                      <a:pt x="56" y="8"/>
                    </a:lnTo>
                    <a:lnTo>
                      <a:pt x="50" y="2"/>
                    </a:lnTo>
                    <a:lnTo>
                      <a:pt x="40" y="0"/>
                    </a:lnTo>
                    <a:lnTo>
                      <a:pt x="40" y="0"/>
                    </a:lnTo>
                    <a:lnTo>
                      <a:pt x="30" y="2"/>
                    </a:lnTo>
                    <a:lnTo>
                      <a:pt x="24" y="8"/>
                    </a:lnTo>
                    <a:lnTo>
                      <a:pt x="18" y="14"/>
                    </a:lnTo>
                    <a:lnTo>
                      <a:pt x="16" y="24"/>
                    </a:lnTo>
                    <a:lnTo>
                      <a:pt x="16" y="48"/>
                    </a:lnTo>
                    <a:lnTo>
                      <a:pt x="16" y="48"/>
                    </a:lnTo>
                    <a:lnTo>
                      <a:pt x="10" y="54"/>
                    </a:lnTo>
                    <a:lnTo>
                      <a:pt x="4" y="62"/>
                    </a:lnTo>
                    <a:lnTo>
                      <a:pt x="2" y="70"/>
                    </a:lnTo>
                    <a:lnTo>
                      <a:pt x="0" y="80"/>
                    </a:lnTo>
                    <a:lnTo>
                      <a:pt x="0" y="80"/>
                    </a:lnTo>
                    <a:lnTo>
                      <a:pt x="2" y="90"/>
                    </a:lnTo>
                    <a:lnTo>
                      <a:pt x="4" y="98"/>
                    </a:lnTo>
                    <a:lnTo>
                      <a:pt x="10" y="106"/>
                    </a:lnTo>
                    <a:lnTo>
                      <a:pt x="16" y="112"/>
                    </a:lnTo>
                    <a:lnTo>
                      <a:pt x="16" y="232"/>
                    </a:lnTo>
                    <a:lnTo>
                      <a:pt x="16" y="232"/>
                    </a:lnTo>
                    <a:lnTo>
                      <a:pt x="18" y="242"/>
                    </a:lnTo>
                    <a:lnTo>
                      <a:pt x="24" y="248"/>
                    </a:lnTo>
                    <a:lnTo>
                      <a:pt x="30" y="254"/>
                    </a:lnTo>
                    <a:lnTo>
                      <a:pt x="40" y="256"/>
                    </a:lnTo>
                    <a:lnTo>
                      <a:pt x="40" y="256"/>
                    </a:lnTo>
                    <a:lnTo>
                      <a:pt x="50" y="254"/>
                    </a:lnTo>
                    <a:lnTo>
                      <a:pt x="56" y="248"/>
                    </a:lnTo>
                    <a:lnTo>
                      <a:pt x="62" y="242"/>
                    </a:lnTo>
                    <a:lnTo>
                      <a:pt x="64" y="232"/>
                    </a:lnTo>
                    <a:lnTo>
                      <a:pt x="64" y="112"/>
                    </a:lnTo>
                    <a:lnTo>
                      <a:pt x="64" y="112"/>
                    </a:lnTo>
                    <a:lnTo>
                      <a:pt x="70" y="106"/>
                    </a:lnTo>
                    <a:lnTo>
                      <a:pt x="76" y="98"/>
                    </a:lnTo>
                    <a:lnTo>
                      <a:pt x="78" y="90"/>
                    </a:lnTo>
                    <a:lnTo>
                      <a:pt x="80" y="80"/>
                    </a:lnTo>
                    <a:lnTo>
                      <a:pt x="80" y="80"/>
                    </a:lnTo>
                    <a:lnTo>
                      <a:pt x="78" y="70"/>
                    </a:lnTo>
                    <a:lnTo>
                      <a:pt x="76" y="62"/>
                    </a:lnTo>
                    <a:lnTo>
                      <a:pt x="70" y="54"/>
                    </a:lnTo>
                    <a:lnTo>
                      <a:pt x="64" y="48"/>
                    </a:lnTo>
                    <a:close/>
                    <a:moveTo>
                      <a:pt x="32" y="24"/>
                    </a:moveTo>
                    <a:lnTo>
                      <a:pt x="32" y="24"/>
                    </a:lnTo>
                    <a:lnTo>
                      <a:pt x="32" y="20"/>
                    </a:lnTo>
                    <a:lnTo>
                      <a:pt x="34" y="18"/>
                    </a:lnTo>
                    <a:lnTo>
                      <a:pt x="36" y="16"/>
                    </a:lnTo>
                    <a:lnTo>
                      <a:pt x="40" y="16"/>
                    </a:lnTo>
                    <a:lnTo>
                      <a:pt x="40" y="16"/>
                    </a:lnTo>
                    <a:lnTo>
                      <a:pt x="44" y="16"/>
                    </a:lnTo>
                    <a:lnTo>
                      <a:pt x="46" y="18"/>
                    </a:lnTo>
                    <a:lnTo>
                      <a:pt x="48" y="20"/>
                    </a:lnTo>
                    <a:lnTo>
                      <a:pt x="48" y="24"/>
                    </a:lnTo>
                    <a:lnTo>
                      <a:pt x="48" y="40"/>
                    </a:lnTo>
                    <a:lnTo>
                      <a:pt x="48" y="40"/>
                    </a:lnTo>
                    <a:lnTo>
                      <a:pt x="40" y="40"/>
                    </a:lnTo>
                    <a:lnTo>
                      <a:pt x="40" y="40"/>
                    </a:lnTo>
                    <a:lnTo>
                      <a:pt x="32" y="40"/>
                    </a:lnTo>
                    <a:lnTo>
                      <a:pt x="32" y="24"/>
                    </a:lnTo>
                    <a:close/>
                    <a:moveTo>
                      <a:pt x="48" y="232"/>
                    </a:moveTo>
                    <a:lnTo>
                      <a:pt x="48" y="232"/>
                    </a:lnTo>
                    <a:lnTo>
                      <a:pt x="48" y="236"/>
                    </a:lnTo>
                    <a:lnTo>
                      <a:pt x="46" y="238"/>
                    </a:lnTo>
                    <a:lnTo>
                      <a:pt x="44" y="240"/>
                    </a:lnTo>
                    <a:lnTo>
                      <a:pt x="40" y="240"/>
                    </a:lnTo>
                    <a:lnTo>
                      <a:pt x="40" y="240"/>
                    </a:lnTo>
                    <a:lnTo>
                      <a:pt x="36" y="240"/>
                    </a:lnTo>
                    <a:lnTo>
                      <a:pt x="34" y="238"/>
                    </a:lnTo>
                    <a:lnTo>
                      <a:pt x="32" y="236"/>
                    </a:lnTo>
                    <a:lnTo>
                      <a:pt x="32" y="232"/>
                    </a:lnTo>
                    <a:lnTo>
                      <a:pt x="32" y="120"/>
                    </a:lnTo>
                    <a:lnTo>
                      <a:pt x="32" y="120"/>
                    </a:lnTo>
                    <a:lnTo>
                      <a:pt x="40" y="120"/>
                    </a:lnTo>
                    <a:lnTo>
                      <a:pt x="40" y="120"/>
                    </a:lnTo>
                    <a:lnTo>
                      <a:pt x="48" y="120"/>
                    </a:lnTo>
                    <a:lnTo>
                      <a:pt x="48" y="232"/>
                    </a:lnTo>
                    <a:close/>
                    <a:moveTo>
                      <a:pt x="62" y="86"/>
                    </a:moveTo>
                    <a:lnTo>
                      <a:pt x="62" y="86"/>
                    </a:lnTo>
                    <a:lnTo>
                      <a:pt x="62" y="88"/>
                    </a:lnTo>
                    <a:lnTo>
                      <a:pt x="62" y="88"/>
                    </a:lnTo>
                    <a:lnTo>
                      <a:pt x="60" y="94"/>
                    </a:lnTo>
                    <a:lnTo>
                      <a:pt x="60" y="94"/>
                    </a:lnTo>
                    <a:lnTo>
                      <a:pt x="60" y="94"/>
                    </a:lnTo>
                    <a:lnTo>
                      <a:pt x="60" y="94"/>
                    </a:lnTo>
                    <a:lnTo>
                      <a:pt x="54" y="100"/>
                    </a:lnTo>
                    <a:lnTo>
                      <a:pt x="54" y="100"/>
                    </a:lnTo>
                    <a:lnTo>
                      <a:pt x="54" y="100"/>
                    </a:lnTo>
                    <a:lnTo>
                      <a:pt x="54" y="100"/>
                    </a:lnTo>
                    <a:lnTo>
                      <a:pt x="48" y="102"/>
                    </a:lnTo>
                    <a:lnTo>
                      <a:pt x="48" y="102"/>
                    </a:lnTo>
                    <a:lnTo>
                      <a:pt x="40" y="104"/>
                    </a:lnTo>
                    <a:lnTo>
                      <a:pt x="40" y="104"/>
                    </a:lnTo>
                    <a:lnTo>
                      <a:pt x="32" y="102"/>
                    </a:lnTo>
                    <a:lnTo>
                      <a:pt x="32" y="102"/>
                    </a:lnTo>
                    <a:lnTo>
                      <a:pt x="26" y="100"/>
                    </a:lnTo>
                    <a:lnTo>
                      <a:pt x="26" y="100"/>
                    </a:lnTo>
                    <a:lnTo>
                      <a:pt x="26" y="100"/>
                    </a:lnTo>
                    <a:lnTo>
                      <a:pt x="26" y="100"/>
                    </a:lnTo>
                    <a:lnTo>
                      <a:pt x="20" y="94"/>
                    </a:lnTo>
                    <a:lnTo>
                      <a:pt x="20" y="94"/>
                    </a:lnTo>
                    <a:lnTo>
                      <a:pt x="20" y="94"/>
                    </a:lnTo>
                    <a:lnTo>
                      <a:pt x="20" y="94"/>
                    </a:lnTo>
                    <a:lnTo>
                      <a:pt x="18" y="88"/>
                    </a:lnTo>
                    <a:lnTo>
                      <a:pt x="18" y="88"/>
                    </a:lnTo>
                    <a:lnTo>
                      <a:pt x="18" y="86"/>
                    </a:lnTo>
                    <a:lnTo>
                      <a:pt x="18" y="86"/>
                    </a:lnTo>
                    <a:lnTo>
                      <a:pt x="16" y="80"/>
                    </a:lnTo>
                    <a:lnTo>
                      <a:pt x="16" y="80"/>
                    </a:lnTo>
                    <a:lnTo>
                      <a:pt x="18" y="74"/>
                    </a:lnTo>
                    <a:lnTo>
                      <a:pt x="18" y="74"/>
                    </a:lnTo>
                    <a:lnTo>
                      <a:pt x="18" y="72"/>
                    </a:lnTo>
                    <a:lnTo>
                      <a:pt x="18" y="72"/>
                    </a:lnTo>
                    <a:lnTo>
                      <a:pt x="20" y="66"/>
                    </a:lnTo>
                    <a:lnTo>
                      <a:pt x="20" y="66"/>
                    </a:lnTo>
                    <a:lnTo>
                      <a:pt x="20" y="66"/>
                    </a:lnTo>
                    <a:lnTo>
                      <a:pt x="20" y="66"/>
                    </a:lnTo>
                    <a:lnTo>
                      <a:pt x="26" y="60"/>
                    </a:lnTo>
                    <a:lnTo>
                      <a:pt x="26" y="60"/>
                    </a:lnTo>
                    <a:lnTo>
                      <a:pt x="26" y="60"/>
                    </a:lnTo>
                    <a:lnTo>
                      <a:pt x="26" y="60"/>
                    </a:lnTo>
                    <a:lnTo>
                      <a:pt x="32" y="58"/>
                    </a:lnTo>
                    <a:lnTo>
                      <a:pt x="32" y="58"/>
                    </a:lnTo>
                    <a:lnTo>
                      <a:pt x="40" y="56"/>
                    </a:lnTo>
                    <a:lnTo>
                      <a:pt x="40" y="56"/>
                    </a:lnTo>
                    <a:lnTo>
                      <a:pt x="48" y="58"/>
                    </a:lnTo>
                    <a:lnTo>
                      <a:pt x="48" y="58"/>
                    </a:lnTo>
                    <a:lnTo>
                      <a:pt x="54" y="60"/>
                    </a:lnTo>
                    <a:lnTo>
                      <a:pt x="54" y="60"/>
                    </a:lnTo>
                    <a:lnTo>
                      <a:pt x="54" y="60"/>
                    </a:lnTo>
                    <a:lnTo>
                      <a:pt x="54" y="60"/>
                    </a:lnTo>
                    <a:lnTo>
                      <a:pt x="60" y="66"/>
                    </a:lnTo>
                    <a:lnTo>
                      <a:pt x="60" y="66"/>
                    </a:lnTo>
                    <a:lnTo>
                      <a:pt x="60" y="66"/>
                    </a:lnTo>
                    <a:lnTo>
                      <a:pt x="60" y="66"/>
                    </a:lnTo>
                    <a:lnTo>
                      <a:pt x="62" y="72"/>
                    </a:lnTo>
                    <a:lnTo>
                      <a:pt x="62" y="72"/>
                    </a:lnTo>
                    <a:lnTo>
                      <a:pt x="62" y="74"/>
                    </a:lnTo>
                    <a:lnTo>
                      <a:pt x="62" y="74"/>
                    </a:lnTo>
                    <a:lnTo>
                      <a:pt x="64" y="80"/>
                    </a:lnTo>
                    <a:lnTo>
                      <a:pt x="64" y="80"/>
                    </a:lnTo>
                    <a:lnTo>
                      <a:pt x="62" y="86"/>
                    </a:lnTo>
                    <a:close/>
                  </a:path>
                </a:pathLst>
              </a:custGeom>
              <a:grpFill/>
              <a:ln w="9525">
                <a:noFill/>
                <a:round/>
              </a:ln>
            </p:spPr>
            <p:txBody>
              <a:bodyPr vert="horz" wrap="square" lIns="41569" tIns="20784" rIns="41569" bIns="20784" numCol="1" anchor="t" anchorCtr="0" compatLnSpc="1"/>
              <a:lstStyle/>
              <a:p>
                <a:pPr marL="0" marR="0" lvl="0" indent="0" algn="l" defTabSz="904240" rtl="0" eaLnBrk="1" fontAlgn="auto" latinLnBrk="0" hangingPunct="1">
                  <a:lnSpc>
                    <a:spcPct val="100000"/>
                  </a:lnSpc>
                  <a:spcBef>
                    <a:spcPts val="0"/>
                  </a:spcBef>
                  <a:spcAft>
                    <a:spcPts val="0"/>
                  </a:spcAft>
                  <a:buClrTx/>
                  <a:buSzTx/>
                  <a:buFontTx/>
                  <a:buNone/>
                </a:pPr>
                <a:endParaRPr kumimoji="0" lang="ar-SA" sz="1335" b="0" i="0" u="none" strike="noStrike" kern="1200" cap="none" spc="0" normalizeH="0" baseline="0" noProof="0">
                  <a:ln>
                    <a:noFill/>
                  </a:ln>
                  <a:solidFill>
                    <a:prstClr val="black"/>
                  </a:solidFill>
                  <a:effectLst/>
                  <a:uLnTx/>
                  <a:uFillTx/>
                  <a:latin typeface="+mj-lt"/>
                  <a:ea typeface="黑体" panose="02010609060101010101" pitchFamily="49" charset="-122"/>
                  <a:cs typeface="Arial" panose="020B0604020202020204" pitchFamily="34" charset="0"/>
                  <a:sym typeface="Arial" panose="020B0604020202020204" pitchFamily="34" charset="0"/>
                </a:endParaRPr>
              </a:p>
            </p:txBody>
          </p:sp>
          <p:sp>
            <p:nvSpPr>
              <p:cNvPr id="34" name="Freeform 171"/>
              <p:cNvSpPr>
                <a:spLocks noEditPoints="1"/>
              </p:cNvSpPr>
              <p:nvPr>
                <p:custDataLst>
                  <p:tags r:id="rId33"/>
                </p:custDataLst>
              </p:nvPr>
            </p:nvSpPr>
            <p:spPr bwMode="auto">
              <a:xfrm>
                <a:off x="3429000" y="1962150"/>
                <a:ext cx="127000" cy="406400"/>
              </a:xfrm>
              <a:custGeom>
                <a:avLst/>
                <a:gdLst/>
                <a:ahLst/>
                <a:cxnLst>
                  <a:cxn ang="0">
                    <a:pos x="64" y="24"/>
                  </a:cxn>
                  <a:cxn ang="0">
                    <a:pos x="50" y="2"/>
                  </a:cxn>
                  <a:cxn ang="0">
                    <a:pos x="30" y="2"/>
                  </a:cxn>
                  <a:cxn ang="0">
                    <a:pos x="16" y="24"/>
                  </a:cxn>
                  <a:cxn ang="0">
                    <a:pos x="10" y="54"/>
                  </a:cxn>
                  <a:cxn ang="0">
                    <a:pos x="0" y="80"/>
                  </a:cxn>
                  <a:cxn ang="0">
                    <a:pos x="4" y="98"/>
                  </a:cxn>
                  <a:cxn ang="0">
                    <a:pos x="16" y="232"/>
                  </a:cxn>
                  <a:cxn ang="0">
                    <a:pos x="24" y="248"/>
                  </a:cxn>
                  <a:cxn ang="0">
                    <a:pos x="40" y="256"/>
                  </a:cxn>
                  <a:cxn ang="0">
                    <a:pos x="62" y="242"/>
                  </a:cxn>
                  <a:cxn ang="0">
                    <a:pos x="64" y="112"/>
                  </a:cxn>
                  <a:cxn ang="0">
                    <a:pos x="78" y="90"/>
                  </a:cxn>
                  <a:cxn ang="0">
                    <a:pos x="78" y="70"/>
                  </a:cxn>
                  <a:cxn ang="0">
                    <a:pos x="64" y="48"/>
                  </a:cxn>
                  <a:cxn ang="0">
                    <a:pos x="32" y="20"/>
                  </a:cxn>
                  <a:cxn ang="0">
                    <a:pos x="40" y="16"/>
                  </a:cxn>
                  <a:cxn ang="0">
                    <a:pos x="46" y="18"/>
                  </a:cxn>
                  <a:cxn ang="0">
                    <a:pos x="48" y="40"/>
                  </a:cxn>
                  <a:cxn ang="0">
                    <a:pos x="40" y="40"/>
                  </a:cxn>
                  <a:cxn ang="0">
                    <a:pos x="48" y="232"/>
                  </a:cxn>
                  <a:cxn ang="0">
                    <a:pos x="46" y="238"/>
                  </a:cxn>
                  <a:cxn ang="0">
                    <a:pos x="40" y="240"/>
                  </a:cxn>
                  <a:cxn ang="0">
                    <a:pos x="32" y="236"/>
                  </a:cxn>
                  <a:cxn ang="0">
                    <a:pos x="32" y="120"/>
                  </a:cxn>
                  <a:cxn ang="0">
                    <a:pos x="48" y="120"/>
                  </a:cxn>
                  <a:cxn ang="0">
                    <a:pos x="62" y="86"/>
                  </a:cxn>
                  <a:cxn ang="0">
                    <a:pos x="60" y="94"/>
                  </a:cxn>
                  <a:cxn ang="0">
                    <a:pos x="60" y="94"/>
                  </a:cxn>
                  <a:cxn ang="0">
                    <a:pos x="54" y="100"/>
                  </a:cxn>
                  <a:cxn ang="0">
                    <a:pos x="48" y="102"/>
                  </a:cxn>
                  <a:cxn ang="0">
                    <a:pos x="32" y="102"/>
                  </a:cxn>
                  <a:cxn ang="0">
                    <a:pos x="26" y="100"/>
                  </a:cxn>
                  <a:cxn ang="0">
                    <a:pos x="20" y="94"/>
                  </a:cxn>
                  <a:cxn ang="0">
                    <a:pos x="20" y="94"/>
                  </a:cxn>
                  <a:cxn ang="0">
                    <a:pos x="18" y="86"/>
                  </a:cxn>
                  <a:cxn ang="0">
                    <a:pos x="16" y="80"/>
                  </a:cxn>
                  <a:cxn ang="0">
                    <a:pos x="18" y="72"/>
                  </a:cxn>
                  <a:cxn ang="0">
                    <a:pos x="20" y="66"/>
                  </a:cxn>
                  <a:cxn ang="0">
                    <a:pos x="26" y="60"/>
                  </a:cxn>
                  <a:cxn ang="0">
                    <a:pos x="26" y="60"/>
                  </a:cxn>
                  <a:cxn ang="0">
                    <a:pos x="40" y="56"/>
                  </a:cxn>
                  <a:cxn ang="0">
                    <a:pos x="48" y="58"/>
                  </a:cxn>
                  <a:cxn ang="0">
                    <a:pos x="54" y="60"/>
                  </a:cxn>
                  <a:cxn ang="0">
                    <a:pos x="60" y="66"/>
                  </a:cxn>
                  <a:cxn ang="0">
                    <a:pos x="62" y="72"/>
                  </a:cxn>
                  <a:cxn ang="0">
                    <a:pos x="62" y="74"/>
                  </a:cxn>
                  <a:cxn ang="0">
                    <a:pos x="62" y="86"/>
                  </a:cxn>
                </a:cxnLst>
                <a:rect l="0" t="0" r="r" b="b"/>
                <a:pathLst>
                  <a:path w="80" h="256">
                    <a:moveTo>
                      <a:pt x="64" y="48"/>
                    </a:moveTo>
                    <a:lnTo>
                      <a:pt x="64" y="24"/>
                    </a:lnTo>
                    <a:lnTo>
                      <a:pt x="64" y="24"/>
                    </a:lnTo>
                    <a:lnTo>
                      <a:pt x="62" y="14"/>
                    </a:lnTo>
                    <a:lnTo>
                      <a:pt x="56" y="8"/>
                    </a:lnTo>
                    <a:lnTo>
                      <a:pt x="50" y="2"/>
                    </a:lnTo>
                    <a:lnTo>
                      <a:pt x="40" y="0"/>
                    </a:lnTo>
                    <a:lnTo>
                      <a:pt x="40" y="0"/>
                    </a:lnTo>
                    <a:lnTo>
                      <a:pt x="30" y="2"/>
                    </a:lnTo>
                    <a:lnTo>
                      <a:pt x="24" y="8"/>
                    </a:lnTo>
                    <a:lnTo>
                      <a:pt x="18" y="14"/>
                    </a:lnTo>
                    <a:lnTo>
                      <a:pt x="16" y="24"/>
                    </a:lnTo>
                    <a:lnTo>
                      <a:pt x="16" y="48"/>
                    </a:lnTo>
                    <a:lnTo>
                      <a:pt x="16" y="48"/>
                    </a:lnTo>
                    <a:lnTo>
                      <a:pt x="10" y="54"/>
                    </a:lnTo>
                    <a:lnTo>
                      <a:pt x="4" y="62"/>
                    </a:lnTo>
                    <a:lnTo>
                      <a:pt x="2" y="70"/>
                    </a:lnTo>
                    <a:lnTo>
                      <a:pt x="0" y="80"/>
                    </a:lnTo>
                    <a:lnTo>
                      <a:pt x="0" y="80"/>
                    </a:lnTo>
                    <a:lnTo>
                      <a:pt x="2" y="90"/>
                    </a:lnTo>
                    <a:lnTo>
                      <a:pt x="4" y="98"/>
                    </a:lnTo>
                    <a:lnTo>
                      <a:pt x="10" y="106"/>
                    </a:lnTo>
                    <a:lnTo>
                      <a:pt x="16" y="112"/>
                    </a:lnTo>
                    <a:lnTo>
                      <a:pt x="16" y="232"/>
                    </a:lnTo>
                    <a:lnTo>
                      <a:pt x="16" y="232"/>
                    </a:lnTo>
                    <a:lnTo>
                      <a:pt x="18" y="242"/>
                    </a:lnTo>
                    <a:lnTo>
                      <a:pt x="24" y="248"/>
                    </a:lnTo>
                    <a:lnTo>
                      <a:pt x="30" y="254"/>
                    </a:lnTo>
                    <a:lnTo>
                      <a:pt x="40" y="256"/>
                    </a:lnTo>
                    <a:lnTo>
                      <a:pt x="40" y="256"/>
                    </a:lnTo>
                    <a:lnTo>
                      <a:pt x="50" y="254"/>
                    </a:lnTo>
                    <a:lnTo>
                      <a:pt x="56" y="248"/>
                    </a:lnTo>
                    <a:lnTo>
                      <a:pt x="62" y="242"/>
                    </a:lnTo>
                    <a:lnTo>
                      <a:pt x="64" y="232"/>
                    </a:lnTo>
                    <a:lnTo>
                      <a:pt x="64" y="112"/>
                    </a:lnTo>
                    <a:lnTo>
                      <a:pt x="64" y="112"/>
                    </a:lnTo>
                    <a:lnTo>
                      <a:pt x="70" y="106"/>
                    </a:lnTo>
                    <a:lnTo>
                      <a:pt x="76" y="98"/>
                    </a:lnTo>
                    <a:lnTo>
                      <a:pt x="78" y="90"/>
                    </a:lnTo>
                    <a:lnTo>
                      <a:pt x="80" y="80"/>
                    </a:lnTo>
                    <a:lnTo>
                      <a:pt x="80" y="80"/>
                    </a:lnTo>
                    <a:lnTo>
                      <a:pt x="78" y="70"/>
                    </a:lnTo>
                    <a:lnTo>
                      <a:pt x="76" y="62"/>
                    </a:lnTo>
                    <a:lnTo>
                      <a:pt x="70" y="54"/>
                    </a:lnTo>
                    <a:lnTo>
                      <a:pt x="64" y="48"/>
                    </a:lnTo>
                    <a:close/>
                    <a:moveTo>
                      <a:pt x="32" y="24"/>
                    </a:moveTo>
                    <a:lnTo>
                      <a:pt x="32" y="24"/>
                    </a:lnTo>
                    <a:lnTo>
                      <a:pt x="32" y="20"/>
                    </a:lnTo>
                    <a:lnTo>
                      <a:pt x="34" y="18"/>
                    </a:lnTo>
                    <a:lnTo>
                      <a:pt x="36" y="16"/>
                    </a:lnTo>
                    <a:lnTo>
                      <a:pt x="40" y="16"/>
                    </a:lnTo>
                    <a:lnTo>
                      <a:pt x="40" y="16"/>
                    </a:lnTo>
                    <a:lnTo>
                      <a:pt x="44" y="16"/>
                    </a:lnTo>
                    <a:lnTo>
                      <a:pt x="46" y="18"/>
                    </a:lnTo>
                    <a:lnTo>
                      <a:pt x="48" y="20"/>
                    </a:lnTo>
                    <a:lnTo>
                      <a:pt x="48" y="24"/>
                    </a:lnTo>
                    <a:lnTo>
                      <a:pt x="48" y="40"/>
                    </a:lnTo>
                    <a:lnTo>
                      <a:pt x="48" y="40"/>
                    </a:lnTo>
                    <a:lnTo>
                      <a:pt x="40" y="40"/>
                    </a:lnTo>
                    <a:lnTo>
                      <a:pt x="40" y="40"/>
                    </a:lnTo>
                    <a:lnTo>
                      <a:pt x="32" y="40"/>
                    </a:lnTo>
                    <a:lnTo>
                      <a:pt x="32" y="24"/>
                    </a:lnTo>
                    <a:close/>
                    <a:moveTo>
                      <a:pt x="48" y="232"/>
                    </a:moveTo>
                    <a:lnTo>
                      <a:pt x="48" y="232"/>
                    </a:lnTo>
                    <a:lnTo>
                      <a:pt x="48" y="236"/>
                    </a:lnTo>
                    <a:lnTo>
                      <a:pt x="46" y="238"/>
                    </a:lnTo>
                    <a:lnTo>
                      <a:pt x="44" y="240"/>
                    </a:lnTo>
                    <a:lnTo>
                      <a:pt x="40" y="240"/>
                    </a:lnTo>
                    <a:lnTo>
                      <a:pt x="40" y="240"/>
                    </a:lnTo>
                    <a:lnTo>
                      <a:pt x="36" y="240"/>
                    </a:lnTo>
                    <a:lnTo>
                      <a:pt x="34" y="238"/>
                    </a:lnTo>
                    <a:lnTo>
                      <a:pt x="32" y="236"/>
                    </a:lnTo>
                    <a:lnTo>
                      <a:pt x="32" y="232"/>
                    </a:lnTo>
                    <a:lnTo>
                      <a:pt x="32" y="120"/>
                    </a:lnTo>
                    <a:lnTo>
                      <a:pt x="32" y="120"/>
                    </a:lnTo>
                    <a:lnTo>
                      <a:pt x="40" y="120"/>
                    </a:lnTo>
                    <a:lnTo>
                      <a:pt x="40" y="120"/>
                    </a:lnTo>
                    <a:lnTo>
                      <a:pt x="48" y="120"/>
                    </a:lnTo>
                    <a:lnTo>
                      <a:pt x="48" y="232"/>
                    </a:lnTo>
                    <a:close/>
                    <a:moveTo>
                      <a:pt x="62" y="86"/>
                    </a:moveTo>
                    <a:lnTo>
                      <a:pt x="62" y="86"/>
                    </a:lnTo>
                    <a:lnTo>
                      <a:pt x="62" y="88"/>
                    </a:lnTo>
                    <a:lnTo>
                      <a:pt x="62" y="88"/>
                    </a:lnTo>
                    <a:lnTo>
                      <a:pt x="60" y="94"/>
                    </a:lnTo>
                    <a:lnTo>
                      <a:pt x="60" y="94"/>
                    </a:lnTo>
                    <a:lnTo>
                      <a:pt x="60" y="94"/>
                    </a:lnTo>
                    <a:lnTo>
                      <a:pt x="60" y="94"/>
                    </a:lnTo>
                    <a:lnTo>
                      <a:pt x="54" y="100"/>
                    </a:lnTo>
                    <a:lnTo>
                      <a:pt x="54" y="100"/>
                    </a:lnTo>
                    <a:lnTo>
                      <a:pt x="54" y="100"/>
                    </a:lnTo>
                    <a:lnTo>
                      <a:pt x="54" y="100"/>
                    </a:lnTo>
                    <a:lnTo>
                      <a:pt x="48" y="102"/>
                    </a:lnTo>
                    <a:lnTo>
                      <a:pt x="48" y="102"/>
                    </a:lnTo>
                    <a:lnTo>
                      <a:pt x="40" y="104"/>
                    </a:lnTo>
                    <a:lnTo>
                      <a:pt x="40" y="104"/>
                    </a:lnTo>
                    <a:lnTo>
                      <a:pt x="32" y="102"/>
                    </a:lnTo>
                    <a:lnTo>
                      <a:pt x="32" y="102"/>
                    </a:lnTo>
                    <a:lnTo>
                      <a:pt x="26" y="100"/>
                    </a:lnTo>
                    <a:lnTo>
                      <a:pt x="26" y="100"/>
                    </a:lnTo>
                    <a:lnTo>
                      <a:pt x="26" y="100"/>
                    </a:lnTo>
                    <a:lnTo>
                      <a:pt x="26" y="100"/>
                    </a:lnTo>
                    <a:lnTo>
                      <a:pt x="20" y="94"/>
                    </a:lnTo>
                    <a:lnTo>
                      <a:pt x="20" y="94"/>
                    </a:lnTo>
                    <a:lnTo>
                      <a:pt x="20" y="94"/>
                    </a:lnTo>
                    <a:lnTo>
                      <a:pt x="20" y="94"/>
                    </a:lnTo>
                    <a:lnTo>
                      <a:pt x="18" y="88"/>
                    </a:lnTo>
                    <a:lnTo>
                      <a:pt x="18" y="88"/>
                    </a:lnTo>
                    <a:lnTo>
                      <a:pt x="18" y="86"/>
                    </a:lnTo>
                    <a:lnTo>
                      <a:pt x="18" y="86"/>
                    </a:lnTo>
                    <a:lnTo>
                      <a:pt x="16" y="80"/>
                    </a:lnTo>
                    <a:lnTo>
                      <a:pt x="16" y="80"/>
                    </a:lnTo>
                    <a:lnTo>
                      <a:pt x="18" y="74"/>
                    </a:lnTo>
                    <a:lnTo>
                      <a:pt x="18" y="74"/>
                    </a:lnTo>
                    <a:lnTo>
                      <a:pt x="18" y="72"/>
                    </a:lnTo>
                    <a:lnTo>
                      <a:pt x="18" y="72"/>
                    </a:lnTo>
                    <a:lnTo>
                      <a:pt x="20" y="66"/>
                    </a:lnTo>
                    <a:lnTo>
                      <a:pt x="20" y="66"/>
                    </a:lnTo>
                    <a:lnTo>
                      <a:pt x="20" y="66"/>
                    </a:lnTo>
                    <a:lnTo>
                      <a:pt x="20" y="66"/>
                    </a:lnTo>
                    <a:lnTo>
                      <a:pt x="26" y="60"/>
                    </a:lnTo>
                    <a:lnTo>
                      <a:pt x="26" y="60"/>
                    </a:lnTo>
                    <a:lnTo>
                      <a:pt x="26" y="60"/>
                    </a:lnTo>
                    <a:lnTo>
                      <a:pt x="26" y="60"/>
                    </a:lnTo>
                    <a:lnTo>
                      <a:pt x="32" y="58"/>
                    </a:lnTo>
                    <a:lnTo>
                      <a:pt x="32" y="58"/>
                    </a:lnTo>
                    <a:lnTo>
                      <a:pt x="40" y="56"/>
                    </a:lnTo>
                    <a:lnTo>
                      <a:pt x="40" y="56"/>
                    </a:lnTo>
                    <a:lnTo>
                      <a:pt x="48" y="58"/>
                    </a:lnTo>
                    <a:lnTo>
                      <a:pt x="48" y="58"/>
                    </a:lnTo>
                    <a:lnTo>
                      <a:pt x="54" y="60"/>
                    </a:lnTo>
                    <a:lnTo>
                      <a:pt x="54" y="60"/>
                    </a:lnTo>
                    <a:lnTo>
                      <a:pt x="54" y="60"/>
                    </a:lnTo>
                    <a:lnTo>
                      <a:pt x="54" y="60"/>
                    </a:lnTo>
                    <a:lnTo>
                      <a:pt x="60" y="66"/>
                    </a:lnTo>
                    <a:lnTo>
                      <a:pt x="60" y="66"/>
                    </a:lnTo>
                    <a:lnTo>
                      <a:pt x="60" y="66"/>
                    </a:lnTo>
                    <a:lnTo>
                      <a:pt x="60" y="66"/>
                    </a:lnTo>
                    <a:lnTo>
                      <a:pt x="62" y="72"/>
                    </a:lnTo>
                    <a:lnTo>
                      <a:pt x="62" y="72"/>
                    </a:lnTo>
                    <a:lnTo>
                      <a:pt x="62" y="74"/>
                    </a:lnTo>
                    <a:lnTo>
                      <a:pt x="62" y="74"/>
                    </a:lnTo>
                    <a:lnTo>
                      <a:pt x="64" y="80"/>
                    </a:lnTo>
                    <a:lnTo>
                      <a:pt x="64" y="80"/>
                    </a:lnTo>
                    <a:lnTo>
                      <a:pt x="62" y="86"/>
                    </a:lnTo>
                    <a:close/>
                  </a:path>
                </a:pathLst>
              </a:custGeom>
              <a:grpFill/>
              <a:ln w="9525">
                <a:noFill/>
                <a:round/>
              </a:ln>
            </p:spPr>
            <p:txBody>
              <a:bodyPr vert="horz" wrap="square" lIns="41569" tIns="20784" rIns="41569" bIns="20784" numCol="1" anchor="t" anchorCtr="0" compatLnSpc="1"/>
              <a:lstStyle/>
              <a:p>
                <a:pPr marL="0" marR="0" lvl="0" indent="0" algn="l" defTabSz="904240" rtl="0" eaLnBrk="1" fontAlgn="auto" latinLnBrk="0" hangingPunct="1">
                  <a:lnSpc>
                    <a:spcPct val="100000"/>
                  </a:lnSpc>
                  <a:spcBef>
                    <a:spcPts val="0"/>
                  </a:spcBef>
                  <a:spcAft>
                    <a:spcPts val="0"/>
                  </a:spcAft>
                  <a:buClrTx/>
                  <a:buSzTx/>
                  <a:buFontTx/>
                  <a:buNone/>
                </a:pPr>
                <a:endParaRPr kumimoji="0" lang="ar-SA" sz="1335" b="0" i="0" u="none" strike="noStrike" kern="1200" cap="none" spc="0" normalizeH="0" baseline="0" noProof="0">
                  <a:ln>
                    <a:noFill/>
                  </a:ln>
                  <a:solidFill>
                    <a:prstClr val="black"/>
                  </a:solidFill>
                  <a:effectLst/>
                  <a:uLnTx/>
                  <a:uFillTx/>
                  <a:latin typeface="+mj-lt"/>
                  <a:ea typeface="黑体" panose="02010609060101010101" pitchFamily="49" charset="-122"/>
                  <a:cs typeface="Arial" panose="020B0604020202020204" pitchFamily="34" charset="0"/>
                  <a:sym typeface="Arial" panose="020B0604020202020204" pitchFamily="34" charset="0"/>
                </a:endParaRPr>
              </a:p>
            </p:txBody>
          </p:sp>
          <p:sp>
            <p:nvSpPr>
              <p:cNvPr id="35" name="Freeform 176"/>
              <p:cNvSpPr>
                <a:spLocks noEditPoints="1"/>
              </p:cNvSpPr>
              <p:nvPr>
                <p:custDataLst>
                  <p:tags r:id="rId34"/>
                </p:custDataLst>
              </p:nvPr>
            </p:nvSpPr>
            <p:spPr bwMode="auto">
              <a:xfrm>
                <a:off x="3289300" y="1962150"/>
                <a:ext cx="127000" cy="406400"/>
              </a:xfrm>
              <a:custGeom>
                <a:avLst/>
                <a:gdLst/>
                <a:ahLst/>
                <a:cxnLst>
                  <a:cxn ang="0">
                    <a:pos x="64" y="24"/>
                  </a:cxn>
                  <a:cxn ang="0">
                    <a:pos x="50" y="2"/>
                  </a:cxn>
                  <a:cxn ang="0">
                    <a:pos x="30" y="2"/>
                  </a:cxn>
                  <a:cxn ang="0">
                    <a:pos x="16" y="24"/>
                  </a:cxn>
                  <a:cxn ang="0">
                    <a:pos x="10" y="150"/>
                  </a:cxn>
                  <a:cxn ang="0">
                    <a:pos x="0" y="176"/>
                  </a:cxn>
                  <a:cxn ang="0">
                    <a:pos x="4" y="194"/>
                  </a:cxn>
                  <a:cxn ang="0">
                    <a:pos x="16" y="232"/>
                  </a:cxn>
                  <a:cxn ang="0">
                    <a:pos x="24" y="248"/>
                  </a:cxn>
                  <a:cxn ang="0">
                    <a:pos x="40" y="256"/>
                  </a:cxn>
                  <a:cxn ang="0">
                    <a:pos x="62" y="242"/>
                  </a:cxn>
                  <a:cxn ang="0">
                    <a:pos x="64" y="208"/>
                  </a:cxn>
                  <a:cxn ang="0">
                    <a:pos x="78" y="186"/>
                  </a:cxn>
                  <a:cxn ang="0">
                    <a:pos x="78" y="166"/>
                  </a:cxn>
                  <a:cxn ang="0">
                    <a:pos x="64" y="144"/>
                  </a:cxn>
                  <a:cxn ang="0">
                    <a:pos x="32" y="20"/>
                  </a:cxn>
                  <a:cxn ang="0">
                    <a:pos x="40" y="16"/>
                  </a:cxn>
                  <a:cxn ang="0">
                    <a:pos x="46" y="18"/>
                  </a:cxn>
                  <a:cxn ang="0">
                    <a:pos x="48" y="136"/>
                  </a:cxn>
                  <a:cxn ang="0">
                    <a:pos x="40" y="136"/>
                  </a:cxn>
                  <a:cxn ang="0">
                    <a:pos x="48" y="232"/>
                  </a:cxn>
                  <a:cxn ang="0">
                    <a:pos x="46" y="238"/>
                  </a:cxn>
                  <a:cxn ang="0">
                    <a:pos x="40" y="240"/>
                  </a:cxn>
                  <a:cxn ang="0">
                    <a:pos x="32" y="236"/>
                  </a:cxn>
                  <a:cxn ang="0">
                    <a:pos x="32" y="216"/>
                  </a:cxn>
                  <a:cxn ang="0">
                    <a:pos x="48" y="216"/>
                  </a:cxn>
                  <a:cxn ang="0">
                    <a:pos x="62" y="182"/>
                  </a:cxn>
                  <a:cxn ang="0">
                    <a:pos x="60" y="190"/>
                  </a:cxn>
                  <a:cxn ang="0">
                    <a:pos x="60" y="190"/>
                  </a:cxn>
                  <a:cxn ang="0">
                    <a:pos x="54" y="196"/>
                  </a:cxn>
                  <a:cxn ang="0">
                    <a:pos x="48" y="198"/>
                  </a:cxn>
                  <a:cxn ang="0">
                    <a:pos x="32" y="198"/>
                  </a:cxn>
                  <a:cxn ang="0">
                    <a:pos x="26" y="196"/>
                  </a:cxn>
                  <a:cxn ang="0">
                    <a:pos x="20" y="190"/>
                  </a:cxn>
                  <a:cxn ang="0">
                    <a:pos x="20" y="190"/>
                  </a:cxn>
                  <a:cxn ang="0">
                    <a:pos x="18" y="182"/>
                  </a:cxn>
                  <a:cxn ang="0">
                    <a:pos x="16" y="176"/>
                  </a:cxn>
                  <a:cxn ang="0">
                    <a:pos x="18" y="168"/>
                  </a:cxn>
                  <a:cxn ang="0">
                    <a:pos x="20" y="162"/>
                  </a:cxn>
                  <a:cxn ang="0">
                    <a:pos x="26" y="156"/>
                  </a:cxn>
                  <a:cxn ang="0">
                    <a:pos x="26" y="156"/>
                  </a:cxn>
                  <a:cxn ang="0">
                    <a:pos x="40" y="152"/>
                  </a:cxn>
                  <a:cxn ang="0">
                    <a:pos x="48" y="154"/>
                  </a:cxn>
                  <a:cxn ang="0">
                    <a:pos x="54" y="156"/>
                  </a:cxn>
                  <a:cxn ang="0">
                    <a:pos x="60" y="162"/>
                  </a:cxn>
                  <a:cxn ang="0">
                    <a:pos x="62" y="168"/>
                  </a:cxn>
                  <a:cxn ang="0">
                    <a:pos x="62" y="170"/>
                  </a:cxn>
                  <a:cxn ang="0">
                    <a:pos x="62" y="182"/>
                  </a:cxn>
                </a:cxnLst>
                <a:rect l="0" t="0" r="r" b="b"/>
                <a:pathLst>
                  <a:path w="80" h="256">
                    <a:moveTo>
                      <a:pt x="64" y="144"/>
                    </a:moveTo>
                    <a:lnTo>
                      <a:pt x="64" y="24"/>
                    </a:lnTo>
                    <a:lnTo>
                      <a:pt x="64" y="24"/>
                    </a:lnTo>
                    <a:lnTo>
                      <a:pt x="62" y="14"/>
                    </a:lnTo>
                    <a:lnTo>
                      <a:pt x="56" y="8"/>
                    </a:lnTo>
                    <a:lnTo>
                      <a:pt x="50" y="2"/>
                    </a:lnTo>
                    <a:lnTo>
                      <a:pt x="40" y="0"/>
                    </a:lnTo>
                    <a:lnTo>
                      <a:pt x="40" y="0"/>
                    </a:lnTo>
                    <a:lnTo>
                      <a:pt x="30" y="2"/>
                    </a:lnTo>
                    <a:lnTo>
                      <a:pt x="24" y="8"/>
                    </a:lnTo>
                    <a:lnTo>
                      <a:pt x="18" y="14"/>
                    </a:lnTo>
                    <a:lnTo>
                      <a:pt x="16" y="24"/>
                    </a:lnTo>
                    <a:lnTo>
                      <a:pt x="16" y="144"/>
                    </a:lnTo>
                    <a:lnTo>
                      <a:pt x="16" y="144"/>
                    </a:lnTo>
                    <a:lnTo>
                      <a:pt x="10" y="150"/>
                    </a:lnTo>
                    <a:lnTo>
                      <a:pt x="4" y="158"/>
                    </a:lnTo>
                    <a:lnTo>
                      <a:pt x="2" y="166"/>
                    </a:lnTo>
                    <a:lnTo>
                      <a:pt x="0" y="176"/>
                    </a:lnTo>
                    <a:lnTo>
                      <a:pt x="0" y="176"/>
                    </a:lnTo>
                    <a:lnTo>
                      <a:pt x="2" y="186"/>
                    </a:lnTo>
                    <a:lnTo>
                      <a:pt x="4" y="194"/>
                    </a:lnTo>
                    <a:lnTo>
                      <a:pt x="10" y="202"/>
                    </a:lnTo>
                    <a:lnTo>
                      <a:pt x="16" y="208"/>
                    </a:lnTo>
                    <a:lnTo>
                      <a:pt x="16" y="232"/>
                    </a:lnTo>
                    <a:lnTo>
                      <a:pt x="16" y="232"/>
                    </a:lnTo>
                    <a:lnTo>
                      <a:pt x="18" y="242"/>
                    </a:lnTo>
                    <a:lnTo>
                      <a:pt x="24" y="248"/>
                    </a:lnTo>
                    <a:lnTo>
                      <a:pt x="30" y="254"/>
                    </a:lnTo>
                    <a:lnTo>
                      <a:pt x="40" y="256"/>
                    </a:lnTo>
                    <a:lnTo>
                      <a:pt x="40" y="256"/>
                    </a:lnTo>
                    <a:lnTo>
                      <a:pt x="50" y="254"/>
                    </a:lnTo>
                    <a:lnTo>
                      <a:pt x="56" y="248"/>
                    </a:lnTo>
                    <a:lnTo>
                      <a:pt x="62" y="242"/>
                    </a:lnTo>
                    <a:lnTo>
                      <a:pt x="64" y="232"/>
                    </a:lnTo>
                    <a:lnTo>
                      <a:pt x="64" y="208"/>
                    </a:lnTo>
                    <a:lnTo>
                      <a:pt x="64" y="208"/>
                    </a:lnTo>
                    <a:lnTo>
                      <a:pt x="70" y="202"/>
                    </a:lnTo>
                    <a:lnTo>
                      <a:pt x="76" y="194"/>
                    </a:lnTo>
                    <a:lnTo>
                      <a:pt x="78" y="186"/>
                    </a:lnTo>
                    <a:lnTo>
                      <a:pt x="80" y="176"/>
                    </a:lnTo>
                    <a:lnTo>
                      <a:pt x="80" y="176"/>
                    </a:lnTo>
                    <a:lnTo>
                      <a:pt x="78" y="166"/>
                    </a:lnTo>
                    <a:lnTo>
                      <a:pt x="76" y="158"/>
                    </a:lnTo>
                    <a:lnTo>
                      <a:pt x="70" y="150"/>
                    </a:lnTo>
                    <a:lnTo>
                      <a:pt x="64" y="144"/>
                    </a:lnTo>
                    <a:close/>
                    <a:moveTo>
                      <a:pt x="32" y="24"/>
                    </a:moveTo>
                    <a:lnTo>
                      <a:pt x="32" y="24"/>
                    </a:lnTo>
                    <a:lnTo>
                      <a:pt x="32" y="20"/>
                    </a:lnTo>
                    <a:lnTo>
                      <a:pt x="34" y="18"/>
                    </a:lnTo>
                    <a:lnTo>
                      <a:pt x="36" y="16"/>
                    </a:lnTo>
                    <a:lnTo>
                      <a:pt x="40" y="16"/>
                    </a:lnTo>
                    <a:lnTo>
                      <a:pt x="40" y="16"/>
                    </a:lnTo>
                    <a:lnTo>
                      <a:pt x="44" y="16"/>
                    </a:lnTo>
                    <a:lnTo>
                      <a:pt x="46" y="18"/>
                    </a:lnTo>
                    <a:lnTo>
                      <a:pt x="48" y="20"/>
                    </a:lnTo>
                    <a:lnTo>
                      <a:pt x="48" y="24"/>
                    </a:lnTo>
                    <a:lnTo>
                      <a:pt x="48" y="136"/>
                    </a:lnTo>
                    <a:lnTo>
                      <a:pt x="48" y="136"/>
                    </a:lnTo>
                    <a:lnTo>
                      <a:pt x="40" y="136"/>
                    </a:lnTo>
                    <a:lnTo>
                      <a:pt x="40" y="136"/>
                    </a:lnTo>
                    <a:lnTo>
                      <a:pt x="32" y="136"/>
                    </a:lnTo>
                    <a:lnTo>
                      <a:pt x="32" y="24"/>
                    </a:lnTo>
                    <a:close/>
                    <a:moveTo>
                      <a:pt x="48" y="232"/>
                    </a:moveTo>
                    <a:lnTo>
                      <a:pt x="48" y="232"/>
                    </a:lnTo>
                    <a:lnTo>
                      <a:pt x="48" y="236"/>
                    </a:lnTo>
                    <a:lnTo>
                      <a:pt x="46" y="238"/>
                    </a:lnTo>
                    <a:lnTo>
                      <a:pt x="44" y="240"/>
                    </a:lnTo>
                    <a:lnTo>
                      <a:pt x="40" y="240"/>
                    </a:lnTo>
                    <a:lnTo>
                      <a:pt x="40" y="240"/>
                    </a:lnTo>
                    <a:lnTo>
                      <a:pt x="36" y="240"/>
                    </a:lnTo>
                    <a:lnTo>
                      <a:pt x="34" y="238"/>
                    </a:lnTo>
                    <a:lnTo>
                      <a:pt x="32" y="236"/>
                    </a:lnTo>
                    <a:lnTo>
                      <a:pt x="32" y="232"/>
                    </a:lnTo>
                    <a:lnTo>
                      <a:pt x="32" y="216"/>
                    </a:lnTo>
                    <a:lnTo>
                      <a:pt x="32" y="216"/>
                    </a:lnTo>
                    <a:lnTo>
                      <a:pt x="40" y="216"/>
                    </a:lnTo>
                    <a:lnTo>
                      <a:pt x="40" y="216"/>
                    </a:lnTo>
                    <a:lnTo>
                      <a:pt x="48" y="216"/>
                    </a:lnTo>
                    <a:lnTo>
                      <a:pt x="48" y="232"/>
                    </a:lnTo>
                    <a:close/>
                    <a:moveTo>
                      <a:pt x="62" y="182"/>
                    </a:moveTo>
                    <a:lnTo>
                      <a:pt x="62" y="182"/>
                    </a:lnTo>
                    <a:lnTo>
                      <a:pt x="62" y="184"/>
                    </a:lnTo>
                    <a:lnTo>
                      <a:pt x="62" y="184"/>
                    </a:lnTo>
                    <a:lnTo>
                      <a:pt x="60" y="190"/>
                    </a:lnTo>
                    <a:lnTo>
                      <a:pt x="60" y="190"/>
                    </a:lnTo>
                    <a:lnTo>
                      <a:pt x="60" y="190"/>
                    </a:lnTo>
                    <a:lnTo>
                      <a:pt x="60" y="190"/>
                    </a:lnTo>
                    <a:lnTo>
                      <a:pt x="54" y="196"/>
                    </a:lnTo>
                    <a:lnTo>
                      <a:pt x="54" y="196"/>
                    </a:lnTo>
                    <a:lnTo>
                      <a:pt x="54" y="196"/>
                    </a:lnTo>
                    <a:lnTo>
                      <a:pt x="54" y="196"/>
                    </a:lnTo>
                    <a:lnTo>
                      <a:pt x="48" y="198"/>
                    </a:lnTo>
                    <a:lnTo>
                      <a:pt x="48" y="198"/>
                    </a:lnTo>
                    <a:lnTo>
                      <a:pt x="40" y="200"/>
                    </a:lnTo>
                    <a:lnTo>
                      <a:pt x="40" y="200"/>
                    </a:lnTo>
                    <a:lnTo>
                      <a:pt x="32" y="198"/>
                    </a:lnTo>
                    <a:lnTo>
                      <a:pt x="32" y="198"/>
                    </a:lnTo>
                    <a:lnTo>
                      <a:pt x="26" y="196"/>
                    </a:lnTo>
                    <a:lnTo>
                      <a:pt x="26" y="196"/>
                    </a:lnTo>
                    <a:lnTo>
                      <a:pt x="26" y="196"/>
                    </a:lnTo>
                    <a:lnTo>
                      <a:pt x="26" y="196"/>
                    </a:lnTo>
                    <a:lnTo>
                      <a:pt x="20" y="190"/>
                    </a:lnTo>
                    <a:lnTo>
                      <a:pt x="20" y="190"/>
                    </a:lnTo>
                    <a:lnTo>
                      <a:pt x="20" y="190"/>
                    </a:lnTo>
                    <a:lnTo>
                      <a:pt x="20" y="190"/>
                    </a:lnTo>
                    <a:lnTo>
                      <a:pt x="18" y="184"/>
                    </a:lnTo>
                    <a:lnTo>
                      <a:pt x="18" y="184"/>
                    </a:lnTo>
                    <a:lnTo>
                      <a:pt x="18" y="182"/>
                    </a:lnTo>
                    <a:lnTo>
                      <a:pt x="18" y="182"/>
                    </a:lnTo>
                    <a:lnTo>
                      <a:pt x="16" y="176"/>
                    </a:lnTo>
                    <a:lnTo>
                      <a:pt x="16" y="176"/>
                    </a:lnTo>
                    <a:lnTo>
                      <a:pt x="18" y="170"/>
                    </a:lnTo>
                    <a:lnTo>
                      <a:pt x="18" y="170"/>
                    </a:lnTo>
                    <a:lnTo>
                      <a:pt x="18" y="168"/>
                    </a:lnTo>
                    <a:lnTo>
                      <a:pt x="18" y="168"/>
                    </a:lnTo>
                    <a:lnTo>
                      <a:pt x="20" y="162"/>
                    </a:lnTo>
                    <a:lnTo>
                      <a:pt x="20" y="162"/>
                    </a:lnTo>
                    <a:lnTo>
                      <a:pt x="20" y="162"/>
                    </a:lnTo>
                    <a:lnTo>
                      <a:pt x="20" y="162"/>
                    </a:lnTo>
                    <a:lnTo>
                      <a:pt x="26" y="156"/>
                    </a:lnTo>
                    <a:lnTo>
                      <a:pt x="26" y="156"/>
                    </a:lnTo>
                    <a:lnTo>
                      <a:pt x="26" y="156"/>
                    </a:lnTo>
                    <a:lnTo>
                      <a:pt x="26" y="156"/>
                    </a:lnTo>
                    <a:lnTo>
                      <a:pt x="32" y="154"/>
                    </a:lnTo>
                    <a:lnTo>
                      <a:pt x="32" y="154"/>
                    </a:lnTo>
                    <a:lnTo>
                      <a:pt x="40" y="152"/>
                    </a:lnTo>
                    <a:lnTo>
                      <a:pt x="40" y="152"/>
                    </a:lnTo>
                    <a:lnTo>
                      <a:pt x="48" y="154"/>
                    </a:lnTo>
                    <a:lnTo>
                      <a:pt x="48" y="154"/>
                    </a:lnTo>
                    <a:lnTo>
                      <a:pt x="54" y="156"/>
                    </a:lnTo>
                    <a:lnTo>
                      <a:pt x="54" y="156"/>
                    </a:lnTo>
                    <a:lnTo>
                      <a:pt x="54" y="156"/>
                    </a:lnTo>
                    <a:lnTo>
                      <a:pt x="54" y="156"/>
                    </a:lnTo>
                    <a:lnTo>
                      <a:pt x="60" y="162"/>
                    </a:lnTo>
                    <a:lnTo>
                      <a:pt x="60" y="162"/>
                    </a:lnTo>
                    <a:lnTo>
                      <a:pt x="60" y="162"/>
                    </a:lnTo>
                    <a:lnTo>
                      <a:pt x="60" y="162"/>
                    </a:lnTo>
                    <a:lnTo>
                      <a:pt x="62" y="168"/>
                    </a:lnTo>
                    <a:lnTo>
                      <a:pt x="62" y="168"/>
                    </a:lnTo>
                    <a:lnTo>
                      <a:pt x="62" y="170"/>
                    </a:lnTo>
                    <a:lnTo>
                      <a:pt x="62" y="170"/>
                    </a:lnTo>
                    <a:lnTo>
                      <a:pt x="64" y="176"/>
                    </a:lnTo>
                    <a:lnTo>
                      <a:pt x="64" y="176"/>
                    </a:lnTo>
                    <a:lnTo>
                      <a:pt x="62" y="182"/>
                    </a:lnTo>
                    <a:close/>
                  </a:path>
                </a:pathLst>
              </a:custGeom>
              <a:grpFill/>
              <a:ln w="9525">
                <a:noFill/>
                <a:round/>
              </a:ln>
            </p:spPr>
            <p:txBody>
              <a:bodyPr vert="horz" wrap="square" lIns="41569" tIns="20784" rIns="41569" bIns="20784" numCol="1" anchor="t" anchorCtr="0" compatLnSpc="1"/>
              <a:lstStyle/>
              <a:p>
                <a:pPr marL="0" marR="0" lvl="0" indent="0" algn="l" defTabSz="904240" rtl="0" eaLnBrk="1" fontAlgn="auto" latinLnBrk="0" hangingPunct="1">
                  <a:lnSpc>
                    <a:spcPct val="100000"/>
                  </a:lnSpc>
                  <a:spcBef>
                    <a:spcPts val="0"/>
                  </a:spcBef>
                  <a:spcAft>
                    <a:spcPts val="0"/>
                  </a:spcAft>
                  <a:buClrTx/>
                  <a:buSzTx/>
                  <a:buFontTx/>
                  <a:buNone/>
                </a:pPr>
                <a:endParaRPr kumimoji="0" lang="ar-SA" sz="1335" b="0" i="0" u="none" strike="noStrike" kern="1200" cap="none" spc="0" normalizeH="0" baseline="0" noProof="0">
                  <a:ln>
                    <a:noFill/>
                  </a:ln>
                  <a:solidFill>
                    <a:prstClr val="black"/>
                  </a:solidFill>
                  <a:effectLst/>
                  <a:uLnTx/>
                  <a:uFillTx/>
                  <a:latin typeface="+mj-lt"/>
                  <a:ea typeface="黑体" panose="02010609060101010101" pitchFamily="49" charset="-122"/>
                  <a:cs typeface="Arial" panose="020B0604020202020204" pitchFamily="34" charset="0"/>
                  <a:sym typeface="Arial" panose="020B0604020202020204" pitchFamily="34" charset="0"/>
                </a:endParaRPr>
              </a:p>
            </p:txBody>
          </p:sp>
        </p:grpSp>
      </p:grpSp>
      <p:sp>
        <p:nvSpPr>
          <p:cNvPr id="40" name="文本框 39"/>
          <p:cNvSpPr txBox="1"/>
          <p:nvPr/>
        </p:nvSpPr>
        <p:spPr>
          <a:xfrm>
            <a:off x="770254" y="1162980"/>
            <a:ext cx="6480255" cy="646331"/>
          </a:xfrm>
          <a:prstGeom prst="rect">
            <a:avLst/>
          </a:prstGeom>
          <a:noFill/>
          <a:ln w="9525">
            <a:noFill/>
          </a:ln>
        </p:spPr>
        <p:txBody>
          <a:bodyPr wrap="square">
            <a:spAutoFit/>
          </a:bodyPr>
          <a:lstStyle/>
          <a:p>
            <a:pPr marL="0" indent="259080"/>
            <a:r>
              <a:rPr lang="zh-CN" altLang="en-US" sz="3600" dirty="0">
                <a:solidFill>
                  <a:schemeClr val="accent2"/>
                </a:solidFill>
                <a:latin typeface="方正大黑简体" panose="03000509000000000000" pitchFamily="65" charset="-122"/>
                <a:ea typeface="方正大黑简体" panose="03000509000000000000" pitchFamily="65" charset="-122"/>
              </a:rPr>
              <a:t>二、直播脚本的主要内容</a:t>
            </a:r>
            <a:endParaRPr lang="zh-CN" altLang="en-US" sz="3600" dirty="0">
              <a:solidFill>
                <a:schemeClr val="accent2"/>
              </a:solidFill>
              <a:latin typeface="方正大黑简体" panose="03000509000000000000" pitchFamily="65" charset="-122"/>
              <a:ea typeface="方正大黑简体" panose="03000509000000000000" pitchFamily="65" charset="-122"/>
            </a:endParaRPr>
          </a:p>
        </p:txBody>
      </p:sp>
      <p:sp>
        <p:nvSpPr>
          <p:cNvPr id="41" name="文本框 40"/>
          <p:cNvSpPr txBox="1"/>
          <p:nvPr/>
        </p:nvSpPr>
        <p:spPr>
          <a:xfrm>
            <a:off x="9035916" y="1916832"/>
            <a:ext cx="1618427" cy="769441"/>
          </a:xfrm>
          <a:prstGeom prst="rect">
            <a:avLst/>
          </a:prstGeom>
          <a:noFill/>
          <a:ln>
            <a:solidFill>
              <a:schemeClr val="tx1"/>
            </a:solidFill>
          </a:ln>
        </p:spPr>
        <p:txBody>
          <a:bodyPr wrap="square" rtlCol="0">
            <a:spAutoFit/>
          </a:bodyPr>
          <a:lstStyle/>
          <a:p>
            <a:pPr algn="ctr"/>
            <a:r>
              <a:rPr lang="zh-CN" altLang="en-US" sz="2200" dirty="0">
                <a:solidFill>
                  <a:schemeClr val="accent2"/>
                </a:solidFill>
                <a:latin typeface="黑体" panose="02010609060101010101" pitchFamily="49" charset="-122"/>
                <a:ea typeface="黑体" panose="02010609060101010101" pitchFamily="49" charset="-122"/>
              </a:rPr>
              <a:t>开场预热、</a:t>
            </a:r>
            <a:endParaRPr lang="zh-CN" altLang="en-US" sz="2200" dirty="0">
              <a:solidFill>
                <a:schemeClr val="accent2"/>
              </a:solidFill>
              <a:latin typeface="黑体" panose="02010609060101010101" pitchFamily="49" charset="-122"/>
              <a:ea typeface="黑体" panose="02010609060101010101" pitchFamily="49" charset="-122"/>
            </a:endParaRPr>
          </a:p>
          <a:p>
            <a:pPr algn="ctr"/>
            <a:r>
              <a:rPr lang="zh-CN" altLang="en-US" sz="2200" dirty="0">
                <a:solidFill>
                  <a:schemeClr val="accent2"/>
                </a:solidFill>
                <a:latin typeface="黑体" panose="02010609060101010101" pitchFamily="49" charset="-122"/>
                <a:ea typeface="黑体" panose="02010609060101010101" pitchFamily="49" charset="-122"/>
              </a:rPr>
              <a:t>活动介绍</a:t>
            </a:r>
            <a:endParaRPr lang="zh-CN" altLang="en-US" sz="2200" dirty="0">
              <a:solidFill>
                <a:schemeClr val="accent2"/>
              </a:solidFill>
              <a:latin typeface="黑体" panose="02010609060101010101" pitchFamily="49" charset="-122"/>
              <a:ea typeface="黑体" panose="02010609060101010101" pitchFamily="49" charset="-122"/>
            </a:endParaRPr>
          </a:p>
        </p:txBody>
      </p:sp>
      <p:sp>
        <p:nvSpPr>
          <p:cNvPr id="42" name="文本框 41"/>
          <p:cNvSpPr txBox="1"/>
          <p:nvPr/>
        </p:nvSpPr>
        <p:spPr>
          <a:xfrm>
            <a:off x="9035916" y="3060790"/>
            <a:ext cx="1378567" cy="430887"/>
          </a:xfrm>
          <a:prstGeom prst="rect">
            <a:avLst/>
          </a:prstGeom>
          <a:noFill/>
          <a:ln>
            <a:solidFill>
              <a:schemeClr val="tx1"/>
            </a:solidFill>
          </a:ln>
        </p:spPr>
        <p:txBody>
          <a:bodyPr wrap="square" rtlCol="0">
            <a:spAutoFit/>
          </a:bodyPr>
          <a:lstStyle/>
          <a:p>
            <a:pPr algn="ctr"/>
            <a:r>
              <a:rPr lang="zh-CN" altLang="en-US" sz="2200" dirty="0">
                <a:solidFill>
                  <a:schemeClr val="accent2"/>
                </a:solidFill>
                <a:latin typeface="黑体" panose="02010609060101010101" pitchFamily="49" charset="-122"/>
                <a:ea typeface="黑体" panose="02010609060101010101" pitchFamily="49" charset="-122"/>
                <a:sym typeface="+mn-ea"/>
              </a:rPr>
              <a:t>产品讲解</a:t>
            </a:r>
            <a:endParaRPr lang="zh-CN" altLang="en-US" sz="2200" dirty="0">
              <a:solidFill>
                <a:schemeClr val="accent2"/>
              </a:solidFill>
              <a:latin typeface="黑体" panose="02010609060101010101" pitchFamily="49" charset="-122"/>
              <a:ea typeface="黑体" panose="02010609060101010101" pitchFamily="49" charset="-122"/>
            </a:endParaRPr>
          </a:p>
        </p:txBody>
      </p:sp>
      <p:sp>
        <p:nvSpPr>
          <p:cNvPr id="43" name="文本框 42"/>
          <p:cNvSpPr txBox="1"/>
          <p:nvPr/>
        </p:nvSpPr>
        <p:spPr>
          <a:xfrm>
            <a:off x="9035916" y="3866194"/>
            <a:ext cx="1618427" cy="430887"/>
          </a:xfrm>
          <a:prstGeom prst="rect">
            <a:avLst/>
          </a:prstGeom>
          <a:noFill/>
          <a:ln>
            <a:solidFill>
              <a:schemeClr val="tx1"/>
            </a:solidFill>
          </a:ln>
        </p:spPr>
        <p:txBody>
          <a:bodyPr wrap="square" rtlCol="0">
            <a:spAutoFit/>
          </a:bodyPr>
          <a:lstStyle/>
          <a:p>
            <a:pPr algn="ctr"/>
            <a:r>
              <a:rPr lang="zh-CN" altLang="en-US" sz="2200">
                <a:solidFill>
                  <a:schemeClr val="accent2"/>
                </a:solidFill>
                <a:latin typeface="黑体" panose="02010609060101010101" pitchFamily="49" charset="-122"/>
                <a:ea typeface="黑体" panose="02010609060101010101" pitchFamily="49" charset="-122"/>
                <a:sym typeface="+mn-ea"/>
              </a:rPr>
              <a:t>抽奖、互动</a:t>
            </a:r>
            <a:endParaRPr lang="zh-CN" altLang="en-US" sz="2200">
              <a:solidFill>
                <a:schemeClr val="accent2"/>
              </a:solidFill>
              <a:latin typeface="黑体" panose="02010609060101010101" pitchFamily="49" charset="-122"/>
              <a:ea typeface="黑体" panose="02010609060101010101" pitchFamily="49" charset="-122"/>
            </a:endParaRPr>
          </a:p>
        </p:txBody>
      </p:sp>
      <p:sp>
        <p:nvSpPr>
          <p:cNvPr id="44" name="文本框 43"/>
          <p:cNvSpPr txBox="1"/>
          <p:nvPr/>
        </p:nvSpPr>
        <p:spPr>
          <a:xfrm>
            <a:off x="9035916" y="4671598"/>
            <a:ext cx="1378567" cy="430887"/>
          </a:xfrm>
          <a:prstGeom prst="rect">
            <a:avLst/>
          </a:prstGeom>
          <a:noFill/>
          <a:ln>
            <a:solidFill>
              <a:schemeClr val="tx1"/>
            </a:solidFill>
          </a:ln>
        </p:spPr>
        <p:txBody>
          <a:bodyPr wrap="square" rtlCol="0">
            <a:spAutoFit/>
          </a:bodyPr>
          <a:lstStyle/>
          <a:p>
            <a:pPr algn="ctr"/>
            <a:r>
              <a:rPr lang="zh-CN" altLang="en-US" sz="2200">
                <a:solidFill>
                  <a:schemeClr val="accent2"/>
                </a:solidFill>
                <a:latin typeface="黑体" panose="02010609060101010101" pitchFamily="49" charset="-122"/>
                <a:ea typeface="黑体" panose="02010609060101010101" pitchFamily="49" charset="-122"/>
                <a:sym typeface="+mn-ea"/>
              </a:rPr>
              <a:t>引导成交</a:t>
            </a:r>
            <a:endParaRPr lang="zh-CN" altLang="en-US" sz="2200">
              <a:solidFill>
                <a:schemeClr val="accent2"/>
              </a:solidFill>
              <a:latin typeface="黑体" panose="02010609060101010101" pitchFamily="49" charset="-122"/>
              <a:ea typeface="黑体" panose="02010609060101010101" pitchFamily="49" charset="-122"/>
            </a:endParaRPr>
          </a:p>
        </p:txBody>
      </p:sp>
      <p:sp>
        <p:nvSpPr>
          <p:cNvPr id="45" name="文本框 44"/>
          <p:cNvSpPr txBox="1"/>
          <p:nvPr/>
        </p:nvSpPr>
        <p:spPr>
          <a:xfrm>
            <a:off x="9035916" y="5477002"/>
            <a:ext cx="2247041" cy="430887"/>
          </a:xfrm>
          <a:prstGeom prst="rect">
            <a:avLst/>
          </a:prstGeom>
          <a:noFill/>
          <a:ln>
            <a:solidFill>
              <a:schemeClr val="tx1"/>
            </a:solidFill>
          </a:ln>
        </p:spPr>
        <p:txBody>
          <a:bodyPr wrap="square" rtlCol="0">
            <a:spAutoFit/>
          </a:bodyPr>
          <a:lstStyle/>
          <a:p>
            <a:pPr algn="ctr"/>
            <a:r>
              <a:rPr lang="zh-CN" altLang="en-US" sz="2200" dirty="0">
                <a:solidFill>
                  <a:schemeClr val="accent2"/>
                </a:solidFill>
                <a:latin typeface="黑体" panose="02010609060101010101" pitchFamily="49" charset="-122"/>
                <a:ea typeface="黑体" panose="02010609060101010101" pitchFamily="49" charset="-122"/>
                <a:sym typeface="+mn-ea"/>
              </a:rPr>
              <a:t>下一场直播预热</a:t>
            </a:r>
            <a:endParaRPr lang="zh-CN" altLang="en-US" sz="2200" dirty="0">
              <a:solidFill>
                <a:schemeClr val="accent2"/>
              </a:solidFill>
              <a:latin typeface="黑体" panose="02010609060101010101" pitchFamily="49" charset="-122"/>
              <a:ea typeface="黑体" panose="02010609060101010101" pitchFamily="49" charset="-122"/>
            </a:endParaRPr>
          </a:p>
        </p:txBody>
      </p:sp>
      <p:sp>
        <p:nvSpPr>
          <p:cNvPr id="46" name="下箭头 25"/>
          <p:cNvSpPr/>
          <p:nvPr/>
        </p:nvSpPr>
        <p:spPr>
          <a:xfrm>
            <a:off x="9673218" y="2758281"/>
            <a:ext cx="143510" cy="287655"/>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sp>
        <p:nvSpPr>
          <p:cNvPr id="47" name="下箭头 26"/>
          <p:cNvSpPr/>
          <p:nvPr/>
        </p:nvSpPr>
        <p:spPr>
          <a:xfrm>
            <a:off x="9673218" y="3550369"/>
            <a:ext cx="143510" cy="287655"/>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sp>
        <p:nvSpPr>
          <p:cNvPr id="48" name="下箭头 27"/>
          <p:cNvSpPr/>
          <p:nvPr/>
        </p:nvSpPr>
        <p:spPr>
          <a:xfrm>
            <a:off x="9673218" y="4383943"/>
            <a:ext cx="143510" cy="287655"/>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sp>
        <p:nvSpPr>
          <p:cNvPr id="49" name="下箭头 28"/>
          <p:cNvSpPr/>
          <p:nvPr/>
        </p:nvSpPr>
        <p:spPr>
          <a:xfrm>
            <a:off x="9673218" y="5175222"/>
            <a:ext cx="143510" cy="287655"/>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sp>
        <p:nvSpPr>
          <p:cNvPr id="50" name="左大括号 49"/>
          <p:cNvSpPr/>
          <p:nvPr/>
        </p:nvSpPr>
        <p:spPr>
          <a:xfrm>
            <a:off x="8694033" y="2207685"/>
            <a:ext cx="215265" cy="3512185"/>
          </a:xfrm>
          <a:prstGeom prst="leftBrace">
            <a:avLst>
              <a:gd name="adj1" fmla="val 8333"/>
              <a:gd name="adj2" fmla="val 43427"/>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12" presetClass="entr" presetSubtype="4" fill="hold" nodeType="after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additive="base">
                                        <p:cTn id="22" dur="500"/>
                                        <p:tgtEl>
                                          <p:spTgt spid="37"/>
                                        </p:tgtEl>
                                        <p:attrNameLst>
                                          <p:attrName>ppt_y</p:attrName>
                                        </p:attrNameLst>
                                      </p:cBhvr>
                                      <p:tavLst>
                                        <p:tav tm="0">
                                          <p:val>
                                            <p:strVal val="#ppt_y+#ppt_h*1.125000"/>
                                          </p:val>
                                        </p:tav>
                                        <p:tav tm="100000">
                                          <p:val>
                                            <p:strVal val="#ppt_y"/>
                                          </p:val>
                                        </p:tav>
                                      </p:tavLst>
                                    </p:anim>
                                    <p:animEffect transition="in" filter="wipe(up)">
                                      <p:cBhvr>
                                        <p:cTn id="23" dur="500"/>
                                        <p:tgtEl>
                                          <p:spTgt spid="37"/>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2" presetClass="entr" presetSubtype="4" fill="hold"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additive="base">
                                        <p:cTn id="33" dur="500"/>
                                        <p:tgtEl>
                                          <p:spTgt spid="38"/>
                                        </p:tgtEl>
                                        <p:attrNameLst>
                                          <p:attrName>ppt_y</p:attrName>
                                        </p:attrNameLst>
                                      </p:cBhvr>
                                      <p:tavLst>
                                        <p:tav tm="0">
                                          <p:val>
                                            <p:strVal val="#ppt_y+#ppt_h*1.125000"/>
                                          </p:val>
                                        </p:tav>
                                        <p:tav tm="100000">
                                          <p:val>
                                            <p:strVal val="#ppt_y"/>
                                          </p:val>
                                        </p:tav>
                                      </p:tavLst>
                                    </p:anim>
                                    <p:animEffect transition="in" filter="wipe(up)">
                                      <p:cBhvr>
                                        <p:cTn id="34" dur="500"/>
                                        <p:tgtEl>
                                          <p:spTgt spid="38"/>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12" presetClass="entr" presetSubtype="4" fill="hold" nodeType="after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500"/>
                                        <p:tgtEl>
                                          <p:spTgt spid="39"/>
                                        </p:tgtEl>
                                        <p:attrNameLst>
                                          <p:attrName>ppt_y</p:attrName>
                                        </p:attrNameLst>
                                      </p:cBhvr>
                                      <p:tavLst>
                                        <p:tav tm="0">
                                          <p:val>
                                            <p:strVal val="#ppt_y+#ppt_h*1.125000"/>
                                          </p:val>
                                        </p:tav>
                                        <p:tav tm="100000">
                                          <p:val>
                                            <p:strVal val="#ppt_y"/>
                                          </p:val>
                                        </p:tav>
                                      </p:tavLst>
                                    </p:anim>
                                    <p:animEffect transition="in" filter="wipe(up)">
                                      <p:cBhvr>
                                        <p:cTn id="45" dur="500"/>
                                        <p:tgtEl>
                                          <p:spTgt spid="39"/>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up)">
                                      <p:cBhvr>
                                        <p:cTn id="59" dur="500"/>
                                        <p:tgtEl>
                                          <p:spTgt spid="41"/>
                                        </p:tgtEl>
                                      </p:cBhvr>
                                    </p:animEffect>
                                  </p:childTnLst>
                                </p:cTn>
                              </p:par>
                            </p:childTnLst>
                          </p:cTn>
                        </p:par>
                        <p:par>
                          <p:cTn id="60" fill="hold">
                            <p:stCondLst>
                              <p:cond delay="75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wipe(up)">
                                      <p:cBhvr>
                                        <p:cTn id="67" dur="500"/>
                                        <p:tgtEl>
                                          <p:spTgt spid="42"/>
                                        </p:tgtEl>
                                      </p:cBhvr>
                                    </p:animEffect>
                                  </p:childTnLst>
                                </p:cTn>
                              </p:par>
                            </p:childTnLst>
                          </p:cTn>
                        </p:par>
                        <p:par>
                          <p:cTn id="68" fill="hold">
                            <p:stCondLst>
                              <p:cond delay="8500"/>
                            </p:stCondLst>
                            <p:childTnLst>
                              <p:par>
                                <p:cTn id="69" presetID="22" presetClass="entr" presetSubtype="1" fill="hold" grpId="0" nodeType="after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wipe(up)">
                                      <p:cBhvr>
                                        <p:cTn id="71" dur="500"/>
                                        <p:tgtEl>
                                          <p:spTgt spid="47"/>
                                        </p:tgtEl>
                                      </p:cBhvr>
                                    </p:animEffect>
                                  </p:childTnLst>
                                </p:cTn>
                              </p:par>
                            </p:childTnLst>
                          </p:cTn>
                        </p:par>
                        <p:par>
                          <p:cTn id="72" fill="hold">
                            <p:stCondLst>
                              <p:cond delay="9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500"/>
                                        <p:tgtEl>
                                          <p:spTgt spid="43"/>
                                        </p:tgtEl>
                                      </p:cBhvr>
                                    </p:animEffect>
                                  </p:childTnLst>
                                </p:cTn>
                              </p:par>
                            </p:childTnLst>
                          </p:cTn>
                        </p:par>
                        <p:par>
                          <p:cTn id="76" fill="hold">
                            <p:stCondLst>
                              <p:cond delay="9500"/>
                            </p:stCondLst>
                            <p:childTnLst>
                              <p:par>
                                <p:cTn id="77" presetID="22" presetClass="entr" presetSubtype="1"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wipe(up)">
                                      <p:cBhvr>
                                        <p:cTn id="79" dur="500"/>
                                        <p:tgtEl>
                                          <p:spTgt spid="4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44"/>
                                        </p:tgtEl>
                                        <p:attrNameLst>
                                          <p:attrName>style.visibility</p:attrName>
                                        </p:attrNameLst>
                                      </p:cBhvr>
                                      <p:to>
                                        <p:strVal val="visible"/>
                                      </p:to>
                                    </p:set>
                                    <p:animEffect transition="in" filter="wipe(up)">
                                      <p:cBhvr>
                                        <p:cTn id="83" dur="500"/>
                                        <p:tgtEl>
                                          <p:spTgt spid="44"/>
                                        </p:tgtEl>
                                      </p:cBhvr>
                                    </p:animEffect>
                                  </p:childTnLst>
                                </p:cTn>
                              </p:par>
                            </p:childTnLst>
                          </p:cTn>
                        </p:par>
                        <p:par>
                          <p:cTn id="84" fill="hold">
                            <p:stCondLst>
                              <p:cond delay="10500"/>
                            </p:stCondLst>
                            <p:childTnLst>
                              <p:par>
                                <p:cTn id="85" presetID="22" presetClass="entr" presetSubtype="1"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wipe(up)">
                                      <p:cBhvr>
                                        <p:cTn id="87" dur="500"/>
                                        <p:tgtEl>
                                          <p:spTgt spid="49"/>
                                        </p:tgtEl>
                                      </p:cBhvr>
                                    </p:animEffect>
                                  </p:childTnLst>
                                </p:cTn>
                              </p:par>
                            </p:childTnLst>
                          </p:cTn>
                        </p:par>
                        <p:par>
                          <p:cTn id="88" fill="hold">
                            <p:stCondLst>
                              <p:cond delay="11000"/>
                            </p:stCondLst>
                            <p:childTnLst>
                              <p:par>
                                <p:cTn id="89" presetID="22" presetClass="entr" presetSubtype="1"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up)">
                                      <p:cBhvr>
                                        <p:cTn id="9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40" grpId="0"/>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82580" y="1113402"/>
            <a:ext cx="4783753" cy="646331"/>
          </a:xfrm>
          <a:prstGeom prst="rect">
            <a:avLst/>
          </a:prstGeom>
        </p:spPr>
        <p:txBody>
          <a:bodyPr wrap="square">
            <a:spAutoFit/>
          </a:bodyPr>
          <a:lstStyle/>
          <a:p>
            <a:pPr algn="just">
              <a:spcBef>
                <a:spcPts val="0"/>
              </a:spcBef>
            </a:pPr>
            <a:r>
              <a:rPr lang="zh-CN" altLang="en-US" sz="3600" dirty="0">
                <a:solidFill>
                  <a:schemeClr val="accent2"/>
                </a:solidFill>
                <a:latin typeface="方正大黑简体" panose="03000509000000000000" pitchFamily="65" charset="-122"/>
                <a:ea typeface="方正大黑简体" panose="03000509000000000000" pitchFamily="65" charset="-122"/>
              </a:rPr>
              <a:t>三、淘宝直播运营流程</a:t>
            </a:r>
            <a:endParaRPr lang="en-US" altLang="zh-CN" sz="3600" dirty="0">
              <a:solidFill>
                <a:schemeClr val="accent2"/>
              </a:solidFill>
              <a:latin typeface="方正大黑简体" panose="03000509000000000000" pitchFamily="65" charset="-122"/>
              <a:ea typeface="方正大黑简体" panose="03000509000000000000" pitchFamily="65" charset="-122"/>
            </a:endParaRPr>
          </a:p>
        </p:txBody>
      </p:sp>
      <p:sp>
        <p:nvSpPr>
          <p:cNvPr id="3" name="Text Box 24"/>
          <p:cNvSpPr txBox="1">
            <a:spLocks noChangeArrowheads="1"/>
          </p:cNvSpPr>
          <p:nvPr/>
        </p:nvSpPr>
        <p:spPr bwMode="gray">
          <a:xfrm>
            <a:off x="3290069" y="3284984"/>
            <a:ext cx="1476570" cy="43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92" tIns="34296" rIns="68592" bIns="3429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2400" dirty="0">
                <a:solidFill>
                  <a:schemeClr val="accent2"/>
                </a:solidFill>
                <a:latin typeface="黑体" panose="02010609060101010101" pitchFamily="49" charset="-122"/>
                <a:ea typeface="黑体" panose="02010609060101010101" pitchFamily="49" charset="-122"/>
                <a:cs typeface="Arial" panose="020B0604020202020204" pitchFamily="34" charset="0"/>
              </a:rPr>
              <a:t>入驻开通</a:t>
            </a:r>
            <a:endParaRPr lang="en-US" altLang="zh-CN" sz="2400" dirty="0">
              <a:solidFill>
                <a:schemeClr val="accent2"/>
              </a:solidFill>
              <a:latin typeface="黑体" panose="02010609060101010101" pitchFamily="49" charset="-122"/>
              <a:ea typeface="黑体" panose="02010609060101010101" pitchFamily="49" charset="-122"/>
              <a:cs typeface="Arial" panose="020B0604020202020204" pitchFamily="34" charset="0"/>
            </a:endParaRPr>
          </a:p>
        </p:txBody>
      </p:sp>
      <p:sp>
        <p:nvSpPr>
          <p:cNvPr id="4" name="Text Box 25"/>
          <p:cNvSpPr txBox="1">
            <a:spLocks noChangeArrowheads="1"/>
          </p:cNvSpPr>
          <p:nvPr/>
        </p:nvSpPr>
        <p:spPr bwMode="gray">
          <a:xfrm>
            <a:off x="876161" y="4785936"/>
            <a:ext cx="1649584" cy="807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92" tIns="34296" rIns="68592" bIns="3429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2400" dirty="0">
                <a:solidFill>
                  <a:schemeClr val="accent2"/>
                </a:solidFill>
                <a:latin typeface="黑体" panose="02010609060101010101" pitchFamily="49" charset="-122"/>
                <a:ea typeface="黑体" panose="02010609060101010101" pitchFamily="49" charset="-122"/>
                <a:cs typeface="Arial" panose="020B0604020202020204" pitchFamily="34" charset="0"/>
              </a:rPr>
              <a:t>直播创建与管理</a:t>
            </a:r>
            <a:endParaRPr lang="en-US" altLang="zh-CN" sz="2400" dirty="0">
              <a:solidFill>
                <a:schemeClr val="accent2"/>
              </a:solidFill>
              <a:latin typeface="黑体" panose="02010609060101010101" pitchFamily="49" charset="-122"/>
              <a:ea typeface="黑体" panose="02010609060101010101" pitchFamily="49" charset="-122"/>
              <a:cs typeface="Arial" panose="020B0604020202020204" pitchFamily="34" charset="0"/>
            </a:endParaRPr>
          </a:p>
        </p:txBody>
      </p:sp>
      <p:sp>
        <p:nvSpPr>
          <p:cNvPr id="5" name="Text Box 26"/>
          <p:cNvSpPr txBox="1">
            <a:spLocks noChangeArrowheads="1"/>
          </p:cNvSpPr>
          <p:nvPr/>
        </p:nvSpPr>
        <p:spPr bwMode="gray">
          <a:xfrm>
            <a:off x="4261545" y="5805264"/>
            <a:ext cx="1706225" cy="43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92" tIns="34296" rIns="68592" bIns="3429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2400" dirty="0">
                <a:solidFill>
                  <a:schemeClr val="accent2"/>
                </a:solidFill>
                <a:latin typeface="黑体" panose="02010609060101010101" pitchFamily="49" charset="-122"/>
                <a:ea typeface="黑体" panose="02010609060101010101" pitchFamily="49" charset="-122"/>
                <a:cs typeface="Arial" panose="020B0604020202020204" pitchFamily="34" charset="0"/>
              </a:rPr>
              <a:t>直播开播</a:t>
            </a:r>
            <a:endParaRPr lang="en-US" altLang="zh-CN" sz="2400" dirty="0">
              <a:solidFill>
                <a:schemeClr val="accent2"/>
              </a:solidFill>
              <a:latin typeface="黑体" panose="02010609060101010101" pitchFamily="49" charset="-122"/>
              <a:ea typeface="黑体" panose="02010609060101010101" pitchFamily="49" charset="-122"/>
              <a:cs typeface="Arial" panose="020B0604020202020204" pitchFamily="34" charset="0"/>
            </a:endParaRPr>
          </a:p>
        </p:txBody>
      </p:sp>
      <p:sp>
        <p:nvSpPr>
          <p:cNvPr id="6" name="Text Box 27"/>
          <p:cNvSpPr txBox="1">
            <a:spLocks noChangeArrowheads="1"/>
          </p:cNvSpPr>
          <p:nvPr/>
        </p:nvSpPr>
        <p:spPr bwMode="gray">
          <a:xfrm>
            <a:off x="8756760" y="5224530"/>
            <a:ext cx="2166157" cy="807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92" tIns="34296" rIns="68592" bIns="3429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2400" dirty="0">
                <a:solidFill>
                  <a:schemeClr val="accent2"/>
                </a:solidFill>
                <a:latin typeface="黑体" panose="02010609060101010101" pitchFamily="49" charset="-122"/>
                <a:ea typeface="黑体" panose="02010609060101010101" pitchFamily="49" charset="-122"/>
                <a:cs typeface="Arial" panose="020B0604020202020204" pitchFamily="34" charset="0"/>
              </a:rPr>
              <a:t>直播间装修和投放互动信息</a:t>
            </a:r>
            <a:endParaRPr lang="en-US" altLang="zh-CN" sz="2400" dirty="0">
              <a:solidFill>
                <a:schemeClr val="accent2"/>
              </a:solidFill>
              <a:latin typeface="黑体" panose="02010609060101010101" pitchFamily="49" charset="-122"/>
              <a:ea typeface="黑体" panose="02010609060101010101" pitchFamily="49" charset="-122"/>
              <a:cs typeface="Arial" panose="020B0604020202020204" pitchFamily="34" charset="0"/>
            </a:endParaRPr>
          </a:p>
        </p:txBody>
      </p:sp>
      <p:sp>
        <p:nvSpPr>
          <p:cNvPr id="7" name="Text Box 27"/>
          <p:cNvSpPr txBox="1">
            <a:spLocks noChangeArrowheads="1"/>
          </p:cNvSpPr>
          <p:nvPr/>
        </p:nvSpPr>
        <p:spPr bwMode="gray">
          <a:xfrm>
            <a:off x="9001760" y="2475061"/>
            <a:ext cx="2166157" cy="807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92" tIns="34296" rIns="68592" bIns="3429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2400" dirty="0">
                <a:solidFill>
                  <a:schemeClr val="accent2"/>
                </a:solidFill>
                <a:latin typeface="黑体" panose="02010609060101010101" pitchFamily="49" charset="-122"/>
                <a:ea typeface="黑体" panose="02010609060101010101" pitchFamily="49" charset="-122"/>
                <a:cs typeface="Arial" panose="020B0604020202020204" pitchFamily="34" charset="0"/>
              </a:rPr>
              <a:t>直播商品推送与讲解</a:t>
            </a:r>
            <a:endParaRPr lang="en-US" altLang="zh-CN" sz="2400" dirty="0">
              <a:solidFill>
                <a:schemeClr val="accent2"/>
              </a:solidFill>
              <a:latin typeface="黑体" panose="02010609060101010101" pitchFamily="49" charset="-122"/>
              <a:ea typeface="黑体" panose="02010609060101010101" pitchFamily="49" charset="-122"/>
              <a:cs typeface="Arial" panose="020B0604020202020204" pitchFamily="34" charset="0"/>
            </a:endParaRPr>
          </a:p>
        </p:txBody>
      </p:sp>
      <p:pic>
        <p:nvPicPr>
          <p:cNvPr id="8" name="Picture 2" descr="F:\快盘\商务图片\png\2476235_065634059367_2.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876089" y="1988840"/>
            <a:ext cx="4269359" cy="4402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6"/>
          <p:cNvSpPr/>
          <p:nvPr/>
        </p:nvSpPr>
        <p:spPr bwMode="auto">
          <a:xfrm>
            <a:off x="2833017" y="3490119"/>
            <a:ext cx="8089900" cy="2227262"/>
          </a:xfrm>
          <a:custGeom>
            <a:avLst/>
            <a:gdLst>
              <a:gd name="T0" fmla="*/ 2147483646 w 9859"/>
              <a:gd name="T1" fmla="*/ 167448936 h 2716"/>
              <a:gd name="T2" fmla="*/ 2147483646 w 9859"/>
              <a:gd name="T3" fmla="*/ 373229575 h 2716"/>
              <a:gd name="T4" fmla="*/ 2147483646 w 9859"/>
              <a:gd name="T5" fmla="*/ 1533267334 h 2716"/>
              <a:gd name="T6" fmla="*/ 84164828 w 9859"/>
              <a:gd name="T7" fmla="*/ 1434412492 h 2716"/>
              <a:gd name="T8" fmla="*/ 2147483646 w 9859"/>
              <a:gd name="T9" fmla="*/ 359107455 h 27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59" h="2716">
                <a:moveTo>
                  <a:pt x="5802" y="249"/>
                </a:moveTo>
                <a:cubicBezTo>
                  <a:pt x="7937" y="0"/>
                  <a:pt x="9604" y="113"/>
                  <a:pt x="9721" y="555"/>
                </a:cubicBezTo>
                <a:cubicBezTo>
                  <a:pt x="9859" y="1072"/>
                  <a:pt x="7821" y="1845"/>
                  <a:pt x="5172" y="2280"/>
                </a:cubicBezTo>
                <a:cubicBezTo>
                  <a:pt x="2522" y="2716"/>
                  <a:pt x="262" y="2650"/>
                  <a:pt x="125" y="2133"/>
                </a:cubicBezTo>
                <a:cubicBezTo>
                  <a:pt x="0" y="1663"/>
                  <a:pt x="1673" y="981"/>
                  <a:pt x="3970" y="534"/>
                </a:cubicBezTo>
              </a:path>
            </a:pathLst>
          </a:custGeom>
          <a:noFill/>
          <a:ln w="10" cap="flat" cmpd="sng">
            <a:solidFill>
              <a:srgbClr val="005E7D"/>
            </a:solidFill>
            <a:prstDash val="dash"/>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10" name="组合 19"/>
          <p:cNvGrpSpPr/>
          <p:nvPr/>
        </p:nvGrpSpPr>
        <p:grpSpPr bwMode="auto">
          <a:xfrm>
            <a:off x="4407817" y="3823494"/>
            <a:ext cx="719138" cy="717624"/>
            <a:chOff x="0" y="0"/>
            <a:chExt cx="717637" cy="717637"/>
          </a:xfrm>
        </p:grpSpPr>
        <p:sp>
          <p:nvSpPr>
            <p:cNvPr id="11" name="Oval 7"/>
            <p:cNvSpPr>
              <a:spLocks noChangeArrowheads="1"/>
            </p:cNvSpPr>
            <p:nvPr/>
          </p:nvSpPr>
          <p:spPr bwMode="auto">
            <a:xfrm>
              <a:off x="0" y="0"/>
              <a:ext cx="717637" cy="717637"/>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2400" b="1">
                <a:solidFill>
                  <a:srgbClr val="FFFFFF"/>
                </a:solidFill>
                <a:latin typeface="+mj-lt"/>
                <a:ea typeface="黑体" panose="02010609060101010101" pitchFamily="49" charset="-122"/>
              </a:endParaRPr>
            </a:p>
          </p:txBody>
        </p:sp>
        <p:sp>
          <p:nvSpPr>
            <p:cNvPr id="12" name="TextBox 21"/>
            <p:cNvSpPr txBox="1">
              <a:spLocks noChangeArrowheads="1"/>
            </p:cNvSpPr>
            <p:nvPr/>
          </p:nvSpPr>
          <p:spPr bwMode="auto">
            <a:xfrm>
              <a:off x="3839" y="139107"/>
              <a:ext cx="701527" cy="461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b="1" dirty="0">
                  <a:solidFill>
                    <a:srgbClr val="FFFFFF"/>
                  </a:solidFill>
                  <a:latin typeface="+mj-lt"/>
                  <a:ea typeface="黑体" panose="02010609060101010101" pitchFamily="49" charset="-122"/>
                </a:rPr>
                <a:t>1</a:t>
              </a:r>
              <a:endParaRPr lang="en-US" altLang="zh-CN" sz="2400" b="1" dirty="0">
                <a:solidFill>
                  <a:srgbClr val="FFFFFF"/>
                </a:solidFill>
                <a:latin typeface="+mj-lt"/>
                <a:ea typeface="黑体" panose="02010609060101010101" pitchFamily="49" charset="-122"/>
              </a:endParaRPr>
            </a:p>
          </p:txBody>
        </p:sp>
      </p:grpSp>
      <p:grpSp>
        <p:nvGrpSpPr>
          <p:cNvPr id="13" name="组合 22"/>
          <p:cNvGrpSpPr/>
          <p:nvPr/>
        </p:nvGrpSpPr>
        <p:grpSpPr bwMode="auto">
          <a:xfrm>
            <a:off x="2653630" y="4907756"/>
            <a:ext cx="887412" cy="887413"/>
            <a:chOff x="0" y="0"/>
            <a:chExt cx="886864" cy="886864"/>
          </a:xfrm>
        </p:grpSpPr>
        <p:sp>
          <p:nvSpPr>
            <p:cNvPr id="14" name="Oval 8"/>
            <p:cNvSpPr>
              <a:spLocks noChangeArrowheads="1"/>
            </p:cNvSpPr>
            <p:nvPr/>
          </p:nvSpPr>
          <p:spPr bwMode="auto">
            <a:xfrm>
              <a:off x="0" y="0"/>
              <a:ext cx="886864" cy="886864"/>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2400" b="1">
                <a:solidFill>
                  <a:srgbClr val="FFFFFF"/>
                </a:solidFill>
                <a:latin typeface="+mj-lt"/>
                <a:ea typeface="黑体" panose="02010609060101010101" pitchFamily="49" charset="-122"/>
              </a:endParaRPr>
            </a:p>
          </p:txBody>
        </p:sp>
        <p:sp>
          <p:nvSpPr>
            <p:cNvPr id="15" name="TextBox 24"/>
            <p:cNvSpPr txBox="1">
              <a:spLocks noChangeArrowheads="1"/>
            </p:cNvSpPr>
            <p:nvPr/>
          </p:nvSpPr>
          <p:spPr bwMode="auto">
            <a:xfrm>
              <a:off x="79353" y="206842"/>
              <a:ext cx="701527" cy="461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b="1" dirty="0">
                  <a:solidFill>
                    <a:srgbClr val="FFFFFF"/>
                  </a:solidFill>
                  <a:latin typeface="+mj-lt"/>
                  <a:ea typeface="黑体" panose="02010609060101010101" pitchFamily="49" charset="-122"/>
                </a:rPr>
                <a:t>2</a:t>
              </a:r>
              <a:endParaRPr lang="en-US" altLang="zh-CN" sz="2400" b="1" dirty="0">
                <a:solidFill>
                  <a:srgbClr val="FFFFFF"/>
                </a:solidFill>
                <a:latin typeface="+mj-lt"/>
                <a:ea typeface="黑体" panose="02010609060101010101" pitchFamily="49" charset="-122"/>
              </a:endParaRPr>
            </a:p>
          </p:txBody>
        </p:sp>
      </p:grpSp>
      <p:grpSp>
        <p:nvGrpSpPr>
          <p:cNvPr id="16" name="组合 25"/>
          <p:cNvGrpSpPr/>
          <p:nvPr/>
        </p:nvGrpSpPr>
        <p:grpSpPr bwMode="auto">
          <a:xfrm>
            <a:off x="5444455" y="4923631"/>
            <a:ext cx="1044575" cy="1044575"/>
            <a:chOff x="0" y="0"/>
            <a:chExt cx="1043955" cy="1043955"/>
          </a:xfrm>
        </p:grpSpPr>
        <p:sp>
          <p:nvSpPr>
            <p:cNvPr id="17" name="Oval 9"/>
            <p:cNvSpPr>
              <a:spLocks noChangeArrowheads="1"/>
            </p:cNvSpPr>
            <p:nvPr/>
          </p:nvSpPr>
          <p:spPr bwMode="auto">
            <a:xfrm>
              <a:off x="0" y="0"/>
              <a:ext cx="1043955" cy="1043955"/>
            </a:xfrm>
            <a:prstGeom prst="ellipse">
              <a:avLst/>
            </a:pr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2800" b="1">
                <a:solidFill>
                  <a:srgbClr val="FFFFFF"/>
                </a:solidFill>
                <a:latin typeface="+mj-lt"/>
                <a:ea typeface="黑体" panose="02010609060101010101" pitchFamily="49" charset="-122"/>
              </a:endParaRPr>
            </a:p>
          </p:txBody>
        </p:sp>
        <p:sp>
          <p:nvSpPr>
            <p:cNvPr id="18" name="TextBox 27"/>
            <p:cNvSpPr txBox="1">
              <a:spLocks noChangeArrowheads="1"/>
            </p:cNvSpPr>
            <p:nvPr/>
          </p:nvSpPr>
          <p:spPr bwMode="auto">
            <a:xfrm>
              <a:off x="195502" y="261788"/>
              <a:ext cx="701527" cy="522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dirty="0">
                  <a:solidFill>
                    <a:srgbClr val="FFFFFF"/>
                  </a:solidFill>
                  <a:latin typeface="+mj-lt"/>
                  <a:ea typeface="黑体" panose="02010609060101010101" pitchFamily="49" charset="-122"/>
                </a:rPr>
                <a:t>3</a:t>
              </a:r>
              <a:endParaRPr lang="en-US" altLang="zh-CN" sz="2800" b="1" dirty="0">
                <a:solidFill>
                  <a:srgbClr val="FFFFFF"/>
                </a:solidFill>
                <a:latin typeface="+mj-lt"/>
                <a:ea typeface="黑体" panose="02010609060101010101" pitchFamily="49" charset="-122"/>
              </a:endParaRPr>
            </a:p>
          </p:txBody>
        </p:sp>
      </p:grpSp>
      <p:grpSp>
        <p:nvGrpSpPr>
          <p:cNvPr id="19" name="组合 28"/>
          <p:cNvGrpSpPr/>
          <p:nvPr/>
        </p:nvGrpSpPr>
        <p:grpSpPr bwMode="auto">
          <a:xfrm>
            <a:off x="9337005" y="4190206"/>
            <a:ext cx="935037" cy="935038"/>
            <a:chOff x="0" y="0"/>
            <a:chExt cx="935038" cy="935038"/>
          </a:xfrm>
        </p:grpSpPr>
        <p:sp>
          <p:nvSpPr>
            <p:cNvPr id="20" name="Oval 10"/>
            <p:cNvSpPr>
              <a:spLocks noChangeArrowheads="1"/>
            </p:cNvSpPr>
            <p:nvPr/>
          </p:nvSpPr>
          <p:spPr bwMode="auto">
            <a:xfrm>
              <a:off x="0" y="0"/>
              <a:ext cx="935038" cy="935038"/>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2800" b="1">
                <a:solidFill>
                  <a:srgbClr val="FFFFFF"/>
                </a:solidFill>
                <a:latin typeface="+mj-lt"/>
                <a:ea typeface="黑体" panose="02010609060101010101" pitchFamily="49" charset="-122"/>
              </a:endParaRPr>
            </a:p>
          </p:txBody>
        </p:sp>
        <p:sp>
          <p:nvSpPr>
            <p:cNvPr id="21" name="TextBox 30"/>
            <p:cNvSpPr txBox="1">
              <a:spLocks noChangeArrowheads="1"/>
            </p:cNvSpPr>
            <p:nvPr/>
          </p:nvSpPr>
          <p:spPr bwMode="auto">
            <a:xfrm>
              <a:off x="124324" y="203280"/>
              <a:ext cx="7015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dirty="0">
                  <a:solidFill>
                    <a:srgbClr val="FFFFFF"/>
                  </a:solidFill>
                  <a:latin typeface="+mj-lt"/>
                  <a:ea typeface="黑体" panose="02010609060101010101" pitchFamily="49" charset="-122"/>
                </a:rPr>
                <a:t>4</a:t>
              </a:r>
              <a:endParaRPr lang="en-US" altLang="zh-CN" sz="2800" b="1" dirty="0">
                <a:solidFill>
                  <a:srgbClr val="FFFFFF"/>
                </a:solidFill>
                <a:latin typeface="+mj-lt"/>
                <a:ea typeface="黑体" panose="02010609060101010101" pitchFamily="49" charset="-122"/>
              </a:endParaRPr>
            </a:p>
          </p:txBody>
        </p:sp>
      </p:grpSp>
      <p:grpSp>
        <p:nvGrpSpPr>
          <p:cNvPr id="22" name="组合 31"/>
          <p:cNvGrpSpPr/>
          <p:nvPr/>
        </p:nvGrpSpPr>
        <p:grpSpPr bwMode="auto">
          <a:xfrm>
            <a:off x="8833767" y="3221831"/>
            <a:ext cx="701675" cy="667928"/>
            <a:chOff x="0" y="0"/>
            <a:chExt cx="701527" cy="668338"/>
          </a:xfrm>
        </p:grpSpPr>
        <p:sp>
          <p:nvSpPr>
            <p:cNvPr id="23" name="Oval 11"/>
            <p:cNvSpPr>
              <a:spLocks noChangeArrowheads="1"/>
            </p:cNvSpPr>
            <p:nvPr/>
          </p:nvSpPr>
          <p:spPr bwMode="auto">
            <a:xfrm>
              <a:off x="1822" y="0"/>
              <a:ext cx="668338" cy="668338"/>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2400" b="1">
                <a:solidFill>
                  <a:srgbClr val="FFFFFF"/>
                </a:solidFill>
                <a:latin typeface="+mj-lt"/>
                <a:ea typeface="黑体" panose="02010609060101010101" pitchFamily="49" charset="-122"/>
              </a:endParaRPr>
            </a:p>
          </p:txBody>
        </p:sp>
        <p:sp>
          <p:nvSpPr>
            <p:cNvPr id="24" name="TextBox 33"/>
            <p:cNvSpPr txBox="1">
              <a:spLocks noChangeArrowheads="1"/>
            </p:cNvSpPr>
            <p:nvPr/>
          </p:nvSpPr>
          <p:spPr bwMode="auto">
            <a:xfrm>
              <a:off x="0" y="122387"/>
              <a:ext cx="701527" cy="461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b="1" dirty="0">
                  <a:solidFill>
                    <a:srgbClr val="FFFFFF"/>
                  </a:solidFill>
                  <a:latin typeface="+mj-lt"/>
                  <a:ea typeface="黑体" panose="02010609060101010101" pitchFamily="49" charset="-122"/>
                </a:rPr>
                <a:t>5</a:t>
              </a:r>
              <a:endParaRPr lang="en-US" altLang="zh-CN" sz="2400" b="1" dirty="0">
                <a:solidFill>
                  <a:srgbClr val="FFFFFF"/>
                </a:solidFill>
                <a:latin typeface="+mj-lt"/>
                <a:ea typeface="黑体" panose="02010609060101010101" pitchFamily="49" charset="-122"/>
              </a:endParaRPr>
            </a:p>
          </p:txBody>
        </p:sp>
      </p:grpSp>
      <p:pic>
        <p:nvPicPr>
          <p:cNvPr id="25" name="图片 24">
            <a:hlinkClick r:id="rId2" action="ppaction://hlinkfile"/>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1745" y="1052830"/>
            <a:ext cx="647700" cy="647700"/>
          </a:xfrm>
          <a:prstGeom prst="rect">
            <a:avLst/>
          </a:prstGeom>
        </p:spPr>
      </p:pic>
      <p:sp>
        <p:nvSpPr>
          <p:cNvPr id="26" name="文本框 25"/>
          <p:cNvSpPr txBox="1"/>
          <p:nvPr/>
        </p:nvSpPr>
        <p:spPr>
          <a:xfrm>
            <a:off x="7034530" y="1236980"/>
            <a:ext cx="4483735" cy="398780"/>
          </a:xfrm>
          <a:prstGeom prst="rect">
            <a:avLst/>
          </a:prstGeom>
          <a:solidFill>
            <a:schemeClr val="bg1"/>
          </a:solidFill>
        </p:spPr>
        <p:txBody>
          <a:bodyPr wrap="square" rtlCol="0" anchor="t">
            <a:spAutoFit/>
          </a:bodyPr>
          <a:p>
            <a:r>
              <a:rPr lang="zh-CN" altLang="en-US" sz="2000" b="1">
                <a:hlinkClick r:id="rId2" action="ppaction://hlinkfile"/>
              </a:rPr>
              <a:t>点击视频：淘宝直播运营方法与好处</a:t>
            </a:r>
            <a:endParaRPr lang="zh-CN" altLang="en-US" sz="2000" b="1">
              <a:hlinkClick r:id="rId2" action="ppaction://hlinkfile"/>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1"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par>
                          <p:cTn id="18" fill="hold">
                            <p:stCondLst>
                              <p:cond delay="3500"/>
                            </p:stCondLst>
                            <p:childTnLst>
                              <p:par>
                                <p:cTn id="19" presetID="1"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par>
                          <p:cTn id="21" fill="hold">
                            <p:stCondLst>
                              <p:cond delay="3500"/>
                            </p:stCondLst>
                            <p:childTnLst>
                              <p:par>
                                <p:cTn id="22" presetID="12" presetClass="entr" presetSubtype="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p:tgtEl>
                                          <p:spTgt spid="3"/>
                                        </p:tgtEl>
                                        <p:attrNameLst>
                                          <p:attrName>ppt_x</p:attrName>
                                        </p:attrNameLst>
                                      </p:cBhvr>
                                      <p:tavLst>
                                        <p:tav tm="0">
                                          <p:val>
                                            <p:strVal val="#ppt_x-#ppt_w*1.125000"/>
                                          </p:val>
                                        </p:tav>
                                        <p:tav tm="100000">
                                          <p:val>
                                            <p:strVal val="#ppt_x"/>
                                          </p:val>
                                        </p:tav>
                                      </p:tavLst>
                                    </p:anim>
                                    <p:animEffect transition="in" filter="wipe(right)">
                                      <p:cBhvr>
                                        <p:cTn id="25" dur="500"/>
                                        <p:tgtEl>
                                          <p:spTgt spid="3"/>
                                        </p:tgtEl>
                                      </p:cBhvr>
                                    </p:animEffect>
                                  </p:childTnLst>
                                </p:cTn>
                              </p:par>
                            </p:childTnLst>
                          </p:cTn>
                        </p:par>
                        <p:par>
                          <p:cTn id="26" fill="hold">
                            <p:stCondLst>
                              <p:cond delay="4000"/>
                            </p:stCondLst>
                            <p:childTnLst>
                              <p:par>
                                <p:cTn id="27" presetID="1" presetClass="entr" presetSubtype="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par>
                          <p:cTn id="29" fill="hold">
                            <p:stCondLst>
                              <p:cond delay="4000"/>
                            </p:stCondLst>
                            <p:childTnLst>
                              <p:par>
                                <p:cTn id="30" presetID="12" presetClass="entr" presetSubtype="8"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p:tgtEl>
                                          <p:spTgt spid="4"/>
                                        </p:tgtEl>
                                        <p:attrNameLst>
                                          <p:attrName>ppt_x</p:attrName>
                                        </p:attrNameLst>
                                      </p:cBhvr>
                                      <p:tavLst>
                                        <p:tav tm="0">
                                          <p:val>
                                            <p:strVal val="#ppt_x-#ppt_w*1.125000"/>
                                          </p:val>
                                        </p:tav>
                                        <p:tav tm="100000">
                                          <p:val>
                                            <p:strVal val="#ppt_x"/>
                                          </p:val>
                                        </p:tav>
                                      </p:tavLst>
                                    </p:anim>
                                    <p:animEffect transition="in" filter="wipe(right)">
                                      <p:cBhvr>
                                        <p:cTn id="33" dur="500"/>
                                        <p:tgtEl>
                                          <p:spTgt spid="4"/>
                                        </p:tgtEl>
                                      </p:cBhvr>
                                    </p:animEffect>
                                  </p:childTnLst>
                                </p:cTn>
                              </p:par>
                            </p:childTnLst>
                          </p:cTn>
                        </p:par>
                        <p:par>
                          <p:cTn id="34" fill="hold">
                            <p:stCondLst>
                              <p:cond delay="4500"/>
                            </p:stCondLst>
                            <p:childTnLst>
                              <p:par>
                                <p:cTn id="35" presetID="1" presetClass="entr" presetSubtype="0"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par>
                          <p:cTn id="37" fill="hold">
                            <p:stCondLst>
                              <p:cond delay="4500"/>
                            </p:stCondLst>
                            <p:childTnLst>
                              <p:par>
                                <p:cTn id="38" presetID="12" presetClass="entr" presetSubtype="4"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slide(fromBottom)">
                                      <p:cBhvr>
                                        <p:cTn id="40" dur="500"/>
                                        <p:tgtEl>
                                          <p:spTgt spid="5"/>
                                        </p:tgtEl>
                                      </p:cBhvr>
                                    </p:animEffect>
                                  </p:childTnLst>
                                </p:cTn>
                              </p:par>
                            </p:childTnLst>
                          </p:cTn>
                        </p:par>
                        <p:par>
                          <p:cTn id="41" fill="hold">
                            <p:stCondLst>
                              <p:cond delay="5000"/>
                            </p:stCondLst>
                            <p:childTnLst>
                              <p:par>
                                <p:cTn id="42" presetID="1" presetClass="entr" presetSubtype="0"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childTnLst>
                                </p:cTn>
                              </p:par>
                            </p:childTnLst>
                          </p:cTn>
                        </p:par>
                        <p:par>
                          <p:cTn id="44" fill="hold">
                            <p:stCondLst>
                              <p:cond delay="5000"/>
                            </p:stCondLst>
                            <p:childTnLst>
                              <p:par>
                                <p:cTn id="45" presetID="12" presetClass="entr" presetSubtype="4"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slide(fromBottom)">
                                      <p:cBhvr>
                                        <p:cTn id="47" dur="500"/>
                                        <p:tgtEl>
                                          <p:spTgt spid="6"/>
                                        </p:tgtEl>
                                      </p:cBhvr>
                                    </p:animEffect>
                                  </p:childTnLst>
                                </p:cTn>
                              </p:par>
                            </p:childTnLst>
                          </p:cTn>
                        </p:par>
                        <p:par>
                          <p:cTn id="48" fill="hold">
                            <p:stCondLst>
                              <p:cond delay="5500"/>
                            </p:stCondLst>
                            <p:childTnLst>
                              <p:par>
                                <p:cTn id="49" presetID="1" presetClass="entr" presetSubtype="0"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par>
                          <p:cTn id="51" fill="hold">
                            <p:stCondLst>
                              <p:cond delay="5500"/>
                            </p:stCondLst>
                            <p:childTnLst>
                              <p:par>
                                <p:cTn id="52" presetID="12" presetClass="entr" presetSubtype="2" fill="hold" grpId="0" nodeType="after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500"/>
                                        <p:tgtEl>
                                          <p:spTgt spid="7"/>
                                        </p:tgtEl>
                                        <p:attrNameLst>
                                          <p:attrName>ppt_x</p:attrName>
                                        </p:attrNameLst>
                                      </p:cBhvr>
                                      <p:tavLst>
                                        <p:tav tm="0">
                                          <p:val>
                                            <p:strVal val="#ppt_x+#ppt_w*1.125000"/>
                                          </p:val>
                                        </p:tav>
                                        <p:tav tm="100000">
                                          <p:val>
                                            <p:strVal val="#ppt_x"/>
                                          </p:val>
                                        </p:tav>
                                      </p:tavLst>
                                    </p:anim>
                                    <p:animEffect transition="in" filter="wipe(left)">
                                      <p:cBhvr>
                                        <p:cTn id="5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Line 7"/>
          <p:cNvSpPr>
            <a:spLocks noChangeShapeType="1"/>
          </p:cNvSpPr>
          <p:nvPr/>
        </p:nvSpPr>
        <p:spPr bwMode="auto">
          <a:xfrm>
            <a:off x="4540895" y="1033463"/>
            <a:ext cx="0" cy="5792787"/>
          </a:xfrm>
          <a:prstGeom prst="line">
            <a:avLst/>
          </a:prstGeom>
          <a:noFill/>
          <a:ln w="12700">
            <a:solidFill>
              <a:srgbClr val="FFFFFF"/>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22531" name="Freeform 5"/>
          <p:cNvSpPr/>
          <p:nvPr/>
        </p:nvSpPr>
        <p:spPr bwMode="auto">
          <a:xfrm>
            <a:off x="3074045" y="0"/>
            <a:ext cx="1952625" cy="942975"/>
          </a:xfrm>
          <a:custGeom>
            <a:avLst/>
            <a:gdLst>
              <a:gd name="T0" fmla="*/ 1518416723 w 2511"/>
              <a:gd name="T1" fmla="*/ 0 h 1219"/>
              <a:gd name="T2" fmla="*/ 1505718050 w 2511"/>
              <a:gd name="T3" fmla="*/ 16156666 h 1219"/>
              <a:gd name="T4" fmla="*/ 815748558 w 2511"/>
              <a:gd name="T5" fmla="*/ 698335259 h 1219"/>
              <a:gd name="T6" fmla="*/ 702063947 w 2511"/>
              <a:gd name="T7" fmla="*/ 698335259 h 1219"/>
              <a:gd name="T8" fmla="*/ 12698672 w 2511"/>
              <a:gd name="T9" fmla="*/ 16156666 h 1219"/>
              <a:gd name="T10" fmla="*/ 0 w 2511"/>
              <a:gd name="T11" fmla="*/ 0 h 1219"/>
              <a:gd name="T12" fmla="*/ 1518416723 w 2511"/>
              <a:gd name="T13" fmla="*/ 0 h 1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1" h="1219">
                <a:moveTo>
                  <a:pt x="2511" y="0"/>
                </a:moveTo>
                <a:cubicBezTo>
                  <a:pt x="2505" y="10"/>
                  <a:pt x="2498" y="18"/>
                  <a:pt x="2490" y="27"/>
                </a:cubicBezTo>
                <a:lnTo>
                  <a:pt x="1349" y="1167"/>
                </a:lnTo>
                <a:cubicBezTo>
                  <a:pt x="1298" y="1219"/>
                  <a:pt x="1213" y="1219"/>
                  <a:pt x="1161" y="1167"/>
                </a:cubicBezTo>
                <a:lnTo>
                  <a:pt x="21" y="27"/>
                </a:lnTo>
                <a:cubicBezTo>
                  <a:pt x="12" y="18"/>
                  <a:pt x="6" y="10"/>
                  <a:pt x="0" y="0"/>
                </a:cubicBezTo>
                <a:lnTo>
                  <a:pt x="2511"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32" name="Freeform 6"/>
          <p:cNvSpPr/>
          <p:nvPr/>
        </p:nvSpPr>
        <p:spPr bwMode="auto">
          <a:xfrm>
            <a:off x="3451870" y="0"/>
            <a:ext cx="2174875" cy="1042988"/>
          </a:xfrm>
          <a:custGeom>
            <a:avLst/>
            <a:gdLst>
              <a:gd name="T0" fmla="*/ 1690522254 w 2798"/>
              <a:gd name="T1" fmla="*/ 0 h 1349"/>
              <a:gd name="T2" fmla="*/ 912930598 w 2798"/>
              <a:gd name="T3" fmla="*/ 769928484 h 1349"/>
              <a:gd name="T4" fmla="*/ 778196392 w 2798"/>
              <a:gd name="T5" fmla="*/ 769928484 h 1349"/>
              <a:gd name="T6" fmla="*/ 0 w 2798"/>
              <a:gd name="T7" fmla="*/ 0 h 1349"/>
              <a:gd name="T8" fmla="*/ 1690522254 w 2798"/>
              <a:gd name="T9" fmla="*/ 0 h 13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8" h="1349">
                <a:moveTo>
                  <a:pt x="2798" y="0"/>
                </a:moveTo>
                <a:lnTo>
                  <a:pt x="1511" y="1288"/>
                </a:lnTo>
                <a:cubicBezTo>
                  <a:pt x="1449" y="1349"/>
                  <a:pt x="1349" y="1349"/>
                  <a:pt x="1288" y="1288"/>
                </a:cubicBezTo>
                <a:lnTo>
                  <a:pt x="0" y="0"/>
                </a:lnTo>
                <a:lnTo>
                  <a:pt x="279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33" name="Freeform 18"/>
          <p:cNvSpPr/>
          <p:nvPr/>
        </p:nvSpPr>
        <p:spPr bwMode="auto">
          <a:xfrm>
            <a:off x="3878907" y="4132253"/>
            <a:ext cx="139700" cy="160337"/>
          </a:xfrm>
          <a:custGeom>
            <a:avLst/>
            <a:gdLst>
              <a:gd name="T0" fmla="*/ 0 w 180"/>
              <a:gd name="T1" fmla="*/ 61796358 h 207"/>
              <a:gd name="T2" fmla="*/ 54211361 w 180"/>
              <a:gd name="T3" fmla="*/ 30598031 h 207"/>
              <a:gd name="T4" fmla="*/ 108422722 w 180"/>
              <a:gd name="T5" fmla="*/ 0 h 207"/>
              <a:gd name="T6" fmla="*/ 108422722 w 180"/>
              <a:gd name="T7" fmla="*/ 61796358 h 207"/>
              <a:gd name="T8" fmla="*/ 108422722 w 180"/>
              <a:gd name="T9" fmla="*/ 124193012 h 207"/>
              <a:gd name="T10" fmla="*/ 54211361 w 180"/>
              <a:gd name="T11" fmla="*/ 92994685 h 207"/>
              <a:gd name="T12" fmla="*/ 0 w 180"/>
              <a:gd name="T13" fmla="*/ 61796358 h 2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0" h="207">
                <a:moveTo>
                  <a:pt x="0" y="103"/>
                </a:moveTo>
                <a:lnTo>
                  <a:pt x="90" y="51"/>
                </a:lnTo>
                <a:lnTo>
                  <a:pt x="180" y="0"/>
                </a:lnTo>
                <a:lnTo>
                  <a:pt x="180" y="103"/>
                </a:lnTo>
                <a:lnTo>
                  <a:pt x="180" y="207"/>
                </a:lnTo>
                <a:lnTo>
                  <a:pt x="90" y="155"/>
                </a:lnTo>
                <a:lnTo>
                  <a:pt x="0" y="103"/>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34" name="Rectangle 3"/>
          <p:cNvSpPr txBox="1">
            <a:spLocks noChangeArrowheads="1"/>
          </p:cNvSpPr>
          <p:nvPr/>
        </p:nvSpPr>
        <p:spPr bwMode="auto">
          <a:xfrm>
            <a:off x="4061470" y="19050"/>
            <a:ext cx="104775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2400" dirty="0">
                <a:solidFill>
                  <a:srgbClr val="FFFFFF"/>
                </a:solidFill>
                <a:latin typeface="方正大黑简体" panose="03000509000000000000" pitchFamily="65" charset="-122"/>
                <a:ea typeface="方正大黑简体" panose="03000509000000000000" pitchFamily="65" charset="-122"/>
              </a:rPr>
              <a:t>目录</a:t>
            </a:r>
            <a:endParaRPr lang="zh-CN" altLang="en-US" sz="2400" dirty="0">
              <a:solidFill>
                <a:srgbClr val="FFFFFF"/>
              </a:solidFill>
              <a:latin typeface="方正大黑简体" panose="03000509000000000000" pitchFamily="65" charset="-122"/>
              <a:ea typeface="方正大黑简体" panose="03000509000000000000" pitchFamily="65" charset="-122"/>
            </a:endParaRPr>
          </a:p>
        </p:txBody>
      </p:sp>
      <p:sp>
        <p:nvSpPr>
          <p:cNvPr id="22535" name="Text Box 5"/>
          <p:cNvSpPr txBox="1">
            <a:spLocks noChangeArrowheads="1"/>
          </p:cNvSpPr>
          <p:nvPr/>
        </p:nvSpPr>
        <p:spPr bwMode="auto">
          <a:xfrm>
            <a:off x="4009082" y="457200"/>
            <a:ext cx="115411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None/>
            </a:pPr>
            <a:r>
              <a:rPr lang="en-US" altLang="zh-CN" sz="1400" dirty="0">
                <a:solidFill>
                  <a:srgbClr val="FFFFFF"/>
                </a:solidFill>
                <a:latin typeface="+mn-lt"/>
              </a:rPr>
              <a:t>C</a:t>
            </a:r>
            <a:r>
              <a:rPr lang="zh-CN" altLang="en-US" sz="1400" dirty="0">
                <a:solidFill>
                  <a:srgbClr val="FFFFFF"/>
                </a:solidFill>
                <a:latin typeface="+mn-lt"/>
              </a:rPr>
              <a:t>ontents</a:t>
            </a:r>
            <a:endParaRPr lang="zh-CN" altLang="en-US" sz="1400" dirty="0">
              <a:solidFill>
                <a:srgbClr val="FFFFFF"/>
              </a:solidFill>
              <a:latin typeface="+mn-lt"/>
            </a:endParaRPr>
          </a:p>
        </p:txBody>
      </p:sp>
      <p:grpSp>
        <p:nvGrpSpPr>
          <p:cNvPr id="22536" name="Group 21"/>
          <p:cNvGrpSpPr/>
          <p:nvPr/>
        </p:nvGrpSpPr>
        <p:grpSpPr bwMode="auto">
          <a:xfrm>
            <a:off x="0" y="6715125"/>
            <a:ext cx="12196763" cy="142875"/>
            <a:chOff x="0" y="0"/>
            <a:chExt cx="7634" cy="89"/>
          </a:xfrm>
        </p:grpSpPr>
        <p:sp>
          <p:nvSpPr>
            <p:cNvPr id="22565" name="Rectangle 22"/>
            <p:cNvSpPr>
              <a:spLocks noChangeArrowheads="1"/>
            </p:cNvSpPr>
            <p:nvPr/>
          </p:nvSpPr>
          <p:spPr bwMode="auto">
            <a:xfrm>
              <a:off x="0" y="0"/>
              <a:ext cx="1527" cy="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22566" name="Rectangle 23"/>
            <p:cNvSpPr>
              <a:spLocks noChangeArrowheads="1"/>
            </p:cNvSpPr>
            <p:nvPr/>
          </p:nvSpPr>
          <p:spPr bwMode="auto">
            <a:xfrm>
              <a:off x="1527" y="0"/>
              <a:ext cx="1527" cy="89"/>
            </a:xfrm>
            <a:prstGeom prst="rect">
              <a:avLst/>
            </a:prstGeom>
            <a:solidFill>
              <a:srgbClr val="B7D7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2" name="Rectangle 24"/>
            <p:cNvSpPr>
              <a:spLocks noChangeArrowheads="1"/>
            </p:cNvSpPr>
            <p:nvPr/>
          </p:nvSpPr>
          <p:spPr bwMode="auto">
            <a:xfrm>
              <a:off x="3054" y="0"/>
              <a:ext cx="1526" cy="89"/>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22568" name="Rectangle 25"/>
            <p:cNvSpPr>
              <a:spLocks noChangeArrowheads="1"/>
            </p:cNvSpPr>
            <p:nvPr/>
          </p:nvSpPr>
          <p:spPr bwMode="auto">
            <a:xfrm>
              <a:off x="4580" y="0"/>
              <a:ext cx="1527" cy="8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22569" name="Rectangle 26"/>
            <p:cNvSpPr>
              <a:spLocks noChangeArrowheads="1"/>
            </p:cNvSpPr>
            <p:nvPr/>
          </p:nvSpPr>
          <p:spPr bwMode="auto">
            <a:xfrm>
              <a:off x="6107" y="0"/>
              <a:ext cx="1527" cy="8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grpSp>
      <p:cxnSp>
        <p:nvCxnSpPr>
          <p:cNvPr id="22542" name="直接连接符 35"/>
          <p:cNvCxnSpPr>
            <a:cxnSpLocks noChangeShapeType="1"/>
          </p:cNvCxnSpPr>
          <p:nvPr/>
        </p:nvCxnSpPr>
        <p:spPr bwMode="auto">
          <a:xfrm flipV="1">
            <a:off x="3797945" y="3614600"/>
            <a:ext cx="0" cy="1830624"/>
          </a:xfrm>
          <a:prstGeom prst="line">
            <a:avLst/>
          </a:prstGeom>
          <a:noFill/>
          <a:ln w="9525">
            <a:solidFill>
              <a:schemeClr val="tx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2544" name="组合 60"/>
          <p:cNvGrpSpPr/>
          <p:nvPr/>
        </p:nvGrpSpPr>
        <p:grpSpPr bwMode="auto">
          <a:xfrm>
            <a:off x="4247207" y="5058000"/>
            <a:ext cx="584200" cy="557212"/>
            <a:chOff x="0" y="0"/>
            <a:chExt cx="650875" cy="620712"/>
          </a:xfrm>
        </p:grpSpPr>
        <p:sp>
          <p:nvSpPr>
            <p:cNvPr id="22561" name="Oval 11"/>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22562" name="Freeform 12"/>
            <p:cNvSpPr>
              <a:spLocks noEditPoints="1"/>
            </p:cNvSpPr>
            <p:nvPr/>
          </p:nvSpPr>
          <p:spPr bwMode="auto">
            <a:xfrm>
              <a:off x="98425" y="88900"/>
              <a:ext cx="469900" cy="425450"/>
            </a:xfrm>
            <a:custGeom>
              <a:avLst/>
              <a:gdLst>
                <a:gd name="T0" fmla="*/ 160731222 w 573"/>
                <a:gd name="T1" fmla="*/ 301044517 h 545"/>
                <a:gd name="T2" fmla="*/ 160731222 w 573"/>
                <a:gd name="T3" fmla="*/ 316279530 h 545"/>
                <a:gd name="T4" fmla="*/ 233362345 w 573"/>
                <a:gd name="T5" fmla="*/ 308357573 h 545"/>
                <a:gd name="T6" fmla="*/ 224619581 w 573"/>
                <a:gd name="T7" fmla="*/ 277277865 h 545"/>
                <a:gd name="T8" fmla="*/ 160731222 w 573"/>
                <a:gd name="T9" fmla="*/ 277277865 h 545"/>
                <a:gd name="T10" fmla="*/ 160731222 w 573"/>
                <a:gd name="T11" fmla="*/ 292512878 h 545"/>
                <a:gd name="T12" fmla="*/ 233362345 w 573"/>
                <a:gd name="T13" fmla="*/ 285200603 h 545"/>
                <a:gd name="T14" fmla="*/ 192339173 w 573"/>
                <a:gd name="T15" fmla="*/ 332124225 h 545"/>
                <a:gd name="T16" fmla="*/ 220584837 w 573"/>
                <a:gd name="T17" fmla="*/ 322982905 h 545"/>
                <a:gd name="T18" fmla="*/ 192339173 w 573"/>
                <a:gd name="T19" fmla="*/ 332124225 h 545"/>
                <a:gd name="T20" fmla="*/ 193684087 w 573"/>
                <a:gd name="T21" fmla="*/ 88972914 h 545"/>
                <a:gd name="T22" fmla="*/ 102894979 w 573"/>
                <a:gd name="T23" fmla="*/ 165757662 h 545"/>
                <a:gd name="T24" fmla="*/ 156695659 w 573"/>
                <a:gd name="T25" fmla="*/ 268746226 h 545"/>
                <a:gd name="T26" fmla="*/ 193684087 w 573"/>
                <a:gd name="T27" fmla="*/ 271184172 h 545"/>
                <a:gd name="T28" fmla="*/ 238742823 w 573"/>
                <a:gd name="T29" fmla="*/ 246198157 h 545"/>
                <a:gd name="T30" fmla="*/ 193684087 w 573"/>
                <a:gd name="T31" fmla="*/ 88972914 h 545"/>
                <a:gd name="T32" fmla="*/ 75994229 w 573"/>
                <a:gd name="T33" fmla="*/ 179773312 h 545"/>
                <a:gd name="T34" fmla="*/ 14795699 w 573"/>
                <a:gd name="T35" fmla="*/ 168804508 h 545"/>
                <a:gd name="T36" fmla="*/ 14795699 w 573"/>
                <a:gd name="T37" fmla="*/ 190742896 h 545"/>
                <a:gd name="T38" fmla="*/ 75994229 w 573"/>
                <a:gd name="T39" fmla="*/ 179773312 h 545"/>
                <a:gd name="T40" fmla="*/ 370555103 w 573"/>
                <a:gd name="T41" fmla="*/ 168804508 h 545"/>
                <a:gd name="T42" fmla="*/ 309356574 w 573"/>
                <a:gd name="T43" fmla="*/ 179773312 h 545"/>
                <a:gd name="T44" fmla="*/ 370555103 w 573"/>
                <a:gd name="T45" fmla="*/ 190742896 h 545"/>
                <a:gd name="T46" fmla="*/ 370555103 w 573"/>
                <a:gd name="T47" fmla="*/ 168804508 h 545"/>
                <a:gd name="T48" fmla="*/ 294561694 w 573"/>
                <a:gd name="T49" fmla="*/ 101161081 h 545"/>
                <a:gd name="T50" fmla="*/ 329531931 w 573"/>
                <a:gd name="T51" fmla="*/ 54236678 h 545"/>
                <a:gd name="T52" fmla="*/ 277748623 w 573"/>
                <a:gd name="T53" fmla="*/ 85926068 h 545"/>
                <a:gd name="T54" fmla="*/ 294561694 w 573"/>
                <a:gd name="T55" fmla="*/ 101161081 h 545"/>
                <a:gd name="T56" fmla="*/ 191666716 w 573"/>
                <a:gd name="T57" fmla="*/ 68862791 h 545"/>
                <a:gd name="T58" fmla="*/ 203771766 w 573"/>
                <a:gd name="T59" fmla="*/ 13406749 h 545"/>
                <a:gd name="T60" fmla="*/ 179561665 w 573"/>
                <a:gd name="T61" fmla="*/ 13406749 h 545"/>
                <a:gd name="T62" fmla="*/ 191666716 w 573"/>
                <a:gd name="T63" fmla="*/ 68862791 h 545"/>
                <a:gd name="T64" fmla="*/ 86754365 w 573"/>
                <a:gd name="T65" fmla="*/ 96894871 h 545"/>
                <a:gd name="T66" fmla="*/ 103567436 w 573"/>
                <a:gd name="T67" fmla="*/ 81659858 h 545"/>
                <a:gd name="T68" fmla="*/ 51783308 w 573"/>
                <a:gd name="T69" fmla="*/ 49971249 h 545"/>
                <a:gd name="T70" fmla="*/ 86754365 w 573"/>
                <a:gd name="T71" fmla="*/ 96894871 h 545"/>
                <a:gd name="T72" fmla="*/ 90789108 w 573"/>
                <a:gd name="T73" fmla="*/ 258386324 h 545"/>
                <a:gd name="T74" fmla="*/ 55818872 w 573"/>
                <a:gd name="T75" fmla="*/ 304701045 h 545"/>
                <a:gd name="T76" fmla="*/ 107602180 w 573"/>
                <a:gd name="T77" fmla="*/ 273621337 h 545"/>
                <a:gd name="T78" fmla="*/ 90789108 w 573"/>
                <a:gd name="T79" fmla="*/ 258386324 h 545"/>
                <a:gd name="T80" fmla="*/ 298596438 w 573"/>
                <a:gd name="T81" fmla="*/ 262652533 h 545"/>
                <a:gd name="T82" fmla="*/ 281783367 w 573"/>
                <a:gd name="T83" fmla="*/ 277887547 h 545"/>
                <a:gd name="T84" fmla="*/ 333567495 w 573"/>
                <a:gd name="T85" fmla="*/ 309576155 h 545"/>
                <a:gd name="T86" fmla="*/ 298596438 w 573"/>
                <a:gd name="T87" fmla="*/ 262652533 h 5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73" h="545">
                  <a:moveTo>
                    <a:pt x="334" y="494"/>
                  </a:moveTo>
                  <a:lnTo>
                    <a:pt x="239" y="494"/>
                  </a:lnTo>
                  <a:cubicBezTo>
                    <a:pt x="232" y="494"/>
                    <a:pt x="226" y="499"/>
                    <a:pt x="226" y="506"/>
                  </a:cubicBezTo>
                  <a:cubicBezTo>
                    <a:pt x="226" y="513"/>
                    <a:pt x="232" y="519"/>
                    <a:pt x="239" y="519"/>
                  </a:cubicBezTo>
                  <a:lnTo>
                    <a:pt x="334" y="519"/>
                  </a:lnTo>
                  <a:cubicBezTo>
                    <a:pt x="341" y="519"/>
                    <a:pt x="347" y="513"/>
                    <a:pt x="347" y="506"/>
                  </a:cubicBezTo>
                  <a:cubicBezTo>
                    <a:pt x="347" y="499"/>
                    <a:pt x="341" y="494"/>
                    <a:pt x="334" y="494"/>
                  </a:cubicBezTo>
                  <a:close/>
                  <a:moveTo>
                    <a:pt x="334" y="455"/>
                  </a:moveTo>
                  <a:lnTo>
                    <a:pt x="334" y="455"/>
                  </a:lnTo>
                  <a:lnTo>
                    <a:pt x="239" y="455"/>
                  </a:lnTo>
                  <a:cubicBezTo>
                    <a:pt x="232" y="455"/>
                    <a:pt x="226" y="461"/>
                    <a:pt x="226" y="468"/>
                  </a:cubicBezTo>
                  <a:cubicBezTo>
                    <a:pt x="226" y="475"/>
                    <a:pt x="232" y="480"/>
                    <a:pt x="239" y="480"/>
                  </a:cubicBezTo>
                  <a:lnTo>
                    <a:pt x="334" y="480"/>
                  </a:lnTo>
                  <a:cubicBezTo>
                    <a:pt x="341" y="480"/>
                    <a:pt x="347" y="475"/>
                    <a:pt x="347" y="468"/>
                  </a:cubicBezTo>
                  <a:cubicBezTo>
                    <a:pt x="347" y="461"/>
                    <a:pt x="341" y="455"/>
                    <a:pt x="334" y="455"/>
                  </a:cubicBezTo>
                  <a:close/>
                  <a:moveTo>
                    <a:pt x="286" y="545"/>
                  </a:moveTo>
                  <a:lnTo>
                    <a:pt x="286" y="545"/>
                  </a:lnTo>
                  <a:lnTo>
                    <a:pt x="328" y="530"/>
                  </a:lnTo>
                  <a:lnTo>
                    <a:pt x="245" y="530"/>
                  </a:lnTo>
                  <a:lnTo>
                    <a:pt x="286" y="545"/>
                  </a:lnTo>
                  <a:close/>
                  <a:moveTo>
                    <a:pt x="288" y="146"/>
                  </a:moveTo>
                  <a:lnTo>
                    <a:pt x="288" y="146"/>
                  </a:lnTo>
                  <a:lnTo>
                    <a:pt x="285" y="146"/>
                  </a:lnTo>
                  <a:cubicBezTo>
                    <a:pt x="215" y="146"/>
                    <a:pt x="153" y="203"/>
                    <a:pt x="153" y="272"/>
                  </a:cubicBezTo>
                  <a:cubicBezTo>
                    <a:pt x="153" y="342"/>
                    <a:pt x="211" y="382"/>
                    <a:pt x="217" y="404"/>
                  </a:cubicBezTo>
                  <a:cubicBezTo>
                    <a:pt x="223" y="425"/>
                    <a:pt x="217" y="436"/>
                    <a:pt x="233" y="441"/>
                  </a:cubicBezTo>
                  <a:cubicBezTo>
                    <a:pt x="249" y="446"/>
                    <a:pt x="285" y="445"/>
                    <a:pt x="285" y="445"/>
                  </a:cubicBezTo>
                  <a:lnTo>
                    <a:pt x="288" y="445"/>
                  </a:lnTo>
                  <a:cubicBezTo>
                    <a:pt x="288" y="445"/>
                    <a:pt x="324" y="446"/>
                    <a:pt x="340" y="441"/>
                  </a:cubicBezTo>
                  <a:cubicBezTo>
                    <a:pt x="355" y="436"/>
                    <a:pt x="349" y="425"/>
                    <a:pt x="355" y="404"/>
                  </a:cubicBezTo>
                  <a:cubicBezTo>
                    <a:pt x="361" y="382"/>
                    <a:pt x="420" y="342"/>
                    <a:pt x="420" y="272"/>
                  </a:cubicBezTo>
                  <a:cubicBezTo>
                    <a:pt x="420" y="203"/>
                    <a:pt x="358" y="146"/>
                    <a:pt x="288" y="146"/>
                  </a:cubicBezTo>
                  <a:close/>
                  <a:moveTo>
                    <a:pt x="113" y="295"/>
                  </a:moveTo>
                  <a:lnTo>
                    <a:pt x="113" y="295"/>
                  </a:lnTo>
                  <a:cubicBezTo>
                    <a:pt x="113" y="285"/>
                    <a:pt x="103" y="277"/>
                    <a:pt x="91" y="277"/>
                  </a:cubicBezTo>
                  <a:lnTo>
                    <a:pt x="22" y="277"/>
                  </a:lnTo>
                  <a:cubicBezTo>
                    <a:pt x="10" y="277"/>
                    <a:pt x="0" y="285"/>
                    <a:pt x="0" y="295"/>
                  </a:cubicBezTo>
                  <a:cubicBezTo>
                    <a:pt x="0" y="305"/>
                    <a:pt x="10" y="313"/>
                    <a:pt x="22" y="313"/>
                  </a:cubicBezTo>
                  <a:lnTo>
                    <a:pt x="91" y="313"/>
                  </a:lnTo>
                  <a:cubicBezTo>
                    <a:pt x="103" y="313"/>
                    <a:pt x="113" y="305"/>
                    <a:pt x="113" y="295"/>
                  </a:cubicBezTo>
                  <a:close/>
                  <a:moveTo>
                    <a:pt x="551" y="277"/>
                  </a:moveTo>
                  <a:lnTo>
                    <a:pt x="551" y="277"/>
                  </a:lnTo>
                  <a:lnTo>
                    <a:pt x="482" y="277"/>
                  </a:lnTo>
                  <a:cubicBezTo>
                    <a:pt x="470" y="277"/>
                    <a:pt x="460" y="285"/>
                    <a:pt x="460" y="295"/>
                  </a:cubicBezTo>
                  <a:cubicBezTo>
                    <a:pt x="460" y="305"/>
                    <a:pt x="470" y="313"/>
                    <a:pt x="482" y="313"/>
                  </a:cubicBezTo>
                  <a:lnTo>
                    <a:pt x="551" y="313"/>
                  </a:lnTo>
                  <a:cubicBezTo>
                    <a:pt x="563" y="313"/>
                    <a:pt x="573" y="305"/>
                    <a:pt x="573" y="295"/>
                  </a:cubicBezTo>
                  <a:cubicBezTo>
                    <a:pt x="573" y="285"/>
                    <a:pt x="563" y="277"/>
                    <a:pt x="551" y="277"/>
                  </a:cubicBezTo>
                  <a:close/>
                  <a:moveTo>
                    <a:pt x="438" y="166"/>
                  </a:moveTo>
                  <a:lnTo>
                    <a:pt x="438" y="166"/>
                  </a:lnTo>
                  <a:lnTo>
                    <a:pt x="487" y="117"/>
                  </a:lnTo>
                  <a:cubicBezTo>
                    <a:pt x="495" y="109"/>
                    <a:pt x="497" y="96"/>
                    <a:pt x="490" y="89"/>
                  </a:cubicBezTo>
                  <a:cubicBezTo>
                    <a:pt x="483" y="82"/>
                    <a:pt x="470" y="84"/>
                    <a:pt x="462" y="92"/>
                  </a:cubicBezTo>
                  <a:lnTo>
                    <a:pt x="413" y="141"/>
                  </a:lnTo>
                  <a:cubicBezTo>
                    <a:pt x="405" y="149"/>
                    <a:pt x="403" y="162"/>
                    <a:pt x="410" y="169"/>
                  </a:cubicBezTo>
                  <a:cubicBezTo>
                    <a:pt x="417" y="176"/>
                    <a:pt x="430" y="175"/>
                    <a:pt x="438" y="166"/>
                  </a:cubicBezTo>
                  <a:close/>
                  <a:moveTo>
                    <a:pt x="285" y="113"/>
                  </a:moveTo>
                  <a:lnTo>
                    <a:pt x="285" y="113"/>
                  </a:lnTo>
                  <a:cubicBezTo>
                    <a:pt x="295" y="113"/>
                    <a:pt x="303" y="103"/>
                    <a:pt x="303" y="91"/>
                  </a:cubicBezTo>
                  <a:lnTo>
                    <a:pt x="303" y="22"/>
                  </a:lnTo>
                  <a:cubicBezTo>
                    <a:pt x="303" y="10"/>
                    <a:pt x="295" y="0"/>
                    <a:pt x="285" y="0"/>
                  </a:cubicBezTo>
                  <a:cubicBezTo>
                    <a:pt x="275" y="0"/>
                    <a:pt x="267" y="10"/>
                    <a:pt x="267" y="22"/>
                  </a:cubicBezTo>
                  <a:lnTo>
                    <a:pt x="267" y="91"/>
                  </a:lnTo>
                  <a:cubicBezTo>
                    <a:pt x="267" y="103"/>
                    <a:pt x="275" y="113"/>
                    <a:pt x="285" y="113"/>
                  </a:cubicBezTo>
                  <a:close/>
                  <a:moveTo>
                    <a:pt x="129" y="159"/>
                  </a:moveTo>
                  <a:lnTo>
                    <a:pt x="129" y="159"/>
                  </a:lnTo>
                  <a:cubicBezTo>
                    <a:pt x="137" y="168"/>
                    <a:pt x="150" y="169"/>
                    <a:pt x="157" y="162"/>
                  </a:cubicBezTo>
                  <a:cubicBezTo>
                    <a:pt x="164" y="155"/>
                    <a:pt x="162" y="142"/>
                    <a:pt x="154" y="134"/>
                  </a:cubicBezTo>
                  <a:lnTo>
                    <a:pt x="105" y="85"/>
                  </a:lnTo>
                  <a:cubicBezTo>
                    <a:pt x="97" y="77"/>
                    <a:pt x="84" y="75"/>
                    <a:pt x="77" y="82"/>
                  </a:cubicBezTo>
                  <a:cubicBezTo>
                    <a:pt x="70" y="89"/>
                    <a:pt x="71" y="102"/>
                    <a:pt x="80" y="110"/>
                  </a:cubicBezTo>
                  <a:lnTo>
                    <a:pt x="129" y="159"/>
                  </a:lnTo>
                  <a:close/>
                  <a:moveTo>
                    <a:pt x="135" y="424"/>
                  </a:moveTo>
                  <a:lnTo>
                    <a:pt x="135" y="424"/>
                  </a:lnTo>
                  <a:lnTo>
                    <a:pt x="86" y="472"/>
                  </a:lnTo>
                  <a:cubicBezTo>
                    <a:pt x="77" y="481"/>
                    <a:pt x="76" y="493"/>
                    <a:pt x="83" y="500"/>
                  </a:cubicBezTo>
                  <a:cubicBezTo>
                    <a:pt x="90" y="507"/>
                    <a:pt x="103" y="506"/>
                    <a:pt x="111" y="498"/>
                  </a:cubicBezTo>
                  <a:lnTo>
                    <a:pt x="160" y="449"/>
                  </a:lnTo>
                  <a:cubicBezTo>
                    <a:pt x="168" y="440"/>
                    <a:pt x="169" y="428"/>
                    <a:pt x="163" y="421"/>
                  </a:cubicBezTo>
                  <a:cubicBezTo>
                    <a:pt x="156" y="414"/>
                    <a:pt x="143" y="415"/>
                    <a:pt x="135" y="424"/>
                  </a:cubicBezTo>
                  <a:close/>
                  <a:moveTo>
                    <a:pt x="444" y="431"/>
                  </a:moveTo>
                  <a:lnTo>
                    <a:pt x="444" y="431"/>
                  </a:lnTo>
                  <a:cubicBezTo>
                    <a:pt x="436" y="422"/>
                    <a:pt x="423" y="421"/>
                    <a:pt x="416" y="428"/>
                  </a:cubicBezTo>
                  <a:cubicBezTo>
                    <a:pt x="409" y="435"/>
                    <a:pt x="410" y="448"/>
                    <a:pt x="419" y="456"/>
                  </a:cubicBezTo>
                  <a:lnTo>
                    <a:pt x="468" y="505"/>
                  </a:lnTo>
                  <a:cubicBezTo>
                    <a:pt x="476" y="513"/>
                    <a:pt x="489" y="514"/>
                    <a:pt x="496" y="508"/>
                  </a:cubicBezTo>
                  <a:cubicBezTo>
                    <a:pt x="503" y="501"/>
                    <a:pt x="501" y="488"/>
                    <a:pt x="493" y="480"/>
                  </a:cubicBezTo>
                  <a:lnTo>
                    <a:pt x="444" y="4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6" name="组合 63"/>
          <p:cNvGrpSpPr/>
          <p:nvPr/>
        </p:nvGrpSpPr>
        <p:grpSpPr bwMode="auto">
          <a:xfrm>
            <a:off x="4247207" y="2818800"/>
            <a:ext cx="584200" cy="557212"/>
            <a:chOff x="0" y="0"/>
            <a:chExt cx="650875" cy="620712"/>
          </a:xfrm>
        </p:grpSpPr>
        <p:sp>
          <p:nvSpPr>
            <p:cNvPr id="22559" name="Oval 14"/>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7" name="Freeform 15"/>
            <p:cNvSpPr>
              <a:spLocks noEditPoints="1"/>
            </p:cNvSpPr>
            <p:nvPr/>
          </p:nvSpPr>
          <p:spPr bwMode="auto">
            <a:xfrm>
              <a:off x="144463" y="112712"/>
              <a:ext cx="446087" cy="393700"/>
            </a:xfrm>
            <a:custGeom>
              <a:avLst/>
              <a:gdLst>
                <a:gd name="T0" fmla="*/ 0 w 545"/>
                <a:gd name="T1" fmla="*/ 181727242 h 505"/>
                <a:gd name="T2" fmla="*/ 140690929 w 545"/>
                <a:gd name="T3" fmla="*/ 306930079 h 505"/>
                <a:gd name="T4" fmla="*/ 245874151 w 545"/>
                <a:gd name="T5" fmla="*/ 290520195 h 505"/>
                <a:gd name="T6" fmla="*/ 222425526 w 545"/>
                <a:gd name="T7" fmla="*/ 135535708 h 505"/>
                <a:gd name="T8" fmla="*/ 216395576 w 545"/>
                <a:gd name="T9" fmla="*/ 285049714 h 505"/>
                <a:gd name="T10" fmla="*/ 143370725 w 545"/>
                <a:gd name="T11" fmla="*/ 257091557 h 505"/>
                <a:gd name="T12" fmla="*/ 123272255 w 545"/>
                <a:gd name="T13" fmla="*/ 179295658 h 505"/>
                <a:gd name="T14" fmla="*/ 24788523 w 545"/>
                <a:gd name="T15" fmla="*/ 176256761 h 505"/>
                <a:gd name="T16" fmla="*/ 28137858 w 545"/>
                <a:gd name="T17" fmla="*/ 56523626 h 505"/>
                <a:gd name="T18" fmla="*/ 143370725 w 545"/>
                <a:gd name="T19" fmla="*/ 32212456 h 505"/>
                <a:gd name="T20" fmla="*/ 0 w 545"/>
                <a:gd name="T21" fmla="*/ 54092821 h 505"/>
                <a:gd name="T22" fmla="*/ 205676392 w 545"/>
                <a:gd name="T23" fmla="*/ 63209510 h 505"/>
                <a:gd name="T24" fmla="*/ 192946951 w 545"/>
                <a:gd name="T25" fmla="*/ 50445833 h 505"/>
                <a:gd name="T26" fmla="*/ 202996596 w 545"/>
                <a:gd name="T27" fmla="*/ 43152638 h 505"/>
                <a:gd name="T28" fmla="*/ 227785118 w 545"/>
                <a:gd name="T29" fmla="*/ 43152638 h 505"/>
                <a:gd name="T30" fmla="*/ 237833944 w 545"/>
                <a:gd name="T31" fmla="*/ 50445833 h 505"/>
                <a:gd name="T32" fmla="*/ 225774862 w 545"/>
                <a:gd name="T33" fmla="*/ 63209510 h 505"/>
                <a:gd name="T34" fmla="*/ 237833944 w 545"/>
                <a:gd name="T35" fmla="*/ 76580497 h 505"/>
                <a:gd name="T36" fmla="*/ 227785118 w 545"/>
                <a:gd name="T37" fmla="*/ 83873692 h 505"/>
                <a:gd name="T38" fmla="*/ 202996596 w 545"/>
                <a:gd name="T39" fmla="*/ 83873692 h 505"/>
                <a:gd name="T40" fmla="*/ 192946951 w 545"/>
                <a:gd name="T41" fmla="*/ 76580497 h 505"/>
                <a:gd name="T42" fmla="*/ 298130173 w 545"/>
                <a:gd name="T43" fmla="*/ 115478837 h 505"/>
                <a:gd name="T44" fmla="*/ 360435840 w 545"/>
                <a:gd name="T45" fmla="*/ 188412346 h 505"/>
                <a:gd name="T46" fmla="*/ 334977778 w 545"/>
                <a:gd name="T47" fmla="*/ 195098230 h 505"/>
                <a:gd name="T48" fmla="*/ 298130173 w 545"/>
                <a:gd name="T49" fmla="*/ 115478837 h 505"/>
                <a:gd name="T50" fmla="*/ 260613029 w 545"/>
                <a:gd name="T51" fmla="*/ 22487676 h 505"/>
                <a:gd name="T52" fmla="*/ 288081348 w 545"/>
                <a:gd name="T53" fmla="*/ 114870746 h 505"/>
                <a:gd name="T54" fmla="*/ 275351907 w 545"/>
                <a:gd name="T55" fmla="*/ 128849824 h 505"/>
                <a:gd name="T56" fmla="*/ 251903283 w 545"/>
                <a:gd name="T57" fmla="*/ 110616447 h 505"/>
                <a:gd name="T58" fmla="*/ 170168685 w 545"/>
                <a:gd name="T59" fmla="*/ 22487676 h 505"/>
                <a:gd name="T60" fmla="*/ 245874151 w 545"/>
                <a:gd name="T61" fmla="*/ 35859443 h 505"/>
                <a:gd name="T62" fmla="*/ 185577922 w 545"/>
                <a:gd name="T63" fmla="*/ 90559576 h 505"/>
                <a:gd name="T64" fmla="*/ 116571946 w 545"/>
                <a:gd name="T65" fmla="*/ 267424428 h 505"/>
                <a:gd name="T66" fmla="*/ 44886993 w 545"/>
                <a:gd name="T67" fmla="*/ 200567931 h 505"/>
                <a:gd name="T68" fmla="*/ 116571946 w 545"/>
                <a:gd name="T69" fmla="*/ 267424428 h 505"/>
                <a:gd name="T70" fmla="*/ 42207197 w 545"/>
                <a:gd name="T71" fmla="*/ 86912588 h 505"/>
                <a:gd name="T72" fmla="*/ 143370725 w 545"/>
                <a:gd name="T73" fmla="*/ 92383069 h 505"/>
                <a:gd name="T74" fmla="*/ 91113884 w 545"/>
                <a:gd name="T75" fmla="*/ 74149692 h 505"/>
                <a:gd name="T76" fmla="*/ 42207197 w 545"/>
                <a:gd name="T77" fmla="*/ 141005409 h 505"/>
                <a:gd name="T78" fmla="*/ 46226891 w 545"/>
                <a:gd name="T79" fmla="*/ 156199890 h 505"/>
                <a:gd name="T80" fmla="*/ 144710623 w 545"/>
                <a:gd name="T81" fmla="*/ 139181915 h 505"/>
                <a:gd name="T82" fmla="*/ 42207197 w 545"/>
                <a:gd name="T83" fmla="*/ 141005409 h 505"/>
                <a:gd name="T84" fmla="*/ 42207197 w 545"/>
                <a:gd name="T85" fmla="*/ 119125044 h 505"/>
                <a:gd name="T86" fmla="*/ 144710623 w 545"/>
                <a:gd name="T87" fmla="*/ 123987434 h 505"/>
                <a:gd name="T88" fmla="*/ 150070215 w 545"/>
                <a:gd name="T89" fmla="*/ 115478837 h 505"/>
                <a:gd name="T90" fmla="*/ 89773986 w 545"/>
                <a:gd name="T91" fmla="*/ 107577550 h 505"/>
                <a:gd name="T92" fmla="*/ 42207197 w 545"/>
                <a:gd name="T93" fmla="*/ 113655343 h 5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45" h="505">
                  <a:moveTo>
                    <a:pt x="0" y="89"/>
                  </a:moveTo>
                  <a:cubicBezTo>
                    <a:pt x="0" y="159"/>
                    <a:pt x="0" y="229"/>
                    <a:pt x="0" y="299"/>
                  </a:cubicBezTo>
                  <a:cubicBezTo>
                    <a:pt x="0" y="304"/>
                    <a:pt x="92" y="392"/>
                    <a:pt x="103" y="404"/>
                  </a:cubicBezTo>
                  <a:cubicBezTo>
                    <a:pt x="115" y="416"/>
                    <a:pt x="202" y="505"/>
                    <a:pt x="210" y="505"/>
                  </a:cubicBezTo>
                  <a:cubicBezTo>
                    <a:pt x="252" y="505"/>
                    <a:pt x="294" y="505"/>
                    <a:pt x="336" y="505"/>
                  </a:cubicBezTo>
                  <a:cubicBezTo>
                    <a:pt x="354" y="505"/>
                    <a:pt x="360" y="489"/>
                    <a:pt x="367" y="478"/>
                  </a:cubicBezTo>
                  <a:cubicBezTo>
                    <a:pt x="367" y="391"/>
                    <a:pt x="367" y="304"/>
                    <a:pt x="367" y="217"/>
                  </a:cubicBezTo>
                  <a:cubicBezTo>
                    <a:pt x="359" y="220"/>
                    <a:pt x="336" y="210"/>
                    <a:pt x="332" y="223"/>
                  </a:cubicBezTo>
                  <a:cubicBezTo>
                    <a:pt x="329" y="229"/>
                    <a:pt x="332" y="327"/>
                    <a:pt x="332" y="347"/>
                  </a:cubicBezTo>
                  <a:cubicBezTo>
                    <a:pt x="332" y="367"/>
                    <a:pt x="337" y="469"/>
                    <a:pt x="323" y="469"/>
                  </a:cubicBezTo>
                  <a:cubicBezTo>
                    <a:pt x="289" y="469"/>
                    <a:pt x="255" y="469"/>
                    <a:pt x="220" y="469"/>
                  </a:cubicBezTo>
                  <a:cubicBezTo>
                    <a:pt x="209" y="469"/>
                    <a:pt x="214" y="434"/>
                    <a:pt x="214" y="423"/>
                  </a:cubicBezTo>
                  <a:cubicBezTo>
                    <a:pt x="214" y="405"/>
                    <a:pt x="214" y="388"/>
                    <a:pt x="214" y="370"/>
                  </a:cubicBezTo>
                  <a:cubicBezTo>
                    <a:pt x="214" y="322"/>
                    <a:pt x="214" y="315"/>
                    <a:pt x="184" y="295"/>
                  </a:cubicBezTo>
                  <a:cubicBezTo>
                    <a:pt x="171" y="295"/>
                    <a:pt x="171" y="290"/>
                    <a:pt x="159" y="290"/>
                  </a:cubicBezTo>
                  <a:cubicBezTo>
                    <a:pt x="119" y="290"/>
                    <a:pt x="78" y="290"/>
                    <a:pt x="37" y="290"/>
                  </a:cubicBezTo>
                  <a:cubicBezTo>
                    <a:pt x="37" y="227"/>
                    <a:pt x="37" y="164"/>
                    <a:pt x="37" y="101"/>
                  </a:cubicBezTo>
                  <a:cubicBezTo>
                    <a:pt x="37" y="96"/>
                    <a:pt x="39" y="97"/>
                    <a:pt x="42" y="93"/>
                  </a:cubicBezTo>
                  <a:cubicBezTo>
                    <a:pt x="88" y="93"/>
                    <a:pt x="134" y="93"/>
                    <a:pt x="180" y="93"/>
                  </a:cubicBezTo>
                  <a:cubicBezTo>
                    <a:pt x="189" y="87"/>
                    <a:pt x="214" y="66"/>
                    <a:pt x="214" y="53"/>
                  </a:cubicBezTo>
                  <a:cubicBezTo>
                    <a:pt x="156" y="53"/>
                    <a:pt x="98" y="53"/>
                    <a:pt x="39" y="53"/>
                  </a:cubicBezTo>
                  <a:cubicBezTo>
                    <a:pt x="23" y="53"/>
                    <a:pt x="0" y="75"/>
                    <a:pt x="0" y="89"/>
                  </a:cubicBezTo>
                  <a:close/>
                  <a:moveTo>
                    <a:pt x="288" y="123"/>
                  </a:moveTo>
                  <a:lnTo>
                    <a:pt x="307" y="104"/>
                  </a:lnTo>
                  <a:lnTo>
                    <a:pt x="288" y="86"/>
                  </a:lnTo>
                  <a:cubicBezTo>
                    <a:pt x="287" y="85"/>
                    <a:pt x="287" y="84"/>
                    <a:pt x="288" y="83"/>
                  </a:cubicBezTo>
                  <a:lnTo>
                    <a:pt x="300" y="71"/>
                  </a:lnTo>
                  <a:cubicBezTo>
                    <a:pt x="301" y="70"/>
                    <a:pt x="302" y="70"/>
                    <a:pt x="303" y="71"/>
                  </a:cubicBezTo>
                  <a:lnTo>
                    <a:pt x="322" y="89"/>
                  </a:lnTo>
                  <a:lnTo>
                    <a:pt x="340" y="71"/>
                  </a:lnTo>
                  <a:cubicBezTo>
                    <a:pt x="341" y="70"/>
                    <a:pt x="342" y="70"/>
                    <a:pt x="343" y="71"/>
                  </a:cubicBezTo>
                  <a:lnTo>
                    <a:pt x="355" y="83"/>
                  </a:lnTo>
                  <a:cubicBezTo>
                    <a:pt x="356" y="84"/>
                    <a:pt x="356" y="85"/>
                    <a:pt x="355" y="86"/>
                  </a:cubicBezTo>
                  <a:lnTo>
                    <a:pt x="337" y="104"/>
                  </a:lnTo>
                  <a:lnTo>
                    <a:pt x="355" y="123"/>
                  </a:lnTo>
                  <a:cubicBezTo>
                    <a:pt x="356" y="124"/>
                    <a:pt x="356" y="125"/>
                    <a:pt x="355" y="126"/>
                  </a:cubicBezTo>
                  <a:lnTo>
                    <a:pt x="343" y="138"/>
                  </a:lnTo>
                  <a:cubicBezTo>
                    <a:pt x="342" y="139"/>
                    <a:pt x="341" y="139"/>
                    <a:pt x="340" y="138"/>
                  </a:cubicBezTo>
                  <a:lnTo>
                    <a:pt x="322" y="119"/>
                  </a:lnTo>
                  <a:lnTo>
                    <a:pt x="303" y="138"/>
                  </a:lnTo>
                  <a:cubicBezTo>
                    <a:pt x="302" y="139"/>
                    <a:pt x="301" y="139"/>
                    <a:pt x="300" y="138"/>
                  </a:cubicBezTo>
                  <a:lnTo>
                    <a:pt x="288" y="126"/>
                  </a:lnTo>
                  <a:cubicBezTo>
                    <a:pt x="287" y="125"/>
                    <a:pt x="287" y="124"/>
                    <a:pt x="288" y="123"/>
                  </a:cubicBezTo>
                  <a:close/>
                  <a:moveTo>
                    <a:pt x="445" y="190"/>
                  </a:moveTo>
                  <a:lnTo>
                    <a:pt x="538" y="283"/>
                  </a:lnTo>
                  <a:cubicBezTo>
                    <a:pt x="545" y="290"/>
                    <a:pt x="545" y="303"/>
                    <a:pt x="538" y="310"/>
                  </a:cubicBezTo>
                  <a:lnTo>
                    <a:pt x="527" y="321"/>
                  </a:lnTo>
                  <a:cubicBezTo>
                    <a:pt x="520" y="328"/>
                    <a:pt x="508" y="328"/>
                    <a:pt x="500" y="321"/>
                  </a:cubicBezTo>
                  <a:lnTo>
                    <a:pt x="407" y="228"/>
                  </a:lnTo>
                  <a:lnTo>
                    <a:pt x="445" y="190"/>
                  </a:lnTo>
                  <a:close/>
                  <a:moveTo>
                    <a:pt x="254" y="37"/>
                  </a:moveTo>
                  <a:cubicBezTo>
                    <a:pt x="292" y="0"/>
                    <a:pt x="352" y="0"/>
                    <a:pt x="389" y="37"/>
                  </a:cubicBezTo>
                  <a:cubicBezTo>
                    <a:pt x="422" y="70"/>
                    <a:pt x="425" y="122"/>
                    <a:pt x="399" y="159"/>
                  </a:cubicBezTo>
                  <a:lnTo>
                    <a:pt x="430" y="189"/>
                  </a:lnTo>
                  <a:cubicBezTo>
                    <a:pt x="431" y="190"/>
                    <a:pt x="431" y="193"/>
                    <a:pt x="430" y="194"/>
                  </a:cubicBezTo>
                  <a:lnTo>
                    <a:pt x="411" y="212"/>
                  </a:lnTo>
                  <a:cubicBezTo>
                    <a:pt x="410" y="214"/>
                    <a:pt x="408" y="214"/>
                    <a:pt x="406" y="212"/>
                  </a:cubicBezTo>
                  <a:lnTo>
                    <a:pt x="376" y="182"/>
                  </a:lnTo>
                  <a:cubicBezTo>
                    <a:pt x="339" y="208"/>
                    <a:pt x="288" y="205"/>
                    <a:pt x="254" y="172"/>
                  </a:cubicBezTo>
                  <a:cubicBezTo>
                    <a:pt x="217" y="134"/>
                    <a:pt x="217" y="74"/>
                    <a:pt x="254" y="37"/>
                  </a:cubicBezTo>
                  <a:close/>
                  <a:moveTo>
                    <a:pt x="277" y="59"/>
                  </a:moveTo>
                  <a:cubicBezTo>
                    <a:pt x="302" y="35"/>
                    <a:pt x="342" y="35"/>
                    <a:pt x="367" y="59"/>
                  </a:cubicBezTo>
                  <a:cubicBezTo>
                    <a:pt x="391" y="84"/>
                    <a:pt x="391" y="124"/>
                    <a:pt x="367" y="149"/>
                  </a:cubicBezTo>
                  <a:cubicBezTo>
                    <a:pt x="342" y="174"/>
                    <a:pt x="302" y="174"/>
                    <a:pt x="277" y="149"/>
                  </a:cubicBezTo>
                  <a:cubicBezTo>
                    <a:pt x="252" y="124"/>
                    <a:pt x="252" y="84"/>
                    <a:pt x="277" y="59"/>
                  </a:cubicBezTo>
                  <a:close/>
                  <a:moveTo>
                    <a:pt x="174" y="440"/>
                  </a:moveTo>
                  <a:cubicBezTo>
                    <a:pt x="173" y="403"/>
                    <a:pt x="173" y="367"/>
                    <a:pt x="172" y="330"/>
                  </a:cubicBezTo>
                  <a:cubicBezTo>
                    <a:pt x="137" y="330"/>
                    <a:pt x="102" y="330"/>
                    <a:pt x="67" y="330"/>
                  </a:cubicBezTo>
                  <a:cubicBezTo>
                    <a:pt x="66" y="331"/>
                    <a:pt x="66" y="332"/>
                    <a:pt x="65" y="332"/>
                  </a:cubicBezTo>
                  <a:cubicBezTo>
                    <a:pt x="101" y="368"/>
                    <a:pt x="138" y="404"/>
                    <a:pt x="174" y="440"/>
                  </a:cubicBezTo>
                  <a:close/>
                  <a:moveTo>
                    <a:pt x="63" y="129"/>
                  </a:moveTo>
                  <a:cubicBezTo>
                    <a:pt x="63" y="133"/>
                    <a:pt x="63" y="138"/>
                    <a:pt x="63" y="143"/>
                  </a:cubicBezTo>
                  <a:cubicBezTo>
                    <a:pt x="63" y="148"/>
                    <a:pt x="66" y="152"/>
                    <a:pt x="71" y="152"/>
                  </a:cubicBezTo>
                  <a:cubicBezTo>
                    <a:pt x="119" y="152"/>
                    <a:pt x="166" y="152"/>
                    <a:pt x="214" y="152"/>
                  </a:cubicBezTo>
                  <a:cubicBezTo>
                    <a:pt x="227" y="152"/>
                    <a:pt x="224" y="130"/>
                    <a:pt x="220" y="122"/>
                  </a:cubicBezTo>
                  <a:cubicBezTo>
                    <a:pt x="192" y="122"/>
                    <a:pt x="164" y="122"/>
                    <a:pt x="136" y="122"/>
                  </a:cubicBezTo>
                  <a:cubicBezTo>
                    <a:pt x="119" y="122"/>
                    <a:pt x="63" y="118"/>
                    <a:pt x="63" y="129"/>
                  </a:cubicBezTo>
                  <a:close/>
                  <a:moveTo>
                    <a:pt x="63" y="232"/>
                  </a:moveTo>
                  <a:cubicBezTo>
                    <a:pt x="63" y="238"/>
                    <a:pt x="63" y="244"/>
                    <a:pt x="63" y="251"/>
                  </a:cubicBezTo>
                  <a:cubicBezTo>
                    <a:pt x="63" y="255"/>
                    <a:pt x="64" y="257"/>
                    <a:pt x="69" y="257"/>
                  </a:cubicBezTo>
                  <a:cubicBezTo>
                    <a:pt x="120" y="257"/>
                    <a:pt x="171" y="257"/>
                    <a:pt x="222" y="257"/>
                  </a:cubicBezTo>
                  <a:cubicBezTo>
                    <a:pt x="224" y="252"/>
                    <a:pt x="228" y="229"/>
                    <a:pt x="216" y="229"/>
                  </a:cubicBezTo>
                  <a:cubicBezTo>
                    <a:pt x="168" y="229"/>
                    <a:pt x="121" y="229"/>
                    <a:pt x="73" y="229"/>
                  </a:cubicBezTo>
                  <a:cubicBezTo>
                    <a:pt x="70" y="229"/>
                    <a:pt x="65" y="231"/>
                    <a:pt x="63" y="232"/>
                  </a:cubicBezTo>
                  <a:close/>
                  <a:moveTo>
                    <a:pt x="63" y="187"/>
                  </a:moveTo>
                  <a:cubicBezTo>
                    <a:pt x="63" y="190"/>
                    <a:pt x="63" y="193"/>
                    <a:pt x="63" y="196"/>
                  </a:cubicBezTo>
                  <a:cubicBezTo>
                    <a:pt x="63" y="201"/>
                    <a:pt x="64" y="200"/>
                    <a:pt x="67" y="204"/>
                  </a:cubicBezTo>
                  <a:cubicBezTo>
                    <a:pt x="117" y="204"/>
                    <a:pt x="166" y="204"/>
                    <a:pt x="216" y="204"/>
                  </a:cubicBezTo>
                  <a:cubicBezTo>
                    <a:pt x="219" y="203"/>
                    <a:pt x="222" y="201"/>
                    <a:pt x="224" y="200"/>
                  </a:cubicBezTo>
                  <a:cubicBezTo>
                    <a:pt x="224" y="197"/>
                    <a:pt x="224" y="193"/>
                    <a:pt x="224" y="190"/>
                  </a:cubicBezTo>
                  <a:cubicBezTo>
                    <a:pt x="224" y="183"/>
                    <a:pt x="222" y="181"/>
                    <a:pt x="220" y="177"/>
                  </a:cubicBezTo>
                  <a:cubicBezTo>
                    <a:pt x="191" y="177"/>
                    <a:pt x="163" y="177"/>
                    <a:pt x="134" y="177"/>
                  </a:cubicBezTo>
                  <a:cubicBezTo>
                    <a:pt x="120" y="177"/>
                    <a:pt x="106" y="177"/>
                    <a:pt x="92" y="177"/>
                  </a:cubicBezTo>
                  <a:cubicBezTo>
                    <a:pt x="74" y="177"/>
                    <a:pt x="63" y="171"/>
                    <a:pt x="63" y="18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2546" name="组合 66"/>
          <p:cNvGrpSpPr/>
          <p:nvPr/>
        </p:nvGrpSpPr>
        <p:grpSpPr bwMode="auto">
          <a:xfrm>
            <a:off x="4247207" y="1699200"/>
            <a:ext cx="584200" cy="557212"/>
            <a:chOff x="0" y="0"/>
            <a:chExt cx="650875" cy="620712"/>
          </a:xfrm>
        </p:grpSpPr>
        <p:sp>
          <p:nvSpPr>
            <p:cNvPr id="22557" name="Oval 17"/>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22558" name="Freeform 18"/>
            <p:cNvSpPr>
              <a:spLocks noEditPoints="1"/>
            </p:cNvSpPr>
            <p:nvPr/>
          </p:nvSpPr>
          <p:spPr bwMode="auto">
            <a:xfrm>
              <a:off x="219075" y="73025"/>
              <a:ext cx="190500" cy="465137"/>
            </a:xfrm>
            <a:custGeom>
              <a:avLst/>
              <a:gdLst>
                <a:gd name="T0" fmla="*/ 1336770 w 233"/>
                <a:gd name="T1" fmla="*/ 129123124 h 596"/>
                <a:gd name="T2" fmla="*/ 1336770 w 233"/>
                <a:gd name="T3" fmla="*/ 138259632 h 596"/>
                <a:gd name="T4" fmla="*/ 36096888 w 233"/>
                <a:gd name="T5" fmla="*/ 230229548 h 596"/>
                <a:gd name="T6" fmla="*/ 68851442 w 233"/>
                <a:gd name="T7" fmla="*/ 230229548 h 596"/>
                <a:gd name="T8" fmla="*/ 72862571 w 233"/>
                <a:gd name="T9" fmla="*/ 226574788 h 596"/>
                <a:gd name="T10" fmla="*/ 72862571 w 233"/>
                <a:gd name="T11" fmla="*/ 105369920 h 596"/>
                <a:gd name="T12" fmla="*/ 60162026 w 233"/>
                <a:gd name="T13" fmla="*/ 93188169 h 596"/>
                <a:gd name="T14" fmla="*/ 79547240 w 233"/>
                <a:gd name="T15" fmla="*/ 76742922 h 596"/>
                <a:gd name="T16" fmla="*/ 93585373 w 233"/>
                <a:gd name="T17" fmla="*/ 94406422 h 596"/>
                <a:gd name="T18" fmla="*/ 80884011 w 233"/>
                <a:gd name="T19" fmla="*/ 104760403 h 596"/>
                <a:gd name="T20" fmla="*/ 80884011 w 233"/>
                <a:gd name="T21" fmla="*/ 226574788 h 596"/>
                <a:gd name="T22" fmla="*/ 85563116 w 233"/>
                <a:gd name="T23" fmla="*/ 230229548 h 596"/>
                <a:gd name="T24" fmla="*/ 122997592 w 233"/>
                <a:gd name="T25" fmla="*/ 230229548 h 596"/>
                <a:gd name="T26" fmla="*/ 155752146 w 233"/>
                <a:gd name="T27" fmla="*/ 138259632 h 596"/>
                <a:gd name="T28" fmla="*/ 154415376 w 233"/>
                <a:gd name="T29" fmla="*/ 129732641 h 596"/>
                <a:gd name="T30" fmla="*/ 79547240 w 233"/>
                <a:gd name="T31" fmla="*/ 2436506 h 596"/>
                <a:gd name="T32" fmla="*/ 74199341 w 233"/>
                <a:gd name="T33" fmla="*/ 2436506 h 596"/>
                <a:gd name="T34" fmla="*/ 38102453 w 233"/>
                <a:gd name="T35" fmla="*/ 65170688 h 596"/>
                <a:gd name="T36" fmla="*/ 1336770 w 233"/>
                <a:gd name="T37" fmla="*/ 129123124 h 596"/>
                <a:gd name="T38" fmla="*/ 12032569 w 233"/>
                <a:gd name="T39" fmla="*/ 278954990 h 596"/>
                <a:gd name="T40" fmla="*/ 12032569 w 233"/>
                <a:gd name="T41" fmla="*/ 358743935 h 596"/>
                <a:gd name="T42" fmla="*/ 16711674 w 233"/>
                <a:gd name="T43" fmla="*/ 362398694 h 596"/>
                <a:gd name="T44" fmla="*/ 98264479 w 233"/>
                <a:gd name="T45" fmla="*/ 362398694 h 596"/>
                <a:gd name="T46" fmla="*/ 102274790 w 233"/>
                <a:gd name="T47" fmla="*/ 358743935 h 596"/>
                <a:gd name="T48" fmla="*/ 102274790 w 233"/>
                <a:gd name="T49" fmla="*/ 274082758 h 596"/>
                <a:gd name="T50" fmla="*/ 120323234 w 233"/>
                <a:gd name="T51" fmla="*/ 274082758 h 596"/>
                <a:gd name="T52" fmla="*/ 120323234 w 233"/>
                <a:gd name="T53" fmla="*/ 361180441 h 596"/>
                <a:gd name="T54" fmla="*/ 127676697 w 233"/>
                <a:gd name="T55" fmla="*/ 362398694 h 596"/>
                <a:gd name="T56" fmla="*/ 141714013 w 233"/>
                <a:gd name="T57" fmla="*/ 362398694 h 596"/>
                <a:gd name="T58" fmla="*/ 147061912 w 233"/>
                <a:gd name="T59" fmla="*/ 357525682 h 596"/>
                <a:gd name="T60" fmla="*/ 147061912 w 233"/>
                <a:gd name="T61" fmla="*/ 278954990 h 596"/>
                <a:gd name="T62" fmla="*/ 137034908 w 233"/>
                <a:gd name="T63" fmla="*/ 254592269 h 596"/>
                <a:gd name="T64" fmla="*/ 121660822 w 233"/>
                <a:gd name="T65" fmla="*/ 240583529 h 596"/>
                <a:gd name="T66" fmla="*/ 36096888 w 233"/>
                <a:gd name="T67" fmla="*/ 241193045 h 596"/>
                <a:gd name="T68" fmla="*/ 12032569 w 233"/>
                <a:gd name="T69" fmla="*/ 278954990 h 5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596">
                  <a:moveTo>
                    <a:pt x="2" y="212"/>
                  </a:moveTo>
                  <a:cubicBezTo>
                    <a:pt x="0" y="217"/>
                    <a:pt x="0" y="222"/>
                    <a:pt x="2" y="227"/>
                  </a:cubicBezTo>
                  <a:cubicBezTo>
                    <a:pt x="7" y="243"/>
                    <a:pt x="38" y="378"/>
                    <a:pt x="54" y="378"/>
                  </a:cubicBezTo>
                  <a:cubicBezTo>
                    <a:pt x="70" y="378"/>
                    <a:pt x="86" y="378"/>
                    <a:pt x="103" y="378"/>
                  </a:cubicBezTo>
                  <a:cubicBezTo>
                    <a:pt x="107" y="378"/>
                    <a:pt x="109" y="377"/>
                    <a:pt x="109" y="372"/>
                  </a:cubicBezTo>
                  <a:cubicBezTo>
                    <a:pt x="109" y="306"/>
                    <a:pt x="109" y="241"/>
                    <a:pt x="109" y="173"/>
                  </a:cubicBezTo>
                  <a:cubicBezTo>
                    <a:pt x="103" y="170"/>
                    <a:pt x="90" y="164"/>
                    <a:pt x="90" y="153"/>
                  </a:cubicBezTo>
                  <a:cubicBezTo>
                    <a:pt x="89" y="135"/>
                    <a:pt x="101" y="124"/>
                    <a:pt x="119" y="126"/>
                  </a:cubicBezTo>
                  <a:cubicBezTo>
                    <a:pt x="135" y="127"/>
                    <a:pt x="143" y="141"/>
                    <a:pt x="140" y="155"/>
                  </a:cubicBezTo>
                  <a:cubicBezTo>
                    <a:pt x="141" y="163"/>
                    <a:pt x="129" y="170"/>
                    <a:pt x="121" y="172"/>
                  </a:cubicBezTo>
                  <a:cubicBezTo>
                    <a:pt x="121" y="239"/>
                    <a:pt x="121" y="305"/>
                    <a:pt x="121" y="372"/>
                  </a:cubicBezTo>
                  <a:cubicBezTo>
                    <a:pt x="121" y="377"/>
                    <a:pt x="123" y="378"/>
                    <a:pt x="128" y="378"/>
                  </a:cubicBezTo>
                  <a:cubicBezTo>
                    <a:pt x="147" y="378"/>
                    <a:pt x="166" y="378"/>
                    <a:pt x="184" y="378"/>
                  </a:cubicBezTo>
                  <a:cubicBezTo>
                    <a:pt x="196" y="378"/>
                    <a:pt x="228" y="247"/>
                    <a:pt x="233" y="227"/>
                  </a:cubicBezTo>
                  <a:cubicBezTo>
                    <a:pt x="233" y="222"/>
                    <a:pt x="233" y="217"/>
                    <a:pt x="231" y="213"/>
                  </a:cubicBezTo>
                  <a:cubicBezTo>
                    <a:pt x="194" y="143"/>
                    <a:pt x="157" y="73"/>
                    <a:pt x="119" y="4"/>
                  </a:cubicBezTo>
                  <a:cubicBezTo>
                    <a:pt x="115" y="0"/>
                    <a:pt x="113" y="1"/>
                    <a:pt x="111" y="4"/>
                  </a:cubicBezTo>
                  <a:cubicBezTo>
                    <a:pt x="103" y="20"/>
                    <a:pt x="65" y="92"/>
                    <a:pt x="57" y="107"/>
                  </a:cubicBezTo>
                  <a:cubicBezTo>
                    <a:pt x="51" y="117"/>
                    <a:pt x="2" y="210"/>
                    <a:pt x="2" y="212"/>
                  </a:cubicBezTo>
                  <a:close/>
                  <a:moveTo>
                    <a:pt x="18" y="458"/>
                  </a:moveTo>
                  <a:cubicBezTo>
                    <a:pt x="18" y="502"/>
                    <a:pt x="18" y="545"/>
                    <a:pt x="18" y="589"/>
                  </a:cubicBezTo>
                  <a:cubicBezTo>
                    <a:pt x="18" y="593"/>
                    <a:pt x="20" y="595"/>
                    <a:pt x="25" y="595"/>
                  </a:cubicBezTo>
                  <a:cubicBezTo>
                    <a:pt x="65" y="595"/>
                    <a:pt x="106" y="595"/>
                    <a:pt x="147" y="595"/>
                  </a:cubicBezTo>
                  <a:cubicBezTo>
                    <a:pt x="151" y="595"/>
                    <a:pt x="153" y="593"/>
                    <a:pt x="153" y="589"/>
                  </a:cubicBezTo>
                  <a:cubicBezTo>
                    <a:pt x="153" y="542"/>
                    <a:pt x="153" y="496"/>
                    <a:pt x="153" y="450"/>
                  </a:cubicBezTo>
                  <a:cubicBezTo>
                    <a:pt x="162" y="450"/>
                    <a:pt x="171" y="450"/>
                    <a:pt x="180" y="450"/>
                  </a:cubicBezTo>
                  <a:cubicBezTo>
                    <a:pt x="180" y="497"/>
                    <a:pt x="180" y="545"/>
                    <a:pt x="180" y="593"/>
                  </a:cubicBezTo>
                  <a:cubicBezTo>
                    <a:pt x="181" y="596"/>
                    <a:pt x="185" y="595"/>
                    <a:pt x="191" y="595"/>
                  </a:cubicBezTo>
                  <a:cubicBezTo>
                    <a:pt x="198" y="595"/>
                    <a:pt x="205" y="595"/>
                    <a:pt x="212" y="595"/>
                  </a:cubicBezTo>
                  <a:cubicBezTo>
                    <a:pt x="217" y="595"/>
                    <a:pt x="220" y="591"/>
                    <a:pt x="220" y="587"/>
                  </a:cubicBezTo>
                  <a:cubicBezTo>
                    <a:pt x="220" y="544"/>
                    <a:pt x="220" y="501"/>
                    <a:pt x="220" y="458"/>
                  </a:cubicBezTo>
                  <a:cubicBezTo>
                    <a:pt x="220" y="444"/>
                    <a:pt x="211" y="428"/>
                    <a:pt x="205" y="418"/>
                  </a:cubicBezTo>
                  <a:cubicBezTo>
                    <a:pt x="195" y="402"/>
                    <a:pt x="190" y="397"/>
                    <a:pt x="182" y="395"/>
                  </a:cubicBezTo>
                  <a:cubicBezTo>
                    <a:pt x="158" y="395"/>
                    <a:pt x="68" y="395"/>
                    <a:pt x="54" y="396"/>
                  </a:cubicBezTo>
                  <a:cubicBezTo>
                    <a:pt x="45" y="398"/>
                    <a:pt x="18" y="437"/>
                    <a:pt x="18" y="4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2560" name="组合 69"/>
          <p:cNvGrpSpPr/>
          <p:nvPr/>
        </p:nvGrpSpPr>
        <p:grpSpPr bwMode="auto">
          <a:xfrm>
            <a:off x="4247207" y="3938400"/>
            <a:ext cx="584200" cy="557212"/>
            <a:chOff x="0" y="0"/>
            <a:chExt cx="650875" cy="620712"/>
          </a:xfrm>
        </p:grpSpPr>
        <p:sp>
          <p:nvSpPr>
            <p:cNvPr id="22555" name="Oval 20"/>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22556" name="Freeform 21"/>
            <p:cNvSpPr>
              <a:spLocks noEditPoints="1"/>
            </p:cNvSpPr>
            <p:nvPr/>
          </p:nvSpPr>
          <p:spPr bwMode="auto">
            <a:xfrm>
              <a:off x="165100" y="174625"/>
              <a:ext cx="373062" cy="265112"/>
            </a:xfrm>
            <a:custGeom>
              <a:avLst/>
              <a:gdLst>
                <a:gd name="T0" fmla="*/ 62120575 w 454"/>
                <a:gd name="T1" fmla="*/ 109507727 h 338"/>
                <a:gd name="T2" fmla="*/ 111412419 w 454"/>
                <a:gd name="T3" fmla="*/ 31375770 h 338"/>
                <a:gd name="T4" fmla="*/ 124241972 w 454"/>
                <a:gd name="T5" fmla="*/ 18456658 h 338"/>
                <a:gd name="T6" fmla="*/ 236329847 w 454"/>
                <a:gd name="T7" fmla="*/ 26453942 h 338"/>
                <a:gd name="T8" fmla="*/ 230252387 w 454"/>
                <a:gd name="T9" fmla="*/ 14149765 h 338"/>
                <a:gd name="T10" fmla="*/ 255911493 w 454"/>
                <a:gd name="T11" fmla="*/ 6767415 h 338"/>
                <a:gd name="T12" fmla="*/ 273467594 w 454"/>
                <a:gd name="T13" fmla="*/ 7998068 h 338"/>
                <a:gd name="T14" fmla="*/ 268065590 w 454"/>
                <a:gd name="T15" fmla="*/ 31375770 h 338"/>
                <a:gd name="T16" fmla="*/ 258612495 w 454"/>
                <a:gd name="T17" fmla="*/ 43679947 h 338"/>
                <a:gd name="T18" fmla="*/ 194465552 w 454"/>
                <a:gd name="T19" fmla="*/ 97818484 h 338"/>
                <a:gd name="T20" fmla="*/ 193790096 w 454"/>
                <a:gd name="T21" fmla="*/ 97818484 h 338"/>
                <a:gd name="T22" fmla="*/ 296424876 w 454"/>
                <a:gd name="T23" fmla="*/ 190100991 h 338"/>
                <a:gd name="T24" fmla="*/ 296424876 w 454"/>
                <a:gd name="T25" fmla="*/ 207941931 h 338"/>
                <a:gd name="T26" fmla="*/ 237679937 w 454"/>
                <a:gd name="T27" fmla="*/ 207941931 h 338"/>
                <a:gd name="T28" fmla="*/ 173533816 w 454"/>
                <a:gd name="T29" fmla="*/ 207941931 h 338"/>
                <a:gd name="T30" fmla="*/ 110062329 w 454"/>
                <a:gd name="T31" fmla="*/ 207941931 h 338"/>
                <a:gd name="T32" fmla="*/ 45915386 w 454"/>
                <a:gd name="T33" fmla="*/ 207941931 h 338"/>
                <a:gd name="T34" fmla="*/ 0 w 454"/>
                <a:gd name="T35" fmla="*/ 199328928 h 338"/>
                <a:gd name="T36" fmla="*/ 9453095 w 454"/>
                <a:gd name="T37" fmla="*/ 0 h 338"/>
                <a:gd name="T38" fmla="*/ 19581646 w 454"/>
                <a:gd name="T39" fmla="*/ 190100991 h 338"/>
                <a:gd name="T40" fmla="*/ 45915386 w 454"/>
                <a:gd name="T41" fmla="*/ 150727153 h 338"/>
                <a:gd name="T42" fmla="*/ 73600038 w 454"/>
                <a:gd name="T43" fmla="*/ 142114150 h 338"/>
                <a:gd name="T44" fmla="*/ 83053133 w 454"/>
                <a:gd name="T45" fmla="*/ 190100991 h 338"/>
                <a:gd name="T46" fmla="*/ 110062329 w 454"/>
                <a:gd name="T47" fmla="*/ 89821201 h 338"/>
                <a:gd name="T48" fmla="*/ 137746159 w 454"/>
                <a:gd name="T49" fmla="*/ 81208198 h 338"/>
                <a:gd name="T50" fmla="*/ 147199254 w 454"/>
                <a:gd name="T51" fmla="*/ 190100991 h 338"/>
                <a:gd name="T52" fmla="*/ 173533816 w 454"/>
                <a:gd name="T53" fmla="*/ 119351383 h 338"/>
                <a:gd name="T54" fmla="*/ 201217646 w 454"/>
                <a:gd name="T55" fmla="*/ 110738380 h 338"/>
                <a:gd name="T56" fmla="*/ 210670741 w 454"/>
                <a:gd name="T57" fmla="*/ 190100991 h 338"/>
                <a:gd name="T58" fmla="*/ 237679937 w 454"/>
                <a:gd name="T59" fmla="*/ 69518955 h 338"/>
                <a:gd name="T60" fmla="*/ 265364588 w 454"/>
                <a:gd name="T61" fmla="*/ 60905952 h 338"/>
                <a:gd name="T62" fmla="*/ 274817684 w 454"/>
                <a:gd name="T63" fmla="*/ 190100991 h 3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54" h="338">
                  <a:moveTo>
                    <a:pt x="186" y="71"/>
                  </a:moveTo>
                  <a:lnTo>
                    <a:pt x="92" y="178"/>
                  </a:lnTo>
                  <a:lnTo>
                    <a:pt x="70" y="159"/>
                  </a:lnTo>
                  <a:lnTo>
                    <a:pt x="165" y="51"/>
                  </a:lnTo>
                  <a:lnTo>
                    <a:pt x="184" y="30"/>
                  </a:lnTo>
                  <a:lnTo>
                    <a:pt x="284" y="118"/>
                  </a:lnTo>
                  <a:lnTo>
                    <a:pt x="350" y="43"/>
                  </a:lnTo>
                  <a:lnTo>
                    <a:pt x="339" y="33"/>
                  </a:lnTo>
                  <a:cubicBezTo>
                    <a:pt x="334" y="29"/>
                    <a:pt x="335" y="24"/>
                    <a:pt x="341" y="23"/>
                  </a:cubicBezTo>
                  <a:lnTo>
                    <a:pt x="359" y="17"/>
                  </a:lnTo>
                  <a:cubicBezTo>
                    <a:pt x="364" y="16"/>
                    <a:pt x="373" y="13"/>
                    <a:pt x="379" y="11"/>
                  </a:cubicBezTo>
                  <a:lnTo>
                    <a:pt x="397" y="5"/>
                  </a:lnTo>
                  <a:cubicBezTo>
                    <a:pt x="402" y="4"/>
                    <a:pt x="406" y="7"/>
                    <a:pt x="405" y="13"/>
                  </a:cubicBezTo>
                  <a:lnTo>
                    <a:pt x="401" y="30"/>
                  </a:lnTo>
                  <a:cubicBezTo>
                    <a:pt x="400" y="36"/>
                    <a:pt x="398" y="45"/>
                    <a:pt x="397" y="51"/>
                  </a:cubicBezTo>
                  <a:lnTo>
                    <a:pt x="393" y="68"/>
                  </a:lnTo>
                  <a:cubicBezTo>
                    <a:pt x="392" y="73"/>
                    <a:pt x="387" y="75"/>
                    <a:pt x="383" y="71"/>
                  </a:cubicBezTo>
                  <a:lnTo>
                    <a:pt x="372" y="62"/>
                  </a:lnTo>
                  <a:lnTo>
                    <a:pt x="288" y="159"/>
                  </a:lnTo>
                  <a:lnTo>
                    <a:pt x="287" y="159"/>
                  </a:lnTo>
                  <a:lnTo>
                    <a:pt x="186" y="71"/>
                  </a:lnTo>
                  <a:close/>
                  <a:moveTo>
                    <a:pt x="439" y="309"/>
                  </a:moveTo>
                  <a:cubicBezTo>
                    <a:pt x="447" y="309"/>
                    <a:pt x="454" y="316"/>
                    <a:pt x="454" y="324"/>
                  </a:cubicBezTo>
                  <a:cubicBezTo>
                    <a:pt x="454" y="331"/>
                    <a:pt x="447" y="338"/>
                    <a:pt x="439" y="338"/>
                  </a:cubicBezTo>
                  <a:lnTo>
                    <a:pt x="407" y="338"/>
                  </a:lnTo>
                  <a:lnTo>
                    <a:pt x="352" y="338"/>
                  </a:lnTo>
                  <a:lnTo>
                    <a:pt x="312" y="338"/>
                  </a:lnTo>
                  <a:lnTo>
                    <a:pt x="257" y="338"/>
                  </a:lnTo>
                  <a:lnTo>
                    <a:pt x="218" y="338"/>
                  </a:lnTo>
                  <a:lnTo>
                    <a:pt x="163" y="338"/>
                  </a:lnTo>
                  <a:lnTo>
                    <a:pt x="123" y="338"/>
                  </a:lnTo>
                  <a:lnTo>
                    <a:pt x="68" y="338"/>
                  </a:lnTo>
                  <a:lnTo>
                    <a:pt x="14" y="338"/>
                  </a:lnTo>
                  <a:cubicBezTo>
                    <a:pt x="7" y="338"/>
                    <a:pt x="0" y="331"/>
                    <a:pt x="0" y="324"/>
                  </a:cubicBezTo>
                  <a:lnTo>
                    <a:pt x="0" y="14"/>
                  </a:lnTo>
                  <a:cubicBezTo>
                    <a:pt x="0" y="7"/>
                    <a:pt x="6" y="0"/>
                    <a:pt x="14" y="0"/>
                  </a:cubicBezTo>
                  <a:cubicBezTo>
                    <a:pt x="22" y="0"/>
                    <a:pt x="28" y="7"/>
                    <a:pt x="28" y="14"/>
                  </a:cubicBezTo>
                  <a:lnTo>
                    <a:pt x="29" y="309"/>
                  </a:lnTo>
                  <a:lnTo>
                    <a:pt x="68" y="309"/>
                  </a:lnTo>
                  <a:lnTo>
                    <a:pt x="68" y="245"/>
                  </a:lnTo>
                  <a:cubicBezTo>
                    <a:pt x="68" y="237"/>
                    <a:pt x="75" y="231"/>
                    <a:pt x="83" y="231"/>
                  </a:cubicBezTo>
                  <a:lnTo>
                    <a:pt x="109" y="231"/>
                  </a:lnTo>
                  <a:cubicBezTo>
                    <a:pt x="117" y="231"/>
                    <a:pt x="123" y="237"/>
                    <a:pt x="123" y="245"/>
                  </a:cubicBezTo>
                  <a:lnTo>
                    <a:pt x="123" y="309"/>
                  </a:lnTo>
                  <a:lnTo>
                    <a:pt x="163" y="309"/>
                  </a:lnTo>
                  <a:lnTo>
                    <a:pt x="163" y="146"/>
                  </a:lnTo>
                  <a:cubicBezTo>
                    <a:pt x="163" y="138"/>
                    <a:pt x="169" y="132"/>
                    <a:pt x="177" y="132"/>
                  </a:cubicBezTo>
                  <a:lnTo>
                    <a:pt x="204" y="132"/>
                  </a:lnTo>
                  <a:cubicBezTo>
                    <a:pt x="211" y="132"/>
                    <a:pt x="218" y="138"/>
                    <a:pt x="218" y="146"/>
                  </a:cubicBezTo>
                  <a:lnTo>
                    <a:pt x="218" y="309"/>
                  </a:lnTo>
                  <a:lnTo>
                    <a:pt x="257" y="309"/>
                  </a:lnTo>
                  <a:lnTo>
                    <a:pt x="257" y="194"/>
                  </a:lnTo>
                  <a:cubicBezTo>
                    <a:pt x="257" y="187"/>
                    <a:pt x="263" y="180"/>
                    <a:pt x="271" y="180"/>
                  </a:cubicBezTo>
                  <a:lnTo>
                    <a:pt x="298" y="180"/>
                  </a:lnTo>
                  <a:cubicBezTo>
                    <a:pt x="306" y="180"/>
                    <a:pt x="312" y="187"/>
                    <a:pt x="312" y="194"/>
                  </a:cubicBezTo>
                  <a:lnTo>
                    <a:pt x="312" y="309"/>
                  </a:lnTo>
                  <a:lnTo>
                    <a:pt x="352" y="309"/>
                  </a:lnTo>
                  <a:lnTo>
                    <a:pt x="352" y="113"/>
                  </a:lnTo>
                  <a:cubicBezTo>
                    <a:pt x="352" y="105"/>
                    <a:pt x="358" y="99"/>
                    <a:pt x="366" y="99"/>
                  </a:cubicBezTo>
                  <a:lnTo>
                    <a:pt x="393" y="99"/>
                  </a:lnTo>
                  <a:cubicBezTo>
                    <a:pt x="401" y="99"/>
                    <a:pt x="407" y="105"/>
                    <a:pt x="407" y="113"/>
                  </a:cubicBezTo>
                  <a:lnTo>
                    <a:pt x="407" y="309"/>
                  </a:lnTo>
                  <a:lnTo>
                    <a:pt x="439" y="30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2563" name="TextBox 77"/>
          <p:cNvSpPr txBox="1">
            <a:spLocks noChangeArrowheads="1"/>
          </p:cNvSpPr>
          <p:nvPr/>
        </p:nvSpPr>
        <p:spPr bwMode="auto">
          <a:xfrm>
            <a:off x="640369" y="3527309"/>
            <a:ext cx="3225764" cy="1536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None/>
            </a:pPr>
            <a:r>
              <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rPr>
              <a:t>一、短视频运营方式</a:t>
            </a:r>
            <a:endPar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endParaRPr>
          </a:p>
          <a:p>
            <a:pPr eaLnBrk="1" hangingPunct="1">
              <a:lnSpc>
                <a:spcPct val="150000"/>
              </a:lnSpc>
              <a:spcBef>
                <a:spcPct val="0"/>
              </a:spcBef>
              <a:buNone/>
            </a:pPr>
            <a:r>
              <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rPr>
              <a:t>二、短视频脚本的制作</a:t>
            </a:r>
            <a:endPar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endParaRPr>
          </a:p>
          <a:p>
            <a:pPr eaLnBrk="1" hangingPunct="1">
              <a:lnSpc>
                <a:spcPct val="150000"/>
              </a:lnSpc>
              <a:spcBef>
                <a:spcPct val="0"/>
              </a:spcBef>
              <a:buNone/>
            </a:pPr>
            <a:r>
              <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rPr>
              <a:t>三、短视频商业变现</a:t>
            </a:r>
            <a:endPar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endParaRPr>
          </a:p>
        </p:txBody>
      </p:sp>
      <p:grpSp>
        <p:nvGrpSpPr>
          <p:cNvPr id="22564" name="组合 44"/>
          <p:cNvGrpSpPr/>
          <p:nvPr/>
        </p:nvGrpSpPr>
        <p:grpSpPr bwMode="auto">
          <a:xfrm>
            <a:off x="4039245" y="3738230"/>
            <a:ext cx="981075" cy="936625"/>
            <a:chOff x="0" y="0"/>
            <a:chExt cx="650875" cy="620712"/>
          </a:xfrm>
        </p:grpSpPr>
        <p:sp>
          <p:nvSpPr>
            <p:cNvPr id="22553" name="Oval 20"/>
            <p:cNvSpPr>
              <a:spLocks noChangeArrowheads="1"/>
            </p:cNvSpPr>
            <p:nvPr/>
          </p:nvSpPr>
          <p:spPr bwMode="auto">
            <a:xfrm>
              <a:off x="0" y="0"/>
              <a:ext cx="650875" cy="62071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22554" name="Freeform 21"/>
            <p:cNvSpPr>
              <a:spLocks noEditPoints="1"/>
            </p:cNvSpPr>
            <p:nvPr/>
          </p:nvSpPr>
          <p:spPr bwMode="auto">
            <a:xfrm>
              <a:off x="165100" y="174625"/>
              <a:ext cx="373062" cy="265112"/>
            </a:xfrm>
            <a:custGeom>
              <a:avLst/>
              <a:gdLst>
                <a:gd name="T0" fmla="*/ 62120575 w 454"/>
                <a:gd name="T1" fmla="*/ 109507727 h 338"/>
                <a:gd name="T2" fmla="*/ 111412419 w 454"/>
                <a:gd name="T3" fmla="*/ 31375770 h 338"/>
                <a:gd name="T4" fmla="*/ 124241972 w 454"/>
                <a:gd name="T5" fmla="*/ 18456658 h 338"/>
                <a:gd name="T6" fmla="*/ 236329847 w 454"/>
                <a:gd name="T7" fmla="*/ 26453942 h 338"/>
                <a:gd name="T8" fmla="*/ 230252387 w 454"/>
                <a:gd name="T9" fmla="*/ 14149765 h 338"/>
                <a:gd name="T10" fmla="*/ 255911493 w 454"/>
                <a:gd name="T11" fmla="*/ 6767415 h 338"/>
                <a:gd name="T12" fmla="*/ 273467594 w 454"/>
                <a:gd name="T13" fmla="*/ 7998068 h 338"/>
                <a:gd name="T14" fmla="*/ 268065590 w 454"/>
                <a:gd name="T15" fmla="*/ 31375770 h 338"/>
                <a:gd name="T16" fmla="*/ 258612495 w 454"/>
                <a:gd name="T17" fmla="*/ 43679947 h 338"/>
                <a:gd name="T18" fmla="*/ 194465552 w 454"/>
                <a:gd name="T19" fmla="*/ 97818484 h 338"/>
                <a:gd name="T20" fmla="*/ 193790096 w 454"/>
                <a:gd name="T21" fmla="*/ 97818484 h 338"/>
                <a:gd name="T22" fmla="*/ 296424876 w 454"/>
                <a:gd name="T23" fmla="*/ 190100991 h 338"/>
                <a:gd name="T24" fmla="*/ 296424876 w 454"/>
                <a:gd name="T25" fmla="*/ 207941931 h 338"/>
                <a:gd name="T26" fmla="*/ 237679937 w 454"/>
                <a:gd name="T27" fmla="*/ 207941931 h 338"/>
                <a:gd name="T28" fmla="*/ 173533816 w 454"/>
                <a:gd name="T29" fmla="*/ 207941931 h 338"/>
                <a:gd name="T30" fmla="*/ 110062329 w 454"/>
                <a:gd name="T31" fmla="*/ 207941931 h 338"/>
                <a:gd name="T32" fmla="*/ 45915386 w 454"/>
                <a:gd name="T33" fmla="*/ 207941931 h 338"/>
                <a:gd name="T34" fmla="*/ 0 w 454"/>
                <a:gd name="T35" fmla="*/ 199328928 h 338"/>
                <a:gd name="T36" fmla="*/ 9453095 w 454"/>
                <a:gd name="T37" fmla="*/ 0 h 338"/>
                <a:gd name="T38" fmla="*/ 19581646 w 454"/>
                <a:gd name="T39" fmla="*/ 190100991 h 338"/>
                <a:gd name="T40" fmla="*/ 45915386 w 454"/>
                <a:gd name="T41" fmla="*/ 150727153 h 338"/>
                <a:gd name="T42" fmla="*/ 73600038 w 454"/>
                <a:gd name="T43" fmla="*/ 142114150 h 338"/>
                <a:gd name="T44" fmla="*/ 83053133 w 454"/>
                <a:gd name="T45" fmla="*/ 190100991 h 338"/>
                <a:gd name="T46" fmla="*/ 110062329 w 454"/>
                <a:gd name="T47" fmla="*/ 89821201 h 338"/>
                <a:gd name="T48" fmla="*/ 137746159 w 454"/>
                <a:gd name="T49" fmla="*/ 81208198 h 338"/>
                <a:gd name="T50" fmla="*/ 147199254 w 454"/>
                <a:gd name="T51" fmla="*/ 190100991 h 338"/>
                <a:gd name="T52" fmla="*/ 173533816 w 454"/>
                <a:gd name="T53" fmla="*/ 119351383 h 338"/>
                <a:gd name="T54" fmla="*/ 201217646 w 454"/>
                <a:gd name="T55" fmla="*/ 110738380 h 338"/>
                <a:gd name="T56" fmla="*/ 210670741 w 454"/>
                <a:gd name="T57" fmla="*/ 190100991 h 338"/>
                <a:gd name="T58" fmla="*/ 237679937 w 454"/>
                <a:gd name="T59" fmla="*/ 69518955 h 338"/>
                <a:gd name="T60" fmla="*/ 265364588 w 454"/>
                <a:gd name="T61" fmla="*/ 60905952 h 338"/>
                <a:gd name="T62" fmla="*/ 274817684 w 454"/>
                <a:gd name="T63" fmla="*/ 190100991 h 3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54" h="338">
                  <a:moveTo>
                    <a:pt x="186" y="71"/>
                  </a:moveTo>
                  <a:lnTo>
                    <a:pt x="92" y="178"/>
                  </a:lnTo>
                  <a:lnTo>
                    <a:pt x="70" y="159"/>
                  </a:lnTo>
                  <a:lnTo>
                    <a:pt x="165" y="51"/>
                  </a:lnTo>
                  <a:lnTo>
                    <a:pt x="184" y="30"/>
                  </a:lnTo>
                  <a:lnTo>
                    <a:pt x="284" y="118"/>
                  </a:lnTo>
                  <a:lnTo>
                    <a:pt x="350" y="43"/>
                  </a:lnTo>
                  <a:lnTo>
                    <a:pt x="339" y="33"/>
                  </a:lnTo>
                  <a:cubicBezTo>
                    <a:pt x="334" y="29"/>
                    <a:pt x="335" y="24"/>
                    <a:pt x="341" y="23"/>
                  </a:cubicBezTo>
                  <a:lnTo>
                    <a:pt x="359" y="17"/>
                  </a:lnTo>
                  <a:cubicBezTo>
                    <a:pt x="364" y="16"/>
                    <a:pt x="373" y="13"/>
                    <a:pt x="379" y="11"/>
                  </a:cubicBezTo>
                  <a:lnTo>
                    <a:pt x="397" y="5"/>
                  </a:lnTo>
                  <a:cubicBezTo>
                    <a:pt x="402" y="4"/>
                    <a:pt x="406" y="7"/>
                    <a:pt x="405" y="13"/>
                  </a:cubicBezTo>
                  <a:lnTo>
                    <a:pt x="401" y="30"/>
                  </a:lnTo>
                  <a:cubicBezTo>
                    <a:pt x="400" y="36"/>
                    <a:pt x="398" y="45"/>
                    <a:pt x="397" y="51"/>
                  </a:cubicBezTo>
                  <a:lnTo>
                    <a:pt x="393" y="68"/>
                  </a:lnTo>
                  <a:cubicBezTo>
                    <a:pt x="392" y="73"/>
                    <a:pt x="387" y="75"/>
                    <a:pt x="383" y="71"/>
                  </a:cubicBezTo>
                  <a:lnTo>
                    <a:pt x="372" y="62"/>
                  </a:lnTo>
                  <a:lnTo>
                    <a:pt x="288" y="159"/>
                  </a:lnTo>
                  <a:lnTo>
                    <a:pt x="287" y="159"/>
                  </a:lnTo>
                  <a:lnTo>
                    <a:pt x="186" y="71"/>
                  </a:lnTo>
                  <a:close/>
                  <a:moveTo>
                    <a:pt x="439" y="309"/>
                  </a:moveTo>
                  <a:cubicBezTo>
                    <a:pt x="447" y="309"/>
                    <a:pt x="454" y="316"/>
                    <a:pt x="454" y="324"/>
                  </a:cubicBezTo>
                  <a:cubicBezTo>
                    <a:pt x="454" y="331"/>
                    <a:pt x="447" y="338"/>
                    <a:pt x="439" y="338"/>
                  </a:cubicBezTo>
                  <a:lnTo>
                    <a:pt x="407" y="338"/>
                  </a:lnTo>
                  <a:lnTo>
                    <a:pt x="352" y="338"/>
                  </a:lnTo>
                  <a:lnTo>
                    <a:pt x="312" y="338"/>
                  </a:lnTo>
                  <a:lnTo>
                    <a:pt x="257" y="338"/>
                  </a:lnTo>
                  <a:lnTo>
                    <a:pt x="218" y="338"/>
                  </a:lnTo>
                  <a:lnTo>
                    <a:pt x="163" y="338"/>
                  </a:lnTo>
                  <a:lnTo>
                    <a:pt x="123" y="338"/>
                  </a:lnTo>
                  <a:lnTo>
                    <a:pt x="68" y="338"/>
                  </a:lnTo>
                  <a:lnTo>
                    <a:pt x="14" y="338"/>
                  </a:lnTo>
                  <a:cubicBezTo>
                    <a:pt x="7" y="338"/>
                    <a:pt x="0" y="331"/>
                    <a:pt x="0" y="324"/>
                  </a:cubicBezTo>
                  <a:lnTo>
                    <a:pt x="0" y="14"/>
                  </a:lnTo>
                  <a:cubicBezTo>
                    <a:pt x="0" y="7"/>
                    <a:pt x="6" y="0"/>
                    <a:pt x="14" y="0"/>
                  </a:cubicBezTo>
                  <a:cubicBezTo>
                    <a:pt x="22" y="0"/>
                    <a:pt x="28" y="7"/>
                    <a:pt x="28" y="14"/>
                  </a:cubicBezTo>
                  <a:lnTo>
                    <a:pt x="29" y="309"/>
                  </a:lnTo>
                  <a:lnTo>
                    <a:pt x="68" y="309"/>
                  </a:lnTo>
                  <a:lnTo>
                    <a:pt x="68" y="245"/>
                  </a:lnTo>
                  <a:cubicBezTo>
                    <a:pt x="68" y="237"/>
                    <a:pt x="75" y="231"/>
                    <a:pt x="83" y="231"/>
                  </a:cubicBezTo>
                  <a:lnTo>
                    <a:pt x="109" y="231"/>
                  </a:lnTo>
                  <a:cubicBezTo>
                    <a:pt x="117" y="231"/>
                    <a:pt x="123" y="237"/>
                    <a:pt x="123" y="245"/>
                  </a:cubicBezTo>
                  <a:lnTo>
                    <a:pt x="123" y="309"/>
                  </a:lnTo>
                  <a:lnTo>
                    <a:pt x="163" y="309"/>
                  </a:lnTo>
                  <a:lnTo>
                    <a:pt x="163" y="146"/>
                  </a:lnTo>
                  <a:cubicBezTo>
                    <a:pt x="163" y="138"/>
                    <a:pt x="169" y="132"/>
                    <a:pt x="177" y="132"/>
                  </a:cubicBezTo>
                  <a:lnTo>
                    <a:pt x="204" y="132"/>
                  </a:lnTo>
                  <a:cubicBezTo>
                    <a:pt x="211" y="132"/>
                    <a:pt x="218" y="138"/>
                    <a:pt x="218" y="146"/>
                  </a:cubicBezTo>
                  <a:lnTo>
                    <a:pt x="218" y="309"/>
                  </a:lnTo>
                  <a:lnTo>
                    <a:pt x="257" y="309"/>
                  </a:lnTo>
                  <a:lnTo>
                    <a:pt x="257" y="194"/>
                  </a:lnTo>
                  <a:cubicBezTo>
                    <a:pt x="257" y="187"/>
                    <a:pt x="263" y="180"/>
                    <a:pt x="271" y="180"/>
                  </a:cubicBezTo>
                  <a:lnTo>
                    <a:pt x="298" y="180"/>
                  </a:lnTo>
                  <a:cubicBezTo>
                    <a:pt x="306" y="180"/>
                    <a:pt x="312" y="187"/>
                    <a:pt x="312" y="194"/>
                  </a:cubicBezTo>
                  <a:lnTo>
                    <a:pt x="312" y="309"/>
                  </a:lnTo>
                  <a:lnTo>
                    <a:pt x="352" y="309"/>
                  </a:lnTo>
                  <a:lnTo>
                    <a:pt x="352" y="113"/>
                  </a:lnTo>
                  <a:cubicBezTo>
                    <a:pt x="352" y="105"/>
                    <a:pt x="358" y="99"/>
                    <a:pt x="366" y="99"/>
                  </a:cubicBezTo>
                  <a:lnTo>
                    <a:pt x="393" y="99"/>
                  </a:lnTo>
                  <a:cubicBezTo>
                    <a:pt x="401" y="99"/>
                    <a:pt x="407" y="105"/>
                    <a:pt x="407" y="113"/>
                  </a:cubicBezTo>
                  <a:lnTo>
                    <a:pt x="407" y="309"/>
                  </a:lnTo>
                  <a:lnTo>
                    <a:pt x="439" y="30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2567" name="Group 4"/>
          <p:cNvGrpSpPr/>
          <p:nvPr/>
        </p:nvGrpSpPr>
        <p:grpSpPr bwMode="auto">
          <a:xfrm>
            <a:off x="9101138" y="7031038"/>
            <a:ext cx="668337" cy="765175"/>
            <a:chOff x="0" y="0"/>
            <a:chExt cx="421" cy="482"/>
          </a:xfrm>
        </p:grpSpPr>
        <p:sp>
          <p:nvSpPr>
            <p:cNvPr id="22551" name="Freeform 5"/>
            <p:cNvSpPr/>
            <p:nvPr/>
          </p:nvSpPr>
          <p:spPr bwMode="auto">
            <a:xfrm>
              <a:off x="14" y="17"/>
              <a:ext cx="390" cy="451"/>
            </a:xfrm>
            <a:custGeom>
              <a:avLst/>
              <a:gdLst>
                <a:gd name="T0" fmla="*/ 71 w 1005"/>
                <a:gd name="T1" fmla="*/ 163 h 1158"/>
                <a:gd name="T2" fmla="*/ 78 w 1005"/>
                <a:gd name="T3" fmla="*/ 176 h 1158"/>
                <a:gd name="T4" fmla="*/ 151 w 1005"/>
                <a:gd name="T5" fmla="*/ 148 h 1158"/>
                <a:gd name="T6" fmla="*/ 145 w 1005"/>
                <a:gd name="T7" fmla="*/ 129 h 1158"/>
                <a:gd name="T8" fmla="*/ 147 w 1005"/>
                <a:gd name="T9" fmla="*/ 125 h 1158"/>
                <a:gd name="T10" fmla="*/ 146 w 1005"/>
                <a:gd name="T11" fmla="*/ 98 h 1158"/>
                <a:gd name="T12" fmla="*/ 133 w 1005"/>
                <a:gd name="T13" fmla="*/ 50 h 1158"/>
                <a:gd name="T14" fmla="*/ 125 w 1005"/>
                <a:gd name="T15" fmla="*/ 40 h 1158"/>
                <a:gd name="T16" fmla="*/ 113 w 1005"/>
                <a:gd name="T17" fmla="*/ 35 h 1158"/>
                <a:gd name="T18" fmla="*/ 94 w 1005"/>
                <a:gd name="T19" fmla="*/ 33 h 1158"/>
                <a:gd name="T20" fmla="*/ 66 w 1005"/>
                <a:gd name="T21" fmla="*/ 34 h 1158"/>
                <a:gd name="T22" fmla="*/ 43 w 1005"/>
                <a:gd name="T23" fmla="*/ 37 h 1158"/>
                <a:gd name="T24" fmla="*/ 26 w 1005"/>
                <a:gd name="T25" fmla="*/ 2 h 1158"/>
                <a:gd name="T26" fmla="*/ 13 w 1005"/>
                <a:gd name="T27" fmla="*/ 0 h 1158"/>
                <a:gd name="T28" fmla="*/ 10 w 1005"/>
                <a:gd name="T29" fmla="*/ 9 h 1158"/>
                <a:gd name="T30" fmla="*/ 27 w 1005"/>
                <a:gd name="T31" fmla="*/ 66 h 1158"/>
                <a:gd name="T32" fmla="*/ 33 w 1005"/>
                <a:gd name="T33" fmla="*/ 90 h 1158"/>
                <a:gd name="T34" fmla="*/ 21 w 1005"/>
                <a:gd name="T35" fmla="*/ 89 h 1158"/>
                <a:gd name="T36" fmla="*/ 0 w 1005"/>
                <a:gd name="T37" fmla="*/ 92 h 1158"/>
                <a:gd name="T38" fmla="*/ 11 w 1005"/>
                <a:gd name="T39" fmla="*/ 112 h 1158"/>
                <a:gd name="T40" fmla="*/ 22 w 1005"/>
                <a:gd name="T41" fmla="*/ 117 h 1158"/>
                <a:gd name="T42" fmla="*/ 36 w 1005"/>
                <a:gd name="T43" fmla="*/ 130 h 1158"/>
                <a:gd name="T44" fmla="*/ 51 w 1005"/>
                <a:gd name="T45" fmla="*/ 143 h 1158"/>
                <a:gd name="T46" fmla="*/ 65 w 1005"/>
                <a:gd name="T47" fmla="*/ 157 h 1158"/>
                <a:gd name="T48" fmla="*/ 71 w 1005"/>
                <a:gd name="T49" fmla="*/ 163 h 11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05" h="1158">
                  <a:moveTo>
                    <a:pt x="473" y="1075"/>
                  </a:moveTo>
                  <a:lnTo>
                    <a:pt x="515" y="1158"/>
                  </a:lnTo>
                  <a:lnTo>
                    <a:pt x="1005" y="976"/>
                  </a:lnTo>
                  <a:lnTo>
                    <a:pt x="962" y="847"/>
                  </a:lnTo>
                  <a:lnTo>
                    <a:pt x="978" y="828"/>
                  </a:lnTo>
                  <a:lnTo>
                    <a:pt x="971" y="645"/>
                  </a:lnTo>
                  <a:lnTo>
                    <a:pt x="883" y="332"/>
                  </a:lnTo>
                  <a:lnTo>
                    <a:pt x="826" y="264"/>
                  </a:lnTo>
                  <a:lnTo>
                    <a:pt x="752" y="231"/>
                  </a:lnTo>
                  <a:lnTo>
                    <a:pt x="622" y="217"/>
                  </a:lnTo>
                  <a:lnTo>
                    <a:pt x="438" y="225"/>
                  </a:lnTo>
                  <a:lnTo>
                    <a:pt x="289" y="243"/>
                  </a:lnTo>
                  <a:lnTo>
                    <a:pt x="173" y="15"/>
                  </a:lnTo>
                  <a:lnTo>
                    <a:pt x="87" y="0"/>
                  </a:lnTo>
                  <a:lnTo>
                    <a:pt x="64" y="56"/>
                  </a:lnTo>
                  <a:lnTo>
                    <a:pt x="178" y="433"/>
                  </a:lnTo>
                  <a:lnTo>
                    <a:pt x="221" y="591"/>
                  </a:lnTo>
                  <a:lnTo>
                    <a:pt x="140" y="587"/>
                  </a:lnTo>
                  <a:lnTo>
                    <a:pt x="0" y="606"/>
                  </a:lnTo>
                  <a:lnTo>
                    <a:pt x="73" y="736"/>
                  </a:lnTo>
                  <a:lnTo>
                    <a:pt x="148" y="770"/>
                  </a:lnTo>
                  <a:lnTo>
                    <a:pt x="243" y="858"/>
                  </a:lnTo>
                  <a:lnTo>
                    <a:pt x="339" y="946"/>
                  </a:lnTo>
                  <a:lnTo>
                    <a:pt x="434" y="1034"/>
                  </a:lnTo>
                  <a:lnTo>
                    <a:pt x="473" y="107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52" name="Freeform 6"/>
            <p:cNvSpPr>
              <a:spLocks noEditPoints="1"/>
            </p:cNvSpPr>
            <p:nvPr/>
          </p:nvSpPr>
          <p:spPr bwMode="auto">
            <a:xfrm>
              <a:off x="0" y="0"/>
              <a:ext cx="421" cy="482"/>
            </a:xfrm>
            <a:custGeom>
              <a:avLst/>
              <a:gdLst>
                <a:gd name="T0" fmla="*/ 64 w 1084"/>
                <a:gd name="T1" fmla="*/ 166 h 1237"/>
                <a:gd name="T2" fmla="*/ 66 w 1084"/>
                <a:gd name="T3" fmla="*/ 147 h 1237"/>
                <a:gd name="T4" fmla="*/ 43 w 1084"/>
                <a:gd name="T5" fmla="*/ 136 h 1237"/>
                <a:gd name="T6" fmla="*/ 37 w 1084"/>
                <a:gd name="T7" fmla="*/ 120 h 1237"/>
                <a:gd name="T8" fmla="*/ 35 w 1084"/>
                <a:gd name="T9" fmla="*/ 139 h 1237"/>
                <a:gd name="T10" fmla="*/ 49 w 1084"/>
                <a:gd name="T11" fmla="*/ 153 h 1237"/>
                <a:gd name="T12" fmla="*/ 51 w 1084"/>
                <a:gd name="T13" fmla="*/ 133 h 1237"/>
                <a:gd name="T14" fmla="*/ 17 w 1084"/>
                <a:gd name="T15" fmla="*/ 118 h 1237"/>
                <a:gd name="T16" fmla="*/ 11 w 1084"/>
                <a:gd name="T17" fmla="*/ 101 h 1237"/>
                <a:gd name="T18" fmla="*/ 24 w 1084"/>
                <a:gd name="T19" fmla="*/ 87 h 1237"/>
                <a:gd name="T20" fmla="*/ 0 w 1084"/>
                <a:gd name="T21" fmla="*/ 96 h 1237"/>
                <a:gd name="T22" fmla="*/ 9 w 1084"/>
                <a:gd name="T23" fmla="*/ 121 h 1237"/>
                <a:gd name="T24" fmla="*/ 21 w 1084"/>
                <a:gd name="T25" fmla="*/ 126 h 1237"/>
                <a:gd name="T26" fmla="*/ 26 w 1084"/>
                <a:gd name="T27" fmla="*/ 115 h 1237"/>
                <a:gd name="T28" fmla="*/ 39 w 1084"/>
                <a:gd name="T29" fmla="*/ 100 h 1237"/>
                <a:gd name="T30" fmla="*/ 48 w 1084"/>
                <a:gd name="T31" fmla="*/ 125 h 1237"/>
                <a:gd name="T32" fmla="*/ 16 w 1084"/>
                <a:gd name="T33" fmla="*/ 14 h 1237"/>
                <a:gd name="T34" fmla="*/ 36 w 1084"/>
                <a:gd name="T35" fmla="*/ 92 h 1237"/>
                <a:gd name="T36" fmla="*/ 31 w 1084"/>
                <a:gd name="T37" fmla="*/ 103 h 1237"/>
                <a:gd name="T38" fmla="*/ 30 w 1084"/>
                <a:gd name="T39" fmla="*/ 0 h 1237"/>
                <a:gd name="T40" fmla="*/ 13 w 1084"/>
                <a:gd name="T41" fmla="*/ 6 h 1237"/>
                <a:gd name="T42" fmla="*/ 33 w 1084"/>
                <a:gd name="T43" fmla="*/ 8 h 1237"/>
                <a:gd name="T44" fmla="*/ 48 w 1084"/>
                <a:gd name="T45" fmla="*/ 49 h 1237"/>
                <a:gd name="T46" fmla="*/ 61 w 1084"/>
                <a:gd name="T47" fmla="*/ 83 h 1237"/>
                <a:gd name="T48" fmla="*/ 56 w 1084"/>
                <a:gd name="T49" fmla="*/ 46 h 1237"/>
                <a:gd name="T50" fmla="*/ 70 w 1084"/>
                <a:gd name="T51" fmla="*/ 32 h 1237"/>
                <a:gd name="T52" fmla="*/ 41 w 1084"/>
                <a:gd name="T53" fmla="*/ 5 h 1237"/>
                <a:gd name="T54" fmla="*/ 45 w 1084"/>
                <a:gd name="T55" fmla="*/ 41 h 1237"/>
                <a:gd name="T56" fmla="*/ 85 w 1084"/>
                <a:gd name="T57" fmla="*/ 73 h 1237"/>
                <a:gd name="T58" fmla="*/ 93 w 1084"/>
                <a:gd name="T59" fmla="*/ 70 h 1237"/>
                <a:gd name="T60" fmla="*/ 101 w 1084"/>
                <a:gd name="T61" fmla="*/ 39 h 1237"/>
                <a:gd name="T62" fmla="*/ 81 w 1084"/>
                <a:gd name="T63" fmla="*/ 37 h 1237"/>
                <a:gd name="T64" fmla="*/ 76 w 1084"/>
                <a:gd name="T65" fmla="*/ 48 h 1237"/>
                <a:gd name="T66" fmla="*/ 113 w 1084"/>
                <a:gd name="T67" fmla="*/ 72 h 1237"/>
                <a:gd name="T68" fmla="*/ 121 w 1084"/>
                <a:gd name="T69" fmla="*/ 69 h 1237"/>
                <a:gd name="T70" fmla="*/ 120 w 1084"/>
                <a:gd name="T71" fmla="*/ 41 h 1237"/>
                <a:gd name="T72" fmla="*/ 109 w 1084"/>
                <a:gd name="T73" fmla="*/ 36 h 1237"/>
                <a:gd name="T74" fmla="*/ 104 w 1084"/>
                <a:gd name="T75" fmla="*/ 47 h 1237"/>
                <a:gd name="T76" fmla="*/ 131 w 1084"/>
                <a:gd name="T77" fmla="*/ 46 h 1237"/>
                <a:gd name="T78" fmla="*/ 128 w 1084"/>
                <a:gd name="T79" fmla="*/ 38 h 1237"/>
                <a:gd name="T80" fmla="*/ 123 w 1084"/>
                <a:gd name="T81" fmla="*/ 49 h 1237"/>
                <a:gd name="T82" fmla="*/ 131 w 1084"/>
                <a:gd name="T83" fmla="*/ 46 h 1237"/>
                <a:gd name="T84" fmla="*/ 153 w 1084"/>
                <a:gd name="T85" fmla="*/ 104 h 1237"/>
                <a:gd name="T86" fmla="*/ 139 w 1084"/>
                <a:gd name="T87" fmla="*/ 43 h 1237"/>
                <a:gd name="T88" fmla="*/ 154 w 1084"/>
                <a:gd name="T89" fmla="*/ 132 h 1237"/>
                <a:gd name="T90" fmla="*/ 162 w 1084"/>
                <a:gd name="T91" fmla="*/ 129 h 1237"/>
                <a:gd name="T92" fmla="*/ 145 w 1084"/>
                <a:gd name="T93" fmla="*/ 107 h 1237"/>
                <a:gd name="T94" fmla="*/ 152 w 1084"/>
                <a:gd name="T95" fmla="*/ 151 h 1237"/>
                <a:gd name="T96" fmla="*/ 87 w 1084"/>
                <a:gd name="T97" fmla="*/ 176 h 1237"/>
                <a:gd name="T98" fmla="*/ 72 w 1084"/>
                <a:gd name="T99" fmla="*/ 163 h 1237"/>
                <a:gd name="T100" fmla="*/ 82 w 1084"/>
                <a:gd name="T101" fmla="*/ 188 h 1237"/>
                <a:gd name="T102" fmla="*/ 155 w 1084"/>
                <a:gd name="T103" fmla="*/ 160 h 1237"/>
                <a:gd name="T104" fmla="*/ 160 w 1084"/>
                <a:gd name="T105" fmla="*/ 148 h 1237"/>
                <a:gd name="T106" fmla="*/ 146 w 1084"/>
                <a:gd name="T107" fmla="*/ 135 h 123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84" h="1237">
                  <a:moveTo>
                    <a:pt x="383" y="986"/>
                  </a:moveTo>
                  <a:lnTo>
                    <a:pt x="424" y="1094"/>
                  </a:lnTo>
                  <a:lnTo>
                    <a:pt x="478" y="1074"/>
                  </a:lnTo>
                  <a:lnTo>
                    <a:pt x="437" y="965"/>
                  </a:lnTo>
                  <a:lnTo>
                    <a:pt x="383" y="986"/>
                  </a:lnTo>
                  <a:close/>
                  <a:moveTo>
                    <a:pt x="287" y="898"/>
                  </a:moveTo>
                  <a:lnTo>
                    <a:pt x="287" y="898"/>
                  </a:lnTo>
                  <a:lnTo>
                    <a:pt x="246" y="789"/>
                  </a:lnTo>
                  <a:lnTo>
                    <a:pt x="192" y="810"/>
                  </a:lnTo>
                  <a:lnTo>
                    <a:pt x="233" y="918"/>
                  </a:lnTo>
                  <a:lnTo>
                    <a:pt x="287" y="898"/>
                  </a:lnTo>
                  <a:lnTo>
                    <a:pt x="328" y="1006"/>
                  </a:lnTo>
                  <a:lnTo>
                    <a:pt x="383" y="986"/>
                  </a:lnTo>
                  <a:lnTo>
                    <a:pt x="341" y="877"/>
                  </a:lnTo>
                  <a:lnTo>
                    <a:pt x="287" y="898"/>
                  </a:lnTo>
                  <a:close/>
                  <a:moveTo>
                    <a:pt x="116" y="776"/>
                  </a:moveTo>
                  <a:lnTo>
                    <a:pt x="116" y="776"/>
                  </a:lnTo>
                  <a:lnTo>
                    <a:pt x="75" y="667"/>
                  </a:lnTo>
                  <a:lnTo>
                    <a:pt x="184" y="626"/>
                  </a:lnTo>
                  <a:lnTo>
                    <a:pt x="163" y="572"/>
                  </a:lnTo>
                  <a:lnTo>
                    <a:pt x="55" y="613"/>
                  </a:lnTo>
                  <a:lnTo>
                    <a:pt x="0" y="633"/>
                  </a:lnTo>
                  <a:lnTo>
                    <a:pt x="21" y="688"/>
                  </a:lnTo>
                  <a:lnTo>
                    <a:pt x="62" y="796"/>
                  </a:lnTo>
                  <a:lnTo>
                    <a:pt x="116" y="776"/>
                  </a:lnTo>
                  <a:lnTo>
                    <a:pt x="137" y="830"/>
                  </a:lnTo>
                  <a:lnTo>
                    <a:pt x="192" y="810"/>
                  </a:lnTo>
                  <a:lnTo>
                    <a:pt x="171" y="755"/>
                  </a:lnTo>
                  <a:lnTo>
                    <a:pt x="116" y="776"/>
                  </a:lnTo>
                  <a:close/>
                  <a:moveTo>
                    <a:pt x="258" y="660"/>
                  </a:moveTo>
                  <a:lnTo>
                    <a:pt x="258" y="660"/>
                  </a:lnTo>
                  <a:lnTo>
                    <a:pt x="320" y="823"/>
                  </a:lnTo>
                  <a:lnTo>
                    <a:pt x="375" y="802"/>
                  </a:lnTo>
                  <a:lnTo>
                    <a:pt x="107" y="96"/>
                  </a:lnTo>
                  <a:lnTo>
                    <a:pt x="52" y="116"/>
                  </a:lnTo>
                  <a:lnTo>
                    <a:pt x="238" y="606"/>
                  </a:lnTo>
                  <a:lnTo>
                    <a:pt x="184" y="626"/>
                  </a:lnTo>
                  <a:lnTo>
                    <a:pt x="205" y="680"/>
                  </a:lnTo>
                  <a:lnTo>
                    <a:pt x="258" y="660"/>
                  </a:lnTo>
                  <a:close/>
                  <a:moveTo>
                    <a:pt x="196" y="0"/>
                  </a:moveTo>
                  <a:lnTo>
                    <a:pt x="196" y="0"/>
                  </a:lnTo>
                  <a:lnTo>
                    <a:pt x="87" y="41"/>
                  </a:lnTo>
                  <a:lnTo>
                    <a:pt x="107" y="96"/>
                  </a:lnTo>
                  <a:lnTo>
                    <a:pt x="216" y="54"/>
                  </a:lnTo>
                  <a:lnTo>
                    <a:pt x="196" y="0"/>
                  </a:lnTo>
                  <a:close/>
                  <a:moveTo>
                    <a:pt x="319" y="326"/>
                  </a:moveTo>
                  <a:lnTo>
                    <a:pt x="319" y="326"/>
                  </a:lnTo>
                  <a:lnTo>
                    <a:pt x="402" y="544"/>
                  </a:lnTo>
                  <a:lnTo>
                    <a:pt x="456" y="523"/>
                  </a:lnTo>
                  <a:lnTo>
                    <a:pt x="373" y="305"/>
                  </a:lnTo>
                  <a:lnTo>
                    <a:pt x="482" y="264"/>
                  </a:lnTo>
                  <a:lnTo>
                    <a:pt x="461" y="210"/>
                  </a:lnTo>
                  <a:lnTo>
                    <a:pt x="353" y="251"/>
                  </a:lnTo>
                  <a:lnTo>
                    <a:pt x="270" y="34"/>
                  </a:lnTo>
                  <a:lnTo>
                    <a:pt x="216" y="54"/>
                  </a:lnTo>
                  <a:lnTo>
                    <a:pt x="299" y="272"/>
                  </a:lnTo>
                  <a:lnTo>
                    <a:pt x="319" y="326"/>
                  </a:lnTo>
                  <a:close/>
                  <a:moveTo>
                    <a:pt x="564" y="482"/>
                  </a:moveTo>
                  <a:lnTo>
                    <a:pt x="564" y="482"/>
                  </a:lnTo>
                  <a:lnTo>
                    <a:pt x="619" y="461"/>
                  </a:lnTo>
                  <a:lnTo>
                    <a:pt x="557" y="298"/>
                  </a:lnTo>
                  <a:lnTo>
                    <a:pt x="666" y="256"/>
                  </a:lnTo>
                  <a:lnTo>
                    <a:pt x="645" y="202"/>
                  </a:lnTo>
                  <a:lnTo>
                    <a:pt x="536" y="244"/>
                  </a:lnTo>
                  <a:lnTo>
                    <a:pt x="482" y="264"/>
                  </a:lnTo>
                  <a:lnTo>
                    <a:pt x="502" y="318"/>
                  </a:lnTo>
                  <a:lnTo>
                    <a:pt x="564" y="482"/>
                  </a:lnTo>
                  <a:close/>
                  <a:moveTo>
                    <a:pt x="748" y="474"/>
                  </a:moveTo>
                  <a:lnTo>
                    <a:pt x="748" y="474"/>
                  </a:lnTo>
                  <a:lnTo>
                    <a:pt x="803" y="454"/>
                  </a:lnTo>
                  <a:lnTo>
                    <a:pt x="741" y="291"/>
                  </a:lnTo>
                  <a:lnTo>
                    <a:pt x="795" y="270"/>
                  </a:lnTo>
                  <a:lnTo>
                    <a:pt x="774" y="215"/>
                  </a:lnTo>
                  <a:lnTo>
                    <a:pt x="720" y="236"/>
                  </a:lnTo>
                  <a:lnTo>
                    <a:pt x="666" y="256"/>
                  </a:lnTo>
                  <a:lnTo>
                    <a:pt x="687" y="311"/>
                  </a:lnTo>
                  <a:lnTo>
                    <a:pt x="748" y="474"/>
                  </a:lnTo>
                  <a:close/>
                  <a:moveTo>
                    <a:pt x="870" y="304"/>
                  </a:moveTo>
                  <a:lnTo>
                    <a:pt x="870" y="304"/>
                  </a:lnTo>
                  <a:lnTo>
                    <a:pt x="849" y="250"/>
                  </a:lnTo>
                  <a:lnTo>
                    <a:pt x="795" y="270"/>
                  </a:lnTo>
                  <a:lnTo>
                    <a:pt x="816" y="324"/>
                  </a:lnTo>
                  <a:lnTo>
                    <a:pt x="870" y="304"/>
                  </a:lnTo>
                  <a:close/>
                  <a:moveTo>
                    <a:pt x="870" y="304"/>
                  </a:moveTo>
                  <a:lnTo>
                    <a:pt x="870" y="304"/>
                  </a:lnTo>
                  <a:lnTo>
                    <a:pt x="1014" y="684"/>
                  </a:lnTo>
                  <a:lnTo>
                    <a:pt x="1068" y="664"/>
                  </a:lnTo>
                  <a:lnTo>
                    <a:pt x="924" y="283"/>
                  </a:lnTo>
                  <a:lnTo>
                    <a:pt x="870" y="304"/>
                  </a:lnTo>
                  <a:close/>
                  <a:moveTo>
                    <a:pt x="1022" y="868"/>
                  </a:moveTo>
                  <a:lnTo>
                    <a:pt x="1022" y="868"/>
                  </a:lnTo>
                  <a:lnTo>
                    <a:pt x="1076" y="847"/>
                  </a:lnTo>
                  <a:lnTo>
                    <a:pt x="1014" y="684"/>
                  </a:lnTo>
                  <a:lnTo>
                    <a:pt x="960" y="705"/>
                  </a:lnTo>
                  <a:lnTo>
                    <a:pt x="1022" y="868"/>
                  </a:lnTo>
                  <a:close/>
                  <a:moveTo>
                    <a:pt x="1008" y="996"/>
                  </a:moveTo>
                  <a:lnTo>
                    <a:pt x="1008" y="996"/>
                  </a:lnTo>
                  <a:lnTo>
                    <a:pt x="573" y="1161"/>
                  </a:lnTo>
                  <a:lnTo>
                    <a:pt x="532" y="1053"/>
                  </a:lnTo>
                  <a:lnTo>
                    <a:pt x="478" y="1074"/>
                  </a:lnTo>
                  <a:lnTo>
                    <a:pt x="519" y="1182"/>
                  </a:lnTo>
                  <a:lnTo>
                    <a:pt x="540" y="1237"/>
                  </a:lnTo>
                  <a:lnTo>
                    <a:pt x="594" y="1216"/>
                  </a:lnTo>
                  <a:lnTo>
                    <a:pt x="1029" y="1052"/>
                  </a:lnTo>
                  <a:lnTo>
                    <a:pt x="1084" y="1031"/>
                  </a:lnTo>
                  <a:lnTo>
                    <a:pt x="1063" y="976"/>
                  </a:lnTo>
                  <a:lnTo>
                    <a:pt x="1022" y="868"/>
                  </a:lnTo>
                  <a:lnTo>
                    <a:pt x="967" y="888"/>
                  </a:lnTo>
                  <a:lnTo>
                    <a:pt x="1008" y="996"/>
                  </a:ln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38" name="TextBox 52"/>
          <p:cNvSpPr txBox="1">
            <a:spLocks noChangeArrowheads="1"/>
          </p:cNvSpPr>
          <p:nvPr/>
        </p:nvSpPr>
        <p:spPr bwMode="auto">
          <a:xfrm>
            <a:off x="5098677" y="1684800"/>
            <a:ext cx="388002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方正大黑简体" panose="03000509000000000000" pitchFamily="65" charset="-122"/>
                <a:ea typeface="方正大黑简体" panose="03000509000000000000" pitchFamily="65" charset="-122"/>
              </a:rPr>
              <a:t>新媒体与新媒体运营</a:t>
            </a:r>
            <a:endParaRPr lang="zh-CN" altLang="en-US" sz="3200" dirty="0">
              <a:solidFill>
                <a:srgbClr val="FFFFFF"/>
              </a:solidFill>
              <a:latin typeface="方正大黑简体" panose="03000509000000000000" pitchFamily="65" charset="-122"/>
              <a:ea typeface="方正大黑简体" panose="03000509000000000000" pitchFamily="65" charset="-122"/>
            </a:endParaRPr>
          </a:p>
        </p:txBody>
      </p:sp>
      <p:sp>
        <p:nvSpPr>
          <p:cNvPr id="39" name="TextBox 53"/>
          <p:cNvSpPr txBox="1">
            <a:spLocks noChangeArrowheads="1"/>
          </p:cNvSpPr>
          <p:nvPr/>
        </p:nvSpPr>
        <p:spPr bwMode="auto">
          <a:xfrm>
            <a:off x="5098677" y="2804400"/>
            <a:ext cx="279990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方正大黑简体" panose="03000509000000000000" pitchFamily="65" charset="-122"/>
                <a:ea typeface="方正大黑简体" panose="03000509000000000000" pitchFamily="65" charset="-122"/>
              </a:rPr>
              <a:t>网络直播运营</a:t>
            </a:r>
            <a:endParaRPr lang="zh-CN" altLang="en-US" sz="3200" dirty="0">
              <a:solidFill>
                <a:srgbClr val="FFFFFF"/>
              </a:solidFill>
              <a:latin typeface="方正大黑简体" panose="03000509000000000000" pitchFamily="65" charset="-122"/>
              <a:ea typeface="方正大黑简体" panose="03000509000000000000" pitchFamily="65" charset="-122"/>
            </a:endParaRPr>
          </a:p>
        </p:txBody>
      </p:sp>
      <p:sp>
        <p:nvSpPr>
          <p:cNvPr id="40" name="TextBox 54"/>
          <p:cNvSpPr txBox="1">
            <a:spLocks noChangeArrowheads="1"/>
          </p:cNvSpPr>
          <p:nvPr/>
        </p:nvSpPr>
        <p:spPr bwMode="auto">
          <a:xfrm>
            <a:off x="5098678" y="3924000"/>
            <a:ext cx="22529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方正大黑简体" panose="03000509000000000000" pitchFamily="65" charset="-122"/>
                <a:ea typeface="方正大黑简体" panose="03000509000000000000" pitchFamily="65" charset="-122"/>
              </a:rPr>
              <a:t>短视频运营</a:t>
            </a:r>
            <a:endParaRPr lang="zh-CN" altLang="en-US" sz="3200" dirty="0">
              <a:solidFill>
                <a:srgbClr val="FFFFFF"/>
              </a:solidFill>
              <a:latin typeface="方正大黑简体" panose="03000509000000000000" pitchFamily="65" charset="-122"/>
              <a:ea typeface="方正大黑简体" panose="03000509000000000000" pitchFamily="65" charset="-122"/>
            </a:endParaRPr>
          </a:p>
        </p:txBody>
      </p:sp>
      <p:sp>
        <p:nvSpPr>
          <p:cNvPr id="41" name="TextBox 55"/>
          <p:cNvSpPr txBox="1">
            <a:spLocks noChangeArrowheads="1"/>
          </p:cNvSpPr>
          <p:nvPr/>
        </p:nvSpPr>
        <p:spPr bwMode="auto">
          <a:xfrm>
            <a:off x="5098677" y="5043600"/>
            <a:ext cx="40024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方正大黑简体" panose="03000509000000000000" pitchFamily="65" charset="-122"/>
                <a:ea typeface="方正大黑简体" panose="03000509000000000000" pitchFamily="65" charset="-122"/>
              </a:rPr>
              <a:t>微信营销和微博营销</a:t>
            </a:r>
            <a:endParaRPr lang="zh-CN" altLang="en-US" sz="3200" dirty="0">
              <a:solidFill>
                <a:srgbClr val="FFFFFF"/>
              </a:solidFill>
              <a:latin typeface="方正大黑简体" panose="03000509000000000000" pitchFamily="65" charset="-122"/>
              <a:ea typeface="方正大黑简体" panose="03000509000000000000" pitchFamily="65" charset="-122"/>
            </a:endParaRPr>
          </a:p>
        </p:txBody>
      </p:sp>
    </p:spTree>
  </p:cSld>
  <p:clrMapOvr>
    <a:masterClrMapping/>
  </p:clrMapOvr>
  <p:transition advTm="1023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4.03358E-6 1.48148E-6 L -0.35729 -0.42986 " pathEditMode="relative" rAng="0" ptsTypes="AA">
                                      <p:cBhvr>
                                        <p:cTn id="6" dur="1000" fill="hold"/>
                                        <p:tgtEl>
                                          <p:spTgt spid="22567"/>
                                        </p:tgtEl>
                                        <p:attrNameLst>
                                          <p:attrName>ppt_x</p:attrName>
                                          <p:attrName>ppt_y</p:attrName>
                                        </p:attrNameLst>
                                      </p:cBhvr>
                                      <p:rCtr x="-17871" y="-21505"/>
                                    </p:animMotion>
                                  </p:childTnLst>
                                </p:cTn>
                              </p:par>
                            </p:childTnLst>
                          </p:cTn>
                        </p:par>
                        <p:par>
                          <p:cTn id="7" fill="hold">
                            <p:stCondLst>
                              <p:cond delay="1000"/>
                            </p:stCondLst>
                            <p:childTnLst>
                              <p:par>
                                <p:cTn id="8" presetID="26" presetClass="emph" presetSubtype="0" fill="hold" nodeType="afterEffect">
                                  <p:stCondLst>
                                    <p:cond delay="0"/>
                                  </p:stCondLst>
                                  <p:childTnLst>
                                    <p:animEffect transition="out" filter="fade">
                                      <p:cBhvr>
                                        <p:cTn id="9" dur="200" tmFilter="0, 0; .2, .5; .8, .5; 1, 0"/>
                                        <p:tgtEl>
                                          <p:spTgt spid="22567"/>
                                        </p:tgtEl>
                                      </p:cBhvr>
                                    </p:animEffect>
                                    <p:animScale>
                                      <p:cBhvr>
                                        <p:cTn id="10" dur="100" autoRev="1" fill="hold"/>
                                        <p:tgtEl>
                                          <p:spTgt spid="22567"/>
                                        </p:tgtEl>
                                      </p:cBhvr>
                                      <p:by x="105000" y="105000"/>
                                    </p:animScale>
                                  </p:childTnLst>
                                  <p:subTnLst>
                                    <p:audio>
                                      <p:cMediaNode>
                                        <p:cTn display="0" masterRel="sameClick">
                                          <p:stCondLst>
                                            <p:cond evt="begin" delay="0">
                                              <p:tn val="8"/>
                                            </p:cond>
                                          </p:stCondLst>
                                          <p:endCondLst>
                                            <p:cond evt="onStopAudio" delay="0">
                                              <p:tgtEl>
                                                <p:sldTgt/>
                                              </p:tgtEl>
                                            </p:cond>
                                          </p:endCondLst>
                                        </p:cTn>
                                        <p:tgtEl>
                                          <p:sndTgt r:embed="rId1" name="click.wav"/>
                                        </p:tgtEl>
                                      </p:cMediaNode>
                                    </p:audio>
                                  </p:subTnLst>
                                </p:cTn>
                              </p:par>
                              <p:par>
                                <p:cTn id="11" presetID="10" presetClass="entr" presetSubtype="0" fill="hold" nodeType="withEffect">
                                  <p:stCondLst>
                                    <p:cond delay="0"/>
                                  </p:stCondLst>
                                  <p:childTnLst>
                                    <p:set>
                                      <p:cBhvr>
                                        <p:cTn id="12" dur="1" fill="hold">
                                          <p:stCondLst>
                                            <p:cond delay="0"/>
                                          </p:stCondLst>
                                        </p:cTn>
                                        <p:tgtEl>
                                          <p:spTgt spid="22564"/>
                                        </p:tgtEl>
                                        <p:attrNameLst>
                                          <p:attrName>style.visibility</p:attrName>
                                        </p:attrNameLst>
                                      </p:cBhvr>
                                      <p:to>
                                        <p:strVal val="visible"/>
                                      </p:to>
                                    </p:set>
                                    <p:anim calcmode="lin" valueType="num">
                                      <p:cBhvr>
                                        <p:cTn id="13" dur="300" fill="hold"/>
                                        <p:tgtEl>
                                          <p:spTgt spid="22564"/>
                                        </p:tgtEl>
                                        <p:attrNameLst>
                                          <p:attrName>ppt_w</p:attrName>
                                        </p:attrNameLst>
                                      </p:cBhvr>
                                      <p:tavLst>
                                        <p:tav tm="0">
                                          <p:val>
                                            <p:fltVal val="0"/>
                                          </p:val>
                                        </p:tav>
                                        <p:tav tm="100000">
                                          <p:val>
                                            <p:strVal val="#ppt_w"/>
                                          </p:val>
                                        </p:tav>
                                      </p:tavLst>
                                    </p:anim>
                                    <p:anim calcmode="lin" valueType="num">
                                      <p:cBhvr>
                                        <p:cTn id="14" dur="300" fill="hold"/>
                                        <p:tgtEl>
                                          <p:spTgt spid="22564"/>
                                        </p:tgtEl>
                                        <p:attrNameLst>
                                          <p:attrName>ppt_h</p:attrName>
                                        </p:attrNameLst>
                                      </p:cBhvr>
                                      <p:tavLst>
                                        <p:tav tm="0">
                                          <p:val>
                                            <p:fltVal val="0"/>
                                          </p:val>
                                        </p:tav>
                                        <p:tav tm="100000">
                                          <p:val>
                                            <p:strVal val="#ppt_h"/>
                                          </p:val>
                                        </p:tav>
                                      </p:tavLst>
                                    </p:anim>
                                    <p:animEffect transition="in" filter="fade">
                                      <p:cBhvr>
                                        <p:cTn id="15" dur="300"/>
                                        <p:tgtEl>
                                          <p:spTgt spid="22564"/>
                                        </p:tgtEl>
                                      </p:cBhvr>
                                    </p:animEffect>
                                  </p:childTnLst>
                                </p:cTn>
                              </p:par>
                              <p:par>
                                <p:cTn id="16" presetID="10" presetClass="exit" presetSubtype="0" fill="hold" nodeType="withEffect">
                                  <p:stCondLst>
                                    <p:cond delay="0"/>
                                  </p:stCondLst>
                                  <p:childTnLst>
                                    <p:anim calcmode="lin" valueType="num">
                                      <p:cBhvr>
                                        <p:cTn id="17" dur="300"/>
                                        <p:tgtEl>
                                          <p:spTgt spid="22560"/>
                                        </p:tgtEl>
                                        <p:attrNameLst>
                                          <p:attrName>ppt_w</p:attrName>
                                        </p:attrNameLst>
                                      </p:cBhvr>
                                      <p:tavLst>
                                        <p:tav tm="0">
                                          <p:val>
                                            <p:strVal val="ppt_w"/>
                                          </p:val>
                                        </p:tav>
                                        <p:tav tm="100000">
                                          <p:val>
                                            <p:fltVal val="0"/>
                                          </p:val>
                                        </p:tav>
                                      </p:tavLst>
                                    </p:anim>
                                    <p:anim calcmode="lin" valueType="num">
                                      <p:cBhvr>
                                        <p:cTn id="18" dur="300"/>
                                        <p:tgtEl>
                                          <p:spTgt spid="22560"/>
                                        </p:tgtEl>
                                        <p:attrNameLst>
                                          <p:attrName>ppt_h</p:attrName>
                                        </p:attrNameLst>
                                      </p:cBhvr>
                                      <p:tavLst>
                                        <p:tav tm="0">
                                          <p:val>
                                            <p:strVal val="ppt_h"/>
                                          </p:val>
                                        </p:tav>
                                        <p:tav tm="100000">
                                          <p:val>
                                            <p:fltVal val="0"/>
                                          </p:val>
                                        </p:tav>
                                      </p:tavLst>
                                    </p:anim>
                                    <p:animEffect transition="out" filter="fade">
                                      <p:cBhvr>
                                        <p:cTn id="19" dur="300"/>
                                        <p:tgtEl>
                                          <p:spTgt spid="22560"/>
                                        </p:tgtEl>
                                      </p:cBhvr>
                                    </p:animEffect>
                                    <p:set>
                                      <p:cBhvr>
                                        <p:cTn id="20" dur="1" fill="hold">
                                          <p:stCondLst>
                                            <p:cond delay="299"/>
                                          </p:stCondLst>
                                        </p:cTn>
                                        <p:tgtEl>
                                          <p:spTgt spid="22560"/>
                                        </p:tgtEl>
                                        <p:attrNameLst>
                                          <p:attrName>style.visibility</p:attrName>
                                        </p:attrNameLst>
                                      </p:cBhvr>
                                      <p:to>
                                        <p:strVal val="hidden"/>
                                      </p:to>
                                    </p:set>
                                  </p:childTnLst>
                                </p:cTn>
                              </p:par>
                            </p:childTnLst>
                          </p:cTn>
                        </p:par>
                        <p:par>
                          <p:cTn id="21" fill="hold">
                            <p:stCondLst>
                              <p:cond delay="1500"/>
                            </p:stCondLst>
                            <p:childTnLst>
                              <p:par>
                                <p:cTn id="22" presetID="2" presetClass="exit" presetSubtype="4" fill="hold" nodeType="afterEffect">
                                  <p:stCondLst>
                                    <p:cond delay="0"/>
                                  </p:stCondLst>
                                  <p:childTnLst>
                                    <p:anim calcmode="lin" valueType="num">
                                      <p:cBhvr additive="base">
                                        <p:cTn id="23" dur="1000"/>
                                        <p:tgtEl>
                                          <p:spTgt spid="22567"/>
                                        </p:tgtEl>
                                        <p:attrNameLst>
                                          <p:attrName>ppt_x</p:attrName>
                                        </p:attrNameLst>
                                      </p:cBhvr>
                                      <p:tavLst>
                                        <p:tav tm="0">
                                          <p:val>
                                            <p:strVal val="ppt_x"/>
                                          </p:val>
                                        </p:tav>
                                        <p:tav tm="100000">
                                          <p:val>
                                            <p:strVal val="ppt_x"/>
                                          </p:val>
                                        </p:tav>
                                      </p:tavLst>
                                    </p:anim>
                                    <p:anim calcmode="lin" valueType="num">
                                      <p:cBhvr additive="base">
                                        <p:cTn id="24" dur="1000"/>
                                        <p:tgtEl>
                                          <p:spTgt spid="22567"/>
                                        </p:tgtEl>
                                        <p:attrNameLst>
                                          <p:attrName>ppt_y</p:attrName>
                                        </p:attrNameLst>
                                      </p:cBhvr>
                                      <p:tavLst>
                                        <p:tav tm="0">
                                          <p:val>
                                            <p:strVal val="ppt_y"/>
                                          </p:val>
                                        </p:tav>
                                        <p:tav tm="100000">
                                          <p:val>
                                            <p:strVal val="1+ppt_h/2"/>
                                          </p:val>
                                        </p:tav>
                                      </p:tavLst>
                                    </p:anim>
                                    <p:set>
                                      <p:cBhvr>
                                        <p:cTn id="25" dur="1" fill="hold">
                                          <p:stCondLst>
                                            <p:cond delay="999"/>
                                          </p:stCondLst>
                                        </p:cTn>
                                        <p:tgtEl>
                                          <p:spTgt spid="22567"/>
                                        </p:tgtEl>
                                        <p:attrNameLst>
                                          <p:attrName>style.visibility</p:attrName>
                                        </p:attrNameLst>
                                      </p:cBhvr>
                                      <p:to>
                                        <p:strVal val="hidden"/>
                                      </p:to>
                                    </p:set>
                                  </p:childTnLst>
                                </p:cTn>
                              </p:par>
                            </p:childTnLst>
                          </p:cTn>
                        </p:par>
                        <p:par>
                          <p:cTn id="26" fill="hold">
                            <p:stCondLst>
                              <p:cond delay="2500"/>
                            </p:stCondLst>
                            <p:childTnLst>
                              <p:par>
                                <p:cTn id="27" presetID="26" presetClass="emph" presetSubtype="0" fill="hold" grpId="0" nodeType="afterEffect">
                                  <p:stCondLst>
                                    <p:cond delay="0"/>
                                  </p:stCondLst>
                                  <p:childTnLst>
                                    <p:animEffect transition="out" filter="fade">
                                      <p:cBhvr>
                                        <p:cTn id="28" dur="500" tmFilter="0, 0; .2, .5; .8, .5; 1, 0"/>
                                        <p:tgtEl>
                                          <p:spTgt spid="40"/>
                                        </p:tgtEl>
                                      </p:cBhvr>
                                    </p:animEffect>
                                    <p:animScale>
                                      <p:cBhvr>
                                        <p:cTn id="29" dur="250" autoRev="1" fill="hold"/>
                                        <p:tgtEl>
                                          <p:spTgt spid="40"/>
                                        </p:tgtEl>
                                      </p:cBhvr>
                                      <p:by x="105000" y="105000"/>
                                    </p:animScale>
                                  </p:childTnLst>
                                </p:cTn>
                              </p:par>
                            </p:childTnLst>
                          </p:cTn>
                        </p:par>
                        <p:par>
                          <p:cTn id="30" fill="hold">
                            <p:stCondLst>
                              <p:cond delay="3000"/>
                            </p:stCondLst>
                            <p:childTnLst>
                              <p:par>
                                <p:cTn id="31" presetID="12" presetClass="entr" presetSubtype="2" fill="hold" grpId="0" nodeType="afterEffect">
                                  <p:stCondLst>
                                    <p:cond delay="0"/>
                                  </p:stCondLst>
                                  <p:childTnLst>
                                    <p:set>
                                      <p:cBhvr>
                                        <p:cTn id="32" dur="1" fill="hold">
                                          <p:stCondLst>
                                            <p:cond delay="0"/>
                                          </p:stCondLst>
                                        </p:cTn>
                                        <p:tgtEl>
                                          <p:spTgt spid="22533"/>
                                        </p:tgtEl>
                                        <p:attrNameLst>
                                          <p:attrName>style.visibility</p:attrName>
                                        </p:attrNameLst>
                                      </p:cBhvr>
                                      <p:to>
                                        <p:strVal val="visible"/>
                                      </p:to>
                                    </p:set>
                                    <p:anim calcmode="lin" valueType="num">
                                      <p:cBhvr additive="base">
                                        <p:cTn id="33" dur="300"/>
                                        <p:tgtEl>
                                          <p:spTgt spid="22533"/>
                                        </p:tgtEl>
                                        <p:attrNameLst>
                                          <p:attrName>ppt_x</p:attrName>
                                        </p:attrNameLst>
                                      </p:cBhvr>
                                      <p:tavLst>
                                        <p:tav tm="0">
                                          <p:val>
                                            <p:strVal val="#ppt_x+#ppt_w*1.125000"/>
                                          </p:val>
                                        </p:tav>
                                        <p:tav tm="100000">
                                          <p:val>
                                            <p:strVal val="#ppt_x"/>
                                          </p:val>
                                        </p:tav>
                                      </p:tavLst>
                                    </p:anim>
                                    <p:animEffect transition="in" filter="wipe(left)">
                                      <p:cBhvr>
                                        <p:cTn id="34" dur="300"/>
                                        <p:tgtEl>
                                          <p:spTgt spid="22533"/>
                                        </p:tgtEl>
                                      </p:cBhvr>
                                    </p:animEffect>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2542"/>
                                        </p:tgtEl>
                                        <p:attrNameLst>
                                          <p:attrName>style.visibility</p:attrName>
                                        </p:attrNameLst>
                                      </p:cBhvr>
                                      <p:to>
                                        <p:strVal val="visible"/>
                                      </p:to>
                                    </p:set>
                                    <p:animEffect transition="in" filter="wipe(up)">
                                      <p:cBhvr>
                                        <p:cTn id="38" dur="500"/>
                                        <p:tgtEl>
                                          <p:spTgt spid="22542"/>
                                        </p:tgtEl>
                                      </p:cBhvr>
                                    </p:animEffect>
                                  </p:childTnLst>
                                </p:cTn>
                              </p:par>
                            </p:childTnLst>
                          </p:cTn>
                        </p:par>
                        <p:par>
                          <p:cTn id="39" fill="hold">
                            <p:stCondLst>
                              <p:cond delay="4000"/>
                            </p:stCondLst>
                            <p:childTnLst>
                              <p:par>
                                <p:cTn id="40" presetID="56" presetClass="entr" presetSubtype="0" fill="hold" grpId="0" nodeType="afterEffect">
                                  <p:stCondLst>
                                    <p:cond delay="0"/>
                                  </p:stCondLst>
                                  <p:iterate type="lt">
                                    <p:tmPct val="10000"/>
                                  </p:iterate>
                                  <p:childTnLst>
                                    <p:set>
                                      <p:cBhvr>
                                        <p:cTn id="41" dur="1" fill="hold">
                                          <p:stCondLst>
                                            <p:cond delay="0"/>
                                          </p:stCondLst>
                                        </p:cTn>
                                        <p:tgtEl>
                                          <p:spTgt spid="22563"/>
                                        </p:tgtEl>
                                        <p:attrNameLst>
                                          <p:attrName>style.visibility</p:attrName>
                                        </p:attrNameLst>
                                      </p:cBhvr>
                                      <p:to>
                                        <p:strVal val="visible"/>
                                      </p:to>
                                    </p:set>
                                    <p:anim by="(-#ppt_w*2)" calcmode="lin" valueType="num">
                                      <p:cBhvr rctx="PPT">
                                        <p:cTn id="42" dur="250" autoRev="1" fill="hold">
                                          <p:stCondLst>
                                            <p:cond delay="0"/>
                                          </p:stCondLst>
                                        </p:cTn>
                                        <p:tgtEl>
                                          <p:spTgt spid="22563"/>
                                        </p:tgtEl>
                                        <p:attrNameLst>
                                          <p:attrName>ppt_w</p:attrName>
                                        </p:attrNameLst>
                                      </p:cBhvr>
                                    </p:anim>
                                    <p:anim by="(#ppt_w*0.50)" calcmode="lin" valueType="num">
                                      <p:cBhvr>
                                        <p:cTn id="43" dur="250" decel="50000" autoRev="1" fill="hold">
                                          <p:stCondLst>
                                            <p:cond delay="0"/>
                                          </p:stCondLst>
                                        </p:cTn>
                                        <p:tgtEl>
                                          <p:spTgt spid="22563"/>
                                        </p:tgtEl>
                                        <p:attrNameLst>
                                          <p:attrName>ppt_x</p:attrName>
                                        </p:attrNameLst>
                                      </p:cBhvr>
                                    </p:anim>
                                    <p:anim from="(-#ppt_h/2)" to="(#ppt_y)" calcmode="lin" valueType="num">
                                      <p:cBhvr>
                                        <p:cTn id="44" dur="500" fill="hold">
                                          <p:stCondLst>
                                            <p:cond delay="0"/>
                                          </p:stCondLst>
                                        </p:cTn>
                                        <p:tgtEl>
                                          <p:spTgt spid="22563"/>
                                        </p:tgtEl>
                                        <p:attrNameLst>
                                          <p:attrName>ppt_y</p:attrName>
                                        </p:attrNameLst>
                                      </p:cBhvr>
                                    </p:anim>
                                    <p:animRot by="21600000">
                                      <p:cBhvr>
                                        <p:cTn id="45" dur="500" fill="hold">
                                          <p:stCondLst>
                                            <p:cond delay="0"/>
                                          </p:stCondLst>
                                        </p:cTn>
                                        <p:tgtEl>
                                          <p:spTgt spid="2256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P spid="22563" grpId="0" autoUpdateAnimBg="0"/>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7375490" y="975583"/>
            <a:ext cx="4326325" cy="400110"/>
          </a:xfrm>
          <a:prstGeom prst="rect">
            <a:avLst/>
          </a:prstGeom>
          <a:solidFill>
            <a:srgbClr val="00B0F0"/>
          </a:solidFill>
          <a:effectLst>
            <a:outerShdw blurRad="50800" dist="38100" dir="5400000" algn="t" rotWithShape="0">
              <a:prstClr val="black">
                <a:alpha val="40000"/>
              </a:prstClr>
            </a:outerShdw>
          </a:effectLst>
        </p:spPr>
        <p:txBody>
          <a:bodyPr wrap="square" rtlCol="0">
            <a:spAutoFit/>
          </a:bodyPr>
          <a:lstStyle/>
          <a:p>
            <a:r>
              <a:rPr lang="zh-CN" altLang="en-US" sz="2000" dirty="0">
                <a:solidFill>
                  <a:srgbClr val="F8F8F8"/>
                </a:solidFill>
                <a:latin typeface="黑体" panose="02010609060101010101" pitchFamily="49" charset="-122"/>
                <a:ea typeface="黑体" panose="02010609060101010101" pitchFamily="49" charset="-122"/>
                <a:hlinkClick r:id="rId1" action="ppaction://hlinkfile"/>
              </a:rPr>
              <a:t>点击视频：什么是新媒体短视频营销</a:t>
            </a:r>
            <a:endParaRPr lang="zh-CN" altLang="en-US" sz="2000" dirty="0">
              <a:solidFill>
                <a:srgbClr val="F8F8F8"/>
              </a:solidFill>
              <a:latin typeface="黑体" panose="02010609060101010101" pitchFamily="49" charset="-122"/>
              <a:ea typeface="黑体" panose="02010609060101010101" pitchFamily="49" charset="-122"/>
            </a:endParaRPr>
          </a:p>
        </p:txBody>
      </p:sp>
      <p:sp>
        <p:nvSpPr>
          <p:cNvPr id="10" name="矩形 9"/>
          <p:cNvSpPr/>
          <p:nvPr/>
        </p:nvSpPr>
        <p:spPr>
          <a:xfrm>
            <a:off x="500729" y="1780710"/>
            <a:ext cx="11195304" cy="4672626"/>
          </a:xfrm>
          <a:prstGeom prst="rect">
            <a:avLst/>
          </a:prstGeom>
        </p:spPr>
        <p:txBody>
          <a:bodyPr wrap="square">
            <a:spAutoFit/>
          </a:bodyPr>
          <a:lstStyle/>
          <a:p>
            <a:pPr indent="612140" algn="just">
              <a:lnSpc>
                <a:spcPct val="120000"/>
              </a:lnSpc>
              <a:spcBef>
                <a:spcPts val="500"/>
              </a:spcBef>
            </a:pPr>
            <a:r>
              <a:rPr lang="zh-CN" altLang="en-US" sz="2400" dirty="0">
                <a:solidFill>
                  <a:srgbClr val="C00000"/>
                </a:solidFill>
                <a:latin typeface="+mj-lt"/>
                <a:ea typeface="黑体" panose="02010609060101010101" pitchFamily="49" charset="-122"/>
              </a:rPr>
              <a:t>短视频</a:t>
            </a:r>
            <a:r>
              <a:rPr lang="zh-CN" altLang="en-US" sz="2400" dirty="0">
                <a:solidFill>
                  <a:schemeClr val="accent2"/>
                </a:solidFill>
                <a:latin typeface="+mj-lt"/>
                <a:ea typeface="黑体" panose="02010609060101010101" pitchFamily="49" charset="-122"/>
              </a:rPr>
              <a:t>主要依托于移动智能终端实现快速拍摄与美化编辑，可在社交媒体平台上实时分享和无缝对接的一种新型视频形式。短视频内容融合了技能分享、幽默搞笑、时尚潮流、社会热点、街头采访、公益教育、广告创意、商业定制等主题。</a:t>
            </a:r>
            <a:endParaRPr lang="zh-CN" altLang="en-US" sz="2400" dirty="0">
              <a:solidFill>
                <a:schemeClr val="accent2"/>
              </a:solidFill>
              <a:latin typeface="+mj-lt"/>
              <a:ea typeface="黑体" panose="02010609060101010101" pitchFamily="49" charset="-122"/>
            </a:endParaRPr>
          </a:p>
          <a:p>
            <a:pPr indent="612140" algn="just">
              <a:lnSpc>
                <a:spcPct val="120000"/>
              </a:lnSpc>
              <a:spcBef>
                <a:spcPts val="500"/>
              </a:spcBef>
            </a:pPr>
            <a:r>
              <a:rPr lang="zh-CN" altLang="en-US" sz="2400" dirty="0">
                <a:solidFill>
                  <a:schemeClr val="accent2"/>
                </a:solidFill>
                <a:latin typeface="+mj-lt"/>
                <a:ea typeface="黑体" panose="02010609060101010101" pitchFamily="49" charset="-122"/>
              </a:rPr>
              <a:t>短视频长度从几秒到几分钟不等，由于内容较短，可以单独成片，也可以成为系列栏目。      </a:t>
            </a:r>
            <a:endParaRPr lang="zh-CN" altLang="en-US" sz="2400" dirty="0">
              <a:solidFill>
                <a:schemeClr val="accent2"/>
              </a:solidFill>
              <a:latin typeface="+mj-lt"/>
              <a:ea typeface="黑体" panose="02010609060101010101" pitchFamily="49" charset="-122"/>
            </a:endParaRPr>
          </a:p>
          <a:p>
            <a:pPr indent="612140" algn="just">
              <a:lnSpc>
                <a:spcPct val="120000"/>
              </a:lnSpc>
              <a:spcBef>
                <a:spcPts val="500"/>
              </a:spcBef>
            </a:pPr>
            <a:r>
              <a:rPr lang="zh-CN" altLang="en-US" sz="2400" dirty="0">
                <a:solidFill>
                  <a:srgbClr val="C00000"/>
                </a:solidFill>
                <a:latin typeface="+mj-lt"/>
                <a:ea typeface="黑体" panose="02010609060101010101" pitchFamily="49" charset="-122"/>
              </a:rPr>
              <a:t>国外比较有代表性的短视频发布平台</a:t>
            </a:r>
            <a:r>
              <a:rPr lang="zh-CN" altLang="en-US" sz="2400" dirty="0">
                <a:solidFill>
                  <a:schemeClr val="accent2"/>
                </a:solidFill>
                <a:latin typeface="+mj-lt"/>
                <a:ea typeface="黑体" panose="02010609060101010101" pitchFamily="49" charset="-122"/>
              </a:rPr>
              <a:t>有</a:t>
            </a:r>
            <a:r>
              <a:rPr lang="en-US" altLang="zh-CN" sz="2400" dirty="0">
                <a:solidFill>
                  <a:schemeClr val="accent2"/>
                </a:solidFill>
                <a:latin typeface="+mj-lt"/>
                <a:ea typeface="黑体" panose="02010609060101010101" pitchFamily="49" charset="-122"/>
              </a:rPr>
              <a:t>Instagram</a:t>
            </a:r>
            <a:r>
              <a:rPr lang="zh-CN" altLang="en-US" sz="2400" dirty="0">
                <a:solidFill>
                  <a:schemeClr val="accent2"/>
                </a:solidFill>
                <a:latin typeface="+mj-lt"/>
                <a:ea typeface="黑体" panose="02010609060101010101" pitchFamily="49" charset="-122"/>
              </a:rPr>
              <a:t>、</a:t>
            </a:r>
            <a:r>
              <a:rPr lang="en-US" altLang="zh-CN" sz="2400" dirty="0">
                <a:solidFill>
                  <a:schemeClr val="accent2"/>
                </a:solidFill>
                <a:latin typeface="+mj-lt"/>
                <a:ea typeface="黑体" panose="02010609060101010101" pitchFamily="49" charset="-122"/>
              </a:rPr>
              <a:t>Vine</a:t>
            </a:r>
            <a:r>
              <a:rPr lang="zh-CN" altLang="en-US" sz="2400" dirty="0">
                <a:solidFill>
                  <a:schemeClr val="accent2"/>
                </a:solidFill>
                <a:latin typeface="+mj-lt"/>
                <a:ea typeface="黑体" panose="02010609060101010101" pitchFamily="49" charset="-122"/>
              </a:rPr>
              <a:t>、</a:t>
            </a:r>
            <a:r>
              <a:rPr lang="en-US" altLang="zh-CN" sz="2400" dirty="0">
                <a:solidFill>
                  <a:schemeClr val="accent2"/>
                </a:solidFill>
                <a:latin typeface="+mj-lt"/>
                <a:ea typeface="黑体" panose="02010609060101010101" pitchFamily="49" charset="-122"/>
              </a:rPr>
              <a:t>Snapchat</a:t>
            </a:r>
            <a:r>
              <a:rPr lang="zh-CN" altLang="en-US" sz="2400" dirty="0">
                <a:solidFill>
                  <a:schemeClr val="accent2"/>
                </a:solidFill>
                <a:latin typeface="+mj-lt"/>
                <a:ea typeface="黑体" panose="02010609060101010101" pitchFamily="49" charset="-122"/>
              </a:rPr>
              <a:t>等。</a:t>
            </a:r>
            <a:r>
              <a:rPr lang="zh-CN" altLang="en-US" sz="2400" dirty="0">
                <a:solidFill>
                  <a:srgbClr val="C00000"/>
                </a:solidFill>
                <a:latin typeface="+mj-lt"/>
                <a:ea typeface="黑体" panose="02010609060101010101" pitchFamily="49" charset="-122"/>
              </a:rPr>
              <a:t>国内有代表性的短视频平台</a:t>
            </a:r>
            <a:r>
              <a:rPr lang="zh-CN" altLang="en-US" sz="2400" dirty="0">
                <a:solidFill>
                  <a:schemeClr val="accent2"/>
                </a:solidFill>
                <a:latin typeface="+mj-lt"/>
                <a:ea typeface="黑体" panose="02010609060101010101" pitchFamily="49" charset="-122"/>
              </a:rPr>
              <a:t>有抖音、快手、西瓜视频、火山小视频、小影、小咖秀、秒拍、美拍等。</a:t>
            </a:r>
            <a:endParaRPr lang="zh-CN" altLang="en-US" sz="2400" dirty="0">
              <a:solidFill>
                <a:schemeClr val="accent2"/>
              </a:solidFill>
              <a:latin typeface="+mj-lt"/>
              <a:ea typeface="黑体" panose="02010609060101010101" pitchFamily="49" charset="-122"/>
            </a:endParaRPr>
          </a:p>
          <a:p>
            <a:pPr indent="612140" algn="just">
              <a:lnSpc>
                <a:spcPct val="120000"/>
              </a:lnSpc>
              <a:spcBef>
                <a:spcPts val="500"/>
              </a:spcBef>
            </a:pPr>
            <a:r>
              <a:rPr lang="zh-CN" altLang="en-US" sz="2400" dirty="0">
                <a:solidFill>
                  <a:schemeClr val="accent2"/>
                </a:solidFill>
                <a:latin typeface="+mj-lt"/>
                <a:ea typeface="黑体" panose="02010609060101010101" pitchFamily="49" charset="-122"/>
              </a:rPr>
              <a:t>短视频营销就是企业和品牌主借助于短视频这种媒介形式进行社会化营销（</a:t>
            </a:r>
            <a:r>
              <a:rPr lang="en-US" altLang="zh-CN" sz="2400" dirty="0">
                <a:solidFill>
                  <a:schemeClr val="accent2"/>
                </a:solidFill>
                <a:latin typeface="+mj-lt"/>
                <a:ea typeface="黑体" panose="02010609060101010101" pitchFamily="49" charset="-122"/>
              </a:rPr>
              <a:t>Social Marketing</a:t>
            </a:r>
            <a:r>
              <a:rPr lang="zh-CN" altLang="en-US" sz="2400" dirty="0">
                <a:solidFill>
                  <a:schemeClr val="accent2"/>
                </a:solidFill>
                <a:latin typeface="+mj-lt"/>
                <a:ea typeface="黑体" panose="02010609060101010101" pitchFamily="49" charset="-122"/>
              </a:rPr>
              <a:t>）的一种方式。</a:t>
            </a:r>
            <a:endParaRPr lang="zh-CN" altLang="en-US" sz="2400" dirty="0">
              <a:solidFill>
                <a:srgbClr val="C00000"/>
              </a:solidFill>
              <a:latin typeface="+mj-lt"/>
              <a:ea typeface="黑体" panose="02010609060101010101" pitchFamily="49" charset="-122"/>
            </a:endParaRPr>
          </a:p>
        </p:txBody>
      </p:sp>
      <p:pic>
        <p:nvPicPr>
          <p:cNvPr id="3" name="图片 2">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5232" y="764704"/>
            <a:ext cx="821869" cy="821869"/>
          </a:xfrm>
          <a:prstGeom prst="rect">
            <a:avLst/>
          </a:prstGeom>
        </p:spPr>
      </p:pic>
    </p:spTree>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箭头连接符 1"/>
          <p:cNvCxnSpPr/>
          <p:nvPr/>
        </p:nvCxnSpPr>
        <p:spPr>
          <a:xfrm>
            <a:off x="-4" y="4357076"/>
            <a:ext cx="12195177" cy="0"/>
          </a:xfrm>
          <a:prstGeom prst="straightConnector1">
            <a:avLst/>
          </a:prstGeom>
          <a:ln w="152400">
            <a:solidFill>
              <a:srgbClr val="A6A6A6">
                <a:alpha val="52941"/>
              </a:srgb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977022" y="4042461"/>
            <a:ext cx="639384" cy="629230"/>
            <a:chOff x="1762551" y="3008791"/>
            <a:chExt cx="639384" cy="629230"/>
          </a:xfrm>
        </p:grpSpPr>
        <p:sp>
          <p:nvSpPr>
            <p:cNvPr id="4" name="Oval 4"/>
            <p:cNvSpPr/>
            <p:nvPr/>
          </p:nvSpPr>
          <p:spPr>
            <a:xfrm>
              <a:off x="1762551" y="3008791"/>
              <a:ext cx="626458" cy="629230"/>
            </a:xfrm>
            <a:prstGeom prst="ellipse">
              <a:avLst/>
            </a:prstGeom>
            <a:solidFill>
              <a:schemeClr val="tx2">
                <a:lumMod val="60000"/>
                <a:lumOff val="4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bg1">
                    <a:lumMod val="95000"/>
                  </a:schemeClr>
                </a:solidFill>
                <a:latin typeface="Arial" panose="020B0604020202020204" pitchFamily="34" charset="0"/>
                <a:ea typeface="黑体" panose="02010609060101010101" pitchFamily="49" charset="-122"/>
                <a:cs typeface="Arial" panose="020B0604020202020204" pitchFamily="34" charset="0"/>
              </a:endParaRPr>
            </a:p>
          </p:txBody>
        </p:sp>
        <p:sp>
          <p:nvSpPr>
            <p:cNvPr id="5" name="Rectangle 4"/>
            <p:cNvSpPr txBox="1">
              <a:spLocks noChangeArrowheads="1"/>
            </p:cNvSpPr>
            <p:nvPr/>
          </p:nvSpPr>
          <p:spPr bwMode="auto">
            <a:xfrm>
              <a:off x="1762551" y="3158908"/>
              <a:ext cx="639384"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1"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2800" dirty="0">
                  <a:solidFill>
                    <a:srgbClr val="F8F8F8"/>
                  </a:solidFill>
                  <a:latin typeface="Arial" panose="020B0604020202020204" pitchFamily="34" charset="0"/>
                  <a:ea typeface="黑体" panose="02010609060101010101" pitchFamily="49" charset="-122"/>
                  <a:cs typeface="Arial" panose="020B0604020202020204" pitchFamily="34" charset="0"/>
                </a:rPr>
                <a:t>1</a:t>
              </a:r>
              <a:endParaRPr lang="zh-CN" sz="2800" dirty="0">
                <a:solidFill>
                  <a:srgbClr val="F8F8F8"/>
                </a:solidFill>
                <a:latin typeface="Arial" panose="020B0604020202020204" pitchFamily="34" charset="0"/>
                <a:ea typeface="黑体" panose="02010609060101010101" pitchFamily="49" charset="-122"/>
                <a:cs typeface="Arial" panose="020B0604020202020204" pitchFamily="34" charset="0"/>
              </a:endParaRPr>
            </a:p>
          </p:txBody>
        </p:sp>
      </p:grpSp>
      <p:grpSp>
        <p:nvGrpSpPr>
          <p:cNvPr id="6" name="组合 5"/>
          <p:cNvGrpSpPr/>
          <p:nvPr/>
        </p:nvGrpSpPr>
        <p:grpSpPr>
          <a:xfrm>
            <a:off x="2552510" y="4030622"/>
            <a:ext cx="639384" cy="629230"/>
            <a:chOff x="3338039" y="2996952"/>
            <a:chExt cx="639384" cy="629230"/>
          </a:xfrm>
        </p:grpSpPr>
        <p:sp>
          <p:nvSpPr>
            <p:cNvPr id="7" name="Oval 4"/>
            <p:cNvSpPr/>
            <p:nvPr/>
          </p:nvSpPr>
          <p:spPr>
            <a:xfrm>
              <a:off x="3338039" y="2996952"/>
              <a:ext cx="626458" cy="629230"/>
            </a:xfrm>
            <a:prstGeom prst="ellipse">
              <a:avLst/>
            </a:prstGeom>
            <a:solidFill>
              <a:srgbClr val="92D05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8F8F8"/>
                </a:solidFill>
                <a:latin typeface="Arial" panose="020B0604020202020204" pitchFamily="34" charset="0"/>
                <a:ea typeface="黑体" panose="02010609060101010101" pitchFamily="49" charset="-122"/>
                <a:cs typeface="Arial" panose="020B0604020202020204" pitchFamily="34" charset="0"/>
              </a:endParaRPr>
            </a:p>
          </p:txBody>
        </p:sp>
        <p:sp>
          <p:nvSpPr>
            <p:cNvPr id="8" name="Rectangle 4"/>
            <p:cNvSpPr txBox="1">
              <a:spLocks noChangeArrowheads="1"/>
            </p:cNvSpPr>
            <p:nvPr/>
          </p:nvSpPr>
          <p:spPr bwMode="auto">
            <a:xfrm>
              <a:off x="3338039" y="3147069"/>
              <a:ext cx="639384"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1"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2800" dirty="0">
                  <a:solidFill>
                    <a:srgbClr val="F8F8F8"/>
                  </a:solidFill>
                  <a:latin typeface="Arial" panose="020B0604020202020204" pitchFamily="34" charset="0"/>
                  <a:ea typeface="黑体" panose="02010609060101010101" pitchFamily="49" charset="-122"/>
                  <a:cs typeface="Arial" panose="020B0604020202020204" pitchFamily="34" charset="0"/>
                </a:rPr>
                <a:t>2</a:t>
              </a:r>
              <a:endParaRPr lang="zh-CN" sz="2800" dirty="0">
                <a:solidFill>
                  <a:srgbClr val="F8F8F8"/>
                </a:solidFill>
                <a:latin typeface="Arial" panose="020B0604020202020204" pitchFamily="34" charset="0"/>
                <a:ea typeface="黑体" panose="02010609060101010101" pitchFamily="49" charset="-122"/>
                <a:cs typeface="Arial" panose="020B0604020202020204" pitchFamily="34" charset="0"/>
              </a:endParaRPr>
            </a:p>
          </p:txBody>
        </p:sp>
      </p:grpSp>
      <p:grpSp>
        <p:nvGrpSpPr>
          <p:cNvPr id="9" name="组合 8"/>
          <p:cNvGrpSpPr/>
          <p:nvPr/>
        </p:nvGrpSpPr>
        <p:grpSpPr>
          <a:xfrm>
            <a:off x="4145374" y="4049464"/>
            <a:ext cx="639384" cy="629230"/>
            <a:chOff x="4930903" y="3015794"/>
            <a:chExt cx="639384" cy="629230"/>
          </a:xfrm>
        </p:grpSpPr>
        <p:sp>
          <p:nvSpPr>
            <p:cNvPr id="10" name="Oval 4"/>
            <p:cNvSpPr/>
            <p:nvPr/>
          </p:nvSpPr>
          <p:spPr>
            <a:xfrm>
              <a:off x="4930903" y="3015794"/>
              <a:ext cx="626458" cy="629230"/>
            </a:xfrm>
            <a:prstGeom prst="ellipse">
              <a:avLst/>
            </a:prstGeom>
            <a:solidFill>
              <a:schemeClr val="bg1">
                <a:lumMod val="60000"/>
                <a:lumOff val="4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F8F8F8"/>
                </a:solidFill>
                <a:latin typeface="Arial" panose="020B0604020202020204" pitchFamily="34" charset="0"/>
                <a:ea typeface="黑体" panose="02010609060101010101" pitchFamily="49" charset="-122"/>
                <a:cs typeface="Arial" panose="020B0604020202020204" pitchFamily="34" charset="0"/>
              </a:endParaRPr>
            </a:p>
          </p:txBody>
        </p:sp>
        <p:sp>
          <p:nvSpPr>
            <p:cNvPr id="11" name="Rectangle 4"/>
            <p:cNvSpPr txBox="1">
              <a:spLocks noChangeArrowheads="1"/>
            </p:cNvSpPr>
            <p:nvPr/>
          </p:nvSpPr>
          <p:spPr bwMode="auto">
            <a:xfrm>
              <a:off x="4930903" y="3165911"/>
              <a:ext cx="639384"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1"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2800" dirty="0">
                  <a:solidFill>
                    <a:srgbClr val="F8F8F8"/>
                  </a:solidFill>
                  <a:latin typeface="Arial" panose="020B0604020202020204" pitchFamily="34" charset="0"/>
                  <a:ea typeface="黑体" panose="02010609060101010101" pitchFamily="49" charset="-122"/>
                  <a:cs typeface="Arial" panose="020B0604020202020204" pitchFamily="34" charset="0"/>
                </a:rPr>
                <a:t>3</a:t>
              </a:r>
              <a:endParaRPr lang="zh-CN" sz="2800" dirty="0">
                <a:solidFill>
                  <a:srgbClr val="F8F8F8"/>
                </a:solidFill>
                <a:latin typeface="Arial" panose="020B0604020202020204" pitchFamily="34" charset="0"/>
                <a:ea typeface="黑体" panose="02010609060101010101" pitchFamily="49" charset="-122"/>
                <a:cs typeface="Arial" panose="020B0604020202020204" pitchFamily="34" charset="0"/>
              </a:endParaRPr>
            </a:p>
          </p:txBody>
        </p:sp>
      </p:grpSp>
      <p:grpSp>
        <p:nvGrpSpPr>
          <p:cNvPr id="12" name="组合 11"/>
          <p:cNvGrpSpPr/>
          <p:nvPr/>
        </p:nvGrpSpPr>
        <p:grpSpPr>
          <a:xfrm>
            <a:off x="5657542" y="4049464"/>
            <a:ext cx="639384" cy="629230"/>
            <a:chOff x="6443071" y="3015794"/>
            <a:chExt cx="639384" cy="629230"/>
          </a:xfrm>
        </p:grpSpPr>
        <p:sp>
          <p:nvSpPr>
            <p:cNvPr id="13" name="Oval 4"/>
            <p:cNvSpPr/>
            <p:nvPr/>
          </p:nvSpPr>
          <p:spPr>
            <a:xfrm>
              <a:off x="6443071" y="3015794"/>
              <a:ext cx="626458" cy="629230"/>
            </a:xfrm>
            <a:prstGeom prst="ellipse">
              <a:avLst/>
            </a:prstGeom>
            <a:solidFill>
              <a:schemeClr val="accent4">
                <a:lumMod val="60000"/>
                <a:lumOff val="4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F8F8F8"/>
                </a:solidFill>
                <a:latin typeface="Arial" panose="020B0604020202020204" pitchFamily="34" charset="0"/>
                <a:ea typeface="黑体" panose="02010609060101010101" pitchFamily="49" charset="-122"/>
                <a:cs typeface="Arial" panose="020B0604020202020204" pitchFamily="34" charset="0"/>
              </a:endParaRPr>
            </a:p>
          </p:txBody>
        </p:sp>
        <p:sp>
          <p:nvSpPr>
            <p:cNvPr id="14" name="Rectangle 4"/>
            <p:cNvSpPr txBox="1">
              <a:spLocks noChangeArrowheads="1"/>
            </p:cNvSpPr>
            <p:nvPr/>
          </p:nvSpPr>
          <p:spPr bwMode="auto">
            <a:xfrm>
              <a:off x="6443071" y="3165911"/>
              <a:ext cx="639384"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1"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2800" dirty="0">
                  <a:solidFill>
                    <a:srgbClr val="F8F8F8"/>
                  </a:solidFill>
                  <a:latin typeface="Arial" panose="020B0604020202020204" pitchFamily="34" charset="0"/>
                  <a:ea typeface="黑体" panose="02010609060101010101" pitchFamily="49" charset="-122"/>
                  <a:cs typeface="Arial" panose="020B0604020202020204" pitchFamily="34" charset="0"/>
                </a:rPr>
                <a:t>4</a:t>
              </a:r>
              <a:endParaRPr lang="zh-CN" sz="2800" dirty="0">
                <a:solidFill>
                  <a:srgbClr val="F8F8F8"/>
                </a:solidFill>
                <a:latin typeface="Arial" panose="020B0604020202020204" pitchFamily="34" charset="0"/>
                <a:ea typeface="黑体" panose="02010609060101010101" pitchFamily="49" charset="-122"/>
                <a:cs typeface="Arial" panose="020B0604020202020204" pitchFamily="34" charset="0"/>
              </a:endParaRPr>
            </a:p>
          </p:txBody>
        </p:sp>
      </p:grpSp>
      <p:grpSp>
        <p:nvGrpSpPr>
          <p:cNvPr id="15" name="组合 14"/>
          <p:cNvGrpSpPr/>
          <p:nvPr/>
        </p:nvGrpSpPr>
        <p:grpSpPr>
          <a:xfrm>
            <a:off x="7241718" y="4049464"/>
            <a:ext cx="639384" cy="629230"/>
            <a:chOff x="8027247" y="3015794"/>
            <a:chExt cx="639384" cy="629230"/>
          </a:xfrm>
        </p:grpSpPr>
        <p:sp>
          <p:nvSpPr>
            <p:cNvPr id="16" name="Oval 4"/>
            <p:cNvSpPr/>
            <p:nvPr/>
          </p:nvSpPr>
          <p:spPr>
            <a:xfrm>
              <a:off x="8027247" y="3015794"/>
              <a:ext cx="626458" cy="629230"/>
            </a:xfrm>
            <a:prstGeom prst="ellipse">
              <a:avLst/>
            </a:prstGeom>
            <a:solidFill>
              <a:srgbClr val="009397"/>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F8F8F8"/>
                </a:solidFill>
                <a:latin typeface="Arial" panose="020B0604020202020204" pitchFamily="34" charset="0"/>
                <a:ea typeface="黑体" panose="02010609060101010101" pitchFamily="49" charset="-122"/>
                <a:cs typeface="Arial" panose="020B0604020202020204" pitchFamily="34" charset="0"/>
              </a:endParaRPr>
            </a:p>
          </p:txBody>
        </p:sp>
        <p:sp>
          <p:nvSpPr>
            <p:cNvPr id="17" name="Rectangle 4"/>
            <p:cNvSpPr txBox="1">
              <a:spLocks noChangeArrowheads="1"/>
            </p:cNvSpPr>
            <p:nvPr/>
          </p:nvSpPr>
          <p:spPr bwMode="auto">
            <a:xfrm>
              <a:off x="8027247" y="3165911"/>
              <a:ext cx="639384"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1"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2800" dirty="0">
                  <a:solidFill>
                    <a:srgbClr val="F8F8F8"/>
                  </a:solidFill>
                  <a:latin typeface="Arial" panose="020B0604020202020204" pitchFamily="34" charset="0"/>
                  <a:ea typeface="黑体" panose="02010609060101010101" pitchFamily="49" charset="-122"/>
                  <a:cs typeface="Arial" panose="020B0604020202020204" pitchFamily="34" charset="0"/>
                </a:rPr>
                <a:t>5</a:t>
              </a:r>
              <a:endParaRPr lang="zh-CN" sz="2800" dirty="0">
                <a:solidFill>
                  <a:srgbClr val="F8F8F8"/>
                </a:solidFill>
                <a:latin typeface="Arial" panose="020B0604020202020204" pitchFamily="34" charset="0"/>
                <a:ea typeface="黑体" panose="02010609060101010101" pitchFamily="49" charset="-122"/>
                <a:cs typeface="Arial" panose="020B0604020202020204" pitchFamily="34" charset="0"/>
              </a:endParaRPr>
            </a:p>
          </p:txBody>
        </p:sp>
      </p:grpSp>
      <p:grpSp>
        <p:nvGrpSpPr>
          <p:cNvPr id="18" name="组合 17"/>
          <p:cNvGrpSpPr/>
          <p:nvPr/>
        </p:nvGrpSpPr>
        <p:grpSpPr>
          <a:xfrm>
            <a:off x="8856733" y="4083050"/>
            <a:ext cx="639384" cy="629230"/>
            <a:chOff x="9642262" y="3049380"/>
            <a:chExt cx="639384" cy="629230"/>
          </a:xfrm>
        </p:grpSpPr>
        <p:sp>
          <p:nvSpPr>
            <p:cNvPr id="19" name="Oval 4"/>
            <p:cNvSpPr/>
            <p:nvPr/>
          </p:nvSpPr>
          <p:spPr>
            <a:xfrm>
              <a:off x="9642262" y="3049380"/>
              <a:ext cx="626458" cy="629230"/>
            </a:xfrm>
            <a:prstGeom prst="ellipse">
              <a:avLst/>
            </a:prstGeom>
            <a:solidFill>
              <a:schemeClr val="bg1">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F8F8F8"/>
                </a:solidFill>
                <a:latin typeface="Arial" panose="020B0604020202020204" pitchFamily="34" charset="0"/>
                <a:ea typeface="黑体" panose="02010609060101010101" pitchFamily="49" charset="-122"/>
                <a:cs typeface="Arial" panose="020B0604020202020204" pitchFamily="34" charset="0"/>
              </a:endParaRPr>
            </a:p>
          </p:txBody>
        </p:sp>
        <p:sp>
          <p:nvSpPr>
            <p:cNvPr id="20" name="Rectangle 4"/>
            <p:cNvSpPr txBox="1">
              <a:spLocks noChangeArrowheads="1"/>
            </p:cNvSpPr>
            <p:nvPr/>
          </p:nvSpPr>
          <p:spPr bwMode="auto">
            <a:xfrm>
              <a:off x="9642262" y="3199497"/>
              <a:ext cx="639384"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1"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2800" dirty="0">
                  <a:solidFill>
                    <a:srgbClr val="F8F8F8"/>
                  </a:solidFill>
                  <a:latin typeface="Arial" panose="020B0604020202020204" pitchFamily="34" charset="0"/>
                  <a:ea typeface="黑体" panose="02010609060101010101" pitchFamily="49" charset="-122"/>
                  <a:cs typeface="Arial" panose="020B0604020202020204" pitchFamily="34" charset="0"/>
                </a:rPr>
                <a:t>6</a:t>
              </a:r>
              <a:endParaRPr lang="zh-CN" sz="2800" dirty="0">
                <a:solidFill>
                  <a:srgbClr val="F8F8F8"/>
                </a:solidFill>
                <a:latin typeface="Arial" panose="020B0604020202020204" pitchFamily="34" charset="0"/>
                <a:ea typeface="黑体" panose="02010609060101010101" pitchFamily="49" charset="-122"/>
                <a:cs typeface="Arial" panose="020B0604020202020204" pitchFamily="34" charset="0"/>
              </a:endParaRPr>
            </a:p>
          </p:txBody>
        </p:sp>
      </p:grpSp>
      <p:sp>
        <p:nvSpPr>
          <p:cNvPr id="21" name="TextBox 6"/>
          <p:cNvSpPr txBox="1"/>
          <p:nvPr/>
        </p:nvSpPr>
        <p:spPr>
          <a:xfrm>
            <a:off x="579159" y="5046275"/>
            <a:ext cx="1422184" cy="830997"/>
          </a:xfrm>
          <a:prstGeom prst="rect">
            <a:avLst/>
          </a:prstGeom>
          <a:noFill/>
        </p:spPr>
        <p:txBody>
          <a:bodyPr wrap="none" rtlCol="0">
            <a:spAutoFit/>
          </a:bodyPr>
          <a:lstStyle/>
          <a:p>
            <a:pPr algn="ctr" defTabSz="1219200"/>
            <a:r>
              <a:rPr lang="zh-CN" altLang="en-US" sz="2400" dirty="0">
                <a:solidFill>
                  <a:schemeClr val="accent2"/>
                </a:solidFill>
                <a:latin typeface="黑体" panose="02010609060101010101" pitchFamily="49" charset="-122"/>
                <a:ea typeface="黑体" panose="02010609060101010101" pitchFamily="49" charset="-122"/>
              </a:rPr>
              <a:t>短视频</a:t>
            </a:r>
            <a:endParaRPr lang="en-US" altLang="zh-CN" sz="2400" dirty="0">
              <a:solidFill>
                <a:schemeClr val="accent2"/>
              </a:solidFill>
              <a:latin typeface="黑体" panose="02010609060101010101" pitchFamily="49" charset="-122"/>
              <a:ea typeface="黑体" panose="02010609060101010101" pitchFamily="49" charset="-122"/>
            </a:endParaRPr>
          </a:p>
          <a:p>
            <a:pPr algn="ctr" defTabSz="1219200"/>
            <a:r>
              <a:rPr lang="zh-CN" altLang="en-US" sz="2400" dirty="0">
                <a:solidFill>
                  <a:schemeClr val="accent2"/>
                </a:solidFill>
                <a:latin typeface="黑体" panose="02010609060101010101" pitchFamily="49" charset="-122"/>
                <a:ea typeface="黑体" panose="02010609060101010101" pitchFamily="49" charset="-122"/>
              </a:rPr>
              <a:t>创意定制</a:t>
            </a:r>
            <a:endParaRPr lang="zh-CN" altLang="en-US" sz="2400" dirty="0">
              <a:solidFill>
                <a:schemeClr val="accent2"/>
              </a:solidFill>
              <a:latin typeface="黑体" panose="02010609060101010101" pitchFamily="49" charset="-122"/>
              <a:ea typeface="黑体" panose="02010609060101010101" pitchFamily="49" charset="-122"/>
            </a:endParaRPr>
          </a:p>
        </p:txBody>
      </p:sp>
      <p:sp>
        <p:nvSpPr>
          <p:cNvPr id="22" name="TextBox 8"/>
          <p:cNvSpPr txBox="1"/>
          <p:nvPr/>
        </p:nvSpPr>
        <p:spPr>
          <a:xfrm>
            <a:off x="2315800" y="3018047"/>
            <a:ext cx="1112804" cy="830997"/>
          </a:xfrm>
          <a:prstGeom prst="rect">
            <a:avLst/>
          </a:prstGeom>
          <a:noFill/>
        </p:spPr>
        <p:txBody>
          <a:bodyPr wrap="none" rtlCol="0">
            <a:spAutoFit/>
          </a:bodyPr>
          <a:lstStyle/>
          <a:p>
            <a:pPr algn="ctr" defTabSz="1219200"/>
            <a:r>
              <a:rPr lang="zh-CN" altLang="en-US" sz="2400" dirty="0">
                <a:solidFill>
                  <a:schemeClr val="accent2"/>
                </a:solidFill>
                <a:latin typeface="黑体" panose="02010609060101010101" pitchFamily="49" charset="-122"/>
                <a:ea typeface="黑体" panose="02010609060101010101" pitchFamily="49" charset="-122"/>
              </a:rPr>
              <a:t>短视频</a:t>
            </a:r>
            <a:endParaRPr lang="en-US" altLang="zh-CN" sz="2400" dirty="0">
              <a:solidFill>
                <a:schemeClr val="accent2"/>
              </a:solidFill>
              <a:latin typeface="黑体" panose="02010609060101010101" pitchFamily="49" charset="-122"/>
              <a:ea typeface="黑体" panose="02010609060101010101" pitchFamily="49" charset="-122"/>
            </a:endParaRPr>
          </a:p>
          <a:p>
            <a:pPr algn="ctr" defTabSz="1219200"/>
            <a:r>
              <a:rPr lang="zh-CN" altLang="en-US" sz="2400" dirty="0">
                <a:solidFill>
                  <a:schemeClr val="accent2"/>
                </a:solidFill>
                <a:latin typeface="黑体" panose="02010609060101010101" pitchFamily="49" charset="-122"/>
                <a:ea typeface="黑体" panose="02010609060101010101" pitchFamily="49" charset="-122"/>
              </a:rPr>
              <a:t>冠名</a:t>
            </a:r>
            <a:endParaRPr lang="zh-CN" altLang="en-US" sz="2400" dirty="0">
              <a:solidFill>
                <a:schemeClr val="accent2"/>
              </a:solidFill>
              <a:latin typeface="黑体" panose="02010609060101010101" pitchFamily="49" charset="-122"/>
              <a:ea typeface="黑体" panose="02010609060101010101" pitchFamily="49" charset="-122"/>
            </a:endParaRPr>
          </a:p>
        </p:txBody>
      </p:sp>
      <p:sp>
        <p:nvSpPr>
          <p:cNvPr id="23" name="TextBox 10"/>
          <p:cNvSpPr txBox="1"/>
          <p:nvPr/>
        </p:nvSpPr>
        <p:spPr>
          <a:xfrm>
            <a:off x="8387587" y="3018047"/>
            <a:ext cx="1577675" cy="830997"/>
          </a:xfrm>
          <a:prstGeom prst="rect">
            <a:avLst/>
          </a:prstGeom>
          <a:noFill/>
          <a:effectLst/>
        </p:spPr>
        <p:txBody>
          <a:bodyPr wrap="none" rtlCol="0">
            <a:spAutoFit/>
          </a:bodyPr>
          <a:lstStyle/>
          <a:p>
            <a:pPr algn="ctr" defTabSz="1219200"/>
            <a:r>
              <a:rPr lang="zh-CN" altLang="en-US" sz="2400" dirty="0">
                <a:solidFill>
                  <a:schemeClr val="accent2"/>
                </a:solidFill>
                <a:latin typeface="黑体" panose="02010609060101010101" pitchFamily="49" charset="-122"/>
                <a:ea typeface="黑体" panose="02010609060101010101" pitchFamily="49" charset="-122"/>
              </a:rPr>
              <a:t>短视频</a:t>
            </a:r>
            <a:endParaRPr lang="en-US" altLang="zh-CN" sz="2400" dirty="0">
              <a:solidFill>
                <a:schemeClr val="accent2"/>
              </a:solidFill>
              <a:latin typeface="黑体" panose="02010609060101010101" pitchFamily="49" charset="-122"/>
              <a:ea typeface="黑体" panose="02010609060101010101" pitchFamily="49" charset="-122"/>
            </a:endParaRPr>
          </a:p>
          <a:p>
            <a:pPr algn="ctr" defTabSz="1219200"/>
            <a:r>
              <a:rPr lang="en-US" altLang="zh-CN" sz="2400" dirty="0">
                <a:solidFill>
                  <a:schemeClr val="accent2"/>
                </a:solidFill>
                <a:latin typeface="黑体" panose="02010609060101010101" pitchFamily="49" charset="-122"/>
                <a:ea typeface="黑体" panose="02010609060101010101" pitchFamily="49" charset="-122"/>
              </a:rPr>
              <a:t>+</a:t>
            </a:r>
            <a:r>
              <a:rPr lang="zh-CN" altLang="en-US" sz="2400" dirty="0">
                <a:solidFill>
                  <a:schemeClr val="accent2"/>
                </a:solidFill>
                <a:latin typeface="黑体" panose="02010609060101010101" pitchFamily="49" charset="-122"/>
                <a:ea typeface="黑体" panose="02010609060101010101" pitchFamily="49" charset="-122"/>
              </a:rPr>
              <a:t>活动出席</a:t>
            </a:r>
            <a:endParaRPr lang="zh-CN" altLang="en-US" sz="2400" dirty="0">
              <a:solidFill>
                <a:schemeClr val="accent2"/>
              </a:solidFill>
              <a:latin typeface="黑体" panose="02010609060101010101" pitchFamily="49" charset="-122"/>
              <a:ea typeface="黑体" panose="02010609060101010101" pitchFamily="49" charset="-122"/>
            </a:endParaRPr>
          </a:p>
        </p:txBody>
      </p:sp>
      <p:sp>
        <p:nvSpPr>
          <p:cNvPr id="24" name="TextBox 11"/>
          <p:cNvSpPr txBox="1"/>
          <p:nvPr/>
        </p:nvSpPr>
        <p:spPr>
          <a:xfrm>
            <a:off x="3753974" y="5046275"/>
            <a:ext cx="1422184" cy="830997"/>
          </a:xfrm>
          <a:prstGeom prst="rect">
            <a:avLst/>
          </a:prstGeom>
          <a:noFill/>
          <a:effectLst/>
        </p:spPr>
        <p:txBody>
          <a:bodyPr wrap="none" rtlCol="0">
            <a:spAutoFit/>
          </a:bodyPr>
          <a:lstStyle/>
          <a:p>
            <a:pPr algn="ctr" defTabSz="1219200"/>
            <a:r>
              <a:rPr lang="zh-CN" altLang="en-US" sz="2400" dirty="0">
                <a:solidFill>
                  <a:schemeClr val="accent2"/>
                </a:solidFill>
                <a:latin typeface="黑体" panose="02010609060101010101" pitchFamily="49" charset="-122"/>
                <a:ea typeface="黑体" panose="02010609060101010101" pitchFamily="49" charset="-122"/>
              </a:rPr>
              <a:t>短视频</a:t>
            </a:r>
            <a:endParaRPr lang="en-US" altLang="zh-CN" sz="2400" dirty="0">
              <a:solidFill>
                <a:schemeClr val="accent2"/>
              </a:solidFill>
              <a:latin typeface="黑体" panose="02010609060101010101" pitchFamily="49" charset="-122"/>
              <a:ea typeface="黑体" panose="02010609060101010101" pitchFamily="49" charset="-122"/>
            </a:endParaRPr>
          </a:p>
          <a:p>
            <a:pPr algn="ctr" defTabSz="1219200"/>
            <a:r>
              <a:rPr lang="zh-CN" altLang="en-US" sz="2400" dirty="0">
                <a:solidFill>
                  <a:schemeClr val="accent2"/>
                </a:solidFill>
                <a:latin typeface="黑体" panose="02010609060101010101" pitchFamily="49" charset="-122"/>
                <a:ea typeface="黑体" panose="02010609060101010101" pitchFamily="49" charset="-122"/>
              </a:rPr>
              <a:t>植入广告</a:t>
            </a:r>
            <a:endParaRPr lang="zh-CN" altLang="en-US" sz="2400" dirty="0">
              <a:solidFill>
                <a:schemeClr val="accent2"/>
              </a:solidFill>
              <a:latin typeface="黑体" panose="02010609060101010101" pitchFamily="49" charset="-122"/>
              <a:ea typeface="黑体" panose="02010609060101010101" pitchFamily="49" charset="-122"/>
            </a:endParaRPr>
          </a:p>
        </p:txBody>
      </p:sp>
      <p:sp>
        <p:nvSpPr>
          <p:cNvPr id="25" name="TextBox 11"/>
          <p:cNvSpPr txBox="1"/>
          <p:nvPr/>
        </p:nvSpPr>
        <p:spPr>
          <a:xfrm>
            <a:off x="5259679" y="3018047"/>
            <a:ext cx="1422184" cy="830997"/>
          </a:xfrm>
          <a:prstGeom prst="rect">
            <a:avLst/>
          </a:prstGeom>
          <a:noFill/>
          <a:effectLst/>
        </p:spPr>
        <p:txBody>
          <a:bodyPr wrap="none" rtlCol="0">
            <a:spAutoFit/>
          </a:bodyPr>
          <a:lstStyle/>
          <a:p>
            <a:pPr algn="ctr" defTabSz="1219200"/>
            <a:r>
              <a:rPr lang="zh-CN" altLang="en-US" sz="2400" dirty="0">
                <a:solidFill>
                  <a:schemeClr val="accent2"/>
                </a:solidFill>
                <a:latin typeface="黑体" panose="02010609060101010101" pitchFamily="49" charset="-122"/>
                <a:ea typeface="黑体" panose="02010609060101010101" pitchFamily="49" charset="-122"/>
              </a:rPr>
              <a:t>短视频</a:t>
            </a:r>
            <a:endParaRPr lang="en-US" altLang="zh-CN" sz="2400" dirty="0">
              <a:solidFill>
                <a:schemeClr val="accent2"/>
              </a:solidFill>
              <a:latin typeface="黑体" panose="02010609060101010101" pitchFamily="49" charset="-122"/>
              <a:ea typeface="黑体" panose="02010609060101010101" pitchFamily="49" charset="-122"/>
            </a:endParaRPr>
          </a:p>
          <a:p>
            <a:pPr algn="ctr" defTabSz="1219200"/>
            <a:r>
              <a:rPr lang="zh-CN" altLang="en-US" sz="2400" dirty="0">
                <a:solidFill>
                  <a:schemeClr val="accent2"/>
                </a:solidFill>
                <a:latin typeface="黑体" panose="02010609060101010101" pitchFamily="49" charset="-122"/>
                <a:ea typeface="黑体" panose="02010609060101010101" pitchFamily="49" charset="-122"/>
              </a:rPr>
              <a:t>互动营销</a:t>
            </a:r>
            <a:endParaRPr lang="zh-CN" altLang="en-US" sz="2400" dirty="0">
              <a:solidFill>
                <a:schemeClr val="accent2"/>
              </a:solidFill>
              <a:latin typeface="黑体" panose="02010609060101010101" pitchFamily="49" charset="-122"/>
              <a:ea typeface="黑体" panose="02010609060101010101" pitchFamily="49" charset="-122"/>
            </a:endParaRPr>
          </a:p>
        </p:txBody>
      </p:sp>
      <p:sp>
        <p:nvSpPr>
          <p:cNvPr id="26" name="TextBox 11"/>
          <p:cNvSpPr txBox="1"/>
          <p:nvPr/>
        </p:nvSpPr>
        <p:spPr>
          <a:xfrm>
            <a:off x="6697417" y="5046275"/>
            <a:ext cx="1727986" cy="830997"/>
          </a:xfrm>
          <a:prstGeom prst="rect">
            <a:avLst/>
          </a:prstGeom>
          <a:noFill/>
          <a:effectLst/>
        </p:spPr>
        <p:txBody>
          <a:bodyPr wrap="square" rtlCol="0">
            <a:spAutoFit/>
          </a:bodyPr>
          <a:lstStyle/>
          <a:p>
            <a:pPr algn="ctr" defTabSz="1219200"/>
            <a:r>
              <a:rPr lang="zh-CN" altLang="en-US" sz="2400" dirty="0">
                <a:solidFill>
                  <a:schemeClr val="accent2"/>
                </a:solidFill>
                <a:latin typeface="黑体" panose="02010609060101010101" pitchFamily="49" charset="-122"/>
                <a:ea typeface="黑体" panose="02010609060101010101" pitchFamily="49" charset="-122"/>
              </a:rPr>
              <a:t>短视频</a:t>
            </a:r>
            <a:endParaRPr lang="en-US" altLang="zh-CN" sz="2400" dirty="0">
              <a:solidFill>
                <a:schemeClr val="accent2"/>
              </a:solidFill>
              <a:latin typeface="黑体" panose="02010609060101010101" pitchFamily="49" charset="-122"/>
              <a:ea typeface="黑体" panose="02010609060101010101" pitchFamily="49" charset="-122"/>
            </a:endParaRPr>
          </a:p>
          <a:p>
            <a:pPr algn="ctr" defTabSz="1219200"/>
            <a:r>
              <a:rPr lang="zh-CN" altLang="en-US" sz="2400" dirty="0">
                <a:solidFill>
                  <a:schemeClr val="accent2"/>
                </a:solidFill>
                <a:latin typeface="黑体" panose="02010609060101010101" pitchFamily="49" charset="-122"/>
                <a:ea typeface="黑体" panose="02010609060101010101" pitchFamily="49" charset="-122"/>
              </a:rPr>
              <a:t>多平台分发</a:t>
            </a:r>
            <a:endParaRPr lang="zh-CN" altLang="en-US" sz="2400" dirty="0">
              <a:solidFill>
                <a:schemeClr val="accent2"/>
              </a:solidFill>
              <a:latin typeface="黑体" panose="02010609060101010101" pitchFamily="49" charset="-122"/>
              <a:ea typeface="黑体" panose="02010609060101010101" pitchFamily="49" charset="-122"/>
            </a:endParaRPr>
          </a:p>
        </p:txBody>
      </p:sp>
      <p:sp>
        <p:nvSpPr>
          <p:cNvPr id="28" name="矩形 27"/>
          <p:cNvSpPr/>
          <p:nvPr/>
        </p:nvSpPr>
        <p:spPr>
          <a:xfrm>
            <a:off x="1197376" y="1412776"/>
            <a:ext cx="4756989" cy="646331"/>
          </a:xfrm>
          <a:prstGeom prst="rect">
            <a:avLst/>
          </a:prstGeom>
        </p:spPr>
        <p:txBody>
          <a:bodyPr wrap="square">
            <a:spAutoFit/>
          </a:bodyPr>
          <a:lstStyle/>
          <a:p>
            <a:r>
              <a:rPr lang="zh-CN" altLang="en-US" sz="3600" dirty="0">
                <a:solidFill>
                  <a:schemeClr val="accent2"/>
                </a:solidFill>
                <a:latin typeface="方正大黑简体" panose="03000509000000000000" pitchFamily="65" charset="-122"/>
                <a:ea typeface="方正大黑简体" panose="03000509000000000000" pitchFamily="65" charset="-122"/>
              </a:rPr>
              <a:t>一、短视频运营方式</a:t>
            </a:r>
            <a:endParaRPr lang="zh-CN" altLang="en-US" sz="3600" dirty="0">
              <a:solidFill>
                <a:schemeClr val="accent2"/>
              </a:solidFill>
              <a:latin typeface="方正大黑简体" panose="03000509000000000000" pitchFamily="65" charset="-122"/>
              <a:ea typeface="方正大黑简体" panose="03000509000000000000" pitchFamily="65" charset="-122"/>
            </a:endParaRPr>
          </a:p>
        </p:txBody>
      </p:sp>
      <p:grpSp>
        <p:nvGrpSpPr>
          <p:cNvPr id="29" name="组合 28"/>
          <p:cNvGrpSpPr/>
          <p:nvPr/>
        </p:nvGrpSpPr>
        <p:grpSpPr>
          <a:xfrm>
            <a:off x="10528322" y="4029719"/>
            <a:ext cx="639384" cy="629230"/>
            <a:chOff x="9642262" y="3049380"/>
            <a:chExt cx="639384" cy="629230"/>
          </a:xfrm>
        </p:grpSpPr>
        <p:sp>
          <p:nvSpPr>
            <p:cNvPr id="30" name="Oval 4"/>
            <p:cNvSpPr/>
            <p:nvPr/>
          </p:nvSpPr>
          <p:spPr>
            <a:xfrm>
              <a:off x="9642262" y="3049380"/>
              <a:ext cx="626458" cy="629230"/>
            </a:xfrm>
            <a:prstGeom prst="ellipse">
              <a:avLst/>
            </a:prstGeom>
            <a:solidFill>
              <a:schemeClr val="accent4">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F8F8F8"/>
                </a:solidFill>
                <a:latin typeface="Arial" panose="020B0604020202020204" pitchFamily="34" charset="0"/>
                <a:ea typeface="黑体" panose="02010609060101010101" pitchFamily="49" charset="-122"/>
                <a:cs typeface="Arial" panose="020B0604020202020204" pitchFamily="34" charset="0"/>
              </a:endParaRPr>
            </a:p>
          </p:txBody>
        </p:sp>
        <p:sp>
          <p:nvSpPr>
            <p:cNvPr id="31" name="Rectangle 4"/>
            <p:cNvSpPr txBox="1">
              <a:spLocks noChangeArrowheads="1"/>
            </p:cNvSpPr>
            <p:nvPr/>
          </p:nvSpPr>
          <p:spPr bwMode="auto">
            <a:xfrm>
              <a:off x="9642262" y="3199497"/>
              <a:ext cx="639384"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1"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2800" dirty="0">
                  <a:solidFill>
                    <a:srgbClr val="F8F8F8"/>
                  </a:solidFill>
                  <a:latin typeface="Arial" panose="020B0604020202020204" pitchFamily="34" charset="0"/>
                  <a:ea typeface="黑体" panose="02010609060101010101" pitchFamily="49" charset="-122"/>
                  <a:cs typeface="Arial" panose="020B0604020202020204" pitchFamily="34" charset="0"/>
                </a:rPr>
                <a:t>7</a:t>
              </a:r>
              <a:endParaRPr lang="zh-CN" sz="2800" dirty="0">
                <a:solidFill>
                  <a:srgbClr val="F8F8F8"/>
                </a:solidFill>
                <a:latin typeface="Arial" panose="020B0604020202020204" pitchFamily="34" charset="0"/>
                <a:ea typeface="黑体" panose="02010609060101010101" pitchFamily="49" charset="-122"/>
                <a:cs typeface="Arial" panose="020B0604020202020204" pitchFamily="34" charset="0"/>
              </a:endParaRPr>
            </a:p>
          </p:txBody>
        </p:sp>
      </p:grpSp>
      <p:sp>
        <p:nvSpPr>
          <p:cNvPr id="32" name="TextBox 10"/>
          <p:cNvSpPr txBox="1"/>
          <p:nvPr/>
        </p:nvSpPr>
        <p:spPr>
          <a:xfrm>
            <a:off x="9926735" y="5046275"/>
            <a:ext cx="1877437" cy="461665"/>
          </a:xfrm>
          <a:prstGeom prst="rect">
            <a:avLst/>
          </a:prstGeom>
          <a:noFill/>
          <a:effectLst/>
        </p:spPr>
        <p:txBody>
          <a:bodyPr wrap="none" rtlCol="0">
            <a:spAutoFit/>
          </a:bodyPr>
          <a:lstStyle/>
          <a:p>
            <a:pPr algn="ctr" defTabSz="1219200"/>
            <a:r>
              <a:rPr lang="zh-CN" altLang="en-US" sz="2400" dirty="0">
                <a:solidFill>
                  <a:schemeClr val="accent2"/>
                </a:solidFill>
                <a:latin typeface="黑体" panose="02010609060101010101" pitchFamily="49" charset="-122"/>
                <a:ea typeface="黑体" panose="02010609060101010101" pitchFamily="49" charset="-122"/>
              </a:rPr>
              <a:t>短视频</a:t>
            </a:r>
            <a:r>
              <a:rPr lang="en-US" altLang="zh-CN" sz="2400" dirty="0">
                <a:solidFill>
                  <a:schemeClr val="accent2"/>
                </a:solidFill>
                <a:latin typeface="黑体" panose="02010609060101010101" pitchFamily="49" charset="-122"/>
                <a:ea typeface="黑体" panose="02010609060101010101" pitchFamily="49" charset="-122"/>
              </a:rPr>
              <a:t>+</a:t>
            </a:r>
            <a:r>
              <a:rPr lang="zh-CN" altLang="en-US" sz="2400" dirty="0">
                <a:solidFill>
                  <a:schemeClr val="accent2"/>
                </a:solidFill>
                <a:latin typeface="黑体" panose="02010609060101010101" pitchFamily="49" charset="-122"/>
                <a:ea typeface="黑体" panose="02010609060101010101" pitchFamily="49" charset="-122"/>
              </a:rPr>
              <a:t>电商</a:t>
            </a:r>
            <a:endParaRPr lang="zh-CN" altLang="en-US" sz="2400" dirty="0">
              <a:solidFill>
                <a:schemeClr val="accent2"/>
              </a:solidFill>
              <a:latin typeface="黑体" panose="02010609060101010101" pitchFamily="49" charset="-122"/>
              <a:ea typeface="黑体" panose="02010609060101010101" pitchFamily="49" charset="-122"/>
            </a:endParaRPr>
          </a:p>
        </p:txBody>
      </p:sp>
      <p:pic>
        <p:nvPicPr>
          <p:cNvPr id="27" name="图片 26">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85255" y="1444625"/>
            <a:ext cx="647700" cy="647700"/>
          </a:xfrm>
          <a:prstGeom prst="rect">
            <a:avLst/>
          </a:prstGeom>
        </p:spPr>
      </p:pic>
      <p:sp>
        <p:nvSpPr>
          <p:cNvPr id="33" name="文本框 32"/>
          <p:cNvSpPr txBox="1"/>
          <p:nvPr/>
        </p:nvSpPr>
        <p:spPr>
          <a:xfrm>
            <a:off x="7178040" y="1628775"/>
            <a:ext cx="4483735" cy="398780"/>
          </a:xfrm>
          <a:prstGeom prst="rect">
            <a:avLst/>
          </a:prstGeom>
          <a:solidFill>
            <a:schemeClr val="bg1"/>
          </a:solidFill>
        </p:spPr>
        <p:txBody>
          <a:bodyPr wrap="square" rtlCol="0" anchor="t">
            <a:spAutoFit/>
          </a:bodyPr>
          <a:p>
            <a:r>
              <a:rPr lang="zh-CN" altLang="en-US" sz="2000" b="1">
                <a:hlinkClick r:id="rId1" action="ppaction://hlinkfile"/>
              </a:rPr>
              <a:t>点击视频：网络近期短视频乱象鉴定</a:t>
            </a:r>
            <a:endParaRPr lang="zh-CN" altLang="en-US" sz="2000" b="1">
              <a:hlinkClick r:id="rId1" action="ppaction://hlinkfile"/>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par>
                                <p:cTn id="12" presetID="45" presetClass="entr" presetSubtype="0" fill="hold" nodeType="withEffect">
                                  <p:stCondLst>
                                    <p:cond delay="5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750"/>
                                        <p:tgtEl>
                                          <p:spTgt spid="3"/>
                                        </p:tgtEl>
                                      </p:cBhvr>
                                    </p:animEffect>
                                    <p:anim calcmode="lin" valueType="num">
                                      <p:cBhvr>
                                        <p:cTn id="15" dur="1750" fill="hold"/>
                                        <p:tgtEl>
                                          <p:spTgt spid="3"/>
                                        </p:tgtEl>
                                        <p:attrNameLst>
                                          <p:attrName>ppt_w</p:attrName>
                                        </p:attrNameLst>
                                      </p:cBhvr>
                                      <p:tavLst>
                                        <p:tav tm="0" fmla="#ppt_w*sin(2.5*pi*$)">
                                          <p:val>
                                            <p:fltVal val="0"/>
                                          </p:val>
                                        </p:tav>
                                        <p:tav tm="100000">
                                          <p:val>
                                            <p:fltVal val="1"/>
                                          </p:val>
                                        </p:tav>
                                      </p:tavLst>
                                    </p:anim>
                                    <p:anim calcmode="lin" valueType="num">
                                      <p:cBhvr>
                                        <p:cTn id="16" dur="1750" fill="hold"/>
                                        <p:tgtEl>
                                          <p:spTgt spid="3"/>
                                        </p:tgtEl>
                                        <p:attrNameLst>
                                          <p:attrName>ppt_h</p:attrName>
                                        </p:attrNameLst>
                                      </p:cBhvr>
                                      <p:tavLst>
                                        <p:tav tm="0">
                                          <p:val>
                                            <p:strVal val="#ppt_h"/>
                                          </p:val>
                                        </p:tav>
                                        <p:tav tm="100000">
                                          <p:val>
                                            <p:strVal val="#ppt_h"/>
                                          </p:val>
                                        </p:tav>
                                      </p:tavLst>
                                    </p:anim>
                                  </p:childTnLst>
                                </p:cTn>
                              </p:par>
                              <p:par>
                                <p:cTn id="17" presetID="45" presetClass="entr" presetSubtype="0" fill="hold" nodeType="withEffect">
                                  <p:stCondLst>
                                    <p:cond delay="5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750"/>
                                        <p:tgtEl>
                                          <p:spTgt spid="6"/>
                                        </p:tgtEl>
                                      </p:cBhvr>
                                    </p:animEffect>
                                    <p:anim calcmode="lin" valueType="num">
                                      <p:cBhvr>
                                        <p:cTn id="20" dur="1750" fill="hold"/>
                                        <p:tgtEl>
                                          <p:spTgt spid="6"/>
                                        </p:tgtEl>
                                        <p:attrNameLst>
                                          <p:attrName>ppt_w</p:attrName>
                                        </p:attrNameLst>
                                      </p:cBhvr>
                                      <p:tavLst>
                                        <p:tav tm="0" fmla="#ppt_w*sin(2.5*pi*$)">
                                          <p:val>
                                            <p:fltVal val="0"/>
                                          </p:val>
                                        </p:tav>
                                        <p:tav tm="100000">
                                          <p:val>
                                            <p:fltVal val="1"/>
                                          </p:val>
                                        </p:tav>
                                      </p:tavLst>
                                    </p:anim>
                                    <p:anim calcmode="lin" valueType="num">
                                      <p:cBhvr>
                                        <p:cTn id="21" dur="1750" fill="hold"/>
                                        <p:tgtEl>
                                          <p:spTgt spid="6"/>
                                        </p:tgtEl>
                                        <p:attrNameLst>
                                          <p:attrName>ppt_h</p:attrName>
                                        </p:attrNameLst>
                                      </p:cBhvr>
                                      <p:tavLst>
                                        <p:tav tm="0">
                                          <p:val>
                                            <p:strVal val="#ppt_h"/>
                                          </p:val>
                                        </p:tav>
                                        <p:tav tm="100000">
                                          <p:val>
                                            <p:strVal val="#ppt_h"/>
                                          </p:val>
                                        </p:tav>
                                      </p:tavLst>
                                    </p:anim>
                                  </p:childTnLst>
                                </p:cTn>
                              </p:par>
                              <p:par>
                                <p:cTn id="22" presetID="45" presetClass="entr" presetSubtype="0" fill="hold" nodeType="withEffect">
                                  <p:stCondLst>
                                    <p:cond delay="50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750"/>
                                        <p:tgtEl>
                                          <p:spTgt spid="9"/>
                                        </p:tgtEl>
                                      </p:cBhvr>
                                    </p:animEffect>
                                    <p:anim calcmode="lin" valueType="num">
                                      <p:cBhvr>
                                        <p:cTn id="25" dur="1750" fill="hold"/>
                                        <p:tgtEl>
                                          <p:spTgt spid="9"/>
                                        </p:tgtEl>
                                        <p:attrNameLst>
                                          <p:attrName>ppt_w</p:attrName>
                                        </p:attrNameLst>
                                      </p:cBhvr>
                                      <p:tavLst>
                                        <p:tav tm="0" fmla="#ppt_w*sin(2.5*pi*$)">
                                          <p:val>
                                            <p:fltVal val="0"/>
                                          </p:val>
                                        </p:tav>
                                        <p:tav tm="100000">
                                          <p:val>
                                            <p:fltVal val="1"/>
                                          </p:val>
                                        </p:tav>
                                      </p:tavLst>
                                    </p:anim>
                                    <p:anim calcmode="lin" valueType="num">
                                      <p:cBhvr>
                                        <p:cTn id="26" dur="1750" fill="hold"/>
                                        <p:tgtEl>
                                          <p:spTgt spid="9"/>
                                        </p:tgtEl>
                                        <p:attrNameLst>
                                          <p:attrName>ppt_h</p:attrName>
                                        </p:attrNameLst>
                                      </p:cBhvr>
                                      <p:tavLst>
                                        <p:tav tm="0">
                                          <p:val>
                                            <p:strVal val="#ppt_h"/>
                                          </p:val>
                                        </p:tav>
                                        <p:tav tm="100000">
                                          <p:val>
                                            <p:strVal val="#ppt_h"/>
                                          </p:val>
                                        </p:tav>
                                      </p:tavLst>
                                    </p:anim>
                                  </p:childTnLst>
                                </p:cTn>
                              </p:par>
                              <p:par>
                                <p:cTn id="27" presetID="45" presetClass="entr" presetSubtype="0" fill="hold" nodeType="withEffect">
                                  <p:stCondLst>
                                    <p:cond delay="50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750"/>
                                        <p:tgtEl>
                                          <p:spTgt spid="12"/>
                                        </p:tgtEl>
                                      </p:cBhvr>
                                    </p:animEffect>
                                    <p:anim calcmode="lin" valueType="num">
                                      <p:cBhvr>
                                        <p:cTn id="30" dur="1750" fill="hold"/>
                                        <p:tgtEl>
                                          <p:spTgt spid="12"/>
                                        </p:tgtEl>
                                        <p:attrNameLst>
                                          <p:attrName>ppt_w</p:attrName>
                                        </p:attrNameLst>
                                      </p:cBhvr>
                                      <p:tavLst>
                                        <p:tav tm="0" fmla="#ppt_w*sin(2.5*pi*$)">
                                          <p:val>
                                            <p:fltVal val="0"/>
                                          </p:val>
                                        </p:tav>
                                        <p:tav tm="100000">
                                          <p:val>
                                            <p:fltVal val="1"/>
                                          </p:val>
                                        </p:tav>
                                      </p:tavLst>
                                    </p:anim>
                                    <p:anim calcmode="lin" valueType="num">
                                      <p:cBhvr>
                                        <p:cTn id="31" dur="1750" fill="hold"/>
                                        <p:tgtEl>
                                          <p:spTgt spid="12"/>
                                        </p:tgtEl>
                                        <p:attrNameLst>
                                          <p:attrName>ppt_h</p:attrName>
                                        </p:attrNameLst>
                                      </p:cBhvr>
                                      <p:tavLst>
                                        <p:tav tm="0">
                                          <p:val>
                                            <p:strVal val="#ppt_h"/>
                                          </p:val>
                                        </p:tav>
                                        <p:tav tm="100000">
                                          <p:val>
                                            <p:strVal val="#ppt_h"/>
                                          </p:val>
                                        </p:tav>
                                      </p:tavLst>
                                    </p:anim>
                                  </p:childTnLst>
                                </p:cTn>
                              </p:par>
                              <p:par>
                                <p:cTn id="32" presetID="45" presetClass="entr" presetSubtype="0" fill="hold" nodeType="withEffect">
                                  <p:stCondLst>
                                    <p:cond delay="50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750"/>
                                        <p:tgtEl>
                                          <p:spTgt spid="15"/>
                                        </p:tgtEl>
                                      </p:cBhvr>
                                    </p:animEffect>
                                    <p:anim calcmode="lin" valueType="num">
                                      <p:cBhvr>
                                        <p:cTn id="35" dur="1750" fill="hold"/>
                                        <p:tgtEl>
                                          <p:spTgt spid="15"/>
                                        </p:tgtEl>
                                        <p:attrNameLst>
                                          <p:attrName>ppt_w</p:attrName>
                                        </p:attrNameLst>
                                      </p:cBhvr>
                                      <p:tavLst>
                                        <p:tav tm="0" fmla="#ppt_w*sin(2.5*pi*$)">
                                          <p:val>
                                            <p:fltVal val="0"/>
                                          </p:val>
                                        </p:tav>
                                        <p:tav tm="100000">
                                          <p:val>
                                            <p:fltVal val="1"/>
                                          </p:val>
                                        </p:tav>
                                      </p:tavLst>
                                    </p:anim>
                                    <p:anim calcmode="lin" valueType="num">
                                      <p:cBhvr>
                                        <p:cTn id="36" dur="1750" fill="hold"/>
                                        <p:tgtEl>
                                          <p:spTgt spid="15"/>
                                        </p:tgtEl>
                                        <p:attrNameLst>
                                          <p:attrName>ppt_h</p:attrName>
                                        </p:attrNameLst>
                                      </p:cBhvr>
                                      <p:tavLst>
                                        <p:tav tm="0">
                                          <p:val>
                                            <p:strVal val="#ppt_h"/>
                                          </p:val>
                                        </p:tav>
                                        <p:tav tm="100000">
                                          <p:val>
                                            <p:strVal val="#ppt_h"/>
                                          </p:val>
                                        </p:tav>
                                      </p:tavLst>
                                    </p:anim>
                                  </p:childTnLst>
                                </p:cTn>
                              </p:par>
                              <p:par>
                                <p:cTn id="37" presetID="45" presetClass="entr" presetSubtype="0" fill="hold" nodeType="withEffect">
                                  <p:stCondLst>
                                    <p:cond delay="50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750"/>
                                        <p:tgtEl>
                                          <p:spTgt spid="18"/>
                                        </p:tgtEl>
                                      </p:cBhvr>
                                    </p:animEffect>
                                    <p:anim calcmode="lin" valueType="num">
                                      <p:cBhvr>
                                        <p:cTn id="40" dur="1750" fill="hold"/>
                                        <p:tgtEl>
                                          <p:spTgt spid="18"/>
                                        </p:tgtEl>
                                        <p:attrNameLst>
                                          <p:attrName>ppt_w</p:attrName>
                                        </p:attrNameLst>
                                      </p:cBhvr>
                                      <p:tavLst>
                                        <p:tav tm="0" fmla="#ppt_w*sin(2.5*pi*$)">
                                          <p:val>
                                            <p:fltVal val="0"/>
                                          </p:val>
                                        </p:tav>
                                        <p:tav tm="100000">
                                          <p:val>
                                            <p:fltVal val="1"/>
                                          </p:val>
                                        </p:tav>
                                      </p:tavLst>
                                    </p:anim>
                                    <p:anim calcmode="lin" valueType="num">
                                      <p:cBhvr>
                                        <p:cTn id="41" dur="1750" fill="hold"/>
                                        <p:tgtEl>
                                          <p:spTgt spid="18"/>
                                        </p:tgtEl>
                                        <p:attrNameLst>
                                          <p:attrName>ppt_h</p:attrName>
                                        </p:attrNameLst>
                                      </p:cBhvr>
                                      <p:tavLst>
                                        <p:tav tm="0">
                                          <p:val>
                                            <p:strVal val="#ppt_h"/>
                                          </p:val>
                                        </p:tav>
                                        <p:tav tm="100000">
                                          <p:val>
                                            <p:strVal val="#ppt_h"/>
                                          </p:val>
                                        </p:tav>
                                      </p:tavLst>
                                    </p:anim>
                                  </p:childTnLst>
                                </p:cTn>
                              </p:par>
                              <p:par>
                                <p:cTn id="42" presetID="45" presetClass="entr" presetSubtype="0" fill="hold" nodeType="withEffect">
                                  <p:stCondLst>
                                    <p:cond delay="50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1750"/>
                                        <p:tgtEl>
                                          <p:spTgt spid="29"/>
                                        </p:tgtEl>
                                      </p:cBhvr>
                                    </p:animEffect>
                                    <p:anim calcmode="lin" valueType="num">
                                      <p:cBhvr>
                                        <p:cTn id="45" dur="1750" fill="hold"/>
                                        <p:tgtEl>
                                          <p:spTgt spid="29"/>
                                        </p:tgtEl>
                                        <p:attrNameLst>
                                          <p:attrName>ppt_w</p:attrName>
                                        </p:attrNameLst>
                                      </p:cBhvr>
                                      <p:tavLst>
                                        <p:tav tm="0" fmla="#ppt_w*sin(2.5*pi*$)">
                                          <p:val>
                                            <p:fltVal val="0"/>
                                          </p:val>
                                        </p:tav>
                                        <p:tav tm="100000">
                                          <p:val>
                                            <p:fltVal val="1"/>
                                          </p:val>
                                        </p:tav>
                                      </p:tavLst>
                                    </p:anim>
                                    <p:anim calcmode="lin" valueType="num">
                                      <p:cBhvr>
                                        <p:cTn id="46" dur="1750" fill="hold"/>
                                        <p:tgtEl>
                                          <p:spTgt spid="29"/>
                                        </p:tgtEl>
                                        <p:attrNameLst>
                                          <p:attrName>ppt_h</p:attrName>
                                        </p:attrNameLst>
                                      </p:cBhvr>
                                      <p:tavLst>
                                        <p:tav tm="0">
                                          <p:val>
                                            <p:strVal val="#ppt_h"/>
                                          </p:val>
                                        </p:tav>
                                        <p:tav tm="100000">
                                          <p:val>
                                            <p:strVal val="#ppt_h"/>
                                          </p:val>
                                        </p:tav>
                                      </p:tavLst>
                                    </p:anim>
                                  </p:childTnLst>
                                </p:cTn>
                              </p:par>
                            </p:childTnLst>
                          </p:cTn>
                        </p:par>
                        <p:par>
                          <p:cTn id="47" fill="hold">
                            <p:stCondLst>
                              <p:cond delay="1000"/>
                            </p:stCondLst>
                            <p:childTnLst>
                              <p:par>
                                <p:cTn id="48" presetID="12" presetClass="entr" presetSubtype="2"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500"/>
                                        <p:tgtEl>
                                          <p:spTgt spid="21"/>
                                        </p:tgtEl>
                                        <p:attrNameLst>
                                          <p:attrName>ppt_x</p:attrName>
                                        </p:attrNameLst>
                                      </p:cBhvr>
                                      <p:tavLst>
                                        <p:tav tm="0">
                                          <p:val>
                                            <p:strVal val="#ppt_x+#ppt_w*1.125000"/>
                                          </p:val>
                                        </p:tav>
                                        <p:tav tm="100000">
                                          <p:val>
                                            <p:strVal val="#ppt_x"/>
                                          </p:val>
                                        </p:tav>
                                      </p:tavLst>
                                    </p:anim>
                                    <p:animEffect transition="in" filter="wipe(left)">
                                      <p:cBhvr>
                                        <p:cTn id="51" dur="500"/>
                                        <p:tgtEl>
                                          <p:spTgt spid="21"/>
                                        </p:tgtEl>
                                      </p:cBhvr>
                                    </p:animEffect>
                                  </p:childTnLst>
                                </p:cTn>
                              </p:par>
                              <p:par>
                                <p:cTn id="52" presetID="12" presetClass="entr" presetSubtype="2"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additive="base">
                                        <p:cTn id="54" dur="500"/>
                                        <p:tgtEl>
                                          <p:spTgt spid="22"/>
                                        </p:tgtEl>
                                        <p:attrNameLst>
                                          <p:attrName>ppt_x</p:attrName>
                                        </p:attrNameLst>
                                      </p:cBhvr>
                                      <p:tavLst>
                                        <p:tav tm="0">
                                          <p:val>
                                            <p:strVal val="#ppt_x+#ppt_w*1.125000"/>
                                          </p:val>
                                        </p:tav>
                                        <p:tav tm="100000">
                                          <p:val>
                                            <p:strVal val="#ppt_x"/>
                                          </p:val>
                                        </p:tav>
                                      </p:tavLst>
                                    </p:anim>
                                    <p:animEffect transition="in" filter="wipe(left)">
                                      <p:cBhvr>
                                        <p:cTn id="55" dur="500"/>
                                        <p:tgtEl>
                                          <p:spTgt spid="22"/>
                                        </p:tgtEl>
                                      </p:cBhvr>
                                    </p:animEffect>
                                  </p:childTnLst>
                                </p:cTn>
                              </p:par>
                              <p:par>
                                <p:cTn id="56" presetID="12" presetClass="entr" presetSubtype="2"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additive="base">
                                        <p:cTn id="58" dur="500"/>
                                        <p:tgtEl>
                                          <p:spTgt spid="24"/>
                                        </p:tgtEl>
                                        <p:attrNameLst>
                                          <p:attrName>ppt_x</p:attrName>
                                        </p:attrNameLst>
                                      </p:cBhvr>
                                      <p:tavLst>
                                        <p:tav tm="0">
                                          <p:val>
                                            <p:strVal val="#ppt_x+#ppt_w*1.125000"/>
                                          </p:val>
                                        </p:tav>
                                        <p:tav tm="100000">
                                          <p:val>
                                            <p:strVal val="#ppt_x"/>
                                          </p:val>
                                        </p:tav>
                                      </p:tavLst>
                                    </p:anim>
                                    <p:animEffect transition="in" filter="wipe(left)">
                                      <p:cBhvr>
                                        <p:cTn id="59" dur="500"/>
                                        <p:tgtEl>
                                          <p:spTgt spid="24"/>
                                        </p:tgtEl>
                                      </p:cBhvr>
                                    </p:animEffect>
                                  </p:childTnLst>
                                </p:cTn>
                              </p:par>
                              <p:par>
                                <p:cTn id="60" presetID="12" presetClass="entr" presetSubtype="8"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additive="base">
                                        <p:cTn id="62" dur="500"/>
                                        <p:tgtEl>
                                          <p:spTgt spid="23"/>
                                        </p:tgtEl>
                                        <p:attrNameLst>
                                          <p:attrName>ppt_x</p:attrName>
                                        </p:attrNameLst>
                                      </p:cBhvr>
                                      <p:tavLst>
                                        <p:tav tm="0">
                                          <p:val>
                                            <p:strVal val="#ppt_x-#ppt_w*1.125000"/>
                                          </p:val>
                                        </p:tav>
                                        <p:tav tm="100000">
                                          <p:val>
                                            <p:strVal val="#ppt_x"/>
                                          </p:val>
                                        </p:tav>
                                      </p:tavLst>
                                    </p:anim>
                                    <p:animEffect transition="in" filter="wipe(right)">
                                      <p:cBhvr>
                                        <p:cTn id="63" dur="500"/>
                                        <p:tgtEl>
                                          <p:spTgt spid="23"/>
                                        </p:tgtEl>
                                      </p:cBhvr>
                                    </p:animEffect>
                                  </p:childTnLst>
                                </p:cTn>
                              </p:par>
                              <p:par>
                                <p:cTn id="64" presetID="12" presetClass="entr" presetSubtype="2"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additive="base">
                                        <p:cTn id="66" dur="500"/>
                                        <p:tgtEl>
                                          <p:spTgt spid="25"/>
                                        </p:tgtEl>
                                        <p:attrNameLst>
                                          <p:attrName>ppt_x</p:attrName>
                                        </p:attrNameLst>
                                      </p:cBhvr>
                                      <p:tavLst>
                                        <p:tav tm="0">
                                          <p:val>
                                            <p:strVal val="#ppt_x+#ppt_w*1.125000"/>
                                          </p:val>
                                        </p:tav>
                                        <p:tav tm="100000">
                                          <p:val>
                                            <p:strVal val="#ppt_x"/>
                                          </p:val>
                                        </p:tav>
                                      </p:tavLst>
                                    </p:anim>
                                    <p:animEffect transition="in" filter="wipe(left)">
                                      <p:cBhvr>
                                        <p:cTn id="67" dur="500"/>
                                        <p:tgtEl>
                                          <p:spTgt spid="25"/>
                                        </p:tgtEl>
                                      </p:cBhvr>
                                    </p:animEffect>
                                  </p:childTnLst>
                                </p:cTn>
                              </p:par>
                              <p:par>
                                <p:cTn id="68" presetID="12" presetClass="entr" presetSubtype="2" fill="hold" grpId="0" nodeType="with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additive="base">
                                        <p:cTn id="70" dur="500"/>
                                        <p:tgtEl>
                                          <p:spTgt spid="26"/>
                                        </p:tgtEl>
                                        <p:attrNameLst>
                                          <p:attrName>ppt_x</p:attrName>
                                        </p:attrNameLst>
                                      </p:cBhvr>
                                      <p:tavLst>
                                        <p:tav tm="0">
                                          <p:val>
                                            <p:strVal val="#ppt_x+#ppt_w*1.125000"/>
                                          </p:val>
                                        </p:tav>
                                        <p:tav tm="100000">
                                          <p:val>
                                            <p:strVal val="#ppt_x"/>
                                          </p:val>
                                        </p:tav>
                                      </p:tavLst>
                                    </p:anim>
                                    <p:animEffect transition="in" filter="wipe(left)">
                                      <p:cBhvr>
                                        <p:cTn id="71" dur="500"/>
                                        <p:tgtEl>
                                          <p:spTgt spid="26"/>
                                        </p:tgtEl>
                                      </p:cBhvr>
                                    </p:animEffect>
                                  </p:childTnLst>
                                </p:cTn>
                              </p:par>
                              <p:par>
                                <p:cTn id="72" presetID="12" presetClass="entr" presetSubtype="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p:tgtEl>
                                          <p:spTgt spid="32"/>
                                        </p:tgtEl>
                                        <p:attrNameLst>
                                          <p:attrName>ppt_x</p:attrName>
                                        </p:attrNameLst>
                                      </p:cBhvr>
                                      <p:tavLst>
                                        <p:tav tm="0">
                                          <p:val>
                                            <p:strVal val="#ppt_x-#ppt_w*1.125000"/>
                                          </p:val>
                                        </p:tav>
                                        <p:tav tm="100000">
                                          <p:val>
                                            <p:strVal val="#ppt_x"/>
                                          </p:val>
                                        </p:tav>
                                      </p:tavLst>
                                    </p:anim>
                                    <p:animEffect transition="in" filter="wipe(right)">
                                      <p:cBhvr>
                                        <p:cTn id="7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bldLvl="0"/>
      <p:bldP spid="24" grpId="0" bldLvl="0"/>
      <p:bldP spid="25" grpId="0" bldLvl="0"/>
      <p:bldP spid="26" grpId="0" bldLvl="0"/>
      <p:bldP spid="28" grpId="0"/>
      <p:bldP spid="32" grpId="0" bldLvl="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7"/>
          <p:cNvSpPr>
            <a:spLocks noChangeShapeType="1"/>
          </p:cNvSpPr>
          <p:nvPr/>
        </p:nvSpPr>
        <p:spPr bwMode="auto">
          <a:xfrm>
            <a:off x="4540895" y="1033463"/>
            <a:ext cx="0" cy="5792787"/>
          </a:xfrm>
          <a:prstGeom prst="line">
            <a:avLst/>
          </a:prstGeom>
          <a:noFill/>
          <a:ln w="12700">
            <a:solidFill>
              <a:srgbClr val="FFFFFF"/>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7171" name="Freeform 5"/>
          <p:cNvSpPr/>
          <p:nvPr/>
        </p:nvSpPr>
        <p:spPr bwMode="auto">
          <a:xfrm>
            <a:off x="3074045" y="0"/>
            <a:ext cx="1952625" cy="942975"/>
          </a:xfrm>
          <a:custGeom>
            <a:avLst/>
            <a:gdLst>
              <a:gd name="T0" fmla="*/ 1518416723 w 2511"/>
              <a:gd name="T1" fmla="*/ 0 h 1219"/>
              <a:gd name="T2" fmla="*/ 1505718050 w 2511"/>
              <a:gd name="T3" fmla="*/ 16156666 h 1219"/>
              <a:gd name="T4" fmla="*/ 815748558 w 2511"/>
              <a:gd name="T5" fmla="*/ 698335259 h 1219"/>
              <a:gd name="T6" fmla="*/ 702063947 w 2511"/>
              <a:gd name="T7" fmla="*/ 698335259 h 1219"/>
              <a:gd name="T8" fmla="*/ 12698672 w 2511"/>
              <a:gd name="T9" fmla="*/ 16156666 h 1219"/>
              <a:gd name="T10" fmla="*/ 0 w 2511"/>
              <a:gd name="T11" fmla="*/ 0 h 1219"/>
              <a:gd name="T12" fmla="*/ 1518416723 w 2511"/>
              <a:gd name="T13" fmla="*/ 0 h 1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1" h="1219">
                <a:moveTo>
                  <a:pt x="2511" y="0"/>
                </a:moveTo>
                <a:cubicBezTo>
                  <a:pt x="2505" y="10"/>
                  <a:pt x="2498" y="18"/>
                  <a:pt x="2490" y="27"/>
                </a:cubicBezTo>
                <a:lnTo>
                  <a:pt x="1349" y="1167"/>
                </a:lnTo>
                <a:cubicBezTo>
                  <a:pt x="1298" y="1219"/>
                  <a:pt x="1213" y="1219"/>
                  <a:pt x="1161" y="1167"/>
                </a:cubicBezTo>
                <a:lnTo>
                  <a:pt x="21" y="27"/>
                </a:lnTo>
                <a:cubicBezTo>
                  <a:pt x="12" y="18"/>
                  <a:pt x="6" y="10"/>
                  <a:pt x="0" y="0"/>
                </a:cubicBezTo>
                <a:lnTo>
                  <a:pt x="2511"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72" name="Freeform 6"/>
          <p:cNvSpPr/>
          <p:nvPr/>
        </p:nvSpPr>
        <p:spPr bwMode="auto">
          <a:xfrm>
            <a:off x="3451870" y="0"/>
            <a:ext cx="2174875" cy="1042988"/>
          </a:xfrm>
          <a:custGeom>
            <a:avLst/>
            <a:gdLst>
              <a:gd name="T0" fmla="*/ 1690522254 w 2798"/>
              <a:gd name="T1" fmla="*/ 0 h 1349"/>
              <a:gd name="T2" fmla="*/ 912930598 w 2798"/>
              <a:gd name="T3" fmla="*/ 769928484 h 1349"/>
              <a:gd name="T4" fmla="*/ 778196392 w 2798"/>
              <a:gd name="T5" fmla="*/ 769928484 h 1349"/>
              <a:gd name="T6" fmla="*/ 0 w 2798"/>
              <a:gd name="T7" fmla="*/ 0 h 1349"/>
              <a:gd name="T8" fmla="*/ 1690522254 w 2798"/>
              <a:gd name="T9" fmla="*/ 0 h 13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8" h="1349">
                <a:moveTo>
                  <a:pt x="2798" y="0"/>
                </a:moveTo>
                <a:lnTo>
                  <a:pt x="1511" y="1288"/>
                </a:lnTo>
                <a:cubicBezTo>
                  <a:pt x="1449" y="1349"/>
                  <a:pt x="1349" y="1349"/>
                  <a:pt x="1288" y="1288"/>
                </a:cubicBezTo>
                <a:lnTo>
                  <a:pt x="0" y="0"/>
                </a:lnTo>
                <a:lnTo>
                  <a:pt x="279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73" name="Rectangle 3"/>
          <p:cNvSpPr txBox="1">
            <a:spLocks noChangeArrowheads="1"/>
          </p:cNvSpPr>
          <p:nvPr/>
        </p:nvSpPr>
        <p:spPr bwMode="auto">
          <a:xfrm>
            <a:off x="4061470" y="19050"/>
            <a:ext cx="104775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2400" dirty="0">
                <a:solidFill>
                  <a:srgbClr val="FFFFFF"/>
                </a:solidFill>
                <a:latin typeface="方正大黑简体" panose="03000509000000000000" pitchFamily="65" charset="-122"/>
                <a:ea typeface="方正大黑简体" panose="03000509000000000000" pitchFamily="65" charset="-122"/>
              </a:rPr>
              <a:t>目录</a:t>
            </a:r>
            <a:endParaRPr lang="zh-CN" altLang="en-US" sz="2400" dirty="0">
              <a:solidFill>
                <a:srgbClr val="FFFFFF"/>
              </a:solidFill>
              <a:latin typeface="方正大黑简体" panose="03000509000000000000" pitchFamily="65" charset="-122"/>
              <a:ea typeface="方正大黑简体" panose="03000509000000000000" pitchFamily="65" charset="-122"/>
            </a:endParaRPr>
          </a:p>
        </p:txBody>
      </p:sp>
      <p:sp>
        <p:nvSpPr>
          <p:cNvPr id="7174" name="Text Box 5"/>
          <p:cNvSpPr txBox="1">
            <a:spLocks noChangeArrowheads="1"/>
          </p:cNvSpPr>
          <p:nvPr/>
        </p:nvSpPr>
        <p:spPr bwMode="auto">
          <a:xfrm>
            <a:off x="4009082" y="457200"/>
            <a:ext cx="115411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400" dirty="0">
                <a:solidFill>
                  <a:srgbClr val="FFFFFF"/>
                </a:solidFill>
                <a:latin typeface="+mn-lt"/>
              </a:rPr>
              <a:t>C</a:t>
            </a:r>
            <a:r>
              <a:rPr lang="zh-CN" altLang="en-US" sz="1400" dirty="0">
                <a:solidFill>
                  <a:srgbClr val="FFFFFF"/>
                </a:solidFill>
                <a:latin typeface="+mn-lt"/>
              </a:rPr>
              <a:t>ontents</a:t>
            </a:r>
            <a:endParaRPr lang="zh-CN" altLang="en-US" sz="1400" dirty="0">
              <a:solidFill>
                <a:srgbClr val="FFFFFF"/>
              </a:solidFill>
              <a:latin typeface="+mn-lt"/>
            </a:endParaRPr>
          </a:p>
        </p:txBody>
      </p:sp>
      <p:grpSp>
        <p:nvGrpSpPr>
          <p:cNvPr id="7175" name="Group 21"/>
          <p:cNvGrpSpPr/>
          <p:nvPr/>
        </p:nvGrpSpPr>
        <p:grpSpPr bwMode="auto">
          <a:xfrm>
            <a:off x="0" y="6715125"/>
            <a:ext cx="12196763" cy="142875"/>
            <a:chOff x="0" y="0"/>
            <a:chExt cx="7634" cy="89"/>
          </a:xfrm>
        </p:grpSpPr>
        <p:sp>
          <p:nvSpPr>
            <p:cNvPr id="7198" name="Rectangle 22"/>
            <p:cNvSpPr>
              <a:spLocks noChangeArrowheads="1"/>
            </p:cNvSpPr>
            <p:nvPr/>
          </p:nvSpPr>
          <p:spPr bwMode="auto">
            <a:xfrm>
              <a:off x="0" y="0"/>
              <a:ext cx="1527" cy="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 name="Rectangle 23"/>
            <p:cNvSpPr>
              <a:spLocks noChangeArrowheads="1"/>
            </p:cNvSpPr>
            <p:nvPr/>
          </p:nvSpPr>
          <p:spPr bwMode="auto">
            <a:xfrm>
              <a:off x="1527" y="0"/>
              <a:ext cx="1527" cy="89"/>
            </a:xfrm>
            <a:prstGeom prst="rect">
              <a:avLst/>
            </a:prstGeom>
            <a:solidFill>
              <a:srgbClr val="B7D7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200" name="Rectangle 24"/>
            <p:cNvSpPr>
              <a:spLocks noChangeArrowheads="1"/>
            </p:cNvSpPr>
            <p:nvPr/>
          </p:nvSpPr>
          <p:spPr bwMode="auto">
            <a:xfrm>
              <a:off x="3054" y="0"/>
              <a:ext cx="1526" cy="89"/>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201" name="Rectangle 25"/>
            <p:cNvSpPr>
              <a:spLocks noChangeArrowheads="1"/>
            </p:cNvSpPr>
            <p:nvPr/>
          </p:nvSpPr>
          <p:spPr bwMode="auto">
            <a:xfrm>
              <a:off x="4580" y="0"/>
              <a:ext cx="1527" cy="8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 name="Rectangle 26"/>
            <p:cNvSpPr>
              <a:spLocks noChangeArrowheads="1"/>
            </p:cNvSpPr>
            <p:nvPr/>
          </p:nvSpPr>
          <p:spPr bwMode="auto">
            <a:xfrm>
              <a:off x="6107" y="0"/>
              <a:ext cx="1527" cy="8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grpSp>
      <p:sp>
        <p:nvSpPr>
          <p:cNvPr id="7181" name="TextBox 80"/>
          <p:cNvSpPr txBox="1">
            <a:spLocks noChangeArrowheads="1"/>
          </p:cNvSpPr>
          <p:nvPr/>
        </p:nvSpPr>
        <p:spPr bwMode="auto">
          <a:xfrm>
            <a:off x="5026669" y="1686212"/>
            <a:ext cx="39520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方正大黑简体" panose="03000509000000000000" pitchFamily="65" charset="-122"/>
                <a:ea typeface="方正大黑简体" panose="03000509000000000000" pitchFamily="65" charset="-122"/>
              </a:rPr>
              <a:t>新媒体与新媒体运营</a:t>
            </a:r>
            <a:endParaRPr lang="zh-CN" altLang="en-US" sz="3200" dirty="0">
              <a:solidFill>
                <a:srgbClr val="FFFFFF"/>
              </a:solidFill>
              <a:latin typeface="方正大黑简体" panose="03000509000000000000" pitchFamily="65" charset="-122"/>
              <a:ea typeface="方正大黑简体" panose="03000509000000000000" pitchFamily="65" charset="-122"/>
            </a:endParaRPr>
          </a:p>
        </p:txBody>
      </p:sp>
      <p:sp>
        <p:nvSpPr>
          <p:cNvPr id="7182" name="TextBox 83"/>
          <p:cNvSpPr txBox="1">
            <a:spLocks noChangeArrowheads="1"/>
          </p:cNvSpPr>
          <p:nvPr/>
        </p:nvSpPr>
        <p:spPr bwMode="auto">
          <a:xfrm>
            <a:off x="5026669" y="2805737"/>
            <a:ext cx="26291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方正大黑简体" panose="03000509000000000000" pitchFamily="65" charset="-122"/>
                <a:ea typeface="方正大黑简体" panose="03000509000000000000" pitchFamily="65" charset="-122"/>
              </a:rPr>
              <a:t>网络直播运营</a:t>
            </a:r>
            <a:endParaRPr lang="zh-CN" altLang="en-US" sz="3200" dirty="0">
              <a:solidFill>
                <a:srgbClr val="FFFFFF"/>
              </a:solidFill>
              <a:latin typeface="方正大黑简体" panose="03000509000000000000" pitchFamily="65" charset="-122"/>
              <a:ea typeface="方正大黑简体" panose="03000509000000000000" pitchFamily="65" charset="-122"/>
            </a:endParaRPr>
          </a:p>
        </p:txBody>
      </p:sp>
      <p:sp>
        <p:nvSpPr>
          <p:cNvPr id="7183" name="TextBox 84"/>
          <p:cNvSpPr txBox="1">
            <a:spLocks noChangeArrowheads="1"/>
          </p:cNvSpPr>
          <p:nvPr/>
        </p:nvSpPr>
        <p:spPr bwMode="auto">
          <a:xfrm>
            <a:off x="5026670" y="3925262"/>
            <a:ext cx="22529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方正大黑简体" panose="03000509000000000000" pitchFamily="65" charset="-122"/>
                <a:ea typeface="方正大黑简体" panose="03000509000000000000" pitchFamily="65" charset="-122"/>
              </a:rPr>
              <a:t>短视频运营</a:t>
            </a:r>
            <a:endParaRPr lang="zh-CN" altLang="en-US" sz="3200" dirty="0">
              <a:solidFill>
                <a:srgbClr val="FFFFFF"/>
              </a:solidFill>
              <a:latin typeface="方正大黑简体" panose="03000509000000000000" pitchFamily="65" charset="-122"/>
              <a:ea typeface="方正大黑简体" panose="03000509000000000000" pitchFamily="65" charset="-122"/>
            </a:endParaRPr>
          </a:p>
        </p:txBody>
      </p:sp>
      <p:sp>
        <p:nvSpPr>
          <p:cNvPr id="7184" name="TextBox 85"/>
          <p:cNvSpPr txBox="1">
            <a:spLocks noChangeArrowheads="1"/>
          </p:cNvSpPr>
          <p:nvPr/>
        </p:nvSpPr>
        <p:spPr bwMode="auto">
          <a:xfrm>
            <a:off x="5026669" y="5044788"/>
            <a:ext cx="395202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200" dirty="0">
                <a:solidFill>
                  <a:srgbClr val="FFFFFF"/>
                </a:solidFill>
                <a:latin typeface="方正大黑简体" panose="03000509000000000000" pitchFamily="65" charset="-122"/>
                <a:ea typeface="方正大黑简体" panose="03000509000000000000" pitchFamily="65" charset="-122"/>
              </a:rPr>
              <a:t>微信营销和微博营销</a:t>
            </a:r>
            <a:endParaRPr lang="zh-CN" altLang="en-US" sz="3200" dirty="0">
              <a:solidFill>
                <a:srgbClr val="FFFFFF"/>
              </a:solidFill>
              <a:latin typeface="方正大黑简体" panose="03000509000000000000" pitchFamily="65" charset="-122"/>
              <a:ea typeface="方正大黑简体" panose="03000509000000000000" pitchFamily="65" charset="-122"/>
            </a:endParaRPr>
          </a:p>
        </p:txBody>
      </p:sp>
      <p:pic>
        <p:nvPicPr>
          <p:cNvPr id="7186" name="Picture 3" descr="F:\快盘\WPS上传PPT\互联网生活\导出\2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66775" y="3654425"/>
            <a:ext cx="5218113"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90" name="组合 48"/>
          <p:cNvGrpSpPr/>
          <p:nvPr/>
        </p:nvGrpSpPr>
        <p:grpSpPr bwMode="auto">
          <a:xfrm>
            <a:off x="4247207" y="5058282"/>
            <a:ext cx="584200" cy="557212"/>
            <a:chOff x="0" y="0"/>
            <a:chExt cx="650875" cy="620712"/>
          </a:xfrm>
        </p:grpSpPr>
        <p:sp>
          <p:nvSpPr>
            <p:cNvPr id="7194" name="Oval 11"/>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195" name="Freeform 12"/>
            <p:cNvSpPr>
              <a:spLocks noEditPoints="1"/>
            </p:cNvSpPr>
            <p:nvPr/>
          </p:nvSpPr>
          <p:spPr bwMode="auto">
            <a:xfrm>
              <a:off x="98425" y="88900"/>
              <a:ext cx="469900" cy="425450"/>
            </a:xfrm>
            <a:custGeom>
              <a:avLst/>
              <a:gdLst>
                <a:gd name="T0" fmla="*/ 160731222 w 573"/>
                <a:gd name="T1" fmla="*/ 301044517 h 545"/>
                <a:gd name="T2" fmla="*/ 160731222 w 573"/>
                <a:gd name="T3" fmla="*/ 316279530 h 545"/>
                <a:gd name="T4" fmla="*/ 233362345 w 573"/>
                <a:gd name="T5" fmla="*/ 308357573 h 545"/>
                <a:gd name="T6" fmla="*/ 224619581 w 573"/>
                <a:gd name="T7" fmla="*/ 277277865 h 545"/>
                <a:gd name="T8" fmla="*/ 160731222 w 573"/>
                <a:gd name="T9" fmla="*/ 277277865 h 545"/>
                <a:gd name="T10" fmla="*/ 160731222 w 573"/>
                <a:gd name="T11" fmla="*/ 292512878 h 545"/>
                <a:gd name="T12" fmla="*/ 233362345 w 573"/>
                <a:gd name="T13" fmla="*/ 285200603 h 545"/>
                <a:gd name="T14" fmla="*/ 192339173 w 573"/>
                <a:gd name="T15" fmla="*/ 332124225 h 545"/>
                <a:gd name="T16" fmla="*/ 220584837 w 573"/>
                <a:gd name="T17" fmla="*/ 322982905 h 545"/>
                <a:gd name="T18" fmla="*/ 192339173 w 573"/>
                <a:gd name="T19" fmla="*/ 332124225 h 545"/>
                <a:gd name="T20" fmla="*/ 193684087 w 573"/>
                <a:gd name="T21" fmla="*/ 88972914 h 545"/>
                <a:gd name="T22" fmla="*/ 102894979 w 573"/>
                <a:gd name="T23" fmla="*/ 165757662 h 545"/>
                <a:gd name="T24" fmla="*/ 156695659 w 573"/>
                <a:gd name="T25" fmla="*/ 268746226 h 545"/>
                <a:gd name="T26" fmla="*/ 193684087 w 573"/>
                <a:gd name="T27" fmla="*/ 271184172 h 545"/>
                <a:gd name="T28" fmla="*/ 238742823 w 573"/>
                <a:gd name="T29" fmla="*/ 246198157 h 545"/>
                <a:gd name="T30" fmla="*/ 193684087 w 573"/>
                <a:gd name="T31" fmla="*/ 88972914 h 545"/>
                <a:gd name="T32" fmla="*/ 75994229 w 573"/>
                <a:gd name="T33" fmla="*/ 179773312 h 545"/>
                <a:gd name="T34" fmla="*/ 14795699 w 573"/>
                <a:gd name="T35" fmla="*/ 168804508 h 545"/>
                <a:gd name="T36" fmla="*/ 14795699 w 573"/>
                <a:gd name="T37" fmla="*/ 190742896 h 545"/>
                <a:gd name="T38" fmla="*/ 75994229 w 573"/>
                <a:gd name="T39" fmla="*/ 179773312 h 545"/>
                <a:gd name="T40" fmla="*/ 370555103 w 573"/>
                <a:gd name="T41" fmla="*/ 168804508 h 545"/>
                <a:gd name="T42" fmla="*/ 309356574 w 573"/>
                <a:gd name="T43" fmla="*/ 179773312 h 545"/>
                <a:gd name="T44" fmla="*/ 370555103 w 573"/>
                <a:gd name="T45" fmla="*/ 190742896 h 545"/>
                <a:gd name="T46" fmla="*/ 370555103 w 573"/>
                <a:gd name="T47" fmla="*/ 168804508 h 545"/>
                <a:gd name="T48" fmla="*/ 294561694 w 573"/>
                <a:gd name="T49" fmla="*/ 101161081 h 545"/>
                <a:gd name="T50" fmla="*/ 329531931 w 573"/>
                <a:gd name="T51" fmla="*/ 54236678 h 545"/>
                <a:gd name="T52" fmla="*/ 277748623 w 573"/>
                <a:gd name="T53" fmla="*/ 85926068 h 545"/>
                <a:gd name="T54" fmla="*/ 294561694 w 573"/>
                <a:gd name="T55" fmla="*/ 101161081 h 545"/>
                <a:gd name="T56" fmla="*/ 191666716 w 573"/>
                <a:gd name="T57" fmla="*/ 68862791 h 545"/>
                <a:gd name="T58" fmla="*/ 203771766 w 573"/>
                <a:gd name="T59" fmla="*/ 13406749 h 545"/>
                <a:gd name="T60" fmla="*/ 179561665 w 573"/>
                <a:gd name="T61" fmla="*/ 13406749 h 545"/>
                <a:gd name="T62" fmla="*/ 191666716 w 573"/>
                <a:gd name="T63" fmla="*/ 68862791 h 545"/>
                <a:gd name="T64" fmla="*/ 86754365 w 573"/>
                <a:gd name="T65" fmla="*/ 96894871 h 545"/>
                <a:gd name="T66" fmla="*/ 103567436 w 573"/>
                <a:gd name="T67" fmla="*/ 81659858 h 545"/>
                <a:gd name="T68" fmla="*/ 51783308 w 573"/>
                <a:gd name="T69" fmla="*/ 49971249 h 545"/>
                <a:gd name="T70" fmla="*/ 86754365 w 573"/>
                <a:gd name="T71" fmla="*/ 96894871 h 545"/>
                <a:gd name="T72" fmla="*/ 90789108 w 573"/>
                <a:gd name="T73" fmla="*/ 258386324 h 545"/>
                <a:gd name="T74" fmla="*/ 55818872 w 573"/>
                <a:gd name="T75" fmla="*/ 304701045 h 545"/>
                <a:gd name="T76" fmla="*/ 107602180 w 573"/>
                <a:gd name="T77" fmla="*/ 273621337 h 545"/>
                <a:gd name="T78" fmla="*/ 90789108 w 573"/>
                <a:gd name="T79" fmla="*/ 258386324 h 545"/>
                <a:gd name="T80" fmla="*/ 298596438 w 573"/>
                <a:gd name="T81" fmla="*/ 262652533 h 545"/>
                <a:gd name="T82" fmla="*/ 281783367 w 573"/>
                <a:gd name="T83" fmla="*/ 277887547 h 545"/>
                <a:gd name="T84" fmla="*/ 333567495 w 573"/>
                <a:gd name="T85" fmla="*/ 309576155 h 545"/>
                <a:gd name="T86" fmla="*/ 298596438 w 573"/>
                <a:gd name="T87" fmla="*/ 262652533 h 5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73" h="545">
                  <a:moveTo>
                    <a:pt x="334" y="494"/>
                  </a:moveTo>
                  <a:lnTo>
                    <a:pt x="239" y="494"/>
                  </a:lnTo>
                  <a:cubicBezTo>
                    <a:pt x="232" y="494"/>
                    <a:pt x="226" y="499"/>
                    <a:pt x="226" y="506"/>
                  </a:cubicBezTo>
                  <a:cubicBezTo>
                    <a:pt x="226" y="513"/>
                    <a:pt x="232" y="519"/>
                    <a:pt x="239" y="519"/>
                  </a:cubicBezTo>
                  <a:lnTo>
                    <a:pt x="334" y="519"/>
                  </a:lnTo>
                  <a:cubicBezTo>
                    <a:pt x="341" y="519"/>
                    <a:pt x="347" y="513"/>
                    <a:pt x="347" y="506"/>
                  </a:cubicBezTo>
                  <a:cubicBezTo>
                    <a:pt x="347" y="499"/>
                    <a:pt x="341" y="494"/>
                    <a:pt x="334" y="494"/>
                  </a:cubicBezTo>
                  <a:close/>
                  <a:moveTo>
                    <a:pt x="334" y="455"/>
                  </a:moveTo>
                  <a:lnTo>
                    <a:pt x="334" y="455"/>
                  </a:lnTo>
                  <a:lnTo>
                    <a:pt x="239" y="455"/>
                  </a:lnTo>
                  <a:cubicBezTo>
                    <a:pt x="232" y="455"/>
                    <a:pt x="226" y="461"/>
                    <a:pt x="226" y="468"/>
                  </a:cubicBezTo>
                  <a:cubicBezTo>
                    <a:pt x="226" y="475"/>
                    <a:pt x="232" y="480"/>
                    <a:pt x="239" y="480"/>
                  </a:cubicBezTo>
                  <a:lnTo>
                    <a:pt x="334" y="480"/>
                  </a:lnTo>
                  <a:cubicBezTo>
                    <a:pt x="341" y="480"/>
                    <a:pt x="347" y="475"/>
                    <a:pt x="347" y="468"/>
                  </a:cubicBezTo>
                  <a:cubicBezTo>
                    <a:pt x="347" y="461"/>
                    <a:pt x="341" y="455"/>
                    <a:pt x="334" y="455"/>
                  </a:cubicBezTo>
                  <a:close/>
                  <a:moveTo>
                    <a:pt x="286" y="545"/>
                  </a:moveTo>
                  <a:lnTo>
                    <a:pt x="286" y="545"/>
                  </a:lnTo>
                  <a:lnTo>
                    <a:pt x="328" y="530"/>
                  </a:lnTo>
                  <a:lnTo>
                    <a:pt x="245" y="530"/>
                  </a:lnTo>
                  <a:lnTo>
                    <a:pt x="286" y="545"/>
                  </a:lnTo>
                  <a:close/>
                  <a:moveTo>
                    <a:pt x="288" y="146"/>
                  </a:moveTo>
                  <a:lnTo>
                    <a:pt x="288" y="146"/>
                  </a:lnTo>
                  <a:lnTo>
                    <a:pt x="285" y="146"/>
                  </a:lnTo>
                  <a:cubicBezTo>
                    <a:pt x="215" y="146"/>
                    <a:pt x="153" y="203"/>
                    <a:pt x="153" y="272"/>
                  </a:cubicBezTo>
                  <a:cubicBezTo>
                    <a:pt x="153" y="342"/>
                    <a:pt x="211" y="382"/>
                    <a:pt x="217" y="404"/>
                  </a:cubicBezTo>
                  <a:cubicBezTo>
                    <a:pt x="223" y="425"/>
                    <a:pt x="217" y="436"/>
                    <a:pt x="233" y="441"/>
                  </a:cubicBezTo>
                  <a:cubicBezTo>
                    <a:pt x="249" y="446"/>
                    <a:pt x="285" y="445"/>
                    <a:pt x="285" y="445"/>
                  </a:cubicBezTo>
                  <a:lnTo>
                    <a:pt x="288" y="445"/>
                  </a:lnTo>
                  <a:cubicBezTo>
                    <a:pt x="288" y="445"/>
                    <a:pt x="324" y="446"/>
                    <a:pt x="340" y="441"/>
                  </a:cubicBezTo>
                  <a:cubicBezTo>
                    <a:pt x="355" y="436"/>
                    <a:pt x="349" y="425"/>
                    <a:pt x="355" y="404"/>
                  </a:cubicBezTo>
                  <a:cubicBezTo>
                    <a:pt x="361" y="382"/>
                    <a:pt x="420" y="342"/>
                    <a:pt x="420" y="272"/>
                  </a:cubicBezTo>
                  <a:cubicBezTo>
                    <a:pt x="420" y="203"/>
                    <a:pt x="358" y="146"/>
                    <a:pt x="288" y="146"/>
                  </a:cubicBezTo>
                  <a:close/>
                  <a:moveTo>
                    <a:pt x="113" y="295"/>
                  </a:moveTo>
                  <a:lnTo>
                    <a:pt x="113" y="295"/>
                  </a:lnTo>
                  <a:cubicBezTo>
                    <a:pt x="113" y="285"/>
                    <a:pt x="103" y="277"/>
                    <a:pt x="91" y="277"/>
                  </a:cubicBezTo>
                  <a:lnTo>
                    <a:pt x="22" y="277"/>
                  </a:lnTo>
                  <a:cubicBezTo>
                    <a:pt x="10" y="277"/>
                    <a:pt x="0" y="285"/>
                    <a:pt x="0" y="295"/>
                  </a:cubicBezTo>
                  <a:cubicBezTo>
                    <a:pt x="0" y="305"/>
                    <a:pt x="10" y="313"/>
                    <a:pt x="22" y="313"/>
                  </a:cubicBezTo>
                  <a:lnTo>
                    <a:pt x="91" y="313"/>
                  </a:lnTo>
                  <a:cubicBezTo>
                    <a:pt x="103" y="313"/>
                    <a:pt x="113" y="305"/>
                    <a:pt x="113" y="295"/>
                  </a:cubicBezTo>
                  <a:close/>
                  <a:moveTo>
                    <a:pt x="551" y="277"/>
                  </a:moveTo>
                  <a:lnTo>
                    <a:pt x="551" y="277"/>
                  </a:lnTo>
                  <a:lnTo>
                    <a:pt x="482" y="277"/>
                  </a:lnTo>
                  <a:cubicBezTo>
                    <a:pt x="470" y="277"/>
                    <a:pt x="460" y="285"/>
                    <a:pt x="460" y="295"/>
                  </a:cubicBezTo>
                  <a:cubicBezTo>
                    <a:pt x="460" y="305"/>
                    <a:pt x="470" y="313"/>
                    <a:pt x="482" y="313"/>
                  </a:cubicBezTo>
                  <a:lnTo>
                    <a:pt x="551" y="313"/>
                  </a:lnTo>
                  <a:cubicBezTo>
                    <a:pt x="563" y="313"/>
                    <a:pt x="573" y="305"/>
                    <a:pt x="573" y="295"/>
                  </a:cubicBezTo>
                  <a:cubicBezTo>
                    <a:pt x="573" y="285"/>
                    <a:pt x="563" y="277"/>
                    <a:pt x="551" y="277"/>
                  </a:cubicBezTo>
                  <a:close/>
                  <a:moveTo>
                    <a:pt x="438" y="166"/>
                  </a:moveTo>
                  <a:lnTo>
                    <a:pt x="438" y="166"/>
                  </a:lnTo>
                  <a:lnTo>
                    <a:pt x="487" y="117"/>
                  </a:lnTo>
                  <a:cubicBezTo>
                    <a:pt x="495" y="109"/>
                    <a:pt x="497" y="96"/>
                    <a:pt x="490" y="89"/>
                  </a:cubicBezTo>
                  <a:cubicBezTo>
                    <a:pt x="483" y="82"/>
                    <a:pt x="470" y="84"/>
                    <a:pt x="462" y="92"/>
                  </a:cubicBezTo>
                  <a:lnTo>
                    <a:pt x="413" y="141"/>
                  </a:lnTo>
                  <a:cubicBezTo>
                    <a:pt x="405" y="149"/>
                    <a:pt x="403" y="162"/>
                    <a:pt x="410" y="169"/>
                  </a:cubicBezTo>
                  <a:cubicBezTo>
                    <a:pt x="417" y="176"/>
                    <a:pt x="430" y="175"/>
                    <a:pt x="438" y="166"/>
                  </a:cubicBezTo>
                  <a:close/>
                  <a:moveTo>
                    <a:pt x="285" y="113"/>
                  </a:moveTo>
                  <a:lnTo>
                    <a:pt x="285" y="113"/>
                  </a:lnTo>
                  <a:cubicBezTo>
                    <a:pt x="295" y="113"/>
                    <a:pt x="303" y="103"/>
                    <a:pt x="303" y="91"/>
                  </a:cubicBezTo>
                  <a:lnTo>
                    <a:pt x="303" y="22"/>
                  </a:lnTo>
                  <a:cubicBezTo>
                    <a:pt x="303" y="10"/>
                    <a:pt x="295" y="0"/>
                    <a:pt x="285" y="0"/>
                  </a:cubicBezTo>
                  <a:cubicBezTo>
                    <a:pt x="275" y="0"/>
                    <a:pt x="267" y="10"/>
                    <a:pt x="267" y="22"/>
                  </a:cubicBezTo>
                  <a:lnTo>
                    <a:pt x="267" y="91"/>
                  </a:lnTo>
                  <a:cubicBezTo>
                    <a:pt x="267" y="103"/>
                    <a:pt x="275" y="113"/>
                    <a:pt x="285" y="113"/>
                  </a:cubicBezTo>
                  <a:close/>
                  <a:moveTo>
                    <a:pt x="129" y="159"/>
                  </a:moveTo>
                  <a:lnTo>
                    <a:pt x="129" y="159"/>
                  </a:lnTo>
                  <a:cubicBezTo>
                    <a:pt x="137" y="168"/>
                    <a:pt x="150" y="169"/>
                    <a:pt x="157" y="162"/>
                  </a:cubicBezTo>
                  <a:cubicBezTo>
                    <a:pt x="164" y="155"/>
                    <a:pt x="162" y="142"/>
                    <a:pt x="154" y="134"/>
                  </a:cubicBezTo>
                  <a:lnTo>
                    <a:pt x="105" y="85"/>
                  </a:lnTo>
                  <a:cubicBezTo>
                    <a:pt x="97" y="77"/>
                    <a:pt x="84" y="75"/>
                    <a:pt x="77" y="82"/>
                  </a:cubicBezTo>
                  <a:cubicBezTo>
                    <a:pt x="70" y="89"/>
                    <a:pt x="71" y="102"/>
                    <a:pt x="80" y="110"/>
                  </a:cubicBezTo>
                  <a:lnTo>
                    <a:pt x="129" y="159"/>
                  </a:lnTo>
                  <a:close/>
                  <a:moveTo>
                    <a:pt x="135" y="424"/>
                  </a:moveTo>
                  <a:lnTo>
                    <a:pt x="135" y="424"/>
                  </a:lnTo>
                  <a:lnTo>
                    <a:pt x="86" y="472"/>
                  </a:lnTo>
                  <a:cubicBezTo>
                    <a:pt x="77" y="481"/>
                    <a:pt x="76" y="493"/>
                    <a:pt x="83" y="500"/>
                  </a:cubicBezTo>
                  <a:cubicBezTo>
                    <a:pt x="90" y="507"/>
                    <a:pt x="103" y="506"/>
                    <a:pt x="111" y="498"/>
                  </a:cubicBezTo>
                  <a:lnTo>
                    <a:pt x="160" y="449"/>
                  </a:lnTo>
                  <a:cubicBezTo>
                    <a:pt x="168" y="440"/>
                    <a:pt x="169" y="428"/>
                    <a:pt x="163" y="421"/>
                  </a:cubicBezTo>
                  <a:cubicBezTo>
                    <a:pt x="156" y="414"/>
                    <a:pt x="143" y="415"/>
                    <a:pt x="135" y="424"/>
                  </a:cubicBezTo>
                  <a:close/>
                  <a:moveTo>
                    <a:pt x="444" y="431"/>
                  </a:moveTo>
                  <a:lnTo>
                    <a:pt x="444" y="431"/>
                  </a:lnTo>
                  <a:cubicBezTo>
                    <a:pt x="436" y="422"/>
                    <a:pt x="423" y="421"/>
                    <a:pt x="416" y="428"/>
                  </a:cubicBezTo>
                  <a:cubicBezTo>
                    <a:pt x="409" y="435"/>
                    <a:pt x="410" y="448"/>
                    <a:pt x="419" y="456"/>
                  </a:cubicBezTo>
                  <a:lnTo>
                    <a:pt x="468" y="505"/>
                  </a:lnTo>
                  <a:cubicBezTo>
                    <a:pt x="476" y="513"/>
                    <a:pt x="489" y="514"/>
                    <a:pt x="496" y="508"/>
                  </a:cubicBezTo>
                  <a:cubicBezTo>
                    <a:pt x="503" y="501"/>
                    <a:pt x="501" y="488"/>
                    <a:pt x="493" y="480"/>
                  </a:cubicBezTo>
                  <a:lnTo>
                    <a:pt x="444" y="4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7193" name="组合 46"/>
          <p:cNvGrpSpPr/>
          <p:nvPr/>
        </p:nvGrpSpPr>
        <p:grpSpPr bwMode="auto">
          <a:xfrm>
            <a:off x="4247207" y="2819423"/>
            <a:ext cx="584200" cy="557212"/>
            <a:chOff x="0" y="0"/>
            <a:chExt cx="650875" cy="620712"/>
          </a:xfrm>
        </p:grpSpPr>
        <p:sp>
          <p:nvSpPr>
            <p:cNvPr id="7192" name="Oval 14"/>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5" name="Freeform 15"/>
            <p:cNvSpPr>
              <a:spLocks noEditPoints="1"/>
            </p:cNvSpPr>
            <p:nvPr/>
          </p:nvSpPr>
          <p:spPr bwMode="auto">
            <a:xfrm>
              <a:off x="144463" y="112712"/>
              <a:ext cx="446087" cy="393700"/>
            </a:xfrm>
            <a:custGeom>
              <a:avLst/>
              <a:gdLst>
                <a:gd name="T0" fmla="*/ 0 w 545"/>
                <a:gd name="T1" fmla="*/ 181727242 h 505"/>
                <a:gd name="T2" fmla="*/ 140690929 w 545"/>
                <a:gd name="T3" fmla="*/ 306930079 h 505"/>
                <a:gd name="T4" fmla="*/ 245874151 w 545"/>
                <a:gd name="T5" fmla="*/ 290520195 h 505"/>
                <a:gd name="T6" fmla="*/ 222425526 w 545"/>
                <a:gd name="T7" fmla="*/ 135535708 h 505"/>
                <a:gd name="T8" fmla="*/ 216395576 w 545"/>
                <a:gd name="T9" fmla="*/ 285049714 h 505"/>
                <a:gd name="T10" fmla="*/ 143370725 w 545"/>
                <a:gd name="T11" fmla="*/ 257091557 h 505"/>
                <a:gd name="T12" fmla="*/ 123272255 w 545"/>
                <a:gd name="T13" fmla="*/ 179295658 h 505"/>
                <a:gd name="T14" fmla="*/ 24788523 w 545"/>
                <a:gd name="T15" fmla="*/ 176256761 h 505"/>
                <a:gd name="T16" fmla="*/ 28137858 w 545"/>
                <a:gd name="T17" fmla="*/ 56523626 h 505"/>
                <a:gd name="T18" fmla="*/ 143370725 w 545"/>
                <a:gd name="T19" fmla="*/ 32212456 h 505"/>
                <a:gd name="T20" fmla="*/ 0 w 545"/>
                <a:gd name="T21" fmla="*/ 54092821 h 505"/>
                <a:gd name="T22" fmla="*/ 205676392 w 545"/>
                <a:gd name="T23" fmla="*/ 63209510 h 505"/>
                <a:gd name="T24" fmla="*/ 192946951 w 545"/>
                <a:gd name="T25" fmla="*/ 50445833 h 505"/>
                <a:gd name="T26" fmla="*/ 202996596 w 545"/>
                <a:gd name="T27" fmla="*/ 43152638 h 505"/>
                <a:gd name="T28" fmla="*/ 227785118 w 545"/>
                <a:gd name="T29" fmla="*/ 43152638 h 505"/>
                <a:gd name="T30" fmla="*/ 237833944 w 545"/>
                <a:gd name="T31" fmla="*/ 50445833 h 505"/>
                <a:gd name="T32" fmla="*/ 225774862 w 545"/>
                <a:gd name="T33" fmla="*/ 63209510 h 505"/>
                <a:gd name="T34" fmla="*/ 237833944 w 545"/>
                <a:gd name="T35" fmla="*/ 76580497 h 505"/>
                <a:gd name="T36" fmla="*/ 227785118 w 545"/>
                <a:gd name="T37" fmla="*/ 83873692 h 505"/>
                <a:gd name="T38" fmla="*/ 202996596 w 545"/>
                <a:gd name="T39" fmla="*/ 83873692 h 505"/>
                <a:gd name="T40" fmla="*/ 192946951 w 545"/>
                <a:gd name="T41" fmla="*/ 76580497 h 505"/>
                <a:gd name="T42" fmla="*/ 298130173 w 545"/>
                <a:gd name="T43" fmla="*/ 115478837 h 505"/>
                <a:gd name="T44" fmla="*/ 360435840 w 545"/>
                <a:gd name="T45" fmla="*/ 188412346 h 505"/>
                <a:gd name="T46" fmla="*/ 334977778 w 545"/>
                <a:gd name="T47" fmla="*/ 195098230 h 505"/>
                <a:gd name="T48" fmla="*/ 298130173 w 545"/>
                <a:gd name="T49" fmla="*/ 115478837 h 505"/>
                <a:gd name="T50" fmla="*/ 260613029 w 545"/>
                <a:gd name="T51" fmla="*/ 22487676 h 505"/>
                <a:gd name="T52" fmla="*/ 288081348 w 545"/>
                <a:gd name="T53" fmla="*/ 114870746 h 505"/>
                <a:gd name="T54" fmla="*/ 275351907 w 545"/>
                <a:gd name="T55" fmla="*/ 128849824 h 505"/>
                <a:gd name="T56" fmla="*/ 251903283 w 545"/>
                <a:gd name="T57" fmla="*/ 110616447 h 505"/>
                <a:gd name="T58" fmla="*/ 170168685 w 545"/>
                <a:gd name="T59" fmla="*/ 22487676 h 505"/>
                <a:gd name="T60" fmla="*/ 245874151 w 545"/>
                <a:gd name="T61" fmla="*/ 35859443 h 505"/>
                <a:gd name="T62" fmla="*/ 185577922 w 545"/>
                <a:gd name="T63" fmla="*/ 90559576 h 505"/>
                <a:gd name="T64" fmla="*/ 116571946 w 545"/>
                <a:gd name="T65" fmla="*/ 267424428 h 505"/>
                <a:gd name="T66" fmla="*/ 44886993 w 545"/>
                <a:gd name="T67" fmla="*/ 200567931 h 505"/>
                <a:gd name="T68" fmla="*/ 116571946 w 545"/>
                <a:gd name="T69" fmla="*/ 267424428 h 505"/>
                <a:gd name="T70" fmla="*/ 42207197 w 545"/>
                <a:gd name="T71" fmla="*/ 86912588 h 505"/>
                <a:gd name="T72" fmla="*/ 143370725 w 545"/>
                <a:gd name="T73" fmla="*/ 92383069 h 505"/>
                <a:gd name="T74" fmla="*/ 91113884 w 545"/>
                <a:gd name="T75" fmla="*/ 74149692 h 505"/>
                <a:gd name="T76" fmla="*/ 42207197 w 545"/>
                <a:gd name="T77" fmla="*/ 141005409 h 505"/>
                <a:gd name="T78" fmla="*/ 46226891 w 545"/>
                <a:gd name="T79" fmla="*/ 156199890 h 505"/>
                <a:gd name="T80" fmla="*/ 144710623 w 545"/>
                <a:gd name="T81" fmla="*/ 139181915 h 505"/>
                <a:gd name="T82" fmla="*/ 42207197 w 545"/>
                <a:gd name="T83" fmla="*/ 141005409 h 505"/>
                <a:gd name="T84" fmla="*/ 42207197 w 545"/>
                <a:gd name="T85" fmla="*/ 119125044 h 505"/>
                <a:gd name="T86" fmla="*/ 144710623 w 545"/>
                <a:gd name="T87" fmla="*/ 123987434 h 505"/>
                <a:gd name="T88" fmla="*/ 150070215 w 545"/>
                <a:gd name="T89" fmla="*/ 115478837 h 505"/>
                <a:gd name="T90" fmla="*/ 89773986 w 545"/>
                <a:gd name="T91" fmla="*/ 107577550 h 505"/>
                <a:gd name="T92" fmla="*/ 42207197 w 545"/>
                <a:gd name="T93" fmla="*/ 113655343 h 5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45" h="505">
                  <a:moveTo>
                    <a:pt x="0" y="89"/>
                  </a:moveTo>
                  <a:cubicBezTo>
                    <a:pt x="0" y="159"/>
                    <a:pt x="0" y="229"/>
                    <a:pt x="0" y="299"/>
                  </a:cubicBezTo>
                  <a:cubicBezTo>
                    <a:pt x="0" y="304"/>
                    <a:pt x="92" y="392"/>
                    <a:pt x="103" y="404"/>
                  </a:cubicBezTo>
                  <a:cubicBezTo>
                    <a:pt x="115" y="416"/>
                    <a:pt x="202" y="505"/>
                    <a:pt x="210" y="505"/>
                  </a:cubicBezTo>
                  <a:cubicBezTo>
                    <a:pt x="252" y="505"/>
                    <a:pt x="294" y="505"/>
                    <a:pt x="336" y="505"/>
                  </a:cubicBezTo>
                  <a:cubicBezTo>
                    <a:pt x="354" y="505"/>
                    <a:pt x="360" y="489"/>
                    <a:pt x="367" y="478"/>
                  </a:cubicBezTo>
                  <a:cubicBezTo>
                    <a:pt x="367" y="391"/>
                    <a:pt x="367" y="304"/>
                    <a:pt x="367" y="217"/>
                  </a:cubicBezTo>
                  <a:cubicBezTo>
                    <a:pt x="359" y="220"/>
                    <a:pt x="336" y="210"/>
                    <a:pt x="332" y="223"/>
                  </a:cubicBezTo>
                  <a:cubicBezTo>
                    <a:pt x="329" y="229"/>
                    <a:pt x="332" y="327"/>
                    <a:pt x="332" y="347"/>
                  </a:cubicBezTo>
                  <a:cubicBezTo>
                    <a:pt x="332" y="367"/>
                    <a:pt x="337" y="469"/>
                    <a:pt x="323" y="469"/>
                  </a:cubicBezTo>
                  <a:cubicBezTo>
                    <a:pt x="289" y="469"/>
                    <a:pt x="255" y="469"/>
                    <a:pt x="220" y="469"/>
                  </a:cubicBezTo>
                  <a:cubicBezTo>
                    <a:pt x="209" y="469"/>
                    <a:pt x="214" y="434"/>
                    <a:pt x="214" y="423"/>
                  </a:cubicBezTo>
                  <a:cubicBezTo>
                    <a:pt x="214" y="405"/>
                    <a:pt x="214" y="388"/>
                    <a:pt x="214" y="370"/>
                  </a:cubicBezTo>
                  <a:cubicBezTo>
                    <a:pt x="214" y="322"/>
                    <a:pt x="214" y="315"/>
                    <a:pt x="184" y="295"/>
                  </a:cubicBezTo>
                  <a:cubicBezTo>
                    <a:pt x="171" y="295"/>
                    <a:pt x="171" y="290"/>
                    <a:pt x="159" y="290"/>
                  </a:cubicBezTo>
                  <a:cubicBezTo>
                    <a:pt x="119" y="290"/>
                    <a:pt x="78" y="290"/>
                    <a:pt x="37" y="290"/>
                  </a:cubicBezTo>
                  <a:cubicBezTo>
                    <a:pt x="37" y="227"/>
                    <a:pt x="37" y="164"/>
                    <a:pt x="37" y="101"/>
                  </a:cubicBezTo>
                  <a:cubicBezTo>
                    <a:pt x="37" y="96"/>
                    <a:pt x="39" y="97"/>
                    <a:pt x="42" y="93"/>
                  </a:cubicBezTo>
                  <a:cubicBezTo>
                    <a:pt x="88" y="93"/>
                    <a:pt x="134" y="93"/>
                    <a:pt x="180" y="93"/>
                  </a:cubicBezTo>
                  <a:cubicBezTo>
                    <a:pt x="189" y="87"/>
                    <a:pt x="214" y="66"/>
                    <a:pt x="214" y="53"/>
                  </a:cubicBezTo>
                  <a:cubicBezTo>
                    <a:pt x="156" y="53"/>
                    <a:pt x="98" y="53"/>
                    <a:pt x="39" y="53"/>
                  </a:cubicBezTo>
                  <a:cubicBezTo>
                    <a:pt x="23" y="53"/>
                    <a:pt x="0" y="75"/>
                    <a:pt x="0" y="89"/>
                  </a:cubicBezTo>
                  <a:close/>
                  <a:moveTo>
                    <a:pt x="288" y="123"/>
                  </a:moveTo>
                  <a:lnTo>
                    <a:pt x="307" y="104"/>
                  </a:lnTo>
                  <a:lnTo>
                    <a:pt x="288" y="86"/>
                  </a:lnTo>
                  <a:cubicBezTo>
                    <a:pt x="287" y="85"/>
                    <a:pt x="287" y="84"/>
                    <a:pt x="288" y="83"/>
                  </a:cubicBezTo>
                  <a:lnTo>
                    <a:pt x="300" y="71"/>
                  </a:lnTo>
                  <a:cubicBezTo>
                    <a:pt x="301" y="70"/>
                    <a:pt x="302" y="70"/>
                    <a:pt x="303" y="71"/>
                  </a:cubicBezTo>
                  <a:lnTo>
                    <a:pt x="322" y="89"/>
                  </a:lnTo>
                  <a:lnTo>
                    <a:pt x="340" y="71"/>
                  </a:lnTo>
                  <a:cubicBezTo>
                    <a:pt x="341" y="70"/>
                    <a:pt x="342" y="70"/>
                    <a:pt x="343" y="71"/>
                  </a:cubicBezTo>
                  <a:lnTo>
                    <a:pt x="355" y="83"/>
                  </a:lnTo>
                  <a:cubicBezTo>
                    <a:pt x="356" y="84"/>
                    <a:pt x="356" y="85"/>
                    <a:pt x="355" y="86"/>
                  </a:cubicBezTo>
                  <a:lnTo>
                    <a:pt x="337" y="104"/>
                  </a:lnTo>
                  <a:lnTo>
                    <a:pt x="355" y="123"/>
                  </a:lnTo>
                  <a:cubicBezTo>
                    <a:pt x="356" y="124"/>
                    <a:pt x="356" y="125"/>
                    <a:pt x="355" y="126"/>
                  </a:cubicBezTo>
                  <a:lnTo>
                    <a:pt x="343" y="138"/>
                  </a:lnTo>
                  <a:cubicBezTo>
                    <a:pt x="342" y="139"/>
                    <a:pt x="341" y="139"/>
                    <a:pt x="340" y="138"/>
                  </a:cubicBezTo>
                  <a:lnTo>
                    <a:pt x="322" y="119"/>
                  </a:lnTo>
                  <a:lnTo>
                    <a:pt x="303" y="138"/>
                  </a:lnTo>
                  <a:cubicBezTo>
                    <a:pt x="302" y="139"/>
                    <a:pt x="301" y="139"/>
                    <a:pt x="300" y="138"/>
                  </a:cubicBezTo>
                  <a:lnTo>
                    <a:pt x="288" y="126"/>
                  </a:lnTo>
                  <a:cubicBezTo>
                    <a:pt x="287" y="125"/>
                    <a:pt x="287" y="124"/>
                    <a:pt x="288" y="123"/>
                  </a:cubicBezTo>
                  <a:close/>
                  <a:moveTo>
                    <a:pt x="445" y="190"/>
                  </a:moveTo>
                  <a:lnTo>
                    <a:pt x="538" y="283"/>
                  </a:lnTo>
                  <a:cubicBezTo>
                    <a:pt x="545" y="290"/>
                    <a:pt x="545" y="303"/>
                    <a:pt x="538" y="310"/>
                  </a:cubicBezTo>
                  <a:lnTo>
                    <a:pt x="527" y="321"/>
                  </a:lnTo>
                  <a:cubicBezTo>
                    <a:pt x="520" y="328"/>
                    <a:pt x="508" y="328"/>
                    <a:pt x="500" y="321"/>
                  </a:cubicBezTo>
                  <a:lnTo>
                    <a:pt x="407" y="228"/>
                  </a:lnTo>
                  <a:lnTo>
                    <a:pt x="445" y="190"/>
                  </a:lnTo>
                  <a:close/>
                  <a:moveTo>
                    <a:pt x="254" y="37"/>
                  </a:moveTo>
                  <a:cubicBezTo>
                    <a:pt x="292" y="0"/>
                    <a:pt x="352" y="0"/>
                    <a:pt x="389" y="37"/>
                  </a:cubicBezTo>
                  <a:cubicBezTo>
                    <a:pt x="422" y="70"/>
                    <a:pt x="425" y="122"/>
                    <a:pt x="399" y="159"/>
                  </a:cubicBezTo>
                  <a:lnTo>
                    <a:pt x="430" y="189"/>
                  </a:lnTo>
                  <a:cubicBezTo>
                    <a:pt x="431" y="190"/>
                    <a:pt x="431" y="193"/>
                    <a:pt x="430" y="194"/>
                  </a:cubicBezTo>
                  <a:lnTo>
                    <a:pt x="411" y="212"/>
                  </a:lnTo>
                  <a:cubicBezTo>
                    <a:pt x="410" y="214"/>
                    <a:pt x="408" y="214"/>
                    <a:pt x="406" y="212"/>
                  </a:cubicBezTo>
                  <a:lnTo>
                    <a:pt x="376" y="182"/>
                  </a:lnTo>
                  <a:cubicBezTo>
                    <a:pt x="339" y="208"/>
                    <a:pt x="288" y="205"/>
                    <a:pt x="254" y="172"/>
                  </a:cubicBezTo>
                  <a:cubicBezTo>
                    <a:pt x="217" y="134"/>
                    <a:pt x="217" y="74"/>
                    <a:pt x="254" y="37"/>
                  </a:cubicBezTo>
                  <a:close/>
                  <a:moveTo>
                    <a:pt x="277" y="59"/>
                  </a:moveTo>
                  <a:cubicBezTo>
                    <a:pt x="302" y="35"/>
                    <a:pt x="342" y="35"/>
                    <a:pt x="367" y="59"/>
                  </a:cubicBezTo>
                  <a:cubicBezTo>
                    <a:pt x="391" y="84"/>
                    <a:pt x="391" y="124"/>
                    <a:pt x="367" y="149"/>
                  </a:cubicBezTo>
                  <a:cubicBezTo>
                    <a:pt x="342" y="174"/>
                    <a:pt x="302" y="174"/>
                    <a:pt x="277" y="149"/>
                  </a:cubicBezTo>
                  <a:cubicBezTo>
                    <a:pt x="252" y="124"/>
                    <a:pt x="252" y="84"/>
                    <a:pt x="277" y="59"/>
                  </a:cubicBezTo>
                  <a:close/>
                  <a:moveTo>
                    <a:pt x="174" y="440"/>
                  </a:moveTo>
                  <a:cubicBezTo>
                    <a:pt x="173" y="403"/>
                    <a:pt x="173" y="367"/>
                    <a:pt x="172" y="330"/>
                  </a:cubicBezTo>
                  <a:cubicBezTo>
                    <a:pt x="137" y="330"/>
                    <a:pt x="102" y="330"/>
                    <a:pt x="67" y="330"/>
                  </a:cubicBezTo>
                  <a:cubicBezTo>
                    <a:pt x="66" y="331"/>
                    <a:pt x="66" y="332"/>
                    <a:pt x="65" y="332"/>
                  </a:cubicBezTo>
                  <a:cubicBezTo>
                    <a:pt x="101" y="368"/>
                    <a:pt x="138" y="404"/>
                    <a:pt x="174" y="440"/>
                  </a:cubicBezTo>
                  <a:close/>
                  <a:moveTo>
                    <a:pt x="63" y="129"/>
                  </a:moveTo>
                  <a:cubicBezTo>
                    <a:pt x="63" y="133"/>
                    <a:pt x="63" y="138"/>
                    <a:pt x="63" y="143"/>
                  </a:cubicBezTo>
                  <a:cubicBezTo>
                    <a:pt x="63" y="148"/>
                    <a:pt x="66" y="152"/>
                    <a:pt x="71" y="152"/>
                  </a:cubicBezTo>
                  <a:cubicBezTo>
                    <a:pt x="119" y="152"/>
                    <a:pt x="166" y="152"/>
                    <a:pt x="214" y="152"/>
                  </a:cubicBezTo>
                  <a:cubicBezTo>
                    <a:pt x="227" y="152"/>
                    <a:pt x="224" y="130"/>
                    <a:pt x="220" y="122"/>
                  </a:cubicBezTo>
                  <a:cubicBezTo>
                    <a:pt x="192" y="122"/>
                    <a:pt x="164" y="122"/>
                    <a:pt x="136" y="122"/>
                  </a:cubicBezTo>
                  <a:cubicBezTo>
                    <a:pt x="119" y="122"/>
                    <a:pt x="63" y="118"/>
                    <a:pt x="63" y="129"/>
                  </a:cubicBezTo>
                  <a:close/>
                  <a:moveTo>
                    <a:pt x="63" y="232"/>
                  </a:moveTo>
                  <a:cubicBezTo>
                    <a:pt x="63" y="238"/>
                    <a:pt x="63" y="244"/>
                    <a:pt x="63" y="251"/>
                  </a:cubicBezTo>
                  <a:cubicBezTo>
                    <a:pt x="63" y="255"/>
                    <a:pt x="64" y="257"/>
                    <a:pt x="69" y="257"/>
                  </a:cubicBezTo>
                  <a:cubicBezTo>
                    <a:pt x="120" y="257"/>
                    <a:pt x="171" y="257"/>
                    <a:pt x="222" y="257"/>
                  </a:cubicBezTo>
                  <a:cubicBezTo>
                    <a:pt x="224" y="252"/>
                    <a:pt x="228" y="229"/>
                    <a:pt x="216" y="229"/>
                  </a:cubicBezTo>
                  <a:cubicBezTo>
                    <a:pt x="168" y="229"/>
                    <a:pt x="121" y="229"/>
                    <a:pt x="73" y="229"/>
                  </a:cubicBezTo>
                  <a:cubicBezTo>
                    <a:pt x="70" y="229"/>
                    <a:pt x="65" y="231"/>
                    <a:pt x="63" y="232"/>
                  </a:cubicBezTo>
                  <a:close/>
                  <a:moveTo>
                    <a:pt x="63" y="187"/>
                  </a:moveTo>
                  <a:cubicBezTo>
                    <a:pt x="63" y="190"/>
                    <a:pt x="63" y="193"/>
                    <a:pt x="63" y="196"/>
                  </a:cubicBezTo>
                  <a:cubicBezTo>
                    <a:pt x="63" y="201"/>
                    <a:pt x="64" y="200"/>
                    <a:pt x="67" y="204"/>
                  </a:cubicBezTo>
                  <a:cubicBezTo>
                    <a:pt x="117" y="204"/>
                    <a:pt x="166" y="204"/>
                    <a:pt x="216" y="204"/>
                  </a:cubicBezTo>
                  <a:cubicBezTo>
                    <a:pt x="219" y="203"/>
                    <a:pt x="222" y="201"/>
                    <a:pt x="224" y="200"/>
                  </a:cubicBezTo>
                  <a:cubicBezTo>
                    <a:pt x="224" y="197"/>
                    <a:pt x="224" y="193"/>
                    <a:pt x="224" y="190"/>
                  </a:cubicBezTo>
                  <a:cubicBezTo>
                    <a:pt x="224" y="183"/>
                    <a:pt x="222" y="181"/>
                    <a:pt x="220" y="177"/>
                  </a:cubicBezTo>
                  <a:cubicBezTo>
                    <a:pt x="191" y="177"/>
                    <a:pt x="163" y="177"/>
                    <a:pt x="134" y="177"/>
                  </a:cubicBezTo>
                  <a:cubicBezTo>
                    <a:pt x="120" y="177"/>
                    <a:pt x="106" y="177"/>
                    <a:pt x="92" y="177"/>
                  </a:cubicBezTo>
                  <a:cubicBezTo>
                    <a:pt x="74" y="177"/>
                    <a:pt x="63" y="171"/>
                    <a:pt x="63" y="18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7196" name="组合 45"/>
          <p:cNvGrpSpPr/>
          <p:nvPr/>
        </p:nvGrpSpPr>
        <p:grpSpPr bwMode="auto">
          <a:xfrm>
            <a:off x="4247207" y="1699993"/>
            <a:ext cx="584200" cy="557212"/>
            <a:chOff x="0" y="0"/>
            <a:chExt cx="650875" cy="620712"/>
          </a:xfrm>
        </p:grpSpPr>
        <p:sp>
          <p:nvSpPr>
            <p:cNvPr id="6" name="Oval 17"/>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191" name="Freeform 18"/>
            <p:cNvSpPr>
              <a:spLocks noEditPoints="1"/>
            </p:cNvSpPr>
            <p:nvPr/>
          </p:nvSpPr>
          <p:spPr bwMode="auto">
            <a:xfrm>
              <a:off x="219075" y="73025"/>
              <a:ext cx="190500" cy="465137"/>
            </a:xfrm>
            <a:custGeom>
              <a:avLst/>
              <a:gdLst>
                <a:gd name="T0" fmla="*/ 1336770 w 233"/>
                <a:gd name="T1" fmla="*/ 129123124 h 596"/>
                <a:gd name="T2" fmla="*/ 1336770 w 233"/>
                <a:gd name="T3" fmla="*/ 138259632 h 596"/>
                <a:gd name="T4" fmla="*/ 36096888 w 233"/>
                <a:gd name="T5" fmla="*/ 230229548 h 596"/>
                <a:gd name="T6" fmla="*/ 68851442 w 233"/>
                <a:gd name="T7" fmla="*/ 230229548 h 596"/>
                <a:gd name="T8" fmla="*/ 72862571 w 233"/>
                <a:gd name="T9" fmla="*/ 226574788 h 596"/>
                <a:gd name="T10" fmla="*/ 72862571 w 233"/>
                <a:gd name="T11" fmla="*/ 105369920 h 596"/>
                <a:gd name="T12" fmla="*/ 60162026 w 233"/>
                <a:gd name="T13" fmla="*/ 93188169 h 596"/>
                <a:gd name="T14" fmla="*/ 79547240 w 233"/>
                <a:gd name="T15" fmla="*/ 76742922 h 596"/>
                <a:gd name="T16" fmla="*/ 93585373 w 233"/>
                <a:gd name="T17" fmla="*/ 94406422 h 596"/>
                <a:gd name="T18" fmla="*/ 80884011 w 233"/>
                <a:gd name="T19" fmla="*/ 104760403 h 596"/>
                <a:gd name="T20" fmla="*/ 80884011 w 233"/>
                <a:gd name="T21" fmla="*/ 226574788 h 596"/>
                <a:gd name="T22" fmla="*/ 85563116 w 233"/>
                <a:gd name="T23" fmla="*/ 230229548 h 596"/>
                <a:gd name="T24" fmla="*/ 122997592 w 233"/>
                <a:gd name="T25" fmla="*/ 230229548 h 596"/>
                <a:gd name="T26" fmla="*/ 155752146 w 233"/>
                <a:gd name="T27" fmla="*/ 138259632 h 596"/>
                <a:gd name="T28" fmla="*/ 154415376 w 233"/>
                <a:gd name="T29" fmla="*/ 129732641 h 596"/>
                <a:gd name="T30" fmla="*/ 79547240 w 233"/>
                <a:gd name="T31" fmla="*/ 2436506 h 596"/>
                <a:gd name="T32" fmla="*/ 74199341 w 233"/>
                <a:gd name="T33" fmla="*/ 2436506 h 596"/>
                <a:gd name="T34" fmla="*/ 38102453 w 233"/>
                <a:gd name="T35" fmla="*/ 65170688 h 596"/>
                <a:gd name="T36" fmla="*/ 1336770 w 233"/>
                <a:gd name="T37" fmla="*/ 129123124 h 596"/>
                <a:gd name="T38" fmla="*/ 12032569 w 233"/>
                <a:gd name="T39" fmla="*/ 278954990 h 596"/>
                <a:gd name="T40" fmla="*/ 12032569 w 233"/>
                <a:gd name="T41" fmla="*/ 358743935 h 596"/>
                <a:gd name="T42" fmla="*/ 16711674 w 233"/>
                <a:gd name="T43" fmla="*/ 362398694 h 596"/>
                <a:gd name="T44" fmla="*/ 98264479 w 233"/>
                <a:gd name="T45" fmla="*/ 362398694 h 596"/>
                <a:gd name="T46" fmla="*/ 102274790 w 233"/>
                <a:gd name="T47" fmla="*/ 358743935 h 596"/>
                <a:gd name="T48" fmla="*/ 102274790 w 233"/>
                <a:gd name="T49" fmla="*/ 274082758 h 596"/>
                <a:gd name="T50" fmla="*/ 120323234 w 233"/>
                <a:gd name="T51" fmla="*/ 274082758 h 596"/>
                <a:gd name="T52" fmla="*/ 120323234 w 233"/>
                <a:gd name="T53" fmla="*/ 361180441 h 596"/>
                <a:gd name="T54" fmla="*/ 127676697 w 233"/>
                <a:gd name="T55" fmla="*/ 362398694 h 596"/>
                <a:gd name="T56" fmla="*/ 141714013 w 233"/>
                <a:gd name="T57" fmla="*/ 362398694 h 596"/>
                <a:gd name="T58" fmla="*/ 147061912 w 233"/>
                <a:gd name="T59" fmla="*/ 357525682 h 596"/>
                <a:gd name="T60" fmla="*/ 147061912 w 233"/>
                <a:gd name="T61" fmla="*/ 278954990 h 596"/>
                <a:gd name="T62" fmla="*/ 137034908 w 233"/>
                <a:gd name="T63" fmla="*/ 254592269 h 596"/>
                <a:gd name="T64" fmla="*/ 121660822 w 233"/>
                <a:gd name="T65" fmla="*/ 240583529 h 596"/>
                <a:gd name="T66" fmla="*/ 36096888 w 233"/>
                <a:gd name="T67" fmla="*/ 241193045 h 596"/>
                <a:gd name="T68" fmla="*/ 12032569 w 233"/>
                <a:gd name="T69" fmla="*/ 278954990 h 5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596">
                  <a:moveTo>
                    <a:pt x="2" y="212"/>
                  </a:moveTo>
                  <a:cubicBezTo>
                    <a:pt x="0" y="217"/>
                    <a:pt x="0" y="222"/>
                    <a:pt x="2" y="227"/>
                  </a:cubicBezTo>
                  <a:cubicBezTo>
                    <a:pt x="7" y="243"/>
                    <a:pt x="38" y="378"/>
                    <a:pt x="54" y="378"/>
                  </a:cubicBezTo>
                  <a:cubicBezTo>
                    <a:pt x="70" y="378"/>
                    <a:pt x="86" y="378"/>
                    <a:pt x="103" y="378"/>
                  </a:cubicBezTo>
                  <a:cubicBezTo>
                    <a:pt x="107" y="378"/>
                    <a:pt x="109" y="377"/>
                    <a:pt x="109" y="372"/>
                  </a:cubicBezTo>
                  <a:cubicBezTo>
                    <a:pt x="109" y="306"/>
                    <a:pt x="109" y="241"/>
                    <a:pt x="109" y="173"/>
                  </a:cubicBezTo>
                  <a:cubicBezTo>
                    <a:pt x="103" y="170"/>
                    <a:pt x="90" y="164"/>
                    <a:pt x="90" y="153"/>
                  </a:cubicBezTo>
                  <a:cubicBezTo>
                    <a:pt x="89" y="135"/>
                    <a:pt x="101" y="124"/>
                    <a:pt x="119" y="126"/>
                  </a:cubicBezTo>
                  <a:cubicBezTo>
                    <a:pt x="135" y="127"/>
                    <a:pt x="143" y="141"/>
                    <a:pt x="140" y="155"/>
                  </a:cubicBezTo>
                  <a:cubicBezTo>
                    <a:pt x="141" y="163"/>
                    <a:pt x="129" y="170"/>
                    <a:pt x="121" y="172"/>
                  </a:cubicBezTo>
                  <a:cubicBezTo>
                    <a:pt x="121" y="239"/>
                    <a:pt x="121" y="305"/>
                    <a:pt x="121" y="372"/>
                  </a:cubicBezTo>
                  <a:cubicBezTo>
                    <a:pt x="121" y="377"/>
                    <a:pt x="123" y="378"/>
                    <a:pt x="128" y="378"/>
                  </a:cubicBezTo>
                  <a:cubicBezTo>
                    <a:pt x="147" y="378"/>
                    <a:pt x="166" y="378"/>
                    <a:pt x="184" y="378"/>
                  </a:cubicBezTo>
                  <a:cubicBezTo>
                    <a:pt x="196" y="378"/>
                    <a:pt x="228" y="247"/>
                    <a:pt x="233" y="227"/>
                  </a:cubicBezTo>
                  <a:cubicBezTo>
                    <a:pt x="233" y="222"/>
                    <a:pt x="233" y="217"/>
                    <a:pt x="231" y="213"/>
                  </a:cubicBezTo>
                  <a:cubicBezTo>
                    <a:pt x="194" y="143"/>
                    <a:pt x="157" y="73"/>
                    <a:pt x="119" y="4"/>
                  </a:cubicBezTo>
                  <a:cubicBezTo>
                    <a:pt x="115" y="0"/>
                    <a:pt x="113" y="1"/>
                    <a:pt x="111" y="4"/>
                  </a:cubicBezTo>
                  <a:cubicBezTo>
                    <a:pt x="103" y="20"/>
                    <a:pt x="65" y="92"/>
                    <a:pt x="57" y="107"/>
                  </a:cubicBezTo>
                  <a:cubicBezTo>
                    <a:pt x="51" y="117"/>
                    <a:pt x="2" y="210"/>
                    <a:pt x="2" y="212"/>
                  </a:cubicBezTo>
                  <a:close/>
                  <a:moveTo>
                    <a:pt x="18" y="458"/>
                  </a:moveTo>
                  <a:cubicBezTo>
                    <a:pt x="18" y="502"/>
                    <a:pt x="18" y="545"/>
                    <a:pt x="18" y="589"/>
                  </a:cubicBezTo>
                  <a:cubicBezTo>
                    <a:pt x="18" y="593"/>
                    <a:pt x="20" y="595"/>
                    <a:pt x="25" y="595"/>
                  </a:cubicBezTo>
                  <a:cubicBezTo>
                    <a:pt x="65" y="595"/>
                    <a:pt x="106" y="595"/>
                    <a:pt x="147" y="595"/>
                  </a:cubicBezTo>
                  <a:cubicBezTo>
                    <a:pt x="151" y="595"/>
                    <a:pt x="153" y="593"/>
                    <a:pt x="153" y="589"/>
                  </a:cubicBezTo>
                  <a:cubicBezTo>
                    <a:pt x="153" y="542"/>
                    <a:pt x="153" y="496"/>
                    <a:pt x="153" y="450"/>
                  </a:cubicBezTo>
                  <a:cubicBezTo>
                    <a:pt x="162" y="450"/>
                    <a:pt x="171" y="450"/>
                    <a:pt x="180" y="450"/>
                  </a:cubicBezTo>
                  <a:cubicBezTo>
                    <a:pt x="180" y="497"/>
                    <a:pt x="180" y="545"/>
                    <a:pt x="180" y="593"/>
                  </a:cubicBezTo>
                  <a:cubicBezTo>
                    <a:pt x="181" y="596"/>
                    <a:pt x="185" y="595"/>
                    <a:pt x="191" y="595"/>
                  </a:cubicBezTo>
                  <a:cubicBezTo>
                    <a:pt x="198" y="595"/>
                    <a:pt x="205" y="595"/>
                    <a:pt x="212" y="595"/>
                  </a:cubicBezTo>
                  <a:cubicBezTo>
                    <a:pt x="217" y="595"/>
                    <a:pt x="220" y="591"/>
                    <a:pt x="220" y="587"/>
                  </a:cubicBezTo>
                  <a:cubicBezTo>
                    <a:pt x="220" y="544"/>
                    <a:pt x="220" y="501"/>
                    <a:pt x="220" y="458"/>
                  </a:cubicBezTo>
                  <a:cubicBezTo>
                    <a:pt x="220" y="444"/>
                    <a:pt x="211" y="428"/>
                    <a:pt x="205" y="418"/>
                  </a:cubicBezTo>
                  <a:cubicBezTo>
                    <a:pt x="195" y="402"/>
                    <a:pt x="190" y="397"/>
                    <a:pt x="182" y="395"/>
                  </a:cubicBezTo>
                  <a:cubicBezTo>
                    <a:pt x="158" y="395"/>
                    <a:pt x="68" y="395"/>
                    <a:pt x="54" y="396"/>
                  </a:cubicBezTo>
                  <a:cubicBezTo>
                    <a:pt x="45" y="398"/>
                    <a:pt x="18" y="437"/>
                    <a:pt x="18" y="4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7199" name="组合 47"/>
          <p:cNvGrpSpPr/>
          <p:nvPr/>
        </p:nvGrpSpPr>
        <p:grpSpPr bwMode="auto">
          <a:xfrm>
            <a:off x="4247207" y="3938853"/>
            <a:ext cx="584200" cy="557212"/>
            <a:chOff x="0" y="0"/>
            <a:chExt cx="650875" cy="620712"/>
          </a:xfrm>
        </p:grpSpPr>
        <p:sp>
          <p:nvSpPr>
            <p:cNvPr id="7188" name="Oval 20"/>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189" name="Freeform 21"/>
            <p:cNvSpPr>
              <a:spLocks noEditPoints="1"/>
            </p:cNvSpPr>
            <p:nvPr/>
          </p:nvSpPr>
          <p:spPr bwMode="auto">
            <a:xfrm>
              <a:off x="165100" y="174625"/>
              <a:ext cx="373062" cy="265112"/>
            </a:xfrm>
            <a:custGeom>
              <a:avLst/>
              <a:gdLst>
                <a:gd name="T0" fmla="*/ 62120575 w 454"/>
                <a:gd name="T1" fmla="*/ 109507727 h 338"/>
                <a:gd name="T2" fmla="*/ 111412419 w 454"/>
                <a:gd name="T3" fmla="*/ 31375770 h 338"/>
                <a:gd name="T4" fmla="*/ 124241972 w 454"/>
                <a:gd name="T5" fmla="*/ 18456658 h 338"/>
                <a:gd name="T6" fmla="*/ 236329847 w 454"/>
                <a:gd name="T7" fmla="*/ 26453942 h 338"/>
                <a:gd name="T8" fmla="*/ 230252387 w 454"/>
                <a:gd name="T9" fmla="*/ 14149765 h 338"/>
                <a:gd name="T10" fmla="*/ 255911493 w 454"/>
                <a:gd name="T11" fmla="*/ 6767415 h 338"/>
                <a:gd name="T12" fmla="*/ 273467594 w 454"/>
                <a:gd name="T13" fmla="*/ 7998068 h 338"/>
                <a:gd name="T14" fmla="*/ 268065590 w 454"/>
                <a:gd name="T15" fmla="*/ 31375770 h 338"/>
                <a:gd name="T16" fmla="*/ 258612495 w 454"/>
                <a:gd name="T17" fmla="*/ 43679947 h 338"/>
                <a:gd name="T18" fmla="*/ 194465552 w 454"/>
                <a:gd name="T19" fmla="*/ 97818484 h 338"/>
                <a:gd name="T20" fmla="*/ 193790096 w 454"/>
                <a:gd name="T21" fmla="*/ 97818484 h 338"/>
                <a:gd name="T22" fmla="*/ 296424876 w 454"/>
                <a:gd name="T23" fmla="*/ 190100991 h 338"/>
                <a:gd name="T24" fmla="*/ 296424876 w 454"/>
                <a:gd name="T25" fmla="*/ 207941931 h 338"/>
                <a:gd name="T26" fmla="*/ 237679937 w 454"/>
                <a:gd name="T27" fmla="*/ 207941931 h 338"/>
                <a:gd name="T28" fmla="*/ 173533816 w 454"/>
                <a:gd name="T29" fmla="*/ 207941931 h 338"/>
                <a:gd name="T30" fmla="*/ 110062329 w 454"/>
                <a:gd name="T31" fmla="*/ 207941931 h 338"/>
                <a:gd name="T32" fmla="*/ 45915386 w 454"/>
                <a:gd name="T33" fmla="*/ 207941931 h 338"/>
                <a:gd name="T34" fmla="*/ 0 w 454"/>
                <a:gd name="T35" fmla="*/ 199328928 h 338"/>
                <a:gd name="T36" fmla="*/ 9453095 w 454"/>
                <a:gd name="T37" fmla="*/ 0 h 338"/>
                <a:gd name="T38" fmla="*/ 19581646 w 454"/>
                <a:gd name="T39" fmla="*/ 190100991 h 338"/>
                <a:gd name="T40" fmla="*/ 45915386 w 454"/>
                <a:gd name="T41" fmla="*/ 150727153 h 338"/>
                <a:gd name="T42" fmla="*/ 73600038 w 454"/>
                <a:gd name="T43" fmla="*/ 142114150 h 338"/>
                <a:gd name="T44" fmla="*/ 83053133 w 454"/>
                <a:gd name="T45" fmla="*/ 190100991 h 338"/>
                <a:gd name="T46" fmla="*/ 110062329 w 454"/>
                <a:gd name="T47" fmla="*/ 89821201 h 338"/>
                <a:gd name="T48" fmla="*/ 137746159 w 454"/>
                <a:gd name="T49" fmla="*/ 81208198 h 338"/>
                <a:gd name="T50" fmla="*/ 147199254 w 454"/>
                <a:gd name="T51" fmla="*/ 190100991 h 338"/>
                <a:gd name="T52" fmla="*/ 173533816 w 454"/>
                <a:gd name="T53" fmla="*/ 119351383 h 338"/>
                <a:gd name="T54" fmla="*/ 201217646 w 454"/>
                <a:gd name="T55" fmla="*/ 110738380 h 338"/>
                <a:gd name="T56" fmla="*/ 210670741 w 454"/>
                <a:gd name="T57" fmla="*/ 190100991 h 338"/>
                <a:gd name="T58" fmla="*/ 237679937 w 454"/>
                <a:gd name="T59" fmla="*/ 69518955 h 338"/>
                <a:gd name="T60" fmla="*/ 265364588 w 454"/>
                <a:gd name="T61" fmla="*/ 60905952 h 338"/>
                <a:gd name="T62" fmla="*/ 274817684 w 454"/>
                <a:gd name="T63" fmla="*/ 190100991 h 3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54" h="338">
                  <a:moveTo>
                    <a:pt x="186" y="71"/>
                  </a:moveTo>
                  <a:lnTo>
                    <a:pt x="92" y="178"/>
                  </a:lnTo>
                  <a:lnTo>
                    <a:pt x="70" y="159"/>
                  </a:lnTo>
                  <a:lnTo>
                    <a:pt x="165" y="51"/>
                  </a:lnTo>
                  <a:lnTo>
                    <a:pt x="184" y="30"/>
                  </a:lnTo>
                  <a:lnTo>
                    <a:pt x="284" y="118"/>
                  </a:lnTo>
                  <a:lnTo>
                    <a:pt x="350" y="43"/>
                  </a:lnTo>
                  <a:lnTo>
                    <a:pt x="339" y="33"/>
                  </a:lnTo>
                  <a:cubicBezTo>
                    <a:pt x="334" y="29"/>
                    <a:pt x="335" y="24"/>
                    <a:pt x="341" y="23"/>
                  </a:cubicBezTo>
                  <a:lnTo>
                    <a:pt x="359" y="17"/>
                  </a:lnTo>
                  <a:cubicBezTo>
                    <a:pt x="364" y="16"/>
                    <a:pt x="373" y="13"/>
                    <a:pt x="379" y="11"/>
                  </a:cubicBezTo>
                  <a:lnTo>
                    <a:pt x="397" y="5"/>
                  </a:lnTo>
                  <a:cubicBezTo>
                    <a:pt x="402" y="4"/>
                    <a:pt x="406" y="7"/>
                    <a:pt x="405" y="13"/>
                  </a:cubicBezTo>
                  <a:lnTo>
                    <a:pt x="401" y="30"/>
                  </a:lnTo>
                  <a:cubicBezTo>
                    <a:pt x="400" y="36"/>
                    <a:pt x="398" y="45"/>
                    <a:pt x="397" y="51"/>
                  </a:cubicBezTo>
                  <a:lnTo>
                    <a:pt x="393" y="68"/>
                  </a:lnTo>
                  <a:cubicBezTo>
                    <a:pt x="392" y="73"/>
                    <a:pt x="387" y="75"/>
                    <a:pt x="383" y="71"/>
                  </a:cubicBezTo>
                  <a:lnTo>
                    <a:pt x="372" y="62"/>
                  </a:lnTo>
                  <a:lnTo>
                    <a:pt x="288" y="159"/>
                  </a:lnTo>
                  <a:lnTo>
                    <a:pt x="287" y="159"/>
                  </a:lnTo>
                  <a:lnTo>
                    <a:pt x="186" y="71"/>
                  </a:lnTo>
                  <a:close/>
                  <a:moveTo>
                    <a:pt x="439" y="309"/>
                  </a:moveTo>
                  <a:cubicBezTo>
                    <a:pt x="447" y="309"/>
                    <a:pt x="454" y="316"/>
                    <a:pt x="454" y="324"/>
                  </a:cubicBezTo>
                  <a:cubicBezTo>
                    <a:pt x="454" y="331"/>
                    <a:pt x="447" y="338"/>
                    <a:pt x="439" y="338"/>
                  </a:cubicBezTo>
                  <a:lnTo>
                    <a:pt x="407" y="338"/>
                  </a:lnTo>
                  <a:lnTo>
                    <a:pt x="352" y="338"/>
                  </a:lnTo>
                  <a:lnTo>
                    <a:pt x="312" y="338"/>
                  </a:lnTo>
                  <a:lnTo>
                    <a:pt x="257" y="338"/>
                  </a:lnTo>
                  <a:lnTo>
                    <a:pt x="218" y="338"/>
                  </a:lnTo>
                  <a:lnTo>
                    <a:pt x="163" y="338"/>
                  </a:lnTo>
                  <a:lnTo>
                    <a:pt x="123" y="338"/>
                  </a:lnTo>
                  <a:lnTo>
                    <a:pt x="68" y="338"/>
                  </a:lnTo>
                  <a:lnTo>
                    <a:pt x="14" y="338"/>
                  </a:lnTo>
                  <a:cubicBezTo>
                    <a:pt x="7" y="338"/>
                    <a:pt x="0" y="331"/>
                    <a:pt x="0" y="324"/>
                  </a:cubicBezTo>
                  <a:lnTo>
                    <a:pt x="0" y="14"/>
                  </a:lnTo>
                  <a:cubicBezTo>
                    <a:pt x="0" y="7"/>
                    <a:pt x="6" y="0"/>
                    <a:pt x="14" y="0"/>
                  </a:cubicBezTo>
                  <a:cubicBezTo>
                    <a:pt x="22" y="0"/>
                    <a:pt x="28" y="7"/>
                    <a:pt x="28" y="14"/>
                  </a:cubicBezTo>
                  <a:lnTo>
                    <a:pt x="29" y="309"/>
                  </a:lnTo>
                  <a:lnTo>
                    <a:pt x="68" y="309"/>
                  </a:lnTo>
                  <a:lnTo>
                    <a:pt x="68" y="245"/>
                  </a:lnTo>
                  <a:cubicBezTo>
                    <a:pt x="68" y="237"/>
                    <a:pt x="75" y="231"/>
                    <a:pt x="83" y="231"/>
                  </a:cubicBezTo>
                  <a:lnTo>
                    <a:pt x="109" y="231"/>
                  </a:lnTo>
                  <a:cubicBezTo>
                    <a:pt x="117" y="231"/>
                    <a:pt x="123" y="237"/>
                    <a:pt x="123" y="245"/>
                  </a:cubicBezTo>
                  <a:lnTo>
                    <a:pt x="123" y="309"/>
                  </a:lnTo>
                  <a:lnTo>
                    <a:pt x="163" y="309"/>
                  </a:lnTo>
                  <a:lnTo>
                    <a:pt x="163" y="146"/>
                  </a:lnTo>
                  <a:cubicBezTo>
                    <a:pt x="163" y="138"/>
                    <a:pt x="169" y="132"/>
                    <a:pt x="177" y="132"/>
                  </a:cubicBezTo>
                  <a:lnTo>
                    <a:pt x="204" y="132"/>
                  </a:lnTo>
                  <a:cubicBezTo>
                    <a:pt x="211" y="132"/>
                    <a:pt x="218" y="138"/>
                    <a:pt x="218" y="146"/>
                  </a:cubicBezTo>
                  <a:lnTo>
                    <a:pt x="218" y="309"/>
                  </a:lnTo>
                  <a:lnTo>
                    <a:pt x="257" y="309"/>
                  </a:lnTo>
                  <a:lnTo>
                    <a:pt x="257" y="194"/>
                  </a:lnTo>
                  <a:cubicBezTo>
                    <a:pt x="257" y="187"/>
                    <a:pt x="263" y="180"/>
                    <a:pt x="271" y="180"/>
                  </a:cubicBezTo>
                  <a:lnTo>
                    <a:pt x="298" y="180"/>
                  </a:lnTo>
                  <a:cubicBezTo>
                    <a:pt x="306" y="180"/>
                    <a:pt x="312" y="187"/>
                    <a:pt x="312" y="194"/>
                  </a:cubicBezTo>
                  <a:lnTo>
                    <a:pt x="312" y="309"/>
                  </a:lnTo>
                  <a:lnTo>
                    <a:pt x="352" y="309"/>
                  </a:lnTo>
                  <a:lnTo>
                    <a:pt x="352" y="113"/>
                  </a:lnTo>
                  <a:cubicBezTo>
                    <a:pt x="352" y="105"/>
                    <a:pt x="358" y="99"/>
                    <a:pt x="366" y="99"/>
                  </a:cubicBezTo>
                  <a:lnTo>
                    <a:pt x="393" y="99"/>
                  </a:lnTo>
                  <a:cubicBezTo>
                    <a:pt x="401" y="99"/>
                    <a:pt x="407" y="105"/>
                    <a:pt x="407" y="113"/>
                  </a:cubicBezTo>
                  <a:lnTo>
                    <a:pt x="407" y="309"/>
                  </a:lnTo>
                  <a:lnTo>
                    <a:pt x="439" y="30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p:transition spd="slow" advTm="10235">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additive="base">
                                        <p:cTn id="7" dur="300" fill="hold"/>
                                        <p:tgtEl>
                                          <p:spTgt spid="7171"/>
                                        </p:tgtEl>
                                        <p:attrNameLst>
                                          <p:attrName>ppt_x</p:attrName>
                                        </p:attrNameLst>
                                      </p:cBhvr>
                                      <p:tavLst>
                                        <p:tav tm="0">
                                          <p:val>
                                            <p:strVal val="#ppt_x"/>
                                          </p:val>
                                        </p:tav>
                                        <p:tav tm="100000">
                                          <p:val>
                                            <p:strVal val="#ppt_x"/>
                                          </p:val>
                                        </p:tav>
                                      </p:tavLst>
                                    </p:anim>
                                    <p:anim calcmode="lin" valueType="num">
                                      <p:cBhvr additive="base">
                                        <p:cTn id="8" dur="300" fill="hold"/>
                                        <p:tgtEl>
                                          <p:spTgt spid="717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100"/>
                                  </p:stCondLst>
                                  <p:childTnLst>
                                    <p:set>
                                      <p:cBhvr>
                                        <p:cTn id="10" dur="1" fill="hold">
                                          <p:stCondLst>
                                            <p:cond delay="0"/>
                                          </p:stCondLst>
                                        </p:cTn>
                                        <p:tgtEl>
                                          <p:spTgt spid="7172"/>
                                        </p:tgtEl>
                                        <p:attrNameLst>
                                          <p:attrName>style.visibility</p:attrName>
                                        </p:attrNameLst>
                                      </p:cBhvr>
                                      <p:to>
                                        <p:strVal val="visible"/>
                                      </p:to>
                                    </p:set>
                                    <p:anim calcmode="lin" valueType="num">
                                      <p:cBhvr additive="base">
                                        <p:cTn id="11" dur="300" fill="hold"/>
                                        <p:tgtEl>
                                          <p:spTgt spid="7172"/>
                                        </p:tgtEl>
                                        <p:attrNameLst>
                                          <p:attrName>ppt_x</p:attrName>
                                        </p:attrNameLst>
                                      </p:cBhvr>
                                      <p:tavLst>
                                        <p:tav tm="0">
                                          <p:val>
                                            <p:strVal val="#ppt_x"/>
                                          </p:val>
                                        </p:tav>
                                        <p:tav tm="100000">
                                          <p:val>
                                            <p:strVal val="#ppt_x"/>
                                          </p:val>
                                        </p:tav>
                                      </p:tavLst>
                                    </p:anim>
                                    <p:anim calcmode="lin" valueType="num">
                                      <p:cBhvr additive="base">
                                        <p:cTn id="12" dur="300" fill="hold"/>
                                        <p:tgtEl>
                                          <p:spTgt spid="7172"/>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31" presetClass="entr" presetSubtype="0" fill="hold" grpId="0" nodeType="afterEffect">
                                  <p:stCondLst>
                                    <p:cond delay="0"/>
                                  </p:stCondLst>
                                  <p:childTnLst>
                                    <p:set>
                                      <p:cBhvr>
                                        <p:cTn id="15" dur="1" fill="hold">
                                          <p:stCondLst>
                                            <p:cond delay="0"/>
                                          </p:stCondLst>
                                        </p:cTn>
                                        <p:tgtEl>
                                          <p:spTgt spid="7173"/>
                                        </p:tgtEl>
                                        <p:attrNameLst>
                                          <p:attrName>style.visibility</p:attrName>
                                        </p:attrNameLst>
                                      </p:cBhvr>
                                      <p:to>
                                        <p:strVal val="visible"/>
                                      </p:to>
                                    </p:set>
                                    <p:anim calcmode="lin" valueType="num">
                                      <p:cBhvr>
                                        <p:cTn id="16" dur="300" fill="hold"/>
                                        <p:tgtEl>
                                          <p:spTgt spid="7173"/>
                                        </p:tgtEl>
                                        <p:attrNameLst>
                                          <p:attrName>ppt_w</p:attrName>
                                        </p:attrNameLst>
                                      </p:cBhvr>
                                      <p:tavLst>
                                        <p:tav tm="0">
                                          <p:val>
                                            <p:fltVal val="0"/>
                                          </p:val>
                                        </p:tav>
                                        <p:tav tm="100000">
                                          <p:val>
                                            <p:strVal val="#ppt_w"/>
                                          </p:val>
                                        </p:tav>
                                      </p:tavLst>
                                    </p:anim>
                                    <p:anim calcmode="lin" valueType="num">
                                      <p:cBhvr>
                                        <p:cTn id="17" dur="300" fill="hold"/>
                                        <p:tgtEl>
                                          <p:spTgt spid="7173"/>
                                        </p:tgtEl>
                                        <p:attrNameLst>
                                          <p:attrName>ppt_h</p:attrName>
                                        </p:attrNameLst>
                                      </p:cBhvr>
                                      <p:tavLst>
                                        <p:tav tm="0">
                                          <p:val>
                                            <p:fltVal val="0"/>
                                          </p:val>
                                        </p:tav>
                                        <p:tav tm="100000">
                                          <p:val>
                                            <p:strVal val="#ppt_h"/>
                                          </p:val>
                                        </p:tav>
                                      </p:tavLst>
                                    </p:anim>
                                    <p:anim calcmode="lin" valueType="num">
                                      <p:cBhvr>
                                        <p:cTn id="18" dur="300" fill="hold"/>
                                        <p:tgtEl>
                                          <p:spTgt spid="7173"/>
                                        </p:tgtEl>
                                        <p:attrNameLst>
                                          <p:attrName>style.rotation</p:attrName>
                                        </p:attrNameLst>
                                      </p:cBhvr>
                                      <p:tavLst>
                                        <p:tav tm="0">
                                          <p:val>
                                            <p:fltVal val="90"/>
                                          </p:val>
                                        </p:tav>
                                        <p:tav tm="100000">
                                          <p:val>
                                            <p:fltVal val="0"/>
                                          </p:val>
                                        </p:tav>
                                      </p:tavLst>
                                    </p:anim>
                                    <p:animEffect transition="in" filter="fade">
                                      <p:cBhvr>
                                        <p:cTn id="19" dur="300"/>
                                        <p:tgtEl>
                                          <p:spTgt spid="7173"/>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7174"/>
                                        </p:tgtEl>
                                        <p:attrNameLst>
                                          <p:attrName>style.visibility</p:attrName>
                                        </p:attrNameLst>
                                      </p:cBhvr>
                                      <p:to>
                                        <p:strVal val="visible"/>
                                      </p:to>
                                    </p:set>
                                    <p:anim calcmode="lin" valueType="num">
                                      <p:cBhvr>
                                        <p:cTn id="22" dur="300" fill="hold"/>
                                        <p:tgtEl>
                                          <p:spTgt spid="7174"/>
                                        </p:tgtEl>
                                        <p:attrNameLst>
                                          <p:attrName>ppt_w</p:attrName>
                                        </p:attrNameLst>
                                      </p:cBhvr>
                                      <p:tavLst>
                                        <p:tav tm="0">
                                          <p:val>
                                            <p:fltVal val="0"/>
                                          </p:val>
                                        </p:tav>
                                        <p:tav tm="100000">
                                          <p:val>
                                            <p:strVal val="#ppt_w"/>
                                          </p:val>
                                        </p:tav>
                                      </p:tavLst>
                                    </p:anim>
                                    <p:anim calcmode="lin" valueType="num">
                                      <p:cBhvr>
                                        <p:cTn id="23" dur="300" fill="hold"/>
                                        <p:tgtEl>
                                          <p:spTgt spid="7174"/>
                                        </p:tgtEl>
                                        <p:attrNameLst>
                                          <p:attrName>ppt_h</p:attrName>
                                        </p:attrNameLst>
                                      </p:cBhvr>
                                      <p:tavLst>
                                        <p:tav tm="0">
                                          <p:val>
                                            <p:fltVal val="0"/>
                                          </p:val>
                                        </p:tav>
                                        <p:tav tm="100000">
                                          <p:val>
                                            <p:strVal val="#ppt_h"/>
                                          </p:val>
                                        </p:tav>
                                      </p:tavLst>
                                    </p:anim>
                                    <p:anim calcmode="lin" valueType="num">
                                      <p:cBhvr>
                                        <p:cTn id="24" dur="300" fill="hold"/>
                                        <p:tgtEl>
                                          <p:spTgt spid="7174"/>
                                        </p:tgtEl>
                                        <p:attrNameLst>
                                          <p:attrName>style.rotation</p:attrName>
                                        </p:attrNameLst>
                                      </p:cBhvr>
                                      <p:tavLst>
                                        <p:tav tm="0">
                                          <p:val>
                                            <p:fltVal val="90"/>
                                          </p:val>
                                        </p:tav>
                                        <p:tav tm="100000">
                                          <p:val>
                                            <p:fltVal val="0"/>
                                          </p:val>
                                        </p:tav>
                                      </p:tavLst>
                                    </p:anim>
                                    <p:animEffect transition="in" filter="fade">
                                      <p:cBhvr>
                                        <p:cTn id="25" dur="300"/>
                                        <p:tgtEl>
                                          <p:spTgt spid="7174"/>
                                        </p:tgtEl>
                                      </p:cBhvr>
                                    </p:animEffect>
                                  </p:childTnLst>
                                </p:cTn>
                              </p:par>
                            </p:childTnLst>
                          </p:cTn>
                        </p:par>
                        <p:par>
                          <p:cTn id="26" fill="hold">
                            <p:stCondLst>
                              <p:cond delay="1000"/>
                            </p:stCondLst>
                            <p:childTnLst>
                              <p:par>
                                <p:cTn id="27" presetID="22" presetClass="entr" presetSubtype="1" fill="hold" grpId="0" nodeType="afterEffect">
                                  <p:stCondLst>
                                    <p:cond delay="0"/>
                                  </p:stCondLst>
                                  <p:childTnLst>
                                    <p:set>
                                      <p:cBhvr>
                                        <p:cTn id="28" dur="1" fill="hold">
                                          <p:stCondLst>
                                            <p:cond delay="0"/>
                                          </p:stCondLst>
                                        </p:cTn>
                                        <p:tgtEl>
                                          <p:spTgt spid="7170"/>
                                        </p:tgtEl>
                                        <p:attrNameLst>
                                          <p:attrName>style.visibility</p:attrName>
                                        </p:attrNameLst>
                                      </p:cBhvr>
                                      <p:to>
                                        <p:strVal val="visible"/>
                                      </p:to>
                                    </p:set>
                                    <p:animEffect transition="in" filter="wipe(up)">
                                      <p:cBhvr>
                                        <p:cTn id="29" dur="500"/>
                                        <p:tgtEl>
                                          <p:spTgt spid="7170"/>
                                        </p:tgtEl>
                                      </p:cBhvr>
                                    </p:animEffect>
                                  </p:childTnLst>
                                </p:cTn>
                              </p:par>
                            </p:childTnLst>
                          </p:cTn>
                        </p:par>
                        <p:par>
                          <p:cTn id="30" fill="hold">
                            <p:stCondLst>
                              <p:cond delay="1500"/>
                            </p:stCondLst>
                            <p:childTnLst>
                              <p:par>
                                <p:cTn id="31" presetID="2" presetClass="entr" presetSubtype="6" fill="hold" nodeType="afterEffect">
                                  <p:stCondLst>
                                    <p:cond delay="0"/>
                                  </p:stCondLst>
                                  <p:childTnLst>
                                    <p:set>
                                      <p:cBhvr>
                                        <p:cTn id="32" dur="1" fill="hold">
                                          <p:stCondLst>
                                            <p:cond delay="0"/>
                                          </p:stCondLst>
                                        </p:cTn>
                                        <p:tgtEl>
                                          <p:spTgt spid="7196"/>
                                        </p:tgtEl>
                                        <p:attrNameLst>
                                          <p:attrName>style.visibility</p:attrName>
                                        </p:attrNameLst>
                                      </p:cBhvr>
                                      <p:to>
                                        <p:strVal val="visible"/>
                                      </p:to>
                                    </p:set>
                                    <p:anim calcmode="lin" valueType="num">
                                      <p:cBhvr additive="base">
                                        <p:cTn id="33" dur="500" fill="hold"/>
                                        <p:tgtEl>
                                          <p:spTgt spid="7196"/>
                                        </p:tgtEl>
                                        <p:attrNameLst>
                                          <p:attrName>ppt_x</p:attrName>
                                        </p:attrNameLst>
                                      </p:cBhvr>
                                      <p:tavLst>
                                        <p:tav tm="0">
                                          <p:val>
                                            <p:strVal val="1+#ppt_w/2"/>
                                          </p:val>
                                        </p:tav>
                                        <p:tav tm="100000">
                                          <p:val>
                                            <p:strVal val="#ppt_x"/>
                                          </p:val>
                                        </p:tav>
                                      </p:tavLst>
                                    </p:anim>
                                    <p:anim calcmode="lin" valueType="num">
                                      <p:cBhvr additive="base">
                                        <p:cTn id="34" dur="500" fill="hold"/>
                                        <p:tgtEl>
                                          <p:spTgt spid="7196"/>
                                        </p:tgtEl>
                                        <p:attrNameLst>
                                          <p:attrName>ppt_y</p:attrName>
                                        </p:attrNameLst>
                                      </p:cBhvr>
                                      <p:tavLst>
                                        <p:tav tm="0">
                                          <p:val>
                                            <p:strVal val="1+#ppt_h/2"/>
                                          </p:val>
                                        </p:tav>
                                        <p:tav tm="100000">
                                          <p:val>
                                            <p:strVal val="#ppt_y"/>
                                          </p:val>
                                        </p:tav>
                                      </p:tavLst>
                                    </p:anim>
                                  </p:childTnLst>
                                </p:cTn>
                              </p:par>
                              <p:par>
                                <p:cTn id="35" presetID="2" presetClass="entr" presetSubtype="6" fill="hold" nodeType="withEffect">
                                  <p:stCondLst>
                                    <p:cond delay="100"/>
                                  </p:stCondLst>
                                  <p:childTnLst>
                                    <p:set>
                                      <p:cBhvr>
                                        <p:cTn id="36" dur="1" fill="hold">
                                          <p:stCondLst>
                                            <p:cond delay="0"/>
                                          </p:stCondLst>
                                        </p:cTn>
                                        <p:tgtEl>
                                          <p:spTgt spid="7193"/>
                                        </p:tgtEl>
                                        <p:attrNameLst>
                                          <p:attrName>style.visibility</p:attrName>
                                        </p:attrNameLst>
                                      </p:cBhvr>
                                      <p:to>
                                        <p:strVal val="visible"/>
                                      </p:to>
                                    </p:set>
                                    <p:anim calcmode="lin" valueType="num">
                                      <p:cBhvr additive="base">
                                        <p:cTn id="37" dur="500" fill="hold"/>
                                        <p:tgtEl>
                                          <p:spTgt spid="7193"/>
                                        </p:tgtEl>
                                        <p:attrNameLst>
                                          <p:attrName>ppt_x</p:attrName>
                                        </p:attrNameLst>
                                      </p:cBhvr>
                                      <p:tavLst>
                                        <p:tav tm="0">
                                          <p:val>
                                            <p:strVal val="1+#ppt_w/2"/>
                                          </p:val>
                                        </p:tav>
                                        <p:tav tm="100000">
                                          <p:val>
                                            <p:strVal val="#ppt_x"/>
                                          </p:val>
                                        </p:tav>
                                      </p:tavLst>
                                    </p:anim>
                                    <p:anim calcmode="lin" valueType="num">
                                      <p:cBhvr additive="base">
                                        <p:cTn id="38" dur="500" fill="hold"/>
                                        <p:tgtEl>
                                          <p:spTgt spid="7193"/>
                                        </p:tgtEl>
                                        <p:attrNameLst>
                                          <p:attrName>ppt_y</p:attrName>
                                        </p:attrNameLst>
                                      </p:cBhvr>
                                      <p:tavLst>
                                        <p:tav tm="0">
                                          <p:val>
                                            <p:strVal val="1+#ppt_h/2"/>
                                          </p:val>
                                        </p:tav>
                                        <p:tav tm="100000">
                                          <p:val>
                                            <p:strVal val="#ppt_y"/>
                                          </p:val>
                                        </p:tav>
                                      </p:tavLst>
                                    </p:anim>
                                  </p:childTnLst>
                                </p:cTn>
                              </p:par>
                              <p:par>
                                <p:cTn id="39" presetID="2" presetClass="entr" presetSubtype="6" fill="hold" nodeType="withEffect">
                                  <p:stCondLst>
                                    <p:cond delay="200"/>
                                  </p:stCondLst>
                                  <p:childTnLst>
                                    <p:set>
                                      <p:cBhvr>
                                        <p:cTn id="40" dur="1" fill="hold">
                                          <p:stCondLst>
                                            <p:cond delay="0"/>
                                          </p:stCondLst>
                                        </p:cTn>
                                        <p:tgtEl>
                                          <p:spTgt spid="7199"/>
                                        </p:tgtEl>
                                        <p:attrNameLst>
                                          <p:attrName>style.visibility</p:attrName>
                                        </p:attrNameLst>
                                      </p:cBhvr>
                                      <p:to>
                                        <p:strVal val="visible"/>
                                      </p:to>
                                    </p:set>
                                    <p:anim calcmode="lin" valueType="num">
                                      <p:cBhvr additive="base">
                                        <p:cTn id="41" dur="500" fill="hold"/>
                                        <p:tgtEl>
                                          <p:spTgt spid="7199"/>
                                        </p:tgtEl>
                                        <p:attrNameLst>
                                          <p:attrName>ppt_x</p:attrName>
                                        </p:attrNameLst>
                                      </p:cBhvr>
                                      <p:tavLst>
                                        <p:tav tm="0">
                                          <p:val>
                                            <p:strVal val="1+#ppt_w/2"/>
                                          </p:val>
                                        </p:tav>
                                        <p:tav tm="100000">
                                          <p:val>
                                            <p:strVal val="#ppt_x"/>
                                          </p:val>
                                        </p:tav>
                                      </p:tavLst>
                                    </p:anim>
                                    <p:anim calcmode="lin" valueType="num">
                                      <p:cBhvr additive="base">
                                        <p:cTn id="42" dur="500" fill="hold"/>
                                        <p:tgtEl>
                                          <p:spTgt spid="7199"/>
                                        </p:tgtEl>
                                        <p:attrNameLst>
                                          <p:attrName>ppt_y</p:attrName>
                                        </p:attrNameLst>
                                      </p:cBhvr>
                                      <p:tavLst>
                                        <p:tav tm="0">
                                          <p:val>
                                            <p:strVal val="1+#ppt_h/2"/>
                                          </p:val>
                                        </p:tav>
                                        <p:tav tm="100000">
                                          <p:val>
                                            <p:strVal val="#ppt_y"/>
                                          </p:val>
                                        </p:tav>
                                      </p:tavLst>
                                    </p:anim>
                                  </p:childTnLst>
                                </p:cTn>
                              </p:par>
                              <p:par>
                                <p:cTn id="43" presetID="2" presetClass="entr" presetSubtype="6" fill="hold" nodeType="withEffect">
                                  <p:stCondLst>
                                    <p:cond delay="300"/>
                                  </p:stCondLst>
                                  <p:childTnLst>
                                    <p:set>
                                      <p:cBhvr>
                                        <p:cTn id="44" dur="1" fill="hold">
                                          <p:stCondLst>
                                            <p:cond delay="0"/>
                                          </p:stCondLst>
                                        </p:cTn>
                                        <p:tgtEl>
                                          <p:spTgt spid="7190"/>
                                        </p:tgtEl>
                                        <p:attrNameLst>
                                          <p:attrName>style.visibility</p:attrName>
                                        </p:attrNameLst>
                                      </p:cBhvr>
                                      <p:to>
                                        <p:strVal val="visible"/>
                                      </p:to>
                                    </p:set>
                                    <p:anim calcmode="lin" valueType="num">
                                      <p:cBhvr additive="base">
                                        <p:cTn id="45" dur="500" fill="hold"/>
                                        <p:tgtEl>
                                          <p:spTgt spid="7190"/>
                                        </p:tgtEl>
                                        <p:attrNameLst>
                                          <p:attrName>ppt_x</p:attrName>
                                        </p:attrNameLst>
                                      </p:cBhvr>
                                      <p:tavLst>
                                        <p:tav tm="0">
                                          <p:val>
                                            <p:strVal val="1+#ppt_w/2"/>
                                          </p:val>
                                        </p:tav>
                                        <p:tav tm="100000">
                                          <p:val>
                                            <p:strVal val="#ppt_x"/>
                                          </p:val>
                                        </p:tav>
                                      </p:tavLst>
                                    </p:anim>
                                    <p:anim calcmode="lin" valueType="num">
                                      <p:cBhvr additive="base">
                                        <p:cTn id="46" dur="500" fill="hold"/>
                                        <p:tgtEl>
                                          <p:spTgt spid="7190"/>
                                        </p:tgtEl>
                                        <p:attrNameLst>
                                          <p:attrName>ppt_y</p:attrName>
                                        </p:attrNameLst>
                                      </p:cBhvr>
                                      <p:tavLst>
                                        <p:tav tm="0">
                                          <p:val>
                                            <p:strVal val="1+#ppt_h/2"/>
                                          </p:val>
                                        </p:tav>
                                        <p:tav tm="100000">
                                          <p:val>
                                            <p:strVal val="#ppt_y"/>
                                          </p:val>
                                        </p:tav>
                                      </p:tavLst>
                                    </p:anim>
                                  </p:childTnLst>
                                </p:cTn>
                              </p:par>
                            </p:childTnLst>
                          </p:cTn>
                        </p:par>
                        <p:par>
                          <p:cTn id="47" fill="hold">
                            <p:stCondLst>
                              <p:cond delay="2000"/>
                            </p:stCondLst>
                            <p:childTnLst>
                              <p:par>
                                <p:cTn id="48" presetID="2" presetClass="entr" presetSubtype="3" fill="hold" grpId="0" nodeType="afterEffect">
                                  <p:stCondLst>
                                    <p:cond delay="0"/>
                                  </p:stCondLst>
                                  <p:childTnLst>
                                    <p:set>
                                      <p:cBhvr>
                                        <p:cTn id="49" dur="1" fill="hold">
                                          <p:stCondLst>
                                            <p:cond delay="0"/>
                                          </p:stCondLst>
                                        </p:cTn>
                                        <p:tgtEl>
                                          <p:spTgt spid="7181"/>
                                        </p:tgtEl>
                                        <p:attrNameLst>
                                          <p:attrName>style.visibility</p:attrName>
                                        </p:attrNameLst>
                                      </p:cBhvr>
                                      <p:to>
                                        <p:strVal val="visible"/>
                                      </p:to>
                                    </p:set>
                                    <p:anim calcmode="lin" valueType="num">
                                      <p:cBhvr additive="base">
                                        <p:cTn id="50" dur="500" fill="hold"/>
                                        <p:tgtEl>
                                          <p:spTgt spid="7181"/>
                                        </p:tgtEl>
                                        <p:attrNameLst>
                                          <p:attrName>ppt_x</p:attrName>
                                        </p:attrNameLst>
                                      </p:cBhvr>
                                      <p:tavLst>
                                        <p:tav tm="0">
                                          <p:val>
                                            <p:strVal val="1+#ppt_w/2"/>
                                          </p:val>
                                        </p:tav>
                                        <p:tav tm="100000">
                                          <p:val>
                                            <p:strVal val="#ppt_x"/>
                                          </p:val>
                                        </p:tav>
                                      </p:tavLst>
                                    </p:anim>
                                    <p:anim calcmode="lin" valueType="num">
                                      <p:cBhvr additive="base">
                                        <p:cTn id="51" dur="500" fill="hold"/>
                                        <p:tgtEl>
                                          <p:spTgt spid="7181"/>
                                        </p:tgtEl>
                                        <p:attrNameLst>
                                          <p:attrName>ppt_y</p:attrName>
                                        </p:attrNameLst>
                                      </p:cBhvr>
                                      <p:tavLst>
                                        <p:tav tm="0">
                                          <p:val>
                                            <p:strVal val="0-#ppt_h/2"/>
                                          </p:val>
                                        </p:tav>
                                        <p:tav tm="100000">
                                          <p:val>
                                            <p:strVal val="#ppt_y"/>
                                          </p:val>
                                        </p:tav>
                                      </p:tavLst>
                                    </p:anim>
                                  </p:childTnLst>
                                </p:cTn>
                              </p:par>
                              <p:par>
                                <p:cTn id="52" presetID="2" presetClass="entr" presetSubtype="3" fill="hold" grpId="0" nodeType="withEffect">
                                  <p:stCondLst>
                                    <p:cond delay="100"/>
                                  </p:stCondLst>
                                  <p:childTnLst>
                                    <p:set>
                                      <p:cBhvr>
                                        <p:cTn id="53" dur="1" fill="hold">
                                          <p:stCondLst>
                                            <p:cond delay="0"/>
                                          </p:stCondLst>
                                        </p:cTn>
                                        <p:tgtEl>
                                          <p:spTgt spid="7182"/>
                                        </p:tgtEl>
                                        <p:attrNameLst>
                                          <p:attrName>style.visibility</p:attrName>
                                        </p:attrNameLst>
                                      </p:cBhvr>
                                      <p:to>
                                        <p:strVal val="visible"/>
                                      </p:to>
                                    </p:set>
                                    <p:anim calcmode="lin" valueType="num">
                                      <p:cBhvr additive="base">
                                        <p:cTn id="54" dur="500" fill="hold"/>
                                        <p:tgtEl>
                                          <p:spTgt spid="7182"/>
                                        </p:tgtEl>
                                        <p:attrNameLst>
                                          <p:attrName>ppt_x</p:attrName>
                                        </p:attrNameLst>
                                      </p:cBhvr>
                                      <p:tavLst>
                                        <p:tav tm="0">
                                          <p:val>
                                            <p:strVal val="1+#ppt_w/2"/>
                                          </p:val>
                                        </p:tav>
                                        <p:tav tm="100000">
                                          <p:val>
                                            <p:strVal val="#ppt_x"/>
                                          </p:val>
                                        </p:tav>
                                      </p:tavLst>
                                    </p:anim>
                                    <p:anim calcmode="lin" valueType="num">
                                      <p:cBhvr additive="base">
                                        <p:cTn id="55" dur="500" fill="hold"/>
                                        <p:tgtEl>
                                          <p:spTgt spid="7182"/>
                                        </p:tgtEl>
                                        <p:attrNameLst>
                                          <p:attrName>ppt_y</p:attrName>
                                        </p:attrNameLst>
                                      </p:cBhvr>
                                      <p:tavLst>
                                        <p:tav tm="0">
                                          <p:val>
                                            <p:strVal val="0-#ppt_h/2"/>
                                          </p:val>
                                        </p:tav>
                                        <p:tav tm="100000">
                                          <p:val>
                                            <p:strVal val="#ppt_y"/>
                                          </p:val>
                                        </p:tav>
                                      </p:tavLst>
                                    </p:anim>
                                  </p:childTnLst>
                                </p:cTn>
                              </p:par>
                              <p:par>
                                <p:cTn id="56" presetID="2" presetClass="entr" presetSubtype="3" fill="hold" grpId="0" nodeType="withEffect">
                                  <p:stCondLst>
                                    <p:cond delay="200"/>
                                  </p:stCondLst>
                                  <p:childTnLst>
                                    <p:set>
                                      <p:cBhvr>
                                        <p:cTn id="57" dur="1" fill="hold">
                                          <p:stCondLst>
                                            <p:cond delay="0"/>
                                          </p:stCondLst>
                                        </p:cTn>
                                        <p:tgtEl>
                                          <p:spTgt spid="7183"/>
                                        </p:tgtEl>
                                        <p:attrNameLst>
                                          <p:attrName>style.visibility</p:attrName>
                                        </p:attrNameLst>
                                      </p:cBhvr>
                                      <p:to>
                                        <p:strVal val="visible"/>
                                      </p:to>
                                    </p:set>
                                    <p:anim calcmode="lin" valueType="num">
                                      <p:cBhvr additive="base">
                                        <p:cTn id="58" dur="500" fill="hold"/>
                                        <p:tgtEl>
                                          <p:spTgt spid="7183"/>
                                        </p:tgtEl>
                                        <p:attrNameLst>
                                          <p:attrName>ppt_x</p:attrName>
                                        </p:attrNameLst>
                                      </p:cBhvr>
                                      <p:tavLst>
                                        <p:tav tm="0">
                                          <p:val>
                                            <p:strVal val="1+#ppt_w/2"/>
                                          </p:val>
                                        </p:tav>
                                        <p:tav tm="100000">
                                          <p:val>
                                            <p:strVal val="#ppt_x"/>
                                          </p:val>
                                        </p:tav>
                                      </p:tavLst>
                                    </p:anim>
                                    <p:anim calcmode="lin" valueType="num">
                                      <p:cBhvr additive="base">
                                        <p:cTn id="59" dur="500" fill="hold"/>
                                        <p:tgtEl>
                                          <p:spTgt spid="7183"/>
                                        </p:tgtEl>
                                        <p:attrNameLst>
                                          <p:attrName>ppt_y</p:attrName>
                                        </p:attrNameLst>
                                      </p:cBhvr>
                                      <p:tavLst>
                                        <p:tav tm="0">
                                          <p:val>
                                            <p:strVal val="0-#ppt_h/2"/>
                                          </p:val>
                                        </p:tav>
                                        <p:tav tm="100000">
                                          <p:val>
                                            <p:strVal val="#ppt_y"/>
                                          </p:val>
                                        </p:tav>
                                      </p:tavLst>
                                    </p:anim>
                                  </p:childTnLst>
                                </p:cTn>
                              </p:par>
                              <p:par>
                                <p:cTn id="60" presetID="2" presetClass="entr" presetSubtype="3" fill="hold" grpId="0" nodeType="withEffect">
                                  <p:stCondLst>
                                    <p:cond delay="300"/>
                                  </p:stCondLst>
                                  <p:childTnLst>
                                    <p:set>
                                      <p:cBhvr>
                                        <p:cTn id="61" dur="1" fill="hold">
                                          <p:stCondLst>
                                            <p:cond delay="0"/>
                                          </p:stCondLst>
                                        </p:cTn>
                                        <p:tgtEl>
                                          <p:spTgt spid="7184"/>
                                        </p:tgtEl>
                                        <p:attrNameLst>
                                          <p:attrName>style.visibility</p:attrName>
                                        </p:attrNameLst>
                                      </p:cBhvr>
                                      <p:to>
                                        <p:strVal val="visible"/>
                                      </p:to>
                                    </p:set>
                                    <p:anim calcmode="lin" valueType="num">
                                      <p:cBhvr additive="base">
                                        <p:cTn id="62" dur="500" fill="hold"/>
                                        <p:tgtEl>
                                          <p:spTgt spid="7184"/>
                                        </p:tgtEl>
                                        <p:attrNameLst>
                                          <p:attrName>ppt_x</p:attrName>
                                        </p:attrNameLst>
                                      </p:cBhvr>
                                      <p:tavLst>
                                        <p:tav tm="0">
                                          <p:val>
                                            <p:strVal val="1+#ppt_w/2"/>
                                          </p:val>
                                        </p:tav>
                                        <p:tav tm="100000">
                                          <p:val>
                                            <p:strVal val="#ppt_x"/>
                                          </p:val>
                                        </p:tav>
                                      </p:tavLst>
                                    </p:anim>
                                    <p:anim calcmode="lin" valueType="num">
                                      <p:cBhvr additive="base">
                                        <p:cTn id="63" dur="500" fill="hold"/>
                                        <p:tgtEl>
                                          <p:spTgt spid="7184"/>
                                        </p:tgtEl>
                                        <p:attrNameLst>
                                          <p:attrName>ppt_y</p:attrName>
                                        </p:attrNameLst>
                                      </p:cBhvr>
                                      <p:tavLst>
                                        <p:tav tm="0">
                                          <p:val>
                                            <p:strVal val="0-#ppt_h/2"/>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7186"/>
                                        </p:tgtEl>
                                        <p:attrNameLst>
                                          <p:attrName>style.visibility</p:attrName>
                                        </p:attrNameLst>
                                      </p:cBhvr>
                                      <p:to>
                                        <p:strVal val="visible"/>
                                      </p:to>
                                    </p:set>
                                    <p:animEffect transition="in" filter="fade">
                                      <p:cBhvr>
                                        <p:cTn id="66" dur="1000"/>
                                        <p:tgtEl>
                                          <p:spTgt spid="7186"/>
                                        </p:tgtEl>
                                      </p:cBhvr>
                                    </p:animEffect>
                                    <p:anim calcmode="lin" valueType="num">
                                      <p:cBhvr>
                                        <p:cTn id="67" dur="1000" fill="hold"/>
                                        <p:tgtEl>
                                          <p:spTgt spid="7186"/>
                                        </p:tgtEl>
                                        <p:attrNameLst>
                                          <p:attrName>ppt_x</p:attrName>
                                        </p:attrNameLst>
                                      </p:cBhvr>
                                      <p:tavLst>
                                        <p:tav tm="0">
                                          <p:val>
                                            <p:strVal val="#ppt_x"/>
                                          </p:val>
                                        </p:tav>
                                        <p:tav tm="100000">
                                          <p:val>
                                            <p:strVal val="#ppt_x"/>
                                          </p:val>
                                        </p:tav>
                                      </p:tavLst>
                                    </p:anim>
                                    <p:anim calcmode="lin" valueType="num">
                                      <p:cBhvr>
                                        <p:cTn id="68" dur="1000" fill="hold"/>
                                        <p:tgtEl>
                                          <p:spTgt spid="7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P spid="7171" grpId="0" animBg="1"/>
      <p:bldP spid="7172" grpId="0" animBg="1"/>
      <p:bldP spid="7173" grpId="0" autoUpdateAnimBg="0"/>
      <p:bldP spid="7174" grpId="0" autoUpdateAnimBg="0"/>
      <p:bldP spid="7181" grpId="0" autoUpdateAnimBg="0"/>
      <p:bldP spid="7182" grpId="0" autoUpdateAnimBg="0"/>
      <p:bldP spid="7183" grpId="0" autoUpdateAnimBg="0"/>
      <p:bldP spid="7184"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1241327" y="2335794"/>
            <a:ext cx="1958655" cy="279951"/>
          </a:xfrm>
          <a:prstGeom prst="rect">
            <a:avLst/>
          </a:prstGeom>
        </p:spPr>
        <p:txBody>
          <a:bodyPr wrap="square" lIns="67509" tIns="35104" rIns="67509" bIns="0" anchor="b" anchorCtr="0">
            <a:noAutofit/>
          </a:bodyPr>
          <a:lstStyle/>
          <a:p>
            <a:pPr>
              <a:lnSpc>
                <a:spcPct val="120000"/>
              </a:lnSpc>
            </a:pPr>
            <a:endParaRPr lang="zh-CN" altLang="en-US" sz="1800" b="1" spc="300" dirty="0">
              <a:solidFill>
                <a:srgbClr val="1F74AD"/>
              </a:solidFill>
              <a:latin typeface="黑体" panose="02010609060101010101" pitchFamily="49" charset="-122"/>
              <a:ea typeface="黑体" panose="02010609060101010101" pitchFamily="49" charset="-122"/>
            </a:endParaRPr>
          </a:p>
        </p:txBody>
      </p:sp>
      <p:sp>
        <p:nvSpPr>
          <p:cNvPr id="13" name="矩形 12"/>
          <p:cNvSpPr/>
          <p:nvPr>
            <p:custDataLst>
              <p:tags r:id="rId2"/>
            </p:custDataLst>
          </p:nvPr>
        </p:nvSpPr>
        <p:spPr>
          <a:xfrm>
            <a:off x="1210485" y="1988706"/>
            <a:ext cx="3519744" cy="504190"/>
          </a:xfrm>
          <a:prstGeom prst="rect">
            <a:avLst/>
          </a:prstGeom>
        </p:spPr>
        <p:txBody>
          <a:bodyPr wrap="square" anchor="ctr" anchorCtr="0">
            <a:noAutofit/>
          </a:bodyPr>
          <a:lstStyle/>
          <a:p>
            <a:pPr indent="612140" algn="ctr">
              <a:buClr>
                <a:srgbClr val="E24848"/>
              </a:buClr>
              <a:defRPr/>
            </a:pPr>
            <a:r>
              <a:rPr lang="zh-CN" altLang="en-US" sz="2600" kern="0" noProof="1">
                <a:solidFill>
                  <a:schemeClr val="accent2"/>
                </a:solidFill>
                <a:latin typeface="黑体" panose="02010609060101010101" pitchFamily="49" charset="-122"/>
                <a:ea typeface="黑体" panose="02010609060101010101" pitchFamily="49" charset="-122"/>
              </a:rPr>
              <a:t>短视频脚本的类型</a:t>
            </a:r>
            <a:endParaRPr lang="zh-CN" altLang="en-US" sz="2600" kern="0" noProof="1">
              <a:solidFill>
                <a:schemeClr val="accent2"/>
              </a:solidFill>
              <a:latin typeface="黑体" panose="02010609060101010101" pitchFamily="49" charset="-122"/>
              <a:ea typeface="黑体" panose="02010609060101010101" pitchFamily="49" charset="-122"/>
            </a:endParaRPr>
          </a:p>
        </p:txBody>
      </p:sp>
      <p:sp>
        <p:nvSpPr>
          <p:cNvPr id="20" name="文本框 19"/>
          <p:cNvSpPr txBox="1"/>
          <p:nvPr/>
        </p:nvSpPr>
        <p:spPr>
          <a:xfrm>
            <a:off x="1210485" y="1058408"/>
            <a:ext cx="4887896" cy="646331"/>
          </a:xfrm>
          <a:prstGeom prst="rect">
            <a:avLst/>
          </a:prstGeom>
          <a:noFill/>
          <a:ln w="9525">
            <a:noFill/>
          </a:ln>
        </p:spPr>
        <p:txBody>
          <a:bodyPr wrap="square">
            <a:spAutoFit/>
          </a:bodyPr>
          <a:lstStyle/>
          <a:p>
            <a:pPr marL="0"/>
            <a:r>
              <a:rPr lang="zh-CN" altLang="en-US" sz="3600" dirty="0">
                <a:solidFill>
                  <a:schemeClr val="accent2"/>
                </a:solidFill>
                <a:latin typeface="方正大黑简体" panose="03000509000000000000" pitchFamily="65" charset="-122"/>
                <a:ea typeface="方正大黑简体" panose="03000509000000000000" pitchFamily="65" charset="-122"/>
              </a:rPr>
              <a:t>二、短视频脚本的制作</a:t>
            </a:r>
            <a:endParaRPr lang="zh-CN" altLang="en-US" sz="3600" dirty="0">
              <a:solidFill>
                <a:schemeClr val="accent2"/>
              </a:solidFill>
              <a:latin typeface="方正大黑简体" panose="03000509000000000000" pitchFamily="65" charset="-122"/>
              <a:ea typeface="方正大黑简体" panose="03000509000000000000" pitchFamily="65" charset="-122"/>
            </a:endParaRPr>
          </a:p>
        </p:txBody>
      </p:sp>
      <p:sp>
        <p:nvSpPr>
          <p:cNvPr id="23" name="îs1idè"/>
          <p:cNvSpPr/>
          <p:nvPr/>
        </p:nvSpPr>
        <p:spPr>
          <a:xfrm>
            <a:off x="6046282" y="2600529"/>
            <a:ext cx="588262" cy="575251"/>
          </a:xfrm>
          <a:custGeom>
            <a:avLst/>
            <a:gdLst>
              <a:gd name="connsiteX0" fmla="*/ 454143 w 606157"/>
              <a:gd name="connsiteY0" fmla="*/ 386956 h 592750"/>
              <a:gd name="connsiteX1" fmla="*/ 454143 w 606157"/>
              <a:gd name="connsiteY1" fmla="*/ 559114 h 592750"/>
              <a:gd name="connsiteX2" fmla="*/ 456800 w 606157"/>
              <a:gd name="connsiteY2" fmla="*/ 561957 h 592750"/>
              <a:gd name="connsiteX3" fmla="*/ 466005 w 606157"/>
              <a:gd name="connsiteY3" fmla="*/ 561957 h 592750"/>
              <a:gd name="connsiteX4" fmla="*/ 467997 w 606157"/>
              <a:gd name="connsiteY4" fmla="*/ 559114 h 592750"/>
              <a:gd name="connsiteX5" fmla="*/ 467997 w 606157"/>
              <a:gd name="connsiteY5" fmla="*/ 386956 h 592750"/>
              <a:gd name="connsiteX6" fmla="*/ 242918 w 606157"/>
              <a:gd name="connsiteY6" fmla="*/ 134357 h 592750"/>
              <a:gd name="connsiteX7" fmla="*/ 256203 w 606157"/>
              <a:gd name="connsiteY7" fmla="*/ 141463 h 592750"/>
              <a:gd name="connsiteX8" fmla="*/ 323764 w 606157"/>
              <a:gd name="connsiteY8" fmla="*/ 230906 h 592750"/>
              <a:gd name="connsiteX9" fmla="*/ 326327 w 606157"/>
              <a:gd name="connsiteY9" fmla="*/ 244644 h 592750"/>
              <a:gd name="connsiteX10" fmla="*/ 313801 w 606157"/>
              <a:gd name="connsiteY10" fmla="*/ 250803 h 592750"/>
              <a:gd name="connsiteX11" fmla="*/ 286757 w 606157"/>
              <a:gd name="connsiteY11" fmla="*/ 250803 h 592750"/>
              <a:gd name="connsiteX12" fmla="*/ 286757 w 606157"/>
              <a:gd name="connsiteY12" fmla="*/ 561957 h 592750"/>
              <a:gd name="connsiteX13" fmla="*/ 386202 w 606157"/>
              <a:gd name="connsiteY13" fmla="*/ 561957 h 592750"/>
              <a:gd name="connsiteX14" fmla="*/ 389144 w 606157"/>
              <a:gd name="connsiteY14" fmla="*/ 559114 h 592750"/>
              <a:gd name="connsiteX15" fmla="*/ 389144 w 606157"/>
              <a:gd name="connsiteY15" fmla="*/ 332760 h 592750"/>
              <a:gd name="connsiteX16" fmla="*/ 389144 w 606157"/>
              <a:gd name="connsiteY16" fmla="*/ 306799 h 592750"/>
              <a:gd name="connsiteX17" fmla="*/ 378136 w 606157"/>
              <a:gd name="connsiteY17" fmla="*/ 332192 h 592750"/>
              <a:gd name="connsiteX18" fmla="*/ 350998 w 606157"/>
              <a:gd name="connsiteY18" fmla="*/ 350004 h 592750"/>
              <a:gd name="connsiteX19" fmla="*/ 339232 w 606157"/>
              <a:gd name="connsiteY19" fmla="*/ 347541 h 592750"/>
              <a:gd name="connsiteX20" fmla="*/ 323575 w 606157"/>
              <a:gd name="connsiteY20" fmla="*/ 331339 h 592750"/>
              <a:gd name="connsiteX21" fmla="*/ 323859 w 606157"/>
              <a:gd name="connsiteY21" fmla="*/ 308789 h 592750"/>
              <a:gd name="connsiteX22" fmla="*/ 380793 w 606157"/>
              <a:gd name="connsiteY22" fmla="*/ 177278 h 592750"/>
              <a:gd name="connsiteX23" fmla="*/ 404041 w 606157"/>
              <a:gd name="connsiteY23" fmla="*/ 159750 h 592750"/>
              <a:gd name="connsiteX24" fmla="*/ 514683 w 606157"/>
              <a:gd name="connsiteY24" fmla="*/ 159465 h 592750"/>
              <a:gd name="connsiteX25" fmla="*/ 542296 w 606157"/>
              <a:gd name="connsiteY25" fmla="*/ 177278 h 592750"/>
              <a:gd name="connsiteX26" fmla="*/ 599230 w 606157"/>
              <a:gd name="connsiteY26" fmla="*/ 308789 h 592750"/>
              <a:gd name="connsiteX27" fmla="*/ 599610 w 606157"/>
              <a:gd name="connsiteY27" fmla="*/ 331339 h 592750"/>
              <a:gd name="connsiteX28" fmla="*/ 583858 w 606157"/>
              <a:gd name="connsiteY28" fmla="*/ 347541 h 592750"/>
              <a:gd name="connsiteX29" fmla="*/ 572092 w 606157"/>
              <a:gd name="connsiteY29" fmla="*/ 350004 h 592750"/>
              <a:gd name="connsiteX30" fmla="*/ 544953 w 606157"/>
              <a:gd name="connsiteY30" fmla="*/ 332192 h 592750"/>
              <a:gd name="connsiteX31" fmla="*/ 532997 w 606157"/>
              <a:gd name="connsiteY31" fmla="*/ 304525 h 592750"/>
              <a:gd name="connsiteX32" fmla="*/ 532997 w 606157"/>
              <a:gd name="connsiteY32" fmla="*/ 332760 h 592750"/>
              <a:gd name="connsiteX33" fmla="*/ 532997 w 606157"/>
              <a:gd name="connsiteY33" fmla="*/ 559114 h 592750"/>
              <a:gd name="connsiteX34" fmla="*/ 536887 w 606157"/>
              <a:gd name="connsiteY34" fmla="*/ 561957 h 592750"/>
              <a:gd name="connsiteX35" fmla="*/ 590785 w 606157"/>
              <a:gd name="connsiteY35" fmla="*/ 561957 h 592750"/>
              <a:gd name="connsiteX36" fmla="*/ 606157 w 606157"/>
              <a:gd name="connsiteY36" fmla="*/ 577401 h 592750"/>
              <a:gd name="connsiteX37" fmla="*/ 590785 w 606157"/>
              <a:gd name="connsiteY37" fmla="*/ 592750 h 592750"/>
              <a:gd name="connsiteX38" fmla="*/ 15372 w 606157"/>
              <a:gd name="connsiteY38" fmla="*/ 592750 h 592750"/>
              <a:gd name="connsiteX39" fmla="*/ 0 w 606157"/>
              <a:gd name="connsiteY39" fmla="*/ 577401 h 592750"/>
              <a:gd name="connsiteX40" fmla="*/ 15372 w 606157"/>
              <a:gd name="connsiteY40" fmla="*/ 561957 h 592750"/>
              <a:gd name="connsiteX41" fmla="*/ 50766 w 606157"/>
              <a:gd name="connsiteY41" fmla="*/ 561957 h 592750"/>
              <a:gd name="connsiteX42" fmla="*/ 50766 w 606157"/>
              <a:gd name="connsiteY42" fmla="*/ 369617 h 592750"/>
              <a:gd name="connsiteX43" fmla="*/ 23628 w 606157"/>
              <a:gd name="connsiteY43" fmla="*/ 369617 h 592750"/>
              <a:gd name="connsiteX44" fmla="*/ 11102 w 606157"/>
              <a:gd name="connsiteY44" fmla="*/ 363459 h 592750"/>
              <a:gd name="connsiteX45" fmla="*/ 13759 w 606157"/>
              <a:gd name="connsiteY45" fmla="*/ 349720 h 592750"/>
              <a:gd name="connsiteX46" fmla="*/ 81226 w 606157"/>
              <a:gd name="connsiteY46" fmla="*/ 260278 h 592750"/>
              <a:gd name="connsiteX47" fmla="*/ 94605 w 606157"/>
              <a:gd name="connsiteY47" fmla="*/ 253172 h 592750"/>
              <a:gd name="connsiteX48" fmla="*/ 107890 w 606157"/>
              <a:gd name="connsiteY48" fmla="*/ 260278 h 592750"/>
              <a:gd name="connsiteX49" fmla="*/ 175452 w 606157"/>
              <a:gd name="connsiteY49" fmla="*/ 349720 h 592750"/>
              <a:gd name="connsiteX50" fmla="*/ 178014 w 606157"/>
              <a:gd name="connsiteY50" fmla="*/ 363459 h 592750"/>
              <a:gd name="connsiteX51" fmla="*/ 165488 w 606157"/>
              <a:gd name="connsiteY51" fmla="*/ 369617 h 592750"/>
              <a:gd name="connsiteX52" fmla="*/ 138350 w 606157"/>
              <a:gd name="connsiteY52" fmla="*/ 369617 h 592750"/>
              <a:gd name="connsiteX53" fmla="*/ 138350 w 606157"/>
              <a:gd name="connsiteY53" fmla="*/ 561957 h 592750"/>
              <a:gd name="connsiteX54" fmla="*/ 199079 w 606157"/>
              <a:gd name="connsiteY54" fmla="*/ 561957 h 592750"/>
              <a:gd name="connsiteX55" fmla="*/ 199079 w 606157"/>
              <a:gd name="connsiteY55" fmla="*/ 250803 h 592750"/>
              <a:gd name="connsiteX56" fmla="*/ 172035 w 606157"/>
              <a:gd name="connsiteY56" fmla="*/ 250803 h 592750"/>
              <a:gd name="connsiteX57" fmla="*/ 159510 w 606157"/>
              <a:gd name="connsiteY57" fmla="*/ 244644 h 592750"/>
              <a:gd name="connsiteX58" fmla="*/ 162072 w 606157"/>
              <a:gd name="connsiteY58" fmla="*/ 230906 h 592750"/>
              <a:gd name="connsiteX59" fmla="*/ 229539 w 606157"/>
              <a:gd name="connsiteY59" fmla="*/ 141463 h 592750"/>
              <a:gd name="connsiteX60" fmla="*/ 242918 w 606157"/>
              <a:gd name="connsiteY60" fmla="*/ 134357 h 592750"/>
              <a:gd name="connsiteX61" fmla="*/ 458182 w 606157"/>
              <a:gd name="connsiteY61" fmla="*/ 0 h 592750"/>
              <a:gd name="connsiteX62" fmla="*/ 532629 w 606157"/>
              <a:gd name="connsiteY62" fmla="*/ 74306 h 592750"/>
              <a:gd name="connsiteX63" fmla="*/ 458182 w 606157"/>
              <a:gd name="connsiteY63" fmla="*/ 148612 h 592750"/>
              <a:gd name="connsiteX64" fmla="*/ 383735 w 606157"/>
              <a:gd name="connsiteY64" fmla="*/ 74306 h 592750"/>
              <a:gd name="connsiteX65" fmla="*/ 458182 w 606157"/>
              <a:gd name="connsiteY65" fmla="*/ 0 h 59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06157" h="592750">
                <a:moveTo>
                  <a:pt x="454143" y="386956"/>
                </a:moveTo>
                <a:lnTo>
                  <a:pt x="454143" y="559114"/>
                </a:lnTo>
                <a:cubicBezTo>
                  <a:pt x="454143" y="560062"/>
                  <a:pt x="454048" y="561957"/>
                  <a:pt x="456800" y="561957"/>
                </a:cubicBezTo>
                <a:lnTo>
                  <a:pt x="466005" y="561957"/>
                </a:lnTo>
                <a:cubicBezTo>
                  <a:pt x="468282" y="561957"/>
                  <a:pt x="467997" y="560062"/>
                  <a:pt x="467997" y="559114"/>
                </a:cubicBezTo>
                <a:lnTo>
                  <a:pt x="467997" y="386956"/>
                </a:lnTo>
                <a:close/>
                <a:moveTo>
                  <a:pt x="242918" y="134357"/>
                </a:moveTo>
                <a:cubicBezTo>
                  <a:pt x="247947" y="134357"/>
                  <a:pt x="252787" y="136915"/>
                  <a:pt x="256203" y="141463"/>
                </a:cubicBezTo>
                <a:lnTo>
                  <a:pt x="323764" y="230906"/>
                </a:lnTo>
                <a:cubicBezTo>
                  <a:pt x="328699" y="237443"/>
                  <a:pt x="327465" y="242275"/>
                  <a:pt x="326327" y="244644"/>
                </a:cubicBezTo>
                <a:cubicBezTo>
                  <a:pt x="325188" y="246918"/>
                  <a:pt x="322056" y="250803"/>
                  <a:pt x="313801" y="250803"/>
                </a:cubicBezTo>
                <a:lnTo>
                  <a:pt x="286757" y="250803"/>
                </a:lnTo>
                <a:lnTo>
                  <a:pt x="286757" y="561957"/>
                </a:lnTo>
                <a:lnTo>
                  <a:pt x="386202" y="561957"/>
                </a:lnTo>
                <a:cubicBezTo>
                  <a:pt x="389713" y="561957"/>
                  <a:pt x="389144" y="560062"/>
                  <a:pt x="389144" y="559114"/>
                </a:cubicBezTo>
                <a:lnTo>
                  <a:pt x="389144" y="332760"/>
                </a:lnTo>
                <a:lnTo>
                  <a:pt x="389144" y="306799"/>
                </a:lnTo>
                <a:lnTo>
                  <a:pt x="378136" y="332192"/>
                </a:lnTo>
                <a:cubicBezTo>
                  <a:pt x="373392" y="342993"/>
                  <a:pt x="362764" y="350004"/>
                  <a:pt x="350998" y="350004"/>
                </a:cubicBezTo>
                <a:cubicBezTo>
                  <a:pt x="346918" y="350004"/>
                  <a:pt x="343027" y="349152"/>
                  <a:pt x="339232" y="347541"/>
                </a:cubicBezTo>
                <a:cubicBezTo>
                  <a:pt x="332020" y="344414"/>
                  <a:pt x="326421" y="338635"/>
                  <a:pt x="323575" y="331339"/>
                </a:cubicBezTo>
                <a:cubicBezTo>
                  <a:pt x="320633" y="324043"/>
                  <a:pt x="320728" y="315990"/>
                  <a:pt x="323859" y="308789"/>
                </a:cubicBezTo>
                <a:lnTo>
                  <a:pt x="380793" y="177278"/>
                </a:lnTo>
                <a:cubicBezTo>
                  <a:pt x="384969" y="167708"/>
                  <a:pt x="393224" y="159750"/>
                  <a:pt x="404041" y="159750"/>
                </a:cubicBezTo>
                <a:cubicBezTo>
                  <a:pt x="404990" y="159750"/>
                  <a:pt x="514304" y="159465"/>
                  <a:pt x="514683" y="159465"/>
                </a:cubicBezTo>
                <a:cubicBezTo>
                  <a:pt x="526544" y="159465"/>
                  <a:pt x="537552" y="166477"/>
                  <a:pt x="542296" y="177278"/>
                </a:cubicBezTo>
                <a:lnTo>
                  <a:pt x="599230" y="308789"/>
                </a:lnTo>
                <a:cubicBezTo>
                  <a:pt x="602361" y="315990"/>
                  <a:pt x="602456" y="324043"/>
                  <a:pt x="599610" y="331339"/>
                </a:cubicBezTo>
                <a:cubicBezTo>
                  <a:pt x="596668" y="338635"/>
                  <a:pt x="591070" y="344414"/>
                  <a:pt x="583858" y="347541"/>
                </a:cubicBezTo>
                <a:cubicBezTo>
                  <a:pt x="580062" y="349152"/>
                  <a:pt x="576172" y="350004"/>
                  <a:pt x="572092" y="350004"/>
                </a:cubicBezTo>
                <a:cubicBezTo>
                  <a:pt x="560325" y="350004"/>
                  <a:pt x="549698" y="342993"/>
                  <a:pt x="544953" y="332192"/>
                </a:cubicBezTo>
                <a:lnTo>
                  <a:pt x="532997" y="304525"/>
                </a:lnTo>
                <a:lnTo>
                  <a:pt x="532997" y="332760"/>
                </a:lnTo>
                <a:lnTo>
                  <a:pt x="532997" y="559114"/>
                </a:lnTo>
                <a:cubicBezTo>
                  <a:pt x="532997" y="560062"/>
                  <a:pt x="533282" y="561957"/>
                  <a:pt x="536887" y="561957"/>
                </a:cubicBezTo>
                <a:lnTo>
                  <a:pt x="590785" y="561957"/>
                </a:lnTo>
                <a:cubicBezTo>
                  <a:pt x="599230" y="561957"/>
                  <a:pt x="606157" y="568873"/>
                  <a:pt x="606157" y="577401"/>
                </a:cubicBezTo>
                <a:cubicBezTo>
                  <a:pt x="606157" y="585928"/>
                  <a:pt x="599230" y="592750"/>
                  <a:pt x="590785" y="592750"/>
                </a:cubicBezTo>
                <a:lnTo>
                  <a:pt x="15372" y="592750"/>
                </a:lnTo>
                <a:cubicBezTo>
                  <a:pt x="6927" y="592750"/>
                  <a:pt x="0" y="585833"/>
                  <a:pt x="0" y="577401"/>
                </a:cubicBezTo>
                <a:cubicBezTo>
                  <a:pt x="0" y="568873"/>
                  <a:pt x="6927" y="561957"/>
                  <a:pt x="15372" y="561957"/>
                </a:cubicBezTo>
                <a:lnTo>
                  <a:pt x="50766" y="561957"/>
                </a:lnTo>
                <a:lnTo>
                  <a:pt x="50766" y="369617"/>
                </a:lnTo>
                <a:lnTo>
                  <a:pt x="23628" y="369617"/>
                </a:lnTo>
                <a:cubicBezTo>
                  <a:pt x="15467" y="369617"/>
                  <a:pt x="12336" y="365733"/>
                  <a:pt x="11102" y="363459"/>
                </a:cubicBezTo>
                <a:cubicBezTo>
                  <a:pt x="9963" y="361090"/>
                  <a:pt x="8825" y="356258"/>
                  <a:pt x="13759" y="349720"/>
                </a:cubicBezTo>
                <a:lnTo>
                  <a:pt x="81226" y="260278"/>
                </a:lnTo>
                <a:cubicBezTo>
                  <a:pt x="84642" y="255730"/>
                  <a:pt x="89481" y="253172"/>
                  <a:pt x="94605" y="253172"/>
                </a:cubicBezTo>
                <a:cubicBezTo>
                  <a:pt x="99634" y="253172"/>
                  <a:pt x="104474" y="255730"/>
                  <a:pt x="107890" y="260278"/>
                </a:cubicBezTo>
                <a:lnTo>
                  <a:pt x="175452" y="349720"/>
                </a:lnTo>
                <a:cubicBezTo>
                  <a:pt x="180386" y="356258"/>
                  <a:pt x="179152" y="361090"/>
                  <a:pt x="178014" y="363459"/>
                </a:cubicBezTo>
                <a:cubicBezTo>
                  <a:pt x="176875" y="365733"/>
                  <a:pt x="173649" y="369617"/>
                  <a:pt x="165488" y="369617"/>
                </a:cubicBezTo>
                <a:lnTo>
                  <a:pt x="138350" y="369617"/>
                </a:lnTo>
                <a:lnTo>
                  <a:pt x="138350" y="561957"/>
                </a:lnTo>
                <a:lnTo>
                  <a:pt x="199079" y="561957"/>
                </a:lnTo>
                <a:lnTo>
                  <a:pt x="199079" y="250803"/>
                </a:lnTo>
                <a:lnTo>
                  <a:pt x="172035" y="250803"/>
                </a:lnTo>
                <a:cubicBezTo>
                  <a:pt x="163780" y="250803"/>
                  <a:pt x="160649" y="246918"/>
                  <a:pt x="159510" y="244644"/>
                </a:cubicBezTo>
                <a:cubicBezTo>
                  <a:pt x="158276" y="242275"/>
                  <a:pt x="157138" y="237443"/>
                  <a:pt x="162072" y="230906"/>
                </a:cubicBezTo>
                <a:lnTo>
                  <a:pt x="229539" y="141463"/>
                </a:lnTo>
                <a:cubicBezTo>
                  <a:pt x="232955" y="136915"/>
                  <a:pt x="237889" y="134357"/>
                  <a:pt x="242918" y="134357"/>
                </a:cubicBezTo>
                <a:close/>
                <a:moveTo>
                  <a:pt x="458182" y="0"/>
                </a:moveTo>
                <a:cubicBezTo>
                  <a:pt x="499298" y="0"/>
                  <a:pt x="532629" y="33268"/>
                  <a:pt x="532629" y="74306"/>
                </a:cubicBezTo>
                <a:cubicBezTo>
                  <a:pt x="532629" y="115344"/>
                  <a:pt x="499298" y="148612"/>
                  <a:pt x="458182" y="148612"/>
                </a:cubicBezTo>
                <a:cubicBezTo>
                  <a:pt x="417066" y="148612"/>
                  <a:pt x="383735" y="115344"/>
                  <a:pt x="383735" y="74306"/>
                </a:cubicBezTo>
                <a:cubicBezTo>
                  <a:pt x="383735" y="33268"/>
                  <a:pt x="417066" y="0"/>
                  <a:pt x="458182" y="0"/>
                </a:cubicBezTo>
                <a:close/>
              </a:path>
            </a:pathLst>
          </a:cu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dirty="0">
              <a:latin typeface="+mn-ea"/>
            </a:endParaRPr>
          </a:p>
        </p:txBody>
      </p:sp>
      <p:sp>
        <p:nvSpPr>
          <p:cNvPr id="24" name="ïṣḻïḓé"/>
          <p:cNvSpPr/>
          <p:nvPr/>
        </p:nvSpPr>
        <p:spPr>
          <a:xfrm>
            <a:off x="6046282" y="3957723"/>
            <a:ext cx="588262" cy="533774"/>
          </a:xfrm>
          <a:custGeom>
            <a:avLst/>
            <a:gdLst>
              <a:gd name="connsiteX0" fmla="*/ 116112 w 607919"/>
              <a:gd name="connsiteY0" fmla="*/ 473652 h 551610"/>
              <a:gd name="connsiteX1" fmla="*/ 118901 w 607919"/>
              <a:gd name="connsiteY1" fmla="*/ 480423 h 551610"/>
              <a:gd name="connsiteX2" fmla="*/ 118901 w 607919"/>
              <a:gd name="connsiteY2" fmla="*/ 551610 h 551610"/>
              <a:gd name="connsiteX3" fmla="*/ 55604 w 607919"/>
              <a:gd name="connsiteY3" fmla="*/ 551610 h 551610"/>
              <a:gd name="connsiteX4" fmla="*/ 55604 w 607919"/>
              <a:gd name="connsiteY4" fmla="*/ 540851 h 551610"/>
              <a:gd name="connsiteX5" fmla="*/ 65255 w 607919"/>
              <a:gd name="connsiteY5" fmla="*/ 520583 h 551610"/>
              <a:gd name="connsiteX6" fmla="*/ 83555 w 607919"/>
              <a:gd name="connsiteY6" fmla="*/ 502317 h 551610"/>
              <a:gd name="connsiteX7" fmla="*/ 109375 w 607919"/>
              <a:gd name="connsiteY7" fmla="*/ 476545 h 551610"/>
              <a:gd name="connsiteX8" fmla="*/ 116112 w 607919"/>
              <a:gd name="connsiteY8" fmla="*/ 473652 h 551610"/>
              <a:gd name="connsiteX9" fmla="*/ 199155 w 607919"/>
              <a:gd name="connsiteY9" fmla="*/ 390799 h 551610"/>
              <a:gd name="connsiteX10" fmla="*/ 201956 w 607919"/>
              <a:gd name="connsiteY10" fmla="*/ 397632 h 551610"/>
              <a:gd name="connsiteX11" fmla="*/ 201956 w 607919"/>
              <a:gd name="connsiteY11" fmla="*/ 551610 h 551610"/>
              <a:gd name="connsiteX12" fmla="*/ 145363 w 607919"/>
              <a:gd name="connsiteY12" fmla="*/ 551610 h 551610"/>
              <a:gd name="connsiteX13" fmla="*/ 145363 w 607919"/>
              <a:gd name="connsiteY13" fmla="*/ 454170 h 551610"/>
              <a:gd name="connsiteX14" fmla="*/ 154879 w 607919"/>
              <a:gd name="connsiteY14" fmla="*/ 431030 h 551610"/>
              <a:gd name="connsiteX15" fmla="*/ 192315 w 607919"/>
              <a:gd name="connsiteY15" fmla="*/ 393630 h 551610"/>
              <a:gd name="connsiteX16" fmla="*/ 199155 w 607919"/>
              <a:gd name="connsiteY16" fmla="*/ 390799 h 551610"/>
              <a:gd name="connsiteX17" fmla="*/ 231082 w 607919"/>
              <a:gd name="connsiteY17" fmla="*/ 388245 h 551610"/>
              <a:gd name="connsiteX18" fmla="*/ 237930 w 607919"/>
              <a:gd name="connsiteY18" fmla="*/ 391091 h 551610"/>
              <a:gd name="connsiteX19" fmla="*/ 266763 w 607919"/>
              <a:gd name="connsiteY19" fmla="*/ 419867 h 551610"/>
              <a:gd name="connsiteX20" fmla="*/ 275915 w 607919"/>
              <a:gd name="connsiteY20" fmla="*/ 428875 h 551610"/>
              <a:gd name="connsiteX21" fmla="*/ 284941 w 607919"/>
              <a:gd name="connsiteY21" fmla="*/ 451520 h 551610"/>
              <a:gd name="connsiteX22" fmla="*/ 284941 w 607919"/>
              <a:gd name="connsiteY22" fmla="*/ 551610 h 551610"/>
              <a:gd name="connsiteX23" fmla="*/ 228277 w 607919"/>
              <a:gd name="connsiteY23" fmla="*/ 551610 h 551610"/>
              <a:gd name="connsiteX24" fmla="*/ 228277 w 607919"/>
              <a:gd name="connsiteY24" fmla="*/ 394969 h 551610"/>
              <a:gd name="connsiteX25" fmla="*/ 231082 w 607919"/>
              <a:gd name="connsiteY25" fmla="*/ 388245 h 551610"/>
              <a:gd name="connsiteX26" fmla="*/ 365148 w 607919"/>
              <a:gd name="connsiteY26" fmla="*/ 381336 h 551610"/>
              <a:gd name="connsiteX27" fmla="*/ 367997 w 607919"/>
              <a:gd name="connsiteY27" fmla="*/ 388122 h 551610"/>
              <a:gd name="connsiteX28" fmla="*/ 367997 w 607919"/>
              <a:gd name="connsiteY28" fmla="*/ 551610 h 551610"/>
              <a:gd name="connsiteX29" fmla="*/ 311262 w 607919"/>
              <a:gd name="connsiteY29" fmla="*/ 551610 h 551610"/>
              <a:gd name="connsiteX30" fmla="*/ 311262 w 607919"/>
              <a:gd name="connsiteY30" fmla="*/ 444661 h 551610"/>
              <a:gd name="connsiteX31" fmla="*/ 316898 w 607919"/>
              <a:gd name="connsiteY31" fmla="*/ 425523 h 551610"/>
              <a:gd name="connsiteX32" fmla="*/ 322534 w 607919"/>
              <a:gd name="connsiteY32" fmla="*/ 419894 h 551610"/>
              <a:gd name="connsiteX33" fmla="*/ 358353 w 607919"/>
              <a:gd name="connsiteY33" fmla="*/ 384120 h 551610"/>
              <a:gd name="connsiteX34" fmla="*/ 365148 w 607919"/>
              <a:gd name="connsiteY34" fmla="*/ 381336 h 551610"/>
              <a:gd name="connsiteX35" fmla="*/ 448177 w 607919"/>
              <a:gd name="connsiteY35" fmla="*/ 298352 h 551610"/>
              <a:gd name="connsiteX36" fmla="*/ 450982 w 607919"/>
              <a:gd name="connsiteY36" fmla="*/ 305139 h 551610"/>
              <a:gd name="connsiteX37" fmla="*/ 450982 w 607919"/>
              <a:gd name="connsiteY37" fmla="*/ 551610 h 551610"/>
              <a:gd name="connsiteX38" fmla="*/ 394318 w 607919"/>
              <a:gd name="connsiteY38" fmla="*/ 551610 h 551610"/>
              <a:gd name="connsiteX39" fmla="*/ 394318 w 607919"/>
              <a:gd name="connsiteY39" fmla="*/ 361815 h 551610"/>
              <a:gd name="connsiteX40" fmla="*/ 403846 w 607919"/>
              <a:gd name="connsiteY40" fmla="*/ 338669 h 551610"/>
              <a:gd name="connsiteX41" fmla="*/ 441329 w 607919"/>
              <a:gd name="connsiteY41" fmla="*/ 301136 h 551610"/>
              <a:gd name="connsiteX42" fmla="*/ 448177 w 607919"/>
              <a:gd name="connsiteY42" fmla="*/ 298352 h 551610"/>
              <a:gd name="connsiteX43" fmla="*/ 527085 w 607919"/>
              <a:gd name="connsiteY43" fmla="*/ 219452 h 551610"/>
              <a:gd name="connsiteX44" fmla="*/ 529874 w 607919"/>
              <a:gd name="connsiteY44" fmla="*/ 226177 h 551610"/>
              <a:gd name="connsiteX45" fmla="*/ 529874 w 607919"/>
              <a:gd name="connsiteY45" fmla="*/ 551610 h 551610"/>
              <a:gd name="connsiteX46" fmla="*/ 477232 w 607919"/>
              <a:gd name="connsiteY46" fmla="*/ 551610 h 551610"/>
              <a:gd name="connsiteX47" fmla="*/ 477232 w 607919"/>
              <a:gd name="connsiteY47" fmla="*/ 278727 h 551610"/>
              <a:gd name="connsiteX48" fmla="*/ 486883 w 607919"/>
              <a:gd name="connsiteY48" fmla="*/ 255580 h 551610"/>
              <a:gd name="connsiteX49" fmla="*/ 520348 w 607919"/>
              <a:gd name="connsiteY49" fmla="*/ 222298 h 551610"/>
              <a:gd name="connsiteX50" fmla="*/ 527085 w 607919"/>
              <a:gd name="connsiteY50" fmla="*/ 219452 h 551610"/>
              <a:gd name="connsiteX51" fmla="*/ 387769 w 607919"/>
              <a:gd name="connsiteY51" fmla="*/ 0 h 551610"/>
              <a:gd name="connsiteX52" fmla="*/ 580729 w 607919"/>
              <a:gd name="connsiteY52" fmla="*/ 0 h 551610"/>
              <a:gd name="connsiteX53" fmla="*/ 607919 w 607919"/>
              <a:gd name="connsiteY53" fmla="*/ 26022 h 551610"/>
              <a:gd name="connsiteX54" fmla="*/ 607919 w 607919"/>
              <a:gd name="connsiteY54" fmla="*/ 219812 h 551610"/>
              <a:gd name="connsiteX55" fmla="*/ 598271 w 607919"/>
              <a:gd name="connsiteY55" fmla="*/ 223815 h 551610"/>
              <a:gd name="connsiteX56" fmla="*/ 530610 w 607919"/>
              <a:gd name="connsiteY56" fmla="*/ 156258 h 551610"/>
              <a:gd name="connsiteX57" fmla="*/ 304320 w 607919"/>
              <a:gd name="connsiteY57" fmla="*/ 382325 h 551610"/>
              <a:gd name="connsiteX58" fmla="*/ 285024 w 607919"/>
              <a:gd name="connsiteY58" fmla="*/ 382325 h 551610"/>
              <a:gd name="connsiteX59" fmla="*/ 216360 w 607919"/>
              <a:gd name="connsiteY59" fmla="*/ 313767 h 551610"/>
              <a:gd name="connsiteX60" fmla="*/ 94068 w 607919"/>
              <a:gd name="connsiteY60" fmla="*/ 435996 h 551610"/>
              <a:gd name="connsiteX61" fmla="*/ 17260 w 607919"/>
              <a:gd name="connsiteY61" fmla="*/ 435996 h 551610"/>
              <a:gd name="connsiteX62" fmla="*/ 15882 w 607919"/>
              <a:gd name="connsiteY62" fmla="*/ 434745 h 551610"/>
              <a:gd name="connsiteX63" fmla="*/ 15882 w 607919"/>
              <a:gd name="connsiteY63" fmla="*/ 358055 h 551610"/>
              <a:gd name="connsiteX64" fmla="*/ 206837 w 607919"/>
              <a:gd name="connsiteY64" fmla="*/ 167267 h 551610"/>
              <a:gd name="connsiteX65" fmla="*/ 226008 w 607919"/>
              <a:gd name="connsiteY65" fmla="*/ 167267 h 551610"/>
              <a:gd name="connsiteX66" fmla="*/ 294672 w 607919"/>
              <a:gd name="connsiteY66" fmla="*/ 235701 h 551610"/>
              <a:gd name="connsiteX67" fmla="*/ 424481 w 607919"/>
              <a:gd name="connsiteY67" fmla="*/ 105965 h 551610"/>
              <a:gd name="connsiteX68" fmla="*/ 452423 w 607919"/>
              <a:gd name="connsiteY68" fmla="*/ 78192 h 551610"/>
              <a:gd name="connsiteX69" fmla="*/ 383885 w 607919"/>
              <a:gd name="connsiteY69" fmla="*/ 9633 h 551610"/>
              <a:gd name="connsiteX70" fmla="*/ 387769 w 607919"/>
              <a:gd name="connsiteY70" fmla="*/ 0 h 55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07919" h="551610">
                <a:moveTo>
                  <a:pt x="116112" y="473652"/>
                </a:moveTo>
                <a:cubicBezTo>
                  <a:pt x="117836" y="474356"/>
                  <a:pt x="118901" y="476670"/>
                  <a:pt x="118901" y="480423"/>
                </a:cubicBezTo>
                <a:lnTo>
                  <a:pt x="118901" y="551610"/>
                </a:lnTo>
                <a:lnTo>
                  <a:pt x="55604" y="551610"/>
                </a:lnTo>
                <a:lnTo>
                  <a:pt x="55604" y="540851"/>
                </a:lnTo>
                <a:cubicBezTo>
                  <a:pt x="55604" y="534971"/>
                  <a:pt x="59991" y="525838"/>
                  <a:pt x="65255" y="520583"/>
                </a:cubicBezTo>
                <a:lnTo>
                  <a:pt x="83555" y="502317"/>
                </a:lnTo>
                <a:lnTo>
                  <a:pt x="109375" y="476545"/>
                </a:lnTo>
                <a:cubicBezTo>
                  <a:pt x="112007" y="473855"/>
                  <a:pt x="114389" y="472948"/>
                  <a:pt x="116112" y="473652"/>
                </a:cubicBezTo>
                <a:close/>
                <a:moveTo>
                  <a:pt x="199155" y="390799"/>
                </a:moveTo>
                <a:cubicBezTo>
                  <a:pt x="200892" y="391534"/>
                  <a:pt x="201956" y="393880"/>
                  <a:pt x="201956" y="397632"/>
                </a:cubicBezTo>
                <a:lnTo>
                  <a:pt x="201956" y="551610"/>
                </a:lnTo>
                <a:lnTo>
                  <a:pt x="145363" y="551610"/>
                </a:lnTo>
                <a:lnTo>
                  <a:pt x="145363" y="454170"/>
                </a:lnTo>
                <a:cubicBezTo>
                  <a:pt x="145363" y="446665"/>
                  <a:pt x="149620" y="436283"/>
                  <a:pt x="154879" y="431030"/>
                </a:cubicBezTo>
                <a:lnTo>
                  <a:pt x="192315" y="393630"/>
                </a:lnTo>
                <a:cubicBezTo>
                  <a:pt x="195007" y="390941"/>
                  <a:pt x="197417" y="390065"/>
                  <a:pt x="199155" y="390799"/>
                </a:cubicBezTo>
                <a:close/>
                <a:moveTo>
                  <a:pt x="231082" y="388245"/>
                </a:moveTo>
                <a:cubicBezTo>
                  <a:pt x="232822" y="387525"/>
                  <a:pt x="235235" y="388401"/>
                  <a:pt x="237930" y="391091"/>
                </a:cubicBezTo>
                <a:lnTo>
                  <a:pt x="266763" y="419867"/>
                </a:lnTo>
                <a:lnTo>
                  <a:pt x="275915" y="428875"/>
                </a:lnTo>
                <a:cubicBezTo>
                  <a:pt x="280929" y="433879"/>
                  <a:pt x="284941" y="444013"/>
                  <a:pt x="284941" y="451520"/>
                </a:cubicBezTo>
                <a:lnTo>
                  <a:pt x="284941" y="551610"/>
                </a:lnTo>
                <a:lnTo>
                  <a:pt x="228277" y="551610"/>
                </a:lnTo>
                <a:lnTo>
                  <a:pt x="228277" y="394969"/>
                </a:lnTo>
                <a:cubicBezTo>
                  <a:pt x="228277" y="391278"/>
                  <a:pt x="229343" y="388964"/>
                  <a:pt x="231082" y="388245"/>
                </a:cubicBezTo>
                <a:close/>
                <a:moveTo>
                  <a:pt x="365148" y="381336"/>
                </a:moveTo>
                <a:cubicBezTo>
                  <a:pt x="366901" y="382055"/>
                  <a:pt x="367997" y="384370"/>
                  <a:pt x="367997" y="388122"/>
                </a:cubicBezTo>
                <a:lnTo>
                  <a:pt x="367997" y="551610"/>
                </a:lnTo>
                <a:lnTo>
                  <a:pt x="311262" y="551610"/>
                </a:lnTo>
                <a:lnTo>
                  <a:pt x="311262" y="444661"/>
                </a:lnTo>
                <a:cubicBezTo>
                  <a:pt x="311262" y="437156"/>
                  <a:pt x="313767" y="428650"/>
                  <a:pt x="316898" y="425523"/>
                </a:cubicBezTo>
                <a:cubicBezTo>
                  <a:pt x="320029" y="422396"/>
                  <a:pt x="322534" y="419894"/>
                  <a:pt x="322534" y="419894"/>
                </a:cubicBezTo>
                <a:lnTo>
                  <a:pt x="358353" y="384120"/>
                </a:lnTo>
                <a:cubicBezTo>
                  <a:pt x="360983" y="381493"/>
                  <a:pt x="363394" y="380617"/>
                  <a:pt x="365148" y="381336"/>
                </a:cubicBezTo>
                <a:close/>
                <a:moveTo>
                  <a:pt x="448177" y="298352"/>
                </a:moveTo>
                <a:cubicBezTo>
                  <a:pt x="449916" y="299071"/>
                  <a:pt x="450982" y="301386"/>
                  <a:pt x="450982" y="305139"/>
                </a:cubicBezTo>
                <a:lnTo>
                  <a:pt x="450982" y="551610"/>
                </a:lnTo>
                <a:lnTo>
                  <a:pt x="394318" y="551610"/>
                </a:lnTo>
                <a:lnTo>
                  <a:pt x="394318" y="361815"/>
                </a:lnTo>
                <a:cubicBezTo>
                  <a:pt x="394318" y="354308"/>
                  <a:pt x="398580" y="343924"/>
                  <a:pt x="403846" y="338669"/>
                </a:cubicBezTo>
                <a:lnTo>
                  <a:pt x="441329" y="301136"/>
                </a:lnTo>
                <a:cubicBezTo>
                  <a:pt x="444024" y="298508"/>
                  <a:pt x="446438" y="297633"/>
                  <a:pt x="448177" y="298352"/>
                </a:cubicBezTo>
                <a:close/>
                <a:moveTo>
                  <a:pt x="527085" y="219452"/>
                </a:moveTo>
                <a:cubicBezTo>
                  <a:pt x="528809" y="220171"/>
                  <a:pt x="529874" y="222486"/>
                  <a:pt x="529874" y="226177"/>
                </a:cubicBezTo>
                <a:lnTo>
                  <a:pt x="529874" y="551610"/>
                </a:lnTo>
                <a:lnTo>
                  <a:pt x="477232" y="551610"/>
                </a:lnTo>
                <a:lnTo>
                  <a:pt x="477232" y="278727"/>
                </a:lnTo>
                <a:cubicBezTo>
                  <a:pt x="477232" y="271345"/>
                  <a:pt x="481494" y="260960"/>
                  <a:pt x="486883" y="255580"/>
                </a:cubicBezTo>
                <a:lnTo>
                  <a:pt x="520348" y="222298"/>
                </a:lnTo>
                <a:cubicBezTo>
                  <a:pt x="522980" y="219608"/>
                  <a:pt x="525362" y="218732"/>
                  <a:pt x="527085" y="219452"/>
                </a:cubicBezTo>
                <a:close/>
                <a:moveTo>
                  <a:pt x="387769" y="0"/>
                </a:moveTo>
                <a:lnTo>
                  <a:pt x="580729" y="0"/>
                </a:lnTo>
                <a:cubicBezTo>
                  <a:pt x="594512" y="0"/>
                  <a:pt x="607919" y="12135"/>
                  <a:pt x="607919" y="26022"/>
                </a:cubicBezTo>
                <a:lnTo>
                  <a:pt x="607919" y="219812"/>
                </a:lnTo>
                <a:cubicBezTo>
                  <a:pt x="607919" y="227318"/>
                  <a:pt x="603534" y="229070"/>
                  <a:pt x="598271" y="223815"/>
                </a:cubicBezTo>
                <a:lnTo>
                  <a:pt x="530610" y="156258"/>
                </a:lnTo>
                <a:lnTo>
                  <a:pt x="304320" y="382325"/>
                </a:lnTo>
                <a:cubicBezTo>
                  <a:pt x="298932" y="387580"/>
                  <a:pt x="290412" y="387580"/>
                  <a:pt x="285024" y="382325"/>
                </a:cubicBezTo>
                <a:lnTo>
                  <a:pt x="216360" y="313767"/>
                </a:lnTo>
                <a:lnTo>
                  <a:pt x="94068" y="435996"/>
                </a:lnTo>
                <a:cubicBezTo>
                  <a:pt x="72767" y="457264"/>
                  <a:pt x="38435" y="457264"/>
                  <a:pt x="17260" y="435996"/>
                </a:cubicBezTo>
                <a:lnTo>
                  <a:pt x="15882" y="434745"/>
                </a:lnTo>
                <a:cubicBezTo>
                  <a:pt x="-5294" y="413477"/>
                  <a:pt x="-5294" y="379198"/>
                  <a:pt x="15882" y="358055"/>
                </a:cubicBezTo>
                <a:lnTo>
                  <a:pt x="206837" y="167267"/>
                </a:lnTo>
                <a:cubicBezTo>
                  <a:pt x="212100" y="161888"/>
                  <a:pt x="220745" y="161888"/>
                  <a:pt x="226008" y="167267"/>
                </a:cubicBezTo>
                <a:lnTo>
                  <a:pt x="294672" y="235701"/>
                </a:lnTo>
                <a:lnTo>
                  <a:pt x="424481" y="105965"/>
                </a:lnTo>
                <a:lnTo>
                  <a:pt x="452423" y="78192"/>
                </a:lnTo>
                <a:lnTo>
                  <a:pt x="383885" y="9633"/>
                </a:lnTo>
                <a:cubicBezTo>
                  <a:pt x="378497" y="4379"/>
                  <a:pt x="380376" y="0"/>
                  <a:pt x="387769" y="0"/>
                </a:cubicBezTo>
                <a:close/>
              </a:path>
            </a:pathLst>
          </a:cu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dirty="0">
              <a:latin typeface="+mn-ea"/>
            </a:endParaRPr>
          </a:p>
        </p:txBody>
      </p:sp>
      <p:sp>
        <p:nvSpPr>
          <p:cNvPr id="25" name="íślíḓê"/>
          <p:cNvSpPr/>
          <p:nvPr/>
        </p:nvSpPr>
        <p:spPr>
          <a:xfrm>
            <a:off x="6046282" y="5304056"/>
            <a:ext cx="588262" cy="587929"/>
          </a:xfrm>
          <a:custGeom>
            <a:avLst/>
            <a:gdLst>
              <a:gd name="connsiteX0" fmla="*/ 177088 w 577759"/>
              <a:gd name="connsiteY0" fmla="*/ 396051 h 577432"/>
              <a:gd name="connsiteX1" fmla="*/ 185388 w 577759"/>
              <a:gd name="connsiteY1" fmla="*/ 400653 h 577432"/>
              <a:gd name="connsiteX2" fmla="*/ 178010 w 577759"/>
              <a:gd name="connsiteY2" fmla="*/ 436543 h 577432"/>
              <a:gd name="connsiteX3" fmla="*/ 184466 w 577759"/>
              <a:gd name="connsiteY3" fmla="*/ 440224 h 577432"/>
              <a:gd name="connsiteX4" fmla="*/ 186310 w 577759"/>
              <a:gd name="connsiteY4" fmla="*/ 442985 h 577432"/>
              <a:gd name="connsiteX5" fmla="*/ 201988 w 577759"/>
              <a:gd name="connsiteY5" fmla="*/ 452188 h 577432"/>
              <a:gd name="connsiteX6" fmla="*/ 204755 w 577759"/>
              <a:gd name="connsiteY6" fmla="*/ 458630 h 577432"/>
              <a:gd name="connsiteX7" fmla="*/ 274843 w 577759"/>
              <a:gd name="connsiteY7" fmla="*/ 460470 h 577432"/>
              <a:gd name="connsiteX8" fmla="*/ 274843 w 577759"/>
              <a:gd name="connsiteY8" fmla="*/ 480716 h 577432"/>
              <a:gd name="connsiteX9" fmla="*/ 206599 w 577759"/>
              <a:gd name="connsiteY9" fmla="*/ 478876 h 577432"/>
              <a:gd name="connsiteX10" fmla="*/ 194610 w 577759"/>
              <a:gd name="connsiteY10" fmla="*/ 481636 h 577432"/>
              <a:gd name="connsiteX11" fmla="*/ 183544 w 577759"/>
              <a:gd name="connsiteY11" fmla="*/ 473354 h 577432"/>
              <a:gd name="connsiteX12" fmla="*/ 183544 w 577759"/>
              <a:gd name="connsiteY12" fmla="*/ 466912 h 577432"/>
              <a:gd name="connsiteX13" fmla="*/ 178933 w 577759"/>
              <a:gd name="connsiteY13" fmla="*/ 474274 h 577432"/>
              <a:gd name="connsiteX14" fmla="*/ 161410 w 577759"/>
              <a:gd name="connsiteY14" fmla="*/ 465992 h 577432"/>
              <a:gd name="connsiteX15" fmla="*/ 162333 w 577759"/>
              <a:gd name="connsiteY15" fmla="*/ 464151 h 577432"/>
              <a:gd name="connsiteX16" fmla="*/ 163255 w 577759"/>
              <a:gd name="connsiteY16" fmla="*/ 460470 h 577432"/>
              <a:gd name="connsiteX17" fmla="*/ 156799 w 577759"/>
              <a:gd name="connsiteY17" fmla="*/ 466912 h 577432"/>
              <a:gd name="connsiteX18" fmla="*/ 140199 w 577759"/>
              <a:gd name="connsiteY18" fmla="*/ 456789 h 577432"/>
              <a:gd name="connsiteX19" fmla="*/ 154033 w 577759"/>
              <a:gd name="connsiteY19" fmla="*/ 435623 h 577432"/>
              <a:gd name="connsiteX20" fmla="*/ 103311 w 577759"/>
              <a:gd name="connsiteY20" fmla="*/ 495441 h 577432"/>
              <a:gd name="connsiteX21" fmla="*/ 85789 w 577759"/>
              <a:gd name="connsiteY21" fmla="*/ 485318 h 577432"/>
              <a:gd name="connsiteX22" fmla="*/ 143888 w 577759"/>
              <a:gd name="connsiteY22" fmla="*/ 417217 h 577432"/>
              <a:gd name="connsiteX23" fmla="*/ 177088 w 577759"/>
              <a:gd name="connsiteY23" fmla="*/ 396051 h 577432"/>
              <a:gd name="connsiteX24" fmla="*/ 326592 w 577759"/>
              <a:gd name="connsiteY24" fmla="*/ 382185 h 577432"/>
              <a:gd name="connsiteX25" fmla="*/ 324748 w 577759"/>
              <a:gd name="connsiteY25" fmla="*/ 412582 h 577432"/>
              <a:gd name="connsiteX26" fmla="*/ 340423 w 577759"/>
              <a:gd name="connsiteY26" fmla="*/ 420871 h 577432"/>
              <a:gd name="connsiteX27" fmla="*/ 355177 w 577759"/>
              <a:gd name="connsiteY27" fmla="*/ 430082 h 577432"/>
              <a:gd name="connsiteX28" fmla="*/ 380995 w 577759"/>
              <a:gd name="connsiteY28" fmla="*/ 413503 h 577432"/>
              <a:gd name="connsiteX29" fmla="*/ 356099 w 577759"/>
              <a:gd name="connsiteY29" fmla="*/ 393238 h 577432"/>
              <a:gd name="connsiteX30" fmla="*/ 326592 w 577759"/>
              <a:gd name="connsiteY30" fmla="*/ 382185 h 577432"/>
              <a:gd name="connsiteX31" fmla="*/ 125443 w 577759"/>
              <a:gd name="connsiteY31" fmla="*/ 299294 h 577432"/>
              <a:gd name="connsiteX32" fmla="*/ 224189 w 577759"/>
              <a:gd name="connsiteY32" fmla="*/ 299294 h 577432"/>
              <a:gd name="connsiteX33" fmla="*/ 250029 w 577759"/>
              <a:gd name="connsiteY33" fmla="*/ 326015 h 577432"/>
              <a:gd name="connsiteX34" fmla="*/ 224189 w 577759"/>
              <a:gd name="connsiteY34" fmla="*/ 351815 h 577432"/>
              <a:gd name="connsiteX35" fmla="*/ 125443 w 577759"/>
              <a:gd name="connsiteY35" fmla="*/ 351815 h 577432"/>
              <a:gd name="connsiteX36" fmla="*/ 98680 w 577759"/>
              <a:gd name="connsiteY36" fmla="*/ 326015 h 577432"/>
              <a:gd name="connsiteX37" fmla="*/ 125443 w 577759"/>
              <a:gd name="connsiteY37" fmla="*/ 299294 h 577432"/>
              <a:gd name="connsiteX38" fmla="*/ 125436 w 577759"/>
              <a:gd name="connsiteY38" fmla="*/ 200762 h 577432"/>
              <a:gd name="connsiteX39" fmla="*/ 321952 w 577759"/>
              <a:gd name="connsiteY39" fmla="*/ 200762 h 577432"/>
              <a:gd name="connsiteX40" fmla="*/ 348708 w 577759"/>
              <a:gd name="connsiteY40" fmla="*/ 227483 h 577432"/>
              <a:gd name="connsiteX41" fmla="*/ 321952 w 577759"/>
              <a:gd name="connsiteY41" fmla="*/ 253283 h 577432"/>
              <a:gd name="connsiteX42" fmla="*/ 125436 w 577759"/>
              <a:gd name="connsiteY42" fmla="*/ 253283 h 577432"/>
              <a:gd name="connsiteX43" fmla="*/ 98680 w 577759"/>
              <a:gd name="connsiteY43" fmla="*/ 227483 h 577432"/>
              <a:gd name="connsiteX44" fmla="*/ 125436 w 577759"/>
              <a:gd name="connsiteY44" fmla="*/ 200762 h 577432"/>
              <a:gd name="connsiteX45" fmla="*/ 125436 w 577759"/>
              <a:gd name="connsiteY45" fmla="*/ 103118 h 577432"/>
              <a:gd name="connsiteX46" fmla="*/ 321952 w 577759"/>
              <a:gd name="connsiteY46" fmla="*/ 103118 h 577432"/>
              <a:gd name="connsiteX47" fmla="*/ 348708 w 577759"/>
              <a:gd name="connsiteY47" fmla="*/ 128918 h 577432"/>
              <a:gd name="connsiteX48" fmla="*/ 321952 w 577759"/>
              <a:gd name="connsiteY48" fmla="*/ 155639 h 577432"/>
              <a:gd name="connsiteX49" fmla="*/ 125436 w 577759"/>
              <a:gd name="connsiteY49" fmla="*/ 155639 h 577432"/>
              <a:gd name="connsiteX50" fmla="*/ 98680 w 577759"/>
              <a:gd name="connsiteY50" fmla="*/ 128918 h 577432"/>
              <a:gd name="connsiteX51" fmla="*/ 125436 w 577759"/>
              <a:gd name="connsiteY51" fmla="*/ 103118 h 577432"/>
              <a:gd name="connsiteX52" fmla="*/ 497753 w 577759"/>
              <a:gd name="connsiteY52" fmla="*/ 64639 h 577432"/>
              <a:gd name="connsiteX53" fmla="*/ 537748 w 577759"/>
              <a:gd name="connsiteY53" fmla="*/ 78225 h 577432"/>
              <a:gd name="connsiteX54" fmla="*/ 577398 w 577759"/>
              <a:gd name="connsiteY54" fmla="*/ 121516 h 577432"/>
              <a:gd name="connsiteX55" fmla="*/ 575554 w 577759"/>
              <a:gd name="connsiteY55" fmla="*/ 130727 h 577432"/>
              <a:gd name="connsiteX56" fmla="*/ 411424 w 577759"/>
              <a:gd name="connsiteY56" fmla="*/ 415345 h 577432"/>
              <a:gd name="connsiteX57" fmla="*/ 407735 w 577759"/>
              <a:gd name="connsiteY57" fmla="*/ 419029 h 577432"/>
              <a:gd name="connsiteX58" fmla="*/ 321982 w 577759"/>
              <a:gd name="connsiteY58" fmla="*/ 476137 h 577432"/>
              <a:gd name="connsiteX59" fmla="*/ 308151 w 577759"/>
              <a:gd name="connsiteY59" fmla="*/ 476137 h 577432"/>
              <a:gd name="connsiteX60" fmla="*/ 301696 w 577759"/>
              <a:gd name="connsiteY60" fmla="*/ 464163 h 577432"/>
              <a:gd name="connsiteX61" fmla="*/ 307229 w 577759"/>
              <a:gd name="connsiteY61" fmla="*/ 361921 h 577432"/>
              <a:gd name="connsiteX62" fmla="*/ 309073 w 577759"/>
              <a:gd name="connsiteY62" fmla="*/ 355473 h 577432"/>
              <a:gd name="connsiteX63" fmla="*/ 473203 w 577759"/>
              <a:gd name="connsiteY63" fmla="*/ 71777 h 577432"/>
              <a:gd name="connsiteX64" fmla="*/ 480580 w 577759"/>
              <a:gd name="connsiteY64" fmla="*/ 66250 h 577432"/>
              <a:gd name="connsiteX65" fmla="*/ 497753 w 577759"/>
              <a:gd name="connsiteY65" fmla="*/ 64639 h 577432"/>
              <a:gd name="connsiteX66" fmla="*/ 26751 w 577759"/>
              <a:gd name="connsiteY66" fmla="*/ 0 h 577432"/>
              <a:gd name="connsiteX67" fmla="*/ 420637 w 577759"/>
              <a:gd name="connsiteY67" fmla="*/ 0 h 577432"/>
              <a:gd name="connsiteX68" fmla="*/ 447388 w 577759"/>
              <a:gd name="connsiteY68" fmla="*/ 25786 h 577432"/>
              <a:gd name="connsiteX69" fmla="*/ 447388 w 577759"/>
              <a:gd name="connsiteY69" fmla="*/ 65387 h 577432"/>
              <a:gd name="connsiteX70" fmla="*/ 394808 w 577759"/>
              <a:gd name="connsiteY70" fmla="*/ 156560 h 577432"/>
              <a:gd name="connsiteX71" fmla="*/ 394808 w 577759"/>
              <a:gd name="connsiteY71" fmla="*/ 52494 h 577432"/>
              <a:gd name="connsiteX72" fmla="*/ 52580 w 577759"/>
              <a:gd name="connsiteY72" fmla="*/ 52494 h 577432"/>
              <a:gd name="connsiteX73" fmla="*/ 52580 w 577759"/>
              <a:gd name="connsiteY73" fmla="*/ 524938 h 577432"/>
              <a:gd name="connsiteX74" fmla="*/ 394808 w 577759"/>
              <a:gd name="connsiteY74" fmla="*/ 524938 h 577432"/>
              <a:gd name="connsiteX75" fmla="*/ 394808 w 577759"/>
              <a:gd name="connsiteY75" fmla="*/ 459551 h 577432"/>
              <a:gd name="connsiteX76" fmla="*/ 422482 w 577759"/>
              <a:gd name="connsiteY76" fmla="*/ 441132 h 577432"/>
              <a:gd name="connsiteX77" fmla="*/ 434474 w 577759"/>
              <a:gd name="connsiteY77" fmla="*/ 428239 h 577432"/>
              <a:gd name="connsiteX78" fmla="*/ 447388 w 577759"/>
              <a:gd name="connsiteY78" fmla="*/ 406137 h 577432"/>
              <a:gd name="connsiteX79" fmla="*/ 447388 w 577759"/>
              <a:gd name="connsiteY79" fmla="*/ 550725 h 577432"/>
              <a:gd name="connsiteX80" fmla="*/ 420637 w 577759"/>
              <a:gd name="connsiteY80" fmla="*/ 577432 h 577432"/>
              <a:gd name="connsiteX81" fmla="*/ 26751 w 577759"/>
              <a:gd name="connsiteY81" fmla="*/ 577432 h 577432"/>
              <a:gd name="connsiteX82" fmla="*/ 0 w 577759"/>
              <a:gd name="connsiteY82" fmla="*/ 550725 h 577432"/>
              <a:gd name="connsiteX83" fmla="*/ 0 w 577759"/>
              <a:gd name="connsiteY83" fmla="*/ 25786 h 577432"/>
              <a:gd name="connsiteX84" fmla="*/ 26751 w 577759"/>
              <a:gd name="connsiteY84" fmla="*/ 0 h 57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77759" h="577432">
                <a:moveTo>
                  <a:pt x="177088" y="396051"/>
                </a:moveTo>
                <a:cubicBezTo>
                  <a:pt x="179855" y="396051"/>
                  <a:pt x="183544" y="397892"/>
                  <a:pt x="185388" y="400653"/>
                </a:cubicBezTo>
                <a:cubicBezTo>
                  <a:pt x="189999" y="411696"/>
                  <a:pt x="185388" y="423659"/>
                  <a:pt x="178010" y="436543"/>
                </a:cubicBezTo>
                <a:cubicBezTo>
                  <a:pt x="180777" y="436543"/>
                  <a:pt x="182621" y="438384"/>
                  <a:pt x="184466" y="440224"/>
                </a:cubicBezTo>
                <a:cubicBezTo>
                  <a:pt x="185388" y="441145"/>
                  <a:pt x="185388" y="442065"/>
                  <a:pt x="186310" y="442985"/>
                </a:cubicBezTo>
                <a:cubicBezTo>
                  <a:pt x="191844" y="442065"/>
                  <a:pt x="197377" y="444826"/>
                  <a:pt x="201988" y="452188"/>
                </a:cubicBezTo>
                <a:cubicBezTo>
                  <a:pt x="203832" y="454949"/>
                  <a:pt x="204755" y="456789"/>
                  <a:pt x="204755" y="458630"/>
                </a:cubicBezTo>
                <a:cubicBezTo>
                  <a:pt x="229654" y="454028"/>
                  <a:pt x="249943" y="460470"/>
                  <a:pt x="274843" y="460470"/>
                </a:cubicBezTo>
                <a:cubicBezTo>
                  <a:pt x="287754" y="460470"/>
                  <a:pt x="287754" y="480716"/>
                  <a:pt x="274843" y="480716"/>
                </a:cubicBezTo>
                <a:cubicBezTo>
                  <a:pt x="253632" y="480716"/>
                  <a:pt x="226888" y="468753"/>
                  <a:pt x="206599" y="478876"/>
                </a:cubicBezTo>
                <a:cubicBezTo>
                  <a:pt x="202910" y="480716"/>
                  <a:pt x="198299" y="483477"/>
                  <a:pt x="194610" y="481636"/>
                </a:cubicBezTo>
                <a:cubicBezTo>
                  <a:pt x="189999" y="479796"/>
                  <a:pt x="184466" y="478876"/>
                  <a:pt x="183544" y="473354"/>
                </a:cubicBezTo>
                <a:cubicBezTo>
                  <a:pt x="183544" y="470593"/>
                  <a:pt x="183544" y="468753"/>
                  <a:pt x="183544" y="466912"/>
                </a:cubicBezTo>
                <a:cubicBezTo>
                  <a:pt x="181699" y="469673"/>
                  <a:pt x="180777" y="471513"/>
                  <a:pt x="178933" y="474274"/>
                </a:cubicBezTo>
                <a:cubicBezTo>
                  <a:pt x="173399" y="482557"/>
                  <a:pt x="156799" y="477035"/>
                  <a:pt x="161410" y="465992"/>
                </a:cubicBezTo>
                <a:cubicBezTo>
                  <a:pt x="161410" y="465992"/>
                  <a:pt x="161410" y="465072"/>
                  <a:pt x="162333" y="464151"/>
                </a:cubicBezTo>
                <a:cubicBezTo>
                  <a:pt x="162333" y="462311"/>
                  <a:pt x="163255" y="461391"/>
                  <a:pt x="163255" y="460470"/>
                </a:cubicBezTo>
                <a:cubicBezTo>
                  <a:pt x="161410" y="462311"/>
                  <a:pt x="158644" y="464151"/>
                  <a:pt x="156799" y="466912"/>
                </a:cubicBezTo>
                <a:cubicBezTo>
                  <a:pt x="150344" y="477035"/>
                  <a:pt x="132822" y="467832"/>
                  <a:pt x="140199" y="456789"/>
                </a:cubicBezTo>
                <a:cubicBezTo>
                  <a:pt x="144811" y="449427"/>
                  <a:pt x="149422" y="442985"/>
                  <a:pt x="154033" y="435623"/>
                </a:cubicBezTo>
                <a:cubicBezTo>
                  <a:pt x="135588" y="454028"/>
                  <a:pt x="118988" y="474274"/>
                  <a:pt x="103311" y="495441"/>
                </a:cubicBezTo>
                <a:cubicBezTo>
                  <a:pt x="95011" y="504643"/>
                  <a:pt x="78411" y="495441"/>
                  <a:pt x="85789" y="485318"/>
                </a:cubicBezTo>
                <a:cubicBezTo>
                  <a:pt x="104233" y="462311"/>
                  <a:pt x="122677" y="438384"/>
                  <a:pt x="143888" y="417217"/>
                </a:cubicBezTo>
                <a:cubicBezTo>
                  <a:pt x="152188" y="408935"/>
                  <a:pt x="163255" y="396051"/>
                  <a:pt x="177088" y="396051"/>
                </a:cubicBezTo>
                <a:close/>
                <a:moveTo>
                  <a:pt x="326592" y="382185"/>
                </a:moveTo>
                <a:lnTo>
                  <a:pt x="324748" y="412582"/>
                </a:lnTo>
                <a:cubicBezTo>
                  <a:pt x="329358" y="414424"/>
                  <a:pt x="334891" y="417187"/>
                  <a:pt x="340423" y="420871"/>
                </a:cubicBezTo>
                <a:cubicBezTo>
                  <a:pt x="345956" y="423635"/>
                  <a:pt x="350566" y="427319"/>
                  <a:pt x="355177" y="430082"/>
                </a:cubicBezTo>
                <a:lnTo>
                  <a:pt x="380995" y="413503"/>
                </a:lnTo>
                <a:cubicBezTo>
                  <a:pt x="376385" y="407976"/>
                  <a:pt x="369008" y="400607"/>
                  <a:pt x="356099" y="393238"/>
                </a:cubicBezTo>
                <a:cubicBezTo>
                  <a:pt x="343190" y="385869"/>
                  <a:pt x="333047" y="383106"/>
                  <a:pt x="326592" y="382185"/>
                </a:cubicBezTo>
                <a:close/>
                <a:moveTo>
                  <a:pt x="125443" y="299294"/>
                </a:moveTo>
                <a:lnTo>
                  <a:pt x="224189" y="299294"/>
                </a:lnTo>
                <a:cubicBezTo>
                  <a:pt x="238032" y="299294"/>
                  <a:pt x="250029" y="311272"/>
                  <a:pt x="250029" y="326015"/>
                </a:cubicBezTo>
                <a:cubicBezTo>
                  <a:pt x="250029" y="339836"/>
                  <a:pt x="238032" y="351815"/>
                  <a:pt x="224189" y="351815"/>
                </a:cubicBezTo>
                <a:lnTo>
                  <a:pt x="125443" y="351815"/>
                </a:lnTo>
                <a:cubicBezTo>
                  <a:pt x="110677" y="351815"/>
                  <a:pt x="98680" y="339836"/>
                  <a:pt x="98680" y="326015"/>
                </a:cubicBezTo>
                <a:cubicBezTo>
                  <a:pt x="98680" y="311272"/>
                  <a:pt x="110677" y="299294"/>
                  <a:pt x="125443" y="299294"/>
                </a:cubicBezTo>
                <a:close/>
                <a:moveTo>
                  <a:pt x="125436" y="200762"/>
                </a:moveTo>
                <a:lnTo>
                  <a:pt x="321952" y="200762"/>
                </a:lnTo>
                <a:cubicBezTo>
                  <a:pt x="336714" y="200762"/>
                  <a:pt x="348708" y="212740"/>
                  <a:pt x="348708" y="227483"/>
                </a:cubicBezTo>
                <a:cubicBezTo>
                  <a:pt x="348708" y="242226"/>
                  <a:pt x="336714" y="253283"/>
                  <a:pt x="321952" y="253283"/>
                </a:cubicBezTo>
                <a:lnTo>
                  <a:pt x="125436" y="253283"/>
                </a:lnTo>
                <a:cubicBezTo>
                  <a:pt x="110674" y="253283"/>
                  <a:pt x="98680" y="242226"/>
                  <a:pt x="98680" y="227483"/>
                </a:cubicBezTo>
                <a:cubicBezTo>
                  <a:pt x="98680" y="212740"/>
                  <a:pt x="110674" y="200762"/>
                  <a:pt x="125436" y="200762"/>
                </a:cubicBezTo>
                <a:close/>
                <a:moveTo>
                  <a:pt x="125436" y="103118"/>
                </a:moveTo>
                <a:lnTo>
                  <a:pt x="321952" y="103118"/>
                </a:lnTo>
                <a:cubicBezTo>
                  <a:pt x="336714" y="103118"/>
                  <a:pt x="348708" y="114175"/>
                  <a:pt x="348708" y="128918"/>
                </a:cubicBezTo>
                <a:cubicBezTo>
                  <a:pt x="348708" y="143660"/>
                  <a:pt x="336714" y="155639"/>
                  <a:pt x="321952" y="155639"/>
                </a:cubicBezTo>
                <a:lnTo>
                  <a:pt x="125436" y="155639"/>
                </a:lnTo>
                <a:cubicBezTo>
                  <a:pt x="110674" y="155639"/>
                  <a:pt x="98680" y="143660"/>
                  <a:pt x="98680" y="128918"/>
                </a:cubicBezTo>
                <a:cubicBezTo>
                  <a:pt x="98680" y="114175"/>
                  <a:pt x="110674" y="103118"/>
                  <a:pt x="125436" y="103118"/>
                </a:cubicBezTo>
                <a:close/>
                <a:moveTo>
                  <a:pt x="497753" y="64639"/>
                </a:moveTo>
                <a:cubicBezTo>
                  <a:pt x="507550" y="65329"/>
                  <a:pt x="521151" y="68553"/>
                  <a:pt x="537748" y="78225"/>
                </a:cubicBezTo>
                <a:cubicBezTo>
                  <a:pt x="570943" y="97568"/>
                  <a:pt x="576476" y="118753"/>
                  <a:pt x="577398" y="121516"/>
                </a:cubicBezTo>
                <a:cubicBezTo>
                  <a:pt x="578320" y="124279"/>
                  <a:pt x="577398" y="127964"/>
                  <a:pt x="575554" y="130727"/>
                </a:cubicBezTo>
                <a:lnTo>
                  <a:pt x="411424" y="415345"/>
                </a:lnTo>
                <a:cubicBezTo>
                  <a:pt x="410501" y="416266"/>
                  <a:pt x="409579" y="418108"/>
                  <a:pt x="407735" y="419029"/>
                </a:cubicBezTo>
                <a:lnTo>
                  <a:pt x="321982" y="476137"/>
                </a:lnTo>
                <a:cubicBezTo>
                  <a:pt x="317371" y="478900"/>
                  <a:pt x="312761" y="478900"/>
                  <a:pt x="308151" y="476137"/>
                </a:cubicBezTo>
                <a:cubicBezTo>
                  <a:pt x="303540" y="473374"/>
                  <a:pt x="300774" y="468768"/>
                  <a:pt x="301696" y="464163"/>
                </a:cubicBezTo>
                <a:lnTo>
                  <a:pt x="307229" y="361921"/>
                </a:lnTo>
                <a:cubicBezTo>
                  <a:pt x="308151" y="359158"/>
                  <a:pt x="308151" y="357316"/>
                  <a:pt x="309073" y="355473"/>
                </a:cubicBezTo>
                <a:lnTo>
                  <a:pt x="473203" y="71777"/>
                </a:lnTo>
                <a:cubicBezTo>
                  <a:pt x="475047" y="69014"/>
                  <a:pt x="477813" y="67172"/>
                  <a:pt x="480580" y="66250"/>
                </a:cubicBezTo>
                <a:cubicBezTo>
                  <a:pt x="481963" y="65790"/>
                  <a:pt x="487956" y="63948"/>
                  <a:pt x="497753" y="64639"/>
                </a:cubicBezTo>
                <a:close/>
                <a:moveTo>
                  <a:pt x="26751" y="0"/>
                </a:moveTo>
                <a:lnTo>
                  <a:pt x="420637" y="0"/>
                </a:lnTo>
                <a:cubicBezTo>
                  <a:pt x="435396" y="0"/>
                  <a:pt x="447388" y="11972"/>
                  <a:pt x="447388" y="25786"/>
                </a:cubicBezTo>
                <a:lnTo>
                  <a:pt x="447388" y="65387"/>
                </a:lnTo>
                <a:lnTo>
                  <a:pt x="394808" y="156560"/>
                </a:lnTo>
                <a:lnTo>
                  <a:pt x="394808" y="52494"/>
                </a:lnTo>
                <a:lnTo>
                  <a:pt x="52580" y="52494"/>
                </a:lnTo>
                <a:lnTo>
                  <a:pt x="52580" y="524938"/>
                </a:lnTo>
                <a:lnTo>
                  <a:pt x="394808" y="524938"/>
                </a:lnTo>
                <a:lnTo>
                  <a:pt x="394808" y="459551"/>
                </a:lnTo>
                <a:lnTo>
                  <a:pt x="422482" y="441132"/>
                </a:lnTo>
                <a:cubicBezTo>
                  <a:pt x="427094" y="437449"/>
                  <a:pt x="431706" y="432844"/>
                  <a:pt x="434474" y="428239"/>
                </a:cubicBezTo>
                <a:lnTo>
                  <a:pt x="447388" y="406137"/>
                </a:lnTo>
                <a:lnTo>
                  <a:pt x="447388" y="550725"/>
                </a:lnTo>
                <a:cubicBezTo>
                  <a:pt x="447388" y="565460"/>
                  <a:pt x="435396" y="577432"/>
                  <a:pt x="420637" y="577432"/>
                </a:cubicBezTo>
                <a:lnTo>
                  <a:pt x="26751" y="577432"/>
                </a:lnTo>
                <a:cubicBezTo>
                  <a:pt x="11992" y="577432"/>
                  <a:pt x="0" y="565460"/>
                  <a:pt x="0" y="550725"/>
                </a:cubicBezTo>
                <a:lnTo>
                  <a:pt x="0" y="25786"/>
                </a:lnTo>
                <a:cubicBezTo>
                  <a:pt x="0" y="11972"/>
                  <a:pt x="11992" y="0"/>
                  <a:pt x="26751" y="0"/>
                </a:cubicBezTo>
                <a:close/>
              </a:path>
            </a:pathLst>
          </a:custGeom>
          <a:solidFill>
            <a:schemeClr val="accent4">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dirty="0">
              <a:latin typeface="+mn-ea"/>
            </a:endParaRPr>
          </a:p>
        </p:txBody>
      </p:sp>
      <p:cxnSp>
        <p:nvCxnSpPr>
          <p:cNvPr id="26" name="直接连接符 25"/>
          <p:cNvCxnSpPr/>
          <p:nvPr/>
        </p:nvCxnSpPr>
        <p:spPr>
          <a:xfrm>
            <a:off x="6046282" y="3273606"/>
            <a:ext cx="4705385" cy="0"/>
          </a:xfrm>
          <a:prstGeom prst="line">
            <a:avLst/>
          </a:prstGeom>
          <a:ln w="3175"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6046282" y="4609119"/>
            <a:ext cx="4775235" cy="0"/>
          </a:xfrm>
          <a:prstGeom prst="line">
            <a:avLst/>
          </a:prstGeom>
          <a:ln w="3175"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6046282" y="5944633"/>
            <a:ext cx="4787935" cy="0"/>
          </a:xfrm>
          <a:prstGeom prst="line">
            <a:avLst/>
          </a:prstGeom>
          <a:ln w="3175"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sp>
        <p:nvSpPr>
          <p:cNvPr id="29" name="Shape 991"/>
          <p:cNvSpPr/>
          <p:nvPr/>
        </p:nvSpPr>
        <p:spPr>
          <a:xfrm>
            <a:off x="6790718" y="2633822"/>
            <a:ext cx="1958655" cy="508665"/>
          </a:xfrm>
          <a:prstGeom prst="rect">
            <a:avLst/>
          </a:prstGeom>
          <a:ln w="12700">
            <a:miter lim="400000"/>
          </a:ln>
        </p:spPr>
        <p:txBody>
          <a:bodyPr wrap="square" lIns="45719" rIns="45719">
            <a:spAutoFit/>
          </a:bodyPr>
          <a:lstStyle>
            <a:lvl1pPr>
              <a:lnSpc>
                <a:spcPct val="150000"/>
              </a:lnSpc>
              <a:defRPr sz="2400" b="1">
                <a:solidFill>
                  <a:srgbClr val="FFFFFF"/>
                </a:solidFill>
              </a:defRPr>
            </a:lvl1pPr>
          </a:lstStyle>
          <a:p>
            <a:pPr>
              <a:lnSpc>
                <a:spcPct val="120000"/>
              </a:lnSpc>
            </a:pPr>
            <a:r>
              <a:rPr lang="zh-CN" altLang="en-US" sz="2600" b="0" kern="0" dirty="0">
                <a:solidFill>
                  <a:schemeClr val="accent2"/>
                </a:solidFill>
                <a:latin typeface="黑体" panose="02010609060101010101" pitchFamily="49" charset="-122"/>
                <a:ea typeface="黑体" panose="02010609060101010101" pitchFamily="49" charset="-122"/>
              </a:rPr>
              <a:t>提纲脚本</a:t>
            </a:r>
            <a:endParaRPr lang="zh-CN" altLang="en-US" sz="2600" b="0" kern="0" dirty="0">
              <a:solidFill>
                <a:schemeClr val="accent2"/>
              </a:solidFill>
              <a:latin typeface="黑体" panose="02010609060101010101" pitchFamily="49" charset="-122"/>
              <a:ea typeface="黑体" panose="02010609060101010101" pitchFamily="49" charset="-122"/>
            </a:endParaRPr>
          </a:p>
        </p:txBody>
      </p:sp>
      <p:sp>
        <p:nvSpPr>
          <p:cNvPr id="30" name="Shape 991"/>
          <p:cNvSpPr/>
          <p:nvPr/>
        </p:nvSpPr>
        <p:spPr>
          <a:xfrm>
            <a:off x="6790718" y="3970278"/>
            <a:ext cx="2565948" cy="508665"/>
          </a:xfrm>
          <a:prstGeom prst="rect">
            <a:avLst/>
          </a:prstGeom>
          <a:ln w="12700">
            <a:miter lim="400000"/>
          </a:ln>
        </p:spPr>
        <p:txBody>
          <a:bodyPr wrap="square" lIns="45719" rIns="45719">
            <a:spAutoFit/>
          </a:bodyPr>
          <a:lstStyle>
            <a:lvl1pPr>
              <a:lnSpc>
                <a:spcPct val="150000"/>
              </a:lnSpc>
              <a:defRPr sz="2400" b="1">
                <a:solidFill>
                  <a:srgbClr val="FFFFFF"/>
                </a:solidFill>
              </a:defRPr>
            </a:lvl1pPr>
          </a:lstStyle>
          <a:p>
            <a:pPr>
              <a:lnSpc>
                <a:spcPct val="120000"/>
              </a:lnSpc>
            </a:pPr>
            <a:r>
              <a:rPr lang="zh-CN" altLang="en-US" sz="2600" b="0" kern="0" dirty="0">
                <a:solidFill>
                  <a:schemeClr val="accent2"/>
                </a:solidFill>
                <a:latin typeface="黑体" panose="02010609060101010101" pitchFamily="49" charset="-122"/>
                <a:ea typeface="黑体" panose="02010609060101010101" pitchFamily="49" charset="-122"/>
              </a:rPr>
              <a:t>分镜头脚本</a:t>
            </a:r>
            <a:endParaRPr lang="zh-CN" altLang="en-US" sz="2600" b="0" kern="0" dirty="0">
              <a:solidFill>
                <a:schemeClr val="accent2"/>
              </a:solidFill>
              <a:latin typeface="黑体" panose="02010609060101010101" pitchFamily="49" charset="-122"/>
              <a:ea typeface="黑体" panose="02010609060101010101" pitchFamily="49" charset="-122"/>
            </a:endParaRPr>
          </a:p>
        </p:txBody>
      </p:sp>
      <p:sp>
        <p:nvSpPr>
          <p:cNvPr id="31" name="Shape 991"/>
          <p:cNvSpPr/>
          <p:nvPr/>
        </p:nvSpPr>
        <p:spPr>
          <a:xfrm>
            <a:off x="6790718" y="5343688"/>
            <a:ext cx="2565948" cy="508665"/>
          </a:xfrm>
          <a:prstGeom prst="rect">
            <a:avLst/>
          </a:prstGeom>
          <a:ln w="12700">
            <a:miter lim="400000"/>
          </a:ln>
        </p:spPr>
        <p:txBody>
          <a:bodyPr wrap="square" lIns="45719" rIns="45719">
            <a:spAutoFit/>
          </a:bodyPr>
          <a:lstStyle>
            <a:lvl1pPr>
              <a:lnSpc>
                <a:spcPct val="150000"/>
              </a:lnSpc>
              <a:defRPr sz="2400" b="1">
                <a:solidFill>
                  <a:srgbClr val="FFFFFF"/>
                </a:solidFill>
              </a:defRPr>
            </a:lvl1pPr>
          </a:lstStyle>
          <a:p>
            <a:pPr>
              <a:lnSpc>
                <a:spcPct val="120000"/>
              </a:lnSpc>
            </a:pPr>
            <a:r>
              <a:rPr lang="zh-CN" altLang="en-US" sz="2600" b="0" kern="0" dirty="0">
                <a:solidFill>
                  <a:schemeClr val="accent2"/>
                </a:solidFill>
                <a:latin typeface="黑体" panose="02010609060101010101" pitchFamily="49" charset="-122"/>
                <a:ea typeface="黑体" panose="02010609060101010101" pitchFamily="49" charset="-122"/>
              </a:rPr>
              <a:t>文学脚本</a:t>
            </a:r>
            <a:endParaRPr lang="zh-CN" altLang="en-US" sz="2600" b="0" kern="0" dirty="0">
              <a:solidFill>
                <a:schemeClr val="accent2"/>
              </a:solidFill>
              <a:latin typeface="黑体" panose="02010609060101010101" pitchFamily="49" charset="-122"/>
              <a:ea typeface="黑体" panose="02010609060101010101" pitchFamily="49" charset="-122"/>
            </a:endParaRPr>
          </a:p>
        </p:txBody>
      </p:sp>
      <p:grpSp>
        <p:nvGrpSpPr>
          <p:cNvPr id="33" name="Group 48"/>
          <p:cNvGrpSpPr/>
          <p:nvPr/>
        </p:nvGrpSpPr>
        <p:grpSpPr>
          <a:xfrm>
            <a:off x="1968250" y="3209294"/>
            <a:ext cx="2014828" cy="2016858"/>
            <a:chOff x="2100442" y="2703636"/>
            <a:chExt cx="2379753" cy="2382151"/>
          </a:xfrm>
          <a:solidFill>
            <a:srgbClr val="01C4C8"/>
          </a:solidFill>
          <a:effectLst/>
        </p:grpSpPr>
        <p:sp>
          <p:nvSpPr>
            <p:cNvPr id="34" name="Block Arc 49"/>
            <p:cNvSpPr/>
            <p:nvPr/>
          </p:nvSpPr>
          <p:spPr>
            <a:xfrm flipH="1">
              <a:off x="2100442" y="2706034"/>
              <a:ext cx="2379753" cy="2379753"/>
            </a:xfrm>
            <a:prstGeom prst="blockArc">
              <a:avLst>
                <a:gd name="adj1" fmla="val 1507847"/>
                <a:gd name="adj2" fmla="val 16214381"/>
                <a:gd name="adj3" fmla="val 1673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775" fontAlgn="base">
                <a:lnSpc>
                  <a:spcPct val="120000"/>
                </a:lnSpc>
                <a:spcBef>
                  <a:spcPct val="0"/>
                </a:spcBef>
                <a:spcAft>
                  <a:spcPct val="0"/>
                </a:spcAft>
              </a:pPr>
              <a:endParaRPr lang="en-US" sz="2200" b="1" dirty="0">
                <a:solidFill>
                  <a:prstClr val="black"/>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endParaRPr>
            </a:p>
          </p:txBody>
        </p:sp>
        <p:sp>
          <p:nvSpPr>
            <p:cNvPr id="35" name="Oval 50"/>
            <p:cNvSpPr/>
            <p:nvPr/>
          </p:nvSpPr>
          <p:spPr>
            <a:xfrm>
              <a:off x="3092477" y="2703636"/>
              <a:ext cx="400383" cy="40038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775" fontAlgn="base">
                <a:lnSpc>
                  <a:spcPct val="120000"/>
                </a:lnSpc>
                <a:spcBef>
                  <a:spcPct val="0"/>
                </a:spcBef>
                <a:spcAft>
                  <a:spcPct val="0"/>
                </a:spcAft>
              </a:pPr>
              <a:r>
                <a:rPr lang="en-AU" sz="2200" b="1" dirty="0">
                  <a:solidFill>
                    <a:srgbClr val="FFFFFF"/>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2</a:t>
              </a:r>
              <a:endParaRPr lang="en-US" sz="2200" b="1" dirty="0">
                <a:solidFill>
                  <a:srgbClr val="FFFFFF"/>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endParaRPr>
            </a:p>
          </p:txBody>
        </p:sp>
      </p:grpSp>
      <p:grpSp>
        <p:nvGrpSpPr>
          <p:cNvPr id="36" name="Group 51"/>
          <p:cNvGrpSpPr/>
          <p:nvPr/>
        </p:nvGrpSpPr>
        <p:grpSpPr>
          <a:xfrm>
            <a:off x="2333050" y="3576123"/>
            <a:ext cx="1285228" cy="1285228"/>
            <a:chOff x="2531315" y="3136907"/>
            <a:chExt cx="1518008" cy="1518008"/>
          </a:xfrm>
          <a:solidFill>
            <a:srgbClr val="45C7AD"/>
          </a:solidFill>
          <a:effectLst/>
        </p:grpSpPr>
        <p:sp>
          <p:nvSpPr>
            <p:cNvPr id="37" name="Block Arc 52"/>
            <p:cNvSpPr/>
            <p:nvPr/>
          </p:nvSpPr>
          <p:spPr>
            <a:xfrm flipH="1">
              <a:off x="2531315" y="3136907"/>
              <a:ext cx="1518008" cy="1518008"/>
            </a:xfrm>
            <a:prstGeom prst="blockArc">
              <a:avLst>
                <a:gd name="adj1" fmla="val 3403980"/>
                <a:gd name="adj2" fmla="val 16177562"/>
                <a:gd name="adj3" fmla="val 26403"/>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775" fontAlgn="base">
                <a:lnSpc>
                  <a:spcPct val="120000"/>
                </a:lnSpc>
                <a:spcBef>
                  <a:spcPct val="0"/>
                </a:spcBef>
                <a:spcAft>
                  <a:spcPct val="0"/>
                </a:spcAft>
              </a:pPr>
              <a:endParaRPr lang="en-US" sz="2200" b="1" dirty="0">
                <a:solidFill>
                  <a:prstClr val="black"/>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endParaRPr>
            </a:p>
          </p:txBody>
        </p:sp>
        <p:sp>
          <p:nvSpPr>
            <p:cNvPr id="38" name="Oval 53"/>
            <p:cNvSpPr/>
            <p:nvPr/>
          </p:nvSpPr>
          <p:spPr>
            <a:xfrm>
              <a:off x="3092477" y="3136907"/>
              <a:ext cx="400383" cy="40038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775" fontAlgn="base">
                <a:lnSpc>
                  <a:spcPct val="120000"/>
                </a:lnSpc>
                <a:spcBef>
                  <a:spcPct val="0"/>
                </a:spcBef>
                <a:spcAft>
                  <a:spcPct val="0"/>
                </a:spcAft>
              </a:pPr>
              <a:r>
                <a:rPr lang="en-US" sz="2200" b="1" dirty="0">
                  <a:solidFill>
                    <a:prstClr val="white"/>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3</a:t>
              </a:r>
              <a:endParaRPr lang="en-US" sz="2200" b="1" dirty="0">
                <a:solidFill>
                  <a:prstClr val="white"/>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endParaRPr>
            </a:p>
          </p:txBody>
        </p:sp>
      </p:grpSp>
      <p:grpSp>
        <p:nvGrpSpPr>
          <p:cNvPr id="39" name="Group 54"/>
          <p:cNvGrpSpPr/>
          <p:nvPr/>
        </p:nvGrpSpPr>
        <p:grpSpPr>
          <a:xfrm>
            <a:off x="1601420" y="2833473"/>
            <a:ext cx="2748488" cy="2750521"/>
            <a:chOff x="1667173" y="2270364"/>
            <a:chExt cx="3246294" cy="3248695"/>
          </a:xfrm>
          <a:solidFill>
            <a:srgbClr val="C2DEF4"/>
          </a:solidFill>
          <a:effectLst/>
        </p:grpSpPr>
        <p:sp>
          <p:nvSpPr>
            <p:cNvPr id="40" name="Block Arc 55"/>
            <p:cNvSpPr/>
            <p:nvPr/>
          </p:nvSpPr>
          <p:spPr>
            <a:xfrm flipH="1">
              <a:off x="1667173" y="2272765"/>
              <a:ext cx="3246294" cy="3246294"/>
            </a:xfrm>
            <a:prstGeom prst="blockArc">
              <a:avLst>
                <a:gd name="adj1" fmla="val 20754075"/>
                <a:gd name="adj2" fmla="val 16203514"/>
                <a:gd name="adj3" fmla="val 12311"/>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775" fontAlgn="base">
                <a:lnSpc>
                  <a:spcPct val="120000"/>
                </a:lnSpc>
                <a:spcBef>
                  <a:spcPct val="0"/>
                </a:spcBef>
                <a:spcAft>
                  <a:spcPct val="0"/>
                </a:spcAft>
              </a:pPr>
              <a:endParaRPr lang="en-US" sz="2200" b="1">
                <a:solidFill>
                  <a:prstClr val="black"/>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endParaRPr>
            </a:p>
          </p:txBody>
        </p:sp>
        <p:sp>
          <p:nvSpPr>
            <p:cNvPr id="41" name="Oval 56"/>
            <p:cNvSpPr/>
            <p:nvPr/>
          </p:nvSpPr>
          <p:spPr>
            <a:xfrm>
              <a:off x="3092477" y="2270364"/>
              <a:ext cx="400383" cy="400383"/>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775" fontAlgn="base">
                <a:lnSpc>
                  <a:spcPct val="120000"/>
                </a:lnSpc>
                <a:spcBef>
                  <a:spcPct val="0"/>
                </a:spcBef>
                <a:spcAft>
                  <a:spcPct val="0"/>
                </a:spcAft>
              </a:pPr>
              <a:r>
                <a:rPr lang="en-AU" sz="2200" b="1" dirty="0">
                  <a:solidFill>
                    <a:prstClr val="white"/>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1</a:t>
              </a:r>
              <a:endParaRPr lang="en-US" sz="2200" b="1" dirty="0">
                <a:solidFill>
                  <a:prstClr val="white"/>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21" presetClass="entr" presetSubtype="1"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heel(1)">
                                      <p:cBhvr>
                                        <p:cTn id="15" dur="500"/>
                                        <p:tgtEl>
                                          <p:spTgt spid="39"/>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randombar(horizontal)">
                                      <p:cBhvr>
                                        <p:cTn id="19" dur="500"/>
                                        <p:tgtEl>
                                          <p:spTgt spid="23"/>
                                        </p:tgtEl>
                                      </p:cBhvr>
                                    </p:animEffect>
                                  </p:childTnLst>
                                </p:cTn>
                              </p:par>
                            </p:childTnLst>
                          </p:cTn>
                        </p:par>
                        <p:par>
                          <p:cTn id="20" fill="hold">
                            <p:stCondLst>
                              <p:cond delay="2000"/>
                            </p:stCondLst>
                            <p:childTnLst>
                              <p:par>
                                <p:cTn id="21" presetID="55" presetClass="entr" presetSubtype="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p:cTn id="23" dur="1000" fill="hold"/>
                                        <p:tgtEl>
                                          <p:spTgt spid="29"/>
                                        </p:tgtEl>
                                        <p:attrNameLst>
                                          <p:attrName>ppt_w</p:attrName>
                                        </p:attrNameLst>
                                      </p:cBhvr>
                                      <p:tavLst>
                                        <p:tav tm="0">
                                          <p:val>
                                            <p:strVal val="#ppt_w*0.70"/>
                                          </p:val>
                                        </p:tav>
                                        <p:tav tm="100000">
                                          <p:val>
                                            <p:strVal val="#ppt_w"/>
                                          </p:val>
                                        </p:tav>
                                      </p:tavLst>
                                    </p:anim>
                                    <p:anim calcmode="lin" valueType="num">
                                      <p:cBhvr>
                                        <p:cTn id="24" dur="1000" fill="hold"/>
                                        <p:tgtEl>
                                          <p:spTgt spid="29"/>
                                        </p:tgtEl>
                                        <p:attrNameLst>
                                          <p:attrName>ppt_h</p:attrName>
                                        </p:attrNameLst>
                                      </p:cBhvr>
                                      <p:tavLst>
                                        <p:tav tm="0">
                                          <p:val>
                                            <p:strVal val="#ppt_h"/>
                                          </p:val>
                                        </p:tav>
                                        <p:tav tm="100000">
                                          <p:val>
                                            <p:strVal val="#ppt_h"/>
                                          </p:val>
                                        </p:tav>
                                      </p:tavLst>
                                    </p:anim>
                                    <p:animEffect transition="in" filter="fade">
                                      <p:cBhvr>
                                        <p:cTn id="25" dur="1000"/>
                                        <p:tgtEl>
                                          <p:spTgt spid="29"/>
                                        </p:tgtEl>
                                      </p:cBhvr>
                                    </p:animEffect>
                                  </p:childTnLst>
                                </p:cTn>
                              </p:par>
                              <p:par>
                                <p:cTn id="26" presetID="42" presetClass="entr" presetSubtype="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1" presetClass="entr" presetSubtype="1" fill="hold"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heel(1)">
                                      <p:cBhvr>
                                        <p:cTn id="34" dur="500"/>
                                        <p:tgtEl>
                                          <p:spTgt spid="33"/>
                                        </p:tgtEl>
                                      </p:cBhvr>
                                    </p:animEffect>
                                  </p:childTnLst>
                                </p:cTn>
                              </p:par>
                            </p:childTnLst>
                          </p:cTn>
                        </p:par>
                        <p:par>
                          <p:cTn id="35" fill="hold">
                            <p:stCondLst>
                              <p:cond delay="3500"/>
                            </p:stCondLst>
                            <p:childTnLst>
                              <p:par>
                                <p:cTn id="36" presetID="14" presetClass="entr" presetSubtype="1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randombar(horizontal)">
                                      <p:cBhvr>
                                        <p:cTn id="38" dur="500"/>
                                        <p:tgtEl>
                                          <p:spTgt spid="24"/>
                                        </p:tgtEl>
                                      </p:cBhvr>
                                    </p:animEffect>
                                  </p:childTnLst>
                                </p:cTn>
                              </p:par>
                            </p:childTnLst>
                          </p:cTn>
                        </p:par>
                        <p:par>
                          <p:cTn id="39" fill="hold">
                            <p:stCondLst>
                              <p:cond delay="4000"/>
                            </p:stCondLst>
                            <p:childTnLst>
                              <p:par>
                                <p:cTn id="40" presetID="55" presetClass="entr" presetSubtype="0"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1000" fill="hold"/>
                                        <p:tgtEl>
                                          <p:spTgt spid="30"/>
                                        </p:tgtEl>
                                        <p:attrNameLst>
                                          <p:attrName>ppt_w</p:attrName>
                                        </p:attrNameLst>
                                      </p:cBhvr>
                                      <p:tavLst>
                                        <p:tav tm="0">
                                          <p:val>
                                            <p:strVal val="#ppt_w*0.70"/>
                                          </p:val>
                                        </p:tav>
                                        <p:tav tm="100000">
                                          <p:val>
                                            <p:strVal val="#ppt_w"/>
                                          </p:val>
                                        </p:tav>
                                      </p:tavLst>
                                    </p:anim>
                                    <p:anim calcmode="lin" valueType="num">
                                      <p:cBhvr>
                                        <p:cTn id="43" dur="1000" fill="hold"/>
                                        <p:tgtEl>
                                          <p:spTgt spid="30"/>
                                        </p:tgtEl>
                                        <p:attrNameLst>
                                          <p:attrName>ppt_h</p:attrName>
                                        </p:attrNameLst>
                                      </p:cBhvr>
                                      <p:tavLst>
                                        <p:tav tm="0">
                                          <p:val>
                                            <p:strVal val="#ppt_h"/>
                                          </p:val>
                                        </p:tav>
                                        <p:tav tm="100000">
                                          <p:val>
                                            <p:strVal val="#ppt_h"/>
                                          </p:val>
                                        </p:tav>
                                      </p:tavLst>
                                    </p:anim>
                                    <p:animEffect transition="in" filter="fade">
                                      <p:cBhvr>
                                        <p:cTn id="44" dur="1000"/>
                                        <p:tgtEl>
                                          <p:spTgt spid="30"/>
                                        </p:tgtEl>
                                      </p:cBhvr>
                                    </p:animEffect>
                                  </p:childTnLst>
                                </p:cTn>
                              </p:par>
                              <p:par>
                                <p:cTn id="45" presetID="42" presetClass="entr" presetSubtype="0"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5000"/>
                            </p:stCondLst>
                            <p:childTnLst>
                              <p:par>
                                <p:cTn id="51" presetID="21" presetClass="entr" presetSubtype="1" fill="hold"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wheel(1)">
                                      <p:cBhvr>
                                        <p:cTn id="53" dur="500"/>
                                        <p:tgtEl>
                                          <p:spTgt spid="36"/>
                                        </p:tgtEl>
                                      </p:cBhvr>
                                    </p:animEffect>
                                  </p:childTnLst>
                                </p:cTn>
                              </p:par>
                            </p:childTnLst>
                          </p:cTn>
                        </p:par>
                        <p:par>
                          <p:cTn id="54" fill="hold">
                            <p:stCondLst>
                              <p:cond delay="5500"/>
                            </p:stCondLst>
                            <p:childTnLst>
                              <p:par>
                                <p:cTn id="55" presetID="14" presetClass="entr" presetSubtype="1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randombar(horizontal)">
                                      <p:cBhvr>
                                        <p:cTn id="57" dur="500"/>
                                        <p:tgtEl>
                                          <p:spTgt spid="25"/>
                                        </p:tgtEl>
                                      </p:cBhvr>
                                    </p:animEffect>
                                  </p:childTnLst>
                                </p:cTn>
                              </p:par>
                              <p:par>
                                <p:cTn id="58" presetID="42" presetClass="entr" presetSubtype="0" fill="hold"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1000"/>
                                        <p:tgtEl>
                                          <p:spTgt spid="28"/>
                                        </p:tgtEl>
                                      </p:cBhvr>
                                    </p:animEffect>
                                    <p:anim calcmode="lin" valueType="num">
                                      <p:cBhvr>
                                        <p:cTn id="61" dur="1000" fill="hold"/>
                                        <p:tgtEl>
                                          <p:spTgt spid="28"/>
                                        </p:tgtEl>
                                        <p:attrNameLst>
                                          <p:attrName>ppt_x</p:attrName>
                                        </p:attrNameLst>
                                      </p:cBhvr>
                                      <p:tavLst>
                                        <p:tav tm="0">
                                          <p:val>
                                            <p:strVal val="#ppt_x"/>
                                          </p:val>
                                        </p:tav>
                                        <p:tav tm="100000">
                                          <p:val>
                                            <p:strVal val="#ppt_x"/>
                                          </p:val>
                                        </p:tav>
                                      </p:tavLst>
                                    </p:anim>
                                    <p:anim calcmode="lin" valueType="num">
                                      <p:cBhvr>
                                        <p:cTn id="62" dur="1000" fill="hold"/>
                                        <p:tgtEl>
                                          <p:spTgt spid="28"/>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55"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1000" fill="hold"/>
                                        <p:tgtEl>
                                          <p:spTgt spid="31"/>
                                        </p:tgtEl>
                                        <p:attrNameLst>
                                          <p:attrName>ppt_w</p:attrName>
                                        </p:attrNameLst>
                                      </p:cBhvr>
                                      <p:tavLst>
                                        <p:tav tm="0">
                                          <p:val>
                                            <p:strVal val="#ppt_w*0.70"/>
                                          </p:val>
                                        </p:tav>
                                        <p:tav tm="100000">
                                          <p:val>
                                            <p:strVal val="#ppt_w"/>
                                          </p:val>
                                        </p:tav>
                                      </p:tavLst>
                                    </p:anim>
                                    <p:anim calcmode="lin" valueType="num">
                                      <p:cBhvr>
                                        <p:cTn id="67" dur="1000" fill="hold"/>
                                        <p:tgtEl>
                                          <p:spTgt spid="31"/>
                                        </p:tgtEl>
                                        <p:attrNameLst>
                                          <p:attrName>ppt_h</p:attrName>
                                        </p:attrNameLst>
                                      </p:cBhvr>
                                      <p:tavLst>
                                        <p:tav tm="0">
                                          <p:val>
                                            <p:strVal val="#ppt_h"/>
                                          </p:val>
                                        </p:tav>
                                        <p:tav tm="100000">
                                          <p:val>
                                            <p:strVal val="#ppt_h"/>
                                          </p:val>
                                        </p:tav>
                                      </p:tavLst>
                                    </p:anim>
                                    <p:animEffect transition="in" filter="fade">
                                      <p:cBhvr>
                                        <p:cTn id="68"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3" grpId="0" animBg="1"/>
      <p:bldP spid="24" grpId="0" animBg="1"/>
      <p:bldP spid="25" grpId="0" animBg="1"/>
      <p:bldP spid="29" grpId="0" animBg="1"/>
      <p:bldP spid="30" grpId="0" animBg="1"/>
      <p:bldP spid="3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51283" y="1628800"/>
            <a:ext cx="10494196" cy="2265236"/>
          </a:xfrm>
          <a:prstGeom prst="rect">
            <a:avLst/>
          </a:prstGeom>
        </p:spPr>
        <p:txBody>
          <a:bodyPr wrap="square">
            <a:spAutoFit/>
          </a:bodyPr>
          <a:lstStyle/>
          <a:p>
            <a:pPr indent="612140" algn="just">
              <a:lnSpc>
                <a:spcPct val="140000"/>
              </a:lnSpc>
              <a:spcBef>
                <a:spcPts val="0"/>
              </a:spcBef>
            </a:pPr>
            <a:r>
              <a:rPr lang="zh-CN" altLang="en-US" sz="2600" dirty="0">
                <a:solidFill>
                  <a:schemeClr val="accent2"/>
                </a:solidFill>
                <a:latin typeface="+mj-lt"/>
                <a:ea typeface="黑体" panose="02010609060101010101" pitchFamily="49" charset="-122"/>
              </a:rPr>
              <a:t>表</a:t>
            </a:r>
            <a:r>
              <a:rPr lang="en-US" altLang="zh-CN" sz="2600" dirty="0">
                <a:solidFill>
                  <a:schemeClr val="accent2"/>
                </a:solidFill>
                <a:latin typeface="+mj-lt"/>
                <a:ea typeface="黑体" panose="02010609060101010101" pitchFamily="49" charset="-122"/>
              </a:rPr>
              <a:t>6.1</a:t>
            </a:r>
            <a:r>
              <a:rPr lang="zh-CN" altLang="en-US" sz="2600" dirty="0">
                <a:solidFill>
                  <a:schemeClr val="accent2"/>
                </a:solidFill>
                <a:latin typeface="+mj-lt"/>
                <a:ea typeface="黑体" panose="02010609060101010101" pitchFamily="49" charset="-122"/>
              </a:rPr>
              <a:t>是一个分镜头脚本示例，展示的是一名大四学生（男）参加足球校队的最后一场比赛，为了不给学生时代留下遗憾，他为这场比赛做了很多准备的故事。该短视频主要表现的是比赛开始前男主角从更衣室到球场这一路上的复杂心情。</a:t>
            </a:r>
            <a:endParaRPr lang="zh-CN" altLang="en-US" sz="2600" dirty="0">
              <a:solidFill>
                <a:schemeClr val="accent2"/>
              </a:solidFill>
              <a:latin typeface="+mj-lt"/>
              <a:ea typeface="黑体" panose="02010609060101010101" pitchFamily="49" charset="-122"/>
            </a:endParaRPr>
          </a:p>
        </p:txBody>
      </p:sp>
    </p:spTree>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66016" y="764704"/>
            <a:ext cx="5064730" cy="491490"/>
          </a:xfrm>
          <a:prstGeom prst="rect">
            <a:avLst/>
          </a:prstGeom>
          <a:noFill/>
          <a:ln w="9525">
            <a:noFill/>
          </a:ln>
        </p:spPr>
        <p:txBody>
          <a:bodyPr wrap="square">
            <a:spAutoFit/>
          </a:bodyPr>
          <a:lstStyle/>
          <a:p>
            <a:pPr marL="0" indent="0" algn="ctr"/>
            <a:r>
              <a:rPr lang="zh-CN" sz="2600" b="1" dirty="0">
                <a:solidFill>
                  <a:schemeClr val="accent2"/>
                </a:solidFill>
                <a:latin typeface="+mj-lt"/>
                <a:ea typeface="黑体" panose="02010609060101010101" pitchFamily="49" charset="-122"/>
              </a:rPr>
              <a:t>表</a:t>
            </a:r>
            <a:r>
              <a:rPr lang="en-US" altLang="zh-CN" sz="2600" b="1" dirty="0">
                <a:solidFill>
                  <a:schemeClr val="accent2"/>
                </a:solidFill>
                <a:latin typeface="+mj-lt"/>
                <a:ea typeface="黑体" panose="02010609060101010101" pitchFamily="49" charset="-122"/>
              </a:rPr>
              <a:t>6</a:t>
            </a:r>
            <a:r>
              <a:rPr lang="en-US" sz="2600" b="1" dirty="0">
                <a:solidFill>
                  <a:schemeClr val="accent2"/>
                </a:solidFill>
                <a:latin typeface="+mj-lt"/>
                <a:ea typeface="黑体" panose="02010609060101010101" pitchFamily="49" charset="-122"/>
              </a:rPr>
              <a:t>.1  </a:t>
            </a:r>
            <a:r>
              <a:rPr lang="zh-CN" sz="2600" b="1" dirty="0">
                <a:solidFill>
                  <a:schemeClr val="accent2"/>
                </a:solidFill>
                <a:latin typeface="+mj-lt"/>
                <a:ea typeface="黑体" panose="02010609060101010101" pitchFamily="49" charset="-122"/>
              </a:rPr>
              <a:t>校队球员拍摄分镜头脚本</a:t>
            </a:r>
            <a:endParaRPr lang="zh-CN" altLang="en-US" sz="2600" b="1" dirty="0">
              <a:solidFill>
                <a:schemeClr val="accent2"/>
              </a:solidFill>
              <a:latin typeface="+mj-lt"/>
              <a:ea typeface="黑体" panose="02010609060101010101" pitchFamily="49" charset="-122"/>
            </a:endParaRPr>
          </a:p>
        </p:txBody>
      </p:sp>
      <p:graphicFrame>
        <p:nvGraphicFramePr>
          <p:cNvPr id="3" name="表格 2"/>
          <p:cNvGraphicFramePr/>
          <p:nvPr>
            <p:custDataLst>
              <p:tags r:id="rId1"/>
            </p:custDataLst>
          </p:nvPr>
        </p:nvGraphicFramePr>
        <p:xfrm>
          <a:off x="397421" y="1268760"/>
          <a:ext cx="11401919" cy="5292080"/>
        </p:xfrm>
        <a:graphic>
          <a:graphicData uri="http://schemas.openxmlformats.org/drawingml/2006/table">
            <a:tbl>
              <a:tblPr firstRow="1" bandRow="1">
                <a:effectLst>
                  <a:outerShdw blurRad="50800" dist="38100" dir="5400000" algn="t" rotWithShape="0">
                    <a:prstClr val="black">
                      <a:alpha val="40000"/>
                    </a:prstClr>
                  </a:outerShdw>
                </a:effectLst>
                <a:tableStyleId>{5940675A-B579-460E-94D1-54222C63F5DA}</a:tableStyleId>
              </a:tblPr>
              <a:tblGrid>
                <a:gridCol w="863968"/>
                <a:gridCol w="1249835"/>
                <a:gridCol w="1457827"/>
                <a:gridCol w="879966"/>
                <a:gridCol w="3253260"/>
                <a:gridCol w="2592288"/>
                <a:gridCol w="1104775"/>
              </a:tblGrid>
              <a:tr h="720080">
                <a:tc>
                  <a:txBody>
                    <a:bodyPr/>
                    <a:lstStyle/>
                    <a:p>
                      <a:pPr indent="0" algn="ctr">
                        <a:buNone/>
                      </a:pPr>
                      <a:r>
                        <a:rPr lang="en-US" sz="2400" b="1" dirty="0" err="1">
                          <a:solidFill>
                            <a:srgbClr val="F8F8F8"/>
                          </a:solidFill>
                          <a:latin typeface="+mj-lt"/>
                          <a:ea typeface="黑体" panose="02010609060101010101" pitchFamily="49" charset="-122"/>
                          <a:cs typeface="Arial" panose="020B0604020202020204" pitchFamily="34" charset="0"/>
                        </a:rPr>
                        <a:t>镜头</a:t>
                      </a:r>
                      <a:endParaRPr lang="en-US" altLang="en-US" sz="2400" b="1" dirty="0">
                        <a:solidFill>
                          <a:srgbClr val="F8F8F8"/>
                        </a:solidFill>
                        <a:latin typeface="+mj-lt"/>
                        <a:ea typeface="黑体" panose="02010609060101010101" pitchFamily="49" charset="-122"/>
                        <a:cs typeface="Arial" panose="020B0604020202020204" pitchFamily="34" charset="0"/>
                      </a:endParaRPr>
                    </a:p>
                  </a:txBody>
                  <a:tcPr marL="88432" marR="88432"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indent="0" algn="ctr">
                        <a:buNone/>
                      </a:pPr>
                      <a:r>
                        <a:rPr lang="en-US" sz="2400" b="1" dirty="0" err="1">
                          <a:solidFill>
                            <a:srgbClr val="F8F8F8"/>
                          </a:solidFill>
                          <a:latin typeface="+mj-lt"/>
                          <a:ea typeface="黑体" panose="02010609060101010101" pitchFamily="49" charset="-122"/>
                          <a:cs typeface="Arial" panose="020B0604020202020204" pitchFamily="34" charset="0"/>
                        </a:rPr>
                        <a:t>景别</a:t>
                      </a:r>
                      <a:endParaRPr lang="en-US" altLang="en-US" sz="2400" b="1" dirty="0">
                        <a:solidFill>
                          <a:srgbClr val="F8F8F8"/>
                        </a:solidFill>
                        <a:latin typeface="+mj-lt"/>
                        <a:ea typeface="黑体" panose="02010609060101010101" pitchFamily="49" charset="-122"/>
                        <a:cs typeface="Arial" panose="020B0604020202020204" pitchFamily="34" charset="0"/>
                      </a:endParaRPr>
                    </a:p>
                  </a:txBody>
                  <a:tcPr marL="88432" marR="88432"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indent="0" algn="ctr">
                        <a:buNone/>
                      </a:pPr>
                      <a:r>
                        <a:rPr lang="en-US" sz="2400" b="1" dirty="0" err="1">
                          <a:solidFill>
                            <a:srgbClr val="F8F8F8"/>
                          </a:solidFill>
                          <a:latin typeface="+mj-lt"/>
                          <a:ea typeface="黑体" panose="02010609060101010101" pitchFamily="49" charset="-122"/>
                          <a:cs typeface="Arial" panose="020B0604020202020204" pitchFamily="34" charset="0"/>
                        </a:rPr>
                        <a:t>镜头运动</a:t>
                      </a:r>
                      <a:endParaRPr lang="en-US" altLang="en-US" sz="2400" b="1" dirty="0">
                        <a:solidFill>
                          <a:srgbClr val="F8F8F8"/>
                        </a:solidFill>
                        <a:latin typeface="+mj-lt"/>
                        <a:ea typeface="黑体" panose="02010609060101010101" pitchFamily="49" charset="-122"/>
                        <a:cs typeface="Arial" panose="020B0604020202020204" pitchFamily="34" charset="0"/>
                      </a:endParaRPr>
                    </a:p>
                  </a:txBody>
                  <a:tcPr marL="88432" marR="88432"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indent="0" algn="ctr">
                        <a:buNone/>
                      </a:pPr>
                      <a:r>
                        <a:rPr lang="en-US" sz="2400" b="1" dirty="0" err="1">
                          <a:solidFill>
                            <a:srgbClr val="F8F8F8"/>
                          </a:solidFill>
                          <a:latin typeface="+mj-lt"/>
                          <a:ea typeface="黑体" panose="02010609060101010101" pitchFamily="49" charset="-122"/>
                          <a:cs typeface="Arial" panose="020B0604020202020204" pitchFamily="34" charset="0"/>
                        </a:rPr>
                        <a:t>时长</a:t>
                      </a:r>
                      <a:endParaRPr lang="en-US" altLang="en-US" sz="2400" b="1" dirty="0">
                        <a:solidFill>
                          <a:srgbClr val="F8F8F8"/>
                        </a:solidFill>
                        <a:latin typeface="+mj-lt"/>
                        <a:ea typeface="黑体" panose="02010609060101010101" pitchFamily="49" charset="-122"/>
                        <a:cs typeface="Arial" panose="020B0604020202020204" pitchFamily="34" charset="0"/>
                      </a:endParaRPr>
                    </a:p>
                  </a:txBody>
                  <a:tcPr marL="88432" marR="88432"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indent="0" algn="ctr">
                        <a:buNone/>
                      </a:pPr>
                      <a:r>
                        <a:rPr lang="en-US" sz="2400" b="1" dirty="0" err="1">
                          <a:solidFill>
                            <a:srgbClr val="F8F8F8"/>
                          </a:solidFill>
                          <a:latin typeface="+mj-lt"/>
                          <a:ea typeface="黑体" panose="02010609060101010101" pitchFamily="49" charset="-122"/>
                          <a:cs typeface="Arial" panose="020B0604020202020204" pitchFamily="34" charset="0"/>
                        </a:rPr>
                        <a:t>画面</a:t>
                      </a:r>
                      <a:endParaRPr lang="en-US" altLang="en-US" sz="2400" b="1" dirty="0">
                        <a:solidFill>
                          <a:srgbClr val="F8F8F8"/>
                        </a:solidFill>
                        <a:latin typeface="+mj-lt"/>
                        <a:ea typeface="黑体" panose="02010609060101010101" pitchFamily="49" charset="-122"/>
                        <a:cs typeface="Arial" panose="020B0604020202020204" pitchFamily="34" charset="0"/>
                      </a:endParaRPr>
                    </a:p>
                  </a:txBody>
                  <a:tcPr marL="88432" marR="88432"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indent="0" algn="ctr">
                        <a:buNone/>
                      </a:pPr>
                      <a:r>
                        <a:rPr lang="en-US" sz="2400" b="1" dirty="0" err="1">
                          <a:solidFill>
                            <a:srgbClr val="F8F8F8"/>
                          </a:solidFill>
                          <a:latin typeface="+mj-lt"/>
                          <a:ea typeface="黑体" panose="02010609060101010101" pitchFamily="49" charset="-122"/>
                          <a:cs typeface="Arial" panose="020B0604020202020204" pitchFamily="34" charset="0"/>
                        </a:rPr>
                        <a:t>旁白</a:t>
                      </a:r>
                      <a:endParaRPr lang="en-US" altLang="en-US" sz="2400" b="1" dirty="0">
                        <a:solidFill>
                          <a:srgbClr val="F8F8F8"/>
                        </a:solidFill>
                        <a:latin typeface="+mj-lt"/>
                        <a:ea typeface="黑体" panose="02010609060101010101" pitchFamily="49" charset="-122"/>
                        <a:cs typeface="Arial" panose="020B0604020202020204" pitchFamily="34" charset="0"/>
                      </a:endParaRPr>
                    </a:p>
                  </a:txBody>
                  <a:tcPr marL="88432" marR="88432"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indent="0" algn="ctr">
                        <a:buNone/>
                      </a:pPr>
                      <a:r>
                        <a:rPr lang="en-US" sz="2400" b="1" dirty="0" err="1">
                          <a:solidFill>
                            <a:srgbClr val="F8F8F8"/>
                          </a:solidFill>
                          <a:latin typeface="+mj-lt"/>
                          <a:ea typeface="黑体" panose="02010609060101010101" pitchFamily="49" charset="-122"/>
                          <a:cs typeface="Arial" panose="020B0604020202020204" pitchFamily="34" charset="0"/>
                        </a:rPr>
                        <a:t>音乐</a:t>
                      </a:r>
                      <a:endParaRPr lang="en-US" altLang="en-US" sz="2400" b="1" dirty="0">
                        <a:solidFill>
                          <a:srgbClr val="F8F8F8"/>
                        </a:solidFill>
                        <a:latin typeface="+mj-lt"/>
                        <a:ea typeface="黑体" panose="02010609060101010101" pitchFamily="49" charset="-122"/>
                        <a:cs typeface="Arial" panose="020B0604020202020204" pitchFamily="34" charset="0"/>
                      </a:endParaRPr>
                    </a:p>
                  </a:txBody>
                  <a:tcPr marL="88432" marR="88432"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solidFill>
                      <a:schemeClr val="accent4">
                        <a:lumMod val="60000"/>
                        <a:lumOff val="40000"/>
                      </a:schemeClr>
                    </a:solidFill>
                  </a:tcPr>
                </a:tc>
              </a:tr>
              <a:tr h="914400">
                <a:tc>
                  <a:txBody>
                    <a:bodyPr/>
                    <a:lstStyle/>
                    <a:p>
                      <a:pPr indent="0" algn="ctr">
                        <a:buNone/>
                      </a:pPr>
                      <a:r>
                        <a:rPr lang="en-US" sz="2400" b="0" dirty="0">
                          <a:solidFill>
                            <a:schemeClr val="accent2"/>
                          </a:solidFill>
                          <a:latin typeface="+mj-lt"/>
                          <a:ea typeface="黑体" panose="02010609060101010101" pitchFamily="49" charset="-122"/>
                          <a:cs typeface="Times New Roman" panose="02020603050405020304" charset="0"/>
                        </a:rPr>
                        <a:t>1</a:t>
                      </a:r>
                      <a:endParaRPr lang="en-US" altLang="en-US" sz="2400" b="0" dirty="0">
                        <a:solidFill>
                          <a:schemeClr val="accent2"/>
                        </a:solidFill>
                        <a:latin typeface="+mj-lt"/>
                        <a:ea typeface="黑体" panose="02010609060101010101" pitchFamily="49" charset="-122"/>
                        <a:cs typeface="Times New Roman" panose="02020603050405020304" charset="0"/>
                      </a:endParaRPr>
                    </a:p>
                  </a:txBody>
                  <a:tcPr marL="88432" marR="88432"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indent="0" algn="ctr">
                        <a:buNone/>
                      </a:pPr>
                      <a:r>
                        <a:rPr lang="en-US" sz="2000" b="0" dirty="0" err="1">
                          <a:solidFill>
                            <a:schemeClr val="accent2"/>
                          </a:solidFill>
                          <a:latin typeface="+mj-lt"/>
                          <a:ea typeface="黑体" panose="02010609060101010101" pitchFamily="49" charset="-122"/>
                          <a:cs typeface="Times New Roman" panose="02020603050405020304" charset="0"/>
                        </a:rPr>
                        <a:t>中景</a:t>
                      </a:r>
                      <a:endParaRPr lang="en-US" altLang="en-US" sz="2000" b="0" dirty="0">
                        <a:solidFill>
                          <a:schemeClr val="accent2"/>
                        </a:solidFill>
                        <a:latin typeface="+mj-lt"/>
                        <a:ea typeface="黑体" panose="02010609060101010101" pitchFamily="49" charset="-122"/>
                        <a:cs typeface="Times New Roman" panose="02020603050405020304" charset="0"/>
                      </a:endParaRPr>
                    </a:p>
                  </a:txBody>
                  <a:tcPr marL="88432" marR="88432"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indent="0" algn="ctr">
                        <a:buNone/>
                      </a:pPr>
                      <a:r>
                        <a:rPr lang="en-US" sz="2000" b="0" dirty="0" err="1">
                          <a:solidFill>
                            <a:schemeClr val="accent2"/>
                          </a:solidFill>
                          <a:latin typeface="+mj-lt"/>
                          <a:ea typeface="黑体" panose="02010609060101010101" pitchFamily="49" charset="-122"/>
                          <a:cs typeface="Times New Roman" panose="02020603050405020304" charset="0"/>
                        </a:rPr>
                        <a:t>固定镜头</a:t>
                      </a:r>
                      <a:endParaRPr lang="en-US" altLang="en-US" sz="2000" b="0" dirty="0">
                        <a:solidFill>
                          <a:schemeClr val="accent2"/>
                        </a:solidFill>
                        <a:latin typeface="+mj-lt"/>
                        <a:ea typeface="黑体" panose="02010609060101010101" pitchFamily="49" charset="-122"/>
                        <a:cs typeface="Times New Roman" panose="02020603050405020304" charset="0"/>
                      </a:endParaRPr>
                    </a:p>
                  </a:txBody>
                  <a:tcPr marL="88432" marR="88432"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indent="0" algn="ctr">
                        <a:buNone/>
                      </a:pPr>
                      <a:r>
                        <a:rPr lang="en-US" sz="2000" b="0" dirty="0">
                          <a:solidFill>
                            <a:schemeClr val="accent2"/>
                          </a:solidFill>
                          <a:latin typeface="+mj-lt"/>
                          <a:ea typeface="黑体" panose="02010609060101010101" pitchFamily="49" charset="-122"/>
                          <a:cs typeface="Times New Roman" panose="02020603050405020304" charset="0"/>
                        </a:rPr>
                        <a:t>5秒</a:t>
                      </a:r>
                      <a:endParaRPr lang="en-US" altLang="en-US" sz="2000" b="0" dirty="0">
                        <a:solidFill>
                          <a:schemeClr val="accent2"/>
                        </a:solidFill>
                        <a:latin typeface="+mj-lt"/>
                        <a:ea typeface="黑体" panose="02010609060101010101" pitchFamily="49" charset="-122"/>
                        <a:cs typeface="Times New Roman" panose="02020603050405020304" charset="0"/>
                      </a:endParaRPr>
                    </a:p>
                  </a:txBody>
                  <a:tcPr marL="88432" marR="88432"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indent="0">
                        <a:buNone/>
                      </a:pPr>
                      <a:r>
                        <a:rPr lang="en-US" sz="2000" b="0" dirty="0" err="1">
                          <a:solidFill>
                            <a:schemeClr val="accent2"/>
                          </a:solidFill>
                          <a:latin typeface="+mj-lt"/>
                          <a:ea typeface="黑体" panose="02010609060101010101" pitchFamily="49" charset="-122"/>
                          <a:cs typeface="Times New Roman" panose="02020603050405020304" charset="0"/>
                        </a:rPr>
                        <a:t>换球衣</a:t>
                      </a:r>
                      <a:endParaRPr lang="en-US" altLang="en-US" sz="2000" b="0" dirty="0">
                        <a:solidFill>
                          <a:schemeClr val="accent2"/>
                        </a:solidFill>
                        <a:latin typeface="+mj-lt"/>
                        <a:ea typeface="黑体" panose="02010609060101010101" pitchFamily="49" charset="-122"/>
                        <a:cs typeface="Times New Roman" panose="02020603050405020304" charset="0"/>
                      </a:endParaRPr>
                    </a:p>
                  </a:txBody>
                  <a:tcPr marL="88432" marR="88432"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indent="0">
                        <a:buNone/>
                      </a:pPr>
                      <a:r>
                        <a:rPr lang="en-US" sz="2000" b="0" dirty="0" err="1">
                          <a:solidFill>
                            <a:schemeClr val="accent2"/>
                          </a:solidFill>
                          <a:latin typeface="+mj-lt"/>
                          <a:ea typeface="黑体" panose="02010609060101010101" pitchFamily="49" charset="-122"/>
                          <a:cs typeface="Times New Roman" panose="02020603050405020304" charset="0"/>
                        </a:rPr>
                        <a:t>今天是大学足球校队的最后一场比赛</a:t>
                      </a:r>
                      <a:endParaRPr lang="en-US" altLang="en-US" sz="2000" b="0" dirty="0">
                        <a:solidFill>
                          <a:schemeClr val="accent2"/>
                        </a:solidFill>
                        <a:latin typeface="+mj-lt"/>
                        <a:ea typeface="黑体" panose="02010609060101010101" pitchFamily="49" charset="-122"/>
                        <a:cs typeface="Times New Roman" panose="02020603050405020304" charset="0"/>
                      </a:endParaRPr>
                    </a:p>
                  </a:txBody>
                  <a:tcPr marL="88432" marR="88432"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indent="0" algn="ctr">
                        <a:buNone/>
                      </a:pPr>
                      <a:r>
                        <a:rPr lang="en-US" sz="2000" b="0" dirty="0">
                          <a:solidFill>
                            <a:schemeClr val="accent2"/>
                          </a:solidFill>
                          <a:latin typeface="+mj-lt"/>
                          <a:ea typeface="黑体" panose="02010609060101010101" pitchFamily="49" charset="-122"/>
                          <a:cs typeface="Times New Roman" panose="02020603050405020304" charset="0"/>
                        </a:rPr>
                        <a:t>无</a:t>
                      </a:r>
                      <a:endParaRPr lang="en-US" altLang="en-US" sz="2000" b="0" dirty="0">
                        <a:solidFill>
                          <a:schemeClr val="accent2"/>
                        </a:solidFill>
                        <a:latin typeface="+mj-lt"/>
                        <a:ea typeface="黑体" panose="02010609060101010101" pitchFamily="49" charset="-122"/>
                        <a:cs typeface="Times New Roman" panose="02020603050405020304" charset="0"/>
                      </a:endParaRPr>
                    </a:p>
                  </a:txBody>
                  <a:tcPr marL="88432" marR="88432"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solidFill>
                      <a:schemeClr val="accent3">
                        <a:lumMod val="60000"/>
                        <a:lumOff val="40000"/>
                      </a:schemeClr>
                    </a:solidFill>
                  </a:tcPr>
                </a:tc>
              </a:tr>
              <a:tr h="914400">
                <a:tc>
                  <a:txBody>
                    <a:bodyPr/>
                    <a:lstStyle/>
                    <a:p>
                      <a:pPr indent="0" algn="ctr">
                        <a:buNone/>
                      </a:pPr>
                      <a:r>
                        <a:rPr lang="en-US" sz="2400" b="0" dirty="0">
                          <a:solidFill>
                            <a:schemeClr val="accent2"/>
                          </a:solidFill>
                          <a:latin typeface="+mj-lt"/>
                          <a:ea typeface="黑体" panose="02010609060101010101" pitchFamily="49" charset="-122"/>
                          <a:cs typeface="Times New Roman" panose="02020603050405020304" charset="0"/>
                        </a:rPr>
                        <a:t>2</a:t>
                      </a:r>
                      <a:endParaRPr lang="en-US" altLang="en-US" sz="2400" b="0" dirty="0">
                        <a:solidFill>
                          <a:schemeClr val="accent2"/>
                        </a:solidFill>
                        <a:latin typeface="+mj-lt"/>
                        <a:ea typeface="黑体" panose="02010609060101010101" pitchFamily="49" charset="-122"/>
                        <a:cs typeface="Times New Roman" panose="02020603050405020304" charset="0"/>
                      </a:endParaRPr>
                    </a:p>
                  </a:txBody>
                  <a:tcPr marL="88432" marR="88432"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indent="0" algn="ctr">
                        <a:buNone/>
                      </a:pPr>
                      <a:r>
                        <a:rPr lang="en-US" sz="2000" b="0" dirty="0" err="1">
                          <a:solidFill>
                            <a:schemeClr val="accent2"/>
                          </a:solidFill>
                          <a:latin typeface="+mj-lt"/>
                          <a:ea typeface="黑体" panose="02010609060101010101" pitchFamily="49" charset="-122"/>
                          <a:cs typeface="Times New Roman" panose="02020603050405020304" charset="0"/>
                        </a:rPr>
                        <a:t>特写</a:t>
                      </a:r>
                      <a:endParaRPr lang="en-US" altLang="en-US" sz="2000" b="0" dirty="0">
                        <a:solidFill>
                          <a:schemeClr val="accent2"/>
                        </a:solidFill>
                        <a:latin typeface="+mj-lt"/>
                        <a:ea typeface="黑体" panose="02010609060101010101" pitchFamily="49" charset="-122"/>
                        <a:cs typeface="Times New Roman" panose="02020603050405020304" charset="0"/>
                      </a:endParaRPr>
                    </a:p>
                  </a:txBody>
                  <a:tcPr marL="88432" marR="88432"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indent="0" algn="ctr">
                        <a:buNone/>
                      </a:pPr>
                      <a:r>
                        <a:rPr lang="en-US" sz="2000" b="0" dirty="0" err="1">
                          <a:solidFill>
                            <a:schemeClr val="accent2"/>
                          </a:solidFill>
                          <a:latin typeface="+mj-lt"/>
                          <a:ea typeface="黑体" panose="02010609060101010101" pitchFamily="49" charset="-122"/>
                          <a:cs typeface="Times New Roman" panose="02020603050405020304" charset="0"/>
                        </a:rPr>
                        <a:t>推镜头</a:t>
                      </a:r>
                      <a:endParaRPr lang="en-US" altLang="en-US" sz="2000" b="0" dirty="0">
                        <a:solidFill>
                          <a:schemeClr val="accent2"/>
                        </a:solidFill>
                        <a:latin typeface="+mj-lt"/>
                        <a:ea typeface="黑体" panose="02010609060101010101" pitchFamily="49" charset="-122"/>
                        <a:cs typeface="Times New Roman" panose="02020603050405020304" charset="0"/>
                      </a:endParaRPr>
                    </a:p>
                  </a:txBody>
                  <a:tcPr marL="88432" marR="88432"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indent="0" algn="ctr">
                        <a:buNone/>
                      </a:pPr>
                      <a:r>
                        <a:rPr lang="en-US" sz="2000" b="0" dirty="0">
                          <a:solidFill>
                            <a:schemeClr val="accent2"/>
                          </a:solidFill>
                          <a:latin typeface="+mj-lt"/>
                          <a:ea typeface="黑体" panose="02010609060101010101" pitchFamily="49" charset="-122"/>
                          <a:cs typeface="Times New Roman" panose="02020603050405020304" charset="0"/>
                        </a:rPr>
                        <a:t>3秒</a:t>
                      </a:r>
                      <a:endParaRPr lang="en-US" altLang="en-US" sz="2000" b="0" dirty="0">
                        <a:solidFill>
                          <a:schemeClr val="accent2"/>
                        </a:solidFill>
                        <a:latin typeface="+mj-lt"/>
                        <a:ea typeface="黑体" panose="02010609060101010101" pitchFamily="49" charset="-122"/>
                        <a:cs typeface="Times New Roman" panose="02020603050405020304" charset="0"/>
                      </a:endParaRPr>
                    </a:p>
                  </a:txBody>
                  <a:tcPr marL="88432" marR="88432"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indent="0">
                        <a:buNone/>
                      </a:pPr>
                      <a:r>
                        <a:rPr lang="en-US" sz="2000" b="0" dirty="0" err="1">
                          <a:solidFill>
                            <a:schemeClr val="accent2"/>
                          </a:solidFill>
                          <a:latin typeface="+mj-lt"/>
                          <a:ea typeface="黑体" panose="02010609060101010101" pitchFamily="49" charset="-122"/>
                          <a:cs typeface="Times New Roman" panose="02020603050405020304" charset="0"/>
                        </a:rPr>
                        <a:t>穿球鞋，系鞋带</a:t>
                      </a:r>
                      <a:endParaRPr lang="en-US" altLang="en-US" sz="2000" b="0" dirty="0">
                        <a:solidFill>
                          <a:schemeClr val="accent2"/>
                        </a:solidFill>
                        <a:latin typeface="+mj-lt"/>
                        <a:ea typeface="黑体" panose="02010609060101010101" pitchFamily="49" charset="-122"/>
                        <a:cs typeface="Times New Roman" panose="02020603050405020304" charset="0"/>
                      </a:endParaRPr>
                    </a:p>
                  </a:txBody>
                  <a:tcPr marL="88432" marR="88432"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indent="0">
                        <a:buNone/>
                      </a:pPr>
                      <a:r>
                        <a:rPr lang="en-US" sz="2000" b="0" dirty="0" err="1">
                          <a:solidFill>
                            <a:schemeClr val="accent2"/>
                          </a:solidFill>
                          <a:latin typeface="+mj-lt"/>
                          <a:ea typeface="黑体" panose="02010609060101010101" pitchFamily="49" charset="-122"/>
                          <a:cs typeface="Times New Roman" panose="02020603050405020304" charset="0"/>
                        </a:rPr>
                        <a:t>为了今天的比赛，我特地穿上了这双助我进球最多的幸运球鞋</a:t>
                      </a:r>
                      <a:endParaRPr lang="en-US" altLang="en-US" sz="2000" b="0" dirty="0">
                        <a:solidFill>
                          <a:schemeClr val="accent2"/>
                        </a:solidFill>
                        <a:latin typeface="+mj-lt"/>
                        <a:ea typeface="黑体" panose="02010609060101010101" pitchFamily="49" charset="-122"/>
                        <a:cs typeface="Times New Roman" panose="02020603050405020304" charset="0"/>
                      </a:endParaRPr>
                    </a:p>
                  </a:txBody>
                  <a:tcPr marL="88432" marR="88432"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indent="0" algn="ctr">
                        <a:buNone/>
                      </a:pPr>
                      <a:r>
                        <a:rPr lang="en-US" sz="2000" b="0" i="0" dirty="0">
                          <a:solidFill>
                            <a:schemeClr val="accent2"/>
                          </a:solidFill>
                          <a:latin typeface="+mj-lt"/>
                          <a:ea typeface="黑体" panose="02010609060101010101" pitchFamily="49" charset="-122"/>
                          <a:cs typeface="Times New Roman" panose="02020603050405020304" charset="0"/>
                        </a:rPr>
                        <a:t>The Mass</a:t>
                      </a:r>
                      <a:endParaRPr lang="en-US" altLang="en-US" sz="2000" b="0" i="0" dirty="0">
                        <a:solidFill>
                          <a:schemeClr val="accent2"/>
                        </a:solidFill>
                        <a:latin typeface="+mj-lt"/>
                        <a:ea typeface="黑体" panose="02010609060101010101" pitchFamily="49" charset="-122"/>
                        <a:cs typeface="Times New Roman" panose="02020603050405020304" charset="0"/>
                      </a:endParaRPr>
                    </a:p>
                  </a:txBody>
                  <a:tcPr marL="88432" marR="88432"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solidFill>
                      <a:schemeClr val="accent4">
                        <a:lumMod val="20000"/>
                        <a:lumOff val="80000"/>
                      </a:schemeClr>
                    </a:solidFill>
                  </a:tcPr>
                </a:tc>
              </a:tr>
              <a:tr h="914400">
                <a:tc>
                  <a:txBody>
                    <a:bodyPr/>
                    <a:lstStyle/>
                    <a:p>
                      <a:pPr indent="0" algn="ctr">
                        <a:buNone/>
                      </a:pPr>
                      <a:r>
                        <a:rPr lang="en-US" sz="2400" b="0" dirty="0">
                          <a:solidFill>
                            <a:schemeClr val="accent2"/>
                          </a:solidFill>
                          <a:latin typeface="+mj-lt"/>
                          <a:ea typeface="黑体" panose="02010609060101010101" pitchFamily="49" charset="-122"/>
                          <a:cs typeface="Times New Roman" panose="02020603050405020304" charset="0"/>
                        </a:rPr>
                        <a:t>3</a:t>
                      </a:r>
                      <a:endParaRPr lang="en-US" altLang="en-US" sz="2400" b="0" dirty="0">
                        <a:solidFill>
                          <a:schemeClr val="accent2"/>
                        </a:solidFill>
                        <a:latin typeface="+mj-lt"/>
                        <a:ea typeface="黑体" panose="02010609060101010101" pitchFamily="49" charset="-122"/>
                        <a:cs typeface="Times New Roman" panose="02020603050405020304" charset="0"/>
                      </a:endParaRPr>
                    </a:p>
                  </a:txBody>
                  <a:tcPr marL="88432" marR="88432"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indent="0" algn="ctr">
                        <a:buNone/>
                      </a:pPr>
                      <a:r>
                        <a:rPr lang="en-US" sz="2000" b="0" dirty="0" err="1">
                          <a:solidFill>
                            <a:schemeClr val="accent2"/>
                          </a:solidFill>
                          <a:latin typeface="+mj-lt"/>
                          <a:ea typeface="黑体" panose="02010609060101010101" pitchFamily="49" charset="-122"/>
                          <a:cs typeface="Times New Roman" panose="02020603050405020304" charset="0"/>
                        </a:rPr>
                        <a:t>全景</a:t>
                      </a:r>
                      <a:endParaRPr lang="en-US" altLang="en-US" sz="2000" b="0" dirty="0">
                        <a:solidFill>
                          <a:schemeClr val="accent2"/>
                        </a:solidFill>
                        <a:latin typeface="+mj-lt"/>
                        <a:ea typeface="黑体" panose="02010609060101010101" pitchFamily="49" charset="-122"/>
                        <a:cs typeface="Times New Roman" panose="02020603050405020304" charset="0"/>
                      </a:endParaRPr>
                    </a:p>
                  </a:txBody>
                  <a:tcPr marL="88432" marR="88432"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indent="0" algn="ctr">
                        <a:buNone/>
                      </a:pPr>
                      <a:r>
                        <a:rPr lang="en-US" sz="2000" b="0" dirty="0" err="1">
                          <a:solidFill>
                            <a:schemeClr val="accent2"/>
                          </a:solidFill>
                          <a:latin typeface="+mj-lt"/>
                          <a:ea typeface="黑体" panose="02010609060101010101" pitchFamily="49" charset="-122"/>
                          <a:cs typeface="Times New Roman" panose="02020603050405020304" charset="0"/>
                        </a:rPr>
                        <a:t>固定镜头</a:t>
                      </a:r>
                      <a:endParaRPr lang="en-US" altLang="en-US" sz="2000" b="0" dirty="0">
                        <a:solidFill>
                          <a:schemeClr val="accent2"/>
                        </a:solidFill>
                        <a:latin typeface="+mj-lt"/>
                        <a:ea typeface="黑体" panose="02010609060101010101" pitchFamily="49" charset="-122"/>
                        <a:cs typeface="Times New Roman" panose="02020603050405020304" charset="0"/>
                      </a:endParaRPr>
                    </a:p>
                  </a:txBody>
                  <a:tcPr marL="88432" marR="88432"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indent="0" algn="ctr">
                        <a:buNone/>
                      </a:pPr>
                      <a:r>
                        <a:rPr lang="en-US" sz="2000" b="0" dirty="0">
                          <a:solidFill>
                            <a:schemeClr val="accent2"/>
                          </a:solidFill>
                          <a:latin typeface="+mj-lt"/>
                          <a:ea typeface="黑体" panose="02010609060101010101" pitchFamily="49" charset="-122"/>
                          <a:cs typeface="Times New Roman" panose="02020603050405020304" charset="0"/>
                        </a:rPr>
                        <a:t>3秒</a:t>
                      </a:r>
                      <a:endParaRPr lang="en-US" altLang="en-US" sz="2000" b="0" dirty="0">
                        <a:solidFill>
                          <a:schemeClr val="accent2"/>
                        </a:solidFill>
                        <a:latin typeface="+mj-lt"/>
                        <a:ea typeface="黑体" panose="02010609060101010101" pitchFamily="49" charset="-122"/>
                        <a:cs typeface="Times New Roman" panose="02020603050405020304" charset="0"/>
                      </a:endParaRPr>
                    </a:p>
                  </a:txBody>
                  <a:tcPr marL="88432" marR="88432"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indent="0">
                        <a:buNone/>
                      </a:pPr>
                      <a:r>
                        <a:rPr lang="en-US" sz="2000" b="0" dirty="0" err="1">
                          <a:solidFill>
                            <a:schemeClr val="accent2"/>
                          </a:solidFill>
                          <a:latin typeface="+mj-lt"/>
                          <a:ea typeface="黑体" panose="02010609060101010101" pitchFamily="49" charset="-122"/>
                          <a:cs typeface="Times New Roman" panose="02020603050405020304" charset="0"/>
                        </a:rPr>
                        <a:t>全副武装，推门走出更衣室</a:t>
                      </a:r>
                      <a:endParaRPr lang="en-US" altLang="en-US" sz="2000" b="0" dirty="0">
                        <a:solidFill>
                          <a:schemeClr val="accent2"/>
                        </a:solidFill>
                        <a:latin typeface="+mj-lt"/>
                        <a:ea typeface="黑体" panose="02010609060101010101" pitchFamily="49" charset="-122"/>
                        <a:cs typeface="Times New Roman" panose="02020603050405020304" charset="0"/>
                      </a:endParaRPr>
                    </a:p>
                  </a:txBody>
                  <a:tcPr marL="88432" marR="88432"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indent="0">
                        <a:buNone/>
                      </a:pPr>
                      <a:r>
                        <a:rPr lang="en-US" sz="2000" b="0" dirty="0" err="1">
                          <a:solidFill>
                            <a:schemeClr val="accent2"/>
                          </a:solidFill>
                          <a:latin typeface="+mj-lt"/>
                          <a:ea typeface="黑体" panose="02010609060101010101" pitchFamily="49" charset="-122"/>
                          <a:cs typeface="Times New Roman" panose="02020603050405020304" charset="0"/>
                        </a:rPr>
                        <a:t>我一定要赢</a:t>
                      </a:r>
                      <a:endParaRPr lang="en-US" altLang="en-US" sz="2000" b="0" dirty="0">
                        <a:solidFill>
                          <a:schemeClr val="accent2"/>
                        </a:solidFill>
                        <a:latin typeface="+mj-lt"/>
                        <a:ea typeface="黑体" panose="02010609060101010101" pitchFamily="49" charset="-122"/>
                        <a:cs typeface="Times New Roman" panose="02020603050405020304" charset="0"/>
                      </a:endParaRPr>
                    </a:p>
                  </a:txBody>
                  <a:tcPr marL="88432" marR="88432"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indent="0" algn="ctr">
                        <a:buNone/>
                      </a:pPr>
                      <a:r>
                        <a:rPr lang="en-US" sz="2000" b="0" i="0" dirty="0">
                          <a:solidFill>
                            <a:schemeClr val="accent2"/>
                          </a:solidFill>
                          <a:latin typeface="+mj-lt"/>
                          <a:ea typeface="黑体" panose="02010609060101010101" pitchFamily="49" charset="-122"/>
                          <a:cs typeface="Times New Roman" panose="02020603050405020304" charset="0"/>
                        </a:rPr>
                        <a:t>The Mass</a:t>
                      </a:r>
                      <a:endParaRPr lang="en-US" altLang="en-US" sz="2000" b="0" i="0" dirty="0">
                        <a:solidFill>
                          <a:schemeClr val="accent2"/>
                        </a:solidFill>
                        <a:latin typeface="+mj-lt"/>
                        <a:ea typeface="黑体" panose="02010609060101010101" pitchFamily="49" charset="-122"/>
                        <a:cs typeface="Times New Roman" panose="02020603050405020304" charset="0"/>
                      </a:endParaRPr>
                    </a:p>
                  </a:txBody>
                  <a:tcPr marL="88432" marR="88432"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solidFill>
                      <a:schemeClr val="accent3">
                        <a:lumMod val="60000"/>
                        <a:lumOff val="40000"/>
                      </a:schemeClr>
                    </a:solidFill>
                  </a:tcPr>
                </a:tc>
              </a:tr>
              <a:tr h="914400">
                <a:tc>
                  <a:txBody>
                    <a:bodyPr/>
                    <a:lstStyle/>
                    <a:p>
                      <a:pPr indent="0" algn="ctr">
                        <a:buNone/>
                      </a:pPr>
                      <a:r>
                        <a:rPr lang="en-US" sz="2400" b="0" dirty="0">
                          <a:solidFill>
                            <a:schemeClr val="accent2"/>
                          </a:solidFill>
                          <a:latin typeface="+mj-lt"/>
                          <a:ea typeface="黑体" panose="02010609060101010101" pitchFamily="49" charset="-122"/>
                          <a:cs typeface="Times New Roman" panose="02020603050405020304" charset="0"/>
                        </a:rPr>
                        <a:t>4</a:t>
                      </a:r>
                      <a:endParaRPr lang="en-US" altLang="en-US" sz="2400" b="0" dirty="0">
                        <a:solidFill>
                          <a:schemeClr val="accent2"/>
                        </a:solidFill>
                        <a:latin typeface="+mj-lt"/>
                        <a:ea typeface="黑体" panose="02010609060101010101" pitchFamily="49" charset="-122"/>
                        <a:cs typeface="Times New Roman" panose="02020603050405020304" charset="0"/>
                      </a:endParaRPr>
                    </a:p>
                  </a:txBody>
                  <a:tcPr marL="88432" marR="88432"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indent="0" algn="ctr">
                        <a:buNone/>
                      </a:pPr>
                      <a:r>
                        <a:rPr lang="en-US" sz="2000" b="0" dirty="0" err="1">
                          <a:solidFill>
                            <a:schemeClr val="accent2"/>
                          </a:solidFill>
                          <a:latin typeface="+mj-lt"/>
                          <a:ea typeface="黑体" panose="02010609060101010101" pitchFamily="49" charset="-122"/>
                          <a:cs typeface="Times New Roman" panose="02020603050405020304" charset="0"/>
                        </a:rPr>
                        <a:t>全景</a:t>
                      </a:r>
                      <a:endParaRPr lang="en-US" altLang="en-US" sz="2000" b="0" dirty="0">
                        <a:solidFill>
                          <a:schemeClr val="accent2"/>
                        </a:solidFill>
                        <a:latin typeface="+mj-lt"/>
                        <a:ea typeface="黑体" panose="02010609060101010101" pitchFamily="49" charset="-122"/>
                        <a:cs typeface="Times New Roman" panose="02020603050405020304" charset="0"/>
                      </a:endParaRPr>
                    </a:p>
                  </a:txBody>
                  <a:tcPr marL="88432" marR="88432"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indent="0" algn="ctr">
                        <a:buNone/>
                      </a:pPr>
                      <a:r>
                        <a:rPr lang="en-US" sz="2000" b="0" dirty="0">
                          <a:solidFill>
                            <a:schemeClr val="accent2"/>
                          </a:solidFill>
                          <a:latin typeface="+mj-lt"/>
                          <a:ea typeface="黑体" panose="02010609060101010101" pitchFamily="49" charset="-122"/>
                          <a:cs typeface="Times New Roman" panose="02020603050405020304" charset="0"/>
                        </a:rPr>
                        <a:t>跟</a:t>
                      </a:r>
                      <a:r>
                        <a:rPr lang="zh-CN" altLang="en-US" sz="2000" b="0" dirty="0">
                          <a:solidFill>
                            <a:schemeClr val="accent2"/>
                          </a:solidFill>
                          <a:latin typeface="+mj-lt"/>
                          <a:ea typeface="黑体" panose="02010609060101010101" pitchFamily="49" charset="-122"/>
                          <a:cs typeface="Times New Roman" panose="02020603050405020304" charset="0"/>
                        </a:rPr>
                        <a:t>镜头</a:t>
                      </a:r>
                      <a:endParaRPr lang="en-US" altLang="en-US" sz="2000" b="0" dirty="0">
                        <a:solidFill>
                          <a:schemeClr val="accent2"/>
                        </a:solidFill>
                        <a:latin typeface="+mj-lt"/>
                        <a:ea typeface="黑体" panose="02010609060101010101" pitchFamily="49" charset="-122"/>
                        <a:cs typeface="Times New Roman" panose="02020603050405020304" charset="0"/>
                      </a:endParaRPr>
                    </a:p>
                  </a:txBody>
                  <a:tcPr marL="88432" marR="88432"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indent="0" algn="ctr">
                        <a:buNone/>
                      </a:pPr>
                      <a:r>
                        <a:rPr lang="en-US" sz="2000" b="0" dirty="0">
                          <a:solidFill>
                            <a:schemeClr val="accent2"/>
                          </a:solidFill>
                          <a:latin typeface="+mj-lt"/>
                          <a:ea typeface="黑体" panose="02010609060101010101" pitchFamily="49" charset="-122"/>
                          <a:cs typeface="Times New Roman" panose="02020603050405020304" charset="0"/>
                        </a:rPr>
                        <a:t>4秒</a:t>
                      </a:r>
                      <a:endParaRPr lang="en-US" altLang="en-US" sz="2000" b="0" dirty="0">
                        <a:solidFill>
                          <a:schemeClr val="accent2"/>
                        </a:solidFill>
                        <a:latin typeface="+mj-lt"/>
                        <a:ea typeface="黑体" panose="02010609060101010101" pitchFamily="49" charset="-122"/>
                        <a:cs typeface="Times New Roman" panose="02020603050405020304" charset="0"/>
                      </a:endParaRPr>
                    </a:p>
                  </a:txBody>
                  <a:tcPr marL="88432" marR="88432"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indent="0">
                        <a:buNone/>
                      </a:pPr>
                      <a:r>
                        <a:rPr lang="en-US" sz="2000" b="0" dirty="0" err="1">
                          <a:solidFill>
                            <a:schemeClr val="accent2"/>
                          </a:solidFill>
                          <a:latin typeface="+mj-lt"/>
                          <a:ea typeface="黑体" panose="02010609060101010101" pitchFamily="49" charset="-122"/>
                          <a:cs typeface="Times New Roman" panose="02020603050405020304" charset="0"/>
                        </a:rPr>
                        <a:t>观众席上坐满了人，双方部分球员在热身</a:t>
                      </a:r>
                      <a:endParaRPr lang="en-US" altLang="en-US" sz="2000" b="0" dirty="0">
                        <a:solidFill>
                          <a:schemeClr val="accent2"/>
                        </a:solidFill>
                        <a:latin typeface="+mj-lt"/>
                        <a:ea typeface="黑体" panose="02010609060101010101" pitchFamily="49" charset="-122"/>
                        <a:cs typeface="Times New Roman" panose="02020603050405020304" charset="0"/>
                      </a:endParaRPr>
                    </a:p>
                  </a:txBody>
                  <a:tcPr marL="88432" marR="88432"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indent="0">
                        <a:buNone/>
                      </a:pPr>
                      <a:r>
                        <a:rPr lang="en-US" sz="2000" b="0" dirty="0" err="1">
                          <a:solidFill>
                            <a:schemeClr val="accent2"/>
                          </a:solidFill>
                          <a:latin typeface="+mj-lt"/>
                          <a:ea typeface="黑体" panose="02010609060101010101" pitchFamily="49" charset="-122"/>
                          <a:cs typeface="Times New Roman" panose="02020603050405020304" charset="0"/>
                        </a:rPr>
                        <a:t>队友都准备好了，对手看上去很强大，我要加油</a:t>
                      </a:r>
                      <a:endParaRPr lang="en-US" altLang="en-US" sz="2000" b="0" dirty="0">
                        <a:solidFill>
                          <a:schemeClr val="accent2"/>
                        </a:solidFill>
                        <a:latin typeface="+mj-lt"/>
                        <a:ea typeface="黑体" panose="02010609060101010101" pitchFamily="49" charset="-122"/>
                        <a:cs typeface="Times New Roman" panose="02020603050405020304" charset="0"/>
                      </a:endParaRPr>
                    </a:p>
                  </a:txBody>
                  <a:tcPr marL="88432" marR="88432"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indent="0" algn="ctr">
                        <a:buNone/>
                      </a:pPr>
                      <a:r>
                        <a:rPr lang="en-US" sz="2000" b="0" i="0" dirty="0">
                          <a:solidFill>
                            <a:schemeClr val="accent2"/>
                          </a:solidFill>
                          <a:latin typeface="+mj-lt"/>
                          <a:ea typeface="黑体" panose="02010609060101010101" pitchFamily="49" charset="-122"/>
                          <a:cs typeface="Times New Roman" panose="02020603050405020304" charset="0"/>
                        </a:rPr>
                        <a:t>The Mass</a:t>
                      </a:r>
                      <a:endParaRPr lang="en-US" altLang="en-US" sz="2000" b="0" i="0" dirty="0">
                        <a:solidFill>
                          <a:schemeClr val="accent2"/>
                        </a:solidFill>
                        <a:latin typeface="+mj-lt"/>
                        <a:ea typeface="黑体" panose="02010609060101010101" pitchFamily="49" charset="-122"/>
                        <a:cs typeface="Times New Roman" panose="02020603050405020304" charset="0"/>
                      </a:endParaRPr>
                    </a:p>
                  </a:txBody>
                  <a:tcPr marL="88432" marR="88432"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solidFill>
                      <a:schemeClr val="accent4">
                        <a:lumMod val="20000"/>
                        <a:lumOff val="80000"/>
                      </a:schemeClr>
                    </a:solidFill>
                  </a:tcPr>
                </a:tc>
              </a:tr>
              <a:tr h="914400">
                <a:tc>
                  <a:txBody>
                    <a:bodyPr/>
                    <a:lstStyle/>
                    <a:p>
                      <a:pPr indent="0" algn="ctr">
                        <a:buNone/>
                      </a:pPr>
                      <a:r>
                        <a:rPr lang="en-US" sz="2400" b="0" dirty="0">
                          <a:solidFill>
                            <a:schemeClr val="accent2"/>
                          </a:solidFill>
                          <a:latin typeface="+mj-lt"/>
                          <a:ea typeface="黑体" panose="02010609060101010101" pitchFamily="49" charset="-122"/>
                          <a:cs typeface="Times New Roman" panose="02020603050405020304" charset="0"/>
                        </a:rPr>
                        <a:t>5</a:t>
                      </a:r>
                      <a:endParaRPr lang="en-US" altLang="en-US" sz="2400" b="0" dirty="0">
                        <a:solidFill>
                          <a:schemeClr val="accent2"/>
                        </a:solidFill>
                        <a:latin typeface="+mj-lt"/>
                        <a:ea typeface="黑体" panose="02010609060101010101" pitchFamily="49" charset="-122"/>
                        <a:cs typeface="Times New Roman" panose="02020603050405020304" charset="0"/>
                      </a:endParaRPr>
                    </a:p>
                  </a:txBody>
                  <a:tcPr marL="88432" marR="88432"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indent="0" algn="ctr">
                        <a:buNone/>
                      </a:pPr>
                      <a:r>
                        <a:rPr lang="en-US" sz="2000" b="0" dirty="0" err="1">
                          <a:solidFill>
                            <a:schemeClr val="accent2"/>
                          </a:solidFill>
                          <a:latin typeface="+mj-lt"/>
                          <a:ea typeface="黑体" panose="02010609060101010101" pitchFamily="49" charset="-122"/>
                          <a:cs typeface="Times New Roman" panose="02020603050405020304" charset="0"/>
                        </a:rPr>
                        <a:t>近景</a:t>
                      </a:r>
                      <a:endParaRPr lang="en-US" altLang="en-US" sz="2000" b="0" dirty="0">
                        <a:solidFill>
                          <a:schemeClr val="accent2"/>
                        </a:solidFill>
                        <a:latin typeface="+mj-lt"/>
                        <a:ea typeface="黑体" panose="02010609060101010101" pitchFamily="49" charset="-122"/>
                        <a:cs typeface="Times New Roman" panose="02020603050405020304" charset="0"/>
                      </a:endParaRPr>
                    </a:p>
                  </a:txBody>
                  <a:tcPr marL="88432" marR="88432"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indent="0" algn="ctr">
                        <a:buNone/>
                      </a:pPr>
                      <a:r>
                        <a:rPr lang="en-US" sz="2000" b="0" dirty="0" err="1">
                          <a:solidFill>
                            <a:schemeClr val="accent2"/>
                          </a:solidFill>
                          <a:latin typeface="+mj-lt"/>
                          <a:ea typeface="黑体" panose="02010609060101010101" pitchFamily="49" charset="-122"/>
                          <a:cs typeface="Times New Roman" panose="02020603050405020304" charset="0"/>
                        </a:rPr>
                        <a:t>固定镜头</a:t>
                      </a:r>
                      <a:endParaRPr lang="en-US" altLang="en-US" sz="2000" b="0" dirty="0">
                        <a:solidFill>
                          <a:schemeClr val="accent2"/>
                        </a:solidFill>
                        <a:latin typeface="+mj-lt"/>
                        <a:ea typeface="黑体" panose="02010609060101010101" pitchFamily="49" charset="-122"/>
                        <a:cs typeface="Times New Roman" panose="02020603050405020304" charset="0"/>
                      </a:endParaRPr>
                    </a:p>
                  </a:txBody>
                  <a:tcPr marL="88432" marR="88432"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indent="0" algn="ctr">
                        <a:buNone/>
                      </a:pPr>
                      <a:r>
                        <a:rPr lang="en-US" sz="2000" b="0" dirty="0">
                          <a:solidFill>
                            <a:schemeClr val="accent2"/>
                          </a:solidFill>
                          <a:latin typeface="+mj-lt"/>
                          <a:ea typeface="黑体" panose="02010609060101010101" pitchFamily="49" charset="-122"/>
                          <a:cs typeface="Times New Roman" panose="02020603050405020304" charset="0"/>
                        </a:rPr>
                        <a:t>3秒</a:t>
                      </a:r>
                      <a:endParaRPr lang="en-US" altLang="en-US" sz="2000" b="0" dirty="0">
                        <a:solidFill>
                          <a:schemeClr val="accent2"/>
                        </a:solidFill>
                        <a:latin typeface="+mj-lt"/>
                        <a:ea typeface="黑体" panose="02010609060101010101" pitchFamily="49" charset="-122"/>
                        <a:cs typeface="Times New Roman" panose="02020603050405020304" charset="0"/>
                      </a:endParaRPr>
                    </a:p>
                  </a:txBody>
                  <a:tcPr marL="88432" marR="88432"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indent="0">
                        <a:buNone/>
                      </a:pPr>
                      <a:r>
                        <a:rPr lang="en-US" sz="2000" b="0" dirty="0" err="1">
                          <a:solidFill>
                            <a:schemeClr val="accent2"/>
                          </a:solidFill>
                          <a:latin typeface="+mj-lt"/>
                          <a:ea typeface="黑体" panose="02010609060101010101" pitchFamily="49" charset="-122"/>
                          <a:cs typeface="Times New Roman" panose="02020603050405020304" charset="0"/>
                        </a:rPr>
                        <a:t>中场开球，裁判吹哨</a:t>
                      </a:r>
                      <a:endParaRPr lang="en-US" altLang="en-US" sz="2000" b="0" dirty="0">
                        <a:solidFill>
                          <a:schemeClr val="accent2"/>
                        </a:solidFill>
                        <a:latin typeface="+mj-lt"/>
                        <a:ea typeface="黑体" panose="02010609060101010101" pitchFamily="49" charset="-122"/>
                        <a:cs typeface="Times New Roman" panose="02020603050405020304" charset="0"/>
                      </a:endParaRPr>
                    </a:p>
                  </a:txBody>
                  <a:tcPr marL="88432" marR="88432"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indent="0">
                        <a:buNone/>
                      </a:pPr>
                      <a:r>
                        <a:rPr lang="en-US" sz="2000" b="0" dirty="0" err="1">
                          <a:solidFill>
                            <a:schemeClr val="accent2"/>
                          </a:solidFill>
                          <a:latin typeface="+mj-lt"/>
                          <a:ea typeface="黑体" panose="02010609060101010101" pitchFamily="49" charset="-122"/>
                          <a:cs typeface="Times New Roman" panose="02020603050405020304" charset="0"/>
                        </a:rPr>
                        <a:t>终于开始了</a:t>
                      </a:r>
                      <a:endParaRPr lang="en-US" altLang="en-US" sz="2000" b="0" dirty="0">
                        <a:solidFill>
                          <a:schemeClr val="accent2"/>
                        </a:solidFill>
                        <a:latin typeface="+mj-lt"/>
                        <a:ea typeface="黑体" panose="02010609060101010101" pitchFamily="49" charset="-122"/>
                        <a:cs typeface="Times New Roman" panose="02020603050405020304" charset="0"/>
                      </a:endParaRPr>
                    </a:p>
                  </a:txBody>
                  <a:tcPr marL="88432" marR="88432"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indent="0" algn="ctr">
                        <a:buNone/>
                      </a:pPr>
                      <a:r>
                        <a:rPr lang="en-US" sz="2000" b="0" i="0" dirty="0">
                          <a:solidFill>
                            <a:schemeClr val="accent2"/>
                          </a:solidFill>
                          <a:latin typeface="+mj-lt"/>
                          <a:ea typeface="黑体" panose="02010609060101010101" pitchFamily="49" charset="-122"/>
                          <a:cs typeface="Times New Roman" panose="02020603050405020304" charset="0"/>
                        </a:rPr>
                        <a:t>The Mass</a:t>
                      </a:r>
                      <a:endParaRPr lang="en-US" altLang="en-US" sz="2000" b="0" i="0" dirty="0">
                        <a:solidFill>
                          <a:schemeClr val="accent2"/>
                        </a:solidFill>
                        <a:latin typeface="+mj-lt"/>
                        <a:ea typeface="黑体" panose="02010609060101010101" pitchFamily="49" charset="-122"/>
                        <a:cs typeface="Times New Roman" panose="02020603050405020304" charset="0"/>
                      </a:endParaRPr>
                    </a:p>
                  </a:txBody>
                  <a:tcPr marL="88432" marR="88432"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solidFill>
                      <a:schemeClr val="accent3">
                        <a:lumMod val="60000"/>
                        <a:lumOff val="40000"/>
                      </a:schemeClr>
                    </a:solidFill>
                  </a:tcPr>
                </a:tc>
              </a:tr>
            </a:tbl>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05367" y="950803"/>
            <a:ext cx="10786028" cy="5660589"/>
          </a:xfrm>
          <a:prstGeom prst="rect">
            <a:avLst/>
          </a:prstGeom>
        </p:spPr>
        <p:txBody>
          <a:bodyPr wrap="square">
            <a:spAutoFit/>
          </a:bodyPr>
          <a:lstStyle/>
          <a:p>
            <a:pPr algn="just">
              <a:spcBef>
                <a:spcPts val="1000"/>
              </a:spcBef>
            </a:pPr>
            <a:r>
              <a:rPr lang="zh-CN" altLang="en-US" sz="3600" dirty="0">
                <a:solidFill>
                  <a:schemeClr val="accent2"/>
                </a:solidFill>
                <a:latin typeface="方正大黑简体" panose="03000509000000000000" pitchFamily="65" charset="-122"/>
                <a:ea typeface="方正大黑简体" panose="03000509000000000000" pitchFamily="65" charset="-122"/>
              </a:rPr>
              <a:t>三、短视频商业变现</a:t>
            </a:r>
            <a:endParaRPr lang="en-US" altLang="zh-CN" sz="3600" dirty="0">
              <a:solidFill>
                <a:schemeClr val="accent2"/>
              </a:solidFill>
              <a:latin typeface="方正大黑简体" panose="03000509000000000000" pitchFamily="65" charset="-122"/>
              <a:ea typeface="方正大黑简体" panose="03000509000000000000" pitchFamily="65" charset="-122"/>
            </a:endParaRPr>
          </a:p>
          <a:p>
            <a:pPr indent="612140" algn="just">
              <a:spcBef>
                <a:spcPts val="1500"/>
              </a:spcBef>
            </a:pPr>
            <a:r>
              <a:rPr lang="zh-CN" altLang="en-US" sz="3200" dirty="0">
                <a:solidFill>
                  <a:schemeClr val="accent2"/>
                </a:solidFill>
                <a:latin typeface="方正大黑简体" panose="03000509000000000000" pitchFamily="65" charset="-122"/>
                <a:ea typeface="方正大黑简体" panose="03000509000000000000" pitchFamily="65" charset="-122"/>
              </a:rPr>
              <a:t>（一）短视频</a:t>
            </a:r>
            <a:r>
              <a:rPr lang="en-US" altLang="zh-CN" sz="3200" dirty="0">
                <a:solidFill>
                  <a:schemeClr val="accent2"/>
                </a:solidFill>
                <a:latin typeface="方正大黑简体" panose="03000509000000000000" pitchFamily="65" charset="-122"/>
                <a:ea typeface="方正大黑简体" panose="03000509000000000000" pitchFamily="65" charset="-122"/>
              </a:rPr>
              <a:t>+</a:t>
            </a:r>
            <a:r>
              <a:rPr lang="zh-CN" altLang="en-US" sz="3200" dirty="0">
                <a:solidFill>
                  <a:schemeClr val="accent2"/>
                </a:solidFill>
                <a:latin typeface="方正大黑简体" panose="03000509000000000000" pitchFamily="65" charset="-122"/>
                <a:ea typeface="方正大黑简体" panose="03000509000000000000" pitchFamily="65" charset="-122"/>
              </a:rPr>
              <a:t>电商变现</a:t>
            </a:r>
            <a:endParaRPr lang="en-US" altLang="zh-CN" sz="3200" dirty="0">
              <a:solidFill>
                <a:schemeClr val="accent2"/>
              </a:solidFill>
              <a:latin typeface="方正大黑简体" panose="03000509000000000000" pitchFamily="65" charset="-122"/>
              <a:ea typeface="方正大黑简体" panose="03000509000000000000" pitchFamily="65" charset="-122"/>
            </a:endParaRPr>
          </a:p>
          <a:p>
            <a:pPr indent="612140" algn="just">
              <a:lnSpc>
                <a:spcPct val="120000"/>
              </a:lnSpc>
              <a:spcBef>
                <a:spcPts val="1000"/>
              </a:spcBef>
              <a:spcAft>
                <a:spcPts val="0"/>
              </a:spcAft>
            </a:pPr>
            <a:r>
              <a:rPr lang="zh-CN" altLang="en-US" sz="2400" dirty="0">
                <a:solidFill>
                  <a:schemeClr val="accent2"/>
                </a:solidFill>
                <a:latin typeface="+mj-lt"/>
                <a:ea typeface="黑体" panose="02010609060101010101" pitchFamily="49" charset="-122"/>
              </a:rPr>
              <a:t>短视频让创作者与用户之间容易建立信任关系，从而让短视频电商变现成为现实，甚至成为用户接受并喜爱的一种购物方式。创作者与目标用户之间的信任感越强，变现的回报就越大。</a:t>
            </a:r>
            <a:endParaRPr lang="zh-CN" altLang="en-US" sz="2400" dirty="0">
              <a:solidFill>
                <a:schemeClr val="accent2"/>
              </a:solidFill>
              <a:latin typeface="+mj-lt"/>
              <a:ea typeface="黑体" panose="02010609060101010101" pitchFamily="49" charset="-122"/>
            </a:endParaRPr>
          </a:p>
          <a:p>
            <a:pPr indent="612140" algn="just">
              <a:lnSpc>
                <a:spcPct val="120000"/>
              </a:lnSpc>
              <a:spcBef>
                <a:spcPts val="1000"/>
              </a:spcBef>
              <a:spcAft>
                <a:spcPts val="0"/>
              </a:spcAft>
            </a:pPr>
            <a:r>
              <a:rPr lang="zh-CN" altLang="en-US" sz="2400" dirty="0">
                <a:solidFill>
                  <a:schemeClr val="accent2"/>
                </a:solidFill>
                <a:latin typeface="+mj-lt"/>
                <a:ea typeface="黑体" panose="02010609060101010101" pitchFamily="49" charset="-122"/>
              </a:rPr>
              <a:t>短视频平台上电商变现都是在线上以电子交易的形式展开的，如各个短视频平台与淘宝、京东电商平台合作，为其引流，在用户产生购买行为后进行利益分配。</a:t>
            </a:r>
            <a:endParaRPr lang="en-US" altLang="zh-CN" sz="2400" dirty="0">
              <a:solidFill>
                <a:schemeClr val="accent2"/>
              </a:solidFill>
              <a:latin typeface="+mj-lt"/>
              <a:ea typeface="黑体" panose="02010609060101010101" pitchFamily="49" charset="-122"/>
            </a:endParaRPr>
          </a:p>
          <a:p>
            <a:pPr indent="612140" algn="just">
              <a:lnSpc>
                <a:spcPct val="120000"/>
              </a:lnSpc>
              <a:spcBef>
                <a:spcPts val="1000"/>
              </a:spcBef>
              <a:spcAft>
                <a:spcPts val="0"/>
              </a:spcAft>
            </a:pPr>
            <a:r>
              <a:rPr lang="zh-CN" altLang="en-US" sz="2400" dirty="0">
                <a:solidFill>
                  <a:schemeClr val="accent2"/>
                </a:solidFill>
                <a:latin typeface="+mj-lt"/>
                <a:ea typeface="黑体" panose="02010609060101010101" pitchFamily="49" charset="-122"/>
              </a:rPr>
              <a:t>短视频</a:t>
            </a:r>
            <a:r>
              <a:rPr lang="en-US" altLang="zh-CN" sz="2400" dirty="0">
                <a:solidFill>
                  <a:schemeClr val="accent2"/>
                </a:solidFill>
                <a:latin typeface="+mj-lt"/>
                <a:ea typeface="黑体" panose="02010609060101010101" pitchFamily="49" charset="-122"/>
              </a:rPr>
              <a:t>+</a:t>
            </a:r>
            <a:r>
              <a:rPr lang="zh-CN" altLang="en-US" sz="2400" dirty="0">
                <a:solidFill>
                  <a:schemeClr val="accent2"/>
                </a:solidFill>
                <a:latin typeface="+mj-lt"/>
                <a:ea typeface="黑体" panose="02010609060101010101" pitchFamily="49" charset="-122"/>
              </a:rPr>
              <a:t>电商变现模式让用户可以直接通过直播销售账号内的商品，也可以围绕商品进行内容创作，如在抖音上创作内容后可以连接相关产品，实现直接跳转完成流量的精准转化，继而完成商品的销售。</a:t>
            </a:r>
            <a:endParaRPr lang="zh-CN" altLang="en-US" sz="2400" dirty="0">
              <a:solidFill>
                <a:schemeClr val="accent2"/>
              </a:solidFill>
              <a:latin typeface="+mj-lt"/>
              <a:ea typeface="黑体" panose="02010609060101010101" pitchFamily="49" charset="-122"/>
            </a:endParaRPr>
          </a:p>
        </p:txBody>
      </p:sp>
      <p:sp>
        <p:nvSpPr>
          <p:cNvPr id="3" name="文本框 2"/>
          <p:cNvSpPr txBox="1"/>
          <p:nvPr/>
        </p:nvSpPr>
        <p:spPr>
          <a:xfrm>
            <a:off x="7250430" y="908685"/>
            <a:ext cx="3097530" cy="706755"/>
          </a:xfrm>
          <a:prstGeom prst="rect">
            <a:avLst/>
          </a:prstGeom>
          <a:solidFill>
            <a:schemeClr val="bg1">
              <a:lumMod val="20000"/>
              <a:lumOff val="80000"/>
            </a:schemeClr>
          </a:solidFill>
        </p:spPr>
        <p:txBody>
          <a:bodyPr wrap="square" rtlCol="0" anchor="t">
            <a:spAutoFit/>
          </a:bodyPr>
          <a:p>
            <a:r>
              <a:rPr lang="zh-CN" altLang="en-US" sz="2000" b="1">
                <a:hlinkClick r:id="rId1" action="ppaction://hlinkfile"/>
              </a:rPr>
              <a:t>点击视频：抖音短视频和直播的18种变现方式</a:t>
            </a:r>
            <a:endParaRPr lang="zh-CN" altLang="en-US" sz="2000" b="1"/>
          </a:p>
        </p:txBody>
      </p:sp>
      <p:pic>
        <p:nvPicPr>
          <p:cNvPr id="4" name="图片 3">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93510" y="906145"/>
            <a:ext cx="756285" cy="756285"/>
          </a:xfrm>
          <a:prstGeom prst="rect">
            <a:avLst/>
          </a:prstGeom>
        </p:spPr>
      </p:pic>
    </p:spTree>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05367" y="971372"/>
            <a:ext cx="10786028" cy="4915256"/>
          </a:xfrm>
          <a:prstGeom prst="rect">
            <a:avLst/>
          </a:prstGeom>
        </p:spPr>
        <p:txBody>
          <a:bodyPr wrap="square">
            <a:spAutoFit/>
          </a:bodyPr>
          <a:lstStyle/>
          <a:p>
            <a:pPr indent="612140" algn="just">
              <a:spcBef>
                <a:spcPts val="1500"/>
              </a:spcBef>
            </a:pPr>
            <a:r>
              <a:rPr lang="zh-CN" altLang="en-US" sz="3200" dirty="0">
                <a:solidFill>
                  <a:schemeClr val="accent2"/>
                </a:solidFill>
                <a:latin typeface="方正大黑简体" panose="03000509000000000000" pitchFamily="65" charset="-122"/>
                <a:ea typeface="方正大黑简体" panose="03000509000000000000" pitchFamily="65" charset="-122"/>
              </a:rPr>
              <a:t>（二）短视频</a:t>
            </a:r>
            <a:r>
              <a:rPr lang="en-US" altLang="zh-CN" sz="3200" dirty="0">
                <a:solidFill>
                  <a:schemeClr val="accent2"/>
                </a:solidFill>
                <a:latin typeface="方正大黑简体" panose="03000509000000000000" pitchFamily="65" charset="-122"/>
                <a:ea typeface="方正大黑简体" panose="03000509000000000000" pitchFamily="65" charset="-122"/>
              </a:rPr>
              <a:t>+ </a:t>
            </a:r>
            <a:r>
              <a:rPr lang="zh-CN" altLang="en-US" sz="3200" dirty="0">
                <a:solidFill>
                  <a:schemeClr val="accent2"/>
                </a:solidFill>
                <a:latin typeface="方正大黑简体" panose="03000509000000000000" pitchFamily="65" charset="-122"/>
                <a:ea typeface="方正大黑简体" panose="03000509000000000000" pitchFamily="65" charset="-122"/>
              </a:rPr>
              <a:t>内容流量变现</a:t>
            </a:r>
            <a:endParaRPr lang="en-US" altLang="zh-CN" sz="3200" dirty="0">
              <a:solidFill>
                <a:schemeClr val="accent2"/>
              </a:solidFill>
              <a:latin typeface="方正大黑简体" panose="03000509000000000000" pitchFamily="65" charset="-122"/>
              <a:ea typeface="方正大黑简体" panose="03000509000000000000" pitchFamily="65" charset="-122"/>
            </a:endParaRPr>
          </a:p>
          <a:p>
            <a:pPr indent="612140" algn="just">
              <a:lnSpc>
                <a:spcPct val="140000"/>
              </a:lnSpc>
              <a:spcBef>
                <a:spcPts val="1000"/>
              </a:spcBef>
              <a:spcAft>
                <a:spcPts val="0"/>
              </a:spcAft>
            </a:pPr>
            <a:r>
              <a:rPr lang="zh-CN" altLang="en-US" sz="2400" dirty="0">
                <a:solidFill>
                  <a:schemeClr val="accent2"/>
                </a:solidFill>
                <a:latin typeface="+mj-lt"/>
                <a:ea typeface="黑体" panose="02010609060101010101" pitchFamily="49" charset="-122"/>
              </a:rPr>
              <a:t>短视频的内容足够优质，可以抓住用户的痛点，快速吸引用户的注意力，并使其保持长时间的停留。创作者在短视频平台上进行短视频创作，视频内容的创作可以直接采用流量变现的模式获取收益。内容流量变现主要是短视频平台针对商家的广告按照</a:t>
            </a:r>
            <a:r>
              <a:rPr lang="en-US" altLang="zh-CN" sz="2400" dirty="0">
                <a:solidFill>
                  <a:schemeClr val="accent2"/>
                </a:solidFill>
                <a:latin typeface="+mj-lt"/>
                <a:ea typeface="黑体" panose="02010609060101010101" pitchFamily="49" charset="-122"/>
              </a:rPr>
              <a:t>CPM</a:t>
            </a:r>
            <a:r>
              <a:rPr lang="zh-CN" altLang="en-US" sz="2400" dirty="0">
                <a:solidFill>
                  <a:schemeClr val="accent2"/>
                </a:solidFill>
                <a:latin typeface="+mj-lt"/>
                <a:ea typeface="黑体" panose="02010609060101010101" pitchFamily="49" charset="-122"/>
              </a:rPr>
              <a:t>、</a:t>
            </a:r>
            <a:r>
              <a:rPr lang="en-US" altLang="zh-CN" sz="2400" dirty="0">
                <a:solidFill>
                  <a:schemeClr val="accent2"/>
                </a:solidFill>
                <a:latin typeface="+mj-lt"/>
                <a:ea typeface="黑体" panose="02010609060101010101" pitchFamily="49" charset="-122"/>
              </a:rPr>
              <a:t>CPC</a:t>
            </a:r>
            <a:r>
              <a:rPr lang="zh-CN" altLang="en-US" sz="2400" dirty="0">
                <a:solidFill>
                  <a:schemeClr val="accent2"/>
                </a:solidFill>
                <a:latin typeface="+mj-lt"/>
                <a:ea typeface="黑体" panose="02010609060101010101" pitchFamily="49" charset="-122"/>
              </a:rPr>
              <a:t>、</a:t>
            </a:r>
            <a:r>
              <a:rPr lang="en-US" altLang="zh-CN" sz="2400" dirty="0">
                <a:solidFill>
                  <a:schemeClr val="accent2"/>
                </a:solidFill>
                <a:latin typeface="+mj-lt"/>
                <a:ea typeface="黑体" panose="02010609060101010101" pitchFamily="49" charset="-122"/>
              </a:rPr>
              <a:t>CPA</a:t>
            </a:r>
            <a:r>
              <a:rPr lang="zh-CN" altLang="en-US" sz="2400" dirty="0">
                <a:solidFill>
                  <a:schemeClr val="accent2"/>
                </a:solidFill>
                <a:latin typeface="+mj-lt"/>
                <a:ea typeface="黑体" panose="02010609060101010101" pitchFamily="49" charset="-122"/>
              </a:rPr>
              <a:t>等方式进行计费，然后平台与创作者按比例分配收益。</a:t>
            </a:r>
            <a:endParaRPr lang="zh-CN" altLang="en-US" sz="2400" dirty="0">
              <a:solidFill>
                <a:schemeClr val="accent2"/>
              </a:solidFill>
              <a:latin typeface="+mj-lt"/>
              <a:ea typeface="黑体" panose="02010609060101010101" pitchFamily="49" charset="-122"/>
            </a:endParaRPr>
          </a:p>
          <a:p>
            <a:pPr indent="612140" algn="just">
              <a:lnSpc>
                <a:spcPct val="140000"/>
              </a:lnSpc>
              <a:spcBef>
                <a:spcPts val="1000"/>
              </a:spcBef>
              <a:spcAft>
                <a:spcPts val="0"/>
              </a:spcAft>
            </a:pPr>
            <a:r>
              <a:rPr lang="zh-CN" altLang="en-US" sz="2400" dirty="0">
                <a:solidFill>
                  <a:schemeClr val="accent2"/>
                </a:solidFill>
                <a:latin typeface="+mj-lt"/>
                <a:ea typeface="黑体" panose="02010609060101010101" pitchFamily="49" charset="-122"/>
              </a:rPr>
              <a:t>短视频平台主推创作者的优质内容，只要创作者善于用心在内容上围绕用户的需求创作，短视频就会得到更多的人观看。观看的人越多，播放量越大，广告展示的次数越多，自然收入也就越多。</a:t>
            </a:r>
            <a:endParaRPr lang="zh-CN" altLang="en-US" sz="2400" dirty="0">
              <a:solidFill>
                <a:schemeClr val="accent2"/>
              </a:solidFill>
              <a:latin typeface="+mj-lt"/>
              <a:ea typeface="黑体" panose="02010609060101010101" pitchFamily="49" charset="-122"/>
            </a:endParaRPr>
          </a:p>
        </p:txBody>
      </p:sp>
    </p:spTree>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05474"/>
          <p:cNvSpPr>
            <a:spLocks noGrp="1"/>
          </p:cNvSpPr>
          <p:nvPr/>
        </p:nvSpPr>
        <p:spPr>
          <a:xfrm>
            <a:off x="913804" y="1346080"/>
            <a:ext cx="5400601" cy="584775"/>
          </a:xfrm>
          <a:prstGeom prst="rect">
            <a:avLst/>
          </a:prstGeom>
          <a:noFill/>
          <a:ln w="9525">
            <a:noFill/>
          </a:ln>
        </p:spPr>
        <p:txBody>
          <a:bodyPr wrap="square">
            <a:spAutoFit/>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612140">
              <a:spcBef>
                <a:spcPts val="0"/>
              </a:spcBef>
              <a:buNone/>
            </a:pPr>
            <a:r>
              <a:rPr lang="zh-CN" altLang="en-US" dirty="0">
                <a:solidFill>
                  <a:schemeClr val="accent2"/>
                </a:solidFill>
                <a:latin typeface="方正大黑简体" panose="03000509000000000000" pitchFamily="65" charset="-122"/>
                <a:ea typeface="方正大黑简体" panose="03000509000000000000" pitchFamily="65" charset="-122"/>
                <a:cs typeface="Times New Roman" panose="02020603050405020304" charset="0"/>
              </a:rPr>
              <a:t>（三）短视频</a:t>
            </a:r>
            <a:r>
              <a:rPr lang="en-US" altLang="zh-CN" dirty="0">
                <a:solidFill>
                  <a:schemeClr val="accent2"/>
                </a:solidFill>
                <a:latin typeface="方正大黑简体" panose="03000509000000000000" pitchFamily="65" charset="-122"/>
                <a:ea typeface="方正大黑简体" panose="03000509000000000000" pitchFamily="65" charset="-122"/>
                <a:cs typeface="Times New Roman" panose="02020603050405020304" charset="0"/>
              </a:rPr>
              <a:t>+</a:t>
            </a:r>
            <a:r>
              <a:rPr lang="zh-CN" altLang="en-US" dirty="0">
                <a:solidFill>
                  <a:schemeClr val="accent2"/>
                </a:solidFill>
                <a:latin typeface="方正大黑简体" panose="03000509000000000000" pitchFamily="65" charset="-122"/>
                <a:ea typeface="方正大黑简体" panose="03000509000000000000" pitchFamily="65" charset="-122"/>
                <a:cs typeface="Times New Roman" panose="02020603050405020304" charset="0"/>
              </a:rPr>
              <a:t>知识变现</a:t>
            </a:r>
            <a:endParaRPr lang="zh-CN" altLang="en-US" dirty="0">
              <a:solidFill>
                <a:schemeClr val="accent2"/>
              </a:solidFill>
              <a:latin typeface="方正大黑简体" panose="03000509000000000000" pitchFamily="65" charset="-122"/>
              <a:ea typeface="方正大黑简体" panose="03000509000000000000" pitchFamily="65" charset="-122"/>
              <a:cs typeface="Times New Roman" panose="02020603050405020304" charset="0"/>
            </a:endParaRPr>
          </a:p>
        </p:txBody>
      </p:sp>
      <p:grpSp>
        <p:nvGrpSpPr>
          <p:cNvPr id="14" name="组合 13"/>
          <p:cNvGrpSpPr/>
          <p:nvPr/>
        </p:nvGrpSpPr>
        <p:grpSpPr>
          <a:xfrm>
            <a:off x="1922331" y="2420434"/>
            <a:ext cx="2443093" cy="3139687"/>
            <a:chOff x="1930969" y="2870906"/>
            <a:chExt cx="2443093" cy="3139687"/>
          </a:xfrm>
        </p:grpSpPr>
        <p:sp>
          <p:nvSpPr>
            <p:cNvPr id="15" name="Rectangle: Rounded Corners 41"/>
            <p:cNvSpPr/>
            <p:nvPr/>
          </p:nvSpPr>
          <p:spPr>
            <a:xfrm>
              <a:off x="1930969" y="2870906"/>
              <a:ext cx="2443093" cy="3139687"/>
            </a:xfrm>
            <a:prstGeom prst="roundRect">
              <a:avLst>
                <a:gd name="adj" fmla="val 5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黑体" panose="02010609060101010101" pitchFamily="49" charset="-122"/>
                <a:ea typeface="黑体" panose="02010609060101010101" pitchFamily="49" charset="-122"/>
              </a:endParaRPr>
            </a:p>
          </p:txBody>
        </p:sp>
        <p:sp>
          <p:nvSpPr>
            <p:cNvPr id="16" name="Freeform: Shape 49"/>
            <p:cNvSpPr/>
            <p:nvPr/>
          </p:nvSpPr>
          <p:spPr bwMode="auto">
            <a:xfrm>
              <a:off x="2817960" y="3128835"/>
              <a:ext cx="679196" cy="679196"/>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rgbClr val="F8F8F8"/>
            </a:solidFill>
            <a:ln>
              <a:noFill/>
            </a:ln>
          </p:spPr>
          <p:txBody>
            <a:bodyPr anchor="ctr"/>
            <a:lstStyle/>
            <a:p>
              <a:pPr algn="ctr"/>
              <a:endParaRPr>
                <a:latin typeface="黑体" panose="02010609060101010101" pitchFamily="49" charset="-122"/>
                <a:ea typeface="黑体" panose="02010609060101010101" pitchFamily="49" charset="-122"/>
              </a:endParaRPr>
            </a:p>
          </p:txBody>
        </p:sp>
        <p:sp>
          <p:nvSpPr>
            <p:cNvPr id="17" name="矩形 16"/>
            <p:cNvSpPr/>
            <p:nvPr/>
          </p:nvSpPr>
          <p:spPr>
            <a:xfrm>
              <a:off x="2133399" y="4426450"/>
              <a:ext cx="2038102" cy="540725"/>
            </a:xfrm>
            <a:prstGeom prst="rect">
              <a:avLst/>
            </a:prstGeom>
          </p:spPr>
          <p:txBody>
            <a:bodyPr wrap="square" anchor="ctr">
              <a:spAutoFit/>
            </a:bodyPr>
            <a:lstStyle/>
            <a:p>
              <a:pPr algn="ctr"/>
              <a:r>
                <a:rPr lang="zh-CN" altLang="en-US" sz="2800" b="1" dirty="0">
                  <a:solidFill>
                    <a:srgbClr val="F8F8F8"/>
                  </a:solidFill>
                  <a:latin typeface="黑体" panose="02010609060101010101" pitchFamily="49" charset="-122"/>
                  <a:ea typeface="黑体" panose="02010609060101010101" pitchFamily="49" charset="-122"/>
                </a:rPr>
                <a:t>课程变现</a:t>
              </a:r>
              <a:endParaRPr lang="zh-CN" altLang="en-US" sz="2800" b="1" dirty="0">
                <a:solidFill>
                  <a:srgbClr val="F8F8F8"/>
                </a:solidFill>
                <a:latin typeface="黑体" panose="02010609060101010101" pitchFamily="49" charset="-122"/>
                <a:ea typeface="黑体" panose="02010609060101010101" pitchFamily="49" charset="-122"/>
              </a:endParaRPr>
            </a:p>
          </p:txBody>
        </p:sp>
      </p:grpSp>
      <p:grpSp>
        <p:nvGrpSpPr>
          <p:cNvPr id="18" name="组合 17"/>
          <p:cNvGrpSpPr/>
          <p:nvPr/>
        </p:nvGrpSpPr>
        <p:grpSpPr>
          <a:xfrm>
            <a:off x="5124751" y="2420751"/>
            <a:ext cx="2443093" cy="3139687"/>
            <a:chOff x="5133389" y="2871223"/>
            <a:chExt cx="2443093" cy="3139687"/>
          </a:xfrm>
        </p:grpSpPr>
        <p:sp>
          <p:nvSpPr>
            <p:cNvPr id="19" name="Rectangle: Rounded Corners 53"/>
            <p:cNvSpPr/>
            <p:nvPr/>
          </p:nvSpPr>
          <p:spPr>
            <a:xfrm>
              <a:off x="5133389" y="2871223"/>
              <a:ext cx="2443093" cy="3139687"/>
            </a:xfrm>
            <a:prstGeom prst="roundRect">
              <a:avLst>
                <a:gd name="adj" fmla="val 500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rgbClr val="F8F8F8"/>
                </a:solidFill>
                <a:latin typeface="黑体" panose="02010609060101010101" pitchFamily="49" charset="-122"/>
                <a:ea typeface="黑体" panose="02010609060101010101" pitchFamily="49" charset="-122"/>
              </a:endParaRPr>
            </a:p>
          </p:txBody>
        </p:sp>
        <p:sp>
          <p:nvSpPr>
            <p:cNvPr id="20" name="Freeform: Shape 50"/>
            <p:cNvSpPr/>
            <p:nvPr/>
          </p:nvSpPr>
          <p:spPr bwMode="auto">
            <a:xfrm>
              <a:off x="6030598" y="3129152"/>
              <a:ext cx="679196" cy="679196"/>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rgbClr val="F8F8F8"/>
            </a:solidFill>
            <a:ln>
              <a:noFill/>
            </a:ln>
          </p:spPr>
          <p:txBody>
            <a:bodyPr anchor="ctr"/>
            <a:lstStyle/>
            <a:p>
              <a:pPr algn="ctr"/>
              <a:endParaRPr>
                <a:latin typeface="黑体" panose="02010609060101010101" pitchFamily="49" charset="-122"/>
                <a:ea typeface="黑体" panose="02010609060101010101" pitchFamily="49" charset="-122"/>
              </a:endParaRPr>
            </a:p>
          </p:txBody>
        </p:sp>
        <p:sp>
          <p:nvSpPr>
            <p:cNvPr id="21" name="矩形 20"/>
            <p:cNvSpPr/>
            <p:nvPr/>
          </p:nvSpPr>
          <p:spPr>
            <a:xfrm>
              <a:off x="5376280" y="4373164"/>
              <a:ext cx="1876249" cy="540725"/>
            </a:xfrm>
            <a:prstGeom prst="rect">
              <a:avLst/>
            </a:prstGeom>
          </p:spPr>
          <p:txBody>
            <a:bodyPr wrap="square" anchor="ctr">
              <a:spAutoFit/>
            </a:bodyPr>
            <a:lstStyle/>
            <a:p>
              <a:pPr algn="ctr"/>
              <a:r>
                <a:rPr lang="zh-CN" altLang="en-US" sz="2800" b="1" dirty="0">
                  <a:solidFill>
                    <a:srgbClr val="F8F8F8"/>
                  </a:solidFill>
                  <a:latin typeface="黑体" panose="02010609060101010101" pitchFamily="49" charset="-122"/>
                  <a:ea typeface="黑体" panose="02010609060101010101" pitchFamily="49" charset="-122"/>
                </a:rPr>
                <a:t>社群变现</a:t>
              </a:r>
              <a:endParaRPr lang="zh-CN" altLang="en-US" sz="2800" b="1" dirty="0">
                <a:solidFill>
                  <a:srgbClr val="F8F8F8"/>
                </a:solidFill>
                <a:latin typeface="黑体" panose="02010609060101010101" pitchFamily="49" charset="-122"/>
                <a:ea typeface="黑体" panose="02010609060101010101" pitchFamily="49" charset="-122"/>
              </a:endParaRPr>
            </a:p>
          </p:txBody>
        </p:sp>
      </p:grpSp>
      <p:grpSp>
        <p:nvGrpSpPr>
          <p:cNvPr id="22" name="组合 21"/>
          <p:cNvGrpSpPr/>
          <p:nvPr/>
        </p:nvGrpSpPr>
        <p:grpSpPr>
          <a:xfrm>
            <a:off x="8327170" y="2420888"/>
            <a:ext cx="2443093" cy="3138916"/>
            <a:chOff x="8335808" y="2871360"/>
            <a:chExt cx="2443093" cy="3138916"/>
          </a:xfrm>
        </p:grpSpPr>
        <p:sp>
          <p:nvSpPr>
            <p:cNvPr id="23" name="Rectangle: Rounded Corners 60"/>
            <p:cNvSpPr/>
            <p:nvPr/>
          </p:nvSpPr>
          <p:spPr>
            <a:xfrm>
              <a:off x="8335808" y="2871360"/>
              <a:ext cx="2443093" cy="3138916"/>
            </a:xfrm>
            <a:prstGeom prst="roundRect">
              <a:avLst>
                <a:gd name="adj" fmla="val 5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黑体" panose="02010609060101010101" pitchFamily="49" charset="-122"/>
                <a:ea typeface="黑体" panose="02010609060101010101" pitchFamily="49" charset="-122"/>
              </a:endParaRPr>
            </a:p>
          </p:txBody>
        </p:sp>
        <p:sp>
          <p:nvSpPr>
            <p:cNvPr id="24" name="Freeform: Shape 48"/>
            <p:cNvSpPr/>
            <p:nvPr/>
          </p:nvSpPr>
          <p:spPr bwMode="auto">
            <a:xfrm>
              <a:off x="9233017" y="3129289"/>
              <a:ext cx="679196" cy="679196"/>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rgbClr val="F8F8F8"/>
            </a:solidFill>
            <a:ln>
              <a:noFill/>
            </a:ln>
          </p:spPr>
          <p:txBody>
            <a:bodyPr anchor="ctr"/>
            <a:lstStyle/>
            <a:p>
              <a:pPr algn="ctr"/>
              <a:endParaRPr>
                <a:latin typeface="黑体" panose="02010609060101010101" pitchFamily="49" charset="-122"/>
                <a:ea typeface="黑体" panose="02010609060101010101" pitchFamily="49" charset="-122"/>
              </a:endParaRPr>
            </a:p>
          </p:txBody>
        </p:sp>
        <p:sp>
          <p:nvSpPr>
            <p:cNvPr id="25" name="矩形 24"/>
            <p:cNvSpPr/>
            <p:nvPr/>
          </p:nvSpPr>
          <p:spPr>
            <a:xfrm>
              <a:off x="8443819" y="4504162"/>
              <a:ext cx="2227069" cy="540725"/>
            </a:xfrm>
            <a:prstGeom prst="rect">
              <a:avLst/>
            </a:prstGeom>
          </p:spPr>
          <p:txBody>
            <a:bodyPr wrap="square" anchor="ctr">
              <a:spAutoFit/>
            </a:bodyPr>
            <a:lstStyle/>
            <a:p>
              <a:pPr algn="ctr"/>
              <a:r>
                <a:rPr lang="zh-CN" altLang="en-US" sz="2800" b="1" dirty="0">
                  <a:solidFill>
                    <a:srgbClr val="F8F8F8"/>
                  </a:solidFill>
                  <a:latin typeface="黑体" panose="02010609060101010101" pitchFamily="49" charset="-122"/>
                  <a:ea typeface="黑体" panose="02010609060101010101" pitchFamily="49" charset="-122"/>
                </a:rPr>
                <a:t>出版变现</a:t>
              </a:r>
              <a:endParaRPr lang="zh-CN" altLang="en-US" sz="2800" b="1" dirty="0">
                <a:solidFill>
                  <a:srgbClr val="F8F8F8"/>
                </a:solidFill>
                <a:latin typeface="黑体" panose="02010609060101010101" pitchFamily="49" charset="-122"/>
                <a:ea typeface="黑体" panose="02010609060101010101" pitchFamily="49" charset="-12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500" fill="hold"/>
                                        <p:tgtEl>
                                          <p:spTgt spid="14"/>
                                        </p:tgtEl>
                                        <p:attrNameLst>
                                          <p:attrName>ppt_w</p:attrName>
                                        </p:attrNameLst>
                                      </p:cBhvr>
                                      <p:tavLst>
                                        <p:tav tm="0">
                                          <p:val>
                                            <p:fltVal val="0"/>
                                          </p:val>
                                        </p:tav>
                                        <p:tav tm="100000">
                                          <p:val>
                                            <p:strVal val="#ppt_w"/>
                                          </p:val>
                                        </p:tav>
                                      </p:tavLst>
                                    </p:anim>
                                    <p:anim calcmode="lin" valueType="num">
                                      <p:cBhvr>
                                        <p:cTn id="11" dur="500" fill="hold"/>
                                        <p:tgtEl>
                                          <p:spTgt spid="14"/>
                                        </p:tgtEl>
                                        <p:attrNameLst>
                                          <p:attrName>ppt_h</p:attrName>
                                        </p:attrNameLst>
                                      </p:cBhvr>
                                      <p:tavLst>
                                        <p:tav tm="0">
                                          <p:val>
                                            <p:fltVal val="0"/>
                                          </p:val>
                                        </p:tav>
                                        <p:tav tm="100000">
                                          <p:val>
                                            <p:strVal val="#ppt_h"/>
                                          </p:val>
                                        </p:tav>
                                      </p:tavLst>
                                    </p:anim>
                                    <p:animEffect transition="in" filter="fade">
                                      <p:cBhvr>
                                        <p:cTn id="12" dur="500"/>
                                        <p:tgtEl>
                                          <p:spTgt spid="14"/>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9"/>
          <p:cNvSpPr>
            <a:spLocks noChangeShapeType="1"/>
          </p:cNvSpPr>
          <p:nvPr/>
        </p:nvSpPr>
        <p:spPr bwMode="auto">
          <a:xfrm>
            <a:off x="3260726" y="2538784"/>
            <a:ext cx="6438055" cy="0"/>
          </a:xfrm>
          <a:prstGeom prst="line">
            <a:avLst/>
          </a:prstGeom>
          <a:noFill/>
          <a:ln w="13">
            <a:solidFill>
              <a:srgbClr val="2E2C2C"/>
            </a:solidFill>
            <a:round/>
          </a:ln>
          <a:extLst>
            <a:ext uri="{909E8E84-426E-40DD-AFC4-6F175D3DCCD1}">
              <a14:hiddenFill xmlns:a14="http://schemas.microsoft.com/office/drawing/2010/main">
                <a:noFill/>
              </a14:hiddenFill>
            </a:ext>
          </a:extLst>
        </p:spPr>
        <p:txBody>
          <a:bodyPr/>
          <a:lstStyle/>
          <a:p>
            <a:endParaRPr lang="zh-CN" altLang="en-US"/>
          </a:p>
        </p:txBody>
      </p:sp>
      <p:sp>
        <p:nvSpPr>
          <p:cNvPr id="4" name="TextBox 5"/>
          <p:cNvSpPr txBox="1">
            <a:spLocks noChangeArrowheads="1"/>
          </p:cNvSpPr>
          <p:nvPr/>
        </p:nvSpPr>
        <p:spPr bwMode="auto">
          <a:xfrm>
            <a:off x="3295651" y="2078410"/>
            <a:ext cx="186662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600" b="1" dirty="0">
                <a:latin typeface="黑体" panose="02010609060101010101" pitchFamily="49" charset="-122"/>
                <a:ea typeface="黑体" panose="02010609060101010101" pitchFamily="49" charset="-122"/>
              </a:rPr>
              <a:t>植入广告</a:t>
            </a:r>
            <a:endParaRPr lang="en-US" altLang="zh-CN" sz="2600" b="1" dirty="0">
              <a:latin typeface="黑体" panose="02010609060101010101" pitchFamily="49" charset="-122"/>
              <a:ea typeface="黑体" panose="02010609060101010101" pitchFamily="49" charset="-122"/>
            </a:endParaRPr>
          </a:p>
        </p:txBody>
      </p:sp>
      <p:sp>
        <p:nvSpPr>
          <p:cNvPr id="5" name="TextBox 6"/>
          <p:cNvSpPr txBox="1">
            <a:spLocks noChangeArrowheads="1"/>
          </p:cNvSpPr>
          <p:nvPr/>
        </p:nvSpPr>
        <p:spPr bwMode="auto">
          <a:xfrm>
            <a:off x="3287713" y="2589585"/>
            <a:ext cx="641106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dirty="0">
                <a:latin typeface="黑体" panose="02010609060101010101" pitchFamily="49" charset="-122"/>
                <a:ea typeface="黑体" panose="02010609060101010101" pitchFamily="49" charset="-122"/>
              </a:rPr>
              <a:t>将广告与短视频内容相结合，分为硬植入和软植入</a:t>
            </a:r>
            <a:endParaRPr lang="zh-CN" altLang="en-US" sz="2200" dirty="0">
              <a:latin typeface="黑体" panose="02010609060101010101" pitchFamily="49" charset="-122"/>
              <a:ea typeface="黑体" panose="02010609060101010101" pitchFamily="49" charset="-122"/>
            </a:endParaRPr>
          </a:p>
        </p:txBody>
      </p:sp>
      <p:sp>
        <p:nvSpPr>
          <p:cNvPr id="6" name="Freeform 8"/>
          <p:cNvSpPr/>
          <p:nvPr/>
        </p:nvSpPr>
        <p:spPr bwMode="auto">
          <a:xfrm>
            <a:off x="2827338" y="2381623"/>
            <a:ext cx="271463" cy="312737"/>
          </a:xfrm>
          <a:custGeom>
            <a:avLst/>
            <a:gdLst>
              <a:gd name="T0" fmla="*/ 268949490 w 274"/>
              <a:gd name="T1" fmla="*/ 153778801 h 317"/>
              <a:gd name="T2" fmla="*/ 134475241 w 274"/>
              <a:gd name="T3" fmla="*/ 231641435 h 317"/>
              <a:gd name="T4" fmla="*/ 0 w 274"/>
              <a:gd name="T5" fmla="*/ 308531329 h 317"/>
              <a:gd name="T6" fmla="*/ 0 w 274"/>
              <a:gd name="T7" fmla="*/ 153778801 h 317"/>
              <a:gd name="T8" fmla="*/ 0 w 274"/>
              <a:gd name="T9" fmla="*/ 0 h 317"/>
              <a:gd name="T10" fmla="*/ 134475241 w 274"/>
              <a:gd name="T11" fmla="*/ 76889894 h 317"/>
              <a:gd name="T12" fmla="*/ 268949490 w 274"/>
              <a:gd name="T13" fmla="*/ 153778801 h 3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4" h="317">
                <a:moveTo>
                  <a:pt x="274" y="158"/>
                </a:moveTo>
                <a:lnTo>
                  <a:pt x="137" y="238"/>
                </a:lnTo>
                <a:lnTo>
                  <a:pt x="0" y="317"/>
                </a:lnTo>
                <a:lnTo>
                  <a:pt x="0" y="158"/>
                </a:lnTo>
                <a:lnTo>
                  <a:pt x="0" y="0"/>
                </a:lnTo>
                <a:lnTo>
                  <a:pt x="137" y="79"/>
                </a:lnTo>
                <a:lnTo>
                  <a:pt x="274" y="15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 name="Line 9"/>
          <p:cNvSpPr>
            <a:spLocks noChangeShapeType="1"/>
          </p:cNvSpPr>
          <p:nvPr/>
        </p:nvSpPr>
        <p:spPr bwMode="auto">
          <a:xfrm>
            <a:off x="3260727" y="5847532"/>
            <a:ext cx="5416668" cy="0"/>
          </a:xfrm>
          <a:prstGeom prst="line">
            <a:avLst/>
          </a:prstGeom>
          <a:noFill/>
          <a:ln w="13">
            <a:solidFill>
              <a:srgbClr val="2E2C2C"/>
            </a:solidFill>
            <a:round/>
          </a:ln>
          <a:extLst>
            <a:ext uri="{909E8E84-426E-40DD-AFC4-6F175D3DCCD1}">
              <a14:hiddenFill xmlns:a14="http://schemas.microsoft.com/office/drawing/2010/main">
                <a:noFill/>
              </a14:hiddenFill>
            </a:ext>
          </a:extLst>
        </p:spPr>
        <p:txBody>
          <a:bodyPr/>
          <a:lstStyle/>
          <a:p>
            <a:endParaRPr lang="zh-CN" altLang="en-US"/>
          </a:p>
        </p:txBody>
      </p:sp>
      <p:sp>
        <p:nvSpPr>
          <p:cNvPr id="8" name="TextBox 9"/>
          <p:cNvSpPr txBox="1">
            <a:spLocks noChangeArrowheads="1"/>
          </p:cNvSpPr>
          <p:nvPr/>
        </p:nvSpPr>
        <p:spPr bwMode="auto">
          <a:xfrm>
            <a:off x="3295651" y="5388745"/>
            <a:ext cx="323477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600" b="1" dirty="0">
                <a:latin typeface="黑体" panose="02010609060101010101" pitchFamily="49" charset="-122"/>
                <a:ea typeface="黑体" panose="02010609060101010101" pitchFamily="49" charset="-122"/>
              </a:rPr>
              <a:t>冠名活动和其他模式</a:t>
            </a:r>
            <a:endParaRPr lang="en-US" altLang="zh-CN" sz="2600" b="1" dirty="0">
              <a:latin typeface="黑体" panose="02010609060101010101" pitchFamily="49" charset="-122"/>
              <a:ea typeface="黑体" panose="02010609060101010101" pitchFamily="49" charset="-122"/>
            </a:endParaRPr>
          </a:p>
        </p:txBody>
      </p:sp>
      <p:sp>
        <p:nvSpPr>
          <p:cNvPr id="9" name="TextBox 10"/>
          <p:cNvSpPr txBox="1">
            <a:spLocks noChangeArrowheads="1"/>
          </p:cNvSpPr>
          <p:nvPr/>
        </p:nvSpPr>
        <p:spPr bwMode="auto">
          <a:xfrm>
            <a:off x="3129985" y="5868844"/>
            <a:ext cx="584871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dirty="0">
                <a:latin typeface="+mj-lt"/>
                <a:ea typeface="黑体" panose="02010609060101010101" pitchFamily="49" charset="-122"/>
              </a:rPr>
              <a:t>冠名短视频内容中直接提到的广告，或者将广告商的品牌商标或产品直接置于视频场景中</a:t>
            </a:r>
            <a:endParaRPr lang="zh-CN" altLang="en-US" sz="2200" dirty="0">
              <a:latin typeface="+mj-lt"/>
              <a:ea typeface="黑体" panose="02010609060101010101" pitchFamily="49" charset="-122"/>
            </a:endParaRPr>
          </a:p>
        </p:txBody>
      </p:sp>
      <p:sp>
        <p:nvSpPr>
          <p:cNvPr id="10" name="Freeform 8"/>
          <p:cNvSpPr/>
          <p:nvPr/>
        </p:nvSpPr>
        <p:spPr bwMode="auto">
          <a:xfrm>
            <a:off x="2827338" y="5691957"/>
            <a:ext cx="271463" cy="312737"/>
          </a:xfrm>
          <a:custGeom>
            <a:avLst/>
            <a:gdLst>
              <a:gd name="T0" fmla="*/ 268949490 w 274"/>
              <a:gd name="T1" fmla="*/ 153778801 h 317"/>
              <a:gd name="T2" fmla="*/ 134475241 w 274"/>
              <a:gd name="T3" fmla="*/ 231641435 h 317"/>
              <a:gd name="T4" fmla="*/ 0 w 274"/>
              <a:gd name="T5" fmla="*/ 308531329 h 317"/>
              <a:gd name="T6" fmla="*/ 0 w 274"/>
              <a:gd name="T7" fmla="*/ 153778801 h 317"/>
              <a:gd name="T8" fmla="*/ 0 w 274"/>
              <a:gd name="T9" fmla="*/ 0 h 317"/>
              <a:gd name="T10" fmla="*/ 134475241 w 274"/>
              <a:gd name="T11" fmla="*/ 76889894 h 317"/>
              <a:gd name="T12" fmla="*/ 268949490 w 274"/>
              <a:gd name="T13" fmla="*/ 153778801 h 3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4" h="317">
                <a:moveTo>
                  <a:pt x="274" y="158"/>
                </a:moveTo>
                <a:lnTo>
                  <a:pt x="137" y="238"/>
                </a:lnTo>
                <a:lnTo>
                  <a:pt x="0" y="317"/>
                </a:lnTo>
                <a:lnTo>
                  <a:pt x="0" y="158"/>
                </a:lnTo>
                <a:lnTo>
                  <a:pt x="0" y="0"/>
                </a:lnTo>
                <a:lnTo>
                  <a:pt x="137" y="79"/>
                </a:lnTo>
                <a:lnTo>
                  <a:pt x="274" y="15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 name="Line 9"/>
          <p:cNvSpPr>
            <a:spLocks noChangeShapeType="1"/>
          </p:cNvSpPr>
          <p:nvPr/>
        </p:nvSpPr>
        <p:spPr bwMode="auto">
          <a:xfrm>
            <a:off x="4727576" y="4243548"/>
            <a:ext cx="6192837" cy="3175"/>
          </a:xfrm>
          <a:prstGeom prst="line">
            <a:avLst/>
          </a:prstGeom>
          <a:noFill/>
          <a:ln w="13">
            <a:solidFill>
              <a:srgbClr val="2E2C2C"/>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 name="TextBox 13"/>
          <p:cNvSpPr txBox="1">
            <a:spLocks noChangeArrowheads="1"/>
          </p:cNvSpPr>
          <p:nvPr/>
        </p:nvSpPr>
        <p:spPr bwMode="auto">
          <a:xfrm>
            <a:off x="4764088" y="3784760"/>
            <a:ext cx="16223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600" b="1" dirty="0">
                <a:latin typeface="黑体" panose="02010609060101010101" pitchFamily="49" charset="-122"/>
                <a:ea typeface="黑体" panose="02010609060101010101" pitchFamily="49" charset="-122"/>
              </a:rPr>
              <a:t>接单广告</a:t>
            </a:r>
            <a:endParaRPr lang="en-US" altLang="zh-CN" sz="2600" b="1" dirty="0">
              <a:latin typeface="黑体" panose="02010609060101010101" pitchFamily="49" charset="-122"/>
              <a:ea typeface="黑体" panose="02010609060101010101" pitchFamily="49" charset="-122"/>
            </a:endParaRPr>
          </a:p>
        </p:txBody>
      </p:sp>
      <p:sp>
        <p:nvSpPr>
          <p:cNvPr id="13" name="TextBox 14"/>
          <p:cNvSpPr txBox="1">
            <a:spLocks noChangeArrowheads="1"/>
          </p:cNvSpPr>
          <p:nvPr/>
        </p:nvSpPr>
        <p:spPr bwMode="auto">
          <a:xfrm>
            <a:off x="4756150" y="4295935"/>
            <a:ext cx="638279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dirty="0">
                <a:latin typeface="黑体" panose="02010609060101010101" pitchFamily="49" charset="-122"/>
                <a:ea typeface="黑体" panose="02010609060101010101" pitchFamily="49" charset="-122"/>
              </a:rPr>
              <a:t>利用平台的广告系统派发的商品广告进行内容创作</a:t>
            </a:r>
            <a:endParaRPr lang="zh-CN" altLang="en-US" sz="2200" dirty="0">
              <a:latin typeface="黑体" panose="02010609060101010101" pitchFamily="49" charset="-122"/>
              <a:ea typeface="黑体" panose="02010609060101010101" pitchFamily="49" charset="-122"/>
            </a:endParaRPr>
          </a:p>
        </p:txBody>
      </p:sp>
      <p:sp>
        <p:nvSpPr>
          <p:cNvPr id="14" name="Freeform 8"/>
          <p:cNvSpPr/>
          <p:nvPr/>
        </p:nvSpPr>
        <p:spPr bwMode="auto">
          <a:xfrm>
            <a:off x="4295776" y="4088766"/>
            <a:ext cx="271462" cy="312738"/>
          </a:xfrm>
          <a:custGeom>
            <a:avLst/>
            <a:gdLst>
              <a:gd name="T0" fmla="*/ 268947509 w 274"/>
              <a:gd name="T1" fmla="*/ 153780279 h 317"/>
              <a:gd name="T2" fmla="*/ 134473754 w 274"/>
              <a:gd name="T3" fmla="*/ 231643162 h 317"/>
              <a:gd name="T4" fmla="*/ 0 w 274"/>
              <a:gd name="T5" fmla="*/ 308533302 h 317"/>
              <a:gd name="T6" fmla="*/ 0 w 274"/>
              <a:gd name="T7" fmla="*/ 153780279 h 317"/>
              <a:gd name="T8" fmla="*/ 0 w 274"/>
              <a:gd name="T9" fmla="*/ 0 h 317"/>
              <a:gd name="T10" fmla="*/ 134473754 w 274"/>
              <a:gd name="T11" fmla="*/ 76890140 h 317"/>
              <a:gd name="T12" fmla="*/ 268947509 w 274"/>
              <a:gd name="T13" fmla="*/ 153780279 h 3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4" h="317">
                <a:moveTo>
                  <a:pt x="274" y="158"/>
                </a:moveTo>
                <a:lnTo>
                  <a:pt x="137" y="238"/>
                </a:lnTo>
                <a:lnTo>
                  <a:pt x="0" y="317"/>
                </a:lnTo>
                <a:lnTo>
                  <a:pt x="0" y="158"/>
                </a:lnTo>
                <a:lnTo>
                  <a:pt x="0" y="0"/>
                </a:lnTo>
                <a:lnTo>
                  <a:pt x="137" y="79"/>
                </a:lnTo>
                <a:lnTo>
                  <a:pt x="274" y="15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15" name="组合 14"/>
          <p:cNvGrpSpPr/>
          <p:nvPr/>
        </p:nvGrpSpPr>
        <p:grpSpPr>
          <a:xfrm>
            <a:off x="1096963" y="1722810"/>
            <a:ext cx="1440000" cy="1440000"/>
            <a:chOff x="1096963" y="1272381"/>
            <a:chExt cx="1633538" cy="1631950"/>
          </a:xfrm>
        </p:grpSpPr>
        <p:sp>
          <p:nvSpPr>
            <p:cNvPr id="16" name="Oval 6"/>
            <p:cNvSpPr>
              <a:spLocks noChangeArrowheads="1"/>
            </p:cNvSpPr>
            <p:nvPr/>
          </p:nvSpPr>
          <p:spPr bwMode="auto">
            <a:xfrm>
              <a:off x="1096963" y="1272381"/>
              <a:ext cx="1633538" cy="1631950"/>
            </a:xfrm>
            <a:prstGeom prst="ellipse">
              <a:avLst/>
            </a:prstGeom>
            <a:solidFill>
              <a:srgbClr val="DFDFE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3200" b="1">
                <a:latin typeface="+mj-lt"/>
                <a:ea typeface="宋体" panose="02010600030101010101" pitchFamily="2" charset="-122"/>
              </a:endParaRPr>
            </a:p>
          </p:txBody>
        </p:sp>
        <p:sp>
          <p:nvSpPr>
            <p:cNvPr id="17" name="Oval 7"/>
            <p:cNvSpPr>
              <a:spLocks noChangeArrowheads="1"/>
            </p:cNvSpPr>
            <p:nvPr/>
          </p:nvSpPr>
          <p:spPr bwMode="auto">
            <a:xfrm>
              <a:off x="1233488" y="1408906"/>
              <a:ext cx="1360488" cy="13589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3200" b="1">
                <a:latin typeface="+mj-lt"/>
                <a:ea typeface="宋体" panose="02010600030101010101" pitchFamily="2" charset="-122"/>
              </a:endParaRPr>
            </a:p>
          </p:txBody>
        </p:sp>
        <p:sp>
          <p:nvSpPr>
            <p:cNvPr id="18" name="TextBox 18"/>
            <p:cNvSpPr txBox="1">
              <a:spLocks noChangeArrowheads="1"/>
            </p:cNvSpPr>
            <p:nvPr/>
          </p:nvSpPr>
          <p:spPr bwMode="auto">
            <a:xfrm>
              <a:off x="1164432" y="1805163"/>
              <a:ext cx="1498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200" b="1" dirty="0">
                  <a:solidFill>
                    <a:srgbClr val="FFFFFF"/>
                  </a:solidFill>
                  <a:latin typeface="+mj-lt"/>
                </a:rPr>
                <a:t>1</a:t>
              </a:r>
              <a:endParaRPr lang="en-US" altLang="zh-CN" sz="3200" b="1" dirty="0">
                <a:solidFill>
                  <a:srgbClr val="FFFFFF"/>
                </a:solidFill>
                <a:latin typeface="+mj-lt"/>
              </a:endParaRPr>
            </a:p>
          </p:txBody>
        </p:sp>
      </p:grpSp>
      <p:grpSp>
        <p:nvGrpSpPr>
          <p:cNvPr id="19" name="组合 18"/>
          <p:cNvGrpSpPr/>
          <p:nvPr/>
        </p:nvGrpSpPr>
        <p:grpSpPr>
          <a:xfrm>
            <a:off x="1096963" y="5031557"/>
            <a:ext cx="1440000" cy="1440000"/>
            <a:chOff x="1096963" y="4581128"/>
            <a:chExt cx="1633538" cy="1631950"/>
          </a:xfrm>
        </p:grpSpPr>
        <p:sp>
          <p:nvSpPr>
            <p:cNvPr id="20" name="Oval 6"/>
            <p:cNvSpPr>
              <a:spLocks noChangeArrowheads="1"/>
            </p:cNvSpPr>
            <p:nvPr/>
          </p:nvSpPr>
          <p:spPr bwMode="auto">
            <a:xfrm>
              <a:off x="1096963" y="4581128"/>
              <a:ext cx="1633538" cy="1631950"/>
            </a:xfrm>
            <a:prstGeom prst="ellipse">
              <a:avLst/>
            </a:prstGeom>
            <a:solidFill>
              <a:srgbClr val="DFDFE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3200" b="1">
                <a:latin typeface="+mj-lt"/>
                <a:ea typeface="宋体" panose="02010600030101010101" pitchFamily="2" charset="-122"/>
              </a:endParaRPr>
            </a:p>
          </p:txBody>
        </p:sp>
        <p:sp>
          <p:nvSpPr>
            <p:cNvPr id="21" name="Oval 7"/>
            <p:cNvSpPr>
              <a:spLocks noChangeArrowheads="1"/>
            </p:cNvSpPr>
            <p:nvPr/>
          </p:nvSpPr>
          <p:spPr bwMode="auto">
            <a:xfrm>
              <a:off x="1233488" y="4717653"/>
              <a:ext cx="1360488" cy="1358900"/>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3200" b="1">
                <a:latin typeface="+mj-lt"/>
                <a:ea typeface="宋体" panose="02010600030101010101" pitchFamily="2" charset="-122"/>
              </a:endParaRPr>
            </a:p>
          </p:txBody>
        </p:sp>
        <p:sp>
          <p:nvSpPr>
            <p:cNvPr id="22" name="TextBox 21"/>
            <p:cNvSpPr txBox="1">
              <a:spLocks noChangeArrowheads="1"/>
            </p:cNvSpPr>
            <p:nvPr/>
          </p:nvSpPr>
          <p:spPr bwMode="auto">
            <a:xfrm>
              <a:off x="1164432" y="5118013"/>
              <a:ext cx="1498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200" b="1" dirty="0">
                  <a:solidFill>
                    <a:srgbClr val="FFFFFF"/>
                  </a:solidFill>
                  <a:latin typeface="+mj-lt"/>
                </a:rPr>
                <a:t>3</a:t>
              </a:r>
              <a:endParaRPr lang="en-US" altLang="zh-CN" sz="3200" b="1" dirty="0">
                <a:solidFill>
                  <a:srgbClr val="FFFFFF"/>
                </a:solidFill>
                <a:latin typeface="+mj-lt"/>
              </a:endParaRPr>
            </a:p>
          </p:txBody>
        </p:sp>
      </p:grpSp>
      <p:grpSp>
        <p:nvGrpSpPr>
          <p:cNvPr id="23" name="组合 22"/>
          <p:cNvGrpSpPr/>
          <p:nvPr/>
        </p:nvGrpSpPr>
        <p:grpSpPr>
          <a:xfrm>
            <a:off x="2565401" y="3429160"/>
            <a:ext cx="1440000" cy="1440000"/>
            <a:chOff x="2565401" y="2924944"/>
            <a:chExt cx="1633537" cy="1631950"/>
          </a:xfrm>
        </p:grpSpPr>
        <p:sp>
          <p:nvSpPr>
            <p:cNvPr id="24" name="Oval 6"/>
            <p:cNvSpPr>
              <a:spLocks noChangeArrowheads="1"/>
            </p:cNvSpPr>
            <p:nvPr/>
          </p:nvSpPr>
          <p:spPr bwMode="auto">
            <a:xfrm>
              <a:off x="2565401" y="2924944"/>
              <a:ext cx="1633537" cy="1631950"/>
            </a:xfrm>
            <a:prstGeom prst="ellipse">
              <a:avLst/>
            </a:prstGeom>
            <a:solidFill>
              <a:srgbClr val="DFDFE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3200" b="1">
                <a:latin typeface="+mj-lt"/>
                <a:ea typeface="宋体" panose="02010600030101010101" pitchFamily="2" charset="-122"/>
              </a:endParaRPr>
            </a:p>
          </p:txBody>
        </p:sp>
        <p:sp>
          <p:nvSpPr>
            <p:cNvPr id="25" name="Oval 7"/>
            <p:cNvSpPr>
              <a:spLocks noChangeArrowheads="1"/>
            </p:cNvSpPr>
            <p:nvPr/>
          </p:nvSpPr>
          <p:spPr bwMode="auto">
            <a:xfrm>
              <a:off x="2701926" y="3061469"/>
              <a:ext cx="1360487" cy="1358900"/>
            </a:xfrm>
            <a:prstGeom prst="ellipse">
              <a:avLst/>
            </a:pr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3200" b="1">
                <a:latin typeface="+mj-lt"/>
                <a:ea typeface="宋体" panose="02010600030101010101" pitchFamily="2" charset="-122"/>
              </a:endParaRPr>
            </a:p>
          </p:txBody>
        </p:sp>
        <p:sp>
          <p:nvSpPr>
            <p:cNvPr id="26" name="TextBox 24"/>
            <p:cNvSpPr txBox="1">
              <a:spLocks noChangeArrowheads="1"/>
            </p:cNvSpPr>
            <p:nvPr/>
          </p:nvSpPr>
          <p:spPr bwMode="auto">
            <a:xfrm>
              <a:off x="2632869" y="3475359"/>
              <a:ext cx="1498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200" b="1" dirty="0">
                  <a:solidFill>
                    <a:srgbClr val="FFFFFF"/>
                  </a:solidFill>
                  <a:latin typeface="+mj-lt"/>
                </a:rPr>
                <a:t>2</a:t>
              </a:r>
              <a:endParaRPr lang="en-US" altLang="zh-CN" sz="3200" b="1" dirty="0">
                <a:solidFill>
                  <a:srgbClr val="FFFFFF"/>
                </a:solidFill>
                <a:latin typeface="+mj-lt"/>
              </a:endParaRPr>
            </a:p>
          </p:txBody>
        </p:sp>
      </p:grpSp>
      <p:sp>
        <p:nvSpPr>
          <p:cNvPr id="27" name="矩形 26"/>
          <p:cNvSpPr/>
          <p:nvPr/>
        </p:nvSpPr>
        <p:spPr>
          <a:xfrm>
            <a:off x="197882" y="955431"/>
            <a:ext cx="6188531" cy="584775"/>
          </a:xfrm>
          <a:prstGeom prst="rect">
            <a:avLst/>
          </a:prstGeom>
        </p:spPr>
        <p:txBody>
          <a:bodyPr wrap="square">
            <a:spAutoFit/>
          </a:bodyPr>
          <a:lstStyle/>
          <a:p>
            <a:pPr indent="612140"/>
            <a:r>
              <a:rPr lang="zh-CN" altLang="en-US" sz="3200" dirty="0">
                <a:solidFill>
                  <a:schemeClr val="accent2"/>
                </a:solidFill>
                <a:latin typeface="方正大黑简体" panose="03000509000000000000" pitchFamily="65" charset="-122"/>
                <a:ea typeface="方正大黑简体" panose="03000509000000000000" pitchFamily="65" charset="-122"/>
              </a:rPr>
              <a:t>（四）短视频</a:t>
            </a:r>
            <a:r>
              <a:rPr lang="en-US" altLang="zh-CN" sz="3200" dirty="0">
                <a:solidFill>
                  <a:schemeClr val="accent2"/>
                </a:solidFill>
                <a:latin typeface="方正大黑简体" panose="03000509000000000000" pitchFamily="65" charset="-122"/>
                <a:ea typeface="方正大黑简体" panose="03000509000000000000" pitchFamily="65" charset="-122"/>
              </a:rPr>
              <a:t>+</a:t>
            </a:r>
            <a:r>
              <a:rPr lang="zh-CN" altLang="en-US" sz="3200" dirty="0">
                <a:solidFill>
                  <a:schemeClr val="accent2"/>
                </a:solidFill>
                <a:latin typeface="方正大黑简体" panose="03000509000000000000" pitchFamily="65" charset="-122"/>
                <a:ea typeface="方正大黑简体" panose="03000509000000000000" pitchFamily="65" charset="-122"/>
              </a:rPr>
              <a:t>商业广告变现</a:t>
            </a:r>
            <a:endParaRPr lang="zh-CN" altLang="en-US" sz="3200" dirty="0">
              <a:solidFill>
                <a:schemeClr val="accent2"/>
              </a:solidFill>
              <a:latin typeface="方正大黑简体" panose="03000509000000000000" pitchFamily="65" charset="-122"/>
              <a:ea typeface="方正大黑简体" panose="03000509000000000000" pitchFamily="65"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80">
                                          <p:stCondLst>
                                            <p:cond delay="0"/>
                                          </p:stCondLst>
                                        </p:cTn>
                                        <p:tgtEl>
                                          <p:spTgt spid="15"/>
                                        </p:tgtEl>
                                      </p:cBhvr>
                                    </p:animEffect>
                                    <p:anim calcmode="lin" valueType="num">
                                      <p:cBhvr>
                                        <p:cTn id="12"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7" dur="26">
                                          <p:stCondLst>
                                            <p:cond delay="650"/>
                                          </p:stCondLst>
                                        </p:cTn>
                                        <p:tgtEl>
                                          <p:spTgt spid="15"/>
                                        </p:tgtEl>
                                      </p:cBhvr>
                                      <p:to x="100000" y="60000"/>
                                    </p:animScale>
                                    <p:animScale>
                                      <p:cBhvr>
                                        <p:cTn id="18" dur="166" decel="50000">
                                          <p:stCondLst>
                                            <p:cond delay="676"/>
                                          </p:stCondLst>
                                        </p:cTn>
                                        <p:tgtEl>
                                          <p:spTgt spid="15"/>
                                        </p:tgtEl>
                                      </p:cBhvr>
                                      <p:to x="100000" y="100000"/>
                                    </p:animScale>
                                    <p:animScale>
                                      <p:cBhvr>
                                        <p:cTn id="19" dur="26">
                                          <p:stCondLst>
                                            <p:cond delay="1312"/>
                                          </p:stCondLst>
                                        </p:cTn>
                                        <p:tgtEl>
                                          <p:spTgt spid="15"/>
                                        </p:tgtEl>
                                      </p:cBhvr>
                                      <p:to x="100000" y="80000"/>
                                    </p:animScale>
                                    <p:animScale>
                                      <p:cBhvr>
                                        <p:cTn id="20" dur="166" decel="50000">
                                          <p:stCondLst>
                                            <p:cond delay="1338"/>
                                          </p:stCondLst>
                                        </p:cTn>
                                        <p:tgtEl>
                                          <p:spTgt spid="15"/>
                                        </p:tgtEl>
                                      </p:cBhvr>
                                      <p:to x="100000" y="100000"/>
                                    </p:animScale>
                                    <p:animScale>
                                      <p:cBhvr>
                                        <p:cTn id="21" dur="26">
                                          <p:stCondLst>
                                            <p:cond delay="1642"/>
                                          </p:stCondLst>
                                        </p:cTn>
                                        <p:tgtEl>
                                          <p:spTgt spid="15"/>
                                        </p:tgtEl>
                                      </p:cBhvr>
                                      <p:to x="100000" y="90000"/>
                                    </p:animScale>
                                    <p:animScale>
                                      <p:cBhvr>
                                        <p:cTn id="22" dur="166" decel="50000">
                                          <p:stCondLst>
                                            <p:cond delay="1668"/>
                                          </p:stCondLst>
                                        </p:cTn>
                                        <p:tgtEl>
                                          <p:spTgt spid="15"/>
                                        </p:tgtEl>
                                      </p:cBhvr>
                                      <p:to x="100000" y="100000"/>
                                    </p:animScale>
                                    <p:animScale>
                                      <p:cBhvr>
                                        <p:cTn id="23" dur="26">
                                          <p:stCondLst>
                                            <p:cond delay="1808"/>
                                          </p:stCondLst>
                                        </p:cTn>
                                        <p:tgtEl>
                                          <p:spTgt spid="15"/>
                                        </p:tgtEl>
                                      </p:cBhvr>
                                      <p:to x="100000" y="95000"/>
                                    </p:animScale>
                                    <p:animScale>
                                      <p:cBhvr>
                                        <p:cTn id="24" dur="166" decel="50000">
                                          <p:stCondLst>
                                            <p:cond delay="1834"/>
                                          </p:stCondLst>
                                        </p:cTn>
                                        <p:tgtEl>
                                          <p:spTgt spid="15"/>
                                        </p:tgtEl>
                                      </p:cBhvr>
                                      <p:to x="100000" y="100000"/>
                                    </p:animScale>
                                  </p:childTnLst>
                                </p:cTn>
                              </p:par>
                            </p:childTnLst>
                          </p:cTn>
                        </p:par>
                        <p:par>
                          <p:cTn id="25" fill="hold">
                            <p:stCondLst>
                              <p:cond delay="2500"/>
                            </p:stCondLst>
                            <p:childTnLst>
                              <p:par>
                                <p:cTn id="26" presetID="1"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childTnLst>
                                </p:cTn>
                              </p:par>
                              <p:par>
                                <p:cTn id="28" presetID="63" presetClass="path" presetSubtype="0" accel="50000" decel="50000" fill="hold" grpId="1" nodeType="withEffect">
                                  <p:stCondLst>
                                    <p:cond delay="0"/>
                                  </p:stCondLst>
                                  <p:childTnLst>
                                    <p:animMotion origin="layout" path="M -3.87739E-6 2.59259E-6 L -0.07458 2.59259E-6 " pathEditMode="relative" rAng="0" ptsTypes="AA">
                                      <p:cBhvr>
                                        <p:cTn id="29" dur="500" spd="-99800" fill="hold"/>
                                        <p:tgtEl>
                                          <p:spTgt spid="6"/>
                                        </p:tgtEl>
                                        <p:attrNameLst>
                                          <p:attrName>ppt_x</p:attrName>
                                          <p:attrName>ppt_y</p:attrName>
                                        </p:attrNameLst>
                                      </p:cBhvr>
                                      <p:rCtr x="-3736" y="0"/>
                                    </p:animMotion>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500"/>
                                        <p:tgtEl>
                                          <p:spTgt spid="3"/>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down)">
                                      <p:cBhvr>
                                        <p:cTn id="37" dur="500"/>
                                        <p:tgtEl>
                                          <p:spTgt spid="4"/>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up)">
                                      <p:cBhvr>
                                        <p:cTn id="40" dur="500"/>
                                        <p:tgtEl>
                                          <p:spTgt spid="5"/>
                                        </p:tgtEl>
                                      </p:cBhvr>
                                    </p:animEffect>
                                  </p:childTnLst>
                                </p:cTn>
                              </p:par>
                            </p:childTnLst>
                          </p:cTn>
                        </p:par>
                        <p:par>
                          <p:cTn id="41" fill="hold">
                            <p:stCondLst>
                              <p:cond delay="3500"/>
                            </p:stCondLst>
                            <p:childTnLst>
                              <p:par>
                                <p:cTn id="42" presetID="26" presetClass="entr" presetSubtype="0"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down)">
                                      <p:cBhvr>
                                        <p:cTn id="44" dur="580">
                                          <p:stCondLst>
                                            <p:cond delay="0"/>
                                          </p:stCondLst>
                                        </p:cTn>
                                        <p:tgtEl>
                                          <p:spTgt spid="23"/>
                                        </p:tgtEl>
                                      </p:cBhvr>
                                    </p:animEffect>
                                    <p:anim calcmode="lin" valueType="num">
                                      <p:cBhvr>
                                        <p:cTn id="45"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50" dur="26">
                                          <p:stCondLst>
                                            <p:cond delay="650"/>
                                          </p:stCondLst>
                                        </p:cTn>
                                        <p:tgtEl>
                                          <p:spTgt spid="23"/>
                                        </p:tgtEl>
                                      </p:cBhvr>
                                      <p:to x="100000" y="60000"/>
                                    </p:animScale>
                                    <p:animScale>
                                      <p:cBhvr>
                                        <p:cTn id="51" dur="166" decel="50000">
                                          <p:stCondLst>
                                            <p:cond delay="676"/>
                                          </p:stCondLst>
                                        </p:cTn>
                                        <p:tgtEl>
                                          <p:spTgt spid="23"/>
                                        </p:tgtEl>
                                      </p:cBhvr>
                                      <p:to x="100000" y="100000"/>
                                    </p:animScale>
                                    <p:animScale>
                                      <p:cBhvr>
                                        <p:cTn id="52" dur="26">
                                          <p:stCondLst>
                                            <p:cond delay="1312"/>
                                          </p:stCondLst>
                                        </p:cTn>
                                        <p:tgtEl>
                                          <p:spTgt spid="23"/>
                                        </p:tgtEl>
                                      </p:cBhvr>
                                      <p:to x="100000" y="80000"/>
                                    </p:animScale>
                                    <p:animScale>
                                      <p:cBhvr>
                                        <p:cTn id="53" dur="166" decel="50000">
                                          <p:stCondLst>
                                            <p:cond delay="1338"/>
                                          </p:stCondLst>
                                        </p:cTn>
                                        <p:tgtEl>
                                          <p:spTgt spid="23"/>
                                        </p:tgtEl>
                                      </p:cBhvr>
                                      <p:to x="100000" y="100000"/>
                                    </p:animScale>
                                    <p:animScale>
                                      <p:cBhvr>
                                        <p:cTn id="54" dur="26">
                                          <p:stCondLst>
                                            <p:cond delay="1642"/>
                                          </p:stCondLst>
                                        </p:cTn>
                                        <p:tgtEl>
                                          <p:spTgt spid="23"/>
                                        </p:tgtEl>
                                      </p:cBhvr>
                                      <p:to x="100000" y="90000"/>
                                    </p:animScale>
                                    <p:animScale>
                                      <p:cBhvr>
                                        <p:cTn id="55" dur="166" decel="50000">
                                          <p:stCondLst>
                                            <p:cond delay="1668"/>
                                          </p:stCondLst>
                                        </p:cTn>
                                        <p:tgtEl>
                                          <p:spTgt spid="23"/>
                                        </p:tgtEl>
                                      </p:cBhvr>
                                      <p:to x="100000" y="100000"/>
                                    </p:animScale>
                                    <p:animScale>
                                      <p:cBhvr>
                                        <p:cTn id="56" dur="26">
                                          <p:stCondLst>
                                            <p:cond delay="1808"/>
                                          </p:stCondLst>
                                        </p:cTn>
                                        <p:tgtEl>
                                          <p:spTgt spid="23"/>
                                        </p:tgtEl>
                                      </p:cBhvr>
                                      <p:to x="100000" y="95000"/>
                                    </p:animScale>
                                    <p:animScale>
                                      <p:cBhvr>
                                        <p:cTn id="57" dur="166" decel="50000">
                                          <p:stCondLst>
                                            <p:cond delay="1834"/>
                                          </p:stCondLst>
                                        </p:cTn>
                                        <p:tgtEl>
                                          <p:spTgt spid="23"/>
                                        </p:tgtEl>
                                      </p:cBhvr>
                                      <p:to x="100000" y="100000"/>
                                    </p:animScale>
                                  </p:childTnLst>
                                </p:cTn>
                              </p:par>
                            </p:childTnLst>
                          </p:cTn>
                        </p:par>
                        <p:par>
                          <p:cTn id="58" fill="hold">
                            <p:stCondLst>
                              <p:cond delay="5500"/>
                            </p:stCondLst>
                            <p:childTnLst>
                              <p:par>
                                <p:cTn id="59" presetID="1"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par>
                                <p:cTn id="61" presetID="63" presetClass="path" presetSubtype="0" accel="50000" decel="50000" fill="hold" grpId="1" nodeType="withEffect">
                                  <p:stCondLst>
                                    <p:cond delay="0"/>
                                  </p:stCondLst>
                                  <p:childTnLst>
                                    <p:animMotion origin="layout" path="M 4.43837E-7 -1.48148E-6 L -0.07458 -1.48148E-6 " pathEditMode="relative" rAng="0" ptsTypes="AA">
                                      <p:cBhvr>
                                        <p:cTn id="62" dur="500" spd="-99800" fill="hold"/>
                                        <p:tgtEl>
                                          <p:spTgt spid="14"/>
                                        </p:tgtEl>
                                        <p:attrNameLst>
                                          <p:attrName>ppt_x</p:attrName>
                                          <p:attrName>ppt_y</p:attrName>
                                        </p:attrNameLst>
                                      </p:cBhvr>
                                      <p:rCtr x="-3736" y="0"/>
                                    </p:animMotion>
                                  </p:childTnLst>
                                </p:cTn>
                              </p:par>
                            </p:childTnLst>
                          </p:cTn>
                        </p:par>
                        <p:par>
                          <p:cTn id="63" fill="hold">
                            <p:stCondLst>
                              <p:cond delay="5500"/>
                            </p:stCondLst>
                            <p:childTnLst>
                              <p:par>
                                <p:cTn id="64" presetID="22" presetClass="entr" presetSubtype="8"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000"/>
                            </p:stCondLst>
                            <p:childTnLst>
                              <p:par>
                                <p:cTn id="68" presetID="22" presetClass="entr" presetSubtype="4"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wipe(down)">
                                      <p:cBhvr>
                                        <p:cTn id="70" dur="500"/>
                                        <p:tgtEl>
                                          <p:spTgt spid="12"/>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wipe(up)">
                                      <p:cBhvr>
                                        <p:cTn id="73" dur="500"/>
                                        <p:tgtEl>
                                          <p:spTgt spid="13"/>
                                        </p:tgtEl>
                                      </p:cBhvr>
                                    </p:animEffect>
                                  </p:childTnLst>
                                </p:cTn>
                              </p:par>
                            </p:childTnLst>
                          </p:cTn>
                        </p:par>
                        <p:par>
                          <p:cTn id="74" fill="hold">
                            <p:stCondLst>
                              <p:cond delay="6500"/>
                            </p:stCondLst>
                            <p:childTnLst>
                              <p:par>
                                <p:cTn id="75" presetID="26" presetClass="entr" presetSubtype="0" fill="hold" nodeType="after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wipe(down)">
                                      <p:cBhvr>
                                        <p:cTn id="77" dur="580">
                                          <p:stCondLst>
                                            <p:cond delay="0"/>
                                          </p:stCondLst>
                                        </p:cTn>
                                        <p:tgtEl>
                                          <p:spTgt spid="19"/>
                                        </p:tgtEl>
                                      </p:cBhvr>
                                    </p:animEffect>
                                    <p:anim calcmode="lin" valueType="num">
                                      <p:cBhvr>
                                        <p:cTn id="7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83" dur="26">
                                          <p:stCondLst>
                                            <p:cond delay="650"/>
                                          </p:stCondLst>
                                        </p:cTn>
                                        <p:tgtEl>
                                          <p:spTgt spid="19"/>
                                        </p:tgtEl>
                                      </p:cBhvr>
                                      <p:to x="100000" y="60000"/>
                                    </p:animScale>
                                    <p:animScale>
                                      <p:cBhvr>
                                        <p:cTn id="84" dur="166" decel="50000">
                                          <p:stCondLst>
                                            <p:cond delay="676"/>
                                          </p:stCondLst>
                                        </p:cTn>
                                        <p:tgtEl>
                                          <p:spTgt spid="19"/>
                                        </p:tgtEl>
                                      </p:cBhvr>
                                      <p:to x="100000" y="100000"/>
                                    </p:animScale>
                                    <p:animScale>
                                      <p:cBhvr>
                                        <p:cTn id="85" dur="26">
                                          <p:stCondLst>
                                            <p:cond delay="1312"/>
                                          </p:stCondLst>
                                        </p:cTn>
                                        <p:tgtEl>
                                          <p:spTgt spid="19"/>
                                        </p:tgtEl>
                                      </p:cBhvr>
                                      <p:to x="100000" y="80000"/>
                                    </p:animScale>
                                    <p:animScale>
                                      <p:cBhvr>
                                        <p:cTn id="86" dur="166" decel="50000">
                                          <p:stCondLst>
                                            <p:cond delay="1338"/>
                                          </p:stCondLst>
                                        </p:cTn>
                                        <p:tgtEl>
                                          <p:spTgt spid="19"/>
                                        </p:tgtEl>
                                      </p:cBhvr>
                                      <p:to x="100000" y="100000"/>
                                    </p:animScale>
                                    <p:animScale>
                                      <p:cBhvr>
                                        <p:cTn id="87" dur="26">
                                          <p:stCondLst>
                                            <p:cond delay="1642"/>
                                          </p:stCondLst>
                                        </p:cTn>
                                        <p:tgtEl>
                                          <p:spTgt spid="19"/>
                                        </p:tgtEl>
                                      </p:cBhvr>
                                      <p:to x="100000" y="90000"/>
                                    </p:animScale>
                                    <p:animScale>
                                      <p:cBhvr>
                                        <p:cTn id="88" dur="166" decel="50000">
                                          <p:stCondLst>
                                            <p:cond delay="1668"/>
                                          </p:stCondLst>
                                        </p:cTn>
                                        <p:tgtEl>
                                          <p:spTgt spid="19"/>
                                        </p:tgtEl>
                                      </p:cBhvr>
                                      <p:to x="100000" y="100000"/>
                                    </p:animScale>
                                    <p:animScale>
                                      <p:cBhvr>
                                        <p:cTn id="89" dur="26">
                                          <p:stCondLst>
                                            <p:cond delay="1808"/>
                                          </p:stCondLst>
                                        </p:cTn>
                                        <p:tgtEl>
                                          <p:spTgt spid="19"/>
                                        </p:tgtEl>
                                      </p:cBhvr>
                                      <p:to x="100000" y="95000"/>
                                    </p:animScale>
                                    <p:animScale>
                                      <p:cBhvr>
                                        <p:cTn id="90" dur="166" decel="50000">
                                          <p:stCondLst>
                                            <p:cond delay="1834"/>
                                          </p:stCondLst>
                                        </p:cTn>
                                        <p:tgtEl>
                                          <p:spTgt spid="19"/>
                                        </p:tgtEl>
                                      </p:cBhvr>
                                      <p:to x="100000" y="100000"/>
                                    </p:animScale>
                                  </p:childTnLst>
                                </p:cTn>
                              </p:par>
                            </p:childTnLst>
                          </p:cTn>
                        </p:par>
                        <p:par>
                          <p:cTn id="91" fill="hold">
                            <p:stCondLst>
                              <p:cond delay="8500"/>
                            </p:stCondLst>
                            <p:childTnLst>
                              <p:par>
                                <p:cTn id="92" presetID="1" presetClass="entr" presetSubtype="0" fill="hold" grpId="0" nodeType="afterEffect">
                                  <p:stCondLst>
                                    <p:cond delay="0"/>
                                  </p:stCondLst>
                                  <p:childTnLst>
                                    <p:set>
                                      <p:cBhvr>
                                        <p:cTn id="93" dur="1" fill="hold">
                                          <p:stCondLst>
                                            <p:cond delay="0"/>
                                          </p:stCondLst>
                                        </p:cTn>
                                        <p:tgtEl>
                                          <p:spTgt spid="10"/>
                                        </p:tgtEl>
                                        <p:attrNameLst>
                                          <p:attrName>style.visibility</p:attrName>
                                        </p:attrNameLst>
                                      </p:cBhvr>
                                      <p:to>
                                        <p:strVal val="visible"/>
                                      </p:to>
                                    </p:set>
                                  </p:childTnLst>
                                </p:cTn>
                              </p:par>
                              <p:par>
                                <p:cTn id="94" presetID="63" presetClass="path" presetSubtype="0" accel="50000" decel="50000" fill="hold" grpId="1" nodeType="withEffect">
                                  <p:stCondLst>
                                    <p:cond delay="0"/>
                                  </p:stCondLst>
                                  <p:childTnLst>
                                    <p:animMotion origin="layout" path="M -3.87739E-6 3.7037E-6 L -0.07458 3.7037E-6 " pathEditMode="relative" rAng="0" ptsTypes="AA">
                                      <p:cBhvr>
                                        <p:cTn id="95" dur="500" spd="-99800" fill="hold"/>
                                        <p:tgtEl>
                                          <p:spTgt spid="10"/>
                                        </p:tgtEl>
                                        <p:attrNameLst>
                                          <p:attrName>ppt_x</p:attrName>
                                          <p:attrName>ppt_y</p:attrName>
                                        </p:attrNameLst>
                                      </p:cBhvr>
                                      <p:rCtr x="-3736" y="0"/>
                                    </p:animMotion>
                                  </p:childTnLst>
                                </p:cTn>
                              </p:par>
                            </p:childTnLst>
                          </p:cTn>
                        </p:par>
                        <p:par>
                          <p:cTn id="96" fill="hold">
                            <p:stCondLst>
                              <p:cond delay="8500"/>
                            </p:stCondLst>
                            <p:childTnLst>
                              <p:par>
                                <p:cTn id="97" presetID="22" presetClass="entr" presetSubtype="8" fill="hold" grpId="0" nodeType="afterEffect">
                                  <p:stCondLst>
                                    <p:cond delay="0"/>
                                  </p:stCondLst>
                                  <p:childTnLst>
                                    <p:set>
                                      <p:cBhvr>
                                        <p:cTn id="98" dur="1" fill="hold">
                                          <p:stCondLst>
                                            <p:cond delay="0"/>
                                          </p:stCondLst>
                                        </p:cTn>
                                        <p:tgtEl>
                                          <p:spTgt spid="7"/>
                                        </p:tgtEl>
                                        <p:attrNameLst>
                                          <p:attrName>style.visibility</p:attrName>
                                        </p:attrNameLst>
                                      </p:cBhvr>
                                      <p:to>
                                        <p:strVal val="visible"/>
                                      </p:to>
                                    </p:set>
                                    <p:animEffect transition="in" filter="wipe(left)">
                                      <p:cBhvr>
                                        <p:cTn id="99" dur="500"/>
                                        <p:tgtEl>
                                          <p:spTgt spid="7"/>
                                        </p:tgtEl>
                                      </p:cBhvr>
                                    </p:animEffect>
                                  </p:childTnLst>
                                </p:cTn>
                              </p:par>
                            </p:childTnLst>
                          </p:cTn>
                        </p:par>
                        <p:par>
                          <p:cTn id="100" fill="hold">
                            <p:stCondLst>
                              <p:cond delay="9000"/>
                            </p:stCondLst>
                            <p:childTnLst>
                              <p:par>
                                <p:cTn id="101" presetID="22" presetClass="entr" presetSubtype="4"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Effect transition="in" filter="wipe(down)">
                                      <p:cBhvr>
                                        <p:cTn id="103" dur="500"/>
                                        <p:tgtEl>
                                          <p:spTgt spid="8"/>
                                        </p:tgtEl>
                                      </p:cBhvr>
                                    </p:animEffect>
                                  </p:childTnLst>
                                </p:cTn>
                              </p:par>
                              <p:par>
                                <p:cTn id="104" presetID="22" presetClass="entr" presetSubtype="1" fill="hold" grpId="0" nodeType="withEffect">
                                  <p:stCondLst>
                                    <p:cond delay="0"/>
                                  </p:stCondLst>
                                  <p:childTnLst>
                                    <p:set>
                                      <p:cBhvr>
                                        <p:cTn id="105" dur="1" fill="hold">
                                          <p:stCondLst>
                                            <p:cond delay="0"/>
                                          </p:stCondLst>
                                        </p:cTn>
                                        <p:tgtEl>
                                          <p:spTgt spid="9"/>
                                        </p:tgtEl>
                                        <p:attrNameLst>
                                          <p:attrName>style.visibility</p:attrName>
                                        </p:attrNameLst>
                                      </p:cBhvr>
                                      <p:to>
                                        <p:strVal val="visible"/>
                                      </p:to>
                                    </p:set>
                                    <p:animEffect transition="in" filter="wipe(up)">
                                      <p:cBhvr>
                                        <p:cTn id="10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utoUpdateAnimBg="0"/>
      <p:bldP spid="5" grpId="0" autoUpdateAnimBg="0"/>
      <p:bldP spid="6" grpId="0" animBg="1"/>
      <p:bldP spid="6" grpId="1" animBg="1"/>
      <p:bldP spid="7" grpId="0" animBg="1"/>
      <p:bldP spid="8" grpId="0" autoUpdateAnimBg="0"/>
      <p:bldP spid="9" grpId="0" autoUpdateAnimBg="0"/>
      <p:bldP spid="10" grpId="0" animBg="1"/>
      <p:bldP spid="10" grpId="1" animBg="1"/>
      <p:bldP spid="11" grpId="0" animBg="1"/>
      <p:bldP spid="12" grpId="0" autoUpdateAnimBg="0"/>
      <p:bldP spid="13" grpId="0" autoUpdateAnimBg="0"/>
      <p:bldP spid="14" grpId="0" animBg="1"/>
      <p:bldP spid="14" grpId="1" animBg="1"/>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Line 7"/>
          <p:cNvSpPr>
            <a:spLocks noChangeShapeType="1"/>
          </p:cNvSpPr>
          <p:nvPr/>
        </p:nvSpPr>
        <p:spPr bwMode="auto">
          <a:xfrm>
            <a:off x="5127549" y="1033463"/>
            <a:ext cx="0" cy="5792787"/>
          </a:xfrm>
          <a:prstGeom prst="line">
            <a:avLst/>
          </a:prstGeom>
          <a:noFill/>
          <a:ln w="12700">
            <a:solidFill>
              <a:srgbClr val="FFFFFF"/>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30723" name="Freeform 5"/>
          <p:cNvSpPr/>
          <p:nvPr/>
        </p:nvSpPr>
        <p:spPr bwMode="auto">
          <a:xfrm>
            <a:off x="3660699" y="0"/>
            <a:ext cx="1952625" cy="942975"/>
          </a:xfrm>
          <a:custGeom>
            <a:avLst/>
            <a:gdLst>
              <a:gd name="T0" fmla="*/ 1518416723 w 2511"/>
              <a:gd name="T1" fmla="*/ 0 h 1219"/>
              <a:gd name="T2" fmla="*/ 1505718050 w 2511"/>
              <a:gd name="T3" fmla="*/ 16156666 h 1219"/>
              <a:gd name="T4" fmla="*/ 815748558 w 2511"/>
              <a:gd name="T5" fmla="*/ 698335259 h 1219"/>
              <a:gd name="T6" fmla="*/ 702063947 w 2511"/>
              <a:gd name="T7" fmla="*/ 698335259 h 1219"/>
              <a:gd name="T8" fmla="*/ 12698672 w 2511"/>
              <a:gd name="T9" fmla="*/ 16156666 h 1219"/>
              <a:gd name="T10" fmla="*/ 0 w 2511"/>
              <a:gd name="T11" fmla="*/ 0 h 1219"/>
              <a:gd name="T12" fmla="*/ 1518416723 w 2511"/>
              <a:gd name="T13" fmla="*/ 0 h 1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1" h="1219">
                <a:moveTo>
                  <a:pt x="2511" y="0"/>
                </a:moveTo>
                <a:cubicBezTo>
                  <a:pt x="2505" y="10"/>
                  <a:pt x="2498" y="18"/>
                  <a:pt x="2490" y="27"/>
                </a:cubicBezTo>
                <a:lnTo>
                  <a:pt x="1349" y="1167"/>
                </a:lnTo>
                <a:cubicBezTo>
                  <a:pt x="1298" y="1219"/>
                  <a:pt x="1213" y="1219"/>
                  <a:pt x="1161" y="1167"/>
                </a:cubicBezTo>
                <a:lnTo>
                  <a:pt x="21" y="27"/>
                </a:lnTo>
                <a:cubicBezTo>
                  <a:pt x="12" y="18"/>
                  <a:pt x="6" y="10"/>
                  <a:pt x="0" y="0"/>
                </a:cubicBezTo>
                <a:lnTo>
                  <a:pt x="2511"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24" name="Freeform 6"/>
          <p:cNvSpPr/>
          <p:nvPr/>
        </p:nvSpPr>
        <p:spPr bwMode="auto">
          <a:xfrm>
            <a:off x="4038524" y="0"/>
            <a:ext cx="2174875" cy="1042988"/>
          </a:xfrm>
          <a:custGeom>
            <a:avLst/>
            <a:gdLst>
              <a:gd name="T0" fmla="*/ 1690522254 w 2798"/>
              <a:gd name="T1" fmla="*/ 0 h 1349"/>
              <a:gd name="T2" fmla="*/ 912930598 w 2798"/>
              <a:gd name="T3" fmla="*/ 769928484 h 1349"/>
              <a:gd name="T4" fmla="*/ 778196392 w 2798"/>
              <a:gd name="T5" fmla="*/ 769928484 h 1349"/>
              <a:gd name="T6" fmla="*/ 0 w 2798"/>
              <a:gd name="T7" fmla="*/ 0 h 1349"/>
              <a:gd name="T8" fmla="*/ 1690522254 w 2798"/>
              <a:gd name="T9" fmla="*/ 0 h 13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8" h="1349">
                <a:moveTo>
                  <a:pt x="2798" y="0"/>
                </a:moveTo>
                <a:lnTo>
                  <a:pt x="1511" y="1288"/>
                </a:lnTo>
                <a:cubicBezTo>
                  <a:pt x="1449" y="1349"/>
                  <a:pt x="1349" y="1349"/>
                  <a:pt x="1288" y="1288"/>
                </a:cubicBezTo>
                <a:lnTo>
                  <a:pt x="0" y="0"/>
                </a:lnTo>
                <a:lnTo>
                  <a:pt x="279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25" name="Freeform 18"/>
          <p:cNvSpPr/>
          <p:nvPr/>
        </p:nvSpPr>
        <p:spPr bwMode="auto">
          <a:xfrm>
            <a:off x="4465561" y="5255531"/>
            <a:ext cx="139700" cy="160338"/>
          </a:xfrm>
          <a:custGeom>
            <a:avLst/>
            <a:gdLst>
              <a:gd name="T0" fmla="*/ 0 w 180"/>
              <a:gd name="T1" fmla="*/ 61797518 h 207"/>
              <a:gd name="T2" fmla="*/ 54211361 w 180"/>
              <a:gd name="T3" fmla="*/ 30598997 h 207"/>
              <a:gd name="T4" fmla="*/ 108422722 w 180"/>
              <a:gd name="T5" fmla="*/ 0 h 207"/>
              <a:gd name="T6" fmla="*/ 108422722 w 180"/>
              <a:gd name="T7" fmla="*/ 61797518 h 207"/>
              <a:gd name="T8" fmla="*/ 108422722 w 180"/>
              <a:gd name="T9" fmla="*/ 124194562 h 207"/>
              <a:gd name="T10" fmla="*/ 54211361 w 180"/>
              <a:gd name="T11" fmla="*/ 92996040 h 207"/>
              <a:gd name="T12" fmla="*/ 0 w 180"/>
              <a:gd name="T13" fmla="*/ 61797518 h 2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0" h="207">
                <a:moveTo>
                  <a:pt x="0" y="103"/>
                </a:moveTo>
                <a:lnTo>
                  <a:pt x="90" y="51"/>
                </a:lnTo>
                <a:lnTo>
                  <a:pt x="180" y="0"/>
                </a:lnTo>
                <a:lnTo>
                  <a:pt x="180" y="103"/>
                </a:lnTo>
                <a:lnTo>
                  <a:pt x="180" y="207"/>
                </a:lnTo>
                <a:lnTo>
                  <a:pt x="90" y="155"/>
                </a:lnTo>
                <a:lnTo>
                  <a:pt x="0" y="103"/>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26" name="Rectangle 3"/>
          <p:cNvSpPr txBox="1">
            <a:spLocks noChangeArrowheads="1"/>
          </p:cNvSpPr>
          <p:nvPr/>
        </p:nvSpPr>
        <p:spPr bwMode="auto">
          <a:xfrm>
            <a:off x="4648124" y="19050"/>
            <a:ext cx="104775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2400" dirty="0">
                <a:solidFill>
                  <a:srgbClr val="FFFFFF"/>
                </a:solidFill>
                <a:latin typeface="方正大黑简体" panose="03000509000000000000" pitchFamily="65" charset="-122"/>
                <a:ea typeface="方正大黑简体" panose="03000509000000000000" pitchFamily="65" charset="-122"/>
              </a:rPr>
              <a:t>目录</a:t>
            </a:r>
            <a:endParaRPr lang="zh-CN" altLang="en-US" sz="2400" dirty="0">
              <a:solidFill>
                <a:srgbClr val="FFFFFF"/>
              </a:solidFill>
              <a:latin typeface="方正大黑简体" panose="03000509000000000000" pitchFamily="65" charset="-122"/>
              <a:ea typeface="方正大黑简体" panose="03000509000000000000" pitchFamily="65" charset="-122"/>
            </a:endParaRPr>
          </a:p>
        </p:txBody>
      </p:sp>
      <p:sp>
        <p:nvSpPr>
          <p:cNvPr id="30727" name="Text Box 5"/>
          <p:cNvSpPr txBox="1">
            <a:spLocks noChangeArrowheads="1"/>
          </p:cNvSpPr>
          <p:nvPr/>
        </p:nvSpPr>
        <p:spPr bwMode="auto">
          <a:xfrm>
            <a:off x="4595736" y="457200"/>
            <a:ext cx="115411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None/>
            </a:pPr>
            <a:r>
              <a:rPr lang="en-US" altLang="zh-CN" sz="1400" dirty="0">
                <a:solidFill>
                  <a:srgbClr val="FFFFFF"/>
                </a:solidFill>
                <a:latin typeface="+mn-lt"/>
              </a:rPr>
              <a:t>C</a:t>
            </a:r>
            <a:r>
              <a:rPr lang="zh-CN" altLang="en-US" sz="1400" dirty="0">
                <a:solidFill>
                  <a:srgbClr val="FFFFFF"/>
                </a:solidFill>
                <a:latin typeface="+mn-lt"/>
              </a:rPr>
              <a:t>ontents</a:t>
            </a:r>
            <a:endParaRPr lang="zh-CN" altLang="en-US" sz="1400" dirty="0">
              <a:solidFill>
                <a:srgbClr val="FFFFFF"/>
              </a:solidFill>
              <a:latin typeface="+mn-lt"/>
            </a:endParaRPr>
          </a:p>
        </p:txBody>
      </p:sp>
      <p:grpSp>
        <p:nvGrpSpPr>
          <p:cNvPr id="30728" name="Group 21"/>
          <p:cNvGrpSpPr/>
          <p:nvPr/>
        </p:nvGrpSpPr>
        <p:grpSpPr bwMode="auto">
          <a:xfrm>
            <a:off x="0" y="6715125"/>
            <a:ext cx="12196763" cy="142875"/>
            <a:chOff x="0" y="0"/>
            <a:chExt cx="7634" cy="89"/>
          </a:xfrm>
        </p:grpSpPr>
        <p:sp>
          <p:nvSpPr>
            <p:cNvPr id="30757" name="Rectangle 22"/>
            <p:cNvSpPr>
              <a:spLocks noChangeArrowheads="1"/>
            </p:cNvSpPr>
            <p:nvPr/>
          </p:nvSpPr>
          <p:spPr bwMode="auto">
            <a:xfrm>
              <a:off x="0" y="0"/>
              <a:ext cx="1527" cy="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30758" name="Rectangle 23"/>
            <p:cNvSpPr>
              <a:spLocks noChangeArrowheads="1"/>
            </p:cNvSpPr>
            <p:nvPr/>
          </p:nvSpPr>
          <p:spPr bwMode="auto">
            <a:xfrm>
              <a:off x="1527" y="0"/>
              <a:ext cx="1527" cy="89"/>
            </a:xfrm>
            <a:prstGeom prst="rect">
              <a:avLst/>
            </a:prstGeom>
            <a:solidFill>
              <a:srgbClr val="B7D7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2" name="Rectangle 24"/>
            <p:cNvSpPr>
              <a:spLocks noChangeArrowheads="1"/>
            </p:cNvSpPr>
            <p:nvPr/>
          </p:nvSpPr>
          <p:spPr bwMode="auto">
            <a:xfrm>
              <a:off x="3054" y="0"/>
              <a:ext cx="1526" cy="89"/>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30760" name="Rectangle 25"/>
            <p:cNvSpPr>
              <a:spLocks noChangeArrowheads="1"/>
            </p:cNvSpPr>
            <p:nvPr/>
          </p:nvSpPr>
          <p:spPr bwMode="auto">
            <a:xfrm>
              <a:off x="4580" y="0"/>
              <a:ext cx="1527" cy="8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30761" name="Rectangle 26"/>
            <p:cNvSpPr>
              <a:spLocks noChangeArrowheads="1"/>
            </p:cNvSpPr>
            <p:nvPr/>
          </p:nvSpPr>
          <p:spPr bwMode="auto">
            <a:xfrm>
              <a:off x="6107" y="0"/>
              <a:ext cx="1527" cy="8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grpSp>
      <p:cxnSp>
        <p:nvCxnSpPr>
          <p:cNvPr id="30734" name="直接连接符 35"/>
          <p:cNvCxnSpPr>
            <a:cxnSpLocks noChangeShapeType="1"/>
          </p:cNvCxnSpPr>
          <p:nvPr/>
        </p:nvCxnSpPr>
        <p:spPr bwMode="auto">
          <a:xfrm flipV="1">
            <a:off x="4384599" y="5066612"/>
            <a:ext cx="0" cy="1512000"/>
          </a:xfrm>
          <a:prstGeom prst="line">
            <a:avLst/>
          </a:prstGeom>
          <a:noFill/>
          <a:ln w="9525">
            <a:solidFill>
              <a:schemeClr val="tx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0743" name="组合 60"/>
          <p:cNvGrpSpPr/>
          <p:nvPr/>
        </p:nvGrpSpPr>
        <p:grpSpPr bwMode="auto">
          <a:xfrm>
            <a:off x="4833861" y="5058000"/>
            <a:ext cx="584200" cy="557212"/>
            <a:chOff x="0" y="0"/>
            <a:chExt cx="650875" cy="620712"/>
          </a:xfrm>
        </p:grpSpPr>
        <p:sp>
          <p:nvSpPr>
            <p:cNvPr id="30753" name="Oval 11"/>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30754" name="Freeform 12"/>
            <p:cNvSpPr>
              <a:spLocks noEditPoints="1"/>
            </p:cNvSpPr>
            <p:nvPr/>
          </p:nvSpPr>
          <p:spPr bwMode="auto">
            <a:xfrm>
              <a:off x="98425" y="88900"/>
              <a:ext cx="469900" cy="425450"/>
            </a:xfrm>
            <a:custGeom>
              <a:avLst/>
              <a:gdLst>
                <a:gd name="T0" fmla="*/ 160731222 w 573"/>
                <a:gd name="T1" fmla="*/ 301044517 h 545"/>
                <a:gd name="T2" fmla="*/ 160731222 w 573"/>
                <a:gd name="T3" fmla="*/ 316279530 h 545"/>
                <a:gd name="T4" fmla="*/ 233362345 w 573"/>
                <a:gd name="T5" fmla="*/ 308357573 h 545"/>
                <a:gd name="T6" fmla="*/ 224619581 w 573"/>
                <a:gd name="T7" fmla="*/ 277277865 h 545"/>
                <a:gd name="T8" fmla="*/ 160731222 w 573"/>
                <a:gd name="T9" fmla="*/ 277277865 h 545"/>
                <a:gd name="T10" fmla="*/ 160731222 w 573"/>
                <a:gd name="T11" fmla="*/ 292512878 h 545"/>
                <a:gd name="T12" fmla="*/ 233362345 w 573"/>
                <a:gd name="T13" fmla="*/ 285200603 h 545"/>
                <a:gd name="T14" fmla="*/ 192339173 w 573"/>
                <a:gd name="T15" fmla="*/ 332124225 h 545"/>
                <a:gd name="T16" fmla="*/ 220584837 w 573"/>
                <a:gd name="T17" fmla="*/ 322982905 h 545"/>
                <a:gd name="T18" fmla="*/ 192339173 w 573"/>
                <a:gd name="T19" fmla="*/ 332124225 h 545"/>
                <a:gd name="T20" fmla="*/ 193684087 w 573"/>
                <a:gd name="T21" fmla="*/ 88972914 h 545"/>
                <a:gd name="T22" fmla="*/ 102894979 w 573"/>
                <a:gd name="T23" fmla="*/ 165757662 h 545"/>
                <a:gd name="T24" fmla="*/ 156695659 w 573"/>
                <a:gd name="T25" fmla="*/ 268746226 h 545"/>
                <a:gd name="T26" fmla="*/ 193684087 w 573"/>
                <a:gd name="T27" fmla="*/ 271184172 h 545"/>
                <a:gd name="T28" fmla="*/ 238742823 w 573"/>
                <a:gd name="T29" fmla="*/ 246198157 h 545"/>
                <a:gd name="T30" fmla="*/ 193684087 w 573"/>
                <a:gd name="T31" fmla="*/ 88972914 h 545"/>
                <a:gd name="T32" fmla="*/ 75994229 w 573"/>
                <a:gd name="T33" fmla="*/ 179773312 h 545"/>
                <a:gd name="T34" fmla="*/ 14795699 w 573"/>
                <a:gd name="T35" fmla="*/ 168804508 h 545"/>
                <a:gd name="T36" fmla="*/ 14795699 w 573"/>
                <a:gd name="T37" fmla="*/ 190742896 h 545"/>
                <a:gd name="T38" fmla="*/ 75994229 w 573"/>
                <a:gd name="T39" fmla="*/ 179773312 h 545"/>
                <a:gd name="T40" fmla="*/ 370555103 w 573"/>
                <a:gd name="T41" fmla="*/ 168804508 h 545"/>
                <a:gd name="T42" fmla="*/ 309356574 w 573"/>
                <a:gd name="T43" fmla="*/ 179773312 h 545"/>
                <a:gd name="T44" fmla="*/ 370555103 w 573"/>
                <a:gd name="T45" fmla="*/ 190742896 h 545"/>
                <a:gd name="T46" fmla="*/ 370555103 w 573"/>
                <a:gd name="T47" fmla="*/ 168804508 h 545"/>
                <a:gd name="T48" fmla="*/ 294561694 w 573"/>
                <a:gd name="T49" fmla="*/ 101161081 h 545"/>
                <a:gd name="T50" fmla="*/ 329531931 w 573"/>
                <a:gd name="T51" fmla="*/ 54236678 h 545"/>
                <a:gd name="T52" fmla="*/ 277748623 w 573"/>
                <a:gd name="T53" fmla="*/ 85926068 h 545"/>
                <a:gd name="T54" fmla="*/ 294561694 w 573"/>
                <a:gd name="T55" fmla="*/ 101161081 h 545"/>
                <a:gd name="T56" fmla="*/ 191666716 w 573"/>
                <a:gd name="T57" fmla="*/ 68862791 h 545"/>
                <a:gd name="T58" fmla="*/ 203771766 w 573"/>
                <a:gd name="T59" fmla="*/ 13406749 h 545"/>
                <a:gd name="T60" fmla="*/ 179561665 w 573"/>
                <a:gd name="T61" fmla="*/ 13406749 h 545"/>
                <a:gd name="T62" fmla="*/ 191666716 w 573"/>
                <a:gd name="T63" fmla="*/ 68862791 h 545"/>
                <a:gd name="T64" fmla="*/ 86754365 w 573"/>
                <a:gd name="T65" fmla="*/ 96894871 h 545"/>
                <a:gd name="T66" fmla="*/ 103567436 w 573"/>
                <a:gd name="T67" fmla="*/ 81659858 h 545"/>
                <a:gd name="T68" fmla="*/ 51783308 w 573"/>
                <a:gd name="T69" fmla="*/ 49971249 h 545"/>
                <a:gd name="T70" fmla="*/ 86754365 w 573"/>
                <a:gd name="T71" fmla="*/ 96894871 h 545"/>
                <a:gd name="T72" fmla="*/ 90789108 w 573"/>
                <a:gd name="T73" fmla="*/ 258386324 h 545"/>
                <a:gd name="T74" fmla="*/ 55818872 w 573"/>
                <a:gd name="T75" fmla="*/ 304701045 h 545"/>
                <a:gd name="T76" fmla="*/ 107602180 w 573"/>
                <a:gd name="T77" fmla="*/ 273621337 h 545"/>
                <a:gd name="T78" fmla="*/ 90789108 w 573"/>
                <a:gd name="T79" fmla="*/ 258386324 h 545"/>
                <a:gd name="T80" fmla="*/ 298596438 w 573"/>
                <a:gd name="T81" fmla="*/ 262652533 h 545"/>
                <a:gd name="T82" fmla="*/ 281783367 w 573"/>
                <a:gd name="T83" fmla="*/ 277887547 h 545"/>
                <a:gd name="T84" fmla="*/ 333567495 w 573"/>
                <a:gd name="T85" fmla="*/ 309576155 h 545"/>
                <a:gd name="T86" fmla="*/ 298596438 w 573"/>
                <a:gd name="T87" fmla="*/ 262652533 h 5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73" h="545">
                  <a:moveTo>
                    <a:pt x="334" y="494"/>
                  </a:moveTo>
                  <a:lnTo>
                    <a:pt x="239" y="494"/>
                  </a:lnTo>
                  <a:cubicBezTo>
                    <a:pt x="232" y="494"/>
                    <a:pt x="226" y="499"/>
                    <a:pt x="226" y="506"/>
                  </a:cubicBezTo>
                  <a:cubicBezTo>
                    <a:pt x="226" y="513"/>
                    <a:pt x="232" y="519"/>
                    <a:pt x="239" y="519"/>
                  </a:cubicBezTo>
                  <a:lnTo>
                    <a:pt x="334" y="519"/>
                  </a:lnTo>
                  <a:cubicBezTo>
                    <a:pt x="341" y="519"/>
                    <a:pt x="347" y="513"/>
                    <a:pt x="347" y="506"/>
                  </a:cubicBezTo>
                  <a:cubicBezTo>
                    <a:pt x="347" y="499"/>
                    <a:pt x="341" y="494"/>
                    <a:pt x="334" y="494"/>
                  </a:cubicBezTo>
                  <a:close/>
                  <a:moveTo>
                    <a:pt x="334" y="455"/>
                  </a:moveTo>
                  <a:lnTo>
                    <a:pt x="334" y="455"/>
                  </a:lnTo>
                  <a:lnTo>
                    <a:pt x="239" y="455"/>
                  </a:lnTo>
                  <a:cubicBezTo>
                    <a:pt x="232" y="455"/>
                    <a:pt x="226" y="461"/>
                    <a:pt x="226" y="468"/>
                  </a:cubicBezTo>
                  <a:cubicBezTo>
                    <a:pt x="226" y="475"/>
                    <a:pt x="232" y="480"/>
                    <a:pt x="239" y="480"/>
                  </a:cubicBezTo>
                  <a:lnTo>
                    <a:pt x="334" y="480"/>
                  </a:lnTo>
                  <a:cubicBezTo>
                    <a:pt x="341" y="480"/>
                    <a:pt x="347" y="475"/>
                    <a:pt x="347" y="468"/>
                  </a:cubicBezTo>
                  <a:cubicBezTo>
                    <a:pt x="347" y="461"/>
                    <a:pt x="341" y="455"/>
                    <a:pt x="334" y="455"/>
                  </a:cubicBezTo>
                  <a:close/>
                  <a:moveTo>
                    <a:pt x="286" y="545"/>
                  </a:moveTo>
                  <a:lnTo>
                    <a:pt x="286" y="545"/>
                  </a:lnTo>
                  <a:lnTo>
                    <a:pt x="328" y="530"/>
                  </a:lnTo>
                  <a:lnTo>
                    <a:pt x="245" y="530"/>
                  </a:lnTo>
                  <a:lnTo>
                    <a:pt x="286" y="545"/>
                  </a:lnTo>
                  <a:close/>
                  <a:moveTo>
                    <a:pt x="288" y="146"/>
                  </a:moveTo>
                  <a:lnTo>
                    <a:pt x="288" y="146"/>
                  </a:lnTo>
                  <a:lnTo>
                    <a:pt x="285" y="146"/>
                  </a:lnTo>
                  <a:cubicBezTo>
                    <a:pt x="215" y="146"/>
                    <a:pt x="153" y="203"/>
                    <a:pt x="153" y="272"/>
                  </a:cubicBezTo>
                  <a:cubicBezTo>
                    <a:pt x="153" y="342"/>
                    <a:pt x="211" y="382"/>
                    <a:pt x="217" y="404"/>
                  </a:cubicBezTo>
                  <a:cubicBezTo>
                    <a:pt x="223" y="425"/>
                    <a:pt x="217" y="436"/>
                    <a:pt x="233" y="441"/>
                  </a:cubicBezTo>
                  <a:cubicBezTo>
                    <a:pt x="249" y="446"/>
                    <a:pt x="285" y="445"/>
                    <a:pt x="285" y="445"/>
                  </a:cubicBezTo>
                  <a:lnTo>
                    <a:pt x="288" y="445"/>
                  </a:lnTo>
                  <a:cubicBezTo>
                    <a:pt x="288" y="445"/>
                    <a:pt x="324" y="446"/>
                    <a:pt x="340" y="441"/>
                  </a:cubicBezTo>
                  <a:cubicBezTo>
                    <a:pt x="355" y="436"/>
                    <a:pt x="349" y="425"/>
                    <a:pt x="355" y="404"/>
                  </a:cubicBezTo>
                  <a:cubicBezTo>
                    <a:pt x="361" y="382"/>
                    <a:pt x="420" y="342"/>
                    <a:pt x="420" y="272"/>
                  </a:cubicBezTo>
                  <a:cubicBezTo>
                    <a:pt x="420" y="203"/>
                    <a:pt x="358" y="146"/>
                    <a:pt x="288" y="146"/>
                  </a:cubicBezTo>
                  <a:close/>
                  <a:moveTo>
                    <a:pt x="113" y="295"/>
                  </a:moveTo>
                  <a:lnTo>
                    <a:pt x="113" y="295"/>
                  </a:lnTo>
                  <a:cubicBezTo>
                    <a:pt x="113" y="285"/>
                    <a:pt x="103" y="277"/>
                    <a:pt x="91" y="277"/>
                  </a:cubicBezTo>
                  <a:lnTo>
                    <a:pt x="22" y="277"/>
                  </a:lnTo>
                  <a:cubicBezTo>
                    <a:pt x="10" y="277"/>
                    <a:pt x="0" y="285"/>
                    <a:pt x="0" y="295"/>
                  </a:cubicBezTo>
                  <a:cubicBezTo>
                    <a:pt x="0" y="305"/>
                    <a:pt x="10" y="313"/>
                    <a:pt x="22" y="313"/>
                  </a:cubicBezTo>
                  <a:lnTo>
                    <a:pt x="91" y="313"/>
                  </a:lnTo>
                  <a:cubicBezTo>
                    <a:pt x="103" y="313"/>
                    <a:pt x="113" y="305"/>
                    <a:pt x="113" y="295"/>
                  </a:cubicBezTo>
                  <a:close/>
                  <a:moveTo>
                    <a:pt x="551" y="277"/>
                  </a:moveTo>
                  <a:lnTo>
                    <a:pt x="551" y="277"/>
                  </a:lnTo>
                  <a:lnTo>
                    <a:pt x="482" y="277"/>
                  </a:lnTo>
                  <a:cubicBezTo>
                    <a:pt x="470" y="277"/>
                    <a:pt x="460" y="285"/>
                    <a:pt x="460" y="295"/>
                  </a:cubicBezTo>
                  <a:cubicBezTo>
                    <a:pt x="460" y="305"/>
                    <a:pt x="470" y="313"/>
                    <a:pt x="482" y="313"/>
                  </a:cubicBezTo>
                  <a:lnTo>
                    <a:pt x="551" y="313"/>
                  </a:lnTo>
                  <a:cubicBezTo>
                    <a:pt x="563" y="313"/>
                    <a:pt x="573" y="305"/>
                    <a:pt x="573" y="295"/>
                  </a:cubicBezTo>
                  <a:cubicBezTo>
                    <a:pt x="573" y="285"/>
                    <a:pt x="563" y="277"/>
                    <a:pt x="551" y="277"/>
                  </a:cubicBezTo>
                  <a:close/>
                  <a:moveTo>
                    <a:pt x="438" y="166"/>
                  </a:moveTo>
                  <a:lnTo>
                    <a:pt x="438" y="166"/>
                  </a:lnTo>
                  <a:lnTo>
                    <a:pt x="487" y="117"/>
                  </a:lnTo>
                  <a:cubicBezTo>
                    <a:pt x="495" y="109"/>
                    <a:pt x="497" y="96"/>
                    <a:pt x="490" y="89"/>
                  </a:cubicBezTo>
                  <a:cubicBezTo>
                    <a:pt x="483" y="82"/>
                    <a:pt x="470" y="84"/>
                    <a:pt x="462" y="92"/>
                  </a:cubicBezTo>
                  <a:lnTo>
                    <a:pt x="413" y="141"/>
                  </a:lnTo>
                  <a:cubicBezTo>
                    <a:pt x="405" y="149"/>
                    <a:pt x="403" y="162"/>
                    <a:pt x="410" y="169"/>
                  </a:cubicBezTo>
                  <a:cubicBezTo>
                    <a:pt x="417" y="176"/>
                    <a:pt x="430" y="175"/>
                    <a:pt x="438" y="166"/>
                  </a:cubicBezTo>
                  <a:close/>
                  <a:moveTo>
                    <a:pt x="285" y="113"/>
                  </a:moveTo>
                  <a:lnTo>
                    <a:pt x="285" y="113"/>
                  </a:lnTo>
                  <a:cubicBezTo>
                    <a:pt x="295" y="113"/>
                    <a:pt x="303" y="103"/>
                    <a:pt x="303" y="91"/>
                  </a:cubicBezTo>
                  <a:lnTo>
                    <a:pt x="303" y="22"/>
                  </a:lnTo>
                  <a:cubicBezTo>
                    <a:pt x="303" y="10"/>
                    <a:pt x="295" y="0"/>
                    <a:pt x="285" y="0"/>
                  </a:cubicBezTo>
                  <a:cubicBezTo>
                    <a:pt x="275" y="0"/>
                    <a:pt x="267" y="10"/>
                    <a:pt x="267" y="22"/>
                  </a:cubicBezTo>
                  <a:lnTo>
                    <a:pt x="267" y="91"/>
                  </a:lnTo>
                  <a:cubicBezTo>
                    <a:pt x="267" y="103"/>
                    <a:pt x="275" y="113"/>
                    <a:pt x="285" y="113"/>
                  </a:cubicBezTo>
                  <a:close/>
                  <a:moveTo>
                    <a:pt x="129" y="159"/>
                  </a:moveTo>
                  <a:lnTo>
                    <a:pt x="129" y="159"/>
                  </a:lnTo>
                  <a:cubicBezTo>
                    <a:pt x="137" y="168"/>
                    <a:pt x="150" y="169"/>
                    <a:pt x="157" y="162"/>
                  </a:cubicBezTo>
                  <a:cubicBezTo>
                    <a:pt x="164" y="155"/>
                    <a:pt x="162" y="142"/>
                    <a:pt x="154" y="134"/>
                  </a:cubicBezTo>
                  <a:lnTo>
                    <a:pt x="105" y="85"/>
                  </a:lnTo>
                  <a:cubicBezTo>
                    <a:pt x="97" y="77"/>
                    <a:pt x="84" y="75"/>
                    <a:pt x="77" y="82"/>
                  </a:cubicBezTo>
                  <a:cubicBezTo>
                    <a:pt x="70" y="89"/>
                    <a:pt x="71" y="102"/>
                    <a:pt x="80" y="110"/>
                  </a:cubicBezTo>
                  <a:lnTo>
                    <a:pt x="129" y="159"/>
                  </a:lnTo>
                  <a:close/>
                  <a:moveTo>
                    <a:pt x="135" y="424"/>
                  </a:moveTo>
                  <a:lnTo>
                    <a:pt x="135" y="424"/>
                  </a:lnTo>
                  <a:lnTo>
                    <a:pt x="86" y="472"/>
                  </a:lnTo>
                  <a:cubicBezTo>
                    <a:pt x="77" y="481"/>
                    <a:pt x="76" y="493"/>
                    <a:pt x="83" y="500"/>
                  </a:cubicBezTo>
                  <a:cubicBezTo>
                    <a:pt x="90" y="507"/>
                    <a:pt x="103" y="506"/>
                    <a:pt x="111" y="498"/>
                  </a:cubicBezTo>
                  <a:lnTo>
                    <a:pt x="160" y="449"/>
                  </a:lnTo>
                  <a:cubicBezTo>
                    <a:pt x="168" y="440"/>
                    <a:pt x="169" y="428"/>
                    <a:pt x="163" y="421"/>
                  </a:cubicBezTo>
                  <a:cubicBezTo>
                    <a:pt x="156" y="414"/>
                    <a:pt x="143" y="415"/>
                    <a:pt x="135" y="424"/>
                  </a:cubicBezTo>
                  <a:close/>
                  <a:moveTo>
                    <a:pt x="444" y="431"/>
                  </a:moveTo>
                  <a:lnTo>
                    <a:pt x="444" y="431"/>
                  </a:lnTo>
                  <a:cubicBezTo>
                    <a:pt x="436" y="422"/>
                    <a:pt x="423" y="421"/>
                    <a:pt x="416" y="428"/>
                  </a:cubicBezTo>
                  <a:cubicBezTo>
                    <a:pt x="409" y="435"/>
                    <a:pt x="410" y="448"/>
                    <a:pt x="419" y="456"/>
                  </a:cubicBezTo>
                  <a:lnTo>
                    <a:pt x="468" y="505"/>
                  </a:lnTo>
                  <a:cubicBezTo>
                    <a:pt x="476" y="513"/>
                    <a:pt x="489" y="514"/>
                    <a:pt x="496" y="508"/>
                  </a:cubicBezTo>
                  <a:cubicBezTo>
                    <a:pt x="503" y="501"/>
                    <a:pt x="501" y="488"/>
                    <a:pt x="493" y="480"/>
                  </a:cubicBezTo>
                  <a:lnTo>
                    <a:pt x="444" y="4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0737" name="组合 63"/>
          <p:cNvGrpSpPr/>
          <p:nvPr/>
        </p:nvGrpSpPr>
        <p:grpSpPr bwMode="auto">
          <a:xfrm>
            <a:off x="4833861" y="2818800"/>
            <a:ext cx="584200" cy="557212"/>
            <a:chOff x="0" y="0"/>
            <a:chExt cx="650875" cy="620712"/>
          </a:xfrm>
        </p:grpSpPr>
        <p:sp>
          <p:nvSpPr>
            <p:cNvPr id="30751" name="Oval 14"/>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30752" name="Freeform 15"/>
            <p:cNvSpPr>
              <a:spLocks noEditPoints="1"/>
            </p:cNvSpPr>
            <p:nvPr/>
          </p:nvSpPr>
          <p:spPr bwMode="auto">
            <a:xfrm>
              <a:off x="144463" y="112712"/>
              <a:ext cx="446087" cy="393700"/>
            </a:xfrm>
            <a:custGeom>
              <a:avLst/>
              <a:gdLst>
                <a:gd name="T0" fmla="*/ 0 w 545"/>
                <a:gd name="T1" fmla="*/ 181727242 h 505"/>
                <a:gd name="T2" fmla="*/ 140690929 w 545"/>
                <a:gd name="T3" fmla="*/ 306930079 h 505"/>
                <a:gd name="T4" fmla="*/ 245874151 w 545"/>
                <a:gd name="T5" fmla="*/ 290520195 h 505"/>
                <a:gd name="T6" fmla="*/ 222425526 w 545"/>
                <a:gd name="T7" fmla="*/ 135535708 h 505"/>
                <a:gd name="T8" fmla="*/ 216395576 w 545"/>
                <a:gd name="T9" fmla="*/ 285049714 h 505"/>
                <a:gd name="T10" fmla="*/ 143370725 w 545"/>
                <a:gd name="T11" fmla="*/ 257091557 h 505"/>
                <a:gd name="T12" fmla="*/ 123272255 w 545"/>
                <a:gd name="T13" fmla="*/ 179295658 h 505"/>
                <a:gd name="T14" fmla="*/ 24788523 w 545"/>
                <a:gd name="T15" fmla="*/ 176256761 h 505"/>
                <a:gd name="T16" fmla="*/ 28137858 w 545"/>
                <a:gd name="T17" fmla="*/ 56523626 h 505"/>
                <a:gd name="T18" fmla="*/ 143370725 w 545"/>
                <a:gd name="T19" fmla="*/ 32212456 h 505"/>
                <a:gd name="T20" fmla="*/ 0 w 545"/>
                <a:gd name="T21" fmla="*/ 54092821 h 505"/>
                <a:gd name="T22" fmla="*/ 205676392 w 545"/>
                <a:gd name="T23" fmla="*/ 63209510 h 505"/>
                <a:gd name="T24" fmla="*/ 192946951 w 545"/>
                <a:gd name="T25" fmla="*/ 50445833 h 505"/>
                <a:gd name="T26" fmla="*/ 202996596 w 545"/>
                <a:gd name="T27" fmla="*/ 43152638 h 505"/>
                <a:gd name="T28" fmla="*/ 227785118 w 545"/>
                <a:gd name="T29" fmla="*/ 43152638 h 505"/>
                <a:gd name="T30" fmla="*/ 237833944 w 545"/>
                <a:gd name="T31" fmla="*/ 50445833 h 505"/>
                <a:gd name="T32" fmla="*/ 225774862 w 545"/>
                <a:gd name="T33" fmla="*/ 63209510 h 505"/>
                <a:gd name="T34" fmla="*/ 237833944 w 545"/>
                <a:gd name="T35" fmla="*/ 76580497 h 505"/>
                <a:gd name="T36" fmla="*/ 227785118 w 545"/>
                <a:gd name="T37" fmla="*/ 83873692 h 505"/>
                <a:gd name="T38" fmla="*/ 202996596 w 545"/>
                <a:gd name="T39" fmla="*/ 83873692 h 505"/>
                <a:gd name="T40" fmla="*/ 192946951 w 545"/>
                <a:gd name="T41" fmla="*/ 76580497 h 505"/>
                <a:gd name="T42" fmla="*/ 298130173 w 545"/>
                <a:gd name="T43" fmla="*/ 115478837 h 505"/>
                <a:gd name="T44" fmla="*/ 360435840 w 545"/>
                <a:gd name="T45" fmla="*/ 188412346 h 505"/>
                <a:gd name="T46" fmla="*/ 334977778 w 545"/>
                <a:gd name="T47" fmla="*/ 195098230 h 505"/>
                <a:gd name="T48" fmla="*/ 298130173 w 545"/>
                <a:gd name="T49" fmla="*/ 115478837 h 505"/>
                <a:gd name="T50" fmla="*/ 260613029 w 545"/>
                <a:gd name="T51" fmla="*/ 22487676 h 505"/>
                <a:gd name="T52" fmla="*/ 288081348 w 545"/>
                <a:gd name="T53" fmla="*/ 114870746 h 505"/>
                <a:gd name="T54" fmla="*/ 275351907 w 545"/>
                <a:gd name="T55" fmla="*/ 128849824 h 505"/>
                <a:gd name="T56" fmla="*/ 251903283 w 545"/>
                <a:gd name="T57" fmla="*/ 110616447 h 505"/>
                <a:gd name="T58" fmla="*/ 170168685 w 545"/>
                <a:gd name="T59" fmla="*/ 22487676 h 505"/>
                <a:gd name="T60" fmla="*/ 245874151 w 545"/>
                <a:gd name="T61" fmla="*/ 35859443 h 505"/>
                <a:gd name="T62" fmla="*/ 185577922 w 545"/>
                <a:gd name="T63" fmla="*/ 90559576 h 505"/>
                <a:gd name="T64" fmla="*/ 116571946 w 545"/>
                <a:gd name="T65" fmla="*/ 267424428 h 505"/>
                <a:gd name="T66" fmla="*/ 44886993 w 545"/>
                <a:gd name="T67" fmla="*/ 200567931 h 505"/>
                <a:gd name="T68" fmla="*/ 116571946 w 545"/>
                <a:gd name="T69" fmla="*/ 267424428 h 505"/>
                <a:gd name="T70" fmla="*/ 42207197 w 545"/>
                <a:gd name="T71" fmla="*/ 86912588 h 505"/>
                <a:gd name="T72" fmla="*/ 143370725 w 545"/>
                <a:gd name="T73" fmla="*/ 92383069 h 505"/>
                <a:gd name="T74" fmla="*/ 91113884 w 545"/>
                <a:gd name="T75" fmla="*/ 74149692 h 505"/>
                <a:gd name="T76" fmla="*/ 42207197 w 545"/>
                <a:gd name="T77" fmla="*/ 141005409 h 505"/>
                <a:gd name="T78" fmla="*/ 46226891 w 545"/>
                <a:gd name="T79" fmla="*/ 156199890 h 505"/>
                <a:gd name="T80" fmla="*/ 144710623 w 545"/>
                <a:gd name="T81" fmla="*/ 139181915 h 505"/>
                <a:gd name="T82" fmla="*/ 42207197 w 545"/>
                <a:gd name="T83" fmla="*/ 141005409 h 505"/>
                <a:gd name="T84" fmla="*/ 42207197 w 545"/>
                <a:gd name="T85" fmla="*/ 119125044 h 505"/>
                <a:gd name="T86" fmla="*/ 144710623 w 545"/>
                <a:gd name="T87" fmla="*/ 123987434 h 505"/>
                <a:gd name="T88" fmla="*/ 150070215 w 545"/>
                <a:gd name="T89" fmla="*/ 115478837 h 505"/>
                <a:gd name="T90" fmla="*/ 89773986 w 545"/>
                <a:gd name="T91" fmla="*/ 107577550 h 505"/>
                <a:gd name="T92" fmla="*/ 42207197 w 545"/>
                <a:gd name="T93" fmla="*/ 113655343 h 5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45" h="505">
                  <a:moveTo>
                    <a:pt x="0" y="89"/>
                  </a:moveTo>
                  <a:cubicBezTo>
                    <a:pt x="0" y="159"/>
                    <a:pt x="0" y="229"/>
                    <a:pt x="0" y="299"/>
                  </a:cubicBezTo>
                  <a:cubicBezTo>
                    <a:pt x="0" y="304"/>
                    <a:pt x="92" y="392"/>
                    <a:pt x="103" y="404"/>
                  </a:cubicBezTo>
                  <a:cubicBezTo>
                    <a:pt x="115" y="416"/>
                    <a:pt x="202" y="505"/>
                    <a:pt x="210" y="505"/>
                  </a:cubicBezTo>
                  <a:cubicBezTo>
                    <a:pt x="252" y="505"/>
                    <a:pt x="294" y="505"/>
                    <a:pt x="336" y="505"/>
                  </a:cubicBezTo>
                  <a:cubicBezTo>
                    <a:pt x="354" y="505"/>
                    <a:pt x="360" y="489"/>
                    <a:pt x="367" y="478"/>
                  </a:cubicBezTo>
                  <a:cubicBezTo>
                    <a:pt x="367" y="391"/>
                    <a:pt x="367" y="304"/>
                    <a:pt x="367" y="217"/>
                  </a:cubicBezTo>
                  <a:cubicBezTo>
                    <a:pt x="359" y="220"/>
                    <a:pt x="336" y="210"/>
                    <a:pt x="332" y="223"/>
                  </a:cubicBezTo>
                  <a:cubicBezTo>
                    <a:pt x="329" y="229"/>
                    <a:pt x="332" y="327"/>
                    <a:pt x="332" y="347"/>
                  </a:cubicBezTo>
                  <a:cubicBezTo>
                    <a:pt x="332" y="367"/>
                    <a:pt x="337" y="469"/>
                    <a:pt x="323" y="469"/>
                  </a:cubicBezTo>
                  <a:cubicBezTo>
                    <a:pt x="289" y="469"/>
                    <a:pt x="255" y="469"/>
                    <a:pt x="220" y="469"/>
                  </a:cubicBezTo>
                  <a:cubicBezTo>
                    <a:pt x="209" y="469"/>
                    <a:pt x="214" y="434"/>
                    <a:pt x="214" y="423"/>
                  </a:cubicBezTo>
                  <a:cubicBezTo>
                    <a:pt x="214" y="405"/>
                    <a:pt x="214" y="388"/>
                    <a:pt x="214" y="370"/>
                  </a:cubicBezTo>
                  <a:cubicBezTo>
                    <a:pt x="214" y="322"/>
                    <a:pt x="214" y="315"/>
                    <a:pt x="184" y="295"/>
                  </a:cubicBezTo>
                  <a:cubicBezTo>
                    <a:pt x="171" y="295"/>
                    <a:pt x="171" y="290"/>
                    <a:pt x="159" y="290"/>
                  </a:cubicBezTo>
                  <a:cubicBezTo>
                    <a:pt x="119" y="290"/>
                    <a:pt x="78" y="290"/>
                    <a:pt x="37" y="290"/>
                  </a:cubicBezTo>
                  <a:cubicBezTo>
                    <a:pt x="37" y="227"/>
                    <a:pt x="37" y="164"/>
                    <a:pt x="37" y="101"/>
                  </a:cubicBezTo>
                  <a:cubicBezTo>
                    <a:pt x="37" y="96"/>
                    <a:pt x="39" y="97"/>
                    <a:pt x="42" y="93"/>
                  </a:cubicBezTo>
                  <a:cubicBezTo>
                    <a:pt x="88" y="93"/>
                    <a:pt x="134" y="93"/>
                    <a:pt x="180" y="93"/>
                  </a:cubicBezTo>
                  <a:cubicBezTo>
                    <a:pt x="189" y="87"/>
                    <a:pt x="214" y="66"/>
                    <a:pt x="214" y="53"/>
                  </a:cubicBezTo>
                  <a:cubicBezTo>
                    <a:pt x="156" y="53"/>
                    <a:pt x="98" y="53"/>
                    <a:pt x="39" y="53"/>
                  </a:cubicBezTo>
                  <a:cubicBezTo>
                    <a:pt x="23" y="53"/>
                    <a:pt x="0" y="75"/>
                    <a:pt x="0" y="89"/>
                  </a:cubicBezTo>
                  <a:close/>
                  <a:moveTo>
                    <a:pt x="288" y="123"/>
                  </a:moveTo>
                  <a:lnTo>
                    <a:pt x="307" y="104"/>
                  </a:lnTo>
                  <a:lnTo>
                    <a:pt x="288" y="86"/>
                  </a:lnTo>
                  <a:cubicBezTo>
                    <a:pt x="287" y="85"/>
                    <a:pt x="287" y="84"/>
                    <a:pt x="288" y="83"/>
                  </a:cubicBezTo>
                  <a:lnTo>
                    <a:pt x="300" y="71"/>
                  </a:lnTo>
                  <a:cubicBezTo>
                    <a:pt x="301" y="70"/>
                    <a:pt x="302" y="70"/>
                    <a:pt x="303" y="71"/>
                  </a:cubicBezTo>
                  <a:lnTo>
                    <a:pt x="322" y="89"/>
                  </a:lnTo>
                  <a:lnTo>
                    <a:pt x="340" y="71"/>
                  </a:lnTo>
                  <a:cubicBezTo>
                    <a:pt x="341" y="70"/>
                    <a:pt x="342" y="70"/>
                    <a:pt x="343" y="71"/>
                  </a:cubicBezTo>
                  <a:lnTo>
                    <a:pt x="355" y="83"/>
                  </a:lnTo>
                  <a:cubicBezTo>
                    <a:pt x="356" y="84"/>
                    <a:pt x="356" y="85"/>
                    <a:pt x="355" y="86"/>
                  </a:cubicBezTo>
                  <a:lnTo>
                    <a:pt x="337" y="104"/>
                  </a:lnTo>
                  <a:lnTo>
                    <a:pt x="355" y="123"/>
                  </a:lnTo>
                  <a:cubicBezTo>
                    <a:pt x="356" y="124"/>
                    <a:pt x="356" y="125"/>
                    <a:pt x="355" y="126"/>
                  </a:cubicBezTo>
                  <a:lnTo>
                    <a:pt x="343" y="138"/>
                  </a:lnTo>
                  <a:cubicBezTo>
                    <a:pt x="342" y="139"/>
                    <a:pt x="341" y="139"/>
                    <a:pt x="340" y="138"/>
                  </a:cubicBezTo>
                  <a:lnTo>
                    <a:pt x="322" y="119"/>
                  </a:lnTo>
                  <a:lnTo>
                    <a:pt x="303" y="138"/>
                  </a:lnTo>
                  <a:cubicBezTo>
                    <a:pt x="302" y="139"/>
                    <a:pt x="301" y="139"/>
                    <a:pt x="300" y="138"/>
                  </a:cubicBezTo>
                  <a:lnTo>
                    <a:pt x="288" y="126"/>
                  </a:lnTo>
                  <a:cubicBezTo>
                    <a:pt x="287" y="125"/>
                    <a:pt x="287" y="124"/>
                    <a:pt x="288" y="123"/>
                  </a:cubicBezTo>
                  <a:close/>
                  <a:moveTo>
                    <a:pt x="445" y="190"/>
                  </a:moveTo>
                  <a:lnTo>
                    <a:pt x="538" y="283"/>
                  </a:lnTo>
                  <a:cubicBezTo>
                    <a:pt x="545" y="290"/>
                    <a:pt x="545" y="303"/>
                    <a:pt x="538" y="310"/>
                  </a:cubicBezTo>
                  <a:lnTo>
                    <a:pt x="527" y="321"/>
                  </a:lnTo>
                  <a:cubicBezTo>
                    <a:pt x="520" y="328"/>
                    <a:pt x="508" y="328"/>
                    <a:pt x="500" y="321"/>
                  </a:cubicBezTo>
                  <a:lnTo>
                    <a:pt x="407" y="228"/>
                  </a:lnTo>
                  <a:lnTo>
                    <a:pt x="445" y="190"/>
                  </a:lnTo>
                  <a:close/>
                  <a:moveTo>
                    <a:pt x="254" y="37"/>
                  </a:moveTo>
                  <a:cubicBezTo>
                    <a:pt x="292" y="0"/>
                    <a:pt x="352" y="0"/>
                    <a:pt x="389" y="37"/>
                  </a:cubicBezTo>
                  <a:cubicBezTo>
                    <a:pt x="422" y="70"/>
                    <a:pt x="425" y="122"/>
                    <a:pt x="399" y="159"/>
                  </a:cubicBezTo>
                  <a:lnTo>
                    <a:pt x="430" y="189"/>
                  </a:lnTo>
                  <a:cubicBezTo>
                    <a:pt x="431" y="190"/>
                    <a:pt x="431" y="193"/>
                    <a:pt x="430" y="194"/>
                  </a:cubicBezTo>
                  <a:lnTo>
                    <a:pt x="411" y="212"/>
                  </a:lnTo>
                  <a:cubicBezTo>
                    <a:pt x="410" y="214"/>
                    <a:pt x="408" y="214"/>
                    <a:pt x="406" y="212"/>
                  </a:cubicBezTo>
                  <a:lnTo>
                    <a:pt x="376" y="182"/>
                  </a:lnTo>
                  <a:cubicBezTo>
                    <a:pt x="339" y="208"/>
                    <a:pt x="288" y="205"/>
                    <a:pt x="254" y="172"/>
                  </a:cubicBezTo>
                  <a:cubicBezTo>
                    <a:pt x="217" y="134"/>
                    <a:pt x="217" y="74"/>
                    <a:pt x="254" y="37"/>
                  </a:cubicBezTo>
                  <a:close/>
                  <a:moveTo>
                    <a:pt x="277" y="59"/>
                  </a:moveTo>
                  <a:cubicBezTo>
                    <a:pt x="302" y="35"/>
                    <a:pt x="342" y="35"/>
                    <a:pt x="367" y="59"/>
                  </a:cubicBezTo>
                  <a:cubicBezTo>
                    <a:pt x="391" y="84"/>
                    <a:pt x="391" y="124"/>
                    <a:pt x="367" y="149"/>
                  </a:cubicBezTo>
                  <a:cubicBezTo>
                    <a:pt x="342" y="174"/>
                    <a:pt x="302" y="174"/>
                    <a:pt x="277" y="149"/>
                  </a:cubicBezTo>
                  <a:cubicBezTo>
                    <a:pt x="252" y="124"/>
                    <a:pt x="252" y="84"/>
                    <a:pt x="277" y="59"/>
                  </a:cubicBezTo>
                  <a:close/>
                  <a:moveTo>
                    <a:pt x="174" y="440"/>
                  </a:moveTo>
                  <a:cubicBezTo>
                    <a:pt x="173" y="403"/>
                    <a:pt x="173" y="367"/>
                    <a:pt x="172" y="330"/>
                  </a:cubicBezTo>
                  <a:cubicBezTo>
                    <a:pt x="137" y="330"/>
                    <a:pt x="102" y="330"/>
                    <a:pt x="67" y="330"/>
                  </a:cubicBezTo>
                  <a:cubicBezTo>
                    <a:pt x="66" y="331"/>
                    <a:pt x="66" y="332"/>
                    <a:pt x="65" y="332"/>
                  </a:cubicBezTo>
                  <a:cubicBezTo>
                    <a:pt x="101" y="368"/>
                    <a:pt x="138" y="404"/>
                    <a:pt x="174" y="440"/>
                  </a:cubicBezTo>
                  <a:close/>
                  <a:moveTo>
                    <a:pt x="63" y="129"/>
                  </a:moveTo>
                  <a:cubicBezTo>
                    <a:pt x="63" y="133"/>
                    <a:pt x="63" y="138"/>
                    <a:pt x="63" y="143"/>
                  </a:cubicBezTo>
                  <a:cubicBezTo>
                    <a:pt x="63" y="148"/>
                    <a:pt x="66" y="152"/>
                    <a:pt x="71" y="152"/>
                  </a:cubicBezTo>
                  <a:cubicBezTo>
                    <a:pt x="119" y="152"/>
                    <a:pt x="166" y="152"/>
                    <a:pt x="214" y="152"/>
                  </a:cubicBezTo>
                  <a:cubicBezTo>
                    <a:pt x="227" y="152"/>
                    <a:pt x="224" y="130"/>
                    <a:pt x="220" y="122"/>
                  </a:cubicBezTo>
                  <a:cubicBezTo>
                    <a:pt x="192" y="122"/>
                    <a:pt x="164" y="122"/>
                    <a:pt x="136" y="122"/>
                  </a:cubicBezTo>
                  <a:cubicBezTo>
                    <a:pt x="119" y="122"/>
                    <a:pt x="63" y="118"/>
                    <a:pt x="63" y="129"/>
                  </a:cubicBezTo>
                  <a:close/>
                  <a:moveTo>
                    <a:pt x="63" y="232"/>
                  </a:moveTo>
                  <a:cubicBezTo>
                    <a:pt x="63" y="238"/>
                    <a:pt x="63" y="244"/>
                    <a:pt x="63" y="251"/>
                  </a:cubicBezTo>
                  <a:cubicBezTo>
                    <a:pt x="63" y="255"/>
                    <a:pt x="64" y="257"/>
                    <a:pt x="69" y="257"/>
                  </a:cubicBezTo>
                  <a:cubicBezTo>
                    <a:pt x="120" y="257"/>
                    <a:pt x="171" y="257"/>
                    <a:pt x="222" y="257"/>
                  </a:cubicBezTo>
                  <a:cubicBezTo>
                    <a:pt x="224" y="252"/>
                    <a:pt x="228" y="229"/>
                    <a:pt x="216" y="229"/>
                  </a:cubicBezTo>
                  <a:cubicBezTo>
                    <a:pt x="168" y="229"/>
                    <a:pt x="121" y="229"/>
                    <a:pt x="73" y="229"/>
                  </a:cubicBezTo>
                  <a:cubicBezTo>
                    <a:pt x="70" y="229"/>
                    <a:pt x="65" y="231"/>
                    <a:pt x="63" y="232"/>
                  </a:cubicBezTo>
                  <a:close/>
                  <a:moveTo>
                    <a:pt x="63" y="187"/>
                  </a:moveTo>
                  <a:cubicBezTo>
                    <a:pt x="63" y="190"/>
                    <a:pt x="63" y="193"/>
                    <a:pt x="63" y="196"/>
                  </a:cubicBezTo>
                  <a:cubicBezTo>
                    <a:pt x="63" y="201"/>
                    <a:pt x="64" y="200"/>
                    <a:pt x="67" y="204"/>
                  </a:cubicBezTo>
                  <a:cubicBezTo>
                    <a:pt x="117" y="204"/>
                    <a:pt x="166" y="204"/>
                    <a:pt x="216" y="204"/>
                  </a:cubicBezTo>
                  <a:cubicBezTo>
                    <a:pt x="219" y="203"/>
                    <a:pt x="222" y="201"/>
                    <a:pt x="224" y="200"/>
                  </a:cubicBezTo>
                  <a:cubicBezTo>
                    <a:pt x="224" y="197"/>
                    <a:pt x="224" y="193"/>
                    <a:pt x="224" y="190"/>
                  </a:cubicBezTo>
                  <a:cubicBezTo>
                    <a:pt x="224" y="183"/>
                    <a:pt x="222" y="181"/>
                    <a:pt x="220" y="177"/>
                  </a:cubicBezTo>
                  <a:cubicBezTo>
                    <a:pt x="191" y="177"/>
                    <a:pt x="163" y="177"/>
                    <a:pt x="134" y="177"/>
                  </a:cubicBezTo>
                  <a:cubicBezTo>
                    <a:pt x="120" y="177"/>
                    <a:pt x="106" y="177"/>
                    <a:pt x="92" y="177"/>
                  </a:cubicBezTo>
                  <a:cubicBezTo>
                    <a:pt x="74" y="177"/>
                    <a:pt x="63" y="171"/>
                    <a:pt x="63" y="18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6" name="组合 66"/>
          <p:cNvGrpSpPr/>
          <p:nvPr/>
        </p:nvGrpSpPr>
        <p:grpSpPr bwMode="auto">
          <a:xfrm>
            <a:off x="4833861" y="1699200"/>
            <a:ext cx="584200" cy="557212"/>
            <a:chOff x="0" y="0"/>
            <a:chExt cx="650875" cy="620712"/>
          </a:xfrm>
        </p:grpSpPr>
        <p:sp>
          <p:nvSpPr>
            <p:cNvPr id="30749" name="Oval 17"/>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30750" name="Freeform 18"/>
            <p:cNvSpPr>
              <a:spLocks noEditPoints="1"/>
            </p:cNvSpPr>
            <p:nvPr/>
          </p:nvSpPr>
          <p:spPr bwMode="auto">
            <a:xfrm>
              <a:off x="219075" y="73025"/>
              <a:ext cx="190500" cy="465137"/>
            </a:xfrm>
            <a:custGeom>
              <a:avLst/>
              <a:gdLst>
                <a:gd name="T0" fmla="*/ 1336770 w 233"/>
                <a:gd name="T1" fmla="*/ 129123124 h 596"/>
                <a:gd name="T2" fmla="*/ 1336770 w 233"/>
                <a:gd name="T3" fmla="*/ 138259632 h 596"/>
                <a:gd name="T4" fmla="*/ 36096888 w 233"/>
                <a:gd name="T5" fmla="*/ 230229548 h 596"/>
                <a:gd name="T6" fmla="*/ 68851442 w 233"/>
                <a:gd name="T7" fmla="*/ 230229548 h 596"/>
                <a:gd name="T8" fmla="*/ 72862571 w 233"/>
                <a:gd name="T9" fmla="*/ 226574788 h 596"/>
                <a:gd name="T10" fmla="*/ 72862571 w 233"/>
                <a:gd name="T11" fmla="*/ 105369920 h 596"/>
                <a:gd name="T12" fmla="*/ 60162026 w 233"/>
                <a:gd name="T13" fmla="*/ 93188169 h 596"/>
                <a:gd name="T14" fmla="*/ 79547240 w 233"/>
                <a:gd name="T15" fmla="*/ 76742922 h 596"/>
                <a:gd name="T16" fmla="*/ 93585373 w 233"/>
                <a:gd name="T17" fmla="*/ 94406422 h 596"/>
                <a:gd name="T18" fmla="*/ 80884011 w 233"/>
                <a:gd name="T19" fmla="*/ 104760403 h 596"/>
                <a:gd name="T20" fmla="*/ 80884011 w 233"/>
                <a:gd name="T21" fmla="*/ 226574788 h 596"/>
                <a:gd name="T22" fmla="*/ 85563116 w 233"/>
                <a:gd name="T23" fmla="*/ 230229548 h 596"/>
                <a:gd name="T24" fmla="*/ 122997592 w 233"/>
                <a:gd name="T25" fmla="*/ 230229548 h 596"/>
                <a:gd name="T26" fmla="*/ 155752146 w 233"/>
                <a:gd name="T27" fmla="*/ 138259632 h 596"/>
                <a:gd name="T28" fmla="*/ 154415376 w 233"/>
                <a:gd name="T29" fmla="*/ 129732641 h 596"/>
                <a:gd name="T30" fmla="*/ 79547240 w 233"/>
                <a:gd name="T31" fmla="*/ 2436506 h 596"/>
                <a:gd name="T32" fmla="*/ 74199341 w 233"/>
                <a:gd name="T33" fmla="*/ 2436506 h 596"/>
                <a:gd name="T34" fmla="*/ 38102453 w 233"/>
                <a:gd name="T35" fmla="*/ 65170688 h 596"/>
                <a:gd name="T36" fmla="*/ 1336770 w 233"/>
                <a:gd name="T37" fmla="*/ 129123124 h 596"/>
                <a:gd name="T38" fmla="*/ 12032569 w 233"/>
                <a:gd name="T39" fmla="*/ 278954990 h 596"/>
                <a:gd name="T40" fmla="*/ 12032569 w 233"/>
                <a:gd name="T41" fmla="*/ 358743935 h 596"/>
                <a:gd name="T42" fmla="*/ 16711674 w 233"/>
                <a:gd name="T43" fmla="*/ 362398694 h 596"/>
                <a:gd name="T44" fmla="*/ 98264479 w 233"/>
                <a:gd name="T45" fmla="*/ 362398694 h 596"/>
                <a:gd name="T46" fmla="*/ 102274790 w 233"/>
                <a:gd name="T47" fmla="*/ 358743935 h 596"/>
                <a:gd name="T48" fmla="*/ 102274790 w 233"/>
                <a:gd name="T49" fmla="*/ 274082758 h 596"/>
                <a:gd name="T50" fmla="*/ 120323234 w 233"/>
                <a:gd name="T51" fmla="*/ 274082758 h 596"/>
                <a:gd name="T52" fmla="*/ 120323234 w 233"/>
                <a:gd name="T53" fmla="*/ 361180441 h 596"/>
                <a:gd name="T54" fmla="*/ 127676697 w 233"/>
                <a:gd name="T55" fmla="*/ 362398694 h 596"/>
                <a:gd name="T56" fmla="*/ 141714013 w 233"/>
                <a:gd name="T57" fmla="*/ 362398694 h 596"/>
                <a:gd name="T58" fmla="*/ 147061912 w 233"/>
                <a:gd name="T59" fmla="*/ 357525682 h 596"/>
                <a:gd name="T60" fmla="*/ 147061912 w 233"/>
                <a:gd name="T61" fmla="*/ 278954990 h 596"/>
                <a:gd name="T62" fmla="*/ 137034908 w 233"/>
                <a:gd name="T63" fmla="*/ 254592269 h 596"/>
                <a:gd name="T64" fmla="*/ 121660822 w 233"/>
                <a:gd name="T65" fmla="*/ 240583529 h 596"/>
                <a:gd name="T66" fmla="*/ 36096888 w 233"/>
                <a:gd name="T67" fmla="*/ 241193045 h 596"/>
                <a:gd name="T68" fmla="*/ 12032569 w 233"/>
                <a:gd name="T69" fmla="*/ 278954990 h 5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596">
                  <a:moveTo>
                    <a:pt x="2" y="212"/>
                  </a:moveTo>
                  <a:cubicBezTo>
                    <a:pt x="0" y="217"/>
                    <a:pt x="0" y="222"/>
                    <a:pt x="2" y="227"/>
                  </a:cubicBezTo>
                  <a:cubicBezTo>
                    <a:pt x="7" y="243"/>
                    <a:pt x="38" y="378"/>
                    <a:pt x="54" y="378"/>
                  </a:cubicBezTo>
                  <a:cubicBezTo>
                    <a:pt x="70" y="378"/>
                    <a:pt x="86" y="378"/>
                    <a:pt x="103" y="378"/>
                  </a:cubicBezTo>
                  <a:cubicBezTo>
                    <a:pt x="107" y="378"/>
                    <a:pt x="109" y="377"/>
                    <a:pt x="109" y="372"/>
                  </a:cubicBezTo>
                  <a:cubicBezTo>
                    <a:pt x="109" y="306"/>
                    <a:pt x="109" y="241"/>
                    <a:pt x="109" y="173"/>
                  </a:cubicBezTo>
                  <a:cubicBezTo>
                    <a:pt x="103" y="170"/>
                    <a:pt x="90" y="164"/>
                    <a:pt x="90" y="153"/>
                  </a:cubicBezTo>
                  <a:cubicBezTo>
                    <a:pt x="89" y="135"/>
                    <a:pt x="101" y="124"/>
                    <a:pt x="119" y="126"/>
                  </a:cubicBezTo>
                  <a:cubicBezTo>
                    <a:pt x="135" y="127"/>
                    <a:pt x="143" y="141"/>
                    <a:pt x="140" y="155"/>
                  </a:cubicBezTo>
                  <a:cubicBezTo>
                    <a:pt x="141" y="163"/>
                    <a:pt x="129" y="170"/>
                    <a:pt x="121" y="172"/>
                  </a:cubicBezTo>
                  <a:cubicBezTo>
                    <a:pt x="121" y="239"/>
                    <a:pt x="121" y="305"/>
                    <a:pt x="121" y="372"/>
                  </a:cubicBezTo>
                  <a:cubicBezTo>
                    <a:pt x="121" y="377"/>
                    <a:pt x="123" y="378"/>
                    <a:pt x="128" y="378"/>
                  </a:cubicBezTo>
                  <a:cubicBezTo>
                    <a:pt x="147" y="378"/>
                    <a:pt x="166" y="378"/>
                    <a:pt x="184" y="378"/>
                  </a:cubicBezTo>
                  <a:cubicBezTo>
                    <a:pt x="196" y="378"/>
                    <a:pt x="228" y="247"/>
                    <a:pt x="233" y="227"/>
                  </a:cubicBezTo>
                  <a:cubicBezTo>
                    <a:pt x="233" y="222"/>
                    <a:pt x="233" y="217"/>
                    <a:pt x="231" y="213"/>
                  </a:cubicBezTo>
                  <a:cubicBezTo>
                    <a:pt x="194" y="143"/>
                    <a:pt x="157" y="73"/>
                    <a:pt x="119" y="4"/>
                  </a:cubicBezTo>
                  <a:cubicBezTo>
                    <a:pt x="115" y="0"/>
                    <a:pt x="113" y="1"/>
                    <a:pt x="111" y="4"/>
                  </a:cubicBezTo>
                  <a:cubicBezTo>
                    <a:pt x="103" y="20"/>
                    <a:pt x="65" y="92"/>
                    <a:pt x="57" y="107"/>
                  </a:cubicBezTo>
                  <a:cubicBezTo>
                    <a:pt x="51" y="117"/>
                    <a:pt x="2" y="210"/>
                    <a:pt x="2" y="212"/>
                  </a:cubicBezTo>
                  <a:close/>
                  <a:moveTo>
                    <a:pt x="18" y="458"/>
                  </a:moveTo>
                  <a:cubicBezTo>
                    <a:pt x="18" y="502"/>
                    <a:pt x="18" y="545"/>
                    <a:pt x="18" y="589"/>
                  </a:cubicBezTo>
                  <a:cubicBezTo>
                    <a:pt x="18" y="593"/>
                    <a:pt x="20" y="595"/>
                    <a:pt x="25" y="595"/>
                  </a:cubicBezTo>
                  <a:cubicBezTo>
                    <a:pt x="65" y="595"/>
                    <a:pt x="106" y="595"/>
                    <a:pt x="147" y="595"/>
                  </a:cubicBezTo>
                  <a:cubicBezTo>
                    <a:pt x="151" y="595"/>
                    <a:pt x="153" y="593"/>
                    <a:pt x="153" y="589"/>
                  </a:cubicBezTo>
                  <a:cubicBezTo>
                    <a:pt x="153" y="542"/>
                    <a:pt x="153" y="496"/>
                    <a:pt x="153" y="450"/>
                  </a:cubicBezTo>
                  <a:cubicBezTo>
                    <a:pt x="162" y="450"/>
                    <a:pt x="171" y="450"/>
                    <a:pt x="180" y="450"/>
                  </a:cubicBezTo>
                  <a:cubicBezTo>
                    <a:pt x="180" y="497"/>
                    <a:pt x="180" y="545"/>
                    <a:pt x="180" y="593"/>
                  </a:cubicBezTo>
                  <a:cubicBezTo>
                    <a:pt x="181" y="596"/>
                    <a:pt x="185" y="595"/>
                    <a:pt x="191" y="595"/>
                  </a:cubicBezTo>
                  <a:cubicBezTo>
                    <a:pt x="198" y="595"/>
                    <a:pt x="205" y="595"/>
                    <a:pt x="212" y="595"/>
                  </a:cubicBezTo>
                  <a:cubicBezTo>
                    <a:pt x="217" y="595"/>
                    <a:pt x="220" y="591"/>
                    <a:pt x="220" y="587"/>
                  </a:cubicBezTo>
                  <a:cubicBezTo>
                    <a:pt x="220" y="544"/>
                    <a:pt x="220" y="501"/>
                    <a:pt x="220" y="458"/>
                  </a:cubicBezTo>
                  <a:cubicBezTo>
                    <a:pt x="220" y="444"/>
                    <a:pt x="211" y="428"/>
                    <a:pt x="205" y="418"/>
                  </a:cubicBezTo>
                  <a:cubicBezTo>
                    <a:pt x="195" y="402"/>
                    <a:pt x="190" y="397"/>
                    <a:pt x="182" y="395"/>
                  </a:cubicBezTo>
                  <a:cubicBezTo>
                    <a:pt x="158" y="395"/>
                    <a:pt x="68" y="395"/>
                    <a:pt x="54" y="396"/>
                  </a:cubicBezTo>
                  <a:cubicBezTo>
                    <a:pt x="45" y="398"/>
                    <a:pt x="18" y="437"/>
                    <a:pt x="18" y="4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0739" name="组合 69"/>
          <p:cNvGrpSpPr/>
          <p:nvPr/>
        </p:nvGrpSpPr>
        <p:grpSpPr bwMode="auto">
          <a:xfrm>
            <a:off x="4833861" y="3938400"/>
            <a:ext cx="584200" cy="557212"/>
            <a:chOff x="0" y="0"/>
            <a:chExt cx="650875" cy="620712"/>
          </a:xfrm>
        </p:grpSpPr>
        <p:sp>
          <p:nvSpPr>
            <p:cNvPr id="30747" name="Oval 20"/>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30748" name="Freeform 21"/>
            <p:cNvSpPr>
              <a:spLocks noEditPoints="1"/>
            </p:cNvSpPr>
            <p:nvPr/>
          </p:nvSpPr>
          <p:spPr bwMode="auto">
            <a:xfrm>
              <a:off x="165100" y="174625"/>
              <a:ext cx="373062" cy="265112"/>
            </a:xfrm>
            <a:custGeom>
              <a:avLst/>
              <a:gdLst>
                <a:gd name="T0" fmla="*/ 62120575 w 454"/>
                <a:gd name="T1" fmla="*/ 109507727 h 338"/>
                <a:gd name="T2" fmla="*/ 111412419 w 454"/>
                <a:gd name="T3" fmla="*/ 31375770 h 338"/>
                <a:gd name="T4" fmla="*/ 124241972 w 454"/>
                <a:gd name="T5" fmla="*/ 18456658 h 338"/>
                <a:gd name="T6" fmla="*/ 236329847 w 454"/>
                <a:gd name="T7" fmla="*/ 26453942 h 338"/>
                <a:gd name="T8" fmla="*/ 230252387 w 454"/>
                <a:gd name="T9" fmla="*/ 14149765 h 338"/>
                <a:gd name="T10" fmla="*/ 255911493 w 454"/>
                <a:gd name="T11" fmla="*/ 6767415 h 338"/>
                <a:gd name="T12" fmla="*/ 273467594 w 454"/>
                <a:gd name="T13" fmla="*/ 7998068 h 338"/>
                <a:gd name="T14" fmla="*/ 268065590 w 454"/>
                <a:gd name="T15" fmla="*/ 31375770 h 338"/>
                <a:gd name="T16" fmla="*/ 258612495 w 454"/>
                <a:gd name="T17" fmla="*/ 43679947 h 338"/>
                <a:gd name="T18" fmla="*/ 194465552 w 454"/>
                <a:gd name="T19" fmla="*/ 97818484 h 338"/>
                <a:gd name="T20" fmla="*/ 193790096 w 454"/>
                <a:gd name="T21" fmla="*/ 97818484 h 338"/>
                <a:gd name="T22" fmla="*/ 296424876 w 454"/>
                <a:gd name="T23" fmla="*/ 190100991 h 338"/>
                <a:gd name="T24" fmla="*/ 296424876 w 454"/>
                <a:gd name="T25" fmla="*/ 207941931 h 338"/>
                <a:gd name="T26" fmla="*/ 237679937 w 454"/>
                <a:gd name="T27" fmla="*/ 207941931 h 338"/>
                <a:gd name="T28" fmla="*/ 173533816 w 454"/>
                <a:gd name="T29" fmla="*/ 207941931 h 338"/>
                <a:gd name="T30" fmla="*/ 110062329 w 454"/>
                <a:gd name="T31" fmla="*/ 207941931 h 338"/>
                <a:gd name="T32" fmla="*/ 45915386 w 454"/>
                <a:gd name="T33" fmla="*/ 207941931 h 338"/>
                <a:gd name="T34" fmla="*/ 0 w 454"/>
                <a:gd name="T35" fmla="*/ 199328928 h 338"/>
                <a:gd name="T36" fmla="*/ 9453095 w 454"/>
                <a:gd name="T37" fmla="*/ 0 h 338"/>
                <a:gd name="T38" fmla="*/ 19581646 w 454"/>
                <a:gd name="T39" fmla="*/ 190100991 h 338"/>
                <a:gd name="T40" fmla="*/ 45915386 w 454"/>
                <a:gd name="T41" fmla="*/ 150727153 h 338"/>
                <a:gd name="T42" fmla="*/ 73600038 w 454"/>
                <a:gd name="T43" fmla="*/ 142114150 h 338"/>
                <a:gd name="T44" fmla="*/ 83053133 w 454"/>
                <a:gd name="T45" fmla="*/ 190100991 h 338"/>
                <a:gd name="T46" fmla="*/ 110062329 w 454"/>
                <a:gd name="T47" fmla="*/ 89821201 h 338"/>
                <a:gd name="T48" fmla="*/ 137746159 w 454"/>
                <a:gd name="T49" fmla="*/ 81208198 h 338"/>
                <a:gd name="T50" fmla="*/ 147199254 w 454"/>
                <a:gd name="T51" fmla="*/ 190100991 h 338"/>
                <a:gd name="T52" fmla="*/ 173533816 w 454"/>
                <a:gd name="T53" fmla="*/ 119351383 h 338"/>
                <a:gd name="T54" fmla="*/ 201217646 w 454"/>
                <a:gd name="T55" fmla="*/ 110738380 h 338"/>
                <a:gd name="T56" fmla="*/ 210670741 w 454"/>
                <a:gd name="T57" fmla="*/ 190100991 h 338"/>
                <a:gd name="T58" fmla="*/ 237679937 w 454"/>
                <a:gd name="T59" fmla="*/ 69518955 h 338"/>
                <a:gd name="T60" fmla="*/ 265364588 w 454"/>
                <a:gd name="T61" fmla="*/ 60905952 h 338"/>
                <a:gd name="T62" fmla="*/ 274817684 w 454"/>
                <a:gd name="T63" fmla="*/ 190100991 h 3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54" h="338">
                  <a:moveTo>
                    <a:pt x="186" y="71"/>
                  </a:moveTo>
                  <a:lnTo>
                    <a:pt x="92" y="178"/>
                  </a:lnTo>
                  <a:lnTo>
                    <a:pt x="70" y="159"/>
                  </a:lnTo>
                  <a:lnTo>
                    <a:pt x="165" y="51"/>
                  </a:lnTo>
                  <a:lnTo>
                    <a:pt x="184" y="30"/>
                  </a:lnTo>
                  <a:lnTo>
                    <a:pt x="284" y="118"/>
                  </a:lnTo>
                  <a:lnTo>
                    <a:pt x="350" y="43"/>
                  </a:lnTo>
                  <a:lnTo>
                    <a:pt x="339" y="33"/>
                  </a:lnTo>
                  <a:cubicBezTo>
                    <a:pt x="334" y="29"/>
                    <a:pt x="335" y="24"/>
                    <a:pt x="341" y="23"/>
                  </a:cubicBezTo>
                  <a:lnTo>
                    <a:pt x="359" y="17"/>
                  </a:lnTo>
                  <a:cubicBezTo>
                    <a:pt x="364" y="16"/>
                    <a:pt x="373" y="13"/>
                    <a:pt x="379" y="11"/>
                  </a:cubicBezTo>
                  <a:lnTo>
                    <a:pt x="397" y="5"/>
                  </a:lnTo>
                  <a:cubicBezTo>
                    <a:pt x="402" y="4"/>
                    <a:pt x="406" y="7"/>
                    <a:pt x="405" y="13"/>
                  </a:cubicBezTo>
                  <a:lnTo>
                    <a:pt x="401" y="30"/>
                  </a:lnTo>
                  <a:cubicBezTo>
                    <a:pt x="400" y="36"/>
                    <a:pt x="398" y="45"/>
                    <a:pt x="397" y="51"/>
                  </a:cubicBezTo>
                  <a:lnTo>
                    <a:pt x="393" y="68"/>
                  </a:lnTo>
                  <a:cubicBezTo>
                    <a:pt x="392" y="73"/>
                    <a:pt x="387" y="75"/>
                    <a:pt x="383" y="71"/>
                  </a:cubicBezTo>
                  <a:lnTo>
                    <a:pt x="372" y="62"/>
                  </a:lnTo>
                  <a:lnTo>
                    <a:pt x="288" y="159"/>
                  </a:lnTo>
                  <a:lnTo>
                    <a:pt x="287" y="159"/>
                  </a:lnTo>
                  <a:lnTo>
                    <a:pt x="186" y="71"/>
                  </a:lnTo>
                  <a:close/>
                  <a:moveTo>
                    <a:pt x="439" y="309"/>
                  </a:moveTo>
                  <a:cubicBezTo>
                    <a:pt x="447" y="309"/>
                    <a:pt x="454" y="316"/>
                    <a:pt x="454" y="324"/>
                  </a:cubicBezTo>
                  <a:cubicBezTo>
                    <a:pt x="454" y="331"/>
                    <a:pt x="447" y="338"/>
                    <a:pt x="439" y="338"/>
                  </a:cubicBezTo>
                  <a:lnTo>
                    <a:pt x="407" y="338"/>
                  </a:lnTo>
                  <a:lnTo>
                    <a:pt x="352" y="338"/>
                  </a:lnTo>
                  <a:lnTo>
                    <a:pt x="312" y="338"/>
                  </a:lnTo>
                  <a:lnTo>
                    <a:pt x="257" y="338"/>
                  </a:lnTo>
                  <a:lnTo>
                    <a:pt x="218" y="338"/>
                  </a:lnTo>
                  <a:lnTo>
                    <a:pt x="163" y="338"/>
                  </a:lnTo>
                  <a:lnTo>
                    <a:pt x="123" y="338"/>
                  </a:lnTo>
                  <a:lnTo>
                    <a:pt x="68" y="338"/>
                  </a:lnTo>
                  <a:lnTo>
                    <a:pt x="14" y="338"/>
                  </a:lnTo>
                  <a:cubicBezTo>
                    <a:pt x="7" y="338"/>
                    <a:pt x="0" y="331"/>
                    <a:pt x="0" y="324"/>
                  </a:cubicBezTo>
                  <a:lnTo>
                    <a:pt x="0" y="14"/>
                  </a:lnTo>
                  <a:cubicBezTo>
                    <a:pt x="0" y="7"/>
                    <a:pt x="6" y="0"/>
                    <a:pt x="14" y="0"/>
                  </a:cubicBezTo>
                  <a:cubicBezTo>
                    <a:pt x="22" y="0"/>
                    <a:pt x="28" y="7"/>
                    <a:pt x="28" y="14"/>
                  </a:cubicBezTo>
                  <a:lnTo>
                    <a:pt x="29" y="309"/>
                  </a:lnTo>
                  <a:lnTo>
                    <a:pt x="68" y="309"/>
                  </a:lnTo>
                  <a:lnTo>
                    <a:pt x="68" y="245"/>
                  </a:lnTo>
                  <a:cubicBezTo>
                    <a:pt x="68" y="237"/>
                    <a:pt x="75" y="231"/>
                    <a:pt x="83" y="231"/>
                  </a:cubicBezTo>
                  <a:lnTo>
                    <a:pt x="109" y="231"/>
                  </a:lnTo>
                  <a:cubicBezTo>
                    <a:pt x="117" y="231"/>
                    <a:pt x="123" y="237"/>
                    <a:pt x="123" y="245"/>
                  </a:cubicBezTo>
                  <a:lnTo>
                    <a:pt x="123" y="309"/>
                  </a:lnTo>
                  <a:lnTo>
                    <a:pt x="163" y="309"/>
                  </a:lnTo>
                  <a:lnTo>
                    <a:pt x="163" y="146"/>
                  </a:lnTo>
                  <a:cubicBezTo>
                    <a:pt x="163" y="138"/>
                    <a:pt x="169" y="132"/>
                    <a:pt x="177" y="132"/>
                  </a:cubicBezTo>
                  <a:lnTo>
                    <a:pt x="204" y="132"/>
                  </a:lnTo>
                  <a:cubicBezTo>
                    <a:pt x="211" y="132"/>
                    <a:pt x="218" y="138"/>
                    <a:pt x="218" y="146"/>
                  </a:cubicBezTo>
                  <a:lnTo>
                    <a:pt x="218" y="309"/>
                  </a:lnTo>
                  <a:lnTo>
                    <a:pt x="257" y="309"/>
                  </a:lnTo>
                  <a:lnTo>
                    <a:pt x="257" y="194"/>
                  </a:lnTo>
                  <a:cubicBezTo>
                    <a:pt x="257" y="187"/>
                    <a:pt x="263" y="180"/>
                    <a:pt x="271" y="180"/>
                  </a:cubicBezTo>
                  <a:lnTo>
                    <a:pt x="298" y="180"/>
                  </a:lnTo>
                  <a:cubicBezTo>
                    <a:pt x="306" y="180"/>
                    <a:pt x="312" y="187"/>
                    <a:pt x="312" y="194"/>
                  </a:cubicBezTo>
                  <a:lnTo>
                    <a:pt x="312" y="309"/>
                  </a:lnTo>
                  <a:lnTo>
                    <a:pt x="352" y="309"/>
                  </a:lnTo>
                  <a:lnTo>
                    <a:pt x="352" y="113"/>
                  </a:lnTo>
                  <a:cubicBezTo>
                    <a:pt x="352" y="105"/>
                    <a:pt x="358" y="99"/>
                    <a:pt x="366" y="99"/>
                  </a:cubicBezTo>
                  <a:lnTo>
                    <a:pt x="393" y="99"/>
                  </a:lnTo>
                  <a:cubicBezTo>
                    <a:pt x="401" y="99"/>
                    <a:pt x="407" y="105"/>
                    <a:pt x="407" y="113"/>
                  </a:cubicBezTo>
                  <a:lnTo>
                    <a:pt x="407" y="309"/>
                  </a:lnTo>
                  <a:lnTo>
                    <a:pt x="439" y="30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30755" name="TextBox 77"/>
          <p:cNvSpPr txBox="1">
            <a:spLocks noChangeArrowheads="1"/>
          </p:cNvSpPr>
          <p:nvPr/>
        </p:nvSpPr>
        <p:spPr bwMode="auto">
          <a:xfrm>
            <a:off x="121716" y="5003079"/>
            <a:ext cx="4213669" cy="1536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None/>
            </a:pPr>
            <a:r>
              <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rPr>
              <a:t>一、微信营销</a:t>
            </a:r>
            <a:endPar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endParaRPr>
          </a:p>
          <a:p>
            <a:pPr eaLnBrk="1" hangingPunct="1">
              <a:lnSpc>
                <a:spcPct val="150000"/>
              </a:lnSpc>
              <a:spcBef>
                <a:spcPct val="0"/>
              </a:spcBef>
              <a:buNone/>
            </a:pPr>
            <a:r>
              <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rPr>
              <a:t>二、微博营销</a:t>
            </a:r>
            <a:endPar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endParaRPr>
          </a:p>
          <a:p>
            <a:pPr eaLnBrk="1" hangingPunct="1">
              <a:lnSpc>
                <a:spcPct val="150000"/>
              </a:lnSpc>
              <a:spcBef>
                <a:spcPct val="0"/>
              </a:spcBef>
              <a:buNone/>
            </a:pPr>
            <a:r>
              <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rPr>
              <a:t>三、微信营销与微博营销的比较</a:t>
            </a:r>
            <a:endPar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endParaRPr>
          </a:p>
        </p:txBody>
      </p:sp>
      <p:grpSp>
        <p:nvGrpSpPr>
          <p:cNvPr id="30756" name="组合 50"/>
          <p:cNvGrpSpPr/>
          <p:nvPr/>
        </p:nvGrpSpPr>
        <p:grpSpPr bwMode="auto">
          <a:xfrm>
            <a:off x="4625899" y="4869160"/>
            <a:ext cx="981075" cy="935038"/>
            <a:chOff x="0" y="0"/>
            <a:chExt cx="650875" cy="620712"/>
          </a:xfrm>
        </p:grpSpPr>
        <p:sp>
          <p:nvSpPr>
            <p:cNvPr id="30745" name="Oval 11"/>
            <p:cNvSpPr>
              <a:spLocks noChangeArrowheads="1"/>
            </p:cNvSpPr>
            <p:nvPr/>
          </p:nvSpPr>
          <p:spPr bwMode="auto">
            <a:xfrm>
              <a:off x="0" y="0"/>
              <a:ext cx="650875" cy="62071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30746" name="Freeform 12"/>
            <p:cNvSpPr>
              <a:spLocks noEditPoints="1"/>
            </p:cNvSpPr>
            <p:nvPr/>
          </p:nvSpPr>
          <p:spPr bwMode="auto">
            <a:xfrm>
              <a:off x="98425" y="88900"/>
              <a:ext cx="469900" cy="425450"/>
            </a:xfrm>
            <a:custGeom>
              <a:avLst/>
              <a:gdLst>
                <a:gd name="T0" fmla="*/ 160731222 w 573"/>
                <a:gd name="T1" fmla="*/ 301044517 h 545"/>
                <a:gd name="T2" fmla="*/ 160731222 w 573"/>
                <a:gd name="T3" fmla="*/ 316279530 h 545"/>
                <a:gd name="T4" fmla="*/ 233362345 w 573"/>
                <a:gd name="T5" fmla="*/ 308357573 h 545"/>
                <a:gd name="T6" fmla="*/ 224619581 w 573"/>
                <a:gd name="T7" fmla="*/ 277277865 h 545"/>
                <a:gd name="T8" fmla="*/ 160731222 w 573"/>
                <a:gd name="T9" fmla="*/ 277277865 h 545"/>
                <a:gd name="T10" fmla="*/ 160731222 w 573"/>
                <a:gd name="T11" fmla="*/ 292512878 h 545"/>
                <a:gd name="T12" fmla="*/ 233362345 w 573"/>
                <a:gd name="T13" fmla="*/ 285200603 h 545"/>
                <a:gd name="T14" fmla="*/ 192339173 w 573"/>
                <a:gd name="T15" fmla="*/ 332124225 h 545"/>
                <a:gd name="T16" fmla="*/ 220584837 w 573"/>
                <a:gd name="T17" fmla="*/ 322982905 h 545"/>
                <a:gd name="T18" fmla="*/ 192339173 w 573"/>
                <a:gd name="T19" fmla="*/ 332124225 h 545"/>
                <a:gd name="T20" fmla="*/ 193684087 w 573"/>
                <a:gd name="T21" fmla="*/ 88972914 h 545"/>
                <a:gd name="T22" fmla="*/ 102894979 w 573"/>
                <a:gd name="T23" fmla="*/ 165757662 h 545"/>
                <a:gd name="T24" fmla="*/ 156695659 w 573"/>
                <a:gd name="T25" fmla="*/ 268746226 h 545"/>
                <a:gd name="T26" fmla="*/ 193684087 w 573"/>
                <a:gd name="T27" fmla="*/ 271184172 h 545"/>
                <a:gd name="T28" fmla="*/ 238742823 w 573"/>
                <a:gd name="T29" fmla="*/ 246198157 h 545"/>
                <a:gd name="T30" fmla="*/ 193684087 w 573"/>
                <a:gd name="T31" fmla="*/ 88972914 h 545"/>
                <a:gd name="T32" fmla="*/ 75994229 w 573"/>
                <a:gd name="T33" fmla="*/ 179773312 h 545"/>
                <a:gd name="T34" fmla="*/ 14795699 w 573"/>
                <a:gd name="T35" fmla="*/ 168804508 h 545"/>
                <a:gd name="T36" fmla="*/ 14795699 w 573"/>
                <a:gd name="T37" fmla="*/ 190742896 h 545"/>
                <a:gd name="T38" fmla="*/ 75994229 w 573"/>
                <a:gd name="T39" fmla="*/ 179773312 h 545"/>
                <a:gd name="T40" fmla="*/ 370555103 w 573"/>
                <a:gd name="T41" fmla="*/ 168804508 h 545"/>
                <a:gd name="T42" fmla="*/ 309356574 w 573"/>
                <a:gd name="T43" fmla="*/ 179773312 h 545"/>
                <a:gd name="T44" fmla="*/ 370555103 w 573"/>
                <a:gd name="T45" fmla="*/ 190742896 h 545"/>
                <a:gd name="T46" fmla="*/ 370555103 w 573"/>
                <a:gd name="T47" fmla="*/ 168804508 h 545"/>
                <a:gd name="T48" fmla="*/ 294561694 w 573"/>
                <a:gd name="T49" fmla="*/ 101161081 h 545"/>
                <a:gd name="T50" fmla="*/ 329531931 w 573"/>
                <a:gd name="T51" fmla="*/ 54236678 h 545"/>
                <a:gd name="T52" fmla="*/ 277748623 w 573"/>
                <a:gd name="T53" fmla="*/ 85926068 h 545"/>
                <a:gd name="T54" fmla="*/ 294561694 w 573"/>
                <a:gd name="T55" fmla="*/ 101161081 h 545"/>
                <a:gd name="T56" fmla="*/ 191666716 w 573"/>
                <a:gd name="T57" fmla="*/ 68862791 h 545"/>
                <a:gd name="T58" fmla="*/ 203771766 w 573"/>
                <a:gd name="T59" fmla="*/ 13406749 h 545"/>
                <a:gd name="T60" fmla="*/ 179561665 w 573"/>
                <a:gd name="T61" fmla="*/ 13406749 h 545"/>
                <a:gd name="T62" fmla="*/ 191666716 w 573"/>
                <a:gd name="T63" fmla="*/ 68862791 h 545"/>
                <a:gd name="T64" fmla="*/ 86754365 w 573"/>
                <a:gd name="T65" fmla="*/ 96894871 h 545"/>
                <a:gd name="T66" fmla="*/ 103567436 w 573"/>
                <a:gd name="T67" fmla="*/ 81659858 h 545"/>
                <a:gd name="T68" fmla="*/ 51783308 w 573"/>
                <a:gd name="T69" fmla="*/ 49971249 h 545"/>
                <a:gd name="T70" fmla="*/ 86754365 w 573"/>
                <a:gd name="T71" fmla="*/ 96894871 h 545"/>
                <a:gd name="T72" fmla="*/ 90789108 w 573"/>
                <a:gd name="T73" fmla="*/ 258386324 h 545"/>
                <a:gd name="T74" fmla="*/ 55818872 w 573"/>
                <a:gd name="T75" fmla="*/ 304701045 h 545"/>
                <a:gd name="T76" fmla="*/ 107602180 w 573"/>
                <a:gd name="T77" fmla="*/ 273621337 h 545"/>
                <a:gd name="T78" fmla="*/ 90789108 w 573"/>
                <a:gd name="T79" fmla="*/ 258386324 h 545"/>
                <a:gd name="T80" fmla="*/ 298596438 w 573"/>
                <a:gd name="T81" fmla="*/ 262652533 h 545"/>
                <a:gd name="T82" fmla="*/ 281783367 w 573"/>
                <a:gd name="T83" fmla="*/ 277887547 h 545"/>
                <a:gd name="T84" fmla="*/ 333567495 w 573"/>
                <a:gd name="T85" fmla="*/ 309576155 h 545"/>
                <a:gd name="T86" fmla="*/ 298596438 w 573"/>
                <a:gd name="T87" fmla="*/ 262652533 h 5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73" h="545">
                  <a:moveTo>
                    <a:pt x="334" y="494"/>
                  </a:moveTo>
                  <a:lnTo>
                    <a:pt x="239" y="494"/>
                  </a:lnTo>
                  <a:cubicBezTo>
                    <a:pt x="232" y="494"/>
                    <a:pt x="226" y="499"/>
                    <a:pt x="226" y="506"/>
                  </a:cubicBezTo>
                  <a:cubicBezTo>
                    <a:pt x="226" y="513"/>
                    <a:pt x="232" y="519"/>
                    <a:pt x="239" y="519"/>
                  </a:cubicBezTo>
                  <a:lnTo>
                    <a:pt x="334" y="519"/>
                  </a:lnTo>
                  <a:cubicBezTo>
                    <a:pt x="341" y="519"/>
                    <a:pt x="347" y="513"/>
                    <a:pt x="347" y="506"/>
                  </a:cubicBezTo>
                  <a:cubicBezTo>
                    <a:pt x="347" y="499"/>
                    <a:pt x="341" y="494"/>
                    <a:pt x="334" y="494"/>
                  </a:cubicBezTo>
                  <a:close/>
                  <a:moveTo>
                    <a:pt x="334" y="455"/>
                  </a:moveTo>
                  <a:lnTo>
                    <a:pt x="334" y="455"/>
                  </a:lnTo>
                  <a:lnTo>
                    <a:pt x="239" y="455"/>
                  </a:lnTo>
                  <a:cubicBezTo>
                    <a:pt x="232" y="455"/>
                    <a:pt x="226" y="461"/>
                    <a:pt x="226" y="468"/>
                  </a:cubicBezTo>
                  <a:cubicBezTo>
                    <a:pt x="226" y="475"/>
                    <a:pt x="232" y="480"/>
                    <a:pt x="239" y="480"/>
                  </a:cubicBezTo>
                  <a:lnTo>
                    <a:pt x="334" y="480"/>
                  </a:lnTo>
                  <a:cubicBezTo>
                    <a:pt x="341" y="480"/>
                    <a:pt x="347" y="475"/>
                    <a:pt x="347" y="468"/>
                  </a:cubicBezTo>
                  <a:cubicBezTo>
                    <a:pt x="347" y="461"/>
                    <a:pt x="341" y="455"/>
                    <a:pt x="334" y="455"/>
                  </a:cubicBezTo>
                  <a:close/>
                  <a:moveTo>
                    <a:pt x="286" y="545"/>
                  </a:moveTo>
                  <a:lnTo>
                    <a:pt x="286" y="545"/>
                  </a:lnTo>
                  <a:lnTo>
                    <a:pt x="328" y="530"/>
                  </a:lnTo>
                  <a:lnTo>
                    <a:pt x="245" y="530"/>
                  </a:lnTo>
                  <a:lnTo>
                    <a:pt x="286" y="545"/>
                  </a:lnTo>
                  <a:close/>
                  <a:moveTo>
                    <a:pt x="288" y="146"/>
                  </a:moveTo>
                  <a:lnTo>
                    <a:pt x="288" y="146"/>
                  </a:lnTo>
                  <a:lnTo>
                    <a:pt x="285" y="146"/>
                  </a:lnTo>
                  <a:cubicBezTo>
                    <a:pt x="215" y="146"/>
                    <a:pt x="153" y="203"/>
                    <a:pt x="153" y="272"/>
                  </a:cubicBezTo>
                  <a:cubicBezTo>
                    <a:pt x="153" y="342"/>
                    <a:pt x="211" y="382"/>
                    <a:pt x="217" y="404"/>
                  </a:cubicBezTo>
                  <a:cubicBezTo>
                    <a:pt x="223" y="425"/>
                    <a:pt x="217" y="436"/>
                    <a:pt x="233" y="441"/>
                  </a:cubicBezTo>
                  <a:cubicBezTo>
                    <a:pt x="249" y="446"/>
                    <a:pt x="285" y="445"/>
                    <a:pt x="285" y="445"/>
                  </a:cubicBezTo>
                  <a:lnTo>
                    <a:pt x="288" y="445"/>
                  </a:lnTo>
                  <a:cubicBezTo>
                    <a:pt x="288" y="445"/>
                    <a:pt x="324" y="446"/>
                    <a:pt x="340" y="441"/>
                  </a:cubicBezTo>
                  <a:cubicBezTo>
                    <a:pt x="355" y="436"/>
                    <a:pt x="349" y="425"/>
                    <a:pt x="355" y="404"/>
                  </a:cubicBezTo>
                  <a:cubicBezTo>
                    <a:pt x="361" y="382"/>
                    <a:pt x="420" y="342"/>
                    <a:pt x="420" y="272"/>
                  </a:cubicBezTo>
                  <a:cubicBezTo>
                    <a:pt x="420" y="203"/>
                    <a:pt x="358" y="146"/>
                    <a:pt x="288" y="146"/>
                  </a:cubicBezTo>
                  <a:close/>
                  <a:moveTo>
                    <a:pt x="113" y="295"/>
                  </a:moveTo>
                  <a:lnTo>
                    <a:pt x="113" y="295"/>
                  </a:lnTo>
                  <a:cubicBezTo>
                    <a:pt x="113" y="285"/>
                    <a:pt x="103" y="277"/>
                    <a:pt x="91" y="277"/>
                  </a:cubicBezTo>
                  <a:lnTo>
                    <a:pt x="22" y="277"/>
                  </a:lnTo>
                  <a:cubicBezTo>
                    <a:pt x="10" y="277"/>
                    <a:pt x="0" y="285"/>
                    <a:pt x="0" y="295"/>
                  </a:cubicBezTo>
                  <a:cubicBezTo>
                    <a:pt x="0" y="305"/>
                    <a:pt x="10" y="313"/>
                    <a:pt x="22" y="313"/>
                  </a:cubicBezTo>
                  <a:lnTo>
                    <a:pt x="91" y="313"/>
                  </a:lnTo>
                  <a:cubicBezTo>
                    <a:pt x="103" y="313"/>
                    <a:pt x="113" y="305"/>
                    <a:pt x="113" y="295"/>
                  </a:cubicBezTo>
                  <a:close/>
                  <a:moveTo>
                    <a:pt x="551" y="277"/>
                  </a:moveTo>
                  <a:lnTo>
                    <a:pt x="551" y="277"/>
                  </a:lnTo>
                  <a:lnTo>
                    <a:pt x="482" y="277"/>
                  </a:lnTo>
                  <a:cubicBezTo>
                    <a:pt x="470" y="277"/>
                    <a:pt x="460" y="285"/>
                    <a:pt x="460" y="295"/>
                  </a:cubicBezTo>
                  <a:cubicBezTo>
                    <a:pt x="460" y="305"/>
                    <a:pt x="470" y="313"/>
                    <a:pt x="482" y="313"/>
                  </a:cubicBezTo>
                  <a:lnTo>
                    <a:pt x="551" y="313"/>
                  </a:lnTo>
                  <a:cubicBezTo>
                    <a:pt x="563" y="313"/>
                    <a:pt x="573" y="305"/>
                    <a:pt x="573" y="295"/>
                  </a:cubicBezTo>
                  <a:cubicBezTo>
                    <a:pt x="573" y="285"/>
                    <a:pt x="563" y="277"/>
                    <a:pt x="551" y="277"/>
                  </a:cubicBezTo>
                  <a:close/>
                  <a:moveTo>
                    <a:pt x="438" y="166"/>
                  </a:moveTo>
                  <a:lnTo>
                    <a:pt x="438" y="166"/>
                  </a:lnTo>
                  <a:lnTo>
                    <a:pt x="487" y="117"/>
                  </a:lnTo>
                  <a:cubicBezTo>
                    <a:pt x="495" y="109"/>
                    <a:pt x="497" y="96"/>
                    <a:pt x="490" y="89"/>
                  </a:cubicBezTo>
                  <a:cubicBezTo>
                    <a:pt x="483" y="82"/>
                    <a:pt x="470" y="84"/>
                    <a:pt x="462" y="92"/>
                  </a:cubicBezTo>
                  <a:lnTo>
                    <a:pt x="413" y="141"/>
                  </a:lnTo>
                  <a:cubicBezTo>
                    <a:pt x="405" y="149"/>
                    <a:pt x="403" y="162"/>
                    <a:pt x="410" y="169"/>
                  </a:cubicBezTo>
                  <a:cubicBezTo>
                    <a:pt x="417" y="176"/>
                    <a:pt x="430" y="175"/>
                    <a:pt x="438" y="166"/>
                  </a:cubicBezTo>
                  <a:close/>
                  <a:moveTo>
                    <a:pt x="285" y="113"/>
                  </a:moveTo>
                  <a:lnTo>
                    <a:pt x="285" y="113"/>
                  </a:lnTo>
                  <a:cubicBezTo>
                    <a:pt x="295" y="113"/>
                    <a:pt x="303" y="103"/>
                    <a:pt x="303" y="91"/>
                  </a:cubicBezTo>
                  <a:lnTo>
                    <a:pt x="303" y="22"/>
                  </a:lnTo>
                  <a:cubicBezTo>
                    <a:pt x="303" y="10"/>
                    <a:pt x="295" y="0"/>
                    <a:pt x="285" y="0"/>
                  </a:cubicBezTo>
                  <a:cubicBezTo>
                    <a:pt x="275" y="0"/>
                    <a:pt x="267" y="10"/>
                    <a:pt x="267" y="22"/>
                  </a:cubicBezTo>
                  <a:lnTo>
                    <a:pt x="267" y="91"/>
                  </a:lnTo>
                  <a:cubicBezTo>
                    <a:pt x="267" y="103"/>
                    <a:pt x="275" y="113"/>
                    <a:pt x="285" y="113"/>
                  </a:cubicBezTo>
                  <a:close/>
                  <a:moveTo>
                    <a:pt x="129" y="159"/>
                  </a:moveTo>
                  <a:lnTo>
                    <a:pt x="129" y="159"/>
                  </a:lnTo>
                  <a:cubicBezTo>
                    <a:pt x="137" y="168"/>
                    <a:pt x="150" y="169"/>
                    <a:pt x="157" y="162"/>
                  </a:cubicBezTo>
                  <a:cubicBezTo>
                    <a:pt x="164" y="155"/>
                    <a:pt x="162" y="142"/>
                    <a:pt x="154" y="134"/>
                  </a:cubicBezTo>
                  <a:lnTo>
                    <a:pt x="105" y="85"/>
                  </a:lnTo>
                  <a:cubicBezTo>
                    <a:pt x="97" y="77"/>
                    <a:pt x="84" y="75"/>
                    <a:pt x="77" y="82"/>
                  </a:cubicBezTo>
                  <a:cubicBezTo>
                    <a:pt x="70" y="89"/>
                    <a:pt x="71" y="102"/>
                    <a:pt x="80" y="110"/>
                  </a:cubicBezTo>
                  <a:lnTo>
                    <a:pt x="129" y="159"/>
                  </a:lnTo>
                  <a:close/>
                  <a:moveTo>
                    <a:pt x="135" y="424"/>
                  </a:moveTo>
                  <a:lnTo>
                    <a:pt x="135" y="424"/>
                  </a:lnTo>
                  <a:lnTo>
                    <a:pt x="86" y="472"/>
                  </a:lnTo>
                  <a:cubicBezTo>
                    <a:pt x="77" y="481"/>
                    <a:pt x="76" y="493"/>
                    <a:pt x="83" y="500"/>
                  </a:cubicBezTo>
                  <a:cubicBezTo>
                    <a:pt x="90" y="507"/>
                    <a:pt x="103" y="506"/>
                    <a:pt x="111" y="498"/>
                  </a:cubicBezTo>
                  <a:lnTo>
                    <a:pt x="160" y="449"/>
                  </a:lnTo>
                  <a:cubicBezTo>
                    <a:pt x="168" y="440"/>
                    <a:pt x="169" y="428"/>
                    <a:pt x="163" y="421"/>
                  </a:cubicBezTo>
                  <a:cubicBezTo>
                    <a:pt x="156" y="414"/>
                    <a:pt x="143" y="415"/>
                    <a:pt x="135" y="424"/>
                  </a:cubicBezTo>
                  <a:close/>
                  <a:moveTo>
                    <a:pt x="444" y="431"/>
                  </a:moveTo>
                  <a:lnTo>
                    <a:pt x="444" y="431"/>
                  </a:lnTo>
                  <a:cubicBezTo>
                    <a:pt x="436" y="422"/>
                    <a:pt x="423" y="421"/>
                    <a:pt x="416" y="428"/>
                  </a:cubicBezTo>
                  <a:cubicBezTo>
                    <a:pt x="409" y="435"/>
                    <a:pt x="410" y="448"/>
                    <a:pt x="419" y="456"/>
                  </a:cubicBezTo>
                  <a:lnTo>
                    <a:pt x="468" y="505"/>
                  </a:lnTo>
                  <a:cubicBezTo>
                    <a:pt x="476" y="513"/>
                    <a:pt x="489" y="514"/>
                    <a:pt x="496" y="508"/>
                  </a:cubicBezTo>
                  <a:cubicBezTo>
                    <a:pt x="503" y="501"/>
                    <a:pt x="501" y="488"/>
                    <a:pt x="493" y="480"/>
                  </a:cubicBezTo>
                  <a:lnTo>
                    <a:pt x="444" y="4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0759" name="Group 4"/>
          <p:cNvGrpSpPr/>
          <p:nvPr/>
        </p:nvGrpSpPr>
        <p:grpSpPr bwMode="auto">
          <a:xfrm>
            <a:off x="9534500" y="7031038"/>
            <a:ext cx="668337" cy="765175"/>
            <a:chOff x="0" y="0"/>
            <a:chExt cx="421" cy="482"/>
          </a:xfrm>
        </p:grpSpPr>
        <p:sp>
          <p:nvSpPr>
            <p:cNvPr id="7" name="Freeform 5"/>
            <p:cNvSpPr/>
            <p:nvPr/>
          </p:nvSpPr>
          <p:spPr bwMode="auto">
            <a:xfrm>
              <a:off x="14" y="17"/>
              <a:ext cx="390" cy="451"/>
            </a:xfrm>
            <a:custGeom>
              <a:avLst/>
              <a:gdLst>
                <a:gd name="T0" fmla="*/ 71 w 1005"/>
                <a:gd name="T1" fmla="*/ 163 h 1158"/>
                <a:gd name="T2" fmla="*/ 78 w 1005"/>
                <a:gd name="T3" fmla="*/ 176 h 1158"/>
                <a:gd name="T4" fmla="*/ 151 w 1005"/>
                <a:gd name="T5" fmla="*/ 148 h 1158"/>
                <a:gd name="T6" fmla="*/ 145 w 1005"/>
                <a:gd name="T7" fmla="*/ 129 h 1158"/>
                <a:gd name="T8" fmla="*/ 147 w 1005"/>
                <a:gd name="T9" fmla="*/ 125 h 1158"/>
                <a:gd name="T10" fmla="*/ 146 w 1005"/>
                <a:gd name="T11" fmla="*/ 98 h 1158"/>
                <a:gd name="T12" fmla="*/ 133 w 1005"/>
                <a:gd name="T13" fmla="*/ 50 h 1158"/>
                <a:gd name="T14" fmla="*/ 125 w 1005"/>
                <a:gd name="T15" fmla="*/ 40 h 1158"/>
                <a:gd name="T16" fmla="*/ 113 w 1005"/>
                <a:gd name="T17" fmla="*/ 35 h 1158"/>
                <a:gd name="T18" fmla="*/ 94 w 1005"/>
                <a:gd name="T19" fmla="*/ 33 h 1158"/>
                <a:gd name="T20" fmla="*/ 66 w 1005"/>
                <a:gd name="T21" fmla="*/ 34 h 1158"/>
                <a:gd name="T22" fmla="*/ 43 w 1005"/>
                <a:gd name="T23" fmla="*/ 37 h 1158"/>
                <a:gd name="T24" fmla="*/ 26 w 1005"/>
                <a:gd name="T25" fmla="*/ 2 h 1158"/>
                <a:gd name="T26" fmla="*/ 13 w 1005"/>
                <a:gd name="T27" fmla="*/ 0 h 1158"/>
                <a:gd name="T28" fmla="*/ 10 w 1005"/>
                <a:gd name="T29" fmla="*/ 9 h 1158"/>
                <a:gd name="T30" fmla="*/ 27 w 1005"/>
                <a:gd name="T31" fmla="*/ 66 h 1158"/>
                <a:gd name="T32" fmla="*/ 33 w 1005"/>
                <a:gd name="T33" fmla="*/ 90 h 1158"/>
                <a:gd name="T34" fmla="*/ 21 w 1005"/>
                <a:gd name="T35" fmla="*/ 89 h 1158"/>
                <a:gd name="T36" fmla="*/ 0 w 1005"/>
                <a:gd name="T37" fmla="*/ 92 h 1158"/>
                <a:gd name="T38" fmla="*/ 11 w 1005"/>
                <a:gd name="T39" fmla="*/ 112 h 1158"/>
                <a:gd name="T40" fmla="*/ 22 w 1005"/>
                <a:gd name="T41" fmla="*/ 117 h 1158"/>
                <a:gd name="T42" fmla="*/ 36 w 1005"/>
                <a:gd name="T43" fmla="*/ 130 h 1158"/>
                <a:gd name="T44" fmla="*/ 51 w 1005"/>
                <a:gd name="T45" fmla="*/ 143 h 1158"/>
                <a:gd name="T46" fmla="*/ 65 w 1005"/>
                <a:gd name="T47" fmla="*/ 157 h 1158"/>
                <a:gd name="T48" fmla="*/ 71 w 1005"/>
                <a:gd name="T49" fmla="*/ 163 h 11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05" h="1158">
                  <a:moveTo>
                    <a:pt x="473" y="1075"/>
                  </a:moveTo>
                  <a:lnTo>
                    <a:pt x="515" y="1158"/>
                  </a:lnTo>
                  <a:lnTo>
                    <a:pt x="1005" y="976"/>
                  </a:lnTo>
                  <a:lnTo>
                    <a:pt x="962" y="847"/>
                  </a:lnTo>
                  <a:lnTo>
                    <a:pt x="978" y="828"/>
                  </a:lnTo>
                  <a:lnTo>
                    <a:pt x="971" y="645"/>
                  </a:lnTo>
                  <a:lnTo>
                    <a:pt x="883" y="332"/>
                  </a:lnTo>
                  <a:lnTo>
                    <a:pt x="826" y="264"/>
                  </a:lnTo>
                  <a:lnTo>
                    <a:pt x="752" y="231"/>
                  </a:lnTo>
                  <a:lnTo>
                    <a:pt x="622" y="217"/>
                  </a:lnTo>
                  <a:lnTo>
                    <a:pt x="438" y="225"/>
                  </a:lnTo>
                  <a:lnTo>
                    <a:pt x="289" y="243"/>
                  </a:lnTo>
                  <a:lnTo>
                    <a:pt x="173" y="15"/>
                  </a:lnTo>
                  <a:lnTo>
                    <a:pt x="87" y="0"/>
                  </a:lnTo>
                  <a:lnTo>
                    <a:pt x="64" y="56"/>
                  </a:lnTo>
                  <a:lnTo>
                    <a:pt x="178" y="433"/>
                  </a:lnTo>
                  <a:lnTo>
                    <a:pt x="221" y="591"/>
                  </a:lnTo>
                  <a:lnTo>
                    <a:pt x="140" y="587"/>
                  </a:lnTo>
                  <a:lnTo>
                    <a:pt x="0" y="606"/>
                  </a:lnTo>
                  <a:lnTo>
                    <a:pt x="73" y="736"/>
                  </a:lnTo>
                  <a:lnTo>
                    <a:pt x="148" y="770"/>
                  </a:lnTo>
                  <a:lnTo>
                    <a:pt x="243" y="858"/>
                  </a:lnTo>
                  <a:lnTo>
                    <a:pt x="339" y="946"/>
                  </a:lnTo>
                  <a:lnTo>
                    <a:pt x="434" y="1034"/>
                  </a:lnTo>
                  <a:lnTo>
                    <a:pt x="473" y="107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44" name="Freeform 6"/>
            <p:cNvSpPr>
              <a:spLocks noEditPoints="1"/>
            </p:cNvSpPr>
            <p:nvPr/>
          </p:nvSpPr>
          <p:spPr bwMode="auto">
            <a:xfrm>
              <a:off x="0" y="0"/>
              <a:ext cx="421" cy="482"/>
            </a:xfrm>
            <a:custGeom>
              <a:avLst/>
              <a:gdLst>
                <a:gd name="T0" fmla="*/ 64 w 1084"/>
                <a:gd name="T1" fmla="*/ 166 h 1237"/>
                <a:gd name="T2" fmla="*/ 66 w 1084"/>
                <a:gd name="T3" fmla="*/ 147 h 1237"/>
                <a:gd name="T4" fmla="*/ 43 w 1084"/>
                <a:gd name="T5" fmla="*/ 136 h 1237"/>
                <a:gd name="T6" fmla="*/ 37 w 1084"/>
                <a:gd name="T7" fmla="*/ 120 h 1237"/>
                <a:gd name="T8" fmla="*/ 35 w 1084"/>
                <a:gd name="T9" fmla="*/ 139 h 1237"/>
                <a:gd name="T10" fmla="*/ 49 w 1084"/>
                <a:gd name="T11" fmla="*/ 153 h 1237"/>
                <a:gd name="T12" fmla="*/ 51 w 1084"/>
                <a:gd name="T13" fmla="*/ 133 h 1237"/>
                <a:gd name="T14" fmla="*/ 17 w 1084"/>
                <a:gd name="T15" fmla="*/ 118 h 1237"/>
                <a:gd name="T16" fmla="*/ 11 w 1084"/>
                <a:gd name="T17" fmla="*/ 101 h 1237"/>
                <a:gd name="T18" fmla="*/ 24 w 1084"/>
                <a:gd name="T19" fmla="*/ 87 h 1237"/>
                <a:gd name="T20" fmla="*/ 0 w 1084"/>
                <a:gd name="T21" fmla="*/ 96 h 1237"/>
                <a:gd name="T22" fmla="*/ 9 w 1084"/>
                <a:gd name="T23" fmla="*/ 121 h 1237"/>
                <a:gd name="T24" fmla="*/ 21 w 1084"/>
                <a:gd name="T25" fmla="*/ 126 h 1237"/>
                <a:gd name="T26" fmla="*/ 26 w 1084"/>
                <a:gd name="T27" fmla="*/ 115 h 1237"/>
                <a:gd name="T28" fmla="*/ 39 w 1084"/>
                <a:gd name="T29" fmla="*/ 100 h 1237"/>
                <a:gd name="T30" fmla="*/ 48 w 1084"/>
                <a:gd name="T31" fmla="*/ 125 h 1237"/>
                <a:gd name="T32" fmla="*/ 16 w 1084"/>
                <a:gd name="T33" fmla="*/ 14 h 1237"/>
                <a:gd name="T34" fmla="*/ 36 w 1084"/>
                <a:gd name="T35" fmla="*/ 92 h 1237"/>
                <a:gd name="T36" fmla="*/ 31 w 1084"/>
                <a:gd name="T37" fmla="*/ 103 h 1237"/>
                <a:gd name="T38" fmla="*/ 30 w 1084"/>
                <a:gd name="T39" fmla="*/ 0 h 1237"/>
                <a:gd name="T40" fmla="*/ 13 w 1084"/>
                <a:gd name="T41" fmla="*/ 6 h 1237"/>
                <a:gd name="T42" fmla="*/ 33 w 1084"/>
                <a:gd name="T43" fmla="*/ 8 h 1237"/>
                <a:gd name="T44" fmla="*/ 48 w 1084"/>
                <a:gd name="T45" fmla="*/ 49 h 1237"/>
                <a:gd name="T46" fmla="*/ 61 w 1084"/>
                <a:gd name="T47" fmla="*/ 83 h 1237"/>
                <a:gd name="T48" fmla="*/ 56 w 1084"/>
                <a:gd name="T49" fmla="*/ 46 h 1237"/>
                <a:gd name="T50" fmla="*/ 70 w 1084"/>
                <a:gd name="T51" fmla="*/ 32 h 1237"/>
                <a:gd name="T52" fmla="*/ 41 w 1084"/>
                <a:gd name="T53" fmla="*/ 5 h 1237"/>
                <a:gd name="T54" fmla="*/ 45 w 1084"/>
                <a:gd name="T55" fmla="*/ 41 h 1237"/>
                <a:gd name="T56" fmla="*/ 85 w 1084"/>
                <a:gd name="T57" fmla="*/ 73 h 1237"/>
                <a:gd name="T58" fmla="*/ 93 w 1084"/>
                <a:gd name="T59" fmla="*/ 70 h 1237"/>
                <a:gd name="T60" fmla="*/ 101 w 1084"/>
                <a:gd name="T61" fmla="*/ 39 h 1237"/>
                <a:gd name="T62" fmla="*/ 81 w 1084"/>
                <a:gd name="T63" fmla="*/ 37 h 1237"/>
                <a:gd name="T64" fmla="*/ 76 w 1084"/>
                <a:gd name="T65" fmla="*/ 48 h 1237"/>
                <a:gd name="T66" fmla="*/ 113 w 1084"/>
                <a:gd name="T67" fmla="*/ 72 h 1237"/>
                <a:gd name="T68" fmla="*/ 121 w 1084"/>
                <a:gd name="T69" fmla="*/ 69 h 1237"/>
                <a:gd name="T70" fmla="*/ 120 w 1084"/>
                <a:gd name="T71" fmla="*/ 41 h 1237"/>
                <a:gd name="T72" fmla="*/ 109 w 1084"/>
                <a:gd name="T73" fmla="*/ 36 h 1237"/>
                <a:gd name="T74" fmla="*/ 104 w 1084"/>
                <a:gd name="T75" fmla="*/ 47 h 1237"/>
                <a:gd name="T76" fmla="*/ 131 w 1084"/>
                <a:gd name="T77" fmla="*/ 46 h 1237"/>
                <a:gd name="T78" fmla="*/ 128 w 1084"/>
                <a:gd name="T79" fmla="*/ 38 h 1237"/>
                <a:gd name="T80" fmla="*/ 123 w 1084"/>
                <a:gd name="T81" fmla="*/ 49 h 1237"/>
                <a:gd name="T82" fmla="*/ 131 w 1084"/>
                <a:gd name="T83" fmla="*/ 46 h 1237"/>
                <a:gd name="T84" fmla="*/ 153 w 1084"/>
                <a:gd name="T85" fmla="*/ 104 h 1237"/>
                <a:gd name="T86" fmla="*/ 139 w 1084"/>
                <a:gd name="T87" fmla="*/ 43 h 1237"/>
                <a:gd name="T88" fmla="*/ 154 w 1084"/>
                <a:gd name="T89" fmla="*/ 132 h 1237"/>
                <a:gd name="T90" fmla="*/ 162 w 1084"/>
                <a:gd name="T91" fmla="*/ 129 h 1237"/>
                <a:gd name="T92" fmla="*/ 145 w 1084"/>
                <a:gd name="T93" fmla="*/ 107 h 1237"/>
                <a:gd name="T94" fmla="*/ 152 w 1084"/>
                <a:gd name="T95" fmla="*/ 151 h 1237"/>
                <a:gd name="T96" fmla="*/ 87 w 1084"/>
                <a:gd name="T97" fmla="*/ 176 h 1237"/>
                <a:gd name="T98" fmla="*/ 72 w 1084"/>
                <a:gd name="T99" fmla="*/ 163 h 1237"/>
                <a:gd name="T100" fmla="*/ 82 w 1084"/>
                <a:gd name="T101" fmla="*/ 188 h 1237"/>
                <a:gd name="T102" fmla="*/ 155 w 1084"/>
                <a:gd name="T103" fmla="*/ 160 h 1237"/>
                <a:gd name="T104" fmla="*/ 160 w 1084"/>
                <a:gd name="T105" fmla="*/ 148 h 1237"/>
                <a:gd name="T106" fmla="*/ 146 w 1084"/>
                <a:gd name="T107" fmla="*/ 135 h 123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84" h="1237">
                  <a:moveTo>
                    <a:pt x="383" y="986"/>
                  </a:moveTo>
                  <a:lnTo>
                    <a:pt x="424" y="1094"/>
                  </a:lnTo>
                  <a:lnTo>
                    <a:pt x="478" y="1074"/>
                  </a:lnTo>
                  <a:lnTo>
                    <a:pt x="437" y="965"/>
                  </a:lnTo>
                  <a:lnTo>
                    <a:pt x="383" y="986"/>
                  </a:lnTo>
                  <a:close/>
                  <a:moveTo>
                    <a:pt x="287" y="898"/>
                  </a:moveTo>
                  <a:lnTo>
                    <a:pt x="287" y="898"/>
                  </a:lnTo>
                  <a:lnTo>
                    <a:pt x="246" y="789"/>
                  </a:lnTo>
                  <a:lnTo>
                    <a:pt x="192" y="810"/>
                  </a:lnTo>
                  <a:lnTo>
                    <a:pt x="233" y="918"/>
                  </a:lnTo>
                  <a:lnTo>
                    <a:pt x="287" y="898"/>
                  </a:lnTo>
                  <a:lnTo>
                    <a:pt x="328" y="1006"/>
                  </a:lnTo>
                  <a:lnTo>
                    <a:pt x="383" y="986"/>
                  </a:lnTo>
                  <a:lnTo>
                    <a:pt x="341" y="877"/>
                  </a:lnTo>
                  <a:lnTo>
                    <a:pt x="287" y="898"/>
                  </a:lnTo>
                  <a:close/>
                  <a:moveTo>
                    <a:pt x="116" y="776"/>
                  </a:moveTo>
                  <a:lnTo>
                    <a:pt x="116" y="776"/>
                  </a:lnTo>
                  <a:lnTo>
                    <a:pt x="75" y="667"/>
                  </a:lnTo>
                  <a:lnTo>
                    <a:pt x="184" y="626"/>
                  </a:lnTo>
                  <a:lnTo>
                    <a:pt x="163" y="572"/>
                  </a:lnTo>
                  <a:lnTo>
                    <a:pt x="55" y="613"/>
                  </a:lnTo>
                  <a:lnTo>
                    <a:pt x="0" y="633"/>
                  </a:lnTo>
                  <a:lnTo>
                    <a:pt x="21" y="688"/>
                  </a:lnTo>
                  <a:lnTo>
                    <a:pt x="62" y="796"/>
                  </a:lnTo>
                  <a:lnTo>
                    <a:pt x="116" y="776"/>
                  </a:lnTo>
                  <a:lnTo>
                    <a:pt x="137" y="830"/>
                  </a:lnTo>
                  <a:lnTo>
                    <a:pt x="192" y="810"/>
                  </a:lnTo>
                  <a:lnTo>
                    <a:pt x="171" y="755"/>
                  </a:lnTo>
                  <a:lnTo>
                    <a:pt x="116" y="776"/>
                  </a:lnTo>
                  <a:close/>
                  <a:moveTo>
                    <a:pt x="258" y="660"/>
                  </a:moveTo>
                  <a:lnTo>
                    <a:pt x="258" y="660"/>
                  </a:lnTo>
                  <a:lnTo>
                    <a:pt x="320" y="823"/>
                  </a:lnTo>
                  <a:lnTo>
                    <a:pt x="375" y="802"/>
                  </a:lnTo>
                  <a:lnTo>
                    <a:pt x="107" y="96"/>
                  </a:lnTo>
                  <a:lnTo>
                    <a:pt x="52" y="116"/>
                  </a:lnTo>
                  <a:lnTo>
                    <a:pt x="238" y="606"/>
                  </a:lnTo>
                  <a:lnTo>
                    <a:pt x="184" y="626"/>
                  </a:lnTo>
                  <a:lnTo>
                    <a:pt x="205" y="680"/>
                  </a:lnTo>
                  <a:lnTo>
                    <a:pt x="258" y="660"/>
                  </a:lnTo>
                  <a:close/>
                  <a:moveTo>
                    <a:pt x="196" y="0"/>
                  </a:moveTo>
                  <a:lnTo>
                    <a:pt x="196" y="0"/>
                  </a:lnTo>
                  <a:lnTo>
                    <a:pt x="87" y="41"/>
                  </a:lnTo>
                  <a:lnTo>
                    <a:pt x="107" y="96"/>
                  </a:lnTo>
                  <a:lnTo>
                    <a:pt x="216" y="54"/>
                  </a:lnTo>
                  <a:lnTo>
                    <a:pt x="196" y="0"/>
                  </a:lnTo>
                  <a:close/>
                  <a:moveTo>
                    <a:pt x="319" y="326"/>
                  </a:moveTo>
                  <a:lnTo>
                    <a:pt x="319" y="326"/>
                  </a:lnTo>
                  <a:lnTo>
                    <a:pt x="402" y="544"/>
                  </a:lnTo>
                  <a:lnTo>
                    <a:pt x="456" y="523"/>
                  </a:lnTo>
                  <a:lnTo>
                    <a:pt x="373" y="305"/>
                  </a:lnTo>
                  <a:lnTo>
                    <a:pt x="482" y="264"/>
                  </a:lnTo>
                  <a:lnTo>
                    <a:pt x="461" y="210"/>
                  </a:lnTo>
                  <a:lnTo>
                    <a:pt x="353" y="251"/>
                  </a:lnTo>
                  <a:lnTo>
                    <a:pt x="270" y="34"/>
                  </a:lnTo>
                  <a:lnTo>
                    <a:pt x="216" y="54"/>
                  </a:lnTo>
                  <a:lnTo>
                    <a:pt x="299" y="272"/>
                  </a:lnTo>
                  <a:lnTo>
                    <a:pt x="319" y="326"/>
                  </a:lnTo>
                  <a:close/>
                  <a:moveTo>
                    <a:pt x="564" y="482"/>
                  </a:moveTo>
                  <a:lnTo>
                    <a:pt x="564" y="482"/>
                  </a:lnTo>
                  <a:lnTo>
                    <a:pt x="619" y="461"/>
                  </a:lnTo>
                  <a:lnTo>
                    <a:pt x="557" y="298"/>
                  </a:lnTo>
                  <a:lnTo>
                    <a:pt x="666" y="256"/>
                  </a:lnTo>
                  <a:lnTo>
                    <a:pt x="645" y="202"/>
                  </a:lnTo>
                  <a:lnTo>
                    <a:pt x="536" y="244"/>
                  </a:lnTo>
                  <a:lnTo>
                    <a:pt x="482" y="264"/>
                  </a:lnTo>
                  <a:lnTo>
                    <a:pt x="502" y="318"/>
                  </a:lnTo>
                  <a:lnTo>
                    <a:pt x="564" y="482"/>
                  </a:lnTo>
                  <a:close/>
                  <a:moveTo>
                    <a:pt x="748" y="474"/>
                  </a:moveTo>
                  <a:lnTo>
                    <a:pt x="748" y="474"/>
                  </a:lnTo>
                  <a:lnTo>
                    <a:pt x="803" y="454"/>
                  </a:lnTo>
                  <a:lnTo>
                    <a:pt x="741" y="291"/>
                  </a:lnTo>
                  <a:lnTo>
                    <a:pt x="795" y="270"/>
                  </a:lnTo>
                  <a:lnTo>
                    <a:pt x="774" y="215"/>
                  </a:lnTo>
                  <a:lnTo>
                    <a:pt x="720" y="236"/>
                  </a:lnTo>
                  <a:lnTo>
                    <a:pt x="666" y="256"/>
                  </a:lnTo>
                  <a:lnTo>
                    <a:pt x="687" y="311"/>
                  </a:lnTo>
                  <a:lnTo>
                    <a:pt x="748" y="474"/>
                  </a:lnTo>
                  <a:close/>
                  <a:moveTo>
                    <a:pt x="870" y="304"/>
                  </a:moveTo>
                  <a:lnTo>
                    <a:pt x="870" y="304"/>
                  </a:lnTo>
                  <a:lnTo>
                    <a:pt x="849" y="250"/>
                  </a:lnTo>
                  <a:lnTo>
                    <a:pt x="795" y="270"/>
                  </a:lnTo>
                  <a:lnTo>
                    <a:pt x="816" y="324"/>
                  </a:lnTo>
                  <a:lnTo>
                    <a:pt x="870" y="304"/>
                  </a:lnTo>
                  <a:close/>
                  <a:moveTo>
                    <a:pt x="870" y="304"/>
                  </a:moveTo>
                  <a:lnTo>
                    <a:pt x="870" y="304"/>
                  </a:lnTo>
                  <a:lnTo>
                    <a:pt x="1014" y="684"/>
                  </a:lnTo>
                  <a:lnTo>
                    <a:pt x="1068" y="664"/>
                  </a:lnTo>
                  <a:lnTo>
                    <a:pt x="924" y="283"/>
                  </a:lnTo>
                  <a:lnTo>
                    <a:pt x="870" y="304"/>
                  </a:lnTo>
                  <a:close/>
                  <a:moveTo>
                    <a:pt x="1022" y="868"/>
                  </a:moveTo>
                  <a:lnTo>
                    <a:pt x="1022" y="868"/>
                  </a:lnTo>
                  <a:lnTo>
                    <a:pt x="1076" y="847"/>
                  </a:lnTo>
                  <a:lnTo>
                    <a:pt x="1014" y="684"/>
                  </a:lnTo>
                  <a:lnTo>
                    <a:pt x="960" y="705"/>
                  </a:lnTo>
                  <a:lnTo>
                    <a:pt x="1022" y="868"/>
                  </a:lnTo>
                  <a:close/>
                  <a:moveTo>
                    <a:pt x="1008" y="996"/>
                  </a:moveTo>
                  <a:lnTo>
                    <a:pt x="1008" y="996"/>
                  </a:lnTo>
                  <a:lnTo>
                    <a:pt x="573" y="1161"/>
                  </a:lnTo>
                  <a:lnTo>
                    <a:pt x="532" y="1053"/>
                  </a:lnTo>
                  <a:lnTo>
                    <a:pt x="478" y="1074"/>
                  </a:lnTo>
                  <a:lnTo>
                    <a:pt x="519" y="1182"/>
                  </a:lnTo>
                  <a:lnTo>
                    <a:pt x="540" y="1237"/>
                  </a:lnTo>
                  <a:lnTo>
                    <a:pt x="594" y="1216"/>
                  </a:lnTo>
                  <a:lnTo>
                    <a:pt x="1029" y="1052"/>
                  </a:lnTo>
                  <a:lnTo>
                    <a:pt x="1084" y="1031"/>
                  </a:lnTo>
                  <a:lnTo>
                    <a:pt x="1063" y="976"/>
                  </a:lnTo>
                  <a:lnTo>
                    <a:pt x="1022" y="868"/>
                  </a:lnTo>
                  <a:lnTo>
                    <a:pt x="967" y="888"/>
                  </a:lnTo>
                  <a:lnTo>
                    <a:pt x="1008" y="996"/>
                  </a:ln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38" name="TextBox 52"/>
          <p:cNvSpPr txBox="1">
            <a:spLocks noChangeArrowheads="1"/>
          </p:cNvSpPr>
          <p:nvPr/>
        </p:nvSpPr>
        <p:spPr bwMode="auto">
          <a:xfrm>
            <a:off x="5613323" y="1684800"/>
            <a:ext cx="39434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方正大黑简体" panose="03000509000000000000" pitchFamily="65" charset="-122"/>
                <a:ea typeface="方正大黑简体" panose="03000509000000000000" pitchFamily="65" charset="-122"/>
              </a:rPr>
              <a:t>新媒体与新媒体运营</a:t>
            </a:r>
            <a:endParaRPr lang="zh-CN" altLang="en-US" sz="3200" dirty="0">
              <a:solidFill>
                <a:srgbClr val="FFFFFF"/>
              </a:solidFill>
              <a:latin typeface="方正大黑简体" panose="03000509000000000000" pitchFamily="65" charset="-122"/>
              <a:ea typeface="方正大黑简体" panose="03000509000000000000" pitchFamily="65" charset="-122"/>
            </a:endParaRPr>
          </a:p>
        </p:txBody>
      </p:sp>
      <p:sp>
        <p:nvSpPr>
          <p:cNvPr id="39" name="TextBox 53"/>
          <p:cNvSpPr txBox="1">
            <a:spLocks noChangeArrowheads="1"/>
          </p:cNvSpPr>
          <p:nvPr/>
        </p:nvSpPr>
        <p:spPr bwMode="auto">
          <a:xfrm>
            <a:off x="5613323" y="2804400"/>
            <a:ext cx="27186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方正大黑简体" panose="03000509000000000000" pitchFamily="65" charset="-122"/>
                <a:ea typeface="方正大黑简体" panose="03000509000000000000" pitchFamily="65" charset="-122"/>
              </a:rPr>
              <a:t>网络直播运营</a:t>
            </a:r>
            <a:endParaRPr lang="zh-CN" altLang="en-US" sz="3200" dirty="0">
              <a:solidFill>
                <a:srgbClr val="FFFFFF"/>
              </a:solidFill>
              <a:latin typeface="方正大黑简体" panose="03000509000000000000" pitchFamily="65" charset="-122"/>
              <a:ea typeface="方正大黑简体" panose="03000509000000000000" pitchFamily="65" charset="-122"/>
            </a:endParaRPr>
          </a:p>
        </p:txBody>
      </p:sp>
      <p:sp>
        <p:nvSpPr>
          <p:cNvPr id="40" name="TextBox 54"/>
          <p:cNvSpPr txBox="1">
            <a:spLocks noChangeArrowheads="1"/>
          </p:cNvSpPr>
          <p:nvPr/>
        </p:nvSpPr>
        <p:spPr bwMode="auto">
          <a:xfrm>
            <a:off x="5613324" y="3924000"/>
            <a:ext cx="243967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方正大黑简体" panose="03000509000000000000" pitchFamily="65" charset="-122"/>
                <a:ea typeface="方正大黑简体" panose="03000509000000000000" pitchFamily="65" charset="-122"/>
              </a:rPr>
              <a:t>短视频运营</a:t>
            </a:r>
            <a:endParaRPr lang="zh-CN" altLang="en-US" sz="3200" dirty="0">
              <a:solidFill>
                <a:srgbClr val="FFFFFF"/>
              </a:solidFill>
              <a:latin typeface="方正大黑简体" panose="03000509000000000000" pitchFamily="65" charset="-122"/>
              <a:ea typeface="方正大黑简体" panose="03000509000000000000" pitchFamily="65" charset="-122"/>
            </a:endParaRPr>
          </a:p>
        </p:txBody>
      </p:sp>
      <p:sp>
        <p:nvSpPr>
          <p:cNvPr id="41" name="TextBox 55"/>
          <p:cNvSpPr txBox="1">
            <a:spLocks noChangeArrowheads="1"/>
          </p:cNvSpPr>
          <p:nvPr/>
        </p:nvSpPr>
        <p:spPr bwMode="auto">
          <a:xfrm>
            <a:off x="5613323" y="5043600"/>
            <a:ext cx="39211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方正大黑简体" panose="03000509000000000000" pitchFamily="65" charset="-122"/>
                <a:ea typeface="方正大黑简体" panose="03000509000000000000" pitchFamily="65" charset="-122"/>
              </a:rPr>
              <a:t>微信营销和微博营销</a:t>
            </a:r>
            <a:endParaRPr lang="zh-CN" altLang="en-US" sz="3200" dirty="0">
              <a:solidFill>
                <a:srgbClr val="FFFFFF"/>
              </a:solidFill>
              <a:latin typeface="方正大黑简体" panose="03000509000000000000" pitchFamily="65" charset="-122"/>
              <a:ea typeface="方正大黑简体" panose="03000509000000000000" pitchFamily="65" charset="-122"/>
            </a:endParaRPr>
          </a:p>
        </p:txBody>
      </p:sp>
    </p:spTree>
  </p:cSld>
  <p:clrMapOvr>
    <a:masterClrMapping/>
  </p:clrMapOvr>
  <p:transition advTm="1023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4.03358E-6 1.48148E-6 L -0.35729 -0.26458 " pathEditMode="relative" rAng="0" ptsTypes="AA">
                                      <p:cBhvr>
                                        <p:cTn id="6" dur="1000" fill="hold"/>
                                        <p:tgtEl>
                                          <p:spTgt spid="30759"/>
                                        </p:tgtEl>
                                        <p:attrNameLst>
                                          <p:attrName>ppt_x</p:attrName>
                                          <p:attrName>ppt_y</p:attrName>
                                        </p:attrNameLst>
                                      </p:cBhvr>
                                      <p:rCtr x="-17871" y="-13241"/>
                                    </p:animMotion>
                                  </p:childTnLst>
                                </p:cTn>
                              </p:par>
                            </p:childTnLst>
                          </p:cTn>
                        </p:par>
                        <p:par>
                          <p:cTn id="7" fill="hold">
                            <p:stCondLst>
                              <p:cond delay="1000"/>
                            </p:stCondLst>
                            <p:childTnLst>
                              <p:par>
                                <p:cTn id="8" presetID="26" presetClass="emph" presetSubtype="0" fill="hold" nodeType="afterEffect">
                                  <p:stCondLst>
                                    <p:cond delay="0"/>
                                  </p:stCondLst>
                                  <p:childTnLst>
                                    <p:animEffect transition="out" filter="fade">
                                      <p:cBhvr>
                                        <p:cTn id="9" dur="200" tmFilter="0, 0; .2, .5; .8, .5; 1, 0"/>
                                        <p:tgtEl>
                                          <p:spTgt spid="30759"/>
                                        </p:tgtEl>
                                      </p:cBhvr>
                                    </p:animEffect>
                                    <p:animScale>
                                      <p:cBhvr>
                                        <p:cTn id="10" dur="100" autoRev="1" fill="hold"/>
                                        <p:tgtEl>
                                          <p:spTgt spid="30759"/>
                                        </p:tgtEl>
                                      </p:cBhvr>
                                      <p:by x="105000" y="105000"/>
                                    </p:animScale>
                                  </p:childTnLst>
                                  <p:subTnLst>
                                    <p:audio>
                                      <p:cMediaNode>
                                        <p:cTn display="0" masterRel="sameClick">
                                          <p:stCondLst>
                                            <p:cond evt="begin" delay="0">
                                              <p:tn val="8"/>
                                            </p:cond>
                                          </p:stCondLst>
                                          <p:endCondLst>
                                            <p:cond evt="onStopAudio" delay="0">
                                              <p:tgtEl>
                                                <p:sldTgt/>
                                              </p:tgtEl>
                                            </p:cond>
                                          </p:endCondLst>
                                        </p:cTn>
                                        <p:tgtEl>
                                          <p:sndTgt r:embed="rId1" name="click.wav"/>
                                        </p:tgtEl>
                                      </p:cMediaNode>
                                    </p:audio>
                                  </p:subTnLst>
                                </p:cTn>
                              </p:par>
                              <p:par>
                                <p:cTn id="11" presetID="10" presetClass="entr" presetSubtype="0" fill="hold" nodeType="withEffect">
                                  <p:stCondLst>
                                    <p:cond delay="0"/>
                                  </p:stCondLst>
                                  <p:childTnLst>
                                    <p:set>
                                      <p:cBhvr>
                                        <p:cTn id="12" dur="1" fill="hold">
                                          <p:stCondLst>
                                            <p:cond delay="0"/>
                                          </p:stCondLst>
                                        </p:cTn>
                                        <p:tgtEl>
                                          <p:spTgt spid="30756"/>
                                        </p:tgtEl>
                                        <p:attrNameLst>
                                          <p:attrName>style.visibility</p:attrName>
                                        </p:attrNameLst>
                                      </p:cBhvr>
                                      <p:to>
                                        <p:strVal val="visible"/>
                                      </p:to>
                                    </p:set>
                                    <p:anim calcmode="lin" valueType="num">
                                      <p:cBhvr>
                                        <p:cTn id="13" dur="300" fill="hold"/>
                                        <p:tgtEl>
                                          <p:spTgt spid="30756"/>
                                        </p:tgtEl>
                                        <p:attrNameLst>
                                          <p:attrName>ppt_w</p:attrName>
                                        </p:attrNameLst>
                                      </p:cBhvr>
                                      <p:tavLst>
                                        <p:tav tm="0">
                                          <p:val>
                                            <p:fltVal val="0"/>
                                          </p:val>
                                        </p:tav>
                                        <p:tav tm="100000">
                                          <p:val>
                                            <p:strVal val="#ppt_w"/>
                                          </p:val>
                                        </p:tav>
                                      </p:tavLst>
                                    </p:anim>
                                    <p:anim calcmode="lin" valueType="num">
                                      <p:cBhvr>
                                        <p:cTn id="14" dur="300" fill="hold"/>
                                        <p:tgtEl>
                                          <p:spTgt spid="30756"/>
                                        </p:tgtEl>
                                        <p:attrNameLst>
                                          <p:attrName>ppt_h</p:attrName>
                                        </p:attrNameLst>
                                      </p:cBhvr>
                                      <p:tavLst>
                                        <p:tav tm="0">
                                          <p:val>
                                            <p:fltVal val="0"/>
                                          </p:val>
                                        </p:tav>
                                        <p:tav tm="100000">
                                          <p:val>
                                            <p:strVal val="#ppt_h"/>
                                          </p:val>
                                        </p:tav>
                                      </p:tavLst>
                                    </p:anim>
                                    <p:animEffect transition="in" filter="fade">
                                      <p:cBhvr>
                                        <p:cTn id="15" dur="300"/>
                                        <p:tgtEl>
                                          <p:spTgt spid="30756"/>
                                        </p:tgtEl>
                                      </p:cBhvr>
                                    </p:animEffect>
                                  </p:childTnLst>
                                </p:cTn>
                              </p:par>
                            </p:childTnLst>
                          </p:cTn>
                        </p:par>
                        <p:par>
                          <p:cTn id="16" fill="hold">
                            <p:stCondLst>
                              <p:cond delay="1500"/>
                            </p:stCondLst>
                            <p:childTnLst>
                              <p:par>
                                <p:cTn id="17" presetID="26" presetClass="emph" presetSubtype="0" fill="hold" grpId="0" nodeType="afterEffect">
                                  <p:stCondLst>
                                    <p:cond delay="0"/>
                                  </p:stCondLst>
                                  <p:childTnLst>
                                    <p:animEffect transition="out" filter="fade">
                                      <p:cBhvr>
                                        <p:cTn id="18" dur="500" tmFilter="0, 0; .2, .5; .8, .5; 1, 0"/>
                                        <p:tgtEl>
                                          <p:spTgt spid="41"/>
                                        </p:tgtEl>
                                      </p:cBhvr>
                                    </p:animEffect>
                                    <p:animScale>
                                      <p:cBhvr>
                                        <p:cTn id="19" dur="250" autoRev="1" fill="hold"/>
                                        <p:tgtEl>
                                          <p:spTgt spid="41"/>
                                        </p:tgtEl>
                                      </p:cBhvr>
                                      <p:by x="105000" y="105000"/>
                                    </p:animScale>
                                  </p:childTnLst>
                                </p:cTn>
                              </p:par>
                              <p:par>
                                <p:cTn id="20" presetID="10" presetClass="exit" presetSubtype="0" fill="hold" nodeType="withEffect">
                                  <p:stCondLst>
                                    <p:cond delay="0"/>
                                  </p:stCondLst>
                                  <p:childTnLst>
                                    <p:anim calcmode="lin" valueType="num">
                                      <p:cBhvr>
                                        <p:cTn id="21" dur="300"/>
                                        <p:tgtEl>
                                          <p:spTgt spid="30743"/>
                                        </p:tgtEl>
                                        <p:attrNameLst>
                                          <p:attrName>ppt_w</p:attrName>
                                        </p:attrNameLst>
                                      </p:cBhvr>
                                      <p:tavLst>
                                        <p:tav tm="0">
                                          <p:val>
                                            <p:strVal val="ppt_w"/>
                                          </p:val>
                                        </p:tav>
                                        <p:tav tm="100000">
                                          <p:val>
                                            <p:fltVal val="0"/>
                                          </p:val>
                                        </p:tav>
                                      </p:tavLst>
                                    </p:anim>
                                    <p:anim calcmode="lin" valueType="num">
                                      <p:cBhvr>
                                        <p:cTn id="22" dur="300"/>
                                        <p:tgtEl>
                                          <p:spTgt spid="30743"/>
                                        </p:tgtEl>
                                        <p:attrNameLst>
                                          <p:attrName>ppt_h</p:attrName>
                                        </p:attrNameLst>
                                      </p:cBhvr>
                                      <p:tavLst>
                                        <p:tav tm="0">
                                          <p:val>
                                            <p:strVal val="ppt_h"/>
                                          </p:val>
                                        </p:tav>
                                        <p:tav tm="100000">
                                          <p:val>
                                            <p:fltVal val="0"/>
                                          </p:val>
                                        </p:tav>
                                      </p:tavLst>
                                    </p:anim>
                                    <p:animEffect transition="out" filter="fade">
                                      <p:cBhvr>
                                        <p:cTn id="23" dur="300"/>
                                        <p:tgtEl>
                                          <p:spTgt spid="30743"/>
                                        </p:tgtEl>
                                      </p:cBhvr>
                                    </p:animEffect>
                                    <p:set>
                                      <p:cBhvr>
                                        <p:cTn id="24" dur="1" fill="hold">
                                          <p:stCondLst>
                                            <p:cond delay="299"/>
                                          </p:stCondLst>
                                        </p:cTn>
                                        <p:tgtEl>
                                          <p:spTgt spid="30743"/>
                                        </p:tgtEl>
                                        <p:attrNameLst>
                                          <p:attrName>style.visibility</p:attrName>
                                        </p:attrNameLst>
                                      </p:cBhvr>
                                      <p:to>
                                        <p:strVal val="hidden"/>
                                      </p:to>
                                    </p:set>
                                  </p:childTnLst>
                                </p:cTn>
                              </p:par>
                            </p:childTnLst>
                          </p:cTn>
                        </p:par>
                        <p:par>
                          <p:cTn id="25" fill="hold">
                            <p:stCondLst>
                              <p:cond delay="2000"/>
                            </p:stCondLst>
                            <p:childTnLst>
                              <p:par>
                                <p:cTn id="26" presetID="2" presetClass="exit" presetSubtype="4" fill="hold" nodeType="afterEffect">
                                  <p:stCondLst>
                                    <p:cond delay="0"/>
                                  </p:stCondLst>
                                  <p:childTnLst>
                                    <p:anim calcmode="lin" valueType="num">
                                      <p:cBhvr additive="base">
                                        <p:cTn id="27" dur="1000"/>
                                        <p:tgtEl>
                                          <p:spTgt spid="30759"/>
                                        </p:tgtEl>
                                        <p:attrNameLst>
                                          <p:attrName>ppt_x</p:attrName>
                                        </p:attrNameLst>
                                      </p:cBhvr>
                                      <p:tavLst>
                                        <p:tav tm="0">
                                          <p:val>
                                            <p:strVal val="ppt_x"/>
                                          </p:val>
                                        </p:tav>
                                        <p:tav tm="100000">
                                          <p:val>
                                            <p:strVal val="ppt_x"/>
                                          </p:val>
                                        </p:tav>
                                      </p:tavLst>
                                    </p:anim>
                                    <p:anim calcmode="lin" valueType="num">
                                      <p:cBhvr additive="base">
                                        <p:cTn id="28" dur="1000"/>
                                        <p:tgtEl>
                                          <p:spTgt spid="30759"/>
                                        </p:tgtEl>
                                        <p:attrNameLst>
                                          <p:attrName>ppt_y</p:attrName>
                                        </p:attrNameLst>
                                      </p:cBhvr>
                                      <p:tavLst>
                                        <p:tav tm="0">
                                          <p:val>
                                            <p:strVal val="ppt_y"/>
                                          </p:val>
                                        </p:tav>
                                        <p:tav tm="100000">
                                          <p:val>
                                            <p:strVal val="1+ppt_h/2"/>
                                          </p:val>
                                        </p:tav>
                                      </p:tavLst>
                                    </p:anim>
                                    <p:set>
                                      <p:cBhvr>
                                        <p:cTn id="29" dur="1" fill="hold">
                                          <p:stCondLst>
                                            <p:cond delay="999"/>
                                          </p:stCondLst>
                                        </p:cTn>
                                        <p:tgtEl>
                                          <p:spTgt spid="30759"/>
                                        </p:tgtEl>
                                        <p:attrNameLst>
                                          <p:attrName>style.visibility</p:attrName>
                                        </p:attrNameLst>
                                      </p:cBhvr>
                                      <p:to>
                                        <p:strVal val="hidden"/>
                                      </p:to>
                                    </p:set>
                                  </p:childTnLst>
                                </p:cTn>
                              </p:par>
                            </p:childTnLst>
                          </p:cTn>
                        </p:par>
                        <p:par>
                          <p:cTn id="30" fill="hold">
                            <p:stCondLst>
                              <p:cond delay="3000"/>
                            </p:stCondLst>
                            <p:childTnLst>
                              <p:par>
                                <p:cTn id="31" presetID="12" presetClass="entr" presetSubtype="2" fill="hold" grpId="0" nodeType="afterEffect">
                                  <p:stCondLst>
                                    <p:cond delay="0"/>
                                  </p:stCondLst>
                                  <p:childTnLst>
                                    <p:set>
                                      <p:cBhvr>
                                        <p:cTn id="32" dur="1" fill="hold">
                                          <p:stCondLst>
                                            <p:cond delay="0"/>
                                          </p:stCondLst>
                                        </p:cTn>
                                        <p:tgtEl>
                                          <p:spTgt spid="30725"/>
                                        </p:tgtEl>
                                        <p:attrNameLst>
                                          <p:attrName>style.visibility</p:attrName>
                                        </p:attrNameLst>
                                      </p:cBhvr>
                                      <p:to>
                                        <p:strVal val="visible"/>
                                      </p:to>
                                    </p:set>
                                    <p:anim calcmode="lin" valueType="num">
                                      <p:cBhvr additive="base">
                                        <p:cTn id="33" dur="300"/>
                                        <p:tgtEl>
                                          <p:spTgt spid="30725"/>
                                        </p:tgtEl>
                                        <p:attrNameLst>
                                          <p:attrName>ppt_x</p:attrName>
                                        </p:attrNameLst>
                                      </p:cBhvr>
                                      <p:tavLst>
                                        <p:tav tm="0">
                                          <p:val>
                                            <p:strVal val="#ppt_x+#ppt_w*1.125000"/>
                                          </p:val>
                                        </p:tav>
                                        <p:tav tm="100000">
                                          <p:val>
                                            <p:strVal val="#ppt_x"/>
                                          </p:val>
                                        </p:tav>
                                      </p:tavLst>
                                    </p:anim>
                                    <p:animEffect transition="in" filter="wipe(left)">
                                      <p:cBhvr>
                                        <p:cTn id="34" dur="300"/>
                                        <p:tgtEl>
                                          <p:spTgt spid="30725"/>
                                        </p:tgtEl>
                                      </p:cBhvr>
                                    </p:animEffect>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30734"/>
                                        </p:tgtEl>
                                        <p:attrNameLst>
                                          <p:attrName>style.visibility</p:attrName>
                                        </p:attrNameLst>
                                      </p:cBhvr>
                                      <p:to>
                                        <p:strVal val="visible"/>
                                      </p:to>
                                    </p:set>
                                    <p:animEffect transition="in" filter="wipe(up)">
                                      <p:cBhvr>
                                        <p:cTn id="38" dur="500"/>
                                        <p:tgtEl>
                                          <p:spTgt spid="30734"/>
                                        </p:tgtEl>
                                      </p:cBhvr>
                                    </p:animEffect>
                                  </p:childTnLst>
                                </p:cTn>
                              </p:par>
                            </p:childTnLst>
                          </p:cTn>
                        </p:par>
                        <p:par>
                          <p:cTn id="39" fill="hold">
                            <p:stCondLst>
                              <p:cond delay="4000"/>
                            </p:stCondLst>
                            <p:childTnLst>
                              <p:par>
                                <p:cTn id="40" presetID="56" presetClass="entr" presetSubtype="0" fill="hold" grpId="0" nodeType="afterEffect">
                                  <p:stCondLst>
                                    <p:cond delay="0"/>
                                  </p:stCondLst>
                                  <p:iterate type="lt">
                                    <p:tmPct val="10000"/>
                                  </p:iterate>
                                  <p:childTnLst>
                                    <p:set>
                                      <p:cBhvr>
                                        <p:cTn id="41" dur="1" fill="hold">
                                          <p:stCondLst>
                                            <p:cond delay="0"/>
                                          </p:stCondLst>
                                        </p:cTn>
                                        <p:tgtEl>
                                          <p:spTgt spid="30755"/>
                                        </p:tgtEl>
                                        <p:attrNameLst>
                                          <p:attrName>style.visibility</p:attrName>
                                        </p:attrNameLst>
                                      </p:cBhvr>
                                      <p:to>
                                        <p:strVal val="visible"/>
                                      </p:to>
                                    </p:set>
                                    <p:anim by="(-#ppt_w*2)" calcmode="lin" valueType="num">
                                      <p:cBhvr rctx="PPT">
                                        <p:cTn id="42" dur="250" autoRev="1" fill="hold">
                                          <p:stCondLst>
                                            <p:cond delay="0"/>
                                          </p:stCondLst>
                                        </p:cTn>
                                        <p:tgtEl>
                                          <p:spTgt spid="30755"/>
                                        </p:tgtEl>
                                        <p:attrNameLst>
                                          <p:attrName>ppt_w</p:attrName>
                                        </p:attrNameLst>
                                      </p:cBhvr>
                                    </p:anim>
                                    <p:anim by="(#ppt_w*0.50)" calcmode="lin" valueType="num">
                                      <p:cBhvr>
                                        <p:cTn id="43" dur="250" decel="50000" autoRev="1" fill="hold">
                                          <p:stCondLst>
                                            <p:cond delay="0"/>
                                          </p:stCondLst>
                                        </p:cTn>
                                        <p:tgtEl>
                                          <p:spTgt spid="30755"/>
                                        </p:tgtEl>
                                        <p:attrNameLst>
                                          <p:attrName>ppt_x</p:attrName>
                                        </p:attrNameLst>
                                      </p:cBhvr>
                                    </p:anim>
                                    <p:anim from="(-#ppt_h/2)" to="(#ppt_y)" calcmode="lin" valueType="num">
                                      <p:cBhvr>
                                        <p:cTn id="44" dur="500" fill="hold">
                                          <p:stCondLst>
                                            <p:cond delay="0"/>
                                          </p:stCondLst>
                                        </p:cTn>
                                        <p:tgtEl>
                                          <p:spTgt spid="30755"/>
                                        </p:tgtEl>
                                        <p:attrNameLst>
                                          <p:attrName>ppt_y</p:attrName>
                                        </p:attrNameLst>
                                      </p:cBhvr>
                                    </p:anim>
                                    <p:animRot by="21600000">
                                      <p:cBhvr>
                                        <p:cTn id="45" dur="500" fill="hold">
                                          <p:stCondLst>
                                            <p:cond delay="0"/>
                                          </p:stCondLst>
                                        </p:cTn>
                                        <p:tgtEl>
                                          <p:spTgt spid="3075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animBg="1"/>
      <p:bldP spid="30755" grpId="0" autoUpdateAnimBg="0"/>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57960" y="1124736"/>
            <a:ext cx="10069411" cy="5013960"/>
          </a:xfrm>
          <a:prstGeom prst="rect">
            <a:avLst/>
          </a:prstGeom>
        </p:spPr>
        <p:txBody>
          <a:bodyPr wrap="square">
            <a:spAutoFit/>
          </a:bodyPr>
          <a:lstStyle/>
          <a:p>
            <a:pPr algn="just">
              <a:spcBef>
                <a:spcPts val="1000"/>
              </a:spcBef>
            </a:pPr>
            <a:r>
              <a:rPr lang="zh-CN" altLang="en-US" sz="3200" dirty="0">
                <a:solidFill>
                  <a:schemeClr val="accent2"/>
                </a:solidFill>
                <a:latin typeface="方正大黑简体" panose="03000509000000000000" pitchFamily="65" charset="-122"/>
                <a:ea typeface="方正大黑简体" panose="03000509000000000000" pitchFamily="65" charset="-122"/>
              </a:rPr>
              <a:t>一、微信营销</a:t>
            </a:r>
            <a:endParaRPr lang="en-US" altLang="zh-CN" sz="3200" dirty="0">
              <a:solidFill>
                <a:schemeClr val="accent2"/>
              </a:solidFill>
              <a:latin typeface="方正大黑简体" panose="03000509000000000000" pitchFamily="65" charset="-122"/>
              <a:ea typeface="方正大黑简体" panose="03000509000000000000" pitchFamily="65" charset="-122"/>
            </a:endParaRPr>
          </a:p>
          <a:p>
            <a:pPr indent="612140" algn="just">
              <a:spcBef>
                <a:spcPts val="1500"/>
              </a:spcBef>
              <a:spcAft>
                <a:spcPts val="1000"/>
              </a:spcAft>
            </a:pPr>
            <a:r>
              <a:rPr lang="zh-CN" altLang="en-US" sz="2800" dirty="0">
                <a:solidFill>
                  <a:schemeClr val="accent2"/>
                </a:solidFill>
                <a:latin typeface="方正大黑简体" panose="03000509000000000000" pitchFamily="65" charset="-122"/>
                <a:ea typeface="方正大黑简体" panose="03000509000000000000" pitchFamily="65" charset="-122"/>
              </a:rPr>
              <a:t>（一）微信营销的常见方式</a:t>
            </a:r>
            <a:endParaRPr lang="zh-CN" altLang="en-US" sz="2800" dirty="0">
              <a:solidFill>
                <a:schemeClr val="accent2"/>
              </a:solidFill>
              <a:latin typeface="方正大黑简体" panose="03000509000000000000" pitchFamily="65" charset="-122"/>
              <a:ea typeface="方正大黑简体" panose="03000509000000000000" pitchFamily="65" charset="-122"/>
            </a:endParaRPr>
          </a:p>
          <a:p>
            <a:pPr indent="612140" algn="just">
              <a:spcBef>
                <a:spcPts val="1500"/>
              </a:spcBef>
              <a:spcAft>
                <a:spcPts val="1000"/>
              </a:spcAft>
            </a:pPr>
            <a:r>
              <a:rPr lang="en-US" altLang="zh-CN" sz="2800" b="1" dirty="0">
                <a:solidFill>
                  <a:schemeClr val="accent2"/>
                </a:solidFill>
                <a:latin typeface="+mj-lt"/>
                <a:ea typeface="黑体" panose="02010609060101010101" pitchFamily="49" charset="-122"/>
              </a:rPr>
              <a:t>1. </a:t>
            </a:r>
            <a:r>
              <a:rPr lang="zh-CN" altLang="en-US" sz="2800" b="1" dirty="0">
                <a:solidFill>
                  <a:schemeClr val="accent2"/>
                </a:solidFill>
                <a:latin typeface="+mj-lt"/>
                <a:ea typeface="黑体" panose="02010609060101010101" pitchFamily="49" charset="-122"/>
              </a:rPr>
              <a:t>微信公众平台推广</a:t>
            </a:r>
            <a:endParaRPr lang="zh-CN" altLang="en-US" sz="2800" b="1" dirty="0">
              <a:solidFill>
                <a:schemeClr val="accent2"/>
              </a:solidFill>
              <a:latin typeface="+mj-lt"/>
              <a:ea typeface="黑体" panose="02010609060101010101" pitchFamily="49" charset="-122"/>
            </a:endParaRPr>
          </a:p>
          <a:p>
            <a:pPr indent="612140" algn="just">
              <a:lnSpc>
                <a:spcPct val="140000"/>
              </a:lnSpc>
              <a:spcBef>
                <a:spcPts val="500"/>
              </a:spcBef>
              <a:spcAft>
                <a:spcPts val="0"/>
              </a:spcAft>
            </a:pPr>
            <a:r>
              <a:rPr lang="zh-CN" altLang="en-US" sz="2600" dirty="0">
                <a:solidFill>
                  <a:srgbClr val="C00000"/>
                </a:solidFill>
                <a:latin typeface="+mj-lt"/>
                <a:ea typeface="黑体" panose="02010609060101010101" pitchFamily="49" charset="-122"/>
              </a:rPr>
              <a:t>微信公众平台</a:t>
            </a:r>
            <a:r>
              <a:rPr lang="zh-CN" altLang="en-US" sz="2600" dirty="0">
                <a:solidFill>
                  <a:schemeClr val="accent2"/>
                </a:solidFill>
                <a:latin typeface="+mj-lt"/>
                <a:ea typeface="黑体" panose="02010609060101010101" pitchFamily="49" charset="-122"/>
              </a:rPr>
              <a:t>，是为个人、企业和其他组织提供业务服务与用户管理服务的服务平台。</a:t>
            </a:r>
            <a:endParaRPr lang="zh-CN" altLang="en-US" sz="2600" dirty="0">
              <a:solidFill>
                <a:schemeClr val="accent2"/>
              </a:solidFill>
              <a:latin typeface="+mj-lt"/>
              <a:ea typeface="黑体" panose="02010609060101010101" pitchFamily="49" charset="-122"/>
            </a:endParaRPr>
          </a:p>
          <a:p>
            <a:pPr indent="612140" algn="just">
              <a:lnSpc>
                <a:spcPct val="140000"/>
              </a:lnSpc>
              <a:spcBef>
                <a:spcPts val="500"/>
              </a:spcBef>
              <a:spcAft>
                <a:spcPts val="500"/>
              </a:spcAft>
            </a:pPr>
            <a:r>
              <a:rPr lang="zh-CN" altLang="en-US" sz="2600" dirty="0">
                <a:solidFill>
                  <a:schemeClr val="accent2"/>
                </a:solidFill>
                <a:latin typeface="+mj-lt"/>
                <a:ea typeface="黑体" panose="02010609060101010101" pitchFamily="49" charset="-122"/>
              </a:rPr>
              <a:t>企业在申请微信公众平台服务号后进行二次开发，可以实现商家微官网、微会员、微推送、微支付、微活动、微报名、微分享、微名片等功能。</a:t>
            </a:r>
            <a:endParaRPr lang="zh-CN" altLang="en-US" sz="2600" dirty="0">
              <a:solidFill>
                <a:schemeClr val="accent2"/>
              </a:solidFill>
              <a:latin typeface="+mj-lt"/>
              <a:ea typeface="黑体" panose="02010609060101010101" pitchFamily="49" charset="-122"/>
            </a:endParaRPr>
          </a:p>
        </p:txBody>
      </p:sp>
      <p:sp>
        <p:nvSpPr>
          <p:cNvPr id="3" name="文本框 2"/>
          <p:cNvSpPr txBox="1"/>
          <p:nvPr/>
        </p:nvSpPr>
        <p:spPr>
          <a:xfrm>
            <a:off x="7250430" y="1045845"/>
            <a:ext cx="3397250" cy="398780"/>
          </a:xfrm>
          <a:prstGeom prst="rect">
            <a:avLst/>
          </a:prstGeom>
          <a:solidFill>
            <a:schemeClr val="tx1">
              <a:lumMod val="20000"/>
              <a:lumOff val="80000"/>
            </a:schemeClr>
          </a:solidFill>
        </p:spPr>
        <p:txBody>
          <a:bodyPr wrap="square" rtlCol="0" anchor="t">
            <a:spAutoFit/>
          </a:bodyPr>
          <a:p>
            <a:r>
              <a:rPr lang="zh-CN" altLang="en-US" sz="2000" b="1">
                <a:hlinkClick r:id="rId1" action="ppaction://hlinkfile"/>
              </a:rPr>
              <a:t>点击视频：什么是微信营销</a:t>
            </a:r>
            <a:endParaRPr lang="zh-CN" altLang="en-US" sz="2000" b="1"/>
          </a:p>
        </p:txBody>
      </p:sp>
      <p:pic>
        <p:nvPicPr>
          <p:cNvPr id="4" name="图片 3">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6365" y="780415"/>
            <a:ext cx="773430" cy="773430"/>
          </a:xfrm>
          <a:prstGeom prst="rect">
            <a:avLst/>
          </a:prstGeom>
        </p:spPr>
      </p:pic>
    </p:spTree>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249596" y="1052856"/>
            <a:ext cx="5724633" cy="521970"/>
          </a:xfrm>
          <a:prstGeom prst="rect">
            <a:avLst/>
          </a:prstGeom>
          <a:noFill/>
          <a:ln w="9525">
            <a:noFill/>
          </a:ln>
        </p:spPr>
        <p:txBody>
          <a:bodyPr wrap="square">
            <a:spAutoFit/>
          </a:bodyPr>
          <a:lstStyle/>
          <a:p>
            <a:pPr marL="0" indent="0" algn="ctr"/>
            <a:r>
              <a:rPr lang="zh-CN" sz="2800" b="1" dirty="0">
                <a:solidFill>
                  <a:schemeClr val="accent2"/>
                </a:solidFill>
                <a:latin typeface="+mj-lt"/>
                <a:ea typeface="黑体" panose="02010609060101010101" pitchFamily="49" charset="-122"/>
              </a:rPr>
              <a:t>表</a:t>
            </a:r>
            <a:r>
              <a:rPr lang="en-US" altLang="zh-CN" sz="2800" b="1" dirty="0">
                <a:solidFill>
                  <a:schemeClr val="accent2"/>
                </a:solidFill>
                <a:latin typeface="+mj-lt"/>
                <a:ea typeface="黑体" panose="02010609060101010101" pitchFamily="49" charset="-122"/>
              </a:rPr>
              <a:t>6</a:t>
            </a:r>
            <a:r>
              <a:rPr lang="en-US" sz="2800" b="1" dirty="0">
                <a:solidFill>
                  <a:schemeClr val="accent2"/>
                </a:solidFill>
                <a:latin typeface="+mj-lt"/>
                <a:ea typeface="黑体" panose="02010609060101010101" pitchFamily="49" charset="-122"/>
              </a:rPr>
              <a:t>.2  </a:t>
            </a:r>
            <a:r>
              <a:rPr lang="zh-CN" sz="2800" b="1" dirty="0">
                <a:solidFill>
                  <a:schemeClr val="accent2"/>
                </a:solidFill>
                <a:latin typeface="+mj-lt"/>
                <a:ea typeface="黑体" panose="02010609060101010101" pitchFamily="49" charset="-122"/>
              </a:rPr>
              <a:t>订阅号和服务号的具体区别</a:t>
            </a:r>
            <a:endParaRPr lang="zh-CN" altLang="en-US" sz="2800" b="1" dirty="0">
              <a:solidFill>
                <a:schemeClr val="accent2"/>
              </a:solidFill>
              <a:latin typeface="+mj-lt"/>
              <a:ea typeface="黑体" panose="02010609060101010101" pitchFamily="49" charset="-122"/>
            </a:endParaRPr>
          </a:p>
        </p:txBody>
      </p:sp>
      <p:graphicFrame>
        <p:nvGraphicFramePr>
          <p:cNvPr id="3" name="表格 2"/>
          <p:cNvGraphicFramePr/>
          <p:nvPr>
            <p:custDataLst>
              <p:tags r:id="rId1"/>
            </p:custDataLst>
          </p:nvPr>
        </p:nvGraphicFramePr>
        <p:xfrm>
          <a:off x="963340" y="1628800"/>
          <a:ext cx="10297144" cy="4585419"/>
        </p:xfrm>
        <a:graphic>
          <a:graphicData uri="http://schemas.openxmlformats.org/drawingml/2006/table">
            <a:tbl>
              <a:tblPr firstRow="1" bandRow="1">
                <a:effectLst>
                  <a:outerShdw blurRad="50800" dist="38100" dir="5400000" algn="t" rotWithShape="0">
                    <a:prstClr val="black">
                      <a:alpha val="40000"/>
                    </a:prstClr>
                  </a:outerShdw>
                </a:effectLst>
                <a:tableStyleId>{5940675A-B579-460E-94D1-54222C63F5DA}</a:tableStyleId>
              </a:tblPr>
              <a:tblGrid>
                <a:gridCol w="4613921"/>
                <a:gridCol w="5683223"/>
              </a:tblGrid>
              <a:tr h="664818">
                <a:tc>
                  <a:txBody>
                    <a:bodyPr/>
                    <a:lstStyle/>
                    <a:p>
                      <a:pPr indent="0" algn="ctr">
                        <a:buNone/>
                      </a:pPr>
                      <a:r>
                        <a:rPr lang="en-US" sz="2600" b="1" dirty="0" err="1">
                          <a:solidFill>
                            <a:srgbClr val="F8F8F8"/>
                          </a:solidFill>
                          <a:latin typeface="黑体" panose="02010609060101010101" pitchFamily="49" charset="-122"/>
                          <a:ea typeface="黑体" panose="02010609060101010101" pitchFamily="49" charset="-122"/>
                          <a:cs typeface="黑体" panose="02010609060101010101" pitchFamily="49" charset="-122"/>
                        </a:rPr>
                        <a:t>订阅号</a:t>
                      </a:r>
                      <a:endParaRPr lang="en-US" altLang="en-US" sz="2600" b="1" dirty="0">
                        <a:solidFill>
                          <a:srgbClr val="F8F8F8"/>
                        </a:solidFill>
                        <a:latin typeface="黑体" panose="02010609060101010101" pitchFamily="49" charset="-122"/>
                        <a:ea typeface="黑体" panose="02010609060101010101" pitchFamily="49" charset="-122"/>
                        <a:cs typeface="黑体" panose="02010609060101010101" pitchFamily="49" charset="-122"/>
                      </a:endParaRPr>
                    </a:p>
                  </a:txBody>
                  <a:tcPr marL="68580" marR="68580" marT="0" marB="0" anchor="ctr">
                    <a:lnL w="12700"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solidFill>
                      <a:srgbClr val="00B0F0"/>
                    </a:solidFill>
                  </a:tcPr>
                </a:tc>
                <a:tc>
                  <a:txBody>
                    <a:bodyPr/>
                    <a:lstStyle/>
                    <a:p>
                      <a:pPr indent="0" algn="ctr">
                        <a:buNone/>
                      </a:pPr>
                      <a:r>
                        <a:rPr lang="en-US" sz="2600" b="1" dirty="0" err="1">
                          <a:solidFill>
                            <a:srgbClr val="F8F8F8"/>
                          </a:solidFill>
                          <a:latin typeface="黑体" panose="02010609060101010101" pitchFamily="49" charset="-122"/>
                          <a:ea typeface="黑体" panose="02010609060101010101" pitchFamily="49" charset="-122"/>
                          <a:cs typeface="黑体" panose="02010609060101010101" pitchFamily="49" charset="-122"/>
                        </a:rPr>
                        <a:t>服务号</a:t>
                      </a:r>
                      <a:endParaRPr lang="en-US" altLang="en-US" sz="2600" b="1" dirty="0">
                        <a:solidFill>
                          <a:srgbClr val="F8F8F8"/>
                        </a:solidFill>
                        <a:latin typeface="黑体" panose="02010609060101010101" pitchFamily="49" charset="-122"/>
                        <a:ea typeface="黑体" panose="02010609060101010101" pitchFamily="49" charset="-122"/>
                        <a:cs typeface="黑体" panose="02010609060101010101" pitchFamily="49" charset="-122"/>
                      </a:endParaRPr>
                    </a:p>
                  </a:txBody>
                  <a:tcPr marL="68580" marR="68580" marT="0" marB="0" anchor="ctr">
                    <a:lnL w="9525"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solidFill>
                      <a:srgbClr val="00B0F0"/>
                    </a:solidFill>
                  </a:tcPr>
                </a:tc>
              </a:tr>
              <a:tr h="951088">
                <a:tc>
                  <a:txBody>
                    <a:bodyPr/>
                    <a:lstStyle/>
                    <a:p>
                      <a:pPr indent="0" algn="ctr">
                        <a:buNone/>
                      </a:pPr>
                      <a:r>
                        <a:rPr lang="en-US" sz="2200" b="0" dirty="0">
                          <a:solidFill>
                            <a:schemeClr val="accent2"/>
                          </a:solidFill>
                          <a:latin typeface="+mj-lt"/>
                          <a:ea typeface="黑体" panose="02010609060101010101" pitchFamily="49" charset="-122"/>
                          <a:cs typeface="宋体" panose="02010600030101010101" pitchFamily="2" charset="-122"/>
                        </a:rPr>
                        <a:t>每天（即24小时内）</a:t>
                      </a:r>
                      <a:endParaRPr lang="en-US" sz="2200" b="0" dirty="0">
                        <a:solidFill>
                          <a:schemeClr val="accent2"/>
                        </a:solidFill>
                        <a:latin typeface="+mj-lt"/>
                        <a:ea typeface="黑体" panose="02010609060101010101" pitchFamily="49" charset="-122"/>
                        <a:cs typeface="宋体" panose="02010600030101010101" pitchFamily="2" charset="-122"/>
                      </a:endParaRPr>
                    </a:p>
                    <a:p>
                      <a:pPr indent="0" algn="ctr">
                        <a:buNone/>
                      </a:pPr>
                      <a:r>
                        <a:rPr lang="en-US" sz="2200" b="0" dirty="0" err="1">
                          <a:solidFill>
                            <a:schemeClr val="accent2"/>
                          </a:solidFill>
                          <a:latin typeface="+mj-lt"/>
                          <a:ea typeface="黑体" panose="02010609060101010101" pitchFamily="49" charset="-122"/>
                          <a:cs typeface="宋体" panose="02010600030101010101" pitchFamily="2" charset="-122"/>
                        </a:rPr>
                        <a:t>可以发送一条群发消息</a:t>
                      </a:r>
                      <a:endParaRPr lang="en-US" altLang="en-US" sz="2200" b="0" dirty="0">
                        <a:solidFill>
                          <a:schemeClr val="accent2"/>
                        </a:solidFill>
                        <a:latin typeface="+mj-lt"/>
                        <a:ea typeface="黑体" panose="02010609060101010101" pitchFamily="49" charset="-122"/>
                        <a:cs typeface="宋体" panose="02010600030101010101" pitchFamily="2" charset="-122"/>
                      </a:endParaRPr>
                    </a:p>
                  </a:txBody>
                  <a:tcPr marL="68580" marR="68580" marT="0" marB="0" anchor="ctr">
                    <a:lnL w="12700"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indent="0" algn="ctr">
                        <a:buNone/>
                      </a:pPr>
                      <a:r>
                        <a:rPr lang="en-US" sz="2200" b="0" dirty="0" err="1">
                          <a:solidFill>
                            <a:schemeClr val="accent2"/>
                          </a:solidFill>
                          <a:latin typeface="+mj-lt"/>
                          <a:ea typeface="黑体" panose="02010609060101010101" pitchFamily="49" charset="-122"/>
                          <a:cs typeface="宋体" panose="02010600030101010101" pitchFamily="2" charset="-122"/>
                        </a:rPr>
                        <a:t>一个月（自然月</a:t>
                      </a:r>
                      <a:r>
                        <a:rPr lang="en-US" sz="2200" b="0" dirty="0">
                          <a:solidFill>
                            <a:schemeClr val="accent2"/>
                          </a:solidFill>
                          <a:latin typeface="+mj-lt"/>
                          <a:ea typeface="黑体" panose="02010609060101010101" pitchFamily="49" charset="-122"/>
                          <a:cs typeface="宋体" panose="02010600030101010101" pitchFamily="2" charset="-122"/>
                        </a:rPr>
                        <a:t>）</a:t>
                      </a:r>
                      <a:endParaRPr lang="en-US" sz="2200" b="0" dirty="0">
                        <a:solidFill>
                          <a:schemeClr val="accent2"/>
                        </a:solidFill>
                        <a:latin typeface="+mj-lt"/>
                        <a:ea typeface="黑体" panose="02010609060101010101" pitchFamily="49" charset="-122"/>
                        <a:cs typeface="宋体" panose="02010600030101010101" pitchFamily="2" charset="-122"/>
                      </a:endParaRPr>
                    </a:p>
                    <a:p>
                      <a:pPr indent="0" algn="ctr">
                        <a:buNone/>
                      </a:pPr>
                      <a:r>
                        <a:rPr lang="en-US" sz="2200" b="0" dirty="0">
                          <a:solidFill>
                            <a:schemeClr val="accent2"/>
                          </a:solidFill>
                          <a:latin typeface="+mj-lt"/>
                          <a:ea typeface="黑体" panose="02010609060101010101" pitchFamily="49" charset="-122"/>
                          <a:cs typeface="宋体" panose="02010600030101010101" pitchFamily="2" charset="-122"/>
                        </a:rPr>
                        <a:t>内可以发送4条群发消息</a:t>
                      </a:r>
                      <a:endParaRPr lang="en-US" altLang="en-US" sz="2200" b="0" dirty="0">
                        <a:solidFill>
                          <a:schemeClr val="accent2"/>
                        </a:solidFill>
                        <a:latin typeface="+mj-lt"/>
                        <a:ea typeface="黑体" panose="02010609060101010101" pitchFamily="49" charset="-122"/>
                        <a:cs typeface="宋体" panose="02010600030101010101" pitchFamily="2" charset="-122"/>
                      </a:endParaRPr>
                    </a:p>
                  </a:txBody>
                  <a:tcPr marL="68580" marR="68580" marT="0" marB="0" anchor="ctr">
                    <a:lnL w="9525"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lnTlToBr>
                      <a:noFill/>
                    </a:lnTlToBr>
                    <a:lnBlToTr>
                      <a:noFill/>
                    </a:lnBlToTr>
                    <a:solidFill>
                      <a:schemeClr val="accent4">
                        <a:lumMod val="20000"/>
                        <a:lumOff val="80000"/>
                      </a:schemeClr>
                    </a:solidFill>
                  </a:tcPr>
                </a:tc>
              </a:tr>
              <a:tr h="1358996">
                <a:tc>
                  <a:txBody>
                    <a:bodyPr/>
                    <a:lstStyle/>
                    <a:p>
                      <a:pPr indent="0" algn="ctr">
                        <a:buNone/>
                      </a:pPr>
                      <a:r>
                        <a:rPr lang="en-US" sz="2200" b="0" dirty="0" err="1">
                          <a:solidFill>
                            <a:schemeClr val="accent2"/>
                          </a:solidFill>
                          <a:latin typeface="+mj-lt"/>
                          <a:ea typeface="黑体" panose="02010609060101010101" pitchFamily="49" charset="-122"/>
                          <a:cs typeface="宋体" panose="02010600030101010101" pitchFamily="2" charset="-122"/>
                        </a:rPr>
                        <a:t>发送给用户的信息</a:t>
                      </a:r>
                      <a:r>
                        <a:rPr lang="en-US" sz="2200" b="0" dirty="0">
                          <a:solidFill>
                            <a:schemeClr val="accent2"/>
                          </a:solidFill>
                          <a:latin typeface="+mj-lt"/>
                          <a:ea typeface="黑体" panose="02010609060101010101" pitchFamily="49" charset="-122"/>
                          <a:cs typeface="宋体" panose="02010600030101010101" pitchFamily="2" charset="-122"/>
                        </a:rPr>
                        <a:t>，</a:t>
                      </a:r>
                      <a:endParaRPr lang="en-US" sz="2200" b="0" dirty="0">
                        <a:solidFill>
                          <a:schemeClr val="accent2"/>
                        </a:solidFill>
                        <a:latin typeface="+mj-lt"/>
                        <a:ea typeface="黑体" panose="02010609060101010101" pitchFamily="49" charset="-122"/>
                        <a:cs typeface="宋体" panose="02010600030101010101" pitchFamily="2" charset="-122"/>
                      </a:endParaRPr>
                    </a:p>
                    <a:p>
                      <a:pPr indent="0" algn="ctr">
                        <a:buNone/>
                      </a:pPr>
                      <a:r>
                        <a:rPr lang="en-US" sz="2200" b="0" dirty="0" err="1">
                          <a:solidFill>
                            <a:schemeClr val="accent2"/>
                          </a:solidFill>
                          <a:latin typeface="+mj-lt"/>
                          <a:ea typeface="黑体" panose="02010609060101010101" pitchFamily="49" charset="-122"/>
                          <a:cs typeface="宋体" panose="02010600030101010101" pitchFamily="2" charset="-122"/>
                        </a:rPr>
                        <a:t>显示在用户的</a:t>
                      </a:r>
                      <a:r>
                        <a:rPr lang="zh-CN" altLang="en-US" sz="2200" b="0" dirty="0">
                          <a:solidFill>
                            <a:schemeClr val="accent2"/>
                          </a:solidFill>
                          <a:latin typeface="+mj-lt"/>
                          <a:ea typeface="黑体" panose="02010609060101010101" pitchFamily="49" charset="-122"/>
                          <a:cs typeface="宋体" panose="02010600030101010101" pitchFamily="2" charset="-122"/>
                        </a:rPr>
                        <a:t>“</a:t>
                      </a:r>
                      <a:r>
                        <a:rPr lang="en-US" sz="2200" b="0" dirty="0" err="1">
                          <a:solidFill>
                            <a:schemeClr val="accent2"/>
                          </a:solidFill>
                          <a:latin typeface="+mj-lt"/>
                          <a:ea typeface="黑体" panose="02010609060101010101" pitchFamily="49" charset="-122"/>
                          <a:cs typeface="宋体" panose="02010600030101010101" pitchFamily="2" charset="-122"/>
                        </a:rPr>
                        <a:t>订阅号</a:t>
                      </a:r>
                      <a:r>
                        <a:rPr lang="zh-CN" altLang="en-US" sz="2200" b="0" dirty="0">
                          <a:solidFill>
                            <a:schemeClr val="accent2"/>
                          </a:solidFill>
                          <a:latin typeface="+mj-lt"/>
                          <a:ea typeface="黑体" panose="02010609060101010101" pitchFamily="49" charset="-122"/>
                          <a:cs typeface="宋体" panose="02010600030101010101" pitchFamily="2" charset="-122"/>
                        </a:rPr>
                        <a:t>”</a:t>
                      </a:r>
                      <a:r>
                        <a:rPr lang="en-US" sz="2200" b="0" dirty="0" err="1">
                          <a:solidFill>
                            <a:schemeClr val="accent2"/>
                          </a:solidFill>
                          <a:latin typeface="+mj-lt"/>
                          <a:ea typeface="黑体" panose="02010609060101010101" pitchFamily="49" charset="-122"/>
                          <a:cs typeface="宋体" panose="02010600030101010101" pitchFamily="2" charset="-122"/>
                        </a:rPr>
                        <a:t>文件夹中</a:t>
                      </a:r>
                      <a:endParaRPr lang="en-US" altLang="en-US" sz="2200" b="0" dirty="0">
                        <a:solidFill>
                          <a:schemeClr val="accent2"/>
                        </a:solidFill>
                        <a:latin typeface="+mj-lt"/>
                        <a:ea typeface="黑体" panose="02010609060101010101" pitchFamily="49" charset="-122"/>
                        <a:cs typeface="宋体" panose="02010600030101010101" pitchFamily="2" charset="-122"/>
                      </a:endParaRPr>
                    </a:p>
                  </a:txBody>
                  <a:tcPr marL="68580" marR="68580" marT="0" marB="0" anchor="ctr">
                    <a:lnL w="12700"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indent="0" algn="ctr">
                        <a:buNone/>
                      </a:pPr>
                      <a:r>
                        <a:rPr lang="en-US" sz="2200" b="0" dirty="0" err="1">
                          <a:solidFill>
                            <a:schemeClr val="accent2"/>
                          </a:solidFill>
                          <a:latin typeface="+mj-lt"/>
                          <a:ea typeface="黑体" panose="02010609060101010101" pitchFamily="49" charset="-122"/>
                          <a:cs typeface="宋体" panose="02010600030101010101" pitchFamily="2" charset="-122"/>
                        </a:rPr>
                        <a:t>发送给用户的信息，显示在用户的</a:t>
                      </a:r>
                      <a:endParaRPr lang="en-US" sz="2200" b="0" dirty="0">
                        <a:solidFill>
                          <a:schemeClr val="accent2"/>
                        </a:solidFill>
                        <a:latin typeface="+mj-lt"/>
                        <a:ea typeface="黑体" panose="02010609060101010101" pitchFamily="49" charset="-122"/>
                        <a:cs typeface="宋体" panose="02010600030101010101" pitchFamily="2" charset="-122"/>
                      </a:endParaRPr>
                    </a:p>
                    <a:p>
                      <a:pPr indent="0" algn="ctr">
                        <a:buNone/>
                      </a:pPr>
                      <a:r>
                        <a:rPr lang="en-US" sz="2200" b="0" dirty="0" err="1">
                          <a:solidFill>
                            <a:schemeClr val="accent2"/>
                          </a:solidFill>
                          <a:latin typeface="+mj-lt"/>
                          <a:ea typeface="黑体" panose="02010609060101010101" pitchFamily="49" charset="-122"/>
                          <a:cs typeface="宋体" panose="02010600030101010101" pitchFamily="2" charset="-122"/>
                        </a:rPr>
                        <a:t>聊天列表中，并且在发送信息给用户时</a:t>
                      </a:r>
                      <a:r>
                        <a:rPr lang="en-US" sz="2200" b="0" dirty="0">
                          <a:solidFill>
                            <a:schemeClr val="accent2"/>
                          </a:solidFill>
                          <a:latin typeface="+mj-lt"/>
                          <a:ea typeface="黑体" panose="02010609060101010101" pitchFamily="49" charset="-122"/>
                          <a:cs typeface="宋体" panose="02010600030101010101" pitchFamily="2" charset="-122"/>
                        </a:rPr>
                        <a:t>，</a:t>
                      </a:r>
                      <a:endParaRPr lang="en-US" sz="2200" b="0" dirty="0">
                        <a:solidFill>
                          <a:schemeClr val="accent2"/>
                        </a:solidFill>
                        <a:latin typeface="+mj-lt"/>
                        <a:ea typeface="黑体" panose="02010609060101010101" pitchFamily="49" charset="-122"/>
                        <a:cs typeface="宋体" panose="02010600030101010101" pitchFamily="2" charset="-122"/>
                      </a:endParaRPr>
                    </a:p>
                    <a:p>
                      <a:pPr indent="0" algn="ctr">
                        <a:buNone/>
                      </a:pPr>
                      <a:r>
                        <a:rPr lang="en-US" sz="2200" b="0" dirty="0" err="1">
                          <a:solidFill>
                            <a:schemeClr val="accent2"/>
                          </a:solidFill>
                          <a:latin typeface="+mj-lt"/>
                          <a:ea typeface="黑体" panose="02010609060101010101" pitchFamily="49" charset="-122"/>
                          <a:cs typeface="宋体" panose="02010600030101010101" pitchFamily="2" charset="-122"/>
                        </a:rPr>
                        <a:t>用户将及时收到信息提醒</a:t>
                      </a:r>
                      <a:endParaRPr lang="en-US" altLang="en-US" sz="2200" b="0" dirty="0">
                        <a:solidFill>
                          <a:schemeClr val="accent2"/>
                        </a:solidFill>
                        <a:latin typeface="+mj-lt"/>
                        <a:ea typeface="黑体" panose="02010609060101010101" pitchFamily="49" charset="-122"/>
                        <a:cs typeface="宋体" panose="02010600030101010101" pitchFamily="2" charset="-122"/>
                      </a:endParaRPr>
                    </a:p>
                  </a:txBody>
                  <a:tcPr marL="68580" marR="68580" marT="0" marB="0" anchor="ctr">
                    <a:lnL w="9525"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lnTlToBr>
                      <a:noFill/>
                    </a:lnTlToBr>
                    <a:lnBlToTr>
                      <a:noFill/>
                    </a:lnBlToTr>
                    <a:solidFill>
                      <a:schemeClr val="accent3">
                        <a:lumMod val="60000"/>
                        <a:lumOff val="40000"/>
                      </a:schemeClr>
                    </a:solidFill>
                  </a:tcPr>
                </a:tc>
              </a:tr>
              <a:tr h="1030636">
                <a:tc>
                  <a:txBody>
                    <a:bodyPr/>
                    <a:lstStyle/>
                    <a:p>
                      <a:pPr indent="0" algn="ctr">
                        <a:buNone/>
                      </a:pPr>
                      <a:r>
                        <a:rPr lang="en-US" sz="2200" b="0" dirty="0" err="1">
                          <a:solidFill>
                            <a:schemeClr val="accent2"/>
                          </a:solidFill>
                          <a:latin typeface="+mj-lt"/>
                          <a:ea typeface="黑体" panose="02010609060101010101" pitchFamily="49" charset="-122"/>
                          <a:cs typeface="宋体" panose="02010600030101010101" pitchFamily="2" charset="-122"/>
                        </a:rPr>
                        <a:t>不能申请自定义菜单</a:t>
                      </a:r>
                      <a:r>
                        <a:rPr lang="en-US" sz="2200" b="0" dirty="0">
                          <a:solidFill>
                            <a:schemeClr val="accent2"/>
                          </a:solidFill>
                          <a:latin typeface="+mj-lt"/>
                          <a:ea typeface="黑体" panose="02010609060101010101" pitchFamily="49" charset="-122"/>
                          <a:cs typeface="宋体" panose="02010600030101010101" pitchFamily="2" charset="-122"/>
                        </a:rPr>
                        <a:t>，</a:t>
                      </a:r>
                      <a:endParaRPr lang="en-US" sz="2200" b="0" dirty="0">
                        <a:solidFill>
                          <a:schemeClr val="accent2"/>
                        </a:solidFill>
                        <a:latin typeface="+mj-lt"/>
                        <a:ea typeface="黑体" panose="02010609060101010101" pitchFamily="49" charset="-122"/>
                        <a:cs typeface="宋体" panose="02010600030101010101" pitchFamily="2" charset="-122"/>
                      </a:endParaRPr>
                    </a:p>
                    <a:p>
                      <a:pPr indent="0" algn="ctr">
                        <a:buNone/>
                      </a:pPr>
                      <a:r>
                        <a:rPr lang="en-US" sz="2200" b="0" dirty="0" err="1">
                          <a:solidFill>
                            <a:schemeClr val="accent2"/>
                          </a:solidFill>
                          <a:latin typeface="+mj-lt"/>
                          <a:ea typeface="黑体" panose="02010609060101010101" pitchFamily="49" charset="-122"/>
                          <a:cs typeface="宋体" panose="02010600030101010101" pitchFamily="2" charset="-122"/>
                        </a:rPr>
                        <a:t>无微信钱包的移动支付功能</a:t>
                      </a:r>
                      <a:endParaRPr lang="en-US" altLang="en-US" sz="2200" b="0" dirty="0">
                        <a:solidFill>
                          <a:schemeClr val="accent2"/>
                        </a:solidFill>
                        <a:latin typeface="+mj-lt"/>
                        <a:ea typeface="黑体" panose="02010609060101010101" pitchFamily="49" charset="-122"/>
                        <a:cs typeface="宋体" panose="02010600030101010101" pitchFamily="2" charset="-122"/>
                      </a:endParaRPr>
                    </a:p>
                  </a:txBody>
                  <a:tcPr marL="68580" marR="68580" marT="0" marB="0" anchor="ctr">
                    <a:lnL w="12700"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indent="0" algn="ctr">
                        <a:buNone/>
                      </a:pPr>
                      <a:r>
                        <a:rPr lang="en-US" sz="2200" b="0" dirty="0" err="1">
                          <a:solidFill>
                            <a:schemeClr val="accent2"/>
                          </a:solidFill>
                          <a:latin typeface="+mj-lt"/>
                          <a:ea typeface="黑体" panose="02010609060101010101" pitchFamily="49" charset="-122"/>
                          <a:cs typeface="宋体" panose="02010600030101010101" pitchFamily="2" charset="-122"/>
                        </a:rPr>
                        <a:t>可以申请自定义菜单，可以进行第三方</a:t>
                      </a:r>
                      <a:endParaRPr lang="en-US" sz="2200" b="0" dirty="0">
                        <a:solidFill>
                          <a:schemeClr val="accent2"/>
                        </a:solidFill>
                        <a:latin typeface="+mj-lt"/>
                        <a:ea typeface="黑体" panose="02010609060101010101" pitchFamily="49" charset="-122"/>
                        <a:cs typeface="宋体" panose="02010600030101010101" pitchFamily="2" charset="-122"/>
                      </a:endParaRPr>
                    </a:p>
                    <a:p>
                      <a:pPr indent="0" algn="ctr">
                        <a:buNone/>
                      </a:pPr>
                      <a:r>
                        <a:rPr lang="en-US" sz="2200" b="0" dirty="0" err="1">
                          <a:solidFill>
                            <a:schemeClr val="accent2"/>
                          </a:solidFill>
                          <a:latin typeface="+mj-lt"/>
                          <a:ea typeface="黑体" panose="02010609060101010101" pitchFamily="49" charset="-122"/>
                          <a:cs typeface="宋体" panose="02010600030101010101" pitchFamily="2" charset="-122"/>
                        </a:rPr>
                        <a:t>开发，可以开通微信钱包的移动支付功能</a:t>
                      </a:r>
                      <a:endParaRPr lang="en-US" altLang="en-US" sz="2200" b="0" dirty="0">
                        <a:solidFill>
                          <a:schemeClr val="accent2"/>
                        </a:solidFill>
                        <a:latin typeface="+mj-lt"/>
                        <a:ea typeface="黑体" panose="02010609060101010101" pitchFamily="49" charset="-122"/>
                        <a:cs typeface="宋体" panose="02010600030101010101" pitchFamily="2" charset="-122"/>
                      </a:endParaRPr>
                    </a:p>
                  </a:txBody>
                  <a:tcPr marL="68580" marR="68580" marT="0" marB="0" anchor="ctr">
                    <a:lnL w="9525"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lnTlToBr>
                      <a:noFill/>
                    </a:lnTlToBr>
                    <a:lnBlToTr>
                      <a:noFill/>
                    </a:lnBlToTr>
                    <a:solidFill>
                      <a:schemeClr val="accent4">
                        <a:lumMod val="20000"/>
                        <a:lumOff val="80000"/>
                      </a:schemeClr>
                    </a:solidFill>
                  </a:tcPr>
                </a:tc>
              </a:tr>
              <a:tr h="579881">
                <a:tc>
                  <a:txBody>
                    <a:bodyPr/>
                    <a:lstStyle/>
                    <a:p>
                      <a:pPr indent="0" algn="ctr">
                        <a:buNone/>
                      </a:pPr>
                      <a:r>
                        <a:rPr lang="en-US" sz="2200" b="0" dirty="0" err="1">
                          <a:solidFill>
                            <a:schemeClr val="accent2"/>
                          </a:solidFill>
                          <a:latin typeface="+mj-lt"/>
                          <a:ea typeface="黑体" panose="02010609060101010101" pitchFamily="49" charset="-122"/>
                          <a:cs typeface="宋体" panose="02010600030101010101" pitchFamily="2" charset="-122"/>
                        </a:rPr>
                        <a:t>不能接入微商城</a:t>
                      </a:r>
                      <a:endParaRPr lang="en-US" altLang="en-US" sz="2200" b="0" dirty="0">
                        <a:solidFill>
                          <a:schemeClr val="accent2"/>
                        </a:solidFill>
                        <a:latin typeface="+mj-lt"/>
                        <a:ea typeface="黑体" panose="02010609060101010101" pitchFamily="49" charset="-122"/>
                        <a:cs typeface="宋体" panose="02010600030101010101" pitchFamily="2" charset="-122"/>
                      </a:endParaRPr>
                    </a:p>
                  </a:txBody>
                  <a:tcPr marL="68580" marR="68580" marT="0" marB="0" anchor="ctr">
                    <a:lnL w="12700"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indent="0" algn="ctr">
                        <a:buNone/>
                      </a:pPr>
                      <a:r>
                        <a:rPr lang="en-US" sz="2200" b="0" dirty="0" err="1">
                          <a:solidFill>
                            <a:schemeClr val="accent2"/>
                          </a:solidFill>
                          <a:latin typeface="+mj-lt"/>
                          <a:ea typeface="黑体" panose="02010609060101010101" pitchFamily="49" charset="-122"/>
                          <a:cs typeface="宋体" panose="02010600030101010101" pitchFamily="2" charset="-122"/>
                        </a:rPr>
                        <a:t>可以接入第三方开发者开发的微商城</a:t>
                      </a:r>
                      <a:endParaRPr lang="en-US" altLang="en-US" sz="2200" b="0" dirty="0">
                        <a:solidFill>
                          <a:schemeClr val="accent2"/>
                        </a:solidFill>
                        <a:latin typeface="+mj-lt"/>
                        <a:ea typeface="黑体" panose="02010609060101010101" pitchFamily="49" charset="-122"/>
                        <a:cs typeface="宋体" panose="02010600030101010101" pitchFamily="2" charset="-122"/>
                      </a:endParaRPr>
                    </a:p>
                  </a:txBody>
                  <a:tcPr marL="68580" marR="68580" marT="0" marB="0" anchor="ctr">
                    <a:lnL w="9525"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solidFill>
                      <a:schemeClr val="accent3">
                        <a:lumMod val="60000"/>
                        <a:lumOff val="40000"/>
                      </a:schemeClr>
                    </a:solidFill>
                  </a:tcPr>
                </a:tc>
              </a:tr>
            </a:tbl>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85813" y="2065203"/>
            <a:ext cx="10081120" cy="1789208"/>
          </a:xfrm>
          <a:prstGeom prst="rect">
            <a:avLst/>
          </a:prstGeom>
          <a:noFill/>
        </p:spPr>
        <p:txBody>
          <a:bodyPr wrap="square" rtlCol="0" anchor="t">
            <a:spAutoFit/>
          </a:bodyPr>
          <a:lstStyle/>
          <a:p>
            <a:pPr>
              <a:lnSpc>
                <a:spcPct val="120000"/>
              </a:lnSpc>
              <a:spcBef>
                <a:spcPts val="1000"/>
              </a:spcBef>
            </a:pPr>
            <a:r>
              <a:rPr lang="en-US" altLang="zh-CN" sz="2600" dirty="0">
                <a:solidFill>
                  <a:schemeClr val="accent2"/>
                </a:solidFill>
                <a:latin typeface="+mj-lt"/>
                <a:ea typeface="黑体" panose="02010609060101010101" pitchFamily="49" charset="-122"/>
                <a:cs typeface="+mn-ea"/>
              </a:rPr>
              <a:t>1</a:t>
            </a:r>
            <a:r>
              <a:rPr lang="zh-CN" altLang="en-US" sz="2600" dirty="0">
                <a:solidFill>
                  <a:schemeClr val="accent2"/>
                </a:solidFill>
                <a:ea typeface="黑体" panose="02010609060101010101" pitchFamily="49" charset="-122"/>
                <a:cs typeface="+mj-ea"/>
                <a:sym typeface="+mn-ea"/>
              </a:rPr>
              <a:t>．</a:t>
            </a:r>
            <a:r>
              <a:rPr lang="zh-CN" altLang="en-US" sz="2600" dirty="0">
                <a:solidFill>
                  <a:schemeClr val="accent2"/>
                </a:solidFill>
                <a:latin typeface="+mj-lt"/>
                <a:ea typeface="黑体" panose="02010609060101010101" pitchFamily="49" charset="-122"/>
                <a:cs typeface="+mn-ea"/>
              </a:rPr>
              <a:t>掌握新媒体与新媒体运营的概念。</a:t>
            </a:r>
            <a:endParaRPr lang="zh-CN" altLang="en-US" sz="2600" dirty="0">
              <a:solidFill>
                <a:schemeClr val="accent2"/>
              </a:solidFill>
              <a:latin typeface="+mj-lt"/>
              <a:ea typeface="黑体" panose="02010609060101010101" pitchFamily="49" charset="-122"/>
              <a:cs typeface="+mn-ea"/>
            </a:endParaRPr>
          </a:p>
          <a:p>
            <a:pPr>
              <a:lnSpc>
                <a:spcPct val="120000"/>
              </a:lnSpc>
              <a:spcBef>
                <a:spcPts val="1000"/>
              </a:spcBef>
            </a:pPr>
            <a:r>
              <a:rPr lang="en-US" altLang="zh-CN" sz="2600" dirty="0">
                <a:solidFill>
                  <a:schemeClr val="accent2"/>
                </a:solidFill>
                <a:latin typeface="+mj-lt"/>
                <a:ea typeface="黑体" panose="02010609060101010101" pitchFamily="49" charset="-122"/>
                <a:cs typeface="+mn-ea"/>
              </a:rPr>
              <a:t>2</a:t>
            </a:r>
            <a:r>
              <a:rPr lang="zh-CN" altLang="en-US" sz="2600" dirty="0">
                <a:solidFill>
                  <a:schemeClr val="accent2"/>
                </a:solidFill>
                <a:ea typeface="黑体" panose="02010609060101010101" pitchFamily="49" charset="-122"/>
                <a:cs typeface="+mj-ea"/>
                <a:sym typeface="+mn-ea"/>
              </a:rPr>
              <a:t>．</a:t>
            </a:r>
            <a:r>
              <a:rPr lang="zh-CN" altLang="en-US" sz="2600" dirty="0">
                <a:solidFill>
                  <a:schemeClr val="accent2"/>
                </a:solidFill>
                <a:latin typeface="+mj-lt"/>
                <a:ea typeface="黑体" panose="02010609060101010101" pitchFamily="49" charset="-122"/>
                <a:cs typeface="+mn-ea"/>
              </a:rPr>
              <a:t>熟悉新媒体平台的类型和运营数据分析工具。</a:t>
            </a:r>
            <a:endParaRPr lang="zh-CN" altLang="en-US" sz="2600" dirty="0">
              <a:solidFill>
                <a:schemeClr val="accent2"/>
              </a:solidFill>
              <a:latin typeface="+mj-lt"/>
              <a:ea typeface="黑体" panose="02010609060101010101" pitchFamily="49" charset="-122"/>
              <a:cs typeface="+mn-ea"/>
            </a:endParaRPr>
          </a:p>
          <a:p>
            <a:pPr>
              <a:lnSpc>
                <a:spcPct val="120000"/>
              </a:lnSpc>
              <a:spcBef>
                <a:spcPts val="1000"/>
              </a:spcBef>
            </a:pPr>
            <a:r>
              <a:rPr lang="en-US" altLang="zh-CN" sz="2600" dirty="0">
                <a:solidFill>
                  <a:schemeClr val="accent2"/>
                </a:solidFill>
                <a:latin typeface="+mj-lt"/>
                <a:ea typeface="黑体" panose="02010609060101010101" pitchFamily="49" charset="-122"/>
                <a:cs typeface="+mn-ea"/>
              </a:rPr>
              <a:t>3</a:t>
            </a:r>
            <a:r>
              <a:rPr lang="zh-CN" altLang="en-US" sz="2600" dirty="0">
                <a:solidFill>
                  <a:schemeClr val="accent2"/>
                </a:solidFill>
                <a:ea typeface="黑体" panose="02010609060101010101" pitchFamily="49" charset="-122"/>
                <a:cs typeface="+mj-ea"/>
                <a:sym typeface="+mn-ea"/>
              </a:rPr>
              <a:t>．</a:t>
            </a:r>
            <a:r>
              <a:rPr lang="zh-CN" altLang="en-US" sz="2600" dirty="0">
                <a:solidFill>
                  <a:schemeClr val="accent2"/>
                </a:solidFill>
                <a:latin typeface="+mj-lt"/>
                <a:ea typeface="黑体" panose="02010609060101010101" pitchFamily="49" charset="-122"/>
                <a:cs typeface="+mn-ea"/>
              </a:rPr>
              <a:t>掌握网络直播运营、短视频运营、微信营销和微博营销的技巧。</a:t>
            </a:r>
            <a:endParaRPr lang="zh-CN" altLang="en-US" sz="2600" dirty="0">
              <a:solidFill>
                <a:schemeClr val="accent2"/>
              </a:solidFill>
              <a:latin typeface="+mj-lt"/>
              <a:ea typeface="黑体" panose="02010609060101010101" pitchFamily="49" charset="-122"/>
              <a:cs typeface="+mn-ea"/>
            </a:endParaRPr>
          </a:p>
        </p:txBody>
      </p:sp>
      <p:sp>
        <p:nvSpPr>
          <p:cNvPr id="3" name="文本框 2"/>
          <p:cNvSpPr txBox="1"/>
          <p:nvPr/>
        </p:nvSpPr>
        <p:spPr>
          <a:xfrm>
            <a:off x="985813" y="1417131"/>
            <a:ext cx="2656496" cy="584775"/>
          </a:xfrm>
          <a:prstGeom prst="rect">
            <a:avLst/>
          </a:prstGeom>
          <a:noFill/>
        </p:spPr>
        <p:txBody>
          <a:bodyPr wrap="none" rtlCol="0">
            <a:spAutoFit/>
          </a:bodyPr>
          <a:lstStyle/>
          <a:p>
            <a:pPr algn="l"/>
            <a:r>
              <a:rPr lang="en-US" altLang="zh-CN" sz="3200" b="1" dirty="0">
                <a:solidFill>
                  <a:srgbClr val="E7E6E6">
                    <a:lumMod val="25000"/>
                  </a:srgbClr>
                </a:solidFill>
                <a:latin typeface="方正大黑简体" panose="03000509000000000000" pitchFamily="65" charset="-122"/>
                <a:ea typeface="方正大黑简体" panose="03000509000000000000" pitchFamily="65" charset="-122"/>
                <a:sym typeface="+mn-ea"/>
              </a:rPr>
              <a:t>【知识目标】</a:t>
            </a:r>
            <a:endParaRPr lang="zh-CN" altLang="en-US" sz="3200" b="1" dirty="0">
              <a:latin typeface="方正大黑简体" panose="03000509000000000000" pitchFamily="65" charset="-122"/>
              <a:ea typeface="方正大黑简体" panose="03000509000000000000" pitchFamily="65" charset="-122"/>
              <a:sym typeface="+mn-ea"/>
            </a:endParaRPr>
          </a:p>
        </p:txBody>
      </p:sp>
      <p:sp>
        <p:nvSpPr>
          <p:cNvPr id="4" name="文本框 3"/>
          <p:cNvSpPr txBox="1"/>
          <p:nvPr/>
        </p:nvSpPr>
        <p:spPr>
          <a:xfrm>
            <a:off x="985813" y="4810461"/>
            <a:ext cx="8064896" cy="1549142"/>
          </a:xfrm>
          <a:prstGeom prst="rect">
            <a:avLst/>
          </a:prstGeom>
          <a:noFill/>
        </p:spPr>
        <p:txBody>
          <a:bodyPr wrap="square" rtlCol="0" anchor="t">
            <a:spAutoFit/>
          </a:bodyPr>
          <a:lstStyle/>
          <a:p>
            <a:pPr>
              <a:spcBef>
                <a:spcPts val="1000"/>
              </a:spcBef>
            </a:pPr>
            <a:r>
              <a:rPr lang="en-US" altLang="zh-CN" sz="2600" dirty="0">
                <a:solidFill>
                  <a:schemeClr val="accent2"/>
                </a:solidFill>
                <a:latin typeface="+mj-lt"/>
                <a:ea typeface="黑体" panose="02010609060101010101" pitchFamily="49" charset="-122"/>
                <a:cs typeface="+mj-ea"/>
                <a:sym typeface="+mn-ea"/>
              </a:rPr>
              <a:t>1</a:t>
            </a:r>
            <a:r>
              <a:rPr lang="zh-CN" altLang="en-US" sz="2600" dirty="0">
                <a:solidFill>
                  <a:schemeClr val="accent2"/>
                </a:solidFill>
                <a:latin typeface="+mj-lt"/>
                <a:ea typeface="黑体" panose="02010609060101010101" pitchFamily="49" charset="-122"/>
                <a:cs typeface="+mj-ea"/>
                <a:sym typeface="+mn-ea"/>
              </a:rPr>
              <a:t>．能够撰写直播和短视频的脚本。</a:t>
            </a:r>
            <a:endParaRPr lang="zh-CN" altLang="en-US" sz="2600" dirty="0">
              <a:solidFill>
                <a:schemeClr val="accent2"/>
              </a:solidFill>
              <a:latin typeface="+mj-lt"/>
              <a:ea typeface="黑体" panose="02010609060101010101" pitchFamily="49" charset="-122"/>
              <a:cs typeface="+mj-ea"/>
              <a:sym typeface="+mn-ea"/>
            </a:endParaRPr>
          </a:p>
          <a:p>
            <a:pPr>
              <a:spcBef>
                <a:spcPts val="1000"/>
              </a:spcBef>
            </a:pPr>
            <a:r>
              <a:rPr lang="en-US" altLang="zh-CN" sz="2600" dirty="0">
                <a:solidFill>
                  <a:schemeClr val="accent2"/>
                </a:solidFill>
                <a:latin typeface="+mj-lt"/>
                <a:ea typeface="黑体" panose="02010609060101010101" pitchFamily="49" charset="-122"/>
                <a:cs typeface="+mj-ea"/>
                <a:sym typeface="+mn-ea"/>
              </a:rPr>
              <a:t>2</a:t>
            </a:r>
            <a:r>
              <a:rPr lang="zh-CN" altLang="en-US" sz="2600" dirty="0">
                <a:solidFill>
                  <a:schemeClr val="accent2"/>
                </a:solidFill>
                <a:latin typeface="+mj-lt"/>
                <a:ea typeface="黑体" panose="02010609060101010101" pitchFamily="49" charset="-122"/>
                <a:cs typeface="+mj-ea"/>
                <a:sym typeface="+mn-ea"/>
              </a:rPr>
              <a:t>．学会运用新媒体运营数据分析工具寻找热门话题。</a:t>
            </a:r>
            <a:endParaRPr lang="zh-CN" altLang="en-US" sz="2600" dirty="0">
              <a:solidFill>
                <a:schemeClr val="accent2"/>
              </a:solidFill>
              <a:latin typeface="+mj-lt"/>
              <a:ea typeface="黑体" panose="02010609060101010101" pitchFamily="49" charset="-122"/>
              <a:cs typeface="+mj-ea"/>
              <a:sym typeface="+mn-ea"/>
            </a:endParaRPr>
          </a:p>
          <a:p>
            <a:pPr>
              <a:spcBef>
                <a:spcPts val="1000"/>
              </a:spcBef>
            </a:pPr>
            <a:r>
              <a:rPr lang="en-US" altLang="zh-CN" sz="2600" dirty="0">
                <a:solidFill>
                  <a:schemeClr val="accent2"/>
                </a:solidFill>
                <a:latin typeface="+mj-lt"/>
                <a:ea typeface="黑体" panose="02010609060101010101" pitchFamily="49" charset="-122"/>
                <a:cs typeface="+mj-ea"/>
                <a:sym typeface="+mn-ea"/>
              </a:rPr>
              <a:t>3</a:t>
            </a:r>
            <a:r>
              <a:rPr lang="zh-CN" altLang="en-US" sz="2600" dirty="0">
                <a:solidFill>
                  <a:schemeClr val="accent2"/>
                </a:solidFill>
                <a:latin typeface="+mj-lt"/>
                <a:ea typeface="黑体" panose="02010609060101010101" pitchFamily="49" charset="-122"/>
                <a:cs typeface="+mj-ea"/>
                <a:sym typeface="+mn-ea"/>
              </a:rPr>
              <a:t>．学会在各大新媒体平台开展企业营销活动。</a:t>
            </a:r>
            <a:endParaRPr lang="zh-CN" altLang="en-US" sz="2600" dirty="0">
              <a:solidFill>
                <a:schemeClr val="accent2"/>
              </a:solidFill>
              <a:latin typeface="+mj-lt"/>
              <a:ea typeface="黑体" panose="02010609060101010101" pitchFamily="49" charset="-122"/>
              <a:cs typeface="+mj-ea"/>
              <a:sym typeface="+mn-ea"/>
            </a:endParaRPr>
          </a:p>
        </p:txBody>
      </p:sp>
      <p:sp>
        <p:nvSpPr>
          <p:cNvPr id="5" name="文本框 4"/>
          <p:cNvSpPr txBox="1"/>
          <p:nvPr/>
        </p:nvSpPr>
        <p:spPr>
          <a:xfrm>
            <a:off x="985813" y="4126000"/>
            <a:ext cx="2656496" cy="603499"/>
          </a:xfrm>
          <a:prstGeom prst="rect">
            <a:avLst/>
          </a:prstGeom>
          <a:noFill/>
        </p:spPr>
        <p:txBody>
          <a:bodyPr wrap="none" rtlCol="0">
            <a:spAutoFit/>
          </a:bodyPr>
          <a:lstStyle/>
          <a:p>
            <a:pPr algn="l" eaLnBrk="1" latinLnBrk="0" hangingPunct="1">
              <a:lnSpc>
                <a:spcPct val="110000"/>
              </a:lnSpc>
              <a:spcBef>
                <a:spcPts val="1000"/>
              </a:spcBef>
            </a:pPr>
            <a:r>
              <a:rPr lang="en-US" altLang="zh-CN" sz="3200" b="1" dirty="0">
                <a:solidFill>
                  <a:srgbClr val="E7E6E6">
                    <a:lumMod val="25000"/>
                  </a:srgbClr>
                </a:solidFill>
                <a:latin typeface="方正大黑简体" panose="03000509000000000000" pitchFamily="65" charset="-122"/>
                <a:ea typeface="方正大黑简体" panose="03000509000000000000" pitchFamily="65" charset="-122"/>
                <a:sym typeface="+mn-ea"/>
              </a:rPr>
              <a:t>【技能目标】</a:t>
            </a:r>
            <a:endParaRPr lang="en-US" altLang="zh-CN" sz="3200" b="1" dirty="0">
              <a:solidFill>
                <a:srgbClr val="E7E6E6">
                  <a:lumMod val="25000"/>
                </a:srgbClr>
              </a:solidFill>
              <a:latin typeface="方正大黑简体" panose="03000509000000000000" pitchFamily="65" charset="-122"/>
              <a:ea typeface="方正大黑简体" panose="03000509000000000000" pitchFamily="65" charset="-122"/>
              <a:sym typeface="+mn-ea"/>
            </a:endParaRPr>
          </a:p>
        </p:txBody>
      </p:sp>
    </p:spTree>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6"/>
          <p:cNvSpPr txBox="1"/>
          <p:nvPr/>
        </p:nvSpPr>
        <p:spPr>
          <a:xfrm>
            <a:off x="2412416" y="1957238"/>
            <a:ext cx="8798529" cy="738664"/>
          </a:xfrm>
          <a:prstGeom prst="rect">
            <a:avLst/>
          </a:prstGeom>
          <a:noFill/>
        </p:spPr>
        <p:txBody>
          <a:bodyPr wrap="square" lIns="0" tIns="0" rIns="0" bIns="0" rtlCol="0" anchor="ctr">
            <a:spAutoFit/>
          </a:bodyPr>
          <a:lstStyle/>
          <a:p>
            <a:pPr eaLnBrk="1" hangingPunct="1"/>
            <a:r>
              <a:rPr lang="zh-CN" altLang="en-US" sz="2400" dirty="0">
                <a:solidFill>
                  <a:schemeClr val="accent2"/>
                </a:solidFill>
                <a:latin typeface="+mj-lt"/>
                <a:ea typeface="黑体" panose="02010609060101010101" pitchFamily="49" charset="-122"/>
                <a:cs typeface="Times New Roman" panose="02020603050405020304" charset="0"/>
                <a:sym typeface="Arial" panose="020B0604020202020204" pitchFamily="34" charset="0"/>
              </a:rPr>
              <a:t>利用二维码开拓O2O营销模式（将二维码放在网络文章或线下的推广活动）</a:t>
            </a:r>
            <a:endParaRPr lang="zh-CN" altLang="en-US" sz="2400" dirty="0">
              <a:solidFill>
                <a:schemeClr val="accent2"/>
              </a:solidFill>
              <a:latin typeface="+mj-lt"/>
              <a:ea typeface="黑体" panose="02010609060101010101" pitchFamily="49" charset="-122"/>
              <a:cs typeface="Times New Roman" panose="02020603050405020304" charset="0"/>
              <a:sym typeface="Arial" panose="020B0604020202020204" pitchFamily="34" charset="0"/>
            </a:endParaRPr>
          </a:p>
        </p:txBody>
      </p:sp>
      <p:sp>
        <p:nvSpPr>
          <p:cNvPr id="3" name="TextBox 29"/>
          <p:cNvSpPr txBox="1"/>
          <p:nvPr/>
        </p:nvSpPr>
        <p:spPr>
          <a:xfrm>
            <a:off x="2412416" y="4666029"/>
            <a:ext cx="6148893" cy="369332"/>
          </a:xfrm>
          <a:prstGeom prst="rect">
            <a:avLst/>
          </a:prstGeom>
          <a:noFill/>
        </p:spPr>
        <p:txBody>
          <a:bodyPr wrap="square" lIns="0" tIns="0" rIns="0" bIns="0" rtlCol="0" anchor="ctr">
            <a:spAutoFit/>
          </a:bodyPr>
          <a:lstStyle/>
          <a:p>
            <a:r>
              <a:rPr lang="zh-CN" altLang="en-US" sz="2400" dirty="0">
                <a:solidFill>
                  <a:schemeClr val="accent2"/>
                </a:solidFill>
                <a:latin typeface="+mj-lt"/>
                <a:ea typeface="黑体" panose="02010609060101010101" pitchFamily="49" charset="-122"/>
                <a:sym typeface="Arial" panose="020B0604020202020204" pitchFamily="34" charset="0"/>
              </a:rPr>
              <a:t>将小程序与微信公众号相关联，增强用户黏性</a:t>
            </a:r>
            <a:endParaRPr lang="zh-CN" altLang="en-US" sz="2400" dirty="0">
              <a:solidFill>
                <a:schemeClr val="accent2"/>
              </a:solidFill>
              <a:latin typeface="+mj-lt"/>
              <a:ea typeface="黑体" panose="02010609060101010101" pitchFamily="49" charset="-122"/>
              <a:sym typeface="Arial" panose="020B0604020202020204" pitchFamily="34" charset="0"/>
            </a:endParaRPr>
          </a:p>
        </p:txBody>
      </p:sp>
      <p:sp>
        <p:nvSpPr>
          <p:cNvPr id="4" name="TextBox 32"/>
          <p:cNvSpPr txBox="1"/>
          <p:nvPr/>
        </p:nvSpPr>
        <p:spPr>
          <a:xfrm>
            <a:off x="2412416" y="3212157"/>
            <a:ext cx="8870537" cy="738664"/>
          </a:xfrm>
          <a:prstGeom prst="rect">
            <a:avLst/>
          </a:prstGeom>
          <a:noFill/>
        </p:spPr>
        <p:txBody>
          <a:bodyPr wrap="square" lIns="0" tIns="0" rIns="0" bIns="0" rtlCol="0" anchor="ctr">
            <a:spAutoFit/>
          </a:bodyPr>
          <a:lstStyle/>
          <a:p>
            <a:r>
              <a:rPr lang="zh-CN" altLang="en-US" sz="2400" dirty="0">
                <a:solidFill>
                  <a:schemeClr val="accent2"/>
                </a:solidFill>
                <a:latin typeface="+mj-lt"/>
                <a:ea typeface="黑体" panose="02010609060101010101" pitchFamily="49" charset="-122"/>
                <a:sym typeface="Arial" panose="020B0604020202020204" pitchFamily="34" charset="0"/>
              </a:rPr>
              <a:t>利用微信公众平台互动，构建客户关系管理系统。（通过向</a:t>
            </a:r>
            <a:r>
              <a:rPr lang="en-US" altLang="zh-CN" sz="2400" dirty="0">
                <a:solidFill>
                  <a:schemeClr val="accent2"/>
                </a:solidFill>
                <a:latin typeface="+mj-lt"/>
                <a:ea typeface="黑体" panose="02010609060101010101" pitchFamily="49" charset="-122"/>
                <a:sym typeface="Arial" panose="020B0604020202020204" pitchFamily="34" charset="0"/>
              </a:rPr>
              <a:t>“</a:t>
            </a:r>
            <a:r>
              <a:rPr lang="zh-CN" altLang="en-US" sz="2400" dirty="0">
                <a:solidFill>
                  <a:schemeClr val="accent2"/>
                </a:solidFill>
                <a:latin typeface="+mj-lt"/>
                <a:ea typeface="黑体" panose="02010609060101010101" pitchFamily="49" charset="-122"/>
                <a:sym typeface="Arial" panose="020B0604020202020204" pitchFamily="34" charset="0"/>
              </a:rPr>
              <a:t>粉丝</a:t>
            </a:r>
            <a:r>
              <a:rPr lang="en-US" altLang="zh-CN" sz="2400" dirty="0">
                <a:solidFill>
                  <a:schemeClr val="accent2"/>
                </a:solidFill>
                <a:latin typeface="+mj-lt"/>
                <a:ea typeface="黑体" panose="02010609060101010101" pitchFamily="49" charset="-122"/>
                <a:sym typeface="Arial" panose="020B0604020202020204" pitchFamily="34" charset="0"/>
              </a:rPr>
              <a:t>”</a:t>
            </a:r>
            <a:r>
              <a:rPr lang="zh-CN" altLang="en-US" sz="2400" dirty="0">
                <a:solidFill>
                  <a:schemeClr val="accent2"/>
                </a:solidFill>
                <a:latin typeface="+mj-lt"/>
                <a:ea typeface="黑体" panose="02010609060101010101" pitchFamily="49" charset="-122"/>
                <a:sym typeface="Arial" panose="020B0604020202020204" pitchFamily="34" charset="0"/>
              </a:rPr>
              <a:t>推送新闻资讯、产品信息等，提供客服功能，形成客户数据库。）</a:t>
            </a:r>
            <a:endParaRPr lang="zh-CN" altLang="en-US" sz="2400" dirty="0">
              <a:solidFill>
                <a:schemeClr val="accent2"/>
              </a:solidFill>
              <a:latin typeface="+mj-lt"/>
              <a:ea typeface="黑体" panose="02010609060101010101" pitchFamily="49" charset="-122"/>
              <a:sym typeface="Arial" panose="020B0604020202020204" pitchFamily="34" charset="0"/>
            </a:endParaRPr>
          </a:p>
        </p:txBody>
      </p:sp>
      <p:sp>
        <p:nvSpPr>
          <p:cNvPr id="5" name="TextBox 35"/>
          <p:cNvSpPr txBox="1"/>
          <p:nvPr/>
        </p:nvSpPr>
        <p:spPr>
          <a:xfrm>
            <a:off x="2412416" y="5781526"/>
            <a:ext cx="8870537" cy="738664"/>
          </a:xfrm>
          <a:prstGeom prst="rect">
            <a:avLst/>
          </a:prstGeom>
          <a:noFill/>
        </p:spPr>
        <p:txBody>
          <a:bodyPr wrap="square" lIns="0" tIns="0" rIns="0" bIns="0" rtlCol="0" anchor="ctr">
            <a:spAutoFit/>
          </a:bodyPr>
          <a:lstStyle/>
          <a:p>
            <a:pPr eaLnBrk="1" hangingPunct="1"/>
            <a:r>
              <a:rPr lang="zh-CN" altLang="en-US" sz="2400" dirty="0">
                <a:solidFill>
                  <a:schemeClr val="accent2"/>
                </a:solidFill>
                <a:latin typeface="+mj-lt"/>
                <a:ea typeface="黑体" panose="02010609060101010101" pitchFamily="49" charset="-122"/>
                <a:cs typeface="Times New Roman" panose="02020603050405020304" charset="0"/>
                <a:sym typeface="Arial" panose="020B0604020202020204" pitchFamily="34" charset="0"/>
              </a:rPr>
              <a:t>将门店小程序关联到微信公众号。门店小程序是微信公众平台向商家提供的对其线下实体店进行管理的应用程序。</a:t>
            </a:r>
            <a:endParaRPr lang="zh-CN" altLang="en-US" sz="2400" dirty="0">
              <a:solidFill>
                <a:schemeClr val="accent2"/>
              </a:solidFill>
              <a:latin typeface="+mj-lt"/>
              <a:ea typeface="黑体" panose="02010609060101010101" pitchFamily="49" charset="-122"/>
              <a:cs typeface="Times New Roman" panose="02020603050405020304" charset="0"/>
              <a:sym typeface="Arial" panose="020B0604020202020204" pitchFamily="34" charset="0"/>
            </a:endParaRPr>
          </a:p>
        </p:txBody>
      </p:sp>
      <p:sp>
        <p:nvSpPr>
          <p:cNvPr id="6" name="文本占位符 105474"/>
          <p:cNvSpPr>
            <a:spLocks noGrp="1"/>
          </p:cNvSpPr>
          <p:nvPr/>
        </p:nvSpPr>
        <p:spPr>
          <a:xfrm>
            <a:off x="1539863" y="901110"/>
            <a:ext cx="8014902" cy="523220"/>
          </a:xfrm>
          <a:prstGeom prst="rect">
            <a:avLst/>
          </a:prstGeom>
          <a:noFill/>
          <a:ln w="9525">
            <a:noFill/>
          </a:ln>
        </p:spPr>
        <p:txBody>
          <a:bodyPr wrap="square">
            <a:spAutoFit/>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lgn="just">
              <a:spcBef>
                <a:spcPts val="0"/>
              </a:spcBef>
              <a:buNone/>
            </a:pPr>
            <a:r>
              <a:rPr lang="zh-CN" altLang="en-US" sz="2800" b="1" dirty="0">
                <a:solidFill>
                  <a:schemeClr val="accent2"/>
                </a:solidFill>
                <a:latin typeface="黑体" panose="02010609060101010101" pitchFamily="49" charset="-122"/>
                <a:ea typeface="黑体" panose="02010609060101010101" pitchFamily="49" charset="-122"/>
                <a:cs typeface="Times New Roman" panose="02020603050405020304" charset="0"/>
              </a:rPr>
              <a:t>企业利用微信公众平台进行营销有以下几种方式。</a:t>
            </a:r>
            <a:endParaRPr lang="zh-CN" altLang="en-US" sz="2800" b="1" dirty="0">
              <a:solidFill>
                <a:schemeClr val="accent2"/>
              </a:solidFill>
              <a:latin typeface="黑体" panose="02010609060101010101" pitchFamily="49" charset="-122"/>
              <a:ea typeface="黑体" panose="02010609060101010101" pitchFamily="49" charset="-122"/>
              <a:cs typeface="Times New Roman" panose="02020603050405020304" charset="0"/>
            </a:endParaRPr>
          </a:p>
        </p:txBody>
      </p:sp>
      <p:cxnSp>
        <p:nvCxnSpPr>
          <p:cNvPr id="7" name="直接连接符 5"/>
          <p:cNvCxnSpPr>
            <a:cxnSpLocks noChangeShapeType="1"/>
          </p:cNvCxnSpPr>
          <p:nvPr/>
        </p:nvCxnSpPr>
        <p:spPr bwMode="auto">
          <a:xfrm>
            <a:off x="2223902" y="1854289"/>
            <a:ext cx="0" cy="944563"/>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 name="组合 7"/>
          <p:cNvGrpSpPr/>
          <p:nvPr/>
        </p:nvGrpSpPr>
        <p:grpSpPr>
          <a:xfrm>
            <a:off x="1071377" y="1822539"/>
            <a:ext cx="1004888" cy="1008063"/>
            <a:chOff x="5911850" y="1850280"/>
            <a:chExt cx="1004888" cy="1008063"/>
          </a:xfrm>
        </p:grpSpPr>
        <p:sp>
          <p:nvSpPr>
            <p:cNvPr id="9" name="Freeform 5"/>
            <p:cNvSpPr>
              <a:spLocks noChangeAspect="1"/>
            </p:cNvSpPr>
            <p:nvPr/>
          </p:nvSpPr>
          <p:spPr bwMode="auto">
            <a:xfrm>
              <a:off x="5911850" y="1850280"/>
              <a:ext cx="1004888" cy="1008063"/>
            </a:xfrm>
            <a:custGeom>
              <a:avLst/>
              <a:gdLst>
                <a:gd name="T0" fmla="*/ 153789358 w 1114"/>
                <a:gd name="T1" fmla="*/ 725351912 h 1116"/>
                <a:gd name="T2" fmla="*/ 185523613 w 1114"/>
                <a:gd name="T3" fmla="*/ 135442658 h 1116"/>
                <a:gd name="T4" fmla="*/ 626549472 w 1114"/>
                <a:gd name="T5" fmla="*/ 62009424 h 1116"/>
                <a:gd name="T6" fmla="*/ 866591417 w 1114"/>
                <a:gd name="T7" fmla="*/ 74248898 h 1116"/>
                <a:gd name="T8" fmla="*/ 863336806 w 1114"/>
                <a:gd name="T9" fmla="*/ 328815517 h 1116"/>
                <a:gd name="T10" fmla="*/ 742095355 w 1114"/>
                <a:gd name="T11" fmla="*/ 756357076 h 1116"/>
                <a:gd name="T12" fmla="*/ 153789358 w 1114"/>
                <a:gd name="T13" fmla="*/ 725351912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sz="2800" b="1">
                <a:latin typeface="+mj-lt"/>
              </a:endParaRPr>
            </a:p>
          </p:txBody>
        </p:sp>
        <p:sp>
          <p:nvSpPr>
            <p:cNvPr id="10" name="TextBox 6"/>
            <p:cNvSpPr txBox="1">
              <a:spLocks noChangeArrowheads="1"/>
            </p:cNvSpPr>
            <p:nvPr/>
          </p:nvSpPr>
          <p:spPr bwMode="auto">
            <a:xfrm>
              <a:off x="5987257" y="2123479"/>
              <a:ext cx="8540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dirty="0">
                  <a:solidFill>
                    <a:srgbClr val="F8F8F8"/>
                  </a:solidFill>
                  <a:latin typeface="+mj-lt"/>
                </a:rPr>
                <a:t>1</a:t>
              </a:r>
              <a:endParaRPr lang="zh-CN" altLang="en-US" sz="2800" b="1" dirty="0">
                <a:solidFill>
                  <a:srgbClr val="F8F8F8"/>
                </a:solidFill>
                <a:latin typeface="+mj-lt"/>
              </a:endParaRPr>
            </a:p>
          </p:txBody>
        </p:sp>
      </p:grpSp>
      <p:grpSp>
        <p:nvGrpSpPr>
          <p:cNvPr id="11" name="组合 10"/>
          <p:cNvGrpSpPr/>
          <p:nvPr/>
        </p:nvGrpSpPr>
        <p:grpSpPr>
          <a:xfrm>
            <a:off x="1071377" y="3077458"/>
            <a:ext cx="1004888" cy="1008062"/>
            <a:chOff x="5911850" y="3105199"/>
            <a:chExt cx="1004888" cy="1008062"/>
          </a:xfrm>
        </p:grpSpPr>
        <p:sp>
          <p:nvSpPr>
            <p:cNvPr id="12" name="Freeform 5"/>
            <p:cNvSpPr>
              <a:spLocks noChangeAspect="1"/>
            </p:cNvSpPr>
            <p:nvPr/>
          </p:nvSpPr>
          <p:spPr bwMode="auto">
            <a:xfrm>
              <a:off x="5911850" y="3105199"/>
              <a:ext cx="1004888" cy="1008062"/>
            </a:xfrm>
            <a:custGeom>
              <a:avLst/>
              <a:gdLst>
                <a:gd name="T0" fmla="*/ 153789358 w 1114"/>
                <a:gd name="T1" fmla="*/ 725350289 h 1116"/>
                <a:gd name="T2" fmla="*/ 185523613 w 1114"/>
                <a:gd name="T3" fmla="*/ 135442524 h 1116"/>
                <a:gd name="T4" fmla="*/ 626549472 w 1114"/>
                <a:gd name="T5" fmla="*/ 62009362 h 1116"/>
                <a:gd name="T6" fmla="*/ 866591417 w 1114"/>
                <a:gd name="T7" fmla="*/ 74248825 h 1116"/>
                <a:gd name="T8" fmla="*/ 863336806 w 1114"/>
                <a:gd name="T9" fmla="*/ 328814288 h 1116"/>
                <a:gd name="T10" fmla="*/ 742095355 w 1114"/>
                <a:gd name="T11" fmla="*/ 756355422 h 1116"/>
                <a:gd name="T12" fmla="*/ 153789358 w 1114"/>
                <a:gd name="T13" fmla="*/ 725350289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sz="2800" b="1">
                <a:latin typeface="+mj-lt"/>
              </a:endParaRPr>
            </a:p>
          </p:txBody>
        </p:sp>
        <p:sp>
          <p:nvSpPr>
            <p:cNvPr id="13" name="TextBox 9"/>
            <p:cNvSpPr txBox="1">
              <a:spLocks noChangeArrowheads="1"/>
            </p:cNvSpPr>
            <p:nvPr/>
          </p:nvSpPr>
          <p:spPr bwMode="auto">
            <a:xfrm>
              <a:off x="6010276" y="3378398"/>
              <a:ext cx="8080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dirty="0">
                  <a:solidFill>
                    <a:srgbClr val="F8F8F8"/>
                  </a:solidFill>
                  <a:latin typeface="+mj-lt"/>
                </a:rPr>
                <a:t>2</a:t>
              </a:r>
              <a:endParaRPr lang="zh-CN" altLang="en-US" sz="2800" b="1" dirty="0">
                <a:solidFill>
                  <a:srgbClr val="F8F8F8"/>
                </a:solidFill>
                <a:latin typeface="+mj-lt"/>
              </a:endParaRPr>
            </a:p>
          </p:txBody>
        </p:sp>
      </p:grpSp>
      <p:grpSp>
        <p:nvGrpSpPr>
          <p:cNvPr id="14" name="组合 13"/>
          <p:cNvGrpSpPr/>
          <p:nvPr/>
        </p:nvGrpSpPr>
        <p:grpSpPr>
          <a:xfrm>
            <a:off x="1071377" y="4346664"/>
            <a:ext cx="1004888" cy="1008062"/>
            <a:chOff x="5911850" y="4374405"/>
            <a:chExt cx="1004888" cy="1008062"/>
          </a:xfrm>
        </p:grpSpPr>
        <p:sp>
          <p:nvSpPr>
            <p:cNvPr id="15" name="Freeform 5"/>
            <p:cNvSpPr>
              <a:spLocks noChangeAspect="1"/>
            </p:cNvSpPr>
            <p:nvPr/>
          </p:nvSpPr>
          <p:spPr bwMode="auto">
            <a:xfrm>
              <a:off x="5911850" y="4374405"/>
              <a:ext cx="1004888" cy="1008062"/>
            </a:xfrm>
            <a:custGeom>
              <a:avLst/>
              <a:gdLst>
                <a:gd name="T0" fmla="*/ 153789358 w 1114"/>
                <a:gd name="T1" fmla="*/ 725350289 h 1116"/>
                <a:gd name="T2" fmla="*/ 185523613 w 1114"/>
                <a:gd name="T3" fmla="*/ 135442524 h 1116"/>
                <a:gd name="T4" fmla="*/ 626549472 w 1114"/>
                <a:gd name="T5" fmla="*/ 62009362 h 1116"/>
                <a:gd name="T6" fmla="*/ 866591417 w 1114"/>
                <a:gd name="T7" fmla="*/ 74248825 h 1116"/>
                <a:gd name="T8" fmla="*/ 863336806 w 1114"/>
                <a:gd name="T9" fmla="*/ 328814288 h 1116"/>
                <a:gd name="T10" fmla="*/ 742095355 w 1114"/>
                <a:gd name="T11" fmla="*/ 756355422 h 1116"/>
                <a:gd name="T12" fmla="*/ 153789358 w 1114"/>
                <a:gd name="T13" fmla="*/ 725350289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sz="2800" b="1">
                <a:latin typeface="+mj-lt"/>
              </a:endParaRPr>
            </a:p>
          </p:txBody>
        </p:sp>
        <p:sp>
          <p:nvSpPr>
            <p:cNvPr id="16" name="TextBox 12"/>
            <p:cNvSpPr txBox="1">
              <a:spLocks noChangeArrowheads="1"/>
            </p:cNvSpPr>
            <p:nvPr/>
          </p:nvSpPr>
          <p:spPr bwMode="auto">
            <a:xfrm>
              <a:off x="6221773" y="4647604"/>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dirty="0">
                  <a:solidFill>
                    <a:srgbClr val="F8F8F8"/>
                  </a:solidFill>
                  <a:latin typeface="+mj-lt"/>
                </a:rPr>
                <a:t>3</a:t>
              </a:r>
              <a:endParaRPr lang="zh-CN" altLang="en-US" sz="2800" b="1" dirty="0">
                <a:solidFill>
                  <a:srgbClr val="F8F8F8"/>
                </a:solidFill>
                <a:latin typeface="+mj-lt"/>
              </a:endParaRPr>
            </a:p>
          </p:txBody>
        </p:sp>
      </p:grpSp>
      <p:grpSp>
        <p:nvGrpSpPr>
          <p:cNvPr id="17" name="组合 16"/>
          <p:cNvGrpSpPr/>
          <p:nvPr/>
        </p:nvGrpSpPr>
        <p:grpSpPr>
          <a:xfrm>
            <a:off x="1071377" y="5646827"/>
            <a:ext cx="1004888" cy="1008063"/>
            <a:chOff x="5911850" y="5733305"/>
            <a:chExt cx="1004888" cy="1008063"/>
          </a:xfrm>
        </p:grpSpPr>
        <p:sp>
          <p:nvSpPr>
            <p:cNvPr id="18" name="Freeform 5"/>
            <p:cNvSpPr>
              <a:spLocks noChangeAspect="1"/>
            </p:cNvSpPr>
            <p:nvPr/>
          </p:nvSpPr>
          <p:spPr bwMode="auto">
            <a:xfrm>
              <a:off x="5911850" y="5733305"/>
              <a:ext cx="1004888" cy="1008063"/>
            </a:xfrm>
            <a:custGeom>
              <a:avLst/>
              <a:gdLst>
                <a:gd name="T0" fmla="*/ 153789358 w 1114"/>
                <a:gd name="T1" fmla="*/ 725351912 h 1116"/>
                <a:gd name="T2" fmla="*/ 185523613 w 1114"/>
                <a:gd name="T3" fmla="*/ 135442658 h 1116"/>
                <a:gd name="T4" fmla="*/ 626549472 w 1114"/>
                <a:gd name="T5" fmla="*/ 62009424 h 1116"/>
                <a:gd name="T6" fmla="*/ 866591417 w 1114"/>
                <a:gd name="T7" fmla="*/ 74248898 h 1116"/>
                <a:gd name="T8" fmla="*/ 863336806 w 1114"/>
                <a:gd name="T9" fmla="*/ 328815517 h 1116"/>
                <a:gd name="T10" fmla="*/ 742095355 w 1114"/>
                <a:gd name="T11" fmla="*/ 756357076 h 1116"/>
                <a:gd name="T12" fmla="*/ 153789358 w 1114"/>
                <a:gd name="T13" fmla="*/ 725351912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rgbClr val="EE6B0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sz="2800" b="1">
                <a:latin typeface="+mj-lt"/>
              </a:endParaRPr>
            </a:p>
          </p:txBody>
        </p:sp>
        <p:sp>
          <p:nvSpPr>
            <p:cNvPr id="19" name="TextBox 15"/>
            <p:cNvSpPr txBox="1">
              <a:spLocks noChangeArrowheads="1"/>
            </p:cNvSpPr>
            <p:nvPr/>
          </p:nvSpPr>
          <p:spPr bwMode="auto">
            <a:xfrm>
              <a:off x="6221773" y="6006504"/>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dirty="0">
                  <a:solidFill>
                    <a:srgbClr val="F8F8F8"/>
                  </a:solidFill>
                  <a:latin typeface="+mj-lt"/>
                </a:rPr>
                <a:t>4</a:t>
              </a:r>
              <a:endParaRPr lang="zh-CN" altLang="en-US" sz="2800" b="1" dirty="0">
                <a:solidFill>
                  <a:srgbClr val="F8F8F8"/>
                </a:solidFill>
                <a:latin typeface="+mj-lt"/>
              </a:endParaRPr>
            </a:p>
          </p:txBody>
        </p:sp>
      </p:grpSp>
      <p:cxnSp>
        <p:nvCxnSpPr>
          <p:cNvPr id="20" name="直接连接符 17"/>
          <p:cNvCxnSpPr>
            <a:cxnSpLocks noChangeShapeType="1"/>
          </p:cNvCxnSpPr>
          <p:nvPr/>
        </p:nvCxnSpPr>
        <p:spPr bwMode="auto">
          <a:xfrm>
            <a:off x="2223902" y="3079045"/>
            <a:ext cx="0" cy="1004888"/>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接连接符 18"/>
          <p:cNvCxnSpPr>
            <a:cxnSpLocks noChangeShapeType="1"/>
          </p:cNvCxnSpPr>
          <p:nvPr/>
        </p:nvCxnSpPr>
        <p:spPr bwMode="auto">
          <a:xfrm>
            <a:off x="2223902" y="4345077"/>
            <a:ext cx="0" cy="1011237"/>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接连接符 19"/>
          <p:cNvCxnSpPr>
            <a:cxnSpLocks noChangeShapeType="1"/>
          </p:cNvCxnSpPr>
          <p:nvPr/>
        </p:nvCxnSpPr>
        <p:spPr bwMode="auto">
          <a:xfrm>
            <a:off x="2223902" y="5624602"/>
            <a:ext cx="0" cy="1052513"/>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par>
                          <p:cTn id="30" fill="hold">
                            <p:stCondLst>
                              <p:cond delay="3000"/>
                            </p:stCondLst>
                            <p:childTnLst>
                              <p:par>
                                <p:cTn id="31" presetID="10" presetClass="entr" presetSubtype="0"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childTnLst>
                          </p:cTn>
                        </p:par>
                        <p:par>
                          <p:cTn id="44" fill="hold">
                            <p:stCondLst>
                              <p:cond delay="4500"/>
                            </p:stCondLst>
                            <p:childTnLst>
                              <p:par>
                                <p:cTn id="45" presetID="10" presetClass="entr" presetSubtype="0"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ipe(left)">
                                      <p:cBhvr>
                                        <p:cTn id="51" dur="500"/>
                                        <p:tgtEl>
                                          <p:spTgt spid="3"/>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animEffect transition="in" filter="fade">
                                      <p:cBhvr>
                                        <p:cTn id="57" dur="500"/>
                                        <p:tgtEl>
                                          <p:spTgt spid="17"/>
                                        </p:tgtEl>
                                      </p:cBhvr>
                                    </p:animEffect>
                                  </p:childTnLst>
                                </p:cTn>
                              </p:par>
                            </p:childTnLst>
                          </p:cTn>
                        </p:par>
                        <p:par>
                          <p:cTn id="58" fill="hold">
                            <p:stCondLst>
                              <p:cond delay="6000"/>
                            </p:stCondLst>
                            <p:childTnLst>
                              <p:par>
                                <p:cTn id="59" presetID="10" presetClass="entr" presetSubtype="0" fill="hold"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wipe(left)">
                                      <p:cBhvr>
                                        <p:cTn id="6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593562" y="1412776"/>
            <a:ext cx="11009638" cy="4765407"/>
          </a:xfrm>
          <a:prstGeom prst="rect">
            <a:avLst/>
          </a:prstGeom>
        </p:spPr>
        <p:txBody>
          <a:bodyPr wrap="square">
            <a:spAutoFit/>
          </a:bodyPr>
          <a:lstStyle/>
          <a:p>
            <a:pPr indent="612140" algn="just">
              <a:spcBef>
                <a:spcPts val="1000"/>
              </a:spcBef>
              <a:spcAft>
                <a:spcPts val="0"/>
              </a:spcAft>
            </a:pPr>
            <a:r>
              <a:rPr lang="en-US" altLang="zh-CN" sz="2800" b="1" dirty="0">
                <a:solidFill>
                  <a:schemeClr val="accent2"/>
                </a:solidFill>
                <a:latin typeface="+mj-lt"/>
                <a:ea typeface="黑体" panose="02010609060101010101" pitchFamily="49" charset="-122"/>
              </a:rPr>
              <a:t>2. </a:t>
            </a:r>
            <a:r>
              <a:rPr lang="zh-CN" altLang="en-US" sz="2800" b="1" dirty="0">
                <a:solidFill>
                  <a:schemeClr val="accent2"/>
                </a:solidFill>
                <a:latin typeface="+mj-lt"/>
                <a:ea typeface="黑体" panose="02010609060101010101" pitchFamily="49" charset="-122"/>
              </a:rPr>
              <a:t>微信广告</a:t>
            </a:r>
            <a:endParaRPr lang="zh-CN" altLang="en-US" sz="2800" b="1" dirty="0">
              <a:solidFill>
                <a:schemeClr val="accent2"/>
              </a:solidFill>
              <a:latin typeface="+mj-lt"/>
              <a:ea typeface="黑体" panose="02010609060101010101" pitchFamily="49" charset="-122"/>
            </a:endParaRPr>
          </a:p>
          <a:p>
            <a:pPr indent="612140" algn="just">
              <a:lnSpc>
                <a:spcPct val="120000"/>
              </a:lnSpc>
              <a:spcBef>
                <a:spcPts val="1500"/>
              </a:spcBef>
              <a:spcAft>
                <a:spcPts val="0"/>
              </a:spcAft>
            </a:pPr>
            <a:r>
              <a:rPr lang="zh-CN" altLang="en-US" sz="2600" dirty="0">
                <a:solidFill>
                  <a:schemeClr val="accent2"/>
                </a:solidFill>
                <a:latin typeface="+mj-lt"/>
                <a:ea typeface="黑体" panose="02010609060101010101" pitchFamily="49" charset="-122"/>
              </a:rPr>
              <a:t>微信广告是基于微信生态体系，整合朋友圈、公众号、小程序等多重资源，结合用户社交、阅读和生活场景，利用专业数据算法打造的社交营销推广平台。</a:t>
            </a:r>
            <a:endParaRPr lang="zh-CN" altLang="en-US" sz="2600" dirty="0">
              <a:solidFill>
                <a:schemeClr val="accent2"/>
              </a:solidFill>
              <a:latin typeface="+mj-lt"/>
              <a:ea typeface="黑体" panose="02010609060101010101" pitchFamily="49" charset="-122"/>
            </a:endParaRPr>
          </a:p>
          <a:p>
            <a:pPr indent="612140" algn="just">
              <a:lnSpc>
                <a:spcPct val="120000"/>
              </a:lnSpc>
              <a:spcBef>
                <a:spcPts val="1000"/>
              </a:spcBef>
              <a:spcAft>
                <a:spcPts val="0"/>
              </a:spcAft>
            </a:pPr>
            <a:r>
              <a:rPr lang="zh-CN" altLang="en-US" sz="2600" dirty="0">
                <a:solidFill>
                  <a:schemeClr val="accent2"/>
                </a:solidFill>
                <a:latin typeface="+mj-lt"/>
                <a:ea typeface="黑体" panose="02010609060101010101" pitchFamily="49" charset="-122"/>
              </a:rPr>
              <a:t>按照传播渠道的不同，</a:t>
            </a:r>
            <a:r>
              <a:rPr lang="zh-CN" altLang="en-US" sz="2600" dirty="0">
                <a:solidFill>
                  <a:srgbClr val="C00000"/>
                </a:solidFill>
                <a:latin typeface="+mj-lt"/>
                <a:ea typeface="黑体" panose="02010609060101010101" pitchFamily="49" charset="-122"/>
              </a:rPr>
              <a:t>微信广告可以分为朋友圈广告、公众号广告和小程序广告等。</a:t>
            </a:r>
            <a:endParaRPr lang="zh-CN" altLang="en-US" sz="2600" dirty="0">
              <a:solidFill>
                <a:srgbClr val="C00000"/>
              </a:solidFill>
              <a:latin typeface="+mj-lt"/>
              <a:ea typeface="黑体" panose="02010609060101010101" pitchFamily="49" charset="-122"/>
            </a:endParaRPr>
          </a:p>
          <a:p>
            <a:pPr indent="612140" algn="just">
              <a:lnSpc>
                <a:spcPct val="120000"/>
              </a:lnSpc>
              <a:spcBef>
                <a:spcPts val="1000"/>
              </a:spcBef>
              <a:spcAft>
                <a:spcPts val="0"/>
              </a:spcAft>
            </a:pPr>
            <a:r>
              <a:rPr lang="zh-CN" altLang="en-US" sz="2600" dirty="0">
                <a:solidFill>
                  <a:srgbClr val="C00000"/>
                </a:solidFill>
                <a:latin typeface="+mj-lt"/>
                <a:ea typeface="黑体" panose="02010609060101010101" pitchFamily="49" charset="-122"/>
              </a:rPr>
              <a:t>（</a:t>
            </a:r>
            <a:r>
              <a:rPr lang="en-US" altLang="zh-CN" sz="2600" dirty="0">
                <a:solidFill>
                  <a:srgbClr val="C00000"/>
                </a:solidFill>
                <a:latin typeface="+mj-lt"/>
                <a:ea typeface="黑体" panose="02010609060101010101" pitchFamily="49" charset="-122"/>
              </a:rPr>
              <a:t>1</a:t>
            </a:r>
            <a:r>
              <a:rPr lang="zh-CN" altLang="en-US" sz="2600" dirty="0">
                <a:solidFill>
                  <a:srgbClr val="C00000"/>
                </a:solidFill>
                <a:latin typeface="+mj-lt"/>
                <a:ea typeface="黑体" panose="02010609060101010101" pitchFamily="49" charset="-122"/>
              </a:rPr>
              <a:t>）朋友圈广告</a:t>
            </a:r>
            <a:r>
              <a:rPr lang="zh-CN" altLang="en-US" sz="2600" dirty="0">
                <a:solidFill>
                  <a:schemeClr val="accent2"/>
                </a:solidFill>
                <a:latin typeface="+mj-lt"/>
                <a:ea typeface="黑体" panose="02010609060101010101" pitchFamily="49" charset="-122"/>
              </a:rPr>
              <a:t>是以类似于微信好友的原创内容的形式在朋友圈中展示的原生广告。用户可以通过点赞、评论等方式进行互动，并依托社交关系链进行转发，为品牌推广带来加成效应，朋友圈广告按曝光次数计费。</a:t>
            </a:r>
            <a:endParaRPr lang="zh-CN" altLang="en-US" sz="2600" dirty="0">
              <a:solidFill>
                <a:schemeClr val="accent2"/>
              </a:solidFill>
              <a:latin typeface="+mj-lt"/>
              <a:ea typeface="黑体" panose="02010609060101010101" pitchFamily="49" charset="-122"/>
            </a:endParaRPr>
          </a:p>
        </p:txBody>
      </p:sp>
    </p:spTree>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805793" y="1700808"/>
            <a:ext cx="10585176" cy="3053656"/>
          </a:xfrm>
          <a:prstGeom prst="rect">
            <a:avLst/>
          </a:prstGeom>
        </p:spPr>
        <p:txBody>
          <a:bodyPr wrap="square">
            <a:spAutoFit/>
          </a:bodyPr>
          <a:lstStyle/>
          <a:p>
            <a:pPr indent="612140" algn="just">
              <a:lnSpc>
                <a:spcPct val="120000"/>
              </a:lnSpc>
              <a:spcBef>
                <a:spcPts val="1000"/>
              </a:spcBef>
              <a:spcAft>
                <a:spcPts val="0"/>
              </a:spcAft>
            </a:pPr>
            <a:r>
              <a:rPr lang="zh-CN" altLang="en-US" sz="2600" dirty="0">
                <a:solidFill>
                  <a:srgbClr val="C00000"/>
                </a:solidFill>
                <a:latin typeface="+mj-lt"/>
                <a:ea typeface="黑体" panose="02010609060101010101" pitchFamily="49" charset="-122"/>
              </a:rPr>
              <a:t>（</a:t>
            </a:r>
            <a:r>
              <a:rPr lang="en-US" altLang="zh-CN" sz="2600" dirty="0">
                <a:solidFill>
                  <a:srgbClr val="C00000"/>
                </a:solidFill>
                <a:latin typeface="+mj-lt"/>
                <a:ea typeface="黑体" panose="02010609060101010101" pitchFamily="49" charset="-122"/>
              </a:rPr>
              <a:t>2</a:t>
            </a:r>
            <a:r>
              <a:rPr lang="zh-CN" altLang="en-US" sz="2600" dirty="0">
                <a:solidFill>
                  <a:srgbClr val="C00000"/>
                </a:solidFill>
                <a:latin typeface="+mj-lt"/>
                <a:ea typeface="黑体" panose="02010609060101010101" pitchFamily="49" charset="-122"/>
              </a:rPr>
              <a:t>）公众号广告</a:t>
            </a:r>
            <a:r>
              <a:rPr lang="zh-CN" altLang="en-US" sz="2600" dirty="0">
                <a:solidFill>
                  <a:schemeClr val="accent2"/>
                </a:solidFill>
                <a:latin typeface="+mj-lt"/>
                <a:ea typeface="黑体" panose="02010609060101010101" pitchFamily="49" charset="-122"/>
              </a:rPr>
              <a:t>是基于微信公众平台生态，以类似于公众号文章内容的形式，在包括文章底部、文章中部、互选广告和视频贴片等四个广告资源位进行展示的内容广告。</a:t>
            </a:r>
            <a:endParaRPr lang="zh-CN" altLang="en-US" sz="2600" dirty="0">
              <a:solidFill>
                <a:schemeClr val="accent2"/>
              </a:solidFill>
              <a:latin typeface="+mj-lt"/>
              <a:ea typeface="黑体" panose="02010609060101010101" pitchFamily="49" charset="-122"/>
            </a:endParaRPr>
          </a:p>
          <a:p>
            <a:pPr indent="612140" algn="just">
              <a:lnSpc>
                <a:spcPct val="120000"/>
              </a:lnSpc>
              <a:spcBef>
                <a:spcPts val="1000"/>
              </a:spcBef>
              <a:spcAft>
                <a:spcPts val="0"/>
              </a:spcAft>
            </a:pPr>
            <a:r>
              <a:rPr lang="zh-CN" altLang="en-US" sz="2600" dirty="0">
                <a:solidFill>
                  <a:srgbClr val="C00000"/>
                </a:solidFill>
                <a:latin typeface="+mj-lt"/>
                <a:ea typeface="黑体" panose="02010609060101010101" pitchFamily="49" charset="-122"/>
              </a:rPr>
              <a:t>（</a:t>
            </a:r>
            <a:r>
              <a:rPr lang="en-US" altLang="zh-CN" sz="2600" dirty="0">
                <a:solidFill>
                  <a:srgbClr val="C00000"/>
                </a:solidFill>
                <a:latin typeface="+mj-lt"/>
                <a:ea typeface="黑体" panose="02010609060101010101" pitchFamily="49" charset="-122"/>
              </a:rPr>
              <a:t>3</a:t>
            </a:r>
            <a:r>
              <a:rPr lang="zh-CN" altLang="en-US" sz="2600" dirty="0">
                <a:solidFill>
                  <a:srgbClr val="C00000"/>
                </a:solidFill>
                <a:latin typeface="+mj-lt"/>
                <a:ea typeface="黑体" panose="02010609060101010101" pitchFamily="49" charset="-122"/>
              </a:rPr>
              <a:t>）小程序广告</a:t>
            </a:r>
            <a:r>
              <a:rPr lang="zh-CN" altLang="en-US" sz="2600" dirty="0">
                <a:solidFill>
                  <a:schemeClr val="accent2"/>
                </a:solidFill>
                <a:latin typeface="+mj-lt"/>
                <a:ea typeface="黑体" panose="02010609060101010101" pitchFamily="49" charset="-122"/>
              </a:rPr>
              <a:t>是一个基于微信公众平台生态，利用专业数据处理算法实现成本可控、效益可观、精准触达等目的的广告投放系统。小程序广告包括</a:t>
            </a:r>
            <a:r>
              <a:rPr lang="en-US" altLang="zh-CN" sz="2600" dirty="0">
                <a:solidFill>
                  <a:schemeClr val="accent2"/>
                </a:solidFill>
                <a:latin typeface="+mj-lt"/>
                <a:ea typeface="黑体" panose="02010609060101010101" pitchFamily="49" charset="-122"/>
              </a:rPr>
              <a:t>Banner</a:t>
            </a:r>
            <a:r>
              <a:rPr lang="zh-CN" altLang="en-US" sz="2600" dirty="0">
                <a:solidFill>
                  <a:schemeClr val="accent2"/>
                </a:solidFill>
                <a:latin typeface="+mj-lt"/>
                <a:ea typeface="黑体" panose="02010609060101010101" pitchFamily="49" charset="-122"/>
              </a:rPr>
              <a:t>广告、激励式广告、插屏广告和格子广告等形式。</a:t>
            </a:r>
            <a:endParaRPr lang="zh-CN" altLang="en-US" sz="2600" dirty="0">
              <a:solidFill>
                <a:schemeClr val="accent2"/>
              </a:solidFill>
              <a:latin typeface="+mj-lt"/>
              <a:ea typeface="黑体" panose="02010609060101010101" pitchFamily="49" charset="-122"/>
            </a:endParaRPr>
          </a:p>
        </p:txBody>
      </p:sp>
    </p:spTree>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8"/>
          <p:cNvSpPr txBox="1"/>
          <p:nvPr/>
        </p:nvSpPr>
        <p:spPr>
          <a:xfrm>
            <a:off x="1248571" y="5125143"/>
            <a:ext cx="1846659" cy="762901"/>
          </a:xfrm>
          <a:prstGeom prst="rect">
            <a:avLst/>
          </a:prstGeom>
          <a:noFill/>
        </p:spPr>
        <p:txBody>
          <a:bodyPr wrap="none" lIns="0" tIns="0" rIns="0" bIns="0" rtlCol="0">
            <a:spAutoFit/>
          </a:bodyPr>
          <a:lstStyle/>
          <a:p>
            <a:pPr algn="ctr">
              <a:lnSpc>
                <a:spcPct val="110000"/>
              </a:lnSpc>
            </a:pPr>
            <a:r>
              <a:rPr lang="zh-CN" altLang="en-US" sz="2400" dirty="0">
                <a:solidFill>
                  <a:schemeClr val="accent2"/>
                </a:solidFill>
                <a:latin typeface="黑体" panose="02010609060101010101" pitchFamily="49" charset="-122"/>
                <a:ea typeface="黑体" panose="02010609060101010101" pitchFamily="49" charset="-122"/>
                <a:sym typeface="Arial" panose="020B0604020202020204" pitchFamily="34" charset="0"/>
              </a:rPr>
              <a:t>做好数据分析</a:t>
            </a:r>
            <a:endParaRPr lang="zh-CN" altLang="en-US" sz="2400" dirty="0">
              <a:solidFill>
                <a:schemeClr val="accent2"/>
              </a:solidFill>
              <a:latin typeface="黑体" panose="02010609060101010101" pitchFamily="49" charset="-122"/>
              <a:ea typeface="黑体" panose="02010609060101010101" pitchFamily="49" charset="-122"/>
              <a:sym typeface="Arial" panose="020B0604020202020204" pitchFamily="34" charset="0"/>
            </a:endParaRPr>
          </a:p>
          <a:p>
            <a:pPr algn="ctr">
              <a:lnSpc>
                <a:spcPct val="110000"/>
              </a:lnSpc>
            </a:pPr>
            <a:r>
              <a:rPr lang="zh-CN" altLang="en-US" sz="2400" dirty="0">
                <a:solidFill>
                  <a:schemeClr val="accent2"/>
                </a:solidFill>
                <a:latin typeface="黑体" panose="02010609060101010101" pitchFamily="49" charset="-122"/>
                <a:ea typeface="黑体" panose="02010609060101010101" pitchFamily="49" charset="-122"/>
                <a:sym typeface="Arial" panose="020B0604020202020204" pitchFamily="34" charset="0"/>
              </a:rPr>
              <a:t>精准挖掘用户</a:t>
            </a:r>
            <a:endParaRPr lang="zh-CN" altLang="en-US" sz="2400" dirty="0">
              <a:solidFill>
                <a:schemeClr val="accent2"/>
              </a:solidFill>
              <a:latin typeface="黑体" panose="02010609060101010101" pitchFamily="49" charset="-122"/>
              <a:ea typeface="黑体" panose="02010609060101010101" pitchFamily="49" charset="-122"/>
              <a:sym typeface="Arial" panose="020B0604020202020204" pitchFamily="34" charset="0"/>
            </a:endParaRPr>
          </a:p>
        </p:txBody>
      </p:sp>
      <p:sp>
        <p:nvSpPr>
          <p:cNvPr id="3" name="TextBox 22"/>
          <p:cNvSpPr txBox="1"/>
          <p:nvPr/>
        </p:nvSpPr>
        <p:spPr>
          <a:xfrm>
            <a:off x="3801474" y="5125143"/>
            <a:ext cx="1846659" cy="762901"/>
          </a:xfrm>
          <a:prstGeom prst="rect">
            <a:avLst/>
          </a:prstGeom>
          <a:noFill/>
        </p:spPr>
        <p:txBody>
          <a:bodyPr wrap="none" lIns="0" tIns="0" rIns="0" bIns="0" rtlCol="0">
            <a:spAutoFit/>
          </a:bodyPr>
          <a:lstStyle/>
          <a:p>
            <a:pPr algn="ctr">
              <a:lnSpc>
                <a:spcPct val="110000"/>
              </a:lnSpc>
            </a:pPr>
            <a:r>
              <a:rPr lang="zh-CN" altLang="en-US" sz="2400" dirty="0">
                <a:solidFill>
                  <a:schemeClr val="accent2"/>
                </a:solidFill>
                <a:latin typeface="黑体" panose="02010609060101010101" pitchFamily="49" charset="-122"/>
                <a:ea typeface="黑体" panose="02010609060101010101" pitchFamily="49" charset="-122"/>
                <a:sym typeface="Arial" panose="020B0604020202020204" pitchFamily="34" charset="0"/>
              </a:rPr>
              <a:t>打造优质内容</a:t>
            </a:r>
            <a:endParaRPr lang="zh-CN" altLang="en-US" sz="2400" dirty="0">
              <a:solidFill>
                <a:schemeClr val="accent2"/>
              </a:solidFill>
              <a:latin typeface="黑体" panose="02010609060101010101" pitchFamily="49" charset="-122"/>
              <a:ea typeface="黑体" panose="02010609060101010101" pitchFamily="49" charset="-122"/>
              <a:sym typeface="Arial" panose="020B0604020202020204" pitchFamily="34" charset="0"/>
            </a:endParaRPr>
          </a:p>
          <a:p>
            <a:pPr algn="ctr">
              <a:lnSpc>
                <a:spcPct val="110000"/>
              </a:lnSpc>
            </a:pPr>
            <a:r>
              <a:rPr lang="zh-CN" altLang="en-US" sz="2400" dirty="0">
                <a:solidFill>
                  <a:schemeClr val="accent2"/>
                </a:solidFill>
                <a:latin typeface="黑体" panose="02010609060101010101" pitchFamily="49" charset="-122"/>
                <a:ea typeface="黑体" panose="02010609060101010101" pitchFamily="49" charset="-122"/>
                <a:sym typeface="Arial" panose="020B0604020202020204" pitchFamily="34" charset="0"/>
              </a:rPr>
              <a:t>增强用户黏性</a:t>
            </a:r>
            <a:endParaRPr lang="zh-CN" altLang="en-US" sz="2400" dirty="0">
              <a:solidFill>
                <a:schemeClr val="accent2"/>
              </a:solidFill>
              <a:latin typeface="黑体" panose="02010609060101010101" pitchFamily="49" charset="-122"/>
              <a:ea typeface="黑体" panose="02010609060101010101" pitchFamily="49" charset="-122"/>
              <a:sym typeface="Arial" panose="020B0604020202020204" pitchFamily="34" charset="0"/>
            </a:endParaRPr>
          </a:p>
        </p:txBody>
      </p:sp>
      <p:sp>
        <p:nvSpPr>
          <p:cNvPr id="4" name="TextBox 25"/>
          <p:cNvSpPr txBox="1"/>
          <p:nvPr/>
        </p:nvSpPr>
        <p:spPr>
          <a:xfrm>
            <a:off x="6360136" y="5125143"/>
            <a:ext cx="1846659" cy="762901"/>
          </a:xfrm>
          <a:prstGeom prst="rect">
            <a:avLst/>
          </a:prstGeom>
          <a:noFill/>
        </p:spPr>
        <p:txBody>
          <a:bodyPr wrap="none" lIns="0" tIns="0" rIns="0" bIns="0" rtlCol="0">
            <a:spAutoFit/>
          </a:bodyPr>
          <a:lstStyle/>
          <a:p>
            <a:pPr algn="ctr">
              <a:lnSpc>
                <a:spcPct val="110000"/>
              </a:lnSpc>
            </a:pPr>
            <a:r>
              <a:rPr lang="zh-CN" altLang="en-US" sz="2400" dirty="0">
                <a:solidFill>
                  <a:schemeClr val="accent2"/>
                </a:solidFill>
                <a:latin typeface="黑体" panose="02010609060101010101" pitchFamily="49" charset="-122"/>
                <a:ea typeface="黑体" panose="02010609060101010101" pitchFamily="49" charset="-122"/>
                <a:sym typeface="Arial" panose="020B0604020202020204" pitchFamily="34" charset="0"/>
              </a:rPr>
              <a:t>整合沟通渠道</a:t>
            </a:r>
            <a:endParaRPr lang="zh-CN" altLang="en-US" sz="2400" dirty="0">
              <a:solidFill>
                <a:schemeClr val="accent2"/>
              </a:solidFill>
              <a:latin typeface="黑体" panose="02010609060101010101" pitchFamily="49" charset="-122"/>
              <a:ea typeface="黑体" panose="02010609060101010101" pitchFamily="49" charset="-122"/>
              <a:sym typeface="Arial" panose="020B0604020202020204" pitchFamily="34" charset="0"/>
            </a:endParaRPr>
          </a:p>
          <a:p>
            <a:pPr algn="ctr">
              <a:lnSpc>
                <a:spcPct val="110000"/>
              </a:lnSpc>
            </a:pPr>
            <a:r>
              <a:rPr lang="zh-CN" altLang="en-US" sz="2400" dirty="0">
                <a:solidFill>
                  <a:schemeClr val="accent2"/>
                </a:solidFill>
                <a:latin typeface="黑体" panose="02010609060101010101" pitchFamily="49" charset="-122"/>
                <a:ea typeface="黑体" panose="02010609060101010101" pitchFamily="49" charset="-122"/>
                <a:sym typeface="Arial" panose="020B0604020202020204" pitchFamily="34" charset="0"/>
              </a:rPr>
              <a:t>形成微信矩阵</a:t>
            </a:r>
            <a:endParaRPr lang="zh-CN" altLang="en-US" sz="2400" dirty="0">
              <a:solidFill>
                <a:schemeClr val="accent2"/>
              </a:solidFill>
              <a:latin typeface="黑体" panose="02010609060101010101" pitchFamily="49" charset="-122"/>
              <a:ea typeface="黑体" panose="02010609060101010101" pitchFamily="49" charset="-122"/>
              <a:sym typeface="Arial" panose="020B0604020202020204" pitchFamily="34" charset="0"/>
            </a:endParaRPr>
          </a:p>
        </p:txBody>
      </p:sp>
      <p:sp>
        <p:nvSpPr>
          <p:cNvPr id="5" name="TextBox 28"/>
          <p:cNvSpPr txBox="1"/>
          <p:nvPr/>
        </p:nvSpPr>
        <p:spPr>
          <a:xfrm>
            <a:off x="8918799" y="5125143"/>
            <a:ext cx="1846659" cy="762901"/>
          </a:xfrm>
          <a:prstGeom prst="rect">
            <a:avLst/>
          </a:prstGeom>
          <a:noFill/>
        </p:spPr>
        <p:txBody>
          <a:bodyPr wrap="none" lIns="0" tIns="0" rIns="0" bIns="0" rtlCol="0">
            <a:spAutoFit/>
          </a:bodyPr>
          <a:lstStyle/>
          <a:p>
            <a:pPr algn="ctr">
              <a:lnSpc>
                <a:spcPct val="110000"/>
              </a:lnSpc>
            </a:pPr>
            <a:r>
              <a:rPr lang="zh-CN" altLang="en-US" sz="2400" dirty="0">
                <a:solidFill>
                  <a:schemeClr val="accent2"/>
                </a:solidFill>
                <a:latin typeface="黑体" panose="02010609060101010101" pitchFamily="49" charset="-122"/>
                <a:ea typeface="黑体" panose="02010609060101010101" pitchFamily="49" charset="-122"/>
                <a:sym typeface="Arial" panose="020B0604020202020204" pitchFamily="34" charset="0"/>
              </a:rPr>
              <a:t>获取用户信任</a:t>
            </a:r>
            <a:endParaRPr lang="zh-CN" altLang="en-US" sz="2400" dirty="0">
              <a:solidFill>
                <a:schemeClr val="accent2"/>
              </a:solidFill>
              <a:latin typeface="黑体" panose="02010609060101010101" pitchFamily="49" charset="-122"/>
              <a:ea typeface="黑体" panose="02010609060101010101" pitchFamily="49" charset="-122"/>
              <a:sym typeface="Arial" panose="020B0604020202020204" pitchFamily="34" charset="0"/>
            </a:endParaRPr>
          </a:p>
          <a:p>
            <a:pPr algn="ctr">
              <a:lnSpc>
                <a:spcPct val="110000"/>
              </a:lnSpc>
            </a:pPr>
            <a:r>
              <a:rPr lang="zh-CN" altLang="en-US" sz="2400" dirty="0">
                <a:solidFill>
                  <a:schemeClr val="accent2"/>
                </a:solidFill>
                <a:latin typeface="黑体" panose="02010609060101010101" pitchFamily="49" charset="-122"/>
                <a:ea typeface="黑体" panose="02010609060101010101" pitchFamily="49" charset="-122"/>
                <a:sym typeface="Arial" panose="020B0604020202020204" pitchFamily="34" charset="0"/>
              </a:rPr>
              <a:t>促成转化</a:t>
            </a:r>
            <a:endParaRPr lang="zh-CN" altLang="en-US" sz="2400" dirty="0">
              <a:solidFill>
                <a:schemeClr val="accent2"/>
              </a:solidFill>
              <a:latin typeface="黑体" panose="02010609060101010101" pitchFamily="49" charset="-122"/>
              <a:ea typeface="黑体" panose="02010609060101010101" pitchFamily="49" charset="-122"/>
              <a:sym typeface="Arial" panose="020B0604020202020204" pitchFamily="34" charset="0"/>
            </a:endParaRPr>
          </a:p>
        </p:txBody>
      </p:sp>
      <p:sp>
        <p:nvSpPr>
          <p:cNvPr id="6" name="Oval 4"/>
          <p:cNvSpPr/>
          <p:nvPr/>
        </p:nvSpPr>
        <p:spPr>
          <a:xfrm>
            <a:off x="1122141" y="2691800"/>
            <a:ext cx="2088000" cy="2088000"/>
          </a:xfrm>
          <a:prstGeom prst="ellipse">
            <a:avLst/>
          </a:pr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34" tIns="32517" rIns="65034" bIns="32517" rtlCol="0" anchor="ctr"/>
          <a:lstStyle/>
          <a:p>
            <a:pPr algn="ctr">
              <a:lnSpc>
                <a:spcPct val="150000"/>
              </a:lnSpc>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7" name="Oval 5"/>
          <p:cNvSpPr/>
          <p:nvPr/>
        </p:nvSpPr>
        <p:spPr>
          <a:xfrm>
            <a:off x="3680803" y="2691800"/>
            <a:ext cx="2088000" cy="2088000"/>
          </a:xfrm>
          <a:prstGeom prst="ellipse">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34" tIns="32517" rIns="65034" bIns="32517" rtlCol="0" anchor="ctr"/>
          <a:lstStyle/>
          <a:p>
            <a:pPr algn="ctr">
              <a:lnSpc>
                <a:spcPct val="150000"/>
              </a:lnSpc>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8" name="Oval 6"/>
          <p:cNvSpPr/>
          <p:nvPr/>
        </p:nvSpPr>
        <p:spPr>
          <a:xfrm>
            <a:off x="6239465" y="2691800"/>
            <a:ext cx="2088000" cy="2088000"/>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34" tIns="32517" rIns="65034" bIns="32517"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Oval 7"/>
          <p:cNvSpPr/>
          <p:nvPr/>
        </p:nvSpPr>
        <p:spPr>
          <a:xfrm>
            <a:off x="8798128" y="2691799"/>
            <a:ext cx="2088000" cy="2088000"/>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34" tIns="32517" rIns="65034" bIns="32517"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0" name="文本占位符 105474"/>
          <p:cNvSpPr>
            <a:spLocks noGrp="1"/>
          </p:cNvSpPr>
          <p:nvPr/>
        </p:nvSpPr>
        <p:spPr>
          <a:xfrm>
            <a:off x="729443" y="1340768"/>
            <a:ext cx="5039360" cy="584775"/>
          </a:xfrm>
          <a:prstGeom prst="rect">
            <a:avLst/>
          </a:prstGeom>
          <a:noFill/>
          <a:ln w="9525">
            <a:noFill/>
          </a:ln>
        </p:spPr>
        <p:txBody>
          <a:bodyPr wrap="square">
            <a:spAutoFit/>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612140" algn="just">
              <a:lnSpc>
                <a:spcPct val="100000"/>
              </a:lnSpc>
              <a:spcBef>
                <a:spcPts val="0"/>
              </a:spcBef>
              <a:buNone/>
            </a:pPr>
            <a:r>
              <a:rPr lang="zh-CN" altLang="en-US" dirty="0">
                <a:solidFill>
                  <a:schemeClr val="accent2"/>
                </a:solidFill>
                <a:latin typeface="方正大黑简体" panose="03000509000000000000" pitchFamily="65" charset="-122"/>
                <a:ea typeface="方正大黑简体" panose="03000509000000000000" pitchFamily="65" charset="-122"/>
              </a:rPr>
              <a:t>（二）微信营销的技巧</a:t>
            </a:r>
            <a:endParaRPr lang="zh-CN" altLang="en-US" dirty="0">
              <a:solidFill>
                <a:schemeClr val="accent2"/>
              </a:solidFill>
              <a:latin typeface="方正大黑简体" panose="03000509000000000000" pitchFamily="65" charset="-122"/>
              <a:ea typeface="方正大黑简体" panose="03000509000000000000" pitchFamily="65"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37"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900" decel="100000" fill="hold"/>
                                        <p:tgtEl>
                                          <p:spTgt spid="6"/>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37"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900" decel="100000" fill="hold"/>
                                        <p:tgtEl>
                                          <p:spTgt spid="7"/>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900" decel="100000" fill="hold"/>
                                        <p:tgtEl>
                                          <p:spTgt spid="8"/>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1000" fill="hold"/>
                                        <p:tgtEl>
                                          <p:spTgt spid="4"/>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0"/>
                                        <p:tgtEl>
                                          <p:spTgt spid="9"/>
                                        </p:tgtEl>
                                      </p:cBhvr>
                                    </p:animEffect>
                                    <p:anim calcmode="lin" valueType="num">
                                      <p:cBhvr>
                                        <p:cTn id="52" dur="1000" fill="hold"/>
                                        <p:tgtEl>
                                          <p:spTgt spid="9"/>
                                        </p:tgtEl>
                                        <p:attrNameLst>
                                          <p:attrName>ppt_x</p:attrName>
                                        </p:attrNameLst>
                                      </p:cBhvr>
                                      <p:tavLst>
                                        <p:tav tm="0">
                                          <p:val>
                                            <p:strVal val="#ppt_x"/>
                                          </p:val>
                                        </p:tav>
                                        <p:tav tm="100000">
                                          <p:val>
                                            <p:strVal val="#ppt_x"/>
                                          </p:val>
                                        </p:tav>
                                      </p:tavLst>
                                    </p:anim>
                                    <p:anim calcmode="lin" valueType="num">
                                      <p:cBhvr>
                                        <p:cTn id="53" dur="900" decel="100000" fill="hold"/>
                                        <p:tgtEl>
                                          <p:spTgt spid="9"/>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1000"/>
                                        <p:tgtEl>
                                          <p:spTgt spid="5"/>
                                        </p:tgtEl>
                                      </p:cBhvr>
                                    </p:animEffect>
                                    <p:anim calcmode="lin" valueType="num">
                                      <p:cBhvr>
                                        <p:cTn id="59" dur="1000" fill="hold"/>
                                        <p:tgtEl>
                                          <p:spTgt spid="5"/>
                                        </p:tgtEl>
                                        <p:attrNameLst>
                                          <p:attrName>ppt_x</p:attrName>
                                        </p:attrNameLst>
                                      </p:cBhvr>
                                      <p:tavLst>
                                        <p:tav tm="0">
                                          <p:val>
                                            <p:strVal val="#ppt_x"/>
                                          </p:val>
                                        </p:tav>
                                        <p:tav tm="100000">
                                          <p:val>
                                            <p:strVal val="#ppt_x"/>
                                          </p:val>
                                        </p:tav>
                                      </p:tavLst>
                                    </p:anim>
                                    <p:anim calcmode="lin" valueType="num">
                                      <p:cBhvr>
                                        <p:cTn id="6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bldLvl="0" animBg="1"/>
      <p:bldP spid="7" grpId="0" bldLvl="0" animBg="1"/>
      <p:bldP spid="8" grpId="0" bldLvl="0" animBg="1"/>
      <p:bldP spid="9" grpId="0" bldLvl="0" animBg="1"/>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79347" y="1175828"/>
            <a:ext cx="10638067" cy="1813382"/>
          </a:xfrm>
          <a:prstGeom prst="rect">
            <a:avLst/>
          </a:prstGeom>
        </p:spPr>
        <p:txBody>
          <a:bodyPr wrap="square">
            <a:spAutoFit/>
          </a:bodyPr>
          <a:lstStyle/>
          <a:p>
            <a:pPr indent="612140" algn="just">
              <a:spcBef>
                <a:spcPts val="1000"/>
              </a:spcBef>
            </a:pPr>
            <a:r>
              <a:rPr lang="zh-CN" altLang="en-US" sz="3200" dirty="0">
                <a:solidFill>
                  <a:schemeClr val="accent2"/>
                </a:solidFill>
                <a:latin typeface="方正大黑简体" panose="03000509000000000000" pitchFamily="65" charset="-122"/>
                <a:ea typeface="方正大黑简体" panose="03000509000000000000" pitchFamily="65" charset="-122"/>
              </a:rPr>
              <a:t>（三）微信公众号的赢利模式 </a:t>
            </a:r>
            <a:endParaRPr lang="en-US" altLang="zh-CN" sz="3200" dirty="0">
              <a:solidFill>
                <a:schemeClr val="accent2"/>
              </a:solidFill>
              <a:latin typeface="方正大黑简体" panose="03000509000000000000" pitchFamily="65" charset="-122"/>
              <a:ea typeface="方正大黑简体" panose="03000509000000000000" pitchFamily="65" charset="-122"/>
            </a:endParaRPr>
          </a:p>
          <a:p>
            <a:pPr indent="612140" algn="just">
              <a:lnSpc>
                <a:spcPct val="150000"/>
              </a:lnSpc>
              <a:spcBef>
                <a:spcPts val="1500"/>
              </a:spcBef>
              <a:spcAft>
                <a:spcPts val="1000"/>
              </a:spcAft>
            </a:pPr>
            <a:r>
              <a:rPr lang="zh-CN" altLang="en-US" sz="2400" dirty="0">
                <a:solidFill>
                  <a:srgbClr val="C00000"/>
                </a:solidFill>
                <a:latin typeface="+mj-lt"/>
                <a:ea typeface="黑体" panose="02010609060101010101" pitchFamily="49" charset="-122"/>
              </a:rPr>
              <a:t>（</a:t>
            </a:r>
            <a:r>
              <a:rPr lang="en-US" altLang="zh-CN" sz="2400" dirty="0">
                <a:solidFill>
                  <a:srgbClr val="C00000"/>
                </a:solidFill>
                <a:latin typeface="+mj-lt"/>
                <a:ea typeface="黑体" panose="02010609060101010101" pitchFamily="49" charset="-122"/>
              </a:rPr>
              <a:t>1</a:t>
            </a:r>
            <a:r>
              <a:rPr lang="zh-CN" altLang="en-US" sz="2400" dirty="0">
                <a:solidFill>
                  <a:srgbClr val="C00000"/>
                </a:solidFill>
                <a:latin typeface="+mj-lt"/>
                <a:ea typeface="黑体" panose="02010609060101010101" pitchFamily="49" charset="-122"/>
              </a:rPr>
              <a:t>）开通流量主来获得收益。</a:t>
            </a:r>
            <a:r>
              <a:rPr lang="zh-CN" altLang="en-US" sz="2400" dirty="0">
                <a:solidFill>
                  <a:schemeClr val="accent2"/>
                </a:solidFill>
                <a:latin typeface="+mj-lt"/>
                <a:ea typeface="黑体" panose="02010609060101010101" pitchFamily="49" charset="-122"/>
              </a:rPr>
              <a:t>公众号在粉丝数达到</a:t>
            </a:r>
            <a:r>
              <a:rPr lang="en-US" altLang="zh-CN" sz="2400" dirty="0">
                <a:solidFill>
                  <a:schemeClr val="accent2"/>
                </a:solidFill>
                <a:latin typeface="+mj-lt"/>
                <a:ea typeface="黑体" panose="02010609060101010101" pitchFamily="49" charset="-122"/>
              </a:rPr>
              <a:t>500</a:t>
            </a:r>
            <a:r>
              <a:rPr lang="zh-CN" altLang="en-US" sz="2400" dirty="0">
                <a:solidFill>
                  <a:schemeClr val="accent2"/>
                </a:solidFill>
                <a:latin typeface="+mj-lt"/>
                <a:ea typeface="黑体" panose="02010609060101010101" pitchFamily="49" charset="-122"/>
              </a:rPr>
              <a:t>后，就可以开通流量主。</a:t>
            </a:r>
            <a:endParaRPr lang="zh-CN" altLang="en-US" sz="2400" dirty="0">
              <a:solidFill>
                <a:schemeClr val="accent2"/>
              </a:solidFill>
              <a:latin typeface="+mj-lt"/>
              <a:ea typeface="黑体" panose="02010609060101010101" pitchFamily="49" charset="-122"/>
            </a:endParaRPr>
          </a:p>
        </p:txBody>
      </p:sp>
      <p:pic>
        <p:nvPicPr>
          <p:cNvPr id="8" name="图片 7"/>
          <p:cNvPicPr>
            <a:picLocks noChangeAspect="1"/>
          </p:cNvPicPr>
          <p:nvPr/>
        </p:nvPicPr>
        <p:blipFill rotWithShape="1">
          <a:blip r:embed="rId1">
            <a:extLst>
              <a:ext uri="{28A0092B-C50C-407E-A947-70E740481C1C}">
                <a14:useLocalDpi xmlns:a14="http://schemas.microsoft.com/office/drawing/2010/main" val="0"/>
              </a:ext>
            </a:extLst>
          </a:blip>
          <a:srcRect l="2445" t="1918"/>
          <a:stretch>
            <a:fillRect/>
          </a:stretch>
        </p:blipFill>
        <p:spPr>
          <a:xfrm>
            <a:off x="8186613" y="2636912"/>
            <a:ext cx="2872755" cy="3681678"/>
          </a:xfrm>
          <a:prstGeom prst="rect">
            <a:avLst/>
          </a:prstGeom>
          <a:effectLst>
            <a:outerShdw blurRad="50800" dist="38100" dir="5400000" algn="t" rotWithShape="0">
              <a:prstClr val="black">
                <a:alpha val="40000"/>
              </a:prstClr>
            </a:outerShdw>
          </a:effectLst>
        </p:spPr>
      </p:pic>
      <p:pic>
        <p:nvPicPr>
          <p:cNvPr id="10" name="图片 9"/>
          <p:cNvPicPr>
            <a:picLocks noChangeAspect="1"/>
          </p:cNvPicPr>
          <p:nvPr/>
        </p:nvPicPr>
        <p:blipFill rotWithShape="1">
          <a:blip r:embed="rId2">
            <a:extLst>
              <a:ext uri="{28A0092B-C50C-407E-A947-70E740481C1C}">
                <a14:useLocalDpi xmlns:a14="http://schemas.microsoft.com/office/drawing/2010/main" val="0"/>
              </a:ext>
            </a:extLst>
          </a:blip>
          <a:srcRect t="1924" r="1495"/>
          <a:stretch>
            <a:fillRect/>
          </a:stretch>
        </p:blipFill>
        <p:spPr>
          <a:xfrm>
            <a:off x="2209949" y="2747700"/>
            <a:ext cx="4824536" cy="3388093"/>
          </a:xfrm>
          <a:prstGeom prst="rect">
            <a:avLst/>
          </a:prstGeom>
          <a:effectLst>
            <a:outerShdw blurRad="50800" dist="38100" dir="5400000" algn="t" rotWithShape="0">
              <a:prstClr val="black">
                <a:alpha val="40000"/>
              </a:prstClr>
            </a:outerShdw>
          </a:effectLst>
        </p:spPr>
      </p:pic>
    </p:spTree>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8556" y="980728"/>
            <a:ext cx="10819649" cy="5544338"/>
          </a:xfrm>
          <a:prstGeom prst="rect">
            <a:avLst/>
          </a:prstGeom>
        </p:spPr>
        <p:txBody>
          <a:bodyPr wrap="square">
            <a:spAutoFit/>
          </a:bodyPr>
          <a:lstStyle/>
          <a:p>
            <a:pPr indent="612140" algn="just">
              <a:lnSpc>
                <a:spcPct val="150000"/>
              </a:lnSpc>
              <a:spcBef>
                <a:spcPts val="1000"/>
              </a:spcBef>
              <a:spcAft>
                <a:spcPts val="1000"/>
              </a:spcAft>
            </a:pPr>
            <a:r>
              <a:rPr lang="zh-CN" altLang="en-US" sz="2600" dirty="0">
                <a:solidFill>
                  <a:srgbClr val="C00000"/>
                </a:solidFill>
                <a:latin typeface="+mj-lt"/>
                <a:ea typeface="黑体" panose="02010609060101010101" pitchFamily="49" charset="-122"/>
              </a:rPr>
              <a:t>（</a:t>
            </a:r>
            <a:r>
              <a:rPr lang="en-US" altLang="zh-CN" sz="2600" dirty="0">
                <a:solidFill>
                  <a:srgbClr val="C00000"/>
                </a:solidFill>
                <a:latin typeface="+mj-lt"/>
                <a:ea typeface="黑体" panose="02010609060101010101" pitchFamily="49" charset="-122"/>
              </a:rPr>
              <a:t>2</a:t>
            </a:r>
            <a:r>
              <a:rPr lang="zh-CN" altLang="en-US" sz="2600" dirty="0">
                <a:solidFill>
                  <a:srgbClr val="C00000"/>
                </a:solidFill>
                <a:latin typeface="+mj-lt"/>
                <a:ea typeface="黑体" panose="02010609060101010101" pitchFamily="49" charset="-122"/>
              </a:rPr>
              <a:t>）依靠广告赢利。</a:t>
            </a:r>
            <a:r>
              <a:rPr lang="zh-CN" altLang="en-US" sz="2600" dirty="0">
                <a:solidFill>
                  <a:schemeClr val="accent2"/>
                </a:solidFill>
                <a:latin typeface="+mj-lt"/>
                <a:ea typeface="黑体" panose="02010609060101010101" pitchFamily="49" charset="-122"/>
              </a:rPr>
              <a:t>当公众号的粉丝量和平均阅读量都较高时，会有商家找上门来要求投放广告，此时公众号可以选择头条、词条位置出租广告位，然后在广告位放上商家的文章或在自己的文章中穿插广告。软文广告需要专门创作，阅读量更高，收费也更高。   </a:t>
            </a:r>
            <a:endParaRPr lang="zh-CN" altLang="en-US" sz="2600" dirty="0">
              <a:solidFill>
                <a:schemeClr val="accent2"/>
              </a:solidFill>
              <a:latin typeface="+mj-lt"/>
              <a:ea typeface="黑体" panose="02010609060101010101" pitchFamily="49" charset="-122"/>
            </a:endParaRPr>
          </a:p>
          <a:p>
            <a:pPr indent="612140" algn="just">
              <a:lnSpc>
                <a:spcPct val="150000"/>
              </a:lnSpc>
              <a:spcBef>
                <a:spcPts val="0"/>
              </a:spcBef>
            </a:pPr>
            <a:r>
              <a:rPr lang="zh-CN" altLang="en-US" sz="2600" dirty="0">
                <a:solidFill>
                  <a:srgbClr val="C00000"/>
                </a:solidFill>
                <a:latin typeface="+mj-lt"/>
                <a:ea typeface="黑体" panose="02010609060101010101" pitchFamily="49" charset="-122"/>
              </a:rPr>
              <a:t>（</a:t>
            </a:r>
            <a:r>
              <a:rPr lang="en-US" altLang="zh-CN" sz="2600" dirty="0">
                <a:solidFill>
                  <a:srgbClr val="C00000"/>
                </a:solidFill>
                <a:latin typeface="+mj-lt"/>
                <a:ea typeface="黑体" panose="02010609060101010101" pitchFamily="49" charset="-122"/>
              </a:rPr>
              <a:t>3</a:t>
            </a:r>
            <a:r>
              <a:rPr lang="zh-CN" altLang="en-US" sz="2600" dirty="0">
                <a:solidFill>
                  <a:srgbClr val="C00000"/>
                </a:solidFill>
                <a:latin typeface="+mj-lt"/>
                <a:ea typeface="黑体" panose="02010609060101010101" pitchFamily="49" charset="-122"/>
              </a:rPr>
              <a:t>）内容付费模式</a:t>
            </a:r>
            <a:r>
              <a:rPr lang="zh-CN" altLang="en-US" sz="2600" dirty="0">
                <a:solidFill>
                  <a:schemeClr val="accent2"/>
                </a:solidFill>
                <a:latin typeface="+mj-lt"/>
                <a:ea typeface="黑体" panose="02010609060101010101" pitchFamily="49" charset="-122"/>
              </a:rPr>
              <a:t>。原创文章数量和质量都较高的公众号可以开通付费功能，这样既能让公众号获益，也有利于为付费用户产出更优质的内容。用户付费前可免费阅读前言和试读部分，只可查看留言；付费后可阅读全文、写留言。开通条件：公众号近</a:t>
            </a:r>
            <a:r>
              <a:rPr lang="en-US" altLang="zh-CN" sz="2600" dirty="0">
                <a:solidFill>
                  <a:schemeClr val="accent2"/>
                </a:solidFill>
                <a:latin typeface="+mj-lt"/>
                <a:ea typeface="黑体" panose="02010609060101010101" pitchFamily="49" charset="-122"/>
              </a:rPr>
              <a:t>3</a:t>
            </a:r>
            <a:r>
              <a:rPr lang="zh-CN" altLang="en-US" sz="2600" dirty="0">
                <a:solidFill>
                  <a:schemeClr val="accent2"/>
                </a:solidFill>
                <a:latin typeface="+mj-lt"/>
                <a:ea typeface="黑体" panose="02010609060101010101" pitchFamily="49" charset="-122"/>
              </a:rPr>
              <a:t>个月内无严重违规记录、已发表至少</a:t>
            </a:r>
            <a:r>
              <a:rPr lang="en-US" altLang="zh-CN" sz="2600" dirty="0">
                <a:solidFill>
                  <a:schemeClr val="accent2"/>
                </a:solidFill>
                <a:latin typeface="+mj-lt"/>
                <a:ea typeface="黑体" panose="02010609060101010101" pitchFamily="49" charset="-122"/>
              </a:rPr>
              <a:t>3</a:t>
            </a:r>
            <a:r>
              <a:rPr lang="zh-CN" altLang="en-US" sz="2600" dirty="0">
                <a:solidFill>
                  <a:schemeClr val="accent2"/>
                </a:solidFill>
                <a:latin typeface="+mj-lt"/>
                <a:ea typeface="黑体" panose="02010609060101010101" pitchFamily="49" charset="-122"/>
              </a:rPr>
              <a:t>篇原创文章。</a:t>
            </a:r>
            <a:endParaRPr lang="zh-CN" altLang="en-US" sz="2600" dirty="0">
              <a:solidFill>
                <a:schemeClr val="accent2"/>
              </a:solidFill>
              <a:latin typeface="+mj-lt"/>
              <a:ea typeface="黑体" panose="02010609060101010101" pitchFamily="49" charset="-122"/>
            </a:endParaRPr>
          </a:p>
        </p:txBody>
      </p:sp>
    </p:spTree>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6548" y="2060848"/>
            <a:ext cx="10963665" cy="2308324"/>
          </a:xfrm>
          <a:prstGeom prst="rect">
            <a:avLst/>
          </a:prstGeom>
        </p:spPr>
        <p:txBody>
          <a:bodyPr wrap="square">
            <a:spAutoFit/>
          </a:bodyPr>
          <a:lstStyle/>
          <a:p>
            <a:pPr indent="612140" algn="just">
              <a:lnSpc>
                <a:spcPct val="140000"/>
              </a:lnSpc>
              <a:spcBef>
                <a:spcPts val="1000"/>
              </a:spcBef>
            </a:pPr>
            <a:r>
              <a:rPr lang="zh-CN" altLang="en-US" sz="2600" dirty="0">
                <a:solidFill>
                  <a:srgbClr val="C00000"/>
                </a:solidFill>
                <a:latin typeface="+mj-lt"/>
                <a:ea typeface="黑体" panose="02010609060101010101" pitchFamily="49" charset="-122"/>
              </a:rPr>
              <a:t>（</a:t>
            </a:r>
            <a:r>
              <a:rPr lang="en-US" altLang="zh-CN" sz="2600" dirty="0">
                <a:solidFill>
                  <a:srgbClr val="C00000"/>
                </a:solidFill>
                <a:latin typeface="+mj-lt"/>
                <a:ea typeface="黑体" panose="02010609060101010101" pitchFamily="49" charset="-122"/>
              </a:rPr>
              <a:t>4</a:t>
            </a:r>
            <a:r>
              <a:rPr lang="zh-CN" altLang="en-US" sz="2600" dirty="0">
                <a:solidFill>
                  <a:srgbClr val="C00000"/>
                </a:solidFill>
                <a:latin typeface="+mj-lt"/>
                <a:ea typeface="黑体" panose="02010609060101010101" pitchFamily="49" charset="-122"/>
              </a:rPr>
              <a:t>）电商模式。</a:t>
            </a:r>
            <a:r>
              <a:rPr lang="zh-CN" altLang="en-US" sz="2600" dirty="0">
                <a:solidFill>
                  <a:schemeClr val="accent2"/>
                </a:solidFill>
                <a:latin typeface="+mj-lt"/>
                <a:ea typeface="黑体" panose="02010609060101010101" pitchFamily="49" charset="-122"/>
              </a:rPr>
              <a:t>电商模式是通过微信公众号销售商品的模式，它通过优质的公众号内容把用户引流到电商平台，实现内容的引导和转换。用户因为公众号的内容而聚集，并由此被定位，他们自然会对公众号售卖的商品感兴趣，进而产生购买行为。</a:t>
            </a:r>
            <a:endParaRPr lang="zh-CN" altLang="en-US" sz="2600" dirty="0">
              <a:solidFill>
                <a:schemeClr val="accent2"/>
              </a:solidFill>
              <a:latin typeface="+mj-lt"/>
              <a:ea typeface="黑体" panose="02010609060101010101" pitchFamily="49" charset="-122"/>
            </a:endParaRPr>
          </a:p>
        </p:txBody>
      </p:sp>
    </p:spTree>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2"/>
          <p:cNvGrpSpPr/>
          <p:nvPr/>
        </p:nvGrpSpPr>
        <p:grpSpPr>
          <a:xfrm>
            <a:off x="5660174" y="4654886"/>
            <a:ext cx="828000" cy="828000"/>
            <a:chOff x="6895745" y="6076124"/>
            <a:chExt cx="755703" cy="755703"/>
          </a:xfrm>
        </p:grpSpPr>
        <p:sp>
          <p:nvSpPr>
            <p:cNvPr id="3" name="Oval 63"/>
            <p:cNvSpPr/>
            <p:nvPr/>
          </p:nvSpPr>
          <p:spPr>
            <a:xfrm>
              <a:off x="6895745" y="6076124"/>
              <a:ext cx="755703" cy="755703"/>
            </a:xfrm>
            <a:prstGeom prst="ellipse">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 name="Group 64"/>
            <p:cNvGrpSpPr/>
            <p:nvPr/>
          </p:nvGrpSpPr>
          <p:grpSpPr>
            <a:xfrm>
              <a:off x="7162147" y="6226696"/>
              <a:ext cx="212181" cy="457727"/>
              <a:chOff x="4395788" y="2198688"/>
              <a:chExt cx="344488" cy="742951"/>
            </a:xfrm>
            <a:solidFill>
              <a:schemeClr val="bg2"/>
            </a:solidFill>
          </p:grpSpPr>
          <p:sp>
            <p:nvSpPr>
              <p:cNvPr id="5" name="Oval 65"/>
              <p:cNvSpPr>
                <a:spLocks noChangeArrowheads="1"/>
              </p:cNvSpPr>
              <p:nvPr/>
            </p:nvSpPr>
            <p:spPr bwMode="auto">
              <a:xfrm>
                <a:off x="4511675" y="2198688"/>
                <a:ext cx="109538" cy="112713"/>
              </a:xfrm>
              <a:prstGeom prst="ellipse">
                <a:avLst/>
              </a:pr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vert="horz" wrap="square" lIns="48224" tIns="24112" rIns="48224" bIns="24112" numCol="1" anchor="t" anchorCtr="0" compatLnSpc="1"/>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Freeform 7"/>
              <p:cNvSpPr/>
              <p:nvPr/>
            </p:nvSpPr>
            <p:spPr bwMode="auto">
              <a:xfrm>
                <a:off x="4395788" y="2333626"/>
                <a:ext cx="344488" cy="608013"/>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vert="horz" wrap="square" lIns="48224" tIns="24112" rIns="48224" bIns="24112" numCol="1" anchor="t" anchorCtr="0" compatLnSpc="1"/>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7" name="Group 67"/>
          <p:cNvGrpSpPr/>
          <p:nvPr/>
        </p:nvGrpSpPr>
        <p:grpSpPr>
          <a:xfrm>
            <a:off x="5660174" y="1210013"/>
            <a:ext cx="828000" cy="828000"/>
            <a:chOff x="1354194" y="5911456"/>
            <a:chExt cx="755703" cy="755703"/>
          </a:xfrm>
        </p:grpSpPr>
        <p:sp>
          <p:nvSpPr>
            <p:cNvPr id="8" name="Oval 68"/>
            <p:cNvSpPr/>
            <p:nvPr/>
          </p:nvSpPr>
          <p:spPr>
            <a:xfrm>
              <a:off x="1354194" y="5911456"/>
              <a:ext cx="755703" cy="755703"/>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 name="Group 69"/>
            <p:cNvGrpSpPr/>
            <p:nvPr/>
          </p:nvGrpSpPr>
          <p:grpSpPr>
            <a:xfrm>
              <a:off x="1639245" y="6058413"/>
              <a:ext cx="185600" cy="472193"/>
              <a:chOff x="4422775" y="2198688"/>
              <a:chExt cx="292100" cy="742950"/>
            </a:xfrm>
            <a:solidFill>
              <a:schemeClr val="bg2"/>
            </a:solidFill>
          </p:grpSpPr>
          <p:sp>
            <p:nvSpPr>
              <p:cNvPr id="10" name="Freeform 12"/>
              <p:cNvSpPr/>
              <p:nvPr/>
            </p:nvSpPr>
            <p:spPr bwMode="auto">
              <a:xfrm>
                <a:off x="4422775" y="2325688"/>
                <a:ext cx="292100" cy="615950"/>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vert="horz" wrap="square" lIns="48224" tIns="24112" rIns="48224" bIns="24112" numCol="1" anchor="t" anchorCtr="0" compatLnSpc="1"/>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Oval 13"/>
              <p:cNvSpPr>
                <a:spLocks noChangeArrowheads="1"/>
              </p:cNvSpPr>
              <p:nvPr/>
            </p:nvSpPr>
            <p:spPr bwMode="auto">
              <a:xfrm>
                <a:off x="4511675" y="2198688"/>
                <a:ext cx="115888" cy="115888"/>
              </a:xfrm>
              <a:prstGeom prst="ellipse">
                <a:avLst/>
              </a:pr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vert="horz" wrap="square" lIns="48224" tIns="24112" rIns="48224" bIns="24112" numCol="1" anchor="t" anchorCtr="0" compatLnSpc="1"/>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12" name="TextBox 72"/>
          <p:cNvSpPr txBox="1"/>
          <p:nvPr/>
        </p:nvSpPr>
        <p:spPr>
          <a:xfrm>
            <a:off x="6821676" y="1210013"/>
            <a:ext cx="2355998" cy="435001"/>
          </a:xfrm>
          <a:prstGeom prst="rect">
            <a:avLst/>
          </a:prstGeom>
          <a:noFill/>
        </p:spPr>
        <p:txBody>
          <a:bodyPr wrap="square" lIns="65034" tIns="32517" rIns="65034" bIns="32517" rtlCol="0">
            <a:spAutoFit/>
          </a:bodyPr>
          <a:lstStyle/>
          <a:p>
            <a:pPr algn="l" eaLnBrk="1" latinLnBrk="0" hangingPunct="1">
              <a:lnSpc>
                <a:spcPct val="100000"/>
              </a:lnSpc>
            </a:pPr>
            <a:r>
              <a:rPr lang="en-US" sz="2400" b="1" dirty="0">
                <a:solidFill>
                  <a:schemeClr val="accent2"/>
                </a:solidFill>
                <a:latin typeface="黑体" panose="02010609060101010101" pitchFamily="49" charset="-122"/>
                <a:ea typeface="黑体" panose="02010609060101010101" pitchFamily="49" charset="-122"/>
                <a:cs typeface="+mn-ea"/>
                <a:sym typeface="Arial" panose="020B0604020202020204" pitchFamily="34" charset="0"/>
              </a:rPr>
              <a:t>微博营销的分类</a:t>
            </a:r>
            <a:endParaRPr lang="en-US" sz="2400" b="1" dirty="0">
              <a:solidFill>
                <a:schemeClr val="accent2"/>
              </a:solidFill>
              <a:latin typeface="黑体" panose="02010609060101010101" pitchFamily="49" charset="-122"/>
              <a:ea typeface="黑体" panose="02010609060101010101" pitchFamily="49" charset="-122"/>
              <a:cs typeface="+mn-ea"/>
              <a:sym typeface="Arial" panose="020B0604020202020204" pitchFamily="34" charset="0"/>
            </a:endParaRPr>
          </a:p>
        </p:txBody>
      </p:sp>
      <p:sp>
        <p:nvSpPr>
          <p:cNvPr id="13" name="TextBox 73"/>
          <p:cNvSpPr txBox="1"/>
          <p:nvPr/>
        </p:nvSpPr>
        <p:spPr>
          <a:xfrm>
            <a:off x="6821675" y="1746700"/>
            <a:ext cx="3926921" cy="404223"/>
          </a:xfrm>
          <a:prstGeom prst="rect">
            <a:avLst/>
          </a:prstGeom>
          <a:noFill/>
        </p:spPr>
        <p:txBody>
          <a:bodyPr wrap="square" lIns="65034" tIns="32517" rIns="65034" bIns="32517" rtlCol="0">
            <a:spAutoFit/>
          </a:bodyPr>
          <a:lstStyle/>
          <a:p>
            <a:pPr algn="just" eaLnBrk="1" latinLnBrk="0" hangingPunct="1">
              <a:lnSpc>
                <a:spcPct val="100000"/>
              </a:lnSpc>
            </a:pPr>
            <a:r>
              <a:rPr lang="en-US" sz="2200" dirty="0">
                <a:solidFill>
                  <a:schemeClr val="accent2"/>
                </a:solidFill>
                <a:latin typeface="+mj-lt"/>
                <a:ea typeface="黑体" panose="02010609060101010101" pitchFamily="49" charset="-122"/>
                <a:cs typeface="Times New Roman" panose="02020603050405020304" charset="0"/>
                <a:sym typeface="Arial" panose="020B0604020202020204" pitchFamily="34" charset="0"/>
              </a:rPr>
              <a:t>个人微博营销</a:t>
            </a:r>
            <a:r>
              <a:rPr lang="zh-CN" altLang="en-US" sz="2200" dirty="0">
                <a:solidFill>
                  <a:schemeClr val="accent2"/>
                </a:solidFill>
                <a:latin typeface="+mj-lt"/>
                <a:ea typeface="黑体" panose="02010609060101010101" pitchFamily="49" charset="-122"/>
                <a:cs typeface="Times New Roman" panose="02020603050405020304" charset="0"/>
                <a:sym typeface="Arial" panose="020B0604020202020204" pitchFamily="34" charset="0"/>
              </a:rPr>
              <a:t>、</a:t>
            </a:r>
            <a:r>
              <a:rPr lang="en-US" sz="2200" dirty="0">
                <a:solidFill>
                  <a:schemeClr val="accent2"/>
                </a:solidFill>
                <a:latin typeface="+mj-lt"/>
                <a:ea typeface="黑体" panose="02010609060101010101" pitchFamily="49" charset="-122"/>
                <a:cs typeface="Times New Roman" panose="02020603050405020304" charset="0"/>
                <a:sym typeface="Arial" panose="020B0604020202020204" pitchFamily="34" charset="0"/>
              </a:rPr>
              <a:t>企业微博营销</a:t>
            </a:r>
            <a:endParaRPr lang="en-US" sz="2200" dirty="0">
              <a:solidFill>
                <a:schemeClr val="accent2"/>
              </a:solidFill>
              <a:latin typeface="+mj-lt"/>
              <a:ea typeface="黑体" panose="02010609060101010101" pitchFamily="49" charset="-122"/>
              <a:cs typeface="Times New Roman" panose="02020603050405020304" charset="0"/>
              <a:sym typeface="Arial" panose="020B0604020202020204" pitchFamily="34" charset="0"/>
            </a:endParaRPr>
          </a:p>
        </p:txBody>
      </p:sp>
      <p:sp>
        <p:nvSpPr>
          <p:cNvPr id="14" name="TextBox 74"/>
          <p:cNvSpPr txBox="1"/>
          <p:nvPr/>
        </p:nvSpPr>
        <p:spPr>
          <a:xfrm>
            <a:off x="6821676" y="4784818"/>
            <a:ext cx="2468484" cy="435001"/>
          </a:xfrm>
          <a:prstGeom prst="rect">
            <a:avLst/>
          </a:prstGeom>
          <a:noFill/>
        </p:spPr>
        <p:txBody>
          <a:bodyPr wrap="square" lIns="65034" tIns="32517" rIns="65034" bIns="32517" rtlCol="0">
            <a:spAutoFit/>
          </a:bodyPr>
          <a:lstStyle/>
          <a:p>
            <a:pPr lvl="0" algn="l" eaLnBrk="1" latinLnBrk="0" hangingPunct="1">
              <a:lnSpc>
                <a:spcPct val="100000"/>
              </a:lnSpc>
              <a:buClrTx/>
              <a:buSzTx/>
              <a:buFontTx/>
            </a:pPr>
            <a:r>
              <a:rPr lang="en-US" sz="2400" b="1" dirty="0">
                <a:solidFill>
                  <a:schemeClr val="accent2"/>
                </a:solidFill>
                <a:latin typeface="黑体" panose="02010609060101010101" pitchFamily="49" charset="-122"/>
                <a:ea typeface="黑体" panose="02010609060101010101" pitchFamily="49" charset="-122"/>
                <a:cs typeface="+mn-ea"/>
                <a:sym typeface="宋体" panose="02010600030101010101" pitchFamily="2" charset="-122"/>
              </a:rPr>
              <a:t>微博营销的技巧</a:t>
            </a:r>
            <a:endParaRPr lang="en-US" sz="2400" b="1" dirty="0">
              <a:solidFill>
                <a:schemeClr val="accent2"/>
              </a:solidFill>
              <a:latin typeface="黑体" panose="02010609060101010101" pitchFamily="49" charset="-122"/>
              <a:ea typeface="黑体" panose="02010609060101010101" pitchFamily="49" charset="-122"/>
              <a:cs typeface="+mn-ea"/>
              <a:sym typeface="宋体" panose="02010600030101010101" pitchFamily="2" charset="-122"/>
            </a:endParaRPr>
          </a:p>
        </p:txBody>
      </p:sp>
      <p:sp>
        <p:nvSpPr>
          <p:cNvPr id="15" name="TextBox 75"/>
          <p:cNvSpPr txBox="1"/>
          <p:nvPr/>
        </p:nvSpPr>
        <p:spPr>
          <a:xfrm>
            <a:off x="6821676" y="5246097"/>
            <a:ext cx="4965337" cy="1337171"/>
          </a:xfrm>
          <a:prstGeom prst="rect">
            <a:avLst/>
          </a:prstGeom>
          <a:noFill/>
        </p:spPr>
        <p:txBody>
          <a:bodyPr wrap="square" lIns="65034" tIns="32517" rIns="65034" bIns="32517" rtlCol="0">
            <a:spAutoFit/>
          </a:bodyPr>
          <a:lstStyle/>
          <a:p>
            <a:pPr lvl="0" algn="just">
              <a:lnSpc>
                <a:spcPct val="130000"/>
              </a:lnSpc>
              <a:buClrTx/>
              <a:buSzTx/>
              <a:buFontTx/>
            </a:pPr>
            <a:r>
              <a:rPr lang="en-US" sz="2200" dirty="0">
                <a:solidFill>
                  <a:schemeClr val="accent2"/>
                </a:solidFill>
                <a:latin typeface="+mj-lt"/>
                <a:ea typeface="黑体" panose="02010609060101010101" pitchFamily="49" charset="-122"/>
                <a:cs typeface="Times New Roman" panose="02020603050405020304" charset="0"/>
                <a:sym typeface="宋体" panose="02010600030101010101" pitchFamily="2" charset="-122"/>
              </a:rPr>
              <a:t>（1）注重价值的传递和写作技巧</a:t>
            </a:r>
            <a:endParaRPr lang="en-US" sz="2200" dirty="0">
              <a:solidFill>
                <a:schemeClr val="accent2"/>
              </a:solidFill>
              <a:latin typeface="+mj-lt"/>
              <a:ea typeface="黑体" panose="02010609060101010101" pitchFamily="49" charset="-122"/>
              <a:cs typeface="Times New Roman" panose="02020603050405020304" charset="0"/>
              <a:sym typeface="宋体" panose="02010600030101010101" pitchFamily="2" charset="-122"/>
            </a:endParaRPr>
          </a:p>
          <a:p>
            <a:pPr lvl="0" algn="just">
              <a:lnSpc>
                <a:spcPct val="130000"/>
              </a:lnSpc>
              <a:buClrTx/>
              <a:buSzTx/>
              <a:buFontTx/>
            </a:pPr>
            <a:r>
              <a:rPr lang="en-US" sz="2200" dirty="0">
                <a:solidFill>
                  <a:schemeClr val="accent2"/>
                </a:solidFill>
                <a:latin typeface="+mj-lt"/>
                <a:ea typeface="黑体" panose="02010609060101010101" pitchFamily="49" charset="-122"/>
                <a:cs typeface="Times New Roman" panose="02020603050405020304" charset="0"/>
                <a:sym typeface="宋体" panose="02010600030101010101" pitchFamily="2" charset="-122"/>
              </a:rPr>
              <a:t>（2）加强互动，使微博持续发展</a:t>
            </a:r>
            <a:endParaRPr lang="en-US" sz="2200" dirty="0">
              <a:solidFill>
                <a:schemeClr val="accent2"/>
              </a:solidFill>
              <a:latin typeface="+mj-lt"/>
              <a:ea typeface="黑体" panose="02010609060101010101" pitchFamily="49" charset="-122"/>
              <a:cs typeface="Times New Roman" panose="02020603050405020304" charset="0"/>
              <a:sym typeface="宋体" panose="02010600030101010101" pitchFamily="2" charset="-122"/>
            </a:endParaRPr>
          </a:p>
          <a:p>
            <a:pPr lvl="0" algn="just">
              <a:lnSpc>
                <a:spcPct val="130000"/>
              </a:lnSpc>
              <a:buClrTx/>
              <a:buSzTx/>
              <a:buFontTx/>
            </a:pPr>
            <a:r>
              <a:rPr lang="en-US" sz="2200" dirty="0">
                <a:solidFill>
                  <a:schemeClr val="accent2"/>
                </a:solidFill>
                <a:latin typeface="+mj-lt"/>
                <a:ea typeface="黑体" panose="02010609060101010101" pitchFamily="49" charset="-122"/>
                <a:cs typeface="Times New Roman" panose="02020603050405020304" charset="0"/>
                <a:sym typeface="宋体" panose="02010600030101010101" pitchFamily="2" charset="-122"/>
              </a:rPr>
              <a:t>（3）</a:t>
            </a:r>
            <a:r>
              <a:rPr lang="en-US" sz="2200" dirty="0">
                <a:solidFill>
                  <a:schemeClr val="accent2"/>
                </a:solidFill>
                <a:latin typeface="+mj-lt"/>
                <a:ea typeface="黑体" panose="02010609060101010101" pitchFamily="49" charset="-122"/>
                <a:cs typeface="+mn-ea"/>
                <a:sym typeface="宋体" panose="02010600030101010101" pitchFamily="2" charset="-122"/>
              </a:rPr>
              <a:t>注重准确的定位和“粉丝”的质量</a:t>
            </a:r>
            <a:endParaRPr lang="en-US" sz="2200" dirty="0">
              <a:solidFill>
                <a:schemeClr val="accent2"/>
              </a:solidFill>
              <a:latin typeface="+mj-lt"/>
              <a:ea typeface="黑体" panose="02010609060101010101" pitchFamily="49" charset="-122"/>
              <a:cs typeface="+mn-ea"/>
              <a:sym typeface="宋体" panose="02010600030101010101" pitchFamily="2" charset="-122"/>
            </a:endParaRPr>
          </a:p>
        </p:txBody>
      </p:sp>
      <p:grpSp>
        <p:nvGrpSpPr>
          <p:cNvPr id="16" name="Group 62"/>
          <p:cNvGrpSpPr/>
          <p:nvPr/>
        </p:nvGrpSpPr>
        <p:grpSpPr>
          <a:xfrm>
            <a:off x="5660174" y="2342519"/>
            <a:ext cx="828000" cy="828000"/>
            <a:chOff x="6895745" y="6076124"/>
            <a:chExt cx="755703" cy="755703"/>
          </a:xfrm>
        </p:grpSpPr>
        <p:sp>
          <p:nvSpPr>
            <p:cNvPr id="17" name="Oval 63"/>
            <p:cNvSpPr/>
            <p:nvPr/>
          </p:nvSpPr>
          <p:spPr>
            <a:xfrm>
              <a:off x="6895745" y="6076124"/>
              <a:ext cx="755703" cy="75570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8" name="Group 64"/>
            <p:cNvGrpSpPr/>
            <p:nvPr/>
          </p:nvGrpSpPr>
          <p:grpSpPr>
            <a:xfrm>
              <a:off x="7162147" y="6226696"/>
              <a:ext cx="212181" cy="457727"/>
              <a:chOff x="4395788" y="2198688"/>
              <a:chExt cx="344488" cy="742951"/>
            </a:xfrm>
            <a:solidFill>
              <a:schemeClr val="bg2"/>
            </a:solidFill>
          </p:grpSpPr>
          <p:sp>
            <p:nvSpPr>
              <p:cNvPr id="19" name="Oval 65"/>
              <p:cNvSpPr>
                <a:spLocks noChangeArrowheads="1"/>
              </p:cNvSpPr>
              <p:nvPr/>
            </p:nvSpPr>
            <p:spPr bwMode="auto">
              <a:xfrm>
                <a:off x="4511675" y="2198688"/>
                <a:ext cx="109538" cy="112713"/>
              </a:xfrm>
              <a:prstGeom prst="ellipse">
                <a:avLst/>
              </a:pr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vert="horz" wrap="square" lIns="48224" tIns="24112" rIns="48224" bIns="24112" numCol="1" anchor="t" anchorCtr="0" compatLnSpc="1"/>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7"/>
              <p:cNvSpPr/>
              <p:nvPr/>
            </p:nvSpPr>
            <p:spPr bwMode="auto">
              <a:xfrm>
                <a:off x="4395788" y="2333626"/>
                <a:ext cx="344488" cy="608013"/>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vert="horz" wrap="square" lIns="48224" tIns="24112" rIns="48224" bIns="24112" numCol="1" anchor="t" anchorCtr="0" compatLnSpc="1"/>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21" name="TextBox 74"/>
          <p:cNvSpPr txBox="1"/>
          <p:nvPr/>
        </p:nvSpPr>
        <p:spPr>
          <a:xfrm>
            <a:off x="6821676" y="2348880"/>
            <a:ext cx="3926922" cy="435001"/>
          </a:xfrm>
          <a:prstGeom prst="rect">
            <a:avLst/>
          </a:prstGeom>
          <a:noFill/>
        </p:spPr>
        <p:txBody>
          <a:bodyPr wrap="square" lIns="65034" tIns="32517" rIns="65034" bIns="32517" rtlCol="0">
            <a:spAutoFit/>
          </a:bodyPr>
          <a:lstStyle/>
          <a:p>
            <a:pPr lvl="0" algn="l" eaLnBrk="1" latinLnBrk="0" hangingPunct="1">
              <a:lnSpc>
                <a:spcPct val="100000"/>
              </a:lnSpc>
              <a:buClrTx/>
              <a:buSzTx/>
              <a:buFontTx/>
            </a:pPr>
            <a:r>
              <a:rPr lang="en-US" sz="2400" b="1" dirty="0">
                <a:solidFill>
                  <a:schemeClr val="accent2"/>
                </a:solidFill>
                <a:latin typeface="黑体" panose="02010609060101010101" pitchFamily="49" charset="-122"/>
                <a:ea typeface="黑体" panose="02010609060101010101" pitchFamily="49" charset="-122"/>
                <a:cs typeface="+mn-ea"/>
                <a:sym typeface="宋体" panose="02010600030101010101" pitchFamily="2" charset="-122"/>
              </a:rPr>
              <a:t>微博营销的内容规划原则</a:t>
            </a:r>
            <a:endParaRPr lang="en-US" sz="2400" b="1" dirty="0">
              <a:solidFill>
                <a:schemeClr val="accent2"/>
              </a:solidFill>
              <a:latin typeface="黑体" panose="02010609060101010101" pitchFamily="49" charset="-122"/>
              <a:ea typeface="黑体" panose="02010609060101010101" pitchFamily="49" charset="-122"/>
              <a:cs typeface="+mn-ea"/>
              <a:sym typeface="宋体" panose="02010600030101010101" pitchFamily="2" charset="-122"/>
            </a:endParaRPr>
          </a:p>
        </p:txBody>
      </p:sp>
      <p:sp>
        <p:nvSpPr>
          <p:cNvPr id="22" name="TextBox 75"/>
          <p:cNvSpPr txBox="1"/>
          <p:nvPr/>
        </p:nvSpPr>
        <p:spPr>
          <a:xfrm>
            <a:off x="6821676" y="2871485"/>
            <a:ext cx="2468484" cy="1777292"/>
          </a:xfrm>
          <a:prstGeom prst="rect">
            <a:avLst/>
          </a:prstGeom>
          <a:noFill/>
        </p:spPr>
        <p:txBody>
          <a:bodyPr wrap="square" lIns="65034" tIns="32517" rIns="65034" bIns="32517" rtlCol="0">
            <a:spAutoFit/>
          </a:bodyPr>
          <a:lstStyle/>
          <a:p>
            <a:pPr lvl="0" algn="just">
              <a:lnSpc>
                <a:spcPct val="130000"/>
              </a:lnSpc>
              <a:buClrTx/>
              <a:buSzTx/>
              <a:buFontTx/>
            </a:pPr>
            <a:r>
              <a:rPr lang="en-US" sz="2200" dirty="0">
                <a:solidFill>
                  <a:schemeClr val="accent2"/>
                </a:solidFill>
                <a:latin typeface="+mj-lt"/>
                <a:ea typeface="黑体" panose="02010609060101010101" pitchFamily="49" charset="-122"/>
                <a:cs typeface="Times New Roman" panose="02020603050405020304" charset="0"/>
                <a:sym typeface="宋体" panose="02010600030101010101" pitchFamily="2" charset="-122"/>
              </a:rPr>
              <a:t>（1）相关性原则</a:t>
            </a:r>
            <a:endParaRPr lang="en-US" sz="2200" dirty="0">
              <a:solidFill>
                <a:schemeClr val="accent2"/>
              </a:solidFill>
              <a:latin typeface="+mj-lt"/>
              <a:ea typeface="黑体" panose="02010609060101010101" pitchFamily="49" charset="-122"/>
              <a:cs typeface="Times New Roman" panose="02020603050405020304" charset="0"/>
              <a:sym typeface="宋体" panose="02010600030101010101" pitchFamily="2" charset="-122"/>
            </a:endParaRPr>
          </a:p>
          <a:p>
            <a:pPr lvl="0" algn="just">
              <a:lnSpc>
                <a:spcPct val="130000"/>
              </a:lnSpc>
              <a:buClrTx/>
              <a:buSzTx/>
              <a:buFontTx/>
            </a:pPr>
            <a:r>
              <a:rPr lang="en-US" sz="2200" dirty="0">
                <a:solidFill>
                  <a:schemeClr val="accent2"/>
                </a:solidFill>
                <a:latin typeface="+mj-lt"/>
                <a:ea typeface="黑体" panose="02010609060101010101" pitchFamily="49" charset="-122"/>
                <a:cs typeface="Times New Roman" panose="02020603050405020304" charset="0"/>
                <a:sym typeface="宋体" panose="02010600030101010101" pitchFamily="2" charset="-122"/>
              </a:rPr>
              <a:t>（2）实用性原则</a:t>
            </a:r>
            <a:endParaRPr lang="en-US" sz="2200" dirty="0">
              <a:solidFill>
                <a:schemeClr val="accent2"/>
              </a:solidFill>
              <a:latin typeface="+mj-lt"/>
              <a:ea typeface="黑体" panose="02010609060101010101" pitchFamily="49" charset="-122"/>
              <a:cs typeface="Times New Roman" panose="02020603050405020304" charset="0"/>
              <a:sym typeface="宋体" panose="02010600030101010101" pitchFamily="2" charset="-122"/>
            </a:endParaRPr>
          </a:p>
          <a:p>
            <a:pPr lvl="0" algn="just">
              <a:lnSpc>
                <a:spcPct val="130000"/>
              </a:lnSpc>
              <a:buClrTx/>
              <a:buSzTx/>
              <a:buFontTx/>
            </a:pPr>
            <a:r>
              <a:rPr lang="en-US" sz="2200" dirty="0">
                <a:solidFill>
                  <a:schemeClr val="accent2"/>
                </a:solidFill>
                <a:latin typeface="+mj-lt"/>
                <a:ea typeface="黑体" panose="02010609060101010101" pitchFamily="49" charset="-122"/>
                <a:cs typeface="Times New Roman" panose="02020603050405020304" charset="0"/>
                <a:sym typeface="宋体" panose="02010600030101010101" pitchFamily="2" charset="-122"/>
              </a:rPr>
              <a:t>（3）多元化原则</a:t>
            </a:r>
            <a:endParaRPr lang="en-US" sz="2200" dirty="0">
              <a:solidFill>
                <a:schemeClr val="accent2"/>
              </a:solidFill>
              <a:latin typeface="+mj-lt"/>
              <a:ea typeface="黑体" panose="02010609060101010101" pitchFamily="49" charset="-122"/>
              <a:cs typeface="Times New Roman" panose="02020603050405020304" charset="0"/>
              <a:sym typeface="宋体" panose="02010600030101010101" pitchFamily="2" charset="-122"/>
            </a:endParaRPr>
          </a:p>
          <a:p>
            <a:pPr lvl="0" algn="just">
              <a:lnSpc>
                <a:spcPct val="130000"/>
              </a:lnSpc>
              <a:buClrTx/>
              <a:buSzTx/>
              <a:buFontTx/>
            </a:pPr>
            <a:r>
              <a:rPr lang="en-US" sz="2200" dirty="0">
                <a:solidFill>
                  <a:schemeClr val="accent2"/>
                </a:solidFill>
                <a:latin typeface="+mj-lt"/>
                <a:ea typeface="黑体" panose="02010609060101010101" pitchFamily="49" charset="-122"/>
                <a:cs typeface="Times New Roman" panose="02020603050405020304" charset="0"/>
                <a:sym typeface="宋体" panose="02010600030101010101" pitchFamily="2" charset="-122"/>
              </a:rPr>
              <a:t>（4）有序性原则</a:t>
            </a:r>
            <a:endParaRPr lang="en-US" sz="2200" dirty="0">
              <a:solidFill>
                <a:schemeClr val="accent2"/>
              </a:solidFill>
              <a:latin typeface="+mj-lt"/>
              <a:ea typeface="黑体" panose="02010609060101010101" pitchFamily="49" charset="-122"/>
              <a:cs typeface="Times New Roman" panose="02020603050405020304" charset="0"/>
              <a:sym typeface="宋体" panose="02010600030101010101" pitchFamily="2" charset="-122"/>
            </a:endParaRPr>
          </a:p>
        </p:txBody>
      </p:sp>
      <p:pic>
        <p:nvPicPr>
          <p:cNvPr id="36" name="Picture 2" descr="E:\我的文档\鼎.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31368" y="2198245"/>
            <a:ext cx="3786188" cy="402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矩形 36"/>
          <p:cNvSpPr/>
          <p:nvPr/>
        </p:nvSpPr>
        <p:spPr>
          <a:xfrm>
            <a:off x="1056258" y="1080257"/>
            <a:ext cx="2954655" cy="646331"/>
          </a:xfrm>
          <a:prstGeom prst="rect">
            <a:avLst/>
          </a:prstGeom>
        </p:spPr>
        <p:txBody>
          <a:bodyPr wrap="none">
            <a:spAutoFit/>
          </a:bodyPr>
          <a:lstStyle/>
          <a:p>
            <a:r>
              <a:rPr lang="zh-CN" altLang="en-US" sz="3600" dirty="0">
                <a:solidFill>
                  <a:schemeClr val="accent2"/>
                </a:solidFill>
                <a:latin typeface="方正大黑简体" panose="03000509000000000000" pitchFamily="65" charset="-122"/>
                <a:ea typeface="方正大黑简体" panose="03000509000000000000" pitchFamily="65" charset="-122"/>
              </a:rPr>
              <a:t>二、微博营销</a:t>
            </a:r>
            <a:endParaRPr lang="zh-CN" altLang="en-US" sz="3600" dirty="0">
              <a:solidFill>
                <a:schemeClr val="accent2"/>
              </a:solidFill>
              <a:latin typeface="方正大黑简体" panose="03000509000000000000" pitchFamily="65" charset="-122"/>
              <a:ea typeface="方正大黑简体" panose="03000509000000000000" pitchFamily="65"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par>
                          <p:cTn id="27" fill="hold">
                            <p:stCondLst>
                              <p:cond delay="3000"/>
                            </p:stCondLst>
                            <p:childTnLst>
                              <p:par>
                                <p:cTn id="28" presetID="10" presetClass="entr" presetSubtype="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par>
                          <p:cTn id="31" fill="hold">
                            <p:stCondLst>
                              <p:cond delay="3500"/>
                            </p:stCondLst>
                            <p:childTnLst>
                              <p:par>
                                <p:cTn id="32" presetID="10" presetClass="entr" presetSubtype="0"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par>
                          <p:cTn id="35" fill="hold">
                            <p:stCondLst>
                              <p:cond delay="4000"/>
                            </p:stCondLst>
                            <p:childTnLst>
                              <p:par>
                                <p:cTn id="36" presetID="10"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par>
                          <p:cTn id="39" fill="hold">
                            <p:stCondLst>
                              <p:cond delay="4500"/>
                            </p:stCondLst>
                            <p:childTnLst>
                              <p:par>
                                <p:cTn id="40" presetID="10" presetClass="entr" presetSubtype="0"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childTnLst>
                          </p:cTn>
                        </p:par>
                        <p:par>
                          <p:cTn id="43" fill="hold">
                            <p:stCondLst>
                              <p:cond delay="5000"/>
                            </p:stCondLst>
                            <p:childTnLst>
                              <p:par>
                                <p:cTn id="44" presetID="10" presetClass="entr" presetSubtype="0"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par>
                          <p:cTn id="47" fill="hold">
                            <p:stCondLst>
                              <p:cond delay="5500"/>
                            </p:stCondLst>
                            <p:childTnLst>
                              <p:par>
                                <p:cTn id="48" presetID="10" presetClass="entr" presetSubtype="0"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21" grpId="0"/>
      <p:bldP spid="22" grpId="0"/>
      <p:bldP spid="3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01574" y="1252041"/>
            <a:ext cx="10793614" cy="5273303"/>
          </a:xfrm>
          <a:prstGeom prst="rect">
            <a:avLst/>
          </a:prstGeom>
        </p:spPr>
        <p:txBody>
          <a:bodyPr wrap="square">
            <a:spAutoFit/>
          </a:bodyPr>
          <a:lstStyle/>
          <a:p>
            <a:pPr algn="just">
              <a:lnSpc>
                <a:spcPct val="130000"/>
              </a:lnSpc>
              <a:spcBef>
                <a:spcPts val="0"/>
              </a:spcBef>
              <a:spcAft>
                <a:spcPts val="0"/>
              </a:spcAft>
            </a:pPr>
            <a:r>
              <a:rPr lang="zh-CN" altLang="en-US" sz="3600" dirty="0">
                <a:solidFill>
                  <a:schemeClr val="accent2"/>
                </a:solidFill>
                <a:latin typeface="方正大黑简体" panose="03000509000000000000" pitchFamily="65" charset="-122"/>
                <a:ea typeface="方正大黑简体" panose="03000509000000000000" pitchFamily="65" charset="-122"/>
              </a:rPr>
              <a:t>三、微信营销与微博营销的比较</a:t>
            </a:r>
            <a:endParaRPr lang="en-US" altLang="zh-CN" sz="3600" dirty="0">
              <a:solidFill>
                <a:schemeClr val="accent2"/>
              </a:solidFill>
              <a:latin typeface="方正大黑简体" panose="03000509000000000000" pitchFamily="65" charset="-122"/>
              <a:ea typeface="方正大黑简体" panose="03000509000000000000" pitchFamily="65" charset="-122"/>
            </a:endParaRPr>
          </a:p>
          <a:p>
            <a:pPr indent="612140" algn="just">
              <a:lnSpc>
                <a:spcPct val="130000"/>
              </a:lnSpc>
              <a:spcBef>
                <a:spcPts val="1000"/>
              </a:spcBef>
              <a:spcAft>
                <a:spcPts val="500"/>
              </a:spcAft>
            </a:pPr>
            <a:r>
              <a:rPr lang="en-US" altLang="zh-CN" sz="2800" b="1" dirty="0">
                <a:solidFill>
                  <a:schemeClr val="accent2"/>
                </a:solidFill>
                <a:latin typeface="+mj-lt"/>
                <a:ea typeface="黑体" panose="02010609060101010101" pitchFamily="49" charset="-122"/>
              </a:rPr>
              <a:t>1. </a:t>
            </a:r>
            <a:r>
              <a:rPr lang="zh-CN" altLang="en-US" sz="2800" b="1" dirty="0">
                <a:solidFill>
                  <a:schemeClr val="accent2"/>
                </a:solidFill>
                <a:latin typeface="+mj-lt"/>
                <a:ea typeface="黑体" panose="02010609060101010101" pitchFamily="49" charset="-122"/>
              </a:rPr>
              <a:t>微信朋友圈和微博</a:t>
            </a:r>
            <a:endParaRPr lang="zh-CN" altLang="en-US" sz="2800" b="1" dirty="0">
              <a:solidFill>
                <a:schemeClr val="accent2"/>
              </a:solidFill>
              <a:latin typeface="+mj-lt"/>
              <a:ea typeface="黑体" panose="02010609060101010101" pitchFamily="49" charset="-122"/>
            </a:endParaRPr>
          </a:p>
          <a:p>
            <a:pPr indent="612140" algn="just">
              <a:lnSpc>
                <a:spcPct val="130000"/>
              </a:lnSpc>
              <a:spcBef>
                <a:spcPts val="0"/>
              </a:spcBef>
              <a:spcAft>
                <a:spcPts val="0"/>
              </a:spcAft>
            </a:pPr>
            <a:r>
              <a:rPr lang="zh-CN" altLang="en-US" sz="2400" dirty="0">
                <a:solidFill>
                  <a:schemeClr val="accent2"/>
                </a:solidFill>
                <a:latin typeface="+mj-lt"/>
                <a:ea typeface="黑体" panose="02010609060101010101" pitchFamily="49" charset="-122"/>
              </a:rPr>
              <a:t>微信朋友圈是私人的，只有好友才可以看到，也只有好友才能看到朋友圈的评论；微博是公开的，任何人都可以看到，并可以随时转发和评论。微信朋友圈没有字数限制；以前，微博有字数限制，短微博不超过</a:t>
            </a:r>
            <a:r>
              <a:rPr lang="en-US" altLang="zh-CN" sz="2400" dirty="0">
                <a:solidFill>
                  <a:schemeClr val="accent2"/>
                </a:solidFill>
                <a:latin typeface="+mj-lt"/>
                <a:ea typeface="黑体" panose="02010609060101010101" pitchFamily="49" charset="-122"/>
              </a:rPr>
              <a:t>140</a:t>
            </a:r>
            <a:r>
              <a:rPr lang="zh-CN" altLang="en-US" sz="2400" dirty="0">
                <a:solidFill>
                  <a:schemeClr val="accent2"/>
                </a:solidFill>
                <a:latin typeface="+mj-lt"/>
                <a:ea typeface="黑体" panose="02010609060101010101" pitchFamily="49" charset="-122"/>
              </a:rPr>
              <a:t>个字，长微博不超过</a:t>
            </a:r>
            <a:r>
              <a:rPr lang="en-US" altLang="zh-CN" sz="2400" dirty="0">
                <a:solidFill>
                  <a:schemeClr val="accent2"/>
                </a:solidFill>
                <a:latin typeface="+mj-lt"/>
                <a:ea typeface="黑体" panose="02010609060101010101" pitchFamily="49" charset="-122"/>
              </a:rPr>
              <a:t>500</a:t>
            </a:r>
            <a:r>
              <a:rPr lang="zh-CN" altLang="en-US" sz="2400" dirty="0">
                <a:solidFill>
                  <a:schemeClr val="accent2"/>
                </a:solidFill>
                <a:latin typeface="+mj-lt"/>
                <a:ea typeface="黑体" panose="02010609060101010101" pitchFamily="49" charset="-122"/>
              </a:rPr>
              <a:t>个字（新浪微博</a:t>
            </a:r>
            <a:r>
              <a:rPr lang="en-US" altLang="zh-CN" sz="2400" dirty="0">
                <a:solidFill>
                  <a:schemeClr val="accent2"/>
                </a:solidFill>
                <a:latin typeface="+mj-lt"/>
                <a:ea typeface="黑体" panose="02010609060101010101" pitchFamily="49" charset="-122"/>
              </a:rPr>
              <a:t>2016</a:t>
            </a:r>
            <a:r>
              <a:rPr lang="zh-CN" altLang="en-US" sz="2400" dirty="0">
                <a:solidFill>
                  <a:schemeClr val="accent2"/>
                </a:solidFill>
                <a:latin typeface="+mj-lt"/>
                <a:ea typeface="黑体" panose="02010609060101010101" pitchFamily="49" charset="-122"/>
              </a:rPr>
              <a:t>年将字数限制提升到</a:t>
            </a:r>
            <a:r>
              <a:rPr lang="en-US" altLang="zh-CN" sz="2400" dirty="0">
                <a:solidFill>
                  <a:schemeClr val="accent2"/>
                </a:solidFill>
                <a:latin typeface="+mj-lt"/>
                <a:ea typeface="黑体" panose="02010609060101010101" pitchFamily="49" charset="-122"/>
              </a:rPr>
              <a:t>2 000</a:t>
            </a:r>
            <a:r>
              <a:rPr lang="zh-CN" altLang="en-US" sz="2400" dirty="0">
                <a:solidFill>
                  <a:schemeClr val="accent2"/>
                </a:solidFill>
                <a:latin typeface="+mj-lt"/>
                <a:ea typeface="黑体" panose="02010609060101010101" pitchFamily="49" charset="-122"/>
              </a:rPr>
              <a:t>字）。</a:t>
            </a:r>
            <a:endParaRPr lang="zh-CN" altLang="en-US" sz="2400" dirty="0">
              <a:solidFill>
                <a:schemeClr val="accent2"/>
              </a:solidFill>
              <a:latin typeface="+mj-lt"/>
              <a:ea typeface="黑体" panose="02010609060101010101" pitchFamily="49" charset="-122"/>
            </a:endParaRPr>
          </a:p>
          <a:p>
            <a:pPr indent="612140" algn="just">
              <a:lnSpc>
                <a:spcPct val="130000"/>
              </a:lnSpc>
              <a:spcBef>
                <a:spcPts val="1000"/>
              </a:spcBef>
              <a:spcAft>
                <a:spcPts val="500"/>
              </a:spcAft>
            </a:pPr>
            <a:r>
              <a:rPr lang="en-US" altLang="zh-CN" sz="2800" b="1" dirty="0">
                <a:solidFill>
                  <a:schemeClr val="accent2"/>
                </a:solidFill>
                <a:latin typeface="+mj-lt"/>
                <a:ea typeface="黑体" panose="02010609060101010101" pitchFamily="49" charset="-122"/>
              </a:rPr>
              <a:t>2. </a:t>
            </a:r>
            <a:r>
              <a:rPr lang="zh-CN" altLang="en-US" sz="2800" b="1" dirty="0">
                <a:solidFill>
                  <a:schemeClr val="accent2"/>
                </a:solidFill>
                <a:latin typeface="+mj-lt"/>
                <a:ea typeface="黑体" panose="02010609060101010101" pitchFamily="49" charset="-122"/>
              </a:rPr>
              <a:t>微信公众号和微博</a:t>
            </a:r>
            <a:endParaRPr lang="zh-CN" altLang="en-US" sz="2800" b="1" dirty="0">
              <a:solidFill>
                <a:schemeClr val="accent2"/>
              </a:solidFill>
              <a:latin typeface="+mj-lt"/>
              <a:ea typeface="黑体" panose="02010609060101010101" pitchFamily="49" charset="-122"/>
            </a:endParaRPr>
          </a:p>
          <a:p>
            <a:pPr indent="612140" algn="just">
              <a:lnSpc>
                <a:spcPct val="130000"/>
              </a:lnSpc>
              <a:spcBef>
                <a:spcPts val="0"/>
              </a:spcBef>
              <a:spcAft>
                <a:spcPts val="0"/>
              </a:spcAft>
            </a:pPr>
            <a:r>
              <a:rPr lang="zh-CN" altLang="en-US" sz="2400" dirty="0">
                <a:solidFill>
                  <a:schemeClr val="accent2"/>
                </a:solidFill>
                <a:latin typeface="+mj-lt"/>
                <a:ea typeface="黑体" panose="02010609060101010101" pitchFamily="49" charset="-122"/>
              </a:rPr>
              <a:t>微信公众号和微博在内容形式、内容环境、内容频次、互动方式、传播方式、营销价值等方面的比较如表</a:t>
            </a:r>
            <a:r>
              <a:rPr lang="en-US" altLang="zh-CN" sz="2400" dirty="0">
                <a:solidFill>
                  <a:schemeClr val="accent2"/>
                </a:solidFill>
                <a:latin typeface="+mj-lt"/>
                <a:ea typeface="黑体" panose="02010609060101010101" pitchFamily="49" charset="-122"/>
              </a:rPr>
              <a:t>7.3</a:t>
            </a:r>
            <a:r>
              <a:rPr lang="zh-CN" altLang="en-US" sz="2400" dirty="0">
                <a:solidFill>
                  <a:schemeClr val="accent2"/>
                </a:solidFill>
                <a:latin typeface="+mj-lt"/>
                <a:ea typeface="黑体" panose="02010609060101010101" pitchFamily="49" charset="-122"/>
              </a:rPr>
              <a:t>所示。</a:t>
            </a:r>
            <a:endParaRPr lang="zh-CN" altLang="en-US" sz="2400" dirty="0">
              <a:solidFill>
                <a:schemeClr val="accent2"/>
              </a:solidFill>
              <a:latin typeface="+mj-lt"/>
              <a:ea typeface="黑体" panose="02010609060101010101" pitchFamily="49" charset="-122"/>
            </a:endParaRPr>
          </a:p>
        </p:txBody>
      </p:sp>
    </p:spTree>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26073" y="1268760"/>
            <a:ext cx="5544616" cy="521970"/>
          </a:xfrm>
          <a:prstGeom prst="rect">
            <a:avLst/>
          </a:prstGeom>
          <a:noFill/>
          <a:ln w="9525">
            <a:noFill/>
          </a:ln>
        </p:spPr>
        <p:txBody>
          <a:bodyPr wrap="square">
            <a:spAutoFit/>
          </a:bodyPr>
          <a:lstStyle/>
          <a:p>
            <a:pPr marL="0" indent="0" algn="ctr"/>
            <a:r>
              <a:rPr lang="zh-CN" sz="2800" b="1" dirty="0">
                <a:solidFill>
                  <a:schemeClr val="accent2"/>
                </a:solidFill>
                <a:latin typeface="+mj-lt"/>
                <a:ea typeface="黑体" panose="02010609060101010101" pitchFamily="49" charset="-122"/>
              </a:rPr>
              <a:t>表</a:t>
            </a:r>
            <a:r>
              <a:rPr lang="en-US" altLang="zh-CN" sz="2800" b="1" dirty="0">
                <a:solidFill>
                  <a:schemeClr val="accent2"/>
                </a:solidFill>
                <a:latin typeface="+mj-lt"/>
                <a:ea typeface="黑体" panose="02010609060101010101" pitchFamily="49" charset="-122"/>
              </a:rPr>
              <a:t>6</a:t>
            </a:r>
            <a:r>
              <a:rPr lang="en-US" sz="2800" b="1" dirty="0">
                <a:solidFill>
                  <a:schemeClr val="accent2"/>
                </a:solidFill>
                <a:latin typeface="+mj-lt"/>
                <a:ea typeface="黑体" panose="02010609060101010101" pitchFamily="49" charset="-122"/>
              </a:rPr>
              <a:t>.3  </a:t>
            </a:r>
            <a:r>
              <a:rPr lang="zh-CN" sz="2800" b="1" dirty="0">
                <a:solidFill>
                  <a:schemeClr val="accent2"/>
                </a:solidFill>
                <a:latin typeface="+mj-lt"/>
                <a:ea typeface="黑体" panose="02010609060101010101" pitchFamily="49" charset="-122"/>
              </a:rPr>
              <a:t>微信公众号和微博的比较</a:t>
            </a:r>
            <a:endParaRPr lang="zh-CN" altLang="en-US" sz="2800" b="1" dirty="0">
              <a:solidFill>
                <a:schemeClr val="accent2"/>
              </a:solidFill>
              <a:latin typeface="+mj-lt"/>
            </a:endParaRPr>
          </a:p>
        </p:txBody>
      </p:sp>
      <p:graphicFrame>
        <p:nvGraphicFramePr>
          <p:cNvPr id="3" name="表格 2"/>
          <p:cNvGraphicFramePr/>
          <p:nvPr>
            <p:custDataLst>
              <p:tags r:id="rId1"/>
            </p:custDataLst>
          </p:nvPr>
        </p:nvGraphicFramePr>
        <p:xfrm>
          <a:off x="553765" y="1791980"/>
          <a:ext cx="11089233" cy="4445332"/>
        </p:xfrm>
        <a:graphic>
          <a:graphicData uri="http://schemas.openxmlformats.org/drawingml/2006/table">
            <a:tbl>
              <a:tblPr firstRow="1" bandRow="1">
                <a:effectLst>
                  <a:outerShdw blurRad="50800" dist="38100" dir="5400000" algn="t" rotWithShape="0">
                    <a:prstClr val="black">
                      <a:alpha val="40000"/>
                    </a:prstClr>
                  </a:outerShdw>
                </a:effectLst>
                <a:tableStyleId>{5940675A-B579-460E-94D1-54222C63F5DA}</a:tableStyleId>
              </a:tblPr>
              <a:tblGrid>
                <a:gridCol w="1491020"/>
                <a:gridCol w="5486774"/>
                <a:gridCol w="4111439"/>
              </a:tblGrid>
              <a:tr h="728116">
                <a:tc>
                  <a:txBody>
                    <a:bodyPr/>
                    <a:lstStyle/>
                    <a:p>
                      <a:pPr indent="0" algn="ctr">
                        <a:buNone/>
                      </a:pPr>
                      <a:r>
                        <a:rPr lang="en-US" sz="2200" b="0" dirty="0">
                          <a:solidFill>
                            <a:schemeClr val="accent2"/>
                          </a:solidFill>
                          <a:latin typeface="黑体" panose="02010609060101010101" pitchFamily="49" charset="-122"/>
                          <a:ea typeface="黑体" panose="02010609060101010101" pitchFamily="49" charset="-122"/>
                          <a:cs typeface="Arial" panose="020B0604020202020204" pitchFamily="34" charset="0"/>
                        </a:rPr>
                        <a:t> </a:t>
                      </a:r>
                      <a:endParaRPr lang="en-US" altLang="en-US" sz="2200" b="0" dirty="0">
                        <a:solidFill>
                          <a:schemeClr val="accent2"/>
                        </a:solidFill>
                        <a:latin typeface="黑体" panose="02010609060101010101" pitchFamily="49" charset="-122"/>
                        <a:ea typeface="黑体" panose="02010609060101010101" pitchFamily="49" charset="-122"/>
                        <a:cs typeface="Arial" panose="020B0604020202020204" pitchFamily="34" charset="0"/>
                      </a:endParaRPr>
                    </a:p>
                  </a:txBody>
                  <a:tcPr marL="68580" marR="68580" marT="0" marB="0" anchor="ctr">
                    <a:lnL w="12700"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indent="0" algn="ctr">
                        <a:buNone/>
                      </a:pPr>
                      <a:r>
                        <a:rPr lang="en-US" sz="2800" b="1" dirty="0" err="1">
                          <a:solidFill>
                            <a:srgbClr val="F8F8F8"/>
                          </a:solidFill>
                          <a:latin typeface="黑体" panose="02010609060101010101" pitchFamily="49" charset="-122"/>
                          <a:ea typeface="黑体" panose="02010609060101010101" pitchFamily="49" charset="-122"/>
                          <a:cs typeface="黑体" panose="02010609060101010101" pitchFamily="49" charset="-122"/>
                        </a:rPr>
                        <a:t>微信公众号</a:t>
                      </a:r>
                      <a:endParaRPr lang="en-US" altLang="en-US" sz="2800" b="1" dirty="0">
                        <a:solidFill>
                          <a:srgbClr val="F8F8F8"/>
                        </a:solidFill>
                        <a:latin typeface="黑体" panose="02010609060101010101" pitchFamily="49" charset="-122"/>
                        <a:ea typeface="黑体" panose="02010609060101010101" pitchFamily="49" charset="-122"/>
                        <a:cs typeface="黑体" panose="02010609060101010101" pitchFamily="49" charset="-122"/>
                      </a:endParaRPr>
                    </a:p>
                  </a:txBody>
                  <a:tcPr marL="68580" marR="68580" marT="0" marB="0" anchor="ctr">
                    <a:lnL w="9525"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indent="0" algn="ctr">
                        <a:buNone/>
                      </a:pPr>
                      <a:r>
                        <a:rPr lang="en-US" sz="2800" b="1" dirty="0" err="1">
                          <a:solidFill>
                            <a:srgbClr val="F8F8F8"/>
                          </a:solidFill>
                          <a:latin typeface="黑体" panose="02010609060101010101" pitchFamily="49" charset="-122"/>
                          <a:ea typeface="黑体" panose="02010609060101010101" pitchFamily="49" charset="-122"/>
                          <a:cs typeface="黑体" panose="02010609060101010101" pitchFamily="49" charset="-122"/>
                        </a:rPr>
                        <a:t>微博</a:t>
                      </a:r>
                      <a:endParaRPr lang="en-US" altLang="en-US" sz="2800" b="1" dirty="0">
                        <a:solidFill>
                          <a:srgbClr val="F8F8F8"/>
                        </a:solidFill>
                        <a:latin typeface="黑体" panose="02010609060101010101" pitchFamily="49" charset="-122"/>
                        <a:ea typeface="黑体" panose="02010609060101010101" pitchFamily="49" charset="-122"/>
                        <a:cs typeface="黑体" panose="02010609060101010101" pitchFamily="49" charset="-122"/>
                      </a:endParaRPr>
                    </a:p>
                  </a:txBody>
                  <a:tcPr marL="68580" marR="68580" marT="0" marB="0" anchor="ctr">
                    <a:lnL w="9525"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solidFill>
                      <a:schemeClr val="accent4">
                        <a:lumMod val="60000"/>
                        <a:lumOff val="40000"/>
                      </a:schemeClr>
                    </a:solidFill>
                  </a:tcPr>
                </a:tc>
              </a:tr>
              <a:tr h="619536">
                <a:tc>
                  <a:txBody>
                    <a:bodyPr/>
                    <a:lstStyle/>
                    <a:p>
                      <a:pPr indent="0" algn="ctr">
                        <a:buNone/>
                      </a:pPr>
                      <a:r>
                        <a:rPr lang="en-US" sz="2200" b="0" dirty="0" err="1">
                          <a:solidFill>
                            <a:schemeClr val="accent2"/>
                          </a:solidFill>
                          <a:latin typeface="黑体" panose="02010609060101010101" pitchFamily="49" charset="-122"/>
                          <a:ea typeface="黑体" panose="02010609060101010101" pitchFamily="49" charset="-122"/>
                          <a:cs typeface="宋体" panose="02010600030101010101" pitchFamily="2" charset="-122"/>
                        </a:rPr>
                        <a:t>内容形式</a:t>
                      </a:r>
                      <a:endParaRPr lang="en-US" altLang="en-US" sz="2200" b="0" dirty="0">
                        <a:solidFill>
                          <a:schemeClr val="accent2"/>
                        </a:solidFill>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lnL w="12700"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indent="0" algn="ctr">
                        <a:buNone/>
                      </a:pPr>
                      <a:r>
                        <a:rPr lang="en-US" sz="2200" b="0" dirty="0" err="1">
                          <a:solidFill>
                            <a:schemeClr val="accent2"/>
                          </a:solidFill>
                          <a:latin typeface="黑体" panose="02010609060101010101" pitchFamily="49" charset="-122"/>
                          <a:ea typeface="黑体" panose="02010609060101010101" pitchFamily="49" charset="-122"/>
                          <a:cs typeface="宋体" panose="02010600030101010101" pitchFamily="2" charset="-122"/>
                        </a:rPr>
                        <a:t>纯文字、配图</a:t>
                      </a:r>
                      <a:r>
                        <a:rPr lang="en-US" sz="2200" b="0" dirty="0">
                          <a:solidFill>
                            <a:schemeClr val="accent2"/>
                          </a:solidFill>
                          <a:latin typeface="黑体" panose="02010609060101010101" pitchFamily="49" charset="-122"/>
                          <a:ea typeface="黑体" panose="02010609060101010101" pitchFamily="49" charset="-122"/>
                          <a:cs typeface="宋体" panose="02010600030101010101" pitchFamily="2" charset="-122"/>
                        </a:rPr>
                        <a:t>、</a:t>
                      </a:r>
                      <a:endParaRPr lang="en-US" altLang="en-US" sz="2200" b="0" dirty="0">
                        <a:solidFill>
                          <a:schemeClr val="accent2"/>
                        </a:solidFill>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lnL w="9525"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indent="0" algn="ctr">
                        <a:buNone/>
                      </a:pPr>
                      <a:r>
                        <a:rPr lang="en-US" sz="2200" b="0" dirty="0" err="1">
                          <a:solidFill>
                            <a:schemeClr val="accent2"/>
                          </a:solidFill>
                          <a:latin typeface="黑体" panose="02010609060101010101" pitchFamily="49" charset="-122"/>
                          <a:ea typeface="黑体" panose="02010609060101010101" pitchFamily="49" charset="-122"/>
                          <a:cs typeface="宋体" panose="02010600030101010101" pitchFamily="2" charset="-122"/>
                        </a:rPr>
                        <a:t>纯文字、配图</a:t>
                      </a:r>
                      <a:r>
                        <a:rPr lang="en-US" sz="2200" b="0" dirty="0">
                          <a:solidFill>
                            <a:schemeClr val="accent2"/>
                          </a:solidFill>
                          <a:latin typeface="黑体" panose="02010609060101010101" pitchFamily="49" charset="-122"/>
                          <a:ea typeface="黑体" panose="02010609060101010101" pitchFamily="49" charset="-122"/>
                          <a:cs typeface="宋体" panose="02010600030101010101" pitchFamily="2" charset="-122"/>
                        </a:rPr>
                        <a:t>、</a:t>
                      </a:r>
                      <a:endParaRPr lang="en-US" altLang="en-US" sz="2200" b="0" dirty="0">
                        <a:solidFill>
                          <a:schemeClr val="accent2"/>
                        </a:solidFill>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lnL w="9525"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lnTlToBr>
                      <a:noFill/>
                    </a:lnTlToBr>
                    <a:lnBlToTr>
                      <a:noFill/>
                    </a:lnBlToTr>
                    <a:solidFill>
                      <a:schemeClr val="accent4">
                        <a:lumMod val="20000"/>
                        <a:lumOff val="80000"/>
                      </a:schemeClr>
                    </a:solidFill>
                  </a:tcPr>
                </a:tc>
              </a:tr>
              <a:tr h="619536">
                <a:tc>
                  <a:txBody>
                    <a:bodyPr/>
                    <a:lstStyle/>
                    <a:p>
                      <a:pPr indent="0" algn="ctr">
                        <a:buNone/>
                      </a:pPr>
                      <a:r>
                        <a:rPr lang="en-US" sz="2200" b="0" dirty="0" err="1">
                          <a:solidFill>
                            <a:schemeClr val="accent2"/>
                          </a:solidFill>
                          <a:latin typeface="黑体" panose="02010609060101010101" pitchFamily="49" charset="-122"/>
                          <a:ea typeface="黑体" panose="02010609060101010101" pitchFamily="49" charset="-122"/>
                          <a:cs typeface="宋体" panose="02010600030101010101" pitchFamily="2" charset="-122"/>
                        </a:rPr>
                        <a:t>内容环境</a:t>
                      </a:r>
                      <a:endParaRPr lang="en-US" altLang="en-US" sz="2200" b="0" dirty="0">
                        <a:solidFill>
                          <a:schemeClr val="accent2"/>
                        </a:solidFill>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lnL w="12700"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indent="0" algn="ctr">
                        <a:buNone/>
                      </a:pPr>
                      <a:r>
                        <a:rPr lang="en-US" sz="2200" b="0" dirty="0" err="1">
                          <a:solidFill>
                            <a:schemeClr val="accent2"/>
                          </a:solidFill>
                          <a:latin typeface="黑体" panose="02010609060101010101" pitchFamily="49" charset="-122"/>
                          <a:ea typeface="黑体" panose="02010609060101010101" pitchFamily="49" charset="-122"/>
                          <a:cs typeface="宋体" panose="02010600030101010101" pitchFamily="2" charset="-122"/>
                        </a:rPr>
                        <a:t>主要是引导用户转发到朋友圈</a:t>
                      </a:r>
                      <a:endParaRPr lang="en-US" altLang="en-US" sz="2200" b="0" dirty="0">
                        <a:solidFill>
                          <a:schemeClr val="accent2"/>
                        </a:solidFill>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lnL w="9525"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indent="0" algn="ctr">
                        <a:buNone/>
                      </a:pPr>
                      <a:r>
                        <a:rPr lang="en-US" sz="2200" b="0" dirty="0" err="1">
                          <a:solidFill>
                            <a:schemeClr val="accent2"/>
                          </a:solidFill>
                          <a:latin typeface="黑体" panose="02010609060101010101" pitchFamily="49" charset="-122"/>
                          <a:ea typeface="黑体" panose="02010609060101010101" pitchFamily="49" charset="-122"/>
                          <a:cs typeface="宋体" panose="02010600030101010101" pitchFamily="2" charset="-122"/>
                        </a:rPr>
                        <a:t>开放式扩散传播</a:t>
                      </a:r>
                      <a:endParaRPr lang="en-US" altLang="en-US" sz="2200" b="0" dirty="0">
                        <a:solidFill>
                          <a:schemeClr val="accent2"/>
                        </a:solidFill>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lnL w="9525"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lnTlToBr>
                      <a:noFill/>
                    </a:lnTlToBr>
                    <a:lnBlToTr>
                      <a:noFill/>
                    </a:lnBlToTr>
                    <a:solidFill>
                      <a:schemeClr val="accent3">
                        <a:lumMod val="60000"/>
                        <a:lumOff val="40000"/>
                      </a:schemeClr>
                    </a:solidFill>
                  </a:tcPr>
                </a:tc>
              </a:tr>
              <a:tr h="619536">
                <a:tc>
                  <a:txBody>
                    <a:bodyPr/>
                    <a:lstStyle/>
                    <a:p>
                      <a:pPr indent="0" algn="ctr">
                        <a:buNone/>
                      </a:pPr>
                      <a:r>
                        <a:rPr lang="en-US" sz="2200" b="0" dirty="0" err="1">
                          <a:solidFill>
                            <a:schemeClr val="accent2"/>
                          </a:solidFill>
                          <a:latin typeface="黑体" panose="02010609060101010101" pitchFamily="49" charset="-122"/>
                          <a:ea typeface="黑体" panose="02010609060101010101" pitchFamily="49" charset="-122"/>
                          <a:cs typeface="宋体" panose="02010600030101010101" pitchFamily="2" charset="-122"/>
                        </a:rPr>
                        <a:t>内容频次</a:t>
                      </a:r>
                      <a:endParaRPr lang="en-US" altLang="en-US" sz="2200" b="0" dirty="0">
                        <a:solidFill>
                          <a:schemeClr val="accent2"/>
                        </a:solidFill>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lnL w="12700"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indent="0" algn="ctr">
                        <a:buNone/>
                      </a:pPr>
                      <a:r>
                        <a:rPr lang="en-US" sz="2200" b="0" dirty="0">
                          <a:solidFill>
                            <a:schemeClr val="accent2"/>
                          </a:solidFill>
                          <a:latin typeface="黑体" panose="02010609060101010101" pitchFamily="49" charset="-122"/>
                          <a:ea typeface="黑体" panose="02010609060101010101" pitchFamily="49" charset="-122"/>
                          <a:cs typeface="宋体" panose="02010600030101010101" pitchFamily="2" charset="-122"/>
                        </a:rPr>
                        <a:t>订阅号每日一条，服务号每月4条</a:t>
                      </a:r>
                      <a:endParaRPr lang="en-US" altLang="en-US" sz="2200" b="0" dirty="0">
                        <a:solidFill>
                          <a:schemeClr val="accent2"/>
                        </a:solidFill>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lnL w="9525"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indent="0" algn="ctr">
                        <a:buNone/>
                      </a:pPr>
                      <a:r>
                        <a:rPr lang="en-US" sz="2200" b="0" dirty="0">
                          <a:solidFill>
                            <a:schemeClr val="accent2"/>
                          </a:solidFill>
                          <a:latin typeface="黑体" panose="02010609060101010101" pitchFamily="49" charset="-122"/>
                          <a:ea typeface="黑体" panose="02010609060101010101" pitchFamily="49" charset="-122"/>
                          <a:cs typeface="宋体" panose="02010600030101010101" pitchFamily="2" charset="-122"/>
                        </a:rPr>
                        <a:t>每天最多200条</a:t>
                      </a:r>
                      <a:endParaRPr lang="en-US" altLang="en-US" sz="2200" b="0" dirty="0">
                        <a:solidFill>
                          <a:schemeClr val="accent2"/>
                        </a:solidFill>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lnL w="9525"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lnTlToBr>
                      <a:noFill/>
                    </a:lnTlToBr>
                    <a:lnBlToTr>
                      <a:noFill/>
                    </a:lnBlToTr>
                    <a:solidFill>
                      <a:schemeClr val="accent4">
                        <a:lumMod val="20000"/>
                        <a:lumOff val="80000"/>
                      </a:schemeClr>
                    </a:solidFill>
                  </a:tcPr>
                </a:tc>
              </a:tr>
              <a:tr h="619536">
                <a:tc>
                  <a:txBody>
                    <a:bodyPr/>
                    <a:lstStyle/>
                    <a:p>
                      <a:pPr indent="0" algn="ctr">
                        <a:buNone/>
                      </a:pPr>
                      <a:r>
                        <a:rPr lang="en-US" sz="2200" b="0" dirty="0" err="1">
                          <a:solidFill>
                            <a:schemeClr val="accent2"/>
                          </a:solidFill>
                          <a:latin typeface="黑体" panose="02010609060101010101" pitchFamily="49" charset="-122"/>
                          <a:ea typeface="黑体" panose="02010609060101010101" pitchFamily="49" charset="-122"/>
                          <a:cs typeface="宋体" panose="02010600030101010101" pitchFamily="2" charset="-122"/>
                        </a:rPr>
                        <a:t>互动方式</a:t>
                      </a:r>
                      <a:endParaRPr lang="en-US" altLang="en-US" sz="2200" b="0" dirty="0">
                        <a:solidFill>
                          <a:schemeClr val="accent2"/>
                        </a:solidFill>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lnL w="12700"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indent="0" algn="ctr">
                        <a:buNone/>
                      </a:pPr>
                      <a:r>
                        <a:rPr lang="en-US" sz="2200" b="0" dirty="0" err="1">
                          <a:solidFill>
                            <a:schemeClr val="accent2"/>
                          </a:solidFill>
                          <a:latin typeface="黑体" panose="02010609060101010101" pitchFamily="49" charset="-122"/>
                          <a:ea typeface="黑体" panose="02010609060101010101" pitchFamily="49" charset="-122"/>
                          <a:cs typeface="宋体" panose="02010600030101010101" pitchFamily="2" charset="-122"/>
                        </a:rPr>
                        <a:t>后台留言+文章评论+关键词自动回复</a:t>
                      </a:r>
                      <a:endParaRPr lang="en-US" altLang="en-US" sz="2200" b="0" dirty="0">
                        <a:solidFill>
                          <a:schemeClr val="accent2"/>
                        </a:solidFill>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lnL w="9525"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indent="0" algn="ctr">
                        <a:buNone/>
                      </a:pPr>
                      <a:r>
                        <a:rPr lang="en-US" sz="2200" b="0" dirty="0">
                          <a:solidFill>
                            <a:schemeClr val="accent2"/>
                          </a:solidFill>
                          <a:latin typeface="黑体" panose="02010609060101010101" pitchFamily="49" charset="-122"/>
                          <a:ea typeface="黑体" panose="02010609060101010101" pitchFamily="49" charset="-122"/>
                          <a:cs typeface="宋体" panose="02010600030101010101" pitchFamily="2" charset="-122"/>
                        </a:rPr>
                        <a:t>@、</a:t>
                      </a:r>
                      <a:r>
                        <a:rPr lang="en-US" sz="2200" b="0" dirty="0" err="1">
                          <a:solidFill>
                            <a:schemeClr val="accent2"/>
                          </a:solidFill>
                          <a:latin typeface="黑体" panose="02010609060101010101" pitchFamily="49" charset="-122"/>
                          <a:ea typeface="黑体" panose="02010609060101010101" pitchFamily="49" charset="-122"/>
                          <a:cs typeface="宋体" panose="02010600030101010101" pitchFamily="2" charset="-122"/>
                        </a:rPr>
                        <a:t>评论、转发、点赞、私信</a:t>
                      </a:r>
                      <a:endParaRPr lang="en-US" altLang="en-US" sz="2200" b="0" dirty="0">
                        <a:solidFill>
                          <a:schemeClr val="accent2"/>
                        </a:solidFill>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lnL w="9525"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lnTlToBr>
                      <a:noFill/>
                    </a:lnTlToBr>
                    <a:lnBlToTr>
                      <a:noFill/>
                    </a:lnBlToTr>
                    <a:solidFill>
                      <a:schemeClr val="accent3">
                        <a:lumMod val="60000"/>
                        <a:lumOff val="40000"/>
                      </a:schemeClr>
                    </a:solidFill>
                  </a:tcPr>
                </a:tc>
              </a:tr>
              <a:tr h="619536">
                <a:tc>
                  <a:txBody>
                    <a:bodyPr/>
                    <a:lstStyle/>
                    <a:p>
                      <a:pPr indent="0" algn="ctr">
                        <a:buNone/>
                      </a:pPr>
                      <a:r>
                        <a:rPr lang="en-US" sz="2200" b="0" dirty="0" err="1">
                          <a:solidFill>
                            <a:schemeClr val="accent2"/>
                          </a:solidFill>
                          <a:latin typeface="黑体" panose="02010609060101010101" pitchFamily="49" charset="-122"/>
                          <a:ea typeface="黑体" panose="02010609060101010101" pitchFamily="49" charset="-122"/>
                          <a:cs typeface="宋体" panose="02010600030101010101" pitchFamily="2" charset="-122"/>
                        </a:rPr>
                        <a:t>传播方式</a:t>
                      </a:r>
                      <a:endParaRPr lang="en-US" altLang="en-US" sz="2200" b="0" dirty="0">
                        <a:solidFill>
                          <a:schemeClr val="accent2"/>
                        </a:solidFill>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lnL w="12700"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indent="0" algn="ctr">
                        <a:buNone/>
                      </a:pPr>
                      <a:r>
                        <a:rPr lang="en-US" sz="2200" b="0" dirty="0" err="1">
                          <a:solidFill>
                            <a:schemeClr val="accent2"/>
                          </a:solidFill>
                          <a:latin typeface="黑体" panose="02010609060101010101" pitchFamily="49" charset="-122"/>
                          <a:ea typeface="黑体" panose="02010609060101010101" pitchFamily="49" charset="-122"/>
                          <a:cs typeface="宋体" panose="02010600030101010101" pitchFamily="2" charset="-122"/>
                        </a:rPr>
                        <a:t>一对多定向传播</a:t>
                      </a:r>
                      <a:endParaRPr lang="en-US" altLang="en-US" sz="2200" b="0" dirty="0">
                        <a:solidFill>
                          <a:schemeClr val="accent2"/>
                        </a:solidFill>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lnL w="9525"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indent="0" algn="ctr">
                        <a:buNone/>
                      </a:pPr>
                      <a:r>
                        <a:rPr lang="en-US" sz="2200" b="0" dirty="0" err="1">
                          <a:solidFill>
                            <a:schemeClr val="accent2"/>
                          </a:solidFill>
                          <a:latin typeface="黑体" panose="02010609060101010101" pitchFamily="49" charset="-122"/>
                          <a:ea typeface="黑体" panose="02010609060101010101" pitchFamily="49" charset="-122"/>
                          <a:cs typeface="宋体" panose="02010600030101010101" pitchFamily="2" charset="-122"/>
                        </a:rPr>
                        <a:t>裂变式话题传播</a:t>
                      </a:r>
                      <a:endParaRPr lang="en-US" altLang="en-US" sz="2200" b="0" dirty="0">
                        <a:solidFill>
                          <a:schemeClr val="accent2"/>
                        </a:solidFill>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lnL w="9525"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lnTlToBr>
                      <a:noFill/>
                    </a:lnTlToBr>
                    <a:lnBlToTr>
                      <a:noFill/>
                    </a:lnBlToTr>
                    <a:solidFill>
                      <a:schemeClr val="accent4">
                        <a:lumMod val="20000"/>
                        <a:lumOff val="80000"/>
                      </a:schemeClr>
                    </a:solidFill>
                  </a:tcPr>
                </a:tc>
              </a:tr>
              <a:tr h="619536">
                <a:tc>
                  <a:txBody>
                    <a:bodyPr/>
                    <a:lstStyle/>
                    <a:p>
                      <a:pPr indent="0" algn="ctr">
                        <a:buNone/>
                      </a:pPr>
                      <a:r>
                        <a:rPr lang="en-US" sz="2200" b="0" dirty="0" err="1">
                          <a:solidFill>
                            <a:schemeClr val="accent2"/>
                          </a:solidFill>
                          <a:latin typeface="黑体" panose="02010609060101010101" pitchFamily="49" charset="-122"/>
                          <a:ea typeface="黑体" panose="02010609060101010101" pitchFamily="49" charset="-122"/>
                          <a:cs typeface="宋体" panose="02010600030101010101" pitchFamily="2" charset="-122"/>
                        </a:rPr>
                        <a:t>营销价值</a:t>
                      </a:r>
                      <a:endParaRPr lang="en-US" altLang="en-US" sz="2200" b="0" dirty="0">
                        <a:solidFill>
                          <a:schemeClr val="accent2"/>
                        </a:solidFill>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lnL w="12700"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indent="0" algn="ctr">
                        <a:buNone/>
                      </a:pPr>
                      <a:r>
                        <a:rPr lang="en-US" sz="2200" b="0" dirty="0" err="1">
                          <a:solidFill>
                            <a:schemeClr val="accent2"/>
                          </a:solidFill>
                          <a:latin typeface="黑体" panose="02010609060101010101" pitchFamily="49" charset="-122"/>
                          <a:ea typeface="黑体" panose="02010609060101010101" pitchFamily="49" charset="-122"/>
                          <a:cs typeface="宋体" panose="02010600030101010101" pitchFamily="2" charset="-122"/>
                        </a:rPr>
                        <a:t>客户关系维护</a:t>
                      </a:r>
                      <a:endParaRPr lang="en-US" altLang="en-US" sz="2200" b="0" dirty="0">
                        <a:solidFill>
                          <a:schemeClr val="accent2"/>
                        </a:solidFill>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lnL w="9525"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indent="0" algn="ctr">
                        <a:buNone/>
                      </a:pPr>
                      <a:r>
                        <a:rPr lang="en-US" sz="2200" b="0" dirty="0" err="1">
                          <a:solidFill>
                            <a:schemeClr val="accent2"/>
                          </a:solidFill>
                          <a:latin typeface="黑体" panose="02010609060101010101" pitchFamily="49" charset="-122"/>
                          <a:ea typeface="黑体" panose="02010609060101010101" pitchFamily="49" charset="-122"/>
                          <a:cs typeface="宋体" panose="02010600030101010101" pitchFamily="2" charset="-122"/>
                        </a:rPr>
                        <a:t>市场推广</a:t>
                      </a:r>
                      <a:endParaRPr lang="en-US" altLang="en-US" sz="2200" b="0" dirty="0">
                        <a:solidFill>
                          <a:schemeClr val="accent2"/>
                        </a:solidFill>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lnL w="9525"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solidFill>
                      <a:schemeClr val="accent3">
                        <a:lumMod val="60000"/>
                        <a:lumOff val="40000"/>
                      </a:schemeClr>
                    </a:solidFill>
                  </a:tcPr>
                </a:tc>
              </a:tr>
            </a:tbl>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34146" y="1052736"/>
            <a:ext cx="10928470" cy="5458674"/>
          </a:xfrm>
          <a:prstGeom prst="rect">
            <a:avLst/>
          </a:prstGeom>
          <a:noFill/>
        </p:spPr>
        <p:txBody>
          <a:bodyPr wrap="square" rtlCol="0" anchor="t">
            <a:spAutoFit/>
          </a:bodyPr>
          <a:lstStyle/>
          <a:p>
            <a:pPr algn="ctr">
              <a:lnSpc>
                <a:spcPct val="130000"/>
              </a:lnSpc>
              <a:spcBef>
                <a:spcPts val="800"/>
              </a:spcBef>
            </a:pPr>
            <a:r>
              <a:rPr lang="zh-CN" altLang="en-US" sz="3200" dirty="0">
                <a:solidFill>
                  <a:srgbClr val="0070C0"/>
                </a:solidFill>
                <a:latin typeface="方正大黑简体" panose="03000509000000000000" pitchFamily="65" charset="-122"/>
                <a:ea typeface="方正大黑简体" panose="03000509000000000000" pitchFamily="65" charset="-122"/>
                <a:cs typeface="+mn-ea"/>
              </a:rPr>
              <a:t>如何实现超预期的网络营销效果</a:t>
            </a:r>
            <a:endParaRPr lang="en-US" altLang="zh-CN" sz="3200" dirty="0">
              <a:solidFill>
                <a:srgbClr val="0070C0"/>
              </a:solidFill>
              <a:latin typeface="方正大黑简体" panose="03000509000000000000" pitchFamily="65" charset="-122"/>
              <a:ea typeface="方正大黑简体" panose="03000509000000000000" pitchFamily="65" charset="-122"/>
              <a:cs typeface="+mn-ea"/>
            </a:endParaRPr>
          </a:p>
          <a:p>
            <a:pPr indent="612140" algn="just">
              <a:lnSpc>
                <a:spcPct val="130000"/>
              </a:lnSpc>
              <a:spcBef>
                <a:spcPts val="800"/>
              </a:spcBef>
            </a:pPr>
            <a:r>
              <a:rPr lang="en-US" altLang="zh-CN" sz="2600" dirty="0">
                <a:solidFill>
                  <a:schemeClr val="accent2"/>
                </a:solidFill>
                <a:latin typeface="+mj-lt"/>
                <a:ea typeface="黑体" panose="02010609060101010101" pitchFamily="49" charset="-122"/>
                <a:cs typeface="+mn-ea"/>
              </a:rPr>
              <a:t>2021</a:t>
            </a:r>
            <a:r>
              <a:rPr lang="zh-CN" altLang="en-US" sz="2600" dirty="0">
                <a:solidFill>
                  <a:schemeClr val="accent2"/>
                </a:solidFill>
                <a:latin typeface="+mj-lt"/>
                <a:ea typeface="黑体" panose="02010609060101010101" pitchFamily="49" charset="-122"/>
                <a:cs typeface="+mn-ea"/>
              </a:rPr>
              <a:t>年</a:t>
            </a:r>
            <a:r>
              <a:rPr lang="en-US" altLang="zh-CN" sz="2600" dirty="0">
                <a:solidFill>
                  <a:schemeClr val="accent2"/>
                </a:solidFill>
                <a:latin typeface="+mj-lt"/>
                <a:ea typeface="黑体" panose="02010609060101010101" pitchFamily="49" charset="-122"/>
                <a:cs typeface="+mn-ea"/>
              </a:rPr>
              <a:t>6</a:t>
            </a:r>
            <a:r>
              <a:rPr lang="zh-CN" altLang="en-US" sz="2600" dirty="0">
                <a:solidFill>
                  <a:schemeClr val="accent2"/>
                </a:solidFill>
                <a:latin typeface="+mj-lt"/>
                <a:ea typeface="黑体" panose="02010609060101010101" pitchFamily="49" charset="-122"/>
                <a:cs typeface="+mn-ea"/>
              </a:rPr>
              <a:t>月，“你爱我，我爱你，蜜雪冰城甜蜜蜜”这首蜜雪冰城主题曲“刷屏”朋友圈，甚至一些网友在门店唱起了这首歌，只为换取一杯柠檬水。歌曲的“魔性”和“洗脑”特点，引发了大量网友二次创作的热情，在</a:t>
            </a:r>
            <a:r>
              <a:rPr lang="en-US" altLang="zh-CN" sz="2600" dirty="0">
                <a:solidFill>
                  <a:schemeClr val="accent2"/>
                </a:solidFill>
                <a:latin typeface="+mj-lt"/>
                <a:ea typeface="黑体" panose="02010609060101010101" pitchFamily="49" charset="-122"/>
                <a:cs typeface="+mn-ea"/>
              </a:rPr>
              <a:t>B</a:t>
            </a:r>
            <a:r>
              <a:rPr lang="zh-CN" altLang="en-US" sz="2600" dirty="0">
                <a:solidFill>
                  <a:schemeClr val="accent2"/>
                </a:solidFill>
                <a:latin typeface="+mj-lt"/>
                <a:ea typeface="黑体" panose="02010609060101010101" pitchFamily="49" charset="-122"/>
                <a:cs typeface="+mn-ea"/>
              </a:rPr>
              <a:t>站、抖音等平台，可以看见网友们自发地将主题曲，改成了英语、日语、俄语等十几种语言版本，于是乎在网友持续加入二次创作和自发性传播的情况下，蜜雪冰城</a:t>
            </a:r>
            <a:r>
              <a:rPr lang="en-US" altLang="zh-CN" sz="2600" dirty="0">
                <a:solidFill>
                  <a:schemeClr val="accent2"/>
                </a:solidFill>
                <a:latin typeface="+mj-lt"/>
                <a:ea typeface="黑体" panose="02010609060101010101" pitchFamily="49" charset="-122"/>
                <a:cs typeface="+mn-ea"/>
              </a:rPr>
              <a:t>MV</a:t>
            </a:r>
            <a:r>
              <a:rPr lang="zh-CN" altLang="en-US" sz="2600" dirty="0">
                <a:solidFill>
                  <a:schemeClr val="accent2"/>
                </a:solidFill>
                <a:latin typeface="+mj-lt"/>
                <a:ea typeface="黑体" panose="02010609060101010101" pitchFamily="49" charset="-122"/>
                <a:cs typeface="+mn-ea"/>
              </a:rPr>
              <a:t>（</a:t>
            </a:r>
            <a:r>
              <a:rPr lang="en-US" altLang="zh-CN" sz="2600" dirty="0">
                <a:solidFill>
                  <a:schemeClr val="accent2"/>
                </a:solidFill>
                <a:latin typeface="+mj-lt"/>
                <a:ea typeface="黑体" panose="02010609060101010101" pitchFamily="49" charset="-122"/>
                <a:cs typeface="+mn-ea"/>
              </a:rPr>
              <a:t>Music Video</a:t>
            </a:r>
            <a:r>
              <a:rPr lang="zh-CN" altLang="en-US" sz="2600" dirty="0">
                <a:solidFill>
                  <a:schemeClr val="accent2"/>
                </a:solidFill>
                <a:latin typeface="+mj-lt"/>
                <a:ea typeface="黑体" panose="02010609060101010101" pitchFamily="49" charset="-122"/>
                <a:cs typeface="+mn-ea"/>
              </a:rPr>
              <a:t>，音乐短片）热度持续升高。亲近音乐创作、以趣味内容为主的属性，让蜜雪冰城</a:t>
            </a:r>
            <a:r>
              <a:rPr lang="en-US" altLang="zh-CN" sz="2600" dirty="0">
                <a:solidFill>
                  <a:schemeClr val="accent2"/>
                </a:solidFill>
                <a:latin typeface="+mj-lt"/>
                <a:ea typeface="黑体" panose="02010609060101010101" pitchFamily="49" charset="-122"/>
                <a:cs typeface="+mn-ea"/>
              </a:rPr>
              <a:t>MV</a:t>
            </a:r>
            <a:r>
              <a:rPr lang="zh-CN" altLang="en-US" sz="2600" dirty="0">
                <a:solidFill>
                  <a:schemeClr val="accent2"/>
                </a:solidFill>
                <a:latin typeface="+mj-lt"/>
                <a:ea typeface="黑体" panose="02010609060101010101" pitchFamily="49" charset="-122"/>
                <a:cs typeface="+mn-ea"/>
              </a:rPr>
              <a:t>爆火出圈后，蜜雪冰城线下门店唱主题曲可以免单的消息又走红了网络，网友们都兴致勃勃地去门店打卡。</a:t>
            </a:r>
            <a:endParaRPr lang="zh-CN" altLang="en-US" sz="260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99989" y="692696"/>
            <a:ext cx="10396783" cy="5869043"/>
          </a:xfrm>
          <a:prstGeom prst="rect">
            <a:avLst/>
          </a:prstGeom>
          <a:noFill/>
        </p:spPr>
        <p:txBody>
          <a:bodyPr wrap="square" rtlCol="0" anchor="t">
            <a:spAutoFit/>
          </a:bodyPr>
          <a:lstStyle/>
          <a:p>
            <a:pPr algn="ctr">
              <a:lnSpc>
                <a:spcPct val="130000"/>
              </a:lnSpc>
              <a:spcBef>
                <a:spcPts val="800"/>
              </a:spcBef>
            </a:pPr>
            <a:r>
              <a:rPr lang="zh-CN" altLang="en-US" sz="3200" dirty="0">
                <a:solidFill>
                  <a:srgbClr val="0070C0"/>
                </a:solidFill>
                <a:latin typeface="方正大黑简体" panose="03000509000000000000" pitchFamily="65" charset="-122"/>
                <a:ea typeface="方正大黑简体" panose="03000509000000000000" pitchFamily="65" charset="-122"/>
                <a:cs typeface="+mn-ea"/>
              </a:rPr>
              <a:t>头条号的运营</a:t>
            </a:r>
            <a:endParaRPr lang="en-US" altLang="zh-CN" sz="3200" dirty="0">
              <a:solidFill>
                <a:srgbClr val="0070C0"/>
              </a:solidFill>
              <a:latin typeface="方正大黑简体" panose="03000509000000000000" pitchFamily="65" charset="-122"/>
              <a:ea typeface="方正大黑简体" panose="03000509000000000000" pitchFamily="65" charset="-122"/>
              <a:cs typeface="+mn-ea"/>
            </a:endParaRPr>
          </a:p>
          <a:p>
            <a:pPr indent="612140" algn="just">
              <a:lnSpc>
                <a:spcPct val="130000"/>
              </a:lnSpc>
              <a:spcBef>
                <a:spcPts val="1000"/>
              </a:spcBef>
            </a:pPr>
            <a:r>
              <a:rPr lang="zh-CN" altLang="en-US" sz="2600" dirty="0">
                <a:solidFill>
                  <a:schemeClr val="accent2"/>
                </a:solidFill>
                <a:latin typeface="+mj-lt"/>
                <a:ea typeface="黑体" panose="02010609060101010101" pitchFamily="49" charset="-122"/>
                <a:cs typeface="+mn-ea"/>
              </a:rPr>
              <a:t>头条号是主要的信息流投放媒体之一，为今日头条提供优质原创内容；今日头条则通过智能推荐引擎对这些优质内容进行分发，使其获得更多曝光。</a:t>
            </a:r>
            <a:endParaRPr lang="zh-CN" altLang="en-US" sz="2600" dirty="0">
              <a:solidFill>
                <a:schemeClr val="accent2"/>
              </a:solidFill>
              <a:latin typeface="+mj-lt"/>
              <a:ea typeface="黑体" panose="02010609060101010101" pitchFamily="49" charset="-122"/>
              <a:cs typeface="+mn-ea"/>
            </a:endParaRPr>
          </a:p>
          <a:p>
            <a:pPr indent="612140" algn="just">
              <a:lnSpc>
                <a:spcPct val="130000"/>
              </a:lnSpc>
              <a:spcBef>
                <a:spcPts val="1000"/>
              </a:spcBef>
            </a:pPr>
            <a:r>
              <a:rPr lang="zh-CN" altLang="en-US" sz="2600" dirty="0">
                <a:solidFill>
                  <a:schemeClr val="accent2"/>
                </a:solidFill>
                <a:latin typeface="+mj-lt"/>
                <a:ea typeface="黑体" panose="02010609060101010101" pitchFamily="49" charset="-122"/>
                <a:cs typeface="+mn-ea"/>
              </a:rPr>
              <a:t>（</a:t>
            </a:r>
            <a:r>
              <a:rPr lang="en-US" altLang="zh-CN" sz="2600" dirty="0">
                <a:solidFill>
                  <a:schemeClr val="accent2"/>
                </a:solidFill>
                <a:latin typeface="+mj-lt"/>
                <a:ea typeface="黑体" panose="02010609060101010101" pitchFamily="49" charset="-122"/>
                <a:cs typeface="+mn-ea"/>
              </a:rPr>
              <a:t>1</a:t>
            </a:r>
            <a:r>
              <a:rPr lang="zh-CN" altLang="en-US" sz="2600" dirty="0">
                <a:solidFill>
                  <a:schemeClr val="accent2"/>
                </a:solidFill>
                <a:latin typeface="+mj-lt"/>
                <a:ea typeface="黑体" panose="02010609060101010101" pitchFamily="49" charset="-122"/>
                <a:cs typeface="+mn-ea"/>
              </a:rPr>
              <a:t>）登录电脑端头条号，在进行身份验证后，即可撰写文章、微头条、问答，发视频、音频等。</a:t>
            </a:r>
            <a:endParaRPr lang="zh-CN" altLang="en-US" sz="2600" dirty="0">
              <a:solidFill>
                <a:schemeClr val="accent2"/>
              </a:solidFill>
              <a:latin typeface="+mj-lt"/>
              <a:ea typeface="黑体" panose="02010609060101010101" pitchFamily="49" charset="-122"/>
              <a:cs typeface="+mn-ea"/>
            </a:endParaRPr>
          </a:p>
          <a:p>
            <a:pPr indent="612140" algn="just">
              <a:lnSpc>
                <a:spcPct val="130000"/>
              </a:lnSpc>
              <a:spcBef>
                <a:spcPts val="1000"/>
              </a:spcBef>
            </a:pPr>
            <a:r>
              <a:rPr lang="zh-CN" altLang="en-US" sz="2600" dirty="0">
                <a:solidFill>
                  <a:schemeClr val="accent2"/>
                </a:solidFill>
                <a:latin typeface="+mj-lt"/>
                <a:ea typeface="黑体" panose="02010609060101010101" pitchFamily="49" charset="-122"/>
                <a:cs typeface="+mn-ea"/>
              </a:rPr>
              <a:t>（</a:t>
            </a:r>
            <a:r>
              <a:rPr lang="en-US" altLang="zh-CN" sz="2600" dirty="0">
                <a:solidFill>
                  <a:schemeClr val="accent2"/>
                </a:solidFill>
                <a:latin typeface="+mj-lt"/>
                <a:ea typeface="黑体" panose="02010609060101010101" pitchFamily="49" charset="-122"/>
                <a:cs typeface="+mn-ea"/>
              </a:rPr>
              <a:t>2</a:t>
            </a:r>
            <a:r>
              <a:rPr lang="zh-CN" altLang="en-US" sz="2600" dirty="0">
                <a:solidFill>
                  <a:schemeClr val="accent2"/>
                </a:solidFill>
                <a:latin typeface="+mj-lt"/>
                <a:ea typeface="黑体" panose="02010609060101010101" pitchFamily="49" charset="-122"/>
                <a:cs typeface="+mn-ea"/>
              </a:rPr>
              <a:t>）登录手机端今日头条，点击右上角的“发布”，即可选择微头条、文章、问答、视频、直播发布内容。</a:t>
            </a:r>
            <a:endParaRPr lang="zh-CN" altLang="en-US" sz="2600" dirty="0">
              <a:solidFill>
                <a:schemeClr val="accent2"/>
              </a:solidFill>
              <a:latin typeface="+mj-lt"/>
              <a:ea typeface="黑体" panose="02010609060101010101" pitchFamily="49" charset="-122"/>
              <a:cs typeface="+mn-ea"/>
            </a:endParaRPr>
          </a:p>
          <a:p>
            <a:pPr indent="612140" algn="just">
              <a:lnSpc>
                <a:spcPct val="130000"/>
              </a:lnSpc>
              <a:spcBef>
                <a:spcPts val="1000"/>
              </a:spcBef>
            </a:pPr>
            <a:r>
              <a:rPr lang="zh-CN" altLang="en-US" sz="2600" dirty="0">
                <a:solidFill>
                  <a:schemeClr val="accent2"/>
                </a:solidFill>
                <a:latin typeface="+mj-lt"/>
                <a:ea typeface="黑体" panose="02010609060101010101" pitchFamily="49" charset="-122"/>
                <a:cs typeface="+mn-ea"/>
              </a:rPr>
              <a:t>（</a:t>
            </a:r>
            <a:r>
              <a:rPr lang="en-US" altLang="zh-CN" sz="2600" dirty="0">
                <a:solidFill>
                  <a:schemeClr val="accent2"/>
                </a:solidFill>
                <a:latin typeface="+mj-lt"/>
                <a:ea typeface="黑体" panose="02010609060101010101" pitchFamily="49" charset="-122"/>
                <a:cs typeface="+mn-ea"/>
              </a:rPr>
              <a:t>3</a:t>
            </a:r>
            <a:r>
              <a:rPr lang="zh-CN" altLang="en-US" sz="2600" dirty="0">
                <a:solidFill>
                  <a:schemeClr val="accent2"/>
                </a:solidFill>
                <a:latin typeface="+mj-lt"/>
                <a:ea typeface="黑体" panose="02010609060101010101" pitchFamily="49" charset="-122"/>
                <a:cs typeface="+mn-ea"/>
              </a:rPr>
              <a:t>）选择撰写“文章”。登录电脑端头条号，完成文章编辑，在发文设置区选中“投放广告赚收益”（需加入创作者计划）。</a:t>
            </a:r>
            <a:endParaRPr lang="zh-CN" altLang="en-US" sz="260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7991" y="1700808"/>
            <a:ext cx="10360779" cy="2827697"/>
          </a:xfrm>
          <a:prstGeom prst="rect">
            <a:avLst/>
          </a:prstGeom>
          <a:noFill/>
        </p:spPr>
        <p:txBody>
          <a:bodyPr wrap="square" rtlCol="0" anchor="t">
            <a:spAutoFit/>
          </a:bodyPr>
          <a:lstStyle/>
          <a:p>
            <a:pPr indent="612140" algn="just">
              <a:lnSpc>
                <a:spcPct val="130000"/>
              </a:lnSpc>
              <a:spcBef>
                <a:spcPts val="800"/>
              </a:spcBef>
            </a:pPr>
            <a:r>
              <a:rPr lang="zh-CN" altLang="en-US" sz="2600" dirty="0">
                <a:solidFill>
                  <a:schemeClr val="accent2"/>
                </a:solidFill>
                <a:latin typeface="+mj-lt"/>
                <a:ea typeface="黑体" panose="02010609060101010101" pitchFamily="49" charset="-122"/>
                <a:cs typeface="+mn-ea"/>
              </a:rPr>
              <a:t>登录手机端今日头条，完成文章编辑，点击页面右下角的设置图标，进行广告设置选择。只有选择“头条广告”才有机会获得收益，选择“不投放广告”或“自营广告”则无法获得收益。</a:t>
            </a:r>
            <a:endParaRPr lang="zh-CN" altLang="en-US" sz="2600" dirty="0">
              <a:solidFill>
                <a:schemeClr val="accent2"/>
              </a:solidFill>
              <a:latin typeface="+mj-lt"/>
              <a:ea typeface="黑体" panose="02010609060101010101" pitchFamily="49" charset="-122"/>
              <a:cs typeface="+mn-ea"/>
            </a:endParaRPr>
          </a:p>
          <a:p>
            <a:pPr indent="612140" algn="just">
              <a:lnSpc>
                <a:spcPct val="130000"/>
              </a:lnSpc>
              <a:spcBef>
                <a:spcPts val="1500"/>
              </a:spcBef>
            </a:pPr>
            <a:r>
              <a:rPr lang="zh-CN" altLang="en-US" sz="2600" b="1" dirty="0">
                <a:solidFill>
                  <a:srgbClr val="C00000"/>
                </a:solidFill>
                <a:latin typeface="+mj-lt"/>
                <a:ea typeface="黑体" panose="02010609060101010101" pitchFamily="49" charset="-122"/>
                <a:cs typeface="+mn-ea"/>
              </a:rPr>
              <a:t>思考讨论：</a:t>
            </a:r>
            <a:r>
              <a:rPr lang="zh-CN" altLang="en-US" sz="2600" dirty="0">
                <a:solidFill>
                  <a:schemeClr val="accent2"/>
                </a:solidFill>
                <a:latin typeface="+mj-lt"/>
                <a:ea typeface="黑体" panose="02010609060101010101" pitchFamily="49" charset="-122"/>
                <a:cs typeface="+mn-ea"/>
              </a:rPr>
              <a:t>头条号属于新媒体平台的哪个平台？如何利用头条号赚取收益？</a:t>
            </a:r>
            <a:endParaRPr lang="zh-CN" altLang="en-US" sz="260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75278" y="942197"/>
            <a:ext cx="10846205" cy="4973606"/>
          </a:xfrm>
          <a:prstGeom prst="rect">
            <a:avLst/>
          </a:prstGeom>
          <a:noFill/>
        </p:spPr>
        <p:txBody>
          <a:bodyPr wrap="square" rtlCol="0" anchor="t">
            <a:spAutoFit/>
          </a:bodyPr>
          <a:lstStyle/>
          <a:p>
            <a:pPr indent="612140" algn="just">
              <a:lnSpc>
                <a:spcPct val="140000"/>
              </a:lnSpc>
              <a:spcBef>
                <a:spcPts val="1000"/>
              </a:spcBef>
            </a:pPr>
            <a:r>
              <a:rPr lang="zh-CN" altLang="en-US" sz="2800" dirty="0">
                <a:solidFill>
                  <a:schemeClr val="accent2"/>
                </a:solidFill>
                <a:latin typeface="+mj-lt"/>
                <a:ea typeface="黑体" panose="02010609060101010101" pitchFamily="49" charset="-122"/>
                <a:cs typeface="+mn-ea"/>
              </a:rPr>
              <a:t>本章主要介绍了新媒体运营的概念、新媒体运营的主要模块、新媒体运营数据分析工具；还介绍了新媒体运营的主要平台，重点讲述了网络直播运营、短视频运营、微信营销、微博营销等的营销技巧和运营策略。</a:t>
            </a:r>
            <a:endParaRPr lang="zh-CN" altLang="en-US" sz="2800" dirty="0">
              <a:solidFill>
                <a:schemeClr val="accent2"/>
              </a:solidFill>
              <a:latin typeface="+mj-lt"/>
              <a:ea typeface="黑体" panose="02010609060101010101" pitchFamily="49" charset="-122"/>
              <a:cs typeface="+mn-ea"/>
            </a:endParaRPr>
          </a:p>
          <a:p>
            <a:pPr indent="612140" algn="just">
              <a:lnSpc>
                <a:spcPct val="140000"/>
              </a:lnSpc>
              <a:spcBef>
                <a:spcPts val="1000"/>
              </a:spcBef>
            </a:pPr>
            <a:r>
              <a:rPr lang="zh-CN" altLang="en-US" sz="2800" dirty="0">
                <a:solidFill>
                  <a:schemeClr val="accent2"/>
                </a:solidFill>
                <a:latin typeface="+mj-lt"/>
                <a:ea typeface="黑体" panose="02010609060101010101" pitchFamily="49" charset="-122"/>
                <a:cs typeface="+mn-ea"/>
              </a:rPr>
              <a:t>学习本章后，读者应学会运用新媒体运营数据分析工具分析市场需求，掌握直播脚本、短视频脚本的撰写方法，理解微信、微博、头条号等新媒体平台的运营方式，掌握用户运营、产品运营、内容运营、活动运营等四大模块的内容。</a:t>
            </a:r>
            <a:endParaRPr lang="en-US" altLang="zh-CN" sz="280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98503" y="1772816"/>
            <a:ext cx="11212234" cy="3015441"/>
          </a:xfrm>
          <a:prstGeom prst="rect">
            <a:avLst/>
          </a:prstGeom>
          <a:noFill/>
        </p:spPr>
        <p:txBody>
          <a:bodyPr wrap="square" rtlCol="0" anchor="t">
            <a:spAutoFit/>
          </a:bodyPr>
          <a:lstStyle/>
          <a:p>
            <a:pPr indent="612140" algn="just">
              <a:lnSpc>
                <a:spcPct val="150000"/>
              </a:lnSpc>
              <a:spcBef>
                <a:spcPts val="800"/>
              </a:spcBef>
            </a:pPr>
            <a:r>
              <a:rPr lang="zh-CN" altLang="en-US" sz="2600" dirty="0">
                <a:solidFill>
                  <a:schemeClr val="accent2"/>
                </a:solidFill>
                <a:latin typeface="+mj-lt"/>
                <a:ea typeface="黑体" panose="02010609060101010101" pitchFamily="49" charset="-122"/>
                <a:cs typeface="+mn-ea"/>
              </a:rPr>
              <a:t>蜜雪冰城赚足了一波热度，收获了“蜜雪冰城社死现场”“蜜雪冰城主题曲”等数个热搜，截至</a:t>
            </a:r>
            <a:r>
              <a:rPr lang="en-US" altLang="zh-CN" sz="2600" dirty="0">
                <a:solidFill>
                  <a:schemeClr val="accent2"/>
                </a:solidFill>
                <a:latin typeface="+mj-lt"/>
                <a:ea typeface="黑体" panose="02010609060101010101" pitchFamily="49" charset="-122"/>
                <a:cs typeface="+mn-ea"/>
              </a:rPr>
              <a:t>2021</a:t>
            </a:r>
            <a:r>
              <a:rPr lang="zh-CN" altLang="en-US" sz="2600" dirty="0">
                <a:solidFill>
                  <a:schemeClr val="accent2"/>
                </a:solidFill>
                <a:latin typeface="+mj-lt"/>
                <a:ea typeface="黑体" panose="02010609060101010101" pitchFamily="49" charset="-122"/>
                <a:cs typeface="+mn-ea"/>
              </a:rPr>
              <a:t>年</a:t>
            </a:r>
            <a:r>
              <a:rPr lang="en-US" altLang="zh-CN" sz="2600" dirty="0">
                <a:solidFill>
                  <a:schemeClr val="accent2"/>
                </a:solidFill>
                <a:latin typeface="+mj-lt"/>
                <a:ea typeface="黑体" panose="02010609060101010101" pitchFamily="49" charset="-122"/>
                <a:cs typeface="+mn-ea"/>
              </a:rPr>
              <a:t>6</a:t>
            </a:r>
            <a:r>
              <a:rPr lang="zh-CN" altLang="en-US" sz="2600" dirty="0">
                <a:solidFill>
                  <a:schemeClr val="accent2"/>
                </a:solidFill>
                <a:latin typeface="+mj-lt"/>
                <a:ea typeface="黑体" panose="02010609060101010101" pitchFamily="49" charset="-122"/>
                <a:cs typeface="+mn-ea"/>
              </a:rPr>
              <a:t>月</a:t>
            </a:r>
            <a:r>
              <a:rPr lang="en-US" altLang="zh-CN" sz="2600" dirty="0">
                <a:solidFill>
                  <a:schemeClr val="accent2"/>
                </a:solidFill>
                <a:latin typeface="+mj-lt"/>
                <a:ea typeface="黑体" panose="02010609060101010101" pitchFamily="49" charset="-122"/>
                <a:cs typeface="+mn-ea"/>
              </a:rPr>
              <a:t>20</a:t>
            </a:r>
            <a:r>
              <a:rPr lang="zh-CN" altLang="en-US" sz="2600" dirty="0">
                <a:solidFill>
                  <a:schemeClr val="accent2"/>
                </a:solidFill>
                <a:latin typeface="+mj-lt"/>
                <a:ea typeface="黑体" panose="02010609060101010101" pitchFamily="49" charset="-122"/>
                <a:cs typeface="+mn-ea"/>
              </a:rPr>
              <a:t>日，微博话题阅读量超过</a:t>
            </a:r>
            <a:r>
              <a:rPr lang="en-US" altLang="zh-CN" sz="2600" dirty="0">
                <a:solidFill>
                  <a:schemeClr val="accent2"/>
                </a:solidFill>
                <a:latin typeface="+mj-lt"/>
                <a:ea typeface="黑体" panose="02010609060101010101" pitchFamily="49" charset="-122"/>
                <a:cs typeface="+mn-ea"/>
              </a:rPr>
              <a:t>1.3</a:t>
            </a:r>
            <a:r>
              <a:rPr lang="zh-CN" altLang="en-US" sz="2600" dirty="0">
                <a:solidFill>
                  <a:schemeClr val="accent2"/>
                </a:solidFill>
                <a:latin typeface="+mj-lt"/>
                <a:ea typeface="黑体" panose="02010609060101010101" pitchFamily="49" charset="-122"/>
                <a:cs typeface="+mn-ea"/>
              </a:rPr>
              <a:t>亿次，抖音相关话题下也有</a:t>
            </a:r>
            <a:r>
              <a:rPr lang="en-US" altLang="zh-CN" sz="2600" dirty="0">
                <a:solidFill>
                  <a:schemeClr val="accent2"/>
                </a:solidFill>
                <a:latin typeface="+mj-lt"/>
                <a:ea typeface="黑体" panose="02010609060101010101" pitchFamily="49" charset="-122"/>
                <a:cs typeface="+mn-ea"/>
              </a:rPr>
              <a:t>7.9</a:t>
            </a:r>
            <a:r>
              <a:rPr lang="zh-CN" altLang="en-US" sz="2600" dirty="0">
                <a:solidFill>
                  <a:schemeClr val="accent2"/>
                </a:solidFill>
                <a:latin typeface="+mj-lt"/>
                <a:ea typeface="黑体" panose="02010609060101010101" pitchFamily="49" charset="-122"/>
                <a:cs typeface="+mn-ea"/>
              </a:rPr>
              <a:t>亿次的播放量，蜜雪冰城相关话题一直保持着热度。这次活动是蜜雪冰城利用新媒体打造的一个教科书级别的营销案例，为行业树立了标杆，实现了超预期的营销效果。</a:t>
            </a:r>
            <a:endParaRPr lang="zh-CN" altLang="en-US" sz="2600" dirty="0">
              <a:solidFill>
                <a:schemeClr val="accent2"/>
              </a:solidFill>
              <a:latin typeface="+mj-lt"/>
              <a:ea typeface="黑体" panose="02010609060101010101" pitchFamily="49" charset="-122"/>
              <a:cs typeface="+mn-ea"/>
            </a:endParaRPr>
          </a:p>
        </p:txBody>
      </p:sp>
      <p:sp>
        <p:nvSpPr>
          <p:cNvPr id="3" name="文本框 2"/>
          <p:cNvSpPr txBox="1"/>
          <p:nvPr/>
        </p:nvSpPr>
        <p:spPr>
          <a:xfrm>
            <a:off x="6602095" y="1124585"/>
            <a:ext cx="4031615" cy="398780"/>
          </a:xfrm>
          <a:prstGeom prst="rect">
            <a:avLst/>
          </a:prstGeom>
          <a:solidFill>
            <a:schemeClr val="bg1"/>
          </a:solidFill>
        </p:spPr>
        <p:txBody>
          <a:bodyPr wrap="square" rtlCol="0" anchor="t">
            <a:spAutoFit/>
          </a:bodyPr>
          <a:p>
            <a:r>
              <a:rPr lang="zh-CN" altLang="en-US" sz="2000">
                <a:solidFill>
                  <a:schemeClr val="accent2"/>
                </a:solidFill>
                <a:hlinkClick r:id="rId1" action="ppaction://hlinkfile"/>
              </a:rPr>
              <a:t>点击视频：蜜雪冰城的网络营销</a:t>
            </a:r>
            <a:endParaRPr lang="zh-CN" altLang="en-US" sz="2000">
              <a:solidFill>
                <a:schemeClr val="accent2"/>
              </a:solidFill>
            </a:endParaRPr>
          </a:p>
        </p:txBody>
      </p:sp>
      <p:pic>
        <p:nvPicPr>
          <p:cNvPr id="4" name="图片 3">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3125" y="980440"/>
            <a:ext cx="648970" cy="648970"/>
          </a:xfrm>
          <a:prstGeom prst="rect">
            <a:avLst/>
          </a:prstGeom>
        </p:spPr>
      </p:pic>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7"/>
          <p:cNvSpPr>
            <a:spLocks noChangeShapeType="1"/>
          </p:cNvSpPr>
          <p:nvPr/>
        </p:nvSpPr>
        <p:spPr bwMode="auto">
          <a:xfrm>
            <a:off x="5478313" y="1033463"/>
            <a:ext cx="0" cy="5792787"/>
          </a:xfrm>
          <a:prstGeom prst="line">
            <a:avLst/>
          </a:prstGeom>
          <a:noFill/>
          <a:ln w="12700">
            <a:solidFill>
              <a:srgbClr val="FFFFFF"/>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8195" name="Freeform 5"/>
          <p:cNvSpPr/>
          <p:nvPr/>
        </p:nvSpPr>
        <p:spPr bwMode="auto">
          <a:xfrm>
            <a:off x="4011463" y="0"/>
            <a:ext cx="1952625" cy="942975"/>
          </a:xfrm>
          <a:custGeom>
            <a:avLst/>
            <a:gdLst>
              <a:gd name="T0" fmla="*/ 1518416723 w 2511"/>
              <a:gd name="T1" fmla="*/ 0 h 1219"/>
              <a:gd name="T2" fmla="*/ 1505718050 w 2511"/>
              <a:gd name="T3" fmla="*/ 16156666 h 1219"/>
              <a:gd name="T4" fmla="*/ 815748558 w 2511"/>
              <a:gd name="T5" fmla="*/ 698335259 h 1219"/>
              <a:gd name="T6" fmla="*/ 702063947 w 2511"/>
              <a:gd name="T7" fmla="*/ 698335259 h 1219"/>
              <a:gd name="T8" fmla="*/ 12698672 w 2511"/>
              <a:gd name="T9" fmla="*/ 16156666 h 1219"/>
              <a:gd name="T10" fmla="*/ 0 w 2511"/>
              <a:gd name="T11" fmla="*/ 0 h 1219"/>
              <a:gd name="T12" fmla="*/ 1518416723 w 2511"/>
              <a:gd name="T13" fmla="*/ 0 h 1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1" h="1219">
                <a:moveTo>
                  <a:pt x="2511" y="0"/>
                </a:moveTo>
                <a:cubicBezTo>
                  <a:pt x="2505" y="10"/>
                  <a:pt x="2498" y="18"/>
                  <a:pt x="2490" y="27"/>
                </a:cubicBezTo>
                <a:lnTo>
                  <a:pt x="1349" y="1167"/>
                </a:lnTo>
                <a:cubicBezTo>
                  <a:pt x="1298" y="1219"/>
                  <a:pt x="1213" y="1219"/>
                  <a:pt x="1161" y="1167"/>
                </a:cubicBezTo>
                <a:lnTo>
                  <a:pt x="21" y="27"/>
                </a:lnTo>
                <a:cubicBezTo>
                  <a:pt x="12" y="18"/>
                  <a:pt x="6" y="10"/>
                  <a:pt x="0" y="0"/>
                </a:cubicBezTo>
                <a:lnTo>
                  <a:pt x="2511"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96" name="Freeform 6"/>
          <p:cNvSpPr/>
          <p:nvPr/>
        </p:nvSpPr>
        <p:spPr bwMode="auto">
          <a:xfrm>
            <a:off x="4389288" y="0"/>
            <a:ext cx="2174875" cy="1042988"/>
          </a:xfrm>
          <a:custGeom>
            <a:avLst/>
            <a:gdLst>
              <a:gd name="T0" fmla="*/ 1690522254 w 2798"/>
              <a:gd name="T1" fmla="*/ 0 h 1349"/>
              <a:gd name="T2" fmla="*/ 912930598 w 2798"/>
              <a:gd name="T3" fmla="*/ 769928484 h 1349"/>
              <a:gd name="T4" fmla="*/ 778196392 w 2798"/>
              <a:gd name="T5" fmla="*/ 769928484 h 1349"/>
              <a:gd name="T6" fmla="*/ 0 w 2798"/>
              <a:gd name="T7" fmla="*/ 0 h 1349"/>
              <a:gd name="T8" fmla="*/ 1690522254 w 2798"/>
              <a:gd name="T9" fmla="*/ 0 h 13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8" h="1349">
                <a:moveTo>
                  <a:pt x="2798" y="0"/>
                </a:moveTo>
                <a:lnTo>
                  <a:pt x="1511" y="1288"/>
                </a:lnTo>
                <a:cubicBezTo>
                  <a:pt x="1449" y="1349"/>
                  <a:pt x="1349" y="1349"/>
                  <a:pt x="1288" y="1288"/>
                </a:cubicBezTo>
                <a:lnTo>
                  <a:pt x="0" y="0"/>
                </a:lnTo>
                <a:lnTo>
                  <a:pt x="279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97" name="Freeform 18"/>
          <p:cNvSpPr/>
          <p:nvPr/>
        </p:nvSpPr>
        <p:spPr bwMode="auto">
          <a:xfrm>
            <a:off x="4816325" y="1842562"/>
            <a:ext cx="139700" cy="160338"/>
          </a:xfrm>
          <a:custGeom>
            <a:avLst/>
            <a:gdLst>
              <a:gd name="T0" fmla="*/ 0 w 180"/>
              <a:gd name="T1" fmla="*/ 61797518 h 207"/>
              <a:gd name="T2" fmla="*/ 54211361 w 180"/>
              <a:gd name="T3" fmla="*/ 30598997 h 207"/>
              <a:gd name="T4" fmla="*/ 108422722 w 180"/>
              <a:gd name="T5" fmla="*/ 0 h 207"/>
              <a:gd name="T6" fmla="*/ 108422722 w 180"/>
              <a:gd name="T7" fmla="*/ 61797518 h 207"/>
              <a:gd name="T8" fmla="*/ 108422722 w 180"/>
              <a:gd name="T9" fmla="*/ 124194562 h 207"/>
              <a:gd name="T10" fmla="*/ 54211361 w 180"/>
              <a:gd name="T11" fmla="*/ 92996040 h 207"/>
              <a:gd name="T12" fmla="*/ 0 w 180"/>
              <a:gd name="T13" fmla="*/ 61797518 h 2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0" h="207">
                <a:moveTo>
                  <a:pt x="0" y="103"/>
                </a:moveTo>
                <a:lnTo>
                  <a:pt x="90" y="51"/>
                </a:lnTo>
                <a:lnTo>
                  <a:pt x="180" y="0"/>
                </a:lnTo>
                <a:lnTo>
                  <a:pt x="180" y="103"/>
                </a:lnTo>
                <a:lnTo>
                  <a:pt x="180" y="207"/>
                </a:lnTo>
                <a:lnTo>
                  <a:pt x="90" y="155"/>
                </a:lnTo>
                <a:lnTo>
                  <a:pt x="0" y="103"/>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98" name="Rectangle 3"/>
          <p:cNvSpPr txBox="1">
            <a:spLocks noChangeArrowheads="1"/>
          </p:cNvSpPr>
          <p:nvPr/>
        </p:nvSpPr>
        <p:spPr bwMode="auto">
          <a:xfrm>
            <a:off x="4998888" y="19050"/>
            <a:ext cx="104775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2400" dirty="0">
                <a:solidFill>
                  <a:srgbClr val="FFFFFF"/>
                </a:solidFill>
                <a:latin typeface="方正大黑简体" panose="03000509000000000000" pitchFamily="65" charset="-122"/>
                <a:ea typeface="方正大黑简体" panose="03000509000000000000" pitchFamily="65" charset="-122"/>
              </a:rPr>
              <a:t>目录</a:t>
            </a:r>
            <a:endParaRPr lang="zh-CN" altLang="en-US" sz="2400" dirty="0">
              <a:solidFill>
                <a:srgbClr val="FFFFFF"/>
              </a:solidFill>
              <a:latin typeface="方正大黑简体" panose="03000509000000000000" pitchFamily="65" charset="-122"/>
              <a:ea typeface="方正大黑简体" panose="03000509000000000000" pitchFamily="65" charset="-122"/>
            </a:endParaRPr>
          </a:p>
        </p:txBody>
      </p:sp>
      <p:sp>
        <p:nvSpPr>
          <p:cNvPr id="8199" name="Text Box 5"/>
          <p:cNvSpPr txBox="1">
            <a:spLocks noChangeArrowheads="1"/>
          </p:cNvSpPr>
          <p:nvPr/>
        </p:nvSpPr>
        <p:spPr bwMode="auto">
          <a:xfrm>
            <a:off x="4946500" y="457200"/>
            <a:ext cx="115411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None/>
            </a:pPr>
            <a:r>
              <a:rPr lang="en-US" altLang="zh-CN" sz="1400" dirty="0">
                <a:solidFill>
                  <a:srgbClr val="FFFFFF"/>
                </a:solidFill>
                <a:latin typeface="+mn-lt"/>
              </a:rPr>
              <a:t>C</a:t>
            </a:r>
            <a:r>
              <a:rPr lang="zh-CN" altLang="en-US" sz="1400" dirty="0">
                <a:solidFill>
                  <a:srgbClr val="FFFFFF"/>
                </a:solidFill>
                <a:latin typeface="+mn-lt"/>
              </a:rPr>
              <a:t>ontents</a:t>
            </a:r>
            <a:endParaRPr lang="zh-CN" altLang="en-US" sz="1400" dirty="0">
              <a:solidFill>
                <a:srgbClr val="FFFFFF"/>
              </a:solidFill>
              <a:latin typeface="+mn-lt"/>
            </a:endParaRPr>
          </a:p>
        </p:txBody>
      </p:sp>
      <p:grpSp>
        <p:nvGrpSpPr>
          <p:cNvPr id="8200" name="Group 21"/>
          <p:cNvGrpSpPr/>
          <p:nvPr/>
        </p:nvGrpSpPr>
        <p:grpSpPr bwMode="auto">
          <a:xfrm>
            <a:off x="0" y="6715125"/>
            <a:ext cx="12196763" cy="142875"/>
            <a:chOff x="0" y="0"/>
            <a:chExt cx="7634" cy="89"/>
          </a:xfrm>
        </p:grpSpPr>
        <p:sp>
          <p:nvSpPr>
            <p:cNvPr id="8229" name="Rectangle 22"/>
            <p:cNvSpPr>
              <a:spLocks noChangeArrowheads="1"/>
            </p:cNvSpPr>
            <p:nvPr/>
          </p:nvSpPr>
          <p:spPr bwMode="auto">
            <a:xfrm>
              <a:off x="0" y="0"/>
              <a:ext cx="1527" cy="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 name="Rectangle 23"/>
            <p:cNvSpPr>
              <a:spLocks noChangeArrowheads="1"/>
            </p:cNvSpPr>
            <p:nvPr/>
          </p:nvSpPr>
          <p:spPr bwMode="auto">
            <a:xfrm>
              <a:off x="1527" y="0"/>
              <a:ext cx="1527" cy="89"/>
            </a:xfrm>
            <a:prstGeom prst="rect">
              <a:avLst/>
            </a:prstGeom>
            <a:solidFill>
              <a:srgbClr val="B7D7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31" name="Rectangle 24"/>
            <p:cNvSpPr>
              <a:spLocks noChangeArrowheads="1"/>
            </p:cNvSpPr>
            <p:nvPr/>
          </p:nvSpPr>
          <p:spPr bwMode="auto">
            <a:xfrm>
              <a:off x="3054" y="0"/>
              <a:ext cx="1526" cy="89"/>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32" name="Rectangle 25"/>
            <p:cNvSpPr>
              <a:spLocks noChangeArrowheads="1"/>
            </p:cNvSpPr>
            <p:nvPr/>
          </p:nvSpPr>
          <p:spPr bwMode="auto">
            <a:xfrm>
              <a:off x="4580" y="0"/>
              <a:ext cx="1527" cy="8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 name="Rectangle 26"/>
            <p:cNvSpPr>
              <a:spLocks noChangeArrowheads="1"/>
            </p:cNvSpPr>
            <p:nvPr/>
          </p:nvSpPr>
          <p:spPr bwMode="auto">
            <a:xfrm>
              <a:off x="6107" y="0"/>
              <a:ext cx="1527" cy="8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grpSp>
      <p:cxnSp>
        <p:nvCxnSpPr>
          <p:cNvPr id="8206" name="直接连接符 35"/>
          <p:cNvCxnSpPr>
            <a:cxnSpLocks noChangeShapeType="1"/>
          </p:cNvCxnSpPr>
          <p:nvPr/>
        </p:nvCxnSpPr>
        <p:spPr bwMode="auto">
          <a:xfrm flipV="1">
            <a:off x="4735363" y="1558400"/>
            <a:ext cx="0" cy="2380000"/>
          </a:xfrm>
          <a:prstGeom prst="line">
            <a:avLst/>
          </a:prstGeom>
          <a:noFill/>
          <a:ln w="9525">
            <a:solidFill>
              <a:schemeClr val="tx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07" name="TextBox 52"/>
          <p:cNvSpPr txBox="1">
            <a:spLocks noChangeArrowheads="1"/>
          </p:cNvSpPr>
          <p:nvPr/>
        </p:nvSpPr>
        <p:spPr bwMode="auto">
          <a:xfrm>
            <a:off x="5964087" y="1684800"/>
            <a:ext cx="38800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方正大黑简体" panose="03000509000000000000" pitchFamily="65" charset="-122"/>
                <a:ea typeface="方正大黑简体" panose="03000509000000000000" pitchFamily="65" charset="-122"/>
              </a:rPr>
              <a:t>新媒体与新媒体运营</a:t>
            </a:r>
            <a:endParaRPr lang="zh-CN" altLang="en-US" sz="3200" dirty="0">
              <a:solidFill>
                <a:srgbClr val="FFFFFF"/>
              </a:solidFill>
              <a:latin typeface="方正大黑简体" panose="03000509000000000000" pitchFamily="65" charset="-122"/>
              <a:ea typeface="方正大黑简体" panose="03000509000000000000" pitchFamily="65" charset="-122"/>
            </a:endParaRPr>
          </a:p>
        </p:txBody>
      </p:sp>
      <p:sp>
        <p:nvSpPr>
          <p:cNvPr id="8203" name="TextBox 53"/>
          <p:cNvSpPr txBox="1">
            <a:spLocks noChangeArrowheads="1"/>
          </p:cNvSpPr>
          <p:nvPr/>
        </p:nvSpPr>
        <p:spPr bwMode="auto">
          <a:xfrm>
            <a:off x="5964086" y="2804400"/>
            <a:ext cx="26558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方正大黑简体" panose="03000509000000000000" pitchFamily="65" charset="-122"/>
                <a:ea typeface="方正大黑简体" panose="03000509000000000000" pitchFamily="65" charset="-122"/>
              </a:rPr>
              <a:t>网络直播运营</a:t>
            </a:r>
            <a:endParaRPr lang="zh-CN" altLang="en-US" sz="3200" dirty="0">
              <a:solidFill>
                <a:srgbClr val="FFFFFF"/>
              </a:solidFill>
              <a:latin typeface="方正大黑简体" panose="03000509000000000000" pitchFamily="65" charset="-122"/>
              <a:ea typeface="方正大黑简体" panose="03000509000000000000" pitchFamily="65" charset="-122"/>
            </a:endParaRPr>
          </a:p>
        </p:txBody>
      </p:sp>
      <p:sp>
        <p:nvSpPr>
          <p:cNvPr id="8204" name="TextBox 54"/>
          <p:cNvSpPr txBox="1">
            <a:spLocks noChangeArrowheads="1"/>
          </p:cNvSpPr>
          <p:nvPr/>
        </p:nvSpPr>
        <p:spPr bwMode="auto">
          <a:xfrm>
            <a:off x="5964088" y="3924000"/>
            <a:ext cx="22529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方正大黑简体" panose="03000509000000000000" pitchFamily="65" charset="-122"/>
                <a:ea typeface="方正大黑简体" panose="03000509000000000000" pitchFamily="65" charset="-122"/>
              </a:rPr>
              <a:t>短视频运营</a:t>
            </a:r>
            <a:endParaRPr lang="zh-CN" altLang="en-US" sz="3200" dirty="0">
              <a:solidFill>
                <a:srgbClr val="FFFFFF"/>
              </a:solidFill>
              <a:latin typeface="方正大黑简体" panose="03000509000000000000" pitchFamily="65" charset="-122"/>
              <a:ea typeface="方正大黑简体" panose="03000509000000000000" pitchFamily="65" charset="-122"/>
            </a:endParaRPr>
          </a:p>
        </p:txBody>
      </p:sp>
      <p:sp>
        <p:nvSpPr>
          <p:cNvPr id="8205" name="TextBox 55"/>
          <p:cNvSpPr txBox="1">
            <a:spLocks noChangeArrowheads="1"/>
          </p:cNvSpPr>
          <p:nvPr/>
        </p:nvSpPr>
        <p:spPr bwMode="auto">
          <a:xfrm>
            <a:off x="5964087" y="5043600"/>
            <a:ext cx="40024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方正大黑简体" panose="03000509000000000000" pitchFamily="65" charset="-122"/>
                <a:ea typeface="方正大黑简体" panose="03000509000000000000" pitchFamily="65" charset="-122"/>
              </a:rPr>
              <a:t>微信营销和微博营销</a:t>
            </a:r>
            <a:endParaRPr lang="zh-CN" altLang="en-US" sz="3200" dirty="0">
              <a:solidFill>
                <a:srgbClr val="FFFFFF"/>
              </a:solidFill>
              <a:latin typeface="方正大黑简体" panose="03000509000000000000" pitchFamily="65" charset="-122"/>
              <a:ea typeface="方正大黑简体" panose="03000509000000000000" pitchFamily="65" charset="-122"/>
            </a:endParaRPr>
          </a:p>
        </p:txBody>
      </p:sp>
      <p:grpSp>
        <p:nvGrpSpPr>
          <p:cNvPr id="8208" name="组合 60"/>
          <p:cNvGrpSpPr/>
          <p:nvPr/>
        </p:nvGrpSpPr>
        <p:grpSpPr bwMode="auto">
          <a:xfrm>
            <a:off x="5184625" y="5058000"/>
            <a:ext cx="584200" cy="557212"/>
            <a:chOff x="0" y="0"/>
            <a:chExt cx="650875" cy="620712"/>
          </a:xfrm>
        </p:grpSpPr>
        <p:sp>
          <p:nvSpPr>
            <p:cNvPr id="8225" name="Oval 11"/>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26" name="Freeform 12"/>
            <p:cNvSpPr>
              <a:spLocks noEditPoints="1"/>
            </p:cNvSpPr>
            <p:nvPr/>
          </p:nvSpPr>
          <p:spPr bwMode="auto">
            <a:xfrm>
              <a:off x="98425" y="88900"/>
              <a:ext cx="469900" cy="425450"/>
            </a:xfrm>
            <a:custGeom>
              <a:avLst/>
              <a:gdLst>
                <a:gd name="T0" fmla="*/ 160731222 w 573"/>
                <a:gd name="T1" fmla="*/ 301044517 h 545"/>
                <a:gd name="T2" fmla="*/ 160731222 w 573"/>
                <a:gd name="T3" fmla="*/ 316279530 h 545"/>
                <a:gd name="T4" fmla="*/ 233362345 w 573"/>
                <a:gd name="T5" fmla="*/ 308357573 h 545"/>
                <a:gd name="T6" fmla="*/ 224619581 w 573"/>
                <a:gd name="T7" fmla="*/ 277277865 h 545"/>
                <a:gd name="T8" fmla="*/ 160731222 w 573"/>
                <a:gd name="T9" fmla="*/ 277277865 h 545"/>
                <a:gd name="T10" fmla="*/ 160731222 w 573"/>
                <a:gd name="T11" fmla="*/ 292512878 h 545"/>
                <a:gd name="T12" fmla="*/ 233362345 w 573"/>
                <a:gd name="T13" fmla="*/ 285200603 h 545"/>
                <a:gd name="T14" fmla="*/ 192339173 w 573"/>
                <a:gd name="T15" fmla="*/ 332124225 h 545"/>
                <a:gd name="T16" fmla="*/ 220584837 w 573"/>
                <a:gd name="T17" fmla="*/ 322982905 h 545"/>
                <a:gd name="T18" fmla="*/ 192339173 w 573"/>
                <a:gd name="T19" fmla="*/ 332124225 h 545"/>
                <a:gd name="T20" fmla="*/ 193684087 w 573"/>
                <a:gd name="T21" fmla="*/ 88972914 h 545"/>
                <a:gd name="T22" fmla="*/ 102894979 w 573"/>
                <a:gd name="T23" fmla="*/ 165757662 h 545"/>
                <a:gd name="T24" fmla="*/ 156695659 w 573"/>
                <a:gd name="T25" fmla="*/ 268746226 h 545"/>
                <a:gd name="T26" fmla="*/ 193684087 w 573"/>
                <a:gd name="T27" fmla="*/ 271184172 h 545"/>
                <a:gd name="T28" fmla="*/ 238742823 w 573"/>
                <a:gd name="T29" fmla="*/ 246198157 h 545"/>
                <a:gd name="T30" fmla="*/ 193684087 w 573"/>
                <a:gd name="T31" fmla="*/ 88972914 h 545"/>
                <a:gd name="T32" fmla="*/ 75994229 w 573"/>
                <a:gd name="T33" fmla="*/ 179773312 h 545"/>
                <a:gd name="T34" fmla="*/ 14795699 w 573"/>
                <a:gd name="T35" fmla="*/ 168804508 h 545"/>
                <a:gd name="T36" fmla="*/ 14795699 w 573"/>
                <a:gd name="T37" fmla="*/ 190742896 h 545"/>
                <a:gd name="T38" fmla="*/ 75994229 w 573"/>
                <a:gd name="T39" fmla="*/ 179773312 h 545"/>
                <a:gd name="T40" fmla="*/ 370555103 w 573"/>
                <a:gd name="T41" fmla="*/ 168804508 h 545"/>
                <a:gd name="T42" fmla="*/ 309356574 w 573"/>
                <a:gd name="T43" fmla="*/ 179773312 h 545"/>
                <a:gd name="T44" fmla="*/ 370555103 w 573"/>
                <a:gd name="T45" fmla="*/ 190742896 h 545"/>
                <a:gd name="T46" fmla="*/ 370555103 w 573"/>
                <a:gd name="T47" fmla="*/ 168804508 h 545"/>
                <a:gd name="T48" fmla="*/ 294561694 w 573"/>
                <a:gd name="T49" fmla="*/ 101161081 h 545"/>
                <a:gd name="T50" fmla="*/ 329531931 w 573"/>
                <a:gd name="T51" fmla="*/ 54236678 h 545"/>
                <a:gd name="T52" fmla="*/ 277748623 w 573"/>
                <a:gd name="T53" fmla="*/ 85926068 h 545"/>
                <a:gd name="T54" fmla="*/ 294561694 w 573"/>
                <a:gd name="T55" fmla="*/ 101161081 h 545"/>
                <a:gd name="T56" fmla="*/ 191666716 w 573"/>
                <a:gd name="T57" fmla="*/ 68862791 h 545"/>
                <a:gd name="T58" fmla="*/ 203771766 w 573"/>
                <a:gd name="T59" fmla="*/ 13406749 h 545"/>
                <a:gd name="T60" fmla="*/ 179561665 w 573"/>
                <a:gd name="T61" fmla="*/ 13406749 h 545"/>
                <a:gd name="T62" fmla="*/ 191666716 w 573"/>
                <a:gd name="T63" fmla="*/ 68862791 h 545"/>
                <a:gd name="T64" fmla="*/ 86754365 w 573"/>
                <a:gd name="T65" fmla="*/ 96894871 h 545"/>
                <a:gd name="T66" fmla="*/ 103567436 w 573"/>
                <a:gd name="T67" fmla="*/ 81659858 h 545"/>
                <a:gd name="T68" fmla="*/ 51783308 w 573"/>
                <a:gd name="T69" fmla="*/ 49971249 h 545"/>
                <a:gd name="T70" fmla="*/ 86754365 w 573"/>
                <a:gd name="T71" fmla="*/ 96894871 h 545"/>
                <a:gd name="T72" fmla="*/ 90789108 w 573"/>
                <a:gd name="T73" fmla="*/ 258386324 h 545"/>
                <a:gd name="T74" fmla="*/ 55818872 w 573"/>
                <a:gd name="T75" fmla="*/ 304701045 h 545"/>
                <a:gd name="T76" fmla="*/ 107602180 w 573"/>
                <a:gd name="T77" fmla="*/ 273621337 h 545"/>
                <a:gd name="T78" fmla="*/ 90789108 w 573"/>
                <a:gd name="T79" fmla="*/ 258386324 h 545"/>
                <a:gd name="T80" fmla="*/ 298596438 w 573"/>
                <a:gd name="T81" fmla="*/ 262652533 h 545"/>
                <a:gd name="T82" fmla="*/ 281783367 w 573"/>
                <a:gd name="T83" fmla="*/ 277887547 h 545"/>
                <a:gd name="T84" fmla="*/ 333567495 w 573"/>
                <a:gd name="T85" fmla="*/ 309576155 h 545"/>
                <a:gd name="T86" fmla="*/ 298596438 w 573"/>
                <a:gd name="T87" fmla="*/ 262652533 h 5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73" h="545">
                  <a:moveTo>
                    <a:pt x="334" y="494"/>
                  </a:moveTo>
                  <a:lnTo>
                    <a:pt x="239" y="494"/>
                  </a:lnTo>
                  <a:cubicBezTo>
                    <a:pt x="232" y="494"/>
                    <a:pt x="226" y="499"/>
                    <a:pt x="226" y="506"/>
                  </a:cubicBezTo>
                  <a:cubicBezTo>
                    <a:pt x="226" y="513"/>
                    <a:pt x="232" y="519"/>
                    <a:pt x="239" y="519"/>
                  </a:cubicBezTo>
                  <a:lnTo>
                    <a:pt x="334" y="519"/>
                  </a:lnTo>
                  <a:cubicBezTo>
                    <a:pt x="341" y="519"/>
                    <a:pt x="347" y="513"/>
                    <a:pt x="347" y="506"/>
                  </a:cubicBezTo>
                  <a:cubicBezTo>
                    <a:pt x="347" y="499"/>
                    <a:pt x="341" y="494"/>
                    <a:pt x="334" y="494"/>
                  </a:cubicBezTo>
                  <a:close/>
                  <a:moveTo>
                    <a:pt x="334" y="455"/>
                  </a:moveTo>
                  <a:lnTo>
                    <a:pt x="334" y="455"/>
                  </a:lnTo>
                  <a:lnTo>
                    <a:pt x="239" y="455"/>
                  </a:lnTo>
                  <a:cubicBezTo>
                    <a:pt x="232" y="455"/>
                    <a:pt x="226" y="461"/>
                    <a:pt x="226" y="468"/>
                  </a:cubicBezTo>
                  <a:cubicBezTo>
                    <a:pt x="226" y="475"/>
                    <a:pt x="232" y="480"/>
                    <a:pt x="239" y="480"/>
                  </a:cubicBezTo>
                  <a:lnTo>
                    <a:pt x="334" y="480"/>
                  </a:lnTo>
                  <a:cubicBezTo>
                    <a:pt x="341" y="480"/>
                    <a:pt x="347" y="475"/>
                    <a:pt x="347" y="468"/>
                  </a:cubicBezTo>
                  <a:cubicBezTo>
                    <a:pt x="347" y="461"/>
                    <a:pt x="341" y="455"/>
                    <a:pt x="334" y="455"/>
                  </a:cubicBezTo>
                  <a:close/>
                  <a:moveTo>
                    <a:pt x="286" y="545"/>
                  </a:moveTo>
                  <a:lnTo>
                    <a:pt x="286" y="545"/>
                  </a:lnTo>
                  <a:lnTo>
                    <a:pt x="328" y="530"/>
                  </a:lnTo>
                  <a:lnTo>
                    <a:pt x="245" y="530"/>
                  </a:lnTo>
                  <a:lnTo>
                    <a:pt x="286" y="545"/>
                  </a:lnTo>
                  <a:close/>
                  <a:moveTo>
                    <a:pt x="288" y="146"/>
                  </a:moveTo>
                  <a:lnTo>
                    <a:pt x="288" y="146"/>
                  </a:lnTo>
                  <a:lnTo>
                    <a:pt x="285" y="146"/>
                  </a:lnTo>
                  <a:cubicBezTo>
                    <a:pt x="215" y="146"/>
                    <a:pt x="153" y="203"/>
                    <a:pt x="153" y="272"/>
                  </a:cubicBezTo>
                  <a:cubicBezTo>
                    <a:pt x="153" y="342"/>
                    <a:pt x="211" y="382"/>
                    <a:pt x="217" y="404"/>
                  </a:cubicBezTo>
                  <a:cubicBezTo>
                    <a:pt x="223" y="425"/>
                    <a:pt x="217" y="436"/>
                    <a:pt x="233" y="441"/>
                  </a:cubicBezTo>
                  <a:cubicBezTo>
                    <a:pt x="249" y="446"/>
                    <a:pt x="285" y="445"/>
                    <a:pt x="285" y="445"/>
                  </a:cubicBezTo>
                  <a:lnTo>
                    <a:pt x="288" y="445"/>
                  </a:lnTo>
                  <a:cubicBezTo>
                    <a:pt x="288" y="445"/>
                    <a:pt x="324" y="446"/>
                    <a:pt x="340" y="441"/>
                  </a:cubicBezTo>
                  <a:cubicBezTo>
                    <a:pt x="355" y="436"/>
                    <a:pt x="349" y="425"/>
                    <a:pt x="355" y="404"/>
                  </a:cubicBezTo>
                  <a:cubicBezTo>
                    <a:pt x="361" y="382"/>
                    <a:pt x="420" y="342"/>
                    <a:pt x="420" y="272"/>
                  </a:cubicBezTo>
                  <a:cubicBezTo>
                    <a:pt x="420" y="203"/>
                    <a:pt x="358" y="146"/>
                    <a:pt x="288" y="146"/>
                  </a:cubicBezTo>
                  <a:close/>
                  <a:moveTo>
                    <a:pt x="113" y="295"/>
                  </a:moveTo>
                  <a:lnTo>
                    <a:pt x="113" y="295"/>
                  </a:lnTo>
                  <a:cubicBezTo>
                    <a:pt x="113" y="285"/>
                    <a:pt x="103" y="277"/>
                    <a:pt x="91" y="277"/>
                  </a:cubicBezTo>
                  <a:lnTo>
                    <a:pt x="22" y="277"/>
                  </a:lnTo>
                  <a:cubicBezTo>
                    <a:pt x="10" y="277"/>
                    <a:pt x="0" y="285"/>
                    <a:pt x="0" y="295"/>
                  </a:cubicBezTo>
                  <a:cubicBezTo>
                    <a:pt x="0" y="305"/>
                    <a:pt x="10" y="313"/>
                    <a:pt x="22" y="313"/>
                  </a:cubicBezTo>
                  <a:lnTo>
                    <a:pt x="91" y="313"/>
                  </a:lnTo>
                  <a:cubicBezTo>
                    <a:pt x="103" y="313"/>
                    <a:pt x="113" y="305"/>
                    <a:pt x="113" y="295"/>
                  </a:cubicBezTo>
                  <a:close/>
                  <a:moveTo>
                    <a:pt x="551" y="277"/>
                  </a:moveTo>
                  <a:lnTo>
                    <a:pt x="551" y="277"/>
                  </a:lnTo>
                  <a:lnTo>
                    <a:pt x="482" y="277"/>
                  </a:lnTo>
                  <a:cubicBezTo>
                    <a:pt x="470" y="277"/>
                    <a:pt x="460" y="285"/>
                    <a:pt x="460" y="295"/>
                  </a:cubicBezTo>
                  <a:cubicBezTo>
                    <a:pt x="460" y="305"/>
                    <a:pt x="470" y="313"/>
                    <a:pt x="482" y="313"/>
                  </a:cubicBezTo>
                  <a:lnTo>
                    <a:pt x="551" y="313"/>
                  </a:lnTo>
                  <a:cubicBezTo>
                    <a:pt x="563" y="313"/>
                    <a:pt x="573" y="305"/>
                    <a:pt x="573" y="295"/>
                  </a:cubicBezTo>
                  <a:cubicBezTo>
                    <a:pt x="573" y="285"/>
                    <a:pt x="563" y="277"/>
                    <a:pt x="551" y="277"/>
                  </a:cubicBezTo>
                  <a:close/>
                  <a:moveTo>
                    <a:pt x="438" y="166"/>
                  </a:moveTo>
                  <a:lnTo>
                    <a:pt x="438" y="166"/>
                  </a:lnTo>
                  <a:lnTo>
                    <a:pt x="487" y="117"/>
                  </a:lnTo>
                  <a:cubicBezTo>
                    <a:pt x="495" y="109"/>
                    <a:pt x="497" y="96"/>
                    <a:pt x="490" y="89"/>
                  </a:cubicBezTo>
                  <a:cubicBezTo>
                    <a:pt x="483" y="82"/>
                    <a:pt x="470" y="84"/>
                    <a:pt x="462" y="92"/>
                  </a:cubicBezTo>
                  <a:lnTo>
                    <a:pt x="413" y="141"/>
                  </a:lnTo>
                  <a:cubicBezTo>
                    <a:pt x="405" y="149"/>
                    <a:pt x="403" y="162"/>
                    <a:pt x="410" y="169"/>
                  </a:cubicBezTo>
                  <a:cubicBezTo>
                    <a:pt x="417" y="176"/>
                    <a:pt x="430" y="175"/>
                    <a:pt x="438" y="166"/>
                  </a:cubicBezTo>
                  <a:close/>
                  <a:moveTo>
                    <a:pt x="285" y="113"/>
                  </a:moveTo>
                  <a:lnTo>
                    <a:pt x="285" y="113"/>
                  </a:lnTo>
                  <a:cubicBezTo>
                    <a:pt x="295" y="113"/>
                    <a:pt x="303" y="103"/>
                    <a:pt x="303" y="91"/>
                  </a:cubicBezTo>
                  <a:lnTo>
                    <a:pt x="303" y="22"/>
                  </a:lnTo>
                  <a:cubicBezTo>
                    <a:pt x="303" y="10"/>
                    <a:pt x="295" y="0"/>
                    <a:pt x="285" y="0"/>
                  </a:cubicBezTo>
                  <a:cubicBezTo>
                    <a:pt x="275" y="0"/>
                    <a:pt x="267" y="10"/>
                    <a:pt x="267" y="22"/>
                  </a:cubicBezTo>
                  <a:lnTo>
                    <a:pt x="267" y="91"/>
                  </a:lnTo>
                  <a:cubicBezTo>
                    <a:pt x="267" y="103"/>
                    <a:pt x="275" y="113"/>
                    <a:pt x="285" y="113"/>
                  </a:cubicBezTo>
                  <a:close/>
                  <a:moveTo>
                    <a:pt x="129" y="159"/>
                  </a:moveTo>
                  <a:lnTo>
                    <a:pt x="129" y="159"/>
                  </a:lnTo>
                  <a:cubicBezTo>
                    <a:pt x="137" y="168"/>
                    <a:pt x="150" y="169"/>
                    <a:pt x="157" y="162"/>
                  </a:cubicBezTo>
                  <a:cubicBezTo>
                    <a:pt x="164" y="155"/>
                    <a:pt x="162" y="142"/>
                    <a:pt x="154" y="134"/>
                  </a:cubicBezTo>
                  <a:lnTo>
                    <a:pt x="105" y="85"/>
                  </a:lnTo>
                  <a:cubicBezTo>
                    <a:pt x="97" y="77"/>
                    <a:pt x="84" y="75"/>
                    <a:pt x="77" y="82"/>
                  </a:cubicBezTo>
                  <a:cubicBezTo>
                    <a:pt x="70" y="89"/>
                    <a:pt x="71" y="102"/>
                    <a:pt x="80" y="110"/>
                  </a:cubicBezTo>
                  <a:lnTo>
                    <a:pt x="129" y="159"/>
                  </a:lnTo>
                  <a:close/>
                  <a:moveTo>
                    <a:pt x="135" y="424"/>
                  </a:moveTo>
                  <a:lnTo>
                    <a:pt x="135" y="424"/>
                  </a:lnTo>
                  <a:lnTo>
                    <a:pt x="86" y="472"/>
                  </a:lnTo>
                  <a:cubicBezTo>
                    <a:pt x="77" y="481"/>
                    <a:pt x="76" y="493"/>
                    <a:pt x="83" y="500"/>
                  </a:cubicBezTo>
                  <a:cubicBezTo>
                    <a:pt x="90" y="507"/>
                    <a:pt x="103" y="506"/>
                    <a:pt x="111" y="498"/>
                  </a:cubicBezTo>
                  <a:lnTo>
                    <a:pt x="160" y="449"/>
                  </a:lnTo>
                  <a:cubicBezTo>
                    <a:pt x="168" y="440"/>
                    <a:pt x="169" y="428"/>
                    <a:pt x="163" y="421"/>
                  </a:cubicBezTo>
                  <a:cubicBezTo>
                    <a:pt x="156" y="414"/>
                    <a:pt x="143" y="415"/>
                    <a:pt x="135" y="424"/>
                  </a:cubicBezTo>
                  <a:close/>
                  <a:moveTo>
                    <a:pt x="444" y="431"/>
                  </a:moveTo>
                  <a:lnTo>
                    <a:pt x="444" y="431"/>
                  </a:lnTo>
                  <a:cubicBezTo>
                    <a:pt x="436" y="422"/>
                    <a:pt x="423" y="421"/>
                    <a:pt x="416" y="428"/>
                  </a:cubicBezTo>
                  <a:cubicBezTo>
                    <a:pt x="409" y="435"/>
                    <a:pt x="410" y="448"/>
                    <a:pt x="419" y="456"/>
                  </a:cubicBezTo>
                  <a:lnTo>
                    <a:pt x="468" y="505"/>
                  </a:lnTo>
                  <a:cubicBezTo>
                    <a:pt x="476" y="513"/>
                    <a:pt x="489" y="514"/>
                    <a:pt x="496" y="508"/>
                  </a:cubicBezTo>
                  <a:cubicBezTo>
                    <a:pt x="503" y="501"/>
                    <a:pt x="501" y="488"/>
                    <a:pt x="493" y="480"/>
                  </a:cubicBezTo>
                  <a:lnTo>
                    <a:pt x="444" y="4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209" name="组合 63"/>
          <p:cNvGrpSpPr/>
          <p:nvPr/>
        </p:nvGrpSpPr>
        <p:grpSpPr bwMode="auto">
          <a:xfrm>
            <a:off x="5184625" y="2818800"/>
            <a:ext cx="584200" cy="557212"/>
            <a:chOff x="0" y="0"/>
            <a:chExt cx="650875" cy="620712"/>
          </a:xfrm>
        </p:grpSpPr>
        <p:sp>
          <p:nvSpPr>
            <p:cNvPr id="8223" name="Oval 14"/>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24" name="Freeform 15"/>
            <p:cNvSpPr>
              <a:spLocks noEditPoints="1"/>
            </p:cNvSpPr>
            <p:nvPr/>
          </p:nvSpPr>
          <p:spPr bwMode="auto">
            <a:xfrm>
              <a:off x="144463" y="112712"/>
              <a:ext cx="446087" cy="393700"/>
            </a:xfrm>
            <a:custGeom>
              <a:avLst/>
              <a:gdLst>
                <a:gd name="T0" fmla="*/ 0 w 545"/>
                <a:gd name="T1" fmla="*/ 181727242 h 505"/>
                <a:gd name="T2" fmla="*/ 140690929 w 545"/>
                <a:gd name="T3" fmla="*/ 306930079 h 505"/>
                <a:gd name="T4" fmla="*/ 245874151 w 545"/>
                <a:gd name="T5" fmla="*/ 290520195 h 505"/>
                <a:gd name="T6" fmla="*/ 222425526 w 545"/>
                <a:gd name="T7" fmla="*/ 135535708 h 505"/>
                <a:gd name="T8" fmla="*/ 216395576 w 545"/>
                <a:gd name="T9" fmla="*/ 285049714 h 505"/>
                <a:gd name="T10" fmla="*/ 143370725 w 545"/>
                <a:gd name="T11" fmla="*/ 257091557 h 505"/>
                <a:gd name="T12" fmla="*/ 123272255 w 545"/>
                <a:gd name="T13" fmla="*/ 179295658 h 505"/>
                <a:gd name="T14" fmla="*/ 24788523 w 545"/>
                <a:gd name="T15" fmla="*/ 176256761 h 505"/>
                <a:gd name="T16" fmla="*/ 28137858 w 545"/>
                <a:gd name="T17" fmla="*/ 56523626 h 505"/>
                <a:gd name="T18" fmla="*/ 143370725 w 545"/>
                <a:gd name="T19" fmla="*/ 32212456 h 505"/>
                <a:gd name="T20" fmla="*/ 0 w 545"/>
                <a:gd name="T21" fmla="*/ 54092821 h 505"/>
                <a:gd name="T22" fmla="*/ 205676392 w 545"/>
                <a:gd name="T23" fmla="*/ 63209510 h 505"/>
                <a:gd name="T24" fmla="*/ 192946951 w 545"/>
                <a:gd name="T25" fmla="*/ 50445833 h 505"/>
                <a:gd name="T26" fmla="*/ 202996596 w 545"/>
                <a:gd name="T27" fmla="*/ 43152638 h 505"/>
                <a:gd name="T28" fmla="*/ 227785118 w 545"/>
                <a:gd name="T29" fmla="*/ 43152638 h 505"/>
                <a:gd name="T30" fmla="*/ 237833944 w 545"/>
                <a:gd name="T31" fmla="*/ 50445833 h 505"/>
                <a:gd name="T32" fmla="*/ 225774862 w 545"/>
                <a:gd name="T33" fmla="*/ 63209510 h 505"/>
                <a:gd name="T34" fmla="*/ 237833944 w 545"/>
                <a:gd name="T35" fmla="*/ 76580497 h 505"/>
                <a:gd name="T36" fmla="*/ 227785118 w 545"/>
                <a:gd name="T37" fmla="*/ 83873692 h 505"/>
                <a:gd name="T38" fmla="*/ 202996596 w 545"/>
                <a:gd name="T39" fmla="*/ 83873692 h 505"/>
                <a:gd name="T40" fmla="*/ 192946951 w 545"/>
                <a:gd name="T41" fmla="*/ 76580497 h 505"/>
                <a:gd name="T42" fmla="*/ 298130173 w 545"/>
                <a:gd name="T43" fmla="*/ 115478837 h 505"/>
                <a:gd name="T44" fmla="*/ 360435840 w 545"/>
                <a:gd name="T45" fmla="*/ 188412346 h 505"/>
                <a:gd name="T46" fmla="*/ 334977778 w 545"/>
                <a:gd name="T47" fmla="*/ 195098230 h 505"/>
                <a:gd name="T48" fmla="*/ 298130173 w 545"/>
                <a:gd name="T49" fmla="*/ 115478837 h 505"/>
                <a:gd name="T50" fmla="*/ 260613029 w 545"/>
                <a:gd name="T51" fmla="*/ 22487676 h 505"/>
                <a:gd name="T52" fmla="*/ 288081348 w 545"/>
                <a:gd name="T53" fmla="*/ 114870746 h 505"/>
                <a:gd name="T54" fmla="*/ 275351907 w 545"/>
                <a:gd name="T55" fmla="*/ 128849824 h 505"/>
                <a:gd name="T56" fmla="*/ 251903283 w 545"/>
                <a:gd name="T57" fmla="*/ 110616447 h 505"/>
                <a:gd name="T58" fmla="*/ 170168685 w 545"/>
                <a:gd name="T59" fmla="*/ 22487676 h 505"/>
                <a:gd name="T60" fmla="*/ 245874151 w 545"/>
                <a:gd name="T61" fmla="*/ 35859443 h 505"/>
                <a:gd name="T62" fmla="*/ 185577922 w 545"/>
                <a:gd name="T63" fmla="*/ 90559576 h 505"/>
                <a:gd name="T64" fmla="*/ 116571946 w 545"/>
                <a:gd name="T65" fmla="*/ 267424428 h 505"/>
                <a:gd name="T66" fmla="*/ 44886993 w 545"/>
                <a:gd name="T67" fmla="*/ 200567931 h 505"/>
                <a:gd name="T68" fmla="*/ 116571946 w 545"/>
                <a:gd name="T69" fmla="*/ 267424428 h 505"/>
                <a:gd name="T70" fmla="*/ 42207197 w 545"/>
                <a:gd name="T71" fmla="*/ 86912588 h 505"/>
                <a:gd name="T72" fmla="*/ 143370725 w 545"/>
                <a:gd name="T73" fmla="*/ 92383069 h 505"/>
                <a:gd name="T74" fmla="*/ 91113884 w 545"/>
                <a:gd name="T75" fmla="*/ 74149692 h 505"/>
                <a:gd name="T76" fmla="*/ 42207197 w 545"/>
                <a:gd name="T77" fmla="*/ 141005409 h 505"/>
                <a:gd name="T78" fmla="*/ 46226891 w 545"/>
                <a:gd name="T79" fmla="*/ 156199890 h 505"/>
                <a:gd name="T80" fmla="*/ 144710623 w 545"/>
                <a:gd name="T81" fmla="*/ 139181915 h 505"/>
                <a:gd name="T82" fmla="*/ 42207197 w 545"/>
                <a:gd name="T83" fmla="*/ 141005409 h 505"/>
                <a:gd name="T84" fmla="*/ 42207197 w 545"/>
                <a:gd name="T85" fmla="*/ 119125044 h 505"/>
                <a:gd name="T86" fmla="*/ 144710623 w 545"/>
                <a:gd name="T87" fmla="*/ 123987434 h 505"/>
                <a:gd name="T88" fmla="*/ 150070215 w 545"/>
                <a:gd name="T89" fmla="*/ 115478837 h 505"/>
                <a:gd name="T90" fmla="*/ 89773986 w 545"/>
                <a:gd name="T91" fmla="*/ 107577550 h 505"/>
                <a:gd name="T92" fmla="*/ 42207197 w 545"/>
                <a:gd name="T93" fmla="*/ 113655343 h 5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45" h="505">
                  <a:moveTo>
                    <a:pt x="0" y="89"/>
                  </a:moveTo>
                  <a:cubicBezTo>
                    <a:pt x="0" y="159"/>
                    <a:pt x="0" y="229"/>
                    <a:pt x="0" y="299"/>
                  </a:cubicBezTo>
                  <a:cubicBezTo>
                    <a:pt x="0" y="304"/>
                    <a:pt x="92" y="392"/>
                    <a:pt x="103" y="404"/>
                  </a:cubicBezTo>
                  <a:cubicBezTo>
                    <a:pt x="115" y="416"/>
                    <a:pt x="202" y="505"/>
                    <a:pt x="210" y="505"/>
                  </a:cubicBezTo>
                  <a:cubicBezTo>
                    <a:pt x="252" y="505"/>
                    <a:pt x="294" y="505"/>
                    <a:pt x="336" y="505"/>
                  </a:cubicBezTo>
                  <a:cubicBezTo>
                    <a:pt x="354" y="505"/>
                    <a:pt x="360" y="489"/>
                    <a:pt x="367" y="478"/>
                  </a:cubicBezTo>
                  <a:cubicBezTo>
                    <a:pt x="367" y="391"/>
                    <a:pt x="367" y="304"/>
                    <a:pt x="367" y="217"/>
                  </a:cubicBezTo>
                  <a:cubicBezTo>
                    <a:pt x="359" y="220"/>
                    <a:pt x="336" y="210"/>
                    <a:pt x="332" y="223"/>
                  </a:cubicBezTo>
                  <a:cubicBezTo>
                    <a:pt x="329" y="229"/>
                    <a:pt x="332" y="327"/>
                    <a:pt x="332" y="347"/>
                  </a:cubicBezTo>
                  <a:cubicBezTo>
                    <a:pt x="332" y="367"/>
                    <a:pt x="337" y="469"/>
                    <a:pt x="323" y="469"/>
                  </a:cubicBezTo>
                  <a:cubicBezTo>
                    <a:pt x="289" y="469"/>
                    <a:pt x="255" y="469"/>
                    <a:pt x="220" y="469"/>
                  </a:cubicBezTo>
                  <a:cubicBezTo>
                    <a:pt x="209" y="469"/>
                    <a:pt x="214" y="434"/>
                    <a:pt x="214" y="423"/>
                  </a:cubicBezTo>
                  <a:cubicBezTo>
                    <a:pt x="214" y="405"/>
                    <a:pt x="214" y="388"/>
                    <a:pt x="214" y="370"/>
                  </a:cubicBezTo>
                  <a:cubicBezTo>
                    <a:pt x="214" y="322"/>
                    <a:pt x="214" y="315"/>
                    <a:pt x="184" y="295"/>
                  </a:cubicBezTo>
                  <a:cubicBezTo>
                    <a:pt x="171" y="295"/>
                    <a:pt x="171" y="290"/>
                    <a:pt x="159" y="290"/>
                  </a:cubicBezTo>
                  <a:cubicBezTo>
                    <a:pt x="119" y="290"/>
                    <a:pt x="78" y="290"/>
                    <a:pt x="37" y="290"/>
                  </a:cubicBezTo>
                  <a:cubicBezTo>
                    <a:pt x="37" y="227"/>
                    <a:pt x="37" y="164"/>
                    <a:pt x="37" y="101"/>
                  </a:cubicBezTo>
                  <a:cubicBezTo>
                    <a:pt x="37" y="96"/>
                    <a:pt x="39" y="97"/>
                    <a:pt x="42" y="93"/>
                  </a:cubicBezTo>
                  <a:cubicBezTo>
                    <a:pt x="88" y="93"/>
                    <a:pt x="134" y="93"/>
                    <a:pt x="180" y="93"/>
                  </a:cubicBezTo>
                  <a:cubicBezTo>
                    <a:pt x="189" y="87"/>
                    <a:pt x="214" y="66"/>
                    <a:pt x="214" y="53"/>
                  </a:cubicBezTo>
                  <a:cubicBezTo>
                    <a:pt x="156" y="53"/>
                    <a:pt x="98" y="53"/>
                    <a:pt x="39" y="53"/>
                  </a:cubicBezTo>
                  <a:cubicBezTo>
                    <a:pt x="23" y="53"/>
                    <a:pt x="0" y="75"/>
                    <a:pt x="0" y="89"/>
                  </a:cubicBezTo>
                  <a:close/>
                  <a:moveTo>
                    <a:pt x="288" y="123"/>
                  </a:moveTo>
                  <a:lnTo>
                    <a:pt x="307" y="104"/>
                  </a:lnTo>
                  <a:lnTo>
                    <a:pt x="288" y="86"/>
                  </a:lnTo>
                  <a:cubicBezTo>
                    <a:pt x="287" y="85"/>
                    <a:pt x="287" y="84"/>
                    <a:pt x="288" y="83"/>
                  </a:cubicBezTo>
                  <a:lnTo>
                    <a:pt x="300" y="71"/>
                  </a:lnTo>
                  <a:cubicBezTo>
                    <a:pt x="301" y="70"/>
                    <a:pt x="302" y="70"/>
                    <a:pt x="303" y="71"/>
                  </a:cubicBezTo>
                  <a:lnTo>
                    <a:pt x="322" y="89"/>
                  </a:lnTo>
                  <a:lnTo>
                    <a:pt x="340" y="71"/>
                  </a:lnTo>
                  <a:cubicBezTo>
                    <a:pt x="341" y="70"/>
                    <a:pt x="342" y="70"/>
                    <a:pt x="343" y="71"/>
                  </a:cubicBezTo>
                  <a:lnTo>
                    <a:pt x="355" y="83"/>
                  </a:lnTo>
                  <a:cubicBezTo>
                    <a:pt x="356" y="84"/>
                    <a:pt x="356" y="85"/>
                    <a:pt x="355" y="86"/>
                  </a:cubicBezTo>
                  <a:lnTo>
                    <a:pt x="337" y="104"/>
                  </a:lnTo>
                  <a:lnTo>
                    <a:pt x="355" y="123"/>
                  </a:lnTo>
                  <a:cubicBezTo>
                    <a:pt x="356" y="124"/>
                    <a:pt x="356" y="125"/>
                    <a:pt x="355" y="126"/>
                  </a:cubicBezTo>
                  <a:lnTo>
                    <a:pt x="343" y="138"/>
                  </a:lnTo>
                  <a:cubicBezTo>
                    <a:pt x="342" y="139"/>
                    <a:pt x="341" y="139"/>
                    <a:pt x="340" y="138"/>
                  </a:cubicBezTo>
                  <a:lnTo>
                    <a:pt x="322" y="119"/>
                  </a:lnTo>
                  <a:lnTo>
                    <a:pt x="303" y="138"/>
                  </a:lnTo>
                  <a:cubicBezTo>
                    <a:pt x="302" y="139"/>
                    <a:pt x="301" y="139"/>
                    <a:pt x="300" y="138"/>
                  </a:cubicBezTo>
                  <a:lnTo>
                    <a:pt x="288" y="126"/>
                  </a:lnTo>
                  <a:cubicBezTo>
                    <a:pt x="287" y="125"/>
                    <a:pt x="287" y="124"/>
                    <a:pt x="288" y="123"/>
                  </a:cubicBezTo>
                  <a:close/>
                  <a:moveTo>
                    <a:pt x="445" y="190"/>
                  </a:moveTo>
                  <a:lnTo>
                    <a:pt x="538" y="283"/>
                  </a:lnTo>
                  <a:cubicBezTo>
                    <a:pt x="545" y="290"/>
                    <a:pt x="545" y="303"/>
                    <a:pt x="538" y="310"/>
                  </a:cubicBezTo>
                  <a:lnTo>
                    <a:pt x="527" y="321"/>
                  </a:lnTo>
                  <a:cubicBezTo>
                    <a:pt x="520" y="328"/>
                    <a:pt x="508" y="328"/>
                    <a:pt x="500" y="321"/>
                  </a:cubicBezTo>
                  <a:lnTo>
                    <a:pt x="407" y="228"/>
                  </a:lnTo>
                  <a:lnTo>
                    <a:pt x="445" y="190"/>
                  </a:lnTo>
                  <a:close/>
                  <a:moveTo>
                    <a:pt x="254" y="37"/>
                  </a:moveTo>
                  <a:cubicBezTo>
                    <a:pt x="292" y="0"/>
                    <a:pt x="352" y="0"/>
                    <a:pt x="389" y="37"/>
                  </a:cubicBezTo>
                  <a:cubicBezTo>
                    <a:pt x="422" y="70"/>
                    <a:pt x="425" y="122"/>
                    <a:pt x="399" y="159"/>
                  </a:cubicBezTo>
                  <a:lnTo>
                    <a:pt x="430" y="189"/>
                  </a:lnTo>
                  <a:cubicBezTo>
                    <a:pt x="431" y="190"/>
                    <a:pt x="431" y="193"/>
                    <a:pt x="430" y="194"/>
                  </a:cubicBezTo>
                  <a:lnTo>
                    <a:pt x="411" y="212"/>
                  </a:lnTo>
                  <a:cubicBezTo>
                    <a:pt x="410" y="214"/>
                    <a:pt x="408" y="214"/>
                    <a:pt x="406" y="212"/>
                  </a:cubicBezTo>
                  <a:lnTo>
                    <a:pt x="376" y="182"/>
                  </a:lnTo>
                  <a:cubicBezTo>
                    <a:pt x="339" y="208"/>
                    <a:pt x="288" y="205"/>
                    <a:pt x="254" y="172"/>
                  </a:cubicBezTo>
                  <a:cubicBezTo>
                    <a:pt x="217" y="134"/>
                    <a:pt x="217" y="74"/>
                    <a:pt x="254" y="37"/>
                  </a:cubicBezTo>
                  <a:close/>
                  <a:moveTo>
                    <a:pt x="277" y="59"/>
                  </a:moveTo>
                  <a:cubicBezTo>
                    <a:pt x="302" y="35"/>
                    <a:pt x="342" y="35"/>
                    <a:pt x="367" y="59"/>
                  </a:cubicBezTo>
                  <a:cubicBezTo>
                    <a:pt x="391" y="84"/>
                    <a:pt x="391" y="124"/>
                    <a:pt x="367" y="149"/>
                  </a:cubicBezTo>
                  <a:cubicBezTo>
                    <a:pt x="342" y="174"/>
                    <a:pt x="302" y="174"/>
                    <a:pt x="277" y="149"/>
                  </a:cubicBezTo>
                  <a:cubicBezTo>
                    <a:pt x="252" y="124"/>
                    <a:pt x="252" y="84"/>
                    <a:pt x="277" y="59"/>
                  </a:cubicBezTo>
                  <a:close/>
                  <a:moveTo>
                    <a:pt x="174" y="440"/>
                  </a:moveTo>
                  <a:cubicBezTo>
                    <a:pt x="173" y="403"/>
                    <a:pt x="173" y="367"/>
                    <a:pt x="172" y="330"/>
                  </a:cubicBezTo>
                  <a:cubicBezTo>
                    <a:pt x="137" y="330"/>
                    <a:pt x="102" y="330"/>
                    <a:pt x="67" y="330"/>
                  </a:cubicBezTo>
                  <a:cubicBezTo>
                    <a:pt x="66" y="331"/>
                    <a:pt x="66" y="332"/>
                    <a:pt x="65" y="332"/>
                  </a:cubicBezTo>
                  <a:cubicBezTo>
                    <a:pt x="101" y="368"/>
                    <a:pt x="138" y="404"/>
                    <a:pt x="174" y="440"/>
                  </a:cubicBezTo>
                  <a:close/>
                  <a:moveTo>
                    <a:pt x="63" y="129"/>
                  </a:moveTo>
                  <a:cubicBezTo>
                    <a:pt x="63" y="133"/>
                    <a:pt x="63" y="138"/>
                    <a:pt x="63" y="143"/>
                  </a:cubicBezTo>
                  <a:cubicBezTo>
                    <a:pt x="63" y="148"/>
                    <a:pt x="66" y="152"/>
                    <a:pt x="71" y="152"/>
                  </a:cubicBezTo>
                  <a:cubicBezTo>
                    <a:pt x="119" y="152"/>
                    <a:pt x="166" y="152"/>
                    <a:pt x="214" y="152"/>
                  </a:cubicBezTo>
                  <a:cubicBezTo>
                    <a:pt x="227" y="152"/>
                    <a:pt x="224" y="130"/>
                    <a:pt x="220" y="122"/>
                  </a:cubicBezTo>
                  <a:cubicBezTo>
                    <a:pt x="192" y="122"/>
                    <a:pt x="164" y="122"/>
                    <a:pt x="136" y="122"/>
                  </a:cubicBezTo>
                  <a:cubicBezTo>
                    <a:pt x="119" y="122"/>
                    <a:pt x="63" y="118"/>
                    <a:pt x="63" y="129"/>
                  </a:cubicBezTo>
                  <a:close/>
                  <a:moveTo>
                    <a:pt x="63" y="232"/>
                  </a:moveTo>
                  <a:cubicBezTo>
                    <a:pt x="63" y="238"/>
                    <a:pt x="63" y="244"/>
                    <a:pt x="63" y="251"/>
                  </a:cubicBezTo>
                  <a:cubicBezTo>
                    <a:pt x="63" y="255"/>
                    <a:pt x="64" y="257"/>
                    <a:pt x="69" y="257"/>
                  </a:cubicBezTo>
                  <a:cubicBezTo>
                    <a:pt x="120" y="257"/>
                    <a:pt x="171" y="257"/>
                    <a:pt x="222" y="257"/>
                  </a:cubicBezTo>
                  <a:cubicBezTo>
                    <a:pt x="224" y="252"/>
                    <a:pt x="228" y="229"/>
                    <a:pt x="216" y="229"/>
                  </a:cubicBezTo>
                  <a:cubicBezTo>
                    <a:pt x="168" y="229"/>
                    <a:pt x="121" y="229"/>
                    <a:pt x="73" y="229"/>
                  </a:cubicBezTo>
                  <a:cubicBezTo>
                    <a:pt x="70" y="229"/>
                    <a:pt x="65" y="231"/>
                    <a:pt x="63" y="232"/>
                  </a:cubicBezTo>
                  <a:close/>
                  <a:moveTo>
                    <a:pt x="63" y="187"/>
                  </a:moveTo>
                  <a:cubicBezTo>
                    <a:pt x="63" y="190"/>
                    <a:pt x="63" y="193"/>
                    <a:pt x="63" y="196"/>
                  </a:cubicBezTo>
                  <a:cubicBezTo>
                    <a:pt x="63" y="201"/>
                    <a:pt x="64" y="200"/>
                    <a:pt x="67" y="204"/>
                  </a:cubicBezTo>
                  <a:cubicBezTo>
                    <a:pt x="117" y="204"/>
                    <a:pt x="166" y="204"/>
                    <a:pt x="216" y="204"/>
                  </a:cubicBezTo>
                  <a:cubicBezTo>
                    <a:pt x="219" y="203"/>
                    <a:pt x="222" y="201"/>
                    <a:pt x="224" y="200"/>
                  </a:cubicBezTo>
                  <a:cubicBezTo>
                    <a:pt x="224" y="197"/>
                    <a:pt x="224" y="193"/>
                    <a:pt x="224" y="190"/>
                  </a:cubicBezTo>
                  <a:cubicBezTo>
                    <a:pt x="224" y="183"/>
                    <a:pt x="222" y="181"/>
                    <a:pt x="220" y="177"/>
                  </a:cubicBezTo>
                  <a:cubicBezTo>
                    <a:pt x="191" y="177"/>
                    <a:pt x="163" y="177"/>
                    <a:pt x="134" y="177"/>
                  </a:cubicBezTo>
                  <a:cubicBezTo>
                    <a:pt x="120" y="177"/>
                    <a:pt x="106" y="177"/>
                    <a:pt x="92" y="177"/>
                  </a:cubicBezTo>
                  <a:cubicBezTo>
                    <a:pt x="74" y="177"/>
                    <a:pt x="63" y="171"/>
                    <a:pt x="63" y="18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221" name="组合 66"/>
          <p:cNvGrpSpPr/>
          <p:nvPr/>
        </p:nvGrpSpPr>
        <p:grpSpPr bwMode="auto">
          <a:xfrm>
            <a:off x="5184625" y="1699200"/>
            <a:ext cx="584200" cy="557212"/>
            <a:chOff x="0" y="0"/>
            <a:chExt cx="650875" cy="620712"/>
          </a:xfrm>
        </p:grpSpPr>
        <p:sp>
          <p:nvSpPr>
            <p:cNvPr id="7" name="Oval 17"/>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22" name="Freeform 18"/>
            <p:cNvSpPr>
              <a:spLocks noEditPoints="1"/>
            </p:cNvSpPr>
            <p:nvPr/>
          </p:nvSpPr>
          <p:spPr bwMode="auto">
            <a:xfrm>
              <a:off x="219075" y="73025"/>
              <a:ext cx="190500" cy="465137"/>
            </a:xfrm>
            <a:custGeom>
              <a:avLst/>
              <a:gdLst>
                <a:gd name="T0" fmla="*/ 1336770 w 233"/>
                <a:gd name="T1" fmla="*/ 129123124 h 596"/>
                <a:gd name="T2" fmla="*/ 1336770 w 233"/>
                <a:gd name="T3" fmla="*/ 138259632 h 596"/>
                <a:gd name="T4" fmla="*/ 36096888 w 233"/>
                <a:gd name="T5" fmla="*/ 230229548 h 596"/>
                <a:gd name="T6" fmla="*/ 68851442 w 233"/>
                <a:gd name="T7" fmla="*/ 230229548 h 596"/>
                <a:gd name="T8" fmla="*/ 72862571 w 233"/>
                <a:gd name="T9" fmla="*/ 226574788 h 596"/>
                <a:gd name="T10" fmla="*/ 72862571 w 233"/>
                <a:gd name="T11" fmla="*/ 105369920 h 596"/>
                <a:gd name="T12" fmla="*/ 60162026 w 233"/>
                <a:gd name="T13" fmla="*/ 93188169 h 596"/>
                <a:gd name="T14" fmla="*/ 79547240 w 233"/>
                <a:gd name="T15" fmla="*/ 76742922 h 596"/>
                <a:gd name="T16" fmla="*/ 93585373 w 233"/>
                <a:gd name="T17" fmla="*/ 94406422 h 596"/>
                <a:gd name="T18" fmla="*/ 80884011 w 233"/>
                <a:gd name="T19" fmla="*/ 104760403 h 596"/>
                <a:gd name="T20" fmla="*/ 80884011 w 233"/>
                <a:gd name="T21" fmla="*/ 226574788 h 596"/>
                <a:gd name="T22" fmla="*/ 85563116 w 233"/>
                <a:gd name="T23" fmla="*/ 230229548 h 596"/>
                <a:gd name="T24" fmla="*/ 122997592 w 233"/>
                <a:gd name="T25" fmla="*/ 230229548 h 596"/>
                <a:gd name="T26" fmla="*/ 155752146 w 233"/>
                <a:gd name="T27" fmla="*/ 138259632 h 596"/>
                <a:gd name="T28" fmla="*/ 154415376 w 233"/>
                <a:gd name="T29" fmla="*/ 129732641 h 596"/>
                <a:gd name="T30" fmla="*/ 79547240 w 233"/>
                <a:gd name="T31" fmla="*/ 2436506 h 596"/>
                <a:gd name="T32" fmla="*/ 74199341 w 233"/>
                <a:gd name="T33" fmla="*/ 2436506 h 596"/>
                <a:gd name="T34" fmla="*/ 38102453 w 233"/>
                <a:gd name="T35" fmla="*/ 65170688 h 596"/>
                <a:gd name="T36" fmla="*/ 1336770 w 233"/>
                <a:gd name="T37" fmla="*/ 129123124 h 596"/>
                <a:gd name="T38" fmla="*/ 12032569 w 233"/>
                <a:gd name="T39" fmla="*/ 278954990 h 596"/>
                <a:gd name="T40" fmla="*/ 12032569 w 233"/>
                <a:gd name="T41" fmla="*/ 358743935 h 596"/>
                <a:gd name="T42" fmla="*/ 16711674 w 233"/>
                <a:gd name="T43" fmla="*/ 362398694 h 596"/>
                <a:gd name="T44" fmla="*/ 98264479 w 233"/>
                <a:gd name="T45" fmla="*/ 362398694 h 596"/>
                <a:gd name="T46" fmla="*/ 102274790 w 233"/>
                <a:gd name="T47" fmla="*/ 358743935 h 596"/>
                <a:gd name="T48" fmla="*/ 102274790 w 233"/>
                <a:gd name="T49" fmla="*/ 274082758 h 596"/>
                <a:gd name="T50" fmla="*/ 120323234 w 233"/>
                <a:gd name="T51" fmla="*/ 274082758 h 596"/>
                <a:gd name="T52" fmla="*/ 120323234 w 233"/>
                <a:gd name="T53" fmla="*/ 361180441 h 596"/>
                <a:gd name="T54" fmla="*/ 127676697 w 233"/>
                <a:gd name="T55" fmla="*/ 362398694 h 596"/>
                <a:gd name="T56" fmla="*/ 141714013 w 233"/>
                <a:gd name="T57" fmla="*/ 362398694 h 596"/>
                <a:gd name="T58" fmla="*/ 147061912 w 233"/>
                <a:gd name="T59" fmla="*/ 357525682 h 596"/>
                <a:gd name="T60" fmla="*/ 147061912 w 233"/>
                <a:gd name="T61" fmla="*/ 278954990 h 596"/>
                <a:gd name="T62" fmla="*/ 137034908 w 233"/>
                <a:gd name="T63" fmla="*/ 254592269 h 596"/>
                <a:gd name="T64" fmla="*/ 121660822 w 233"/>
                <a:gd name="T65" fmla="*/ 240583529 h 596"/>
                <a:gd name="T66" fmla="*/ 36096888 w 233"/>
                <a:gd name="T67" fmla="*/ 241193045 h 596"/>
                <a:gd name="T68" fmla="*/ 12032569 w 233"/>
                <a:gd name="T69" fmla="*/ 278954990 h 5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596">
                  <a:moveTo>
                    <a:pt x="2" y="212"/>
                  </a:moveTo>
                  <a:cubicBezTo>
                    <a:pt x="0" y="217"/>
                    <a:pt x="0" y="222"/>
                    <a:pt x="2" y="227"/>
                  </a:cubicBezTo>
                  <a:cubicBezTo>
                    <a:pt x="7" y="243"/>
                    <a:pt x="38" y="378"/>
                    <a:pt x="54" y="378"/>
                  </a:cubicBezTo>
                  <a:cubicBezTo>
                    <a:pt x="70" y="378"/>
                    <a:pt x="86" y="378"/>
                    <a:pt x="103" y="378"/>
                  </a:cubicBezTo>
                  <a:cubicBezTo>
                    <a:pt x="107" y="378"/>
                    <a:pt x="109" y="377"/>
                    <a:pt x="109" y="372"/>
                  </a:cubicBezTo>
                  <a:cubicBezTo>
                    <a:pt x="109" y="306"/>
                    <a:pt x="109" y="241"/>
                    <a:pt x="109" y="173"/>
                  </a:cubicBezTo>
                  <a:cubicBezTo>
                    <a:pt x="103" y="170"/>
                    <a:pt x="90" y="164"/>
                    <a:pt x="90" y="153"/>
                  </a:cubicBezTo>
                  <a:cubicBezTo>
                    <a:pt x="89" y="135"/>
                    <a:pt x="101" y="124"/>
                    <a:pt x="119" y="126"/>
                  </a:cubicBezTo>
                  <a:cubicBezTo>
                    <a:pt x="135" y="127"/>
                    <a:pt x="143" y="141"/>
                    <a:pt x="140" y="155"/>
                  </a:cubicBezTo>
                  <a:cubicBezTo>
                    <a:pt x="141" y="163"/>
                    <a:pt x="129" y="170"/>
                    <a:pt x="121" y="172"/>
                  </a:cubicBezTo>
                  <a:cubicBezTo>
                    <a:pt x="121" y="239"/>
                    <a:pt x="121" y="305"/>
                    <a:pt x="121" y="372"/>
                  </a:cubicBezTo>
                  <a:cubicBezTo>
                    <a:pt x="121" y="377"/>
                    <a:pt x="123" y="378"/>
                    <a:pt x="128" y="378"/>
                  </a:cubicBezTo>
                  <a:cubicBezTo>
                    <a:pt x="147" y="378"/>
                    <a:pt x="166" y="378"/>
                    <a:pt x="184" y="378"/>
                  </a:cubicBezTo>
                  <a:cubicBezTo>
                    <a:pt x="196" y="378"/>
                    <a:pt x="228" y="247"/>
                    <a:pt x="233" y="227"/>
                  </a:cubicBezTo>
                  <a:cubicBezTo>
                    <a:pt x="233" y="222"/>
                    <a:pt x="233" y="217"/>
                    <a:pt x="231" y="213"/>
                  </a:cubicBezTo>
                  <a:cubicBezTo>
                    <a:pt x="194" y="143"/>
                    <a:pt x="157" y="73"/>
                    <a:pt x="119" y="4"/>
                  </a:cubicBezTo>
                  <a:cubicBezTo>
                    <a:pt x="115" y="0"/>
                    <a:pt x="113" y="1"/>
                    <a:pt x="111" y="4"/>
                  </a:cubicBezTo>
                  <a:cubicBezTo>
                    <a:pt x="103" y="20"/>
                    <a:pt x="65" y="92"/>
                    <a:pt x="57" y="107"/>
                  </a:cubicBezTo>
                  <a:cubicBezTo>
                    <a:pt x="51" y="117"/>
                    <a:pt x="2" y="210"/>
                    <a:pt x="2" y="212"/>
                  </a:cubicBezTo>
                  <a:close/>
                  <a:moveTo>
                    <a:pt x="18" y="458"/>
                  </a:moveTo>
                  <a:cubicBezTo>
                    <a:pt x="18" y="502"/>
                    <a:pt x="18" y="545"/>
                    <a:pt x="18" y="589"/>
                  </a:cubicBezTo>
                  <a:cubicBezTo>
                    <a:pt x="18" y="593"/>
                    <a:pt x="20" y="595"/>
                    <a:pt x="25" y="595"/>
                  </a:cubicBezTo>
                  <a:cubicBezTo>
                    <a:pt x="65" y="595"/>
                    <a:pt x="106" y="595"/>
                    <a:pt x="147" y="595"/>
                  </a:cubicBezTo>
                  <a:cubicBezTo>
                    <a:pt x="151" y="595"/>
                    <a:pt x="153" y="593"/>
                    <a:pt x="153" y="589"/>
                  </a:cubicBezTo>
                  <a:cubicBezTo>
                    <a:pt x="153" y="542"/>
                    <a:pt x="153" y="496"/>
                    <a:pt x="153" y="450"/>
                  </a:cubicBezTo>
                  <a:cubicBezTo>
                    <a:pt x="162" y="450"/>
                    <a:pt x="171" y="450"/>
                    <a:pt x="180" y="450"/>
                  </a:cubicBezTo>
                  <a:cubicBezTo>
                    <a:pt x="180" y="497"/>
                    <a:pt x="180" y="545"/>
                    <a:pt x="180" y="593"/>
                  </a:cubicBezTo>
                  <a:cubicBezTo>
                    <a:pt x="181" y="596"/>
                    <a:pt x="185" y="595"/>
                    <a:pt x="191" y="595"/>
                  </a:cubicBezTo>
                  <a:cubicBezTo>
                    <a:pt x="198" y="595"/>
                    <a:pt x="205" y="595"/>
                    <a:pt x="212" y="595"/>
                  </a:cubicBezTo>
                  <a:cubicBezTo>
                    <a:pt x="217" y="595"/>
                    <a:pt x="220" y="591"/>
                    <a:pt x="220" y="587"/>
                  </a:cubicBezTo>
                  <a:cubicBezTo>
                    <a:pt x="220" y="544"/>
                    <a:pt x="220" y="501"/>
                    <a:pt x="220" y="458"/>
                  </a:cubicBezTo>
                  <a:cubicBezTo>
                    <a:pt x="220" y="444"/>
                    <a:pt x="211" y="428"/>
                    <a:pt x="205" y="418"/>
                  </a:cubicBezTo>
                  <a:cubicBezTo>
                    <a:pt x="195" y="402"/>
                    <a:pt x="190" y="397"/>
                    <a:pt x="182" y="395"/>
                  </a:cubicBezTo>
                  <a:cubicBezTo>
                    <a:pt x="158" y="395"/>
                    <a:pt x="68" y="395"/>
                    <a:pt x="54" y="396"/>
                  </a:cubicBezTo>
                  <a:cubicBezTo>
                    <a:pt x="45" y="398"/>
                    <a:pt x="18" y="437"/>
                    <a:pt x="18" y="4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211" name="组合 69"/>
          <p:cNvGrpSpPr/>
          <p:nvPr/>
        </p:nvGrpSpPr>
        <p:grpSpPr bwMode="auto">
          <a:xfrm>
            <a:off x="5184625" y="3938400"/>
            <a:ext cx="584200" cy="557212"/>
            <a:chOff x="0" y="0"/>
            <a:chExt cx="650875" cy="620712"/>
          </a:xfrm>
        </p:grpSpPr>
        <p:sp>
          <p:nvSpPr>
            <p:cNvPr id="8219" name="Oval 20"/>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20" name="Freeform 21"/>
            <p:cNvSpPr>
              <a:spLocks noEditPoints="1"/>
            </p:cNvSpPr>
            <p:nvPr/>
          </p:nvSpPr>
          <p:spPr bwMode="auto">
            <a:xfrm>
              <a:off x="165100" y="174625"/>
              <a:ext cx="373062" cy="265112"/>
            </a:xfrm>
            <a:custGeom>
              <a:avLst/>
              <a:gdLst>
                <a:gd name="T0" fmla="*/ 62120575 w 454"/>
                <a:gd name="T1" fmla="*/ 109507727 h 338"/>
                <a:gd name="T2" fmla="*/ 111412419 w 454"/>
                <a:gd name="T3" fmla="*/ 31375770 h 338"/>
                <a:gd name="T4" fmla="*/ 124241972 w 454"/>
                <a:gd name="T5" fmla="*/ 18456658 h 338"/>
                <a:gd name="T6" fmla="*/ 236329847 w 454"/>
                <a:gd name="T7" fmla="*/ 26453942 h 338"/>
                <a:gd name="T8" fmla="*/ 230252387 w 454"/>
                <a:gd name="T9" fmla="*/ 14149765 h 338"/>
                <a:gd name="T10" fmla="*/ 255911493 w 454"/>
                <a:gd name="T11" fmla="*/ 6767415 h 338"/>
                <a:gd name="T12" fmla="*/ 273467594 w 454"/>
                <a:gd name="T13" fmla="*/ 7998068 h 338"/>
                <a:gd name="T14" fmla="*/ 268065590 w 454"/>
                <a:gd name="T15" fmla="*/ 31375770 h 338"/>
                <a:gd name="T16" fmla="*/ 258612495 w 454"/>
                <a:gd name="T17" fmla="*/ 43679947 h 338"/>
                <a:gd name="T18" fmla="*/ 194465552 w 454"/>
                <a:gd name="T19" fmla="*/ 97818484 h 338"/>
                <a:gd name="T20" fmla="*/ 193790096 w 454"/>
                <a:gd name="T21" fmla="*/ 97818484 h 338"/>
                <a:gd name="T22" fmla="*/ 296424876 w 454"/>
                <a:gd name="T23" fmla="*/ 190100991 h 338"/>
                <a:gd name="T24" fmla="*/ 296424876 w 454"/>
                <a:gd name="T25" fmla="*/ 207941931 h 338"/>
                <a:gd name="T26" fmla="*/ 237679937 w 454"/>
                <a:gd name="T27" fmla="*/ 207941931 h 338"/>
                <a:gd name="T28" fmla="*/ 173533816 w 454"/>
                <a:gd name="T29" fmla="*/ 207941931 h 338"/>
                <a:gd name="T30" fmla="*/ 110062329 w 454"/>
                <a:gd name="T31" fmla="*/ 207941931 h 338"/>
                <a:gd name="T32" fmla="*/ 45915386 w 454"/>
                <a:gd name="T33" fmla="*/ 207941931 h 338"/>
                <a:gd name="T34" fmla="*/ 0 w 454"/>
                <a:gd name="T35" fmla="*/ 199328928 h 338"/>
                <a:gd name="T36" fmla="*/ 9453095 w 454"/>
                <a:gd name="T37" fmla="*/ 0 h 338"/>
                <a:gd name="T38" fmla="*/ 19581646 w 454"/>
                <a:gd name="T39" fmla="*/ 190100991 h 338"/>
                <a:gd name="T40" fmla="*/ 45915386 w 454"/>
                <a:gd name="T41" fmla="*/ 150727153 h 338"/>
                <a:gd name="T42" fmla="*/ 73600038 w 454"/>
                <a:gd name="T43" fmla="*/ 142114150 h 338"/>
                <a:gd name="T44" fmla="*/ 83053133 w 454"/>
                <a:gd name="T45" fmla="*/ 190100991 h 338"/>
                <a:gd name="T46" fmla="*/ 110062329 w 454"/>
                <a:gd name="T47" fmla="*/ 89821201 h 338"/>
                <a:gd name="T48" fmla="*/ 137746159 w 454"/>
                <a:gd name="T49" fmla="*/ 81208198 h 338"/>
                <a:gd name="T50" fmla="*/ 147199254 w 454"/>
                <a:gd name="T51" fmla="*/ 190100991 h 338"/>
                <a:gd name="T52" fmla="*/ 173533816 w 454"/>
                <a:gd name="T53" fmla="*/ 119351383 h 338"/>
                <a:gd name="T54" fmla="*/ 201217646 w 454"/>
                <a:gd name="T55" fmla="*/ 110738380 h 338"/>
                <a:gd name="T56" fmla="*/ 210670741 w 454"/>
                <a:gd name="T57" fmla="*/ 190100991 h 338"/>
                <a:gd name="T58" fmla="*/ 237679937 w 454"/>
                <a:gd name="T59" fmla="*/ 69518955 h 338"/>
                <a:gd name="T60" fmla="*/ 265364588 w 454"/>
                <a:gd name="T61" fmla="*/ 60905952 h 338"/>
                <a:gd name="T62" fmla="*/ 274817684 w 454"/>
                <a:gd name="T63" fmla="*/ 190100991 h 3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54" h="338">
                  <a:moveTo>
                    <a:pt x="186" y="71"/>
                  </a:moveTo>
                  <a:lnTo>
                    <a:pt x="92" y="178"/>
                  </a:lnTo>
                  <a:lnTo>
                    <a:pt x="70" y="159"/>
                  </a:lnTo>
                  <a:lnTo>
                    <a:pt x="165" y="51"/>
                  </a:lnTo>
                  <a:lnTo>
                    <a:pt x="184" y="30"/>
                  </a:lnTo>
                  <a:lnTo>
                    <a:pt x="284" y="118"/>
                  </a:lnTo>
                  <a:lnTo>
                    <a:pt x="350" y="43"/>
                  </a:lnTo>
                  <a:lnTo>
                    <a:pt x="339" y="33"/>
                  </a:lnTo>
                  <a:cubicBezTo>
                    <a:pt x="334" y="29"/>
                    <a:pt x="335" y="24"/>
                    <a:pt x="341" y="23"/>
                  </a:cubicBezTo>
                  <a:lnTo>
                    <a:pt x="359" y="17"/>
                  </a:lnTo>
                  <a:cubicBezTo>
                    <a:pt x="364" y="16"/>
                    <a:pt x="373" y="13"/>
                    <a:pt x="379" y="11"/>
                  </a:cubicBezTo>
                  <a:lnTo>
                    <a:pt x="397" y="5"/>
                  </a:lnTo>
                  <a:cubicBezTo>
                    <a:pt x="402" y="4"/>
                    <a:pt x="406" y="7"/>
                    <a:pt x="405" y="13"/>
                  </a:cubicBezTo>
                  <a:lnTo>
                    <a:pt x="401" y="30"/>
                  </a:lnTo>
                  <a:cubicBezTo>
                    <a:pt x="400" y="36"/>
                    <a:pt x="398" y="45"/>
                    <a:pt x="397" y="51"/>
                  </a:cubicBezTo>
                  <a:lnTo>
                    <a:pt x="393" y="68"/>
                  </a:lnTo>
                  <a:cubicBezTo>
                    <a:pt x="392" y="73"/>
                    <a:pt x="387" y="75"/>
                    <a:pt x="383" y="71"/>
                  </a:cubicBezTo>
                  <a:lnTo>
                    <a:pt x="372" y="62"/>
                  </a:lnTo>
                  <a:lnTo>
                    <a:pt x="288" y="159"/>
                  </a:lnTo>
                  <a:lnTo>
                    <a:pt x="287" y="159"/>
                  </a:lnTo>
                  <a:lnTo>
                    <a:pt x="186" y="71"/>
                  </a:lnTo>
                  <a:close/>
                  <a:moveTo>
                    <a:pt x="439" y="309"/>
                  </a:moveTo>
                  <a:cubicBezTo>
                    <a:pt x="447" y="309"/>
                    <a:pt x="454" y="316"/>
                    <a:pt x="454" y="324"/>
                  </a:cubicBezTo>
                  <a:cubicBezTo>
                    <a:pt x="454" y="331"/>
                    <a:pt x="447" y="338"/>
                    <a:pt x="439" y="338"/>
                  </a:cubicBezTo>
                  <a:lnTo>
                    <a:pt x="407" y="338"/>
                  </a:lnTo>
                  <a:lnTo>
                    <a:pt x="352" y="338"/>
                  </a:lnTo>
                  <a:lnTo>
                    <a:pt x="312" y="338"/>
                  </a:lnTo>
                  <a:lnTo>
                    <a:pt x="257" y="338"/>
                  </a:lnTo>
                  <a:lnTo>
                    <a:pt x="218" y="338"/>
                  </a:lnTo>
                  <a:lnTo>
                    <a:pt x="163" y="338"/>
                  </a:lnTo>
                  <a:lnTo>
                    <a:pt x="123" y="338"/>
                  </a:lnTo>
                  <a:lnTo>
                    <a:pt x="68" y="338"/>
                  </a:lnTo>
                  <a:lnTo>
                    <a:pt x="14" y="338"/>
                  </a:lnTo>
                  <a:cubicBezTo>
                    <a:pt x="7" y="338"/>
                    <a:pt x="0" y="331"/>
                    <a:pt x="0" y="324"/>
                  </a:cubicBezTo>
                  <a:lnTo>
                    <a:pt x="0" y="14"/>
                  </a:lnTo>
                  <a:cubicBezTo>
                    <a:pt x="0" y="7"/>
                    <a:pt x="6" y="0"/>
                    <a:pt x="14" y="0"/>
                  </a:cubicBezTo>
                  <a:cubicBezTo>
                    <a:pt x="22" y="0"/>
                    <a:pt x="28" y="7"/>
                    <a:pt x="28" y="14"/>
                  </a:cubicBezTo>
                  <a:lnTo>
                    <a:pt x="29" y="309"/>
                  </a:lnTo>
                  <a:lnTo>
                    <a:pt x="68" y="309"/>
                  </a:lnTo>
                  <a:lnTo>
                    <a:pt x="68" y="245"/>
                  </a:lnTo>
                  <a:cubicBezTo>
                    <a:pt x="68" y="237"/>
                    <a:pt x="75" y="231"/>
                    <a:pt x="83" y="231"/>
                  </a:cubicBezTo>
                  <a:lnTo>
                    <a:pt x="109" y="231"/>
                  </a:lnTo>
                  <a:cubicBezTo>
                    <a:pt x="117" y="231"/>
                    <a:pt x="123" y="237"/>
                    <a:pt x="123" y="245"/>
                  </a:cubicBezTo>
                  <a:lnTo>
                    <a:pt x="123" y="309"/>
                  </a:lnTo>
                  <a:lnTo>
                    <a:pt x="163" y="309"/>
                  </a:lnTo>
                  <a:lnTo>
                    <a:pt x="163" y="146"/>
                  </a:lnTo>
                  <a:cubicBezTo>
                    <a:pt x="163" y="138"/>
                    <a:pt x="169" y="132"/>
                    <a:pt x="177" y="132"/>
                  </a:cubicBezTo>
                  <a:lnTo>
                    <a:pt x="204" y="132"/>
                  </a:lnTo>
                  <a:cubicBezTo>
                    <a:pt x="211" y="132"/>
                    <a:pt x="218" y="138"/>
                    <a:pt x="218" y="146"/>
                  </a:cubicBezTo>
                  <a:lnTo>
                    <a:pt x="218" y="309"/>
                  </a:lnTo>
                  <a:lnTo>
                    <a:pt x="257" y="309"/>
                  </a:lnTo>
                  <a:lnTo>
                    <a:pt x="257" y="194"/>
                  </a:lnTo>
                  <a:cubicBezTo>
                    <a:pt x="257" y="187"/>
                    <a:pt x="263" y="180"/>
                    <a:pt x="271" y="180"/>
                  </a:cubicBezTo>
                  <a:lnTo>
                    <a:pt x="298" y="180"/>
                  </a:lnTo>
                  <a:cubicBezTo>
                    <a:pt x="306" y="180"/>
                    <a:pt x="312" y="187"/>
                    <a:pt x="312" y="194"/>
                  </a:cubicBezTo>
                  <a:lnTo>
                    <a:pt x="312" y="309"/>
                  </a:lnTo>
                  <a:lnTo>
                    <a:pt x="352" y="309"/>
                  </a:lnTo>
                  <a:lnTo>
                    <a:pt x="352" y="113"/>
                  </a:lnTo>
                  <a:cubicBezTo>
                    <a:pt x="352" y="105"/>
                    <a:pt x="358" y="99"/>
                    <a:pt x="366" y="99"/>
                  </a:cubicBezTo>
                  <a:lnTo>
                    <a:pt x="393" y="99"/>
                  </a:lnTo>
                  <a:cubicBezTo>
                    <a:pt x="401" y="99"/>
                    <a:pt x="407" y="105"/>
                    <a:pt x="407" y="113"/>
                  </a:cubicBezTo>
                  <a:lnTo>
                    <a:pt x="407" y="309"/>
                  </a:lnTo>
                  <a:lnTo>
                    <a:pt x="439" y="30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227" name="组合 74"/>
          <p:cNvGrpSpPr/>
          <p:nvPr/>
        </p:nvGrpSpPr>
        <p:grpSpPr bwMode="auto">
          <a:xfrm>
            <a:off x="4978250" y="1484784"/>
            <a:ext cx="982663" cy="936625"/>
            <a:chOff x="0" y="0"/>
            <a:chExt cx="650875" cy="620712"/>
          </a:xfrm>
        </p:grpSpPr>
        <p:sp>
          <p:nvSpPr>
            <p:cNvPr id="8217" name="Oval 17"/>
            <p:cNvSpPr>
              <a:spLocks noChangeArrowheads="1"/>
            </p:cNvSpPr>
            <p:nvPr/>
          </p:nvSpPr>
          <p:spPr bwMode="auto">
            <a:xfrm>
              <a:off x="0" y="0"/>
              <a:ext cx="650875" cy="62071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18" name="Freeform 18"/>
            <p:cNvSpPr>
              <a:spLocks noEditPoints="1"/>
            </p:cNvSpPr>
            <p:nvPr/>
          </p:nvSpPr>
          <p:spPr bwMode="auto">
            <a:xfrm>
              <a:off x="219075" y="73025"/>
              <a:ext cx="190500" cy="465137"/>
            </a:xfrm>
            <a:custGeom>
              <a:avLst/>
              <a:gdLst>
                <a:gd name="T0" fmla="*/ 1336770 w 233"/>
                <a:gd name="T1" fmla="*/ 129123124 h 596"/>
                <a:gd name="T2" fmla="*/ 1336770 w 233"/>
                <a:gd name="T3" fmla="*/ 138259632 h 596"/>
                <a:gd name="T4" fmla="*/ 36096888 w 233"/>
                <a:gd name="T5" fmla="*/ 230229548 h 596"/>
                <a:gd name="T6" fmla="*/ 68851442 w 233"/>
                <a:gd name="T7" fmla="*/ 230229548 h 596"/>
                <a:gd name="T8" fmla="*/ 72862571 w 233"/>
                <a:gd name="T9" fmla="*/ 226574788 h 596"/>
                <a:gd name="T10" fmla="*/ 72862571 w 233"/>
                <a:gd name="T11" fmla="*/ 105369920 h 596"/>
                <a:gd name="T12" fmla="*/ 60162026 w 233"/>
                <a:gd name="T13" fmla="*/ 93188169 h 596"/>
                <a:gd name="T14" fmla="*/ 79547240 w 233"/>
                <a:gd name="T15" fmla="*/ 76742922 h 596"/>
                <a:gd name="T16" fmla="*/ 93585373 w 233"/>
                <a:gd name="T17" fmla="*/ 94406422 h 596"/>
                <a:gd name="T18" fmla="*/ 80884011 w 233"/>
                <a:gd name="T19" fmla="*/ 104760403 h 596"/>
                <a:gd name="T20" fmla="*/ 80884011 w 233"/>
                <a:gd name="T21" fmla="*/ 226574788 h 596"/>
                <a:gd name="T22" fmla="*/ 85563116 w 233"/>
                <a:gd name="T23" fmla="*/ 230229548 h 596"/>
                <a:gd name="T24" fmla="*/ 122997592 w 233"/>
                <a:gd name="T25" fmla="*/ 230229548 h 596"/>
                <a:gd name="T26" fmla="*/ 155752146 w 233"/>
                <a:gd name="T27" fmla="*/ 138259632 h 596"/>
                <a:gd name="T28" fmla="*/ 154415376 w 233"/>
                <a:gd name="T29" fmla="*/ 129732641 h 596"/>
                <a:gd name="T30" fmla="*/ 79547240 w 233"/>
                <a:gd name="T31" fmla="*/ 2436506 h 596"/>
                <a:gd name="T32" fmla="*/ 74199341 w 233"/>
                <a:gd name="T33" fmla="*/ 2436506 h 596"/>
                <a:gd name="T34" fmla="*/ 38102453 w 233"/>
                <a:gd name="T35" fmla="*/ 65170688 h 596"/>
                <a:gd name="T36" fmla="*/ 1336770 w 233"/>
                <a:gd name="T37" fmla="*/ 129123124 h 596"/>
                <a:gd name="T38" fmla="*/ 12032569 w 233"/>
                <a:gd name="T39" fmla="*/ 278954990 h 596"/>
                <a:gd name="T40" fmla="*/ 12032569 w 233"/>
                <a:gd name="T41" fmla="*/ 358743935 h 596"/>
                <a:gd name="T42" fmla="*/ 16711674 w 233"/>
                <a:gd name="T43" fmla="*/ 362398694 h 596"/>
                <a:gd name="T44" fmla="*/ 98264479 w 233"/>
                <a:gd name="T45" fmla="*/ 362398694 h 596"/>
                <a:gd name="T46" fmla="*/ 102274790 w 233"/>
                <a:gd name="T47" fmla="*/ 358743935 h 596"/>
                <a:gd name="T48" fmla="*/ 102274790 w 233"/>
                <a:gd name="T49" fmla="*/ 274082758 h 596"/>
                <a:gd name="T50" fmla="*/ 120323234 w 233"/>
                <a:gd name="T51" fmla="*/ 274082758 h 596"/>
                <a:gd name="T52" fmla="*/ 120323234 w 233"/>
                <a:gd name="T53" fmla="*/ 361180441 h 596"/>
                <a:gd name="T54" fmla="*/ 127676697 w 233"/>
                <a:gd name="T55" fmla="*/ 362398694 h 596"/>
                <a:gd name="T56" fmla="*/ 141714013 w 233"/>
                <a:gd name="T57" fmla="*/ 362398694 h 596"/>
                <a:gd name="T58" fmla="*/ 147061912 w 233"/>
                <a:gd name="T59" fmla="*/ 357525682 h 596"/>
                <a:gd name="T60" fmla="*/ 147061912 w 233"/>
                <a:gd name="T61" fmla="*/ 278954990 h 596"/>
                <a:gd name="T62" fmla="*/ 137034908 w 233"/>
                <a:gd name="T63" fmla="*/ 254592269 h 596"/>
                <a:gd name="T64" fmla="*/ 121660822 w 233"/>
                <a:gd name="T65" fmla="*/ 240583529 h 596"/>
                <a:gd name="T66" fmla="*/ 36096888 w 233"/>
                <a:gd name="T67" fmla="*/ 241193045 h 596"/>
                <a:gd name="T68" fmla="*/ 12032569 w 233"/>
                <a:gd name="T69" fmla="*/ 278954990 h 5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596">
                  <a:moveTo>
                    <a:pt x="2" y="212"/>
                  </a:moveTo>
                  <a:cubicBezTo>
                    <a:pt x="0" y="217"/>
                    <a:pt x="0" y="222"/>
                    <a:pt x="2" y="227"/>
                  </a:cubicBezTo>
                  <a:cubicBezTo>
                    <a:pt x="7" y="243"/>
                    <a:pt x="38" y="378"/>
                    <a:pt x="54" y="378"/>
                  </a:cubicBezTo>
                  <a:cubicBezTo>
                    <a:pt x="70" y="378"/>
                    <a:pt x="86" y="378"/>
                    <a:pt x="103" y="378"/>
                  </a:cubicBezTo>
                  <a:cubicBezTo>
                    <a:pt x="107" y="378"/>
                    <a:pt x="109" y="377"/>
                    <a:pt x="109" y="372"/>
                  </a:cubicBezTo>
                  <a:cubicBezTo>
                    <a:pt x="109" y="306"/>
                    <a:pt x="109" y="241"/>
                    <a:pt x="109" y="173"/>
                  </a:cubicBezTo>
                  <a:cubicBezTo>
                    <a:pt x="103" y="170"/>
                    <a:pt x="90" y="164"/>
                    <a:pt x="90" y="153"/>
                  </a:cubicBezTo>
                  <a:cubicBezTo>
                    <a:pt x="89" y="135"/>
                    <a:pt x="101" y="124"/>
                    <a:pt x="119" y="126"/>
                  </a:cubicBezTo>
                  <a:cubicBezTo>
                    <a:pt x="135" y="127"/>
                    <a:pt x="143" y="141"/>
                    <a:pt x="140" y="155"/>
                  </a:cubicBezTo>
                  <a:cubicBezTo>
                    <a:pt x="141" y="163"/>
                    <a:pt x="129" y="170"/>
                    <a:pt x="121" y="172"/>
                  </a:cubicBezTo>
                  <a:cubicBezTo>
                    <a:pt x="121" y="239"/>
                    <a:pt x="121" y="305"/>
                    <a:pt x="121" y="372"/>
                  </a:cubicBezTo>
                  <a:cubicBezTo>
                    <a:pt x="121" y="377"/>
                    <a:pt x="123" y="378"/>
                    <a:pt x="128" y="378"/>
                  </a:cubicBezTo>
                  <a:cubicBezTo>
                    <a:pt x="147" y="378"/>
                    <a:pt x="166" y="378"/>
                    <a:pt x="184" y="378"/>
                  </a:cubicBezTo>
                  <a:cubicBezTo>
                    <a:pt x="196" y="378"/>
                    <a:pt x="228" y="247"/>
                    <a:pt x="233" y="227"/>
                  </a:cubicBezTo>
                  <a:cubicBezTo>
                    <a:pt x="233" y="222"/>
                    <a:pt x="233" y="217"/>
                    <a:pt x="231" y="213"/>
                  </a:cubicBezTo>
                  <a:cubicBezTo>
                    <a:pt x="194" y="143"/>
                    <a:pt x="157" y="73"/>
                    <a:pt x="119" y="4"/>
                  </a:cubicBezTo>
                  <a:cubicBezTo>
                    <a:pt x="115" y="0"/>
                    <a:pt x="113" y="1"/>
                    <a:pt x="111" y="4"/>
                  </a:cubicBezTo>
                  <a:cubicBezTo>
                    <a:pt x="103" y="20"/>
                    <a:pt x="65" y="92"/>
                    <a:pt x="57" y="107"/>
                  </a:cubicBezTo>
                  <a:cubicBezTo>
                    <a:pt x="51" y="117"/>
                    <a:pt x="2" y="210"/>
                    <a:pt x="2" y="212"/>
                  </a:cubicBezTo>
                  <a:close/>
                  <a:moveTo>
                    <a:pt x="18" y="458"/>
                  </a:moveTo>
                  <a:cubicBezTo>
                    <a:pt x="18" y="502"/>
                    <a:pt x="18" y="545"/>
                    <a:pt x="18" y="589"/>
                  </a:cubicBezTo>
                  <a:cubicBezTo>
                    <a:pt x="18" y="593"/>
                    <a:pt x="20" y="595"/>
                    <a:pt x="25" y="595"/>
                  </a:cubicBezTo>
                  <a:cubicBezTo>
                    <a:pt x="65" y="595"/>
                    <a:pt x="106" y="595"/>
                    <a:pt x="147" y="595"/>
                  </a:cubicBezTo>
                  <a:cubicBezTo>
                    <a:pt x="151" y="595"/>
                    <a:pt x="153" y="593"/>
                    <a:pt x="153" y="589"/>
                  </a:cubicBezTo>
                  <a:cubicBezTo>
                    <a:pt x="153" y="542"/>
                    <a:pt x="153" y="496"/>
                    <a:pt x="153" y="450"/>
                  </a:cubicBezTo>
                  <a:cubicBezTo>
                    <a:pt x="162" y="450"/>
                    <a:pt x="171" y="450"/>
                    <a:pt x="180" y="450"/>
                  </a:cubicBezTo>
                  <a:cubicBezTo>
                    <a:pt x="180" y="497"/>
                    <a:pt x="180" y="545"/>
                    <a:pt x="180" y="593"/>
                  </a:cubicBezTo>
                  <a:cubicBezTo>
                    <a:pt x="181" y="596"/>
                    <a:pt x="185" y="595"/>
                    <a:pt x="191" y="595"/>
                  </a:cubicBezTo>
                  <a:cubicBezTo>
                    <a:pt x="198" y="595"/>
                    <a:pt x="205" y="595"/>
                    <a:pt x="212" y="595"/>
                  </a:cubicBezTo>
                  <a:cubicBezTo>
                    <a:pt x="217" y="595"/>
                    <a:pt x="220" y="591"/>
                    <a:pt x="220" y="587"/>
                  </a:cubicBezTo>
                  <a:cubicBezTo>
                    <a:pt x="220" y="544"/>
                    <a:pt x="220" y="501"/>
                    <a:pt x="220" y="458"/>
                  </a:cubicBezTo>
                  <a:cubicBezTo>
                    <a:pt x="220" y="444"/>
                    <a:pt x="211" y="428"/>
                    <a:pt x="205" y="418"/>
                  </a:cubicBezTo>
                  <a:cubicBezTo>
                    <a:pt x="195" y="402"/>
                    <a:pt x="190" y="397"/>
                    <a:pt x="182" y="395"/>
                  </a:cubicBezTo>
                  <a:cubicBezTo>
                    <a:pt x="158" y="395"/>
                    <a:pt x="68" y="395"/>
                    <a:pt x="54" y="396"/>
                  </a:cubicBezTo>
                  <a:cubicBezTo>
                    <a:pt x="45" y="398"/>
                    <a:pt x="18" y="437"/>
                    <a:pt x="18" y="4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230" name="Group 4"/>
          <p:cNvGrpSpPr/>
          <p:nvPr/>
        </p:nvGrpSpPr>
        <p:grpSpPr bwMode="auto">
          <a:xfrm>
            <a:off x="9966548" y="7031038"/>
            <a:ext cx="668337" cy="765175"/>
            <a:chOff x="0" y="0"/>
            <a:chExt cx="421" cy="482"/>
          </a:xfrm>
        </p:grpSpPr>
        <p:sp>
          <p:nvSpPr>
            <p:cNvPr id="8215" name="Freeform 5"/>
            <p:cNvSpPr/>
            <p:nvPr/>
          </p:nvSpPr>
          <p:spPr bwMode="auto">
            <a:xfrm>
              <a:off x="14" y="17"/>
              <a:ext cx="390" cy="451"/>
            </a:xfrm>
            <a:custGeom>
              <a:avLst/>
              <a:gdLst>
                <a:gd name="T0" fmla="*/ 71 w 1005"/>
                <a:gd name="T1" fmla="*/ 163 h 1158"/>
                <a:gd name="T2" fmla="*/ 78 w 1005"/>
                <a:gd name="T3" fmla="*/ 176 h 1158"/>
                <a:gd name="T4" fmla="*/ 151 w 1005"/>
                <a:gd name="T5" fmla="*/ 148 h 1158"/>
                <a:gd name="T6" fmla="*/ 145 w 1005"/>
                <a:gd name="T7" fmla="*/ 129 h 1158"/>
                <a:gd name="T8" fmla="*/ 147 w 1005"/>
                <a:gd name="T9" fmla="*/ 125 h 1158"/>
                <a:gd name="T10" fmla="*/ 146 w 1005"/>
                <a:gd name="T11" fmla="*/ 98 h 1158"/>
                <a:gd name="T12" fmla="*/ 133 w 1005"/>
                <a:gd name="T13" fmla="*/ 50 h 1158"/>
                <a:gd name="T14" fmla="*/ 125 w 1005"/>
                <a:gd name="T15" fmla="*/ 40 h 1158"/>
                <a:gd name="T16" fmla="*/ 113 w 1005"/>
                <a:gd name="T17" fmla="*/ 35 h 1158"/>
                <a:gd name="T18" fmla="*/ 94 w 1005"/>
                <a:gd name="T19" fmla="*/ 33 h 1158"/>
                <a:gd name="T20" fmla="*/ 66 w 1005"/>
                <a:gd name="T21" fmla="*/ 34 h 1158"/>
                <a:gd name="T22" fmla="*/ 43 w 1005"/>
                <a:gd name="T23" fmla="*/ 37 h 1158"/>
                <a:gd name="T24" fmla="*/ 26 w 1005"/>
                <a:gd name="T25" fmla="*/ 2 h 1158"/>
                <a:gd name="T26" fmla="*/ 13 w 1005"/>
                <a:gd name="T27" fmla="*/ 0 h 1158"/>
                <a:gd name="T28" fmla="*/ 10 w 1005"/>
                <a:gd name="T29" fmla="*/ 9 h 1158"/>
                <a:gd name="T30" fmla="*/ 27 w 1005"/>
                <a:gd name="T31" fmla="*/ 66 h 1158"/>
                <a:gd name="T32" fmla="*/ 33 w 1005"/>
                <a:gd name="T33" fmla="*/ 90 h 1158"/>
                <a:gd name="T34" fmla="*/ 21 w 1005"/>
                <a:gd name="T35" fmla="*/ 89 h 1158"/>
                <a:gd name="T36" fmla="*/ 0 w 1005"/>
                <a:gd name="T37" fmla="*/ 92 h 1158"/>
                <a:gd name="T38" fmla="*/ 11 w 1005"/>
                <a:gd name="T39" fmla="*/ 112 h 1158"/>
                <a:gd name="T40" fmla="*/ 22 w 1005"/>
                <a:gd name="T41" fmla="*/ 117 h 1158"/>
                <a:gd name="T42" fmla="*/ 36 w 1005"/>
                <a:gd name="T43" fmla="*/ 130 h 1158"/>
                <a:gd name="T44" fmla="*/ 51 w 1005"/>
                <a:gd name="T45" fmla="*/ 143 h 1158"/>
                <a:gd name="T46" fmla="*/ 65 w 1005"/>
                <a:gd name="T47" fmla="*/ 157 h 1158"/>
                <a:gd name="T48" fmla="*/ 71 w 1005"/>
                <a:gd name="T49" fmla="*/ 163 h 11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05" h="1158">
                  <a:moveTo>
                    <a:pt x="473" y="1075"/>
                  </a:moveTo>
                  <a:lnTo>
                    <a:pt x="515" y="1158"/>
                  </a:lnTo>
                  <a:lnTo>
                    <a:pt x="1005" y="976"/>
                  </a:lnTo>
                  <a:lnTo>
                    <a:pt x="962" y="847"/>
                  </a:lnTo>
                  <a:lnTo>
                    <a:pt x="978" y="828"/>
                  </a:lnTo>
                  <a:lnTo>
                    <a:pt x="971" y="645"/>
                  </a:lnTo>
                  <a:lnTo>
                    <a:pt x="883" y="332"/>
                  </a:lnTo>
                  <a:lnTo>
                    <a:pt x="826" y="264"/>
                  </a:lnTo>
                  <a:lnTo>
                    <a:pt x="752" y="231"/>
                  </a:lnTo>
                  <a:lnTo>
                    <a:pt x="622" y="217"/>
                  </a:lnTo>
                  <a:lnTo>
                    <a:pt x="438" y="225"/>
                  </a:lnTo>
                  <a:lnTo>
                    <a:pt x="289" y="243"/>
                  </a:lnTo>
                  <a:lnTo>
                    <a:pt x="173" y="15"/>
                  </a:lnTo>
                  <a:lnTo>
                    <a:pt x="87" y="0"/>
                  </a:lnTo>
                  <a:lnTo>
                    <a:pt x="64" y="56"/>
                  </a:lnTo>
                  <a:lnTo>
                    <a:pt x="178" y="433"/>
                  </a:lnTo>
                  <a:lnTo>
                    <a:pt x="221" y="591"/>
                  </a:lnTo>
                  <a:lnTo>
                    <a:pt x="140" y="587"/>
                  </a:lnTo>
                  <a:lnTo>
                    <a:pt x="0" y="606"/>
                  </a:lnTo>
                  <a:lnTo>
                    <a:pt x="73" y="736"/>
                  </a:lnTo>
                  <a:lnTo>
                    <a:pt x="148" y="770"/>
                  </a:lnTo>
                  <a:lnTo>
                    <a:pt x="243" y="858"/>
                  </a:lnTo>
                  <a:lnTo>
                    <a:pt x="339" y="946"/>
                  </a:lnTo>
                  <a:lnTo>
                    <a:pt x="434" y="1034"/>
                  </a:lnTo>
                  <a:lnTo>
                    <a:pt x="473" y="107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16" name="Freeform 6"/>
            <p:cNvSpPr>
              <a:spLocks noEditPoints="1"/>
            </p:cNvSpPr>
            <p:nvPr/>
          </p:nvSpPr>
          <p:spPr bwMode="auto">
            <a:xfrm>
              <a:off x="0" y="0"/>
              <a:ext cx="421" cy="482"/>
            </a:xfrm>
            <a:custGeom>
              <a:avLst/>
              <a:gdLst>
                <a:gd name="T0" fmla="*/ 64 w 1084"/>
                <a:gd name="T1" fmla="*/ 166 h 1237"/>
                <a:gd name="T2" fmla="*/ 66 w 1084"/>
                <a:gd name="T3" fmla="*/ 147 h 1237"/>
                <a:gd name="T4" fmla="*/ 43 w 1084"/>
                <a:gd name="T5" fmla="*/ 136 h 1237"/>
                <a:gd name="T6" fmla="*/ 37 w 1084"/>
                <a:gd name="T7" fmla="*/ 120 h 1237"/>
                <a:gd name="T8" fmla="*/ 35 w 1084"/>
                <a:gd name="T9" fmla="*/ 139 h 1237"/>
                <a:gd name="T10" fmla="*/ 49 w 1084"/>
                <a:gd name="T11" fmla="*/ 153 h 1237"/>
                <a:gd name="T12" fmla="*/ 51 w 1084"/>
                <a:gd name="T13" fmla="*/ 133 h 1237"/>
                <a:gd name="T14" fmla="*/ 17 w 1084"/>
                <a:gd name="T15" fmla="*/ 118 h 1237"/>
                <a:gd name="T16" fmla="*/ 11 w 1084"/>
                <a:gd name="T17" fmla="*/ 101 h 1237"/>
                <a:gd name="T18" fmla="*/ 24 w 1084"/>
                <a:gd name="T19" fmla="*/ 87 h 1237"/>
                <a:gd name="T20" fmla="*/ 0 w 1084"/>
                <a:gd name="T21" fmla="*/ 96 h 1237"/>
                <a:gd name="T22" fmla="*/ 9 w 1084"/>
                <a:gd name="T23" fmla="*/ 121 h 1237"/>
                <a:gd name="T24" fmla="*/ 21 w 1084"/>
                <a:gd name="T25" fmla="*/ 126 h 1237"/>
                <a:gd name="T26" fmla="*/ 26 w 1084"/>
                <a:gd name="T27" fmla="*/ 115 h 1237"/>
                <a:gd name="T28" fmla="*/ 39 w 1084"/>
                <a:gd name="T29" fmla="*/ 100 h 1237"/>
                <a:gd name="T30" fmla="*/ 48 w 1084"/>
                <a:gd name="T31" fmla="*/ 125 h 1237"/>
                <a:gd name="T32" fmla="*/ 16 w 1084"/>
                <a:gd name="T33" fmla="*/ 14 h 1237"/>
                <a:gd name="T34" fmla="*/ 36 w 1084"/>
                <a:gd name="T35" fmla="*/ 92 h 1237"/>
                <a:gd name="T36" fmla="*/ 31 w 1084"/>
                <a:gd name="T37" fmla="*/ 103 h 1237"/>
                <a:gd name="T38" fmla="*/ 30 w 1084"/>
                <a:gd name="T39" fmla="*/ 0 h 1237"/>
                <a:gd name="T40" fmla="*/ 13 w 1084"/>
                <a:gd name="T41" fmla="*/ 6 h 1237"/>
                <a:gd name="T42" fmla="*/ 33 w 1084"/>
                <a:gd name="T43" fmla="*/ 8 h 1237"/>
                <a:gd name="T44" fmla="*/ 48 w 1084"/>
                <a:gd name="T45" fmla="*/ 49 h 1237"/>
                <a:gd name="T46" fmla="*/ 61 w 1084"/>
                <a:gd name="T47" fmla="*/ 83 h 1237"/>
                <a:gd name="T48" fmla="*/ 56 w 1084"/>
                <a:gd name="T49" fmla="*/ 46 h 1237"/>
                <a:gd name="T50" fmla="*/ 70 w 1084"/>
                <a:gd name="T51" fmla="*/ 32 h 1237"/>
                <a:gd name="T52" fmla="*/ 41 w 1084"/>
                <a:gd name="T53" fmla="*/ 5 h 1237"/>
                <a:gd name="T54" fmla="*/ 45 w 1084"/>
                <a:gd name="T55" fmla="*/ 41 h 1237"/>
                <a:gd name="T56" fmla="*/ 85 w 1084"/>
                <a:gd name="T57" fmla="*/ 73 h 1237"/>
                <a:gd name="T58" fmla="*/ 93 w 1084"/>
                <a:gd name="T59" fmla="*/ 70 h 1237"/>
                <a:gd name="T60" fmla="*/ 101 w 1084"/>
                <a:gd name="T61" fmla="*/ 39 h 1237"/>
                <a:gd name="T62" fmla="*/ 81 w 1084"/>
                <a:gd name="T63" fmla="*/ 37 h 1237"/>
                <a:gd name="T64" fmla="*/ 76 w 1084"/>
                <a:gd name="T65" fmla="*/ 48 h 1237"/>
                <a:gd name="T66" fmla="*/ 113 w 1084"/>
                <a:gd name="T67" fmla="*/ 72 h 1237"/>
                <a:gd name="T68" fmla="*/ 121 w 1084"/>
                <a:gd name="T69" fmla="*/ 69 h 1237"/>
                <a:gd name="T70" fmla="*/ 120 w 1084"/>
                <a:gd name="T71" fmla="*/ 41 h 1237"/>
                <a:gd name="T72" fmla="*/ 109 w 1084"/>
                <a:gd name="T73" fmla="*/ 36 h 1237"/>
                <a:gd name="T74" fmla="*/ 104 w 1084"/>
                <a:gd name="T75" fmla="*/ 47 h 1237"/>
                <a:gd name="T76" fmla="*/ 131 w 1084"/>
                <a:gd name="T77" fmla="*/ 46 h 1237"/>
                <a:gd name="T78" fmla="*/ 128 w 1084"/>
                <a:gd name="T79" fmla="*/ 38 h 1237"/>
                <a:gd name="T80" fmla="*/ 123 w 1084"/>
                <a:gd name="T81" fmla="*/ 49 h 1237"/>
                <a:gd name="T82" fmla="*/ 131 w 1084"/>
                <a:gd name="T83" fmla="*/ 46 h 1237"/>
                <a:gd name="T84" fmla="*/ 153 w 1084"/>
                <a:gd name="T85" fmla="*/ 104 h 1237"/>
                <a:gd name="T86" fmla="*/ 139 w 1084"/>
                <a:gd name="T87" fmla="*/ 43 h 1237"/>
                <a:gd name="T88" fmla="*/ 154 w 1084"/>
                <a:gd name="T89" fmla="*/ 132 h 1237"/>
                <a:gd name="T90" fmla="*/ 162 w 1084"/>
                <a:gd name="T91" fmla="*/ 129 h 1237"/>
                <a:gd name="T92" fmla="*/ 145 w 1084"/>
                <a:gd name="T93" fmla="*/ 107 h 1237"/>
                <a:gd name="T94" fmla="*/ 152 w 1084"/>
                <a:gd name="T95" fmla="*/ 151 h 1237"/>
                <a:gd name="T96" fmla="*/ 87 w 1084"/>
                <a:gd name="T97" fmla="*/ 176 h 1237"/>
                <a:gd name="T98" fmla="*/ 72 w 1084"/>
                <a:gd name="T99" fmla="*/ 163 h 1237"/>
                <a:gd name="T100" fmla="*/ 82 w 1084"/>
                <a:gd name="T101" fmla="*/ 188 h 1237"/>
                <a:gd name="T102" fmla="*/ 155 w 1084"/>
                <a:gd name="T103" fmla="*/ 160 h 1237"/>
                <a:gd name="T104" fmla="*/ 160 w 1084"/>
                <a:gd name="T105" fmla="*/ 148 h 1237"/>
                <a:gd name="T106" fmla="*/ 146 w 1084"/>
                <a:gd name="T107" fmla="*/ 135 h 123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84" h="1237">
                  <a:moveTo>
                    <a:pt x="383" y="986"/>
                  </a:moveTo>
                  <a:lnTo>
                    <a:pt x="424" y="1094"/>
                  </a:lnTo>
                  <a:lnTo>
                    <a:pt x="478" y="1074"/>
                  </a:lnTo>
                  <a:lnTo>
                    <a:pt x="437" y="965"/>
                  </a:lnTo>
                  <a:lnTo>
                    <a:pt x="383" y="986"/>
                  </a:lnTo>
                  <a:close/>
                  <a:moveTo>
                    <a:pt x="287" y="898"/>
                  </a:moveTo>
                  <a:lnTo>
                    <a:pt x="287" y="898"/>
                  </a:lnTo>
                  <a:lnTo>
                    <a:pt x="246" y="789"/>
                  </a:lnTo>
                  <a:lnTo>
                    <a:pt x="192" y="810"/>
                  </a:lnTo>
                  <a:lnTo>
                    <a:pt x="233" y="918"/>
                  </a:lnTo>
                  <a:lnTo>
                    <a:pt x="287" y="898"/>
                  </a:lnTo>
                  <a:lnTo>
                    <a:pt x="328" y="1006"/>
                  </a:lnTo>
                  <a:lnTo>
                    <a:pt x="383" y="986"/>
                  </a:lnTo>
                  <a:lnTo>
                    <a:pt x="341" y="877"/>
                  </a:lnTo>
                  <a:lnTo>
                    <a:pt x="287" y="898"/>
                  </a:lnTo>
                  <a:close/>
                  <a:moveTo>
                    <a:pt x="116" y="776"/>
                  </a:moveTo>
                  <a:lnTo>
                    <a:pt x="116" y="776"/>
                  </a:lnTo>
                  <a:lnTo>
                    <a:pt x="75" y="667"/>
                  </a:lnTo>
                  <a:lnTo>
                    <a:pt x="184" y="626"/>
                  </a:lnTo>
                  <a:lnTo>
                    <a:pt x="163" y="572"/>
                  </a:lnTo>
                  <a:lnTo>
                    <a:pt x="55" y="613"/>
                  </a:lnTo>
                  <a:lnTo>
                    <a:pt x="0" y="633"/>
                  </a:lnTo>
                  <a:lnTo>
                    <a:pt x="21" y="688"/>
                  </a:lnTo>
                  <a:lnTo>
                    <a:pt x="62" y="796"/>
                  </a:lnTo>
                  <a:lnTo>
                    <a:pt x="116" y="776"/>
                  </a:lnTo>
                  <a:lnTo>
                    <a:pt x="137" y="830"/>
                  </a:lnTo>
                  <a:lnTo>
                    <a:pt x="192" y="810"/>
                  </a:lnTo>
                  <a:lnTo>
                    <a:pt x="171" y="755"/>
                  </a:lnTo>
                  <a:lnTo>
                    <a:pt x="116" y="776"/>
                  </a:lnTo>
                  <a:close/>
                  <a:moveTo>
                    <a:pt x="258" y="660"/>
                  </a:moveTo>
                  <a:lnTo>
                    <a:pt x="258" y="660"/>
                  </a:lnTo>
                  <a:lnTo>
                    <a:pt x="320" y="823"/>
                  </a:lnTo>
                  <a:lnTo>
                    <a:pt x="375" y="802"/>
                  </a:lnTo>
                  <a:lnTo>
                    <a:pt x="107" y="96"/>
                  </a:lnTo>
                  <a:lnTo>
                    <a:pt x="52" y="116"/>
                  </a:lnTo>
                  <a:lnTo>
                    <a:pt x="238" y="606"/>
                  </a:lnTo>
                  <a:lnTo>
                    <a:pt x="184" y="626"/>
                  </a:lnTo>
                  <a:lnTo>
                    <a:pt x="205" y="680"/>
                  </a:lnTo>
                  <a:lnTo>
                    <a:pt x="258" y="660"/>
                  </a:lnTo>
                  <a:close/>
                  <a:moveTo>
                    <a:pt x="196" y="0"/>
                  </a:moveTo>
                  <a:lnTo>
                    <a:pt x="196" y="0"/>
                  </a:lnTo>
                  <a:lnTo>
                    <a:pt x="87" y="41"/>
                  </a:lnTo>
                  <a:lnTo>
                    <a:pt x="107" y="96"/>
                  </a:lnTo>
                  <a:lnTo>
                    <a:pt x="216" y="54"/>
                  </a:lnTo>
                  <a:lnTo>
                    <a:pt x="196" y="0"/>
                  </a:lnTo>
                  <a:close/>
                  <a:moveTo>
                    <a:pt x="319" y="326"/>
                  </a:moveTo>
                  <a:lnTo>
                    <a:pt x="319" y="326"/>
                  </a:lnTo>
                  <a:lnTo>
                    <a:pt x="402" y="544"/>
                  </a:lnTo>
                  <a:lnTo>
                    <a:pt x="456" y="523"/>
                  </a:lnTo>
                  <a:lnTo>
                    <a:pt x="373" y="305"/>
                  </a:lnTo>
                  <a:lnTo>
                    <a:pt x="482" y="264"/>
                  </a:lnTo>
                  <a:lnTo>
                    <a:pt x="461" y="210"/>
                  </a:lnTo>
                  <a:lnTo>
                    <a:pt x="353" y="251"/>
                  </a:lnTo>
                  <a:lnTo>
                    <a:pt x="270" y="34"/>
                  </a:lnTo>
                  <a:lnTo>
                    <a:pt x="216" y="54"/>
                  </a:lnTo>
                  <a:lnTo>
                    <a:pt x="299" y="272"/>
                  </a:lnTo>
                  <a:lnTo>
                    <a:pt x="319" y="326"/>
                  </a:lnTo>
                  <a:close/>
                  <a:moveTo>
                    <a:pt x="564" y="482"/>
                  </a:moveTo>
                  <a:lnTo>
                    <a:pt x="564" y="482"/>
                  </a:lnTo>
                  <a:lnTo>
                    <a:pt x="619" y="461"/>
                  </a:lnTo>
                  <a:lnTo>
                    <a:pt x="557" y="298"/>
                  </a:lnTo>
                  <a:lnTo>
                    <a:pt x="666" y="256"/>
                  </a:lnTo>
                  <a:lnTo>
                    <a:pt x="645" y="202"/>
                  </a:lnTo>
                  <a:lnTo>
                    <a:pt x="536" y="244"/>
                  </a:lnTo>
                  <a:lnTo>
                    <a:pt x="482" y="264"/>
                  </a:lnTo>
                  <a:lnTo>
                    <a:pt x="502" y="318"/>
                  </a:lnTo>
                  <a:lnTo>
                    <a:pt x="564" y="482"/>
                  </a:lnTo>
                  <a:close/>
                  <a:moveTo>
                    <a:pt x="748" y="474"/>
                  </a:moveTo>
                  <a:lnTo>
                    <a:pt x="748" y="474"/>
                  </a:lnTo>
                  <a:lnTo>
                    <a:pt x="803" y="454"/>
                  </a:lnTo>
                  <a:lnTo>
                    <a:pt x="741" y="291"/>
                  </a:lnTo>
                  <a:lnTo>
                    <a:pt x="795" y="270"/>
                  </a:lnTo>
                  <a:lnTo>
                    <a:pt x="774" y="215"/>
                  </a:lnTo>
                  <a:lnTo>
                    <a:pt x="720" y="236"/>
                  </a:lnTo>
                  <a:lnTo>
                    <a:pt x="666" y="256"/>
                  </a:lnTo>
                  <a:lnTo>
                    <a:pt x="687" y="311"/>
                  </a:lnTo>
                  <a:lnTo>
                    <a:pt x="748" y="474"/>
                  </a:lnTo>
                  <a:close/>
                  <a:moveTo>
                    <a:pt x="870" y="304"/>
                  </a:moveTo>
                  <a:lnTo>
                    <a:pt x="870" y="304"/>
                  </a:lnTo>
                  <a:lnTo>
                    <a:pt x="849" y="250"/>
                  </a:lnTo>
                  <a:lnTo>
                    <a:pt x="795" y="270"/>
                  </a:lnTo>
                  <a:lnTo>
                    <a:pt x="816" y="324"/>
                  </a:lnTo>
                  <a:lnTo>
                    <a:pt x="870" y="304"/>
                  </a:lnTo>
                  <a:close/>
                  <a:moveTo>
                    <a:pt x="870" y="304"/>
                  </a:moveTo>
                  <a:lnTo>
                    <a:pt x="870" y="304"/>
                  </a:lnTo>
                  <a:lnTo>
                    <a:pt x="1014" y="684"/>
                  </a:lnTo>
                  <a:lnTo>
                    <a:pt x="1068" y="664"/>
                  </a:lnTo>
                  <a:lnTo>
                    <a:pt x="924" y="283"/>
                  </a:lnTo>
                  <a:lnTo>
                    <a:pt x="870" y="304"/>
                  </a:lnTo>
                  <a:close/>
                  <a:moveTo>
                    <a:pt x="1022" y="868"/>
                  </a:moveTo>
                  <a:lnTo>
                    <a:pt x="1022" y="868"/>
                  </a:lnTo>
                  <a:lnTo>
                    <a:pt x="1076" y="847"/>
                  </a:lnTo>
                  <a:lnTo>
                    <a:pt x="1014" y="684"/>
                  </a:lnTo>
                  <a:lnTo>
                    <a:pt x="960" y="705"/>
                  </a:lnTo>
                  <a:lnTo>
                    <a:pt x="1022" y="868"/>
                  </a:lnTo>
                  <a:close/>
                  <a:moveTo>
                    <a:pt x="1008" y="996"/>
                  </a:moveTo>
                  <a:lnTo>
                    <a:pt x="1008" y="996"/>
                  </a:lnTo>
                  <a:lnTo>
                    <a:pt x="573" y="1161"/>
                  </a:lnTo>
                  <a:lnTo>
                    <a:pt x="532" y="1053"/>
                  </a:lnTo>
                  <a:lnTo>
                    <a:pt x="478" y="1074"/>
                  </a:lnTo>
                  <a:lnTo>
                    <a:pt x="519" y="1182"/>
                  </a:lnTo>
                  <a:lnTo>
                    <a:pt x="540" y="1237"/>
                  </a:lnTo>
                  <a:lnTo>
                    <a:pt x="594" y="1216"/>
                  </a:lnTo>
                  <a:lnTo>
                    <a:pt x="1029" y="1052"/>
                  </a:lnTo>
                  <a:lnTo>
                    <a:pt x="1084" y="1031"/>
                  </a:lnTo>
                  <a:lnTo>
                    <a:pt x="1063" y="976"/>
                  </a:lnTo>
                  <a:lnTo>
                    <a:pt x="1022" y="868"/>
                  </a:lnTo>
                  <a:lnTo>
                    <a:pt x="967" y="888"/>
                  </a:lnTo>
                  <a:lnTo>
                    <a:pt x="1008" y="996"/>
                  </a:ln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8233" name="TextBox 77"/>
          <p:cNvSpPr txBox="1">
            <a:spLocks noChangeArrowheads="1"/>
          </p:cNvSpPr>
          <p:nvPr/>
        </p:nvSpPr>
        <p:spPr bwMode="auto">
          <a:xfrm>
            <a:off x="264743" y="1594975"/>
            <a:ext cx="4518244" cy="222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sz="2400" dirty="0">
                <a:solidFill>
                  <a:schemeClr val="tx2"/>
                </a:solidFill>
                <a:latin typeface="黑体" panose="02010609060101010101" pitchFamily="49" charset="-122"/>
                <a:ea typeface="黑体" panose="02010609060101010101" pitchFamily="49" charset="-122"/>
                <a:sym typeface="微软雅黑" panose="020B0503020204020204" pitchFamily="34" charset="-122"/>
              </a:rPr>
              <a:t>一、新媒体运营的主要模块</a:t>
            </a:r>
            <a:endParaRPr lang="zh-CN" altLang="en-US" sz="2400" dirty="0">
              <a:solidFill>
                <a:schemeClr val="tx2"/>
              </a:solidFill>
              <a:latin typeface="黑体" panose="02010609060101010101" pitchFamily="49" charset="-122"/>
              <a:ea typeface="黑体" panose="02010609060101010101" pitchFamily="49" charset="-122"/>
              <a:sym typeface="微软雅黑" panose="020B0503020204020204" pitchFamily="34" charset="-122"/>
            </a:endParaRPr>
          </a:p>
          <a:p>
            <a:pPr eaLnBrk="1" hangingPunct="1">
              <a:lnSpc>
                <a:spcPct val="150000"/>
              </a:lnSpc>
              <a:spcBef>
                <a:spcPct val="0"/>
              </a:spcBef>
              <a:buFontTx/>
              <a:buNone/>
            </a:pPr>
            <a:r>
              <a:rPr lang="zh-CN" altLang="en-US" sz="2400" dirty="0">
                <a:solidFill>
                  <a:schemeClr val="tx2"/>
                </a:solidFill>
                <a:latin typeface="黑体" panose="02010609060101010101" pitchFamily="49" charset="-122"/>
                <a:ea typeface="黑体" panose="02010609060101010101" pitchFamily="49" charset="-122"/>
                <a:sym typeface="微软雅黑" panose="020B0503020204020204" pitchFamily="34" charset="-122"/>
              </a:rPr>
              <a:t>二、新媒体平台的类型</a:t>
            </a:r>
            <a:endParaRPr lang="zh-CN" altLang="en-US" sz="2400" dirty="0">
              <a:solidFill>
                <a:schemeClr val="tx2"/>
              </a:solidFill>
              <a:latin typeface="黑体" panose="02010609060101010101" pitchFamily="49" charset="-122"/>
              <a:ea typeface="黑体" panose="02010609060101010101" pitchFamily="49" charset="-122"/>
              <a:sym typeface="微软雅黑" panose="020B0503020204020204" pitchFamily="34" charset="-122"/>
            </a:endParaRPr>
          </a:p>
          <a:p>
            <a:pPr marL="612140" indent="-612140" eaLnBrk="1" hangingPunct="1">
              <a:lnSpc>
                <a:spcPct val="150000"/>
              </a:lnSpc>
              <a:spcBef>
                <a:spcPct val="0"/>
              </a:spcBef>
              <a:buFontTx/>
              <a:buNone/>
            </a:pPr>
            <a:r>
              <a:rPr lang="zh-CN" altLang="en-US" sz="2400" dirty="0">
                <a:solidFill>
                  <a:schemeClr val="tx2"/>
                </a:solidFill>
                <a:latin typeface="黑体" panose="02010609060101010101" pitchFamily="49" charset="-122"/>
                <a:ea typeface="黑体" panose="02010609060101010101" pitchFamily="49" charset="-122"/>
                <a:sym typeface="微软雅黑" panose="020B0503020204020204" pitchFamily="34" charset="-122"/>
              </a:rPr>
              <a:t>三、新媒体运营数据指标体系和数据分析工具</a:t>
            </a:r>
            <a:endParaRPr lang="zh-CN" altLang="en-US" sz="2400" dirty="0">
              <a:solidFill>
                <a:schemeClr val="tx2"/>
              </a:solidFill>
              <a:latin typeface="黑体" panose="02010609060101010101" pitchFamily="49" charset="-122"/>
              <a:ea typeface="黑体" panose="02010609060101010101" pitchFamily="49" charset="-122"/>
              <a:sym typeface="微软雅黑" panose="020B0503020204020204" pitchFamily="34" charset="-122"/>
            </a:endParaRPr>
          </a:p>
        </p:txBody>
      </p:sp>
    </p:spTree>
  </p:cSld>
  <p:clrMapOvr>
    <a:masterClrMapping/>
  </p:clrMapOvr>
  <p:transition advTm="1023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4.03358E-6 1.48148E-6 L -0.35507 -0.76991 " pathEditMode="relative" rAng="0" ptsTypes="AA">
                                      <p:cBhvr>
                                        <p:cTn id="6" dur="1000" fill="hold"/>
                                        <p:tgtEl>
                                          <p:spTgt spid="8230"/>
                                        </p:tgtEl>
                                        <p:attrNameLst>
                                          <p:attrName>ppt_x</p:attrName>
                                          <p:attrName>ppt_y</p:attrName>
                                        </p:attrNameLst>
                                      </p:cBhvr>
                                      <p:rCtr x="-17753" y="-38495"/>
                                    </p:animMotion>
                                  </p:childTnLst>
                                </p:cTn>
                              </p:par>
                            </p:childTnLst>
                          </p:cTn>
                        </p:par>
                        <p:par>
                          <p:cTn id="7" fill="hold">
                            <p:stCondLst>
                              <p:cond delay="1000"/>
                            </p:stCondLst>
                            <p:childTnLst>
                              <p:par>
                                <p:cTn id="8" presetID="26" presetClass="emph" presetSubtype="0" fill="hold" nodeType="afterEffect">
                                  <p:stCondLst>
                                    <p:cond delay="0"/>
                                  </p:stCondLst>
                                  <p:childTnLst>
                                    <p:animEffect transition="out" filter="fade">
                                      <p:cBhvr>
                                        <p:cTn id="9" dur="200" tmFilter="0, 0; .2, .5; .8, .5; 1, 0"/>
                                        <p:tgtEl>
                                          <p:spTgt spid="8230"/>
                                        </p:tgtEl>
                                      </p:cBhvr>
                                    </p:animEffect>
                                    <p:animScale>
                                      <p:cBhvr>
                                        <p:cTn id="10" dur="100" autoRev="1" fill="hold"/>
                                        <p:tgtEl>
                                          <p:spTgt spid="8230"/>
                                        </p:tgtEl>
                                      </p:cBhvr>
                                      <p:by x="105000" y="105000"/>
                                    </p:animScale>
                                  </p:childTnLst>
                                  <p:subTnLst>
                                    <p:audio>
                                      <p:cMediaNode>
                                        <p:cTn display="0" masterRel="sameClick">
                                          <p:stCondLst>
                                            <p:cond evt="begin" delay="0">
                                              <p:tn val="8"/>
                                            </p:cond>
                                          </p:stCondLst>
                                          <p:endCondLst>
                                            <p:cond evt="onStopAudio" delay="0">
                                              <p:tgtEl>
                                                <p:sldTgt/>
                                              </p:tgtEl>
                                            </p:cond>
                                          </p:endCondLst>
                                        </p:cTn>
                                        <p:tgtEl>
                                          <p:sndTgt r:embed="rId1" name="click.wav"/>
                                        </p:tgtEl>
                                      </p:cMediaNode>
                                    </p:audio>
                                  </p:subTnLst>
                                </p:cTn>
                              </p:par>
                              <p:par>
                                <p:cTn id="11" presetID="26" presetClass="emph" presetSubtype="0" fill="hold" grpId="0" nodeType="withEffect">
                                  <p:stCondLst>
                                    <p:cond delay="0"/>
                                  </p:stCondLst>
                                  <p:childTnLst>
                                    <p:animEffect transition="out" filter="fade">
                                      <p:cBhvr>
                                        <p:cTn id="12" dur="500" tmFilter="0, 0; .2, .5; .8, .5; 1, 0"/>
                                        <p:tgtEl>
                                          <p:spTgt spid="8207"/>
                                        </p:tgtEl>
                                      </p:cBhvr>
                                    </p:animEffect>
                                    <p:animScale>
                                      <p:cBhvr>
                                        <p:cTn id="13" dur="250" autoRev="1" fill="hold"/>
                                        <p:tgtEl>
                                          <p:spTgt spid="8207"/>
                                        </p:tgtEl>
                                      </p:cBhvr>
                                      <p:by x="105000" y="105000"/>
                                    </p:animScale>
                                  </p:childTnLst>
                                </p:cTn>
                              </p:par>
                              <p:par>
                                <p:cTn id="14" presetID="10" presetClass="entr" presetSubtype="0" fill="hold" nodeType="withEffect">
                                  <p:stCondLst>
                                    <p:cond delay="0"/>
                                  </p:stCondLst>
                                  <p:childTnLst>
                                    <p:set>
                                      <p:cBhvr>
                                        <p:cTn id="15" dur="1" fill="hold">
                                          <p:stCondLst>
                                            <p:cond delay="0"/>
                                          </p:stCondLst>
                                        </p:cTn>
                                        <p:tgtEl>
                                          <p:spTgt spid="8227"/>
                                        </p:tgtEl>
                                        <p:attrNameLst>
                                          <p:attrName>style.visibility</p:attrName>
                                        </p:attrNameLst>
                                      </p:cBhvr>
                                      <p:to>
                                        <p:strVal val="visible"/>
                                      </p:to>
                                    </p:set>
                                    <p:anim calcmode="lin" valueType="num">
                                      <p:cBhvr>
                                        <p:cTn id="16" dur="300" fill="hold"/>
                                        <p:tgtEl>
                                          <p:spTgt spid="8227"/>
                                        </p:tgtEl>
                                        <p:attrNameLst>
                                          <p:attrName>ppt_w</p:attrName>
                                        </p:attrNameLst>
                                      </p:cBhvr>
                                      <p:tavLst>
                                        <p:tav tm="0">
                                          <p:val>
                                            <p:fltVal val="0"/>
                                          </p:val>
                                        </p:tav>
                                        <p:tav tm="100000">
                                          <p:val>
                                            <p:strVal val="#ppt_w"/>
                                          </p:val>
                                        </p:tav>
                                      </p:tavLst>
                                    </p:anim>
                                    <p:anim calcmode="lin" valueType="num">
                                      <p:cBhvr>
                                        <p:cTn id="17" dur="300" fill="hold"/>
                                        <p:tgtEl>
                                          <p:spTgt spid="8227"/>
                                        </p:tgtEl>
                                        <p:attrNameLst>
                                          <p:attrName>ppt_h</p:attrName>
                                        </p:attrNameLst>
                                      </p:cBhvr>
                                      <p:tavLst>
                                        <p:tav tm="0">
                                          <p:val>
                                            <p:fltVal val="0"/>
                                          </p:val>
                                        </p:tav>
                                        <p:tav tm="100000">
                                          <p:val>
                                            <p:strVal val="#ppt_h"/>
                                          </p:val>
                                        </p:tav>
                                      </p:tavLst>
                                    </p:anim>
                                    <p:animEffect transition="in" filter="fade">
                                      <p:cBhvr>
                                        <p:cTn id="18" dur="300"/>
                                        <p:tgtEl>
                                          <p:spTgt spid="8227"/>
                                        </p:tgtEl>
                                      </p:cBhvr>
                                    </p:animEffect>
                                  </p:childTnLst>
                                </p:cTn>
                              </p:par>
                              <p:par>
                                <p:cTn id="19" presetID="10" presetClass="exit" presetSubtype="0" fill="hold" nodeType="withEffect">
                                  <p:stCondLst>
                                    <p:cond delay="0"/>
                                  </p:stCondLst>
                                  <p:childTnLst>
                                    <p:anim calcmode="lin" valueType="num">
                                      <p:cBhvr>
                                        <p:cTn id="20" dur="300"/>
                                        <p:tgtEl>
                                          <p:spTgt spid="8221"/>
                                        </p:tgtEl>
                                        <p:attrNameLst>
                                          <p:attrName>ppt_w</p:attrName>
                                        </p:attrNameLst>
                                      </p:cBhvr>
                                      <p:tavLst>
                                        <p:tav tm="0">
                                          <p:val>
                                            <p:strVal val="ppt_w"/>
                                          </p:val>
                                        </p:tav>
                                        <p:tav tm="100000">
                                          <p:val>
                                            <p:fltVal val="0"/>
                                          </p:val>
                                        </p:tav>
                                      </p:tavLst>
                                    </p:anim>
                                    <p:anim calcmode="lin" valueType="num">
                                      <p:cBhvr>
                                        <p:cTn id="21" dur="300"/>
                                        <p:tgtEl>
                                          <p:spTgt spid="8221"/>
                                        </p:tgtEl>
                                        <p:attrNameLst>
                                          <p:attrName>ppt_h</p:attrName>
                                        </p:attrNameLst>
                                      </p:cBhvr>
                                      <p:tavLst>
                                        <p:tav tm="0">
                                          <p:val>
                                            <p:strVal val="ppt_h"/>
                                          </p:val>
                                        </p:tav>
                                        <p:tav tm="100000">
                                          <p:val>
                                            <p:fltVal val="0"/>
                                          </p:val>
                                        </p:tav>
                                      </p:tavLst>
                                    </p:anim>
                                    <p:animEffect transition="out" filter="fade">
                                      <p:cBhvr>
                                        <p:cTn id="22" dur="300"/>
                                        <p:tgtEl>
                                          <p:spTgt spid="8221"/>
                                        </p:tgtEl>
                                      </p:cBhvr>
                                    </p:animEffect>
                                    <p:set>
                                      <p:cBhvr>
                                        <p:cTn id="23" dur="1" fill="hold">
                                          <p:stCondLst>
                                            <p:cond delay="299"/>
                                          </p:stCondLst>
                                        </p:cTn>
                                        <p:tgtEl>
                                          <p:spTgt spid="8221"/>
                                        </p:tgtEl>
                                        <p:attrNameLst>
                                          <p:attrName>style.visibility</p:attrName>
                                        </p:attrNameLst>
                                      </p:cBhvr>
                                      <p:to>
                                        <p:strVal val="hidden"/>
                                      </p:to>
                                    </p:set>
                                  </p:childTnLst>
                                </p:cTn>
                              </p:par>
                            </p:childTnLst>
                          </p:cTn>
                        </p:par>
                        <p:par>
                          <p:cTn id="24" fill="hold">
                            <p:stCondLst>
                              <p:cond delay="1500"/>
                            </p:stCondLst>
                            <p:childTnLst>
                              <p:par>
                                <p:cTn id="25" presetID="2" presetClass="exit" presetSubtype="4" fill="hold" nodeType="afterEffect">
                                  <p:stCondLst>
                                    <p:cond delay="0"/>
                                  </p:stCondLst>
                                  <p:childTnLst>
                                    <p:anim calcmode="lin" valueType="num">
                                      <p:cBhvr additive="base">
                                        <p:cTn id="26" dur="1000"/>
                                        <p:tgtEl>
                                          <p:spTgt spid="8230"/>
                                        </p:tgtEl>
                                        <p:attrNameLst>
                                          <p:attrName>ppt_x</p:attrName>
                                        </p:attrNameLst>
                                      </p:cBhvr>
                                      <p:tavLst>
                                        <p:tav tm="0">
                                          <p:val>
                                            <p:strVal val="ppt_x"/>
                                          </p:val>
                                        </p:tav>
                                        <p:tav tm="100000">
                                          <p:val>
                                            <p:strVal val="ppt_x"/>
                                          </p:val>
                                        </p:tav>
                                      </p:tavLst>
                                    </p:anim>
                                    <p:anim calcmode="lin" valueType="num">
                                      <p:cBhvr additive="base">
                                        <p:cTn id="27" dur="1000"/>
                                        <p:tgtEl>
                                          <p:spTgt spid="8230"/>
                                        </p:tgtEl>
                                        <p:attrNameLst>
                                          <p:attrName>ppt_y</p:attrName>
                                        </p:attrNameLst>
                                      </p:cBhvr>
                                      <p:tavLst>
                                        <p:tav tm="0">
                                          <p:val>
                                            <p:strVal val="ppt_y"/>
                                          </p:val>
                                        </p:tav>
                                        <p:tav tm="100000">
                                          <p:val>
                                            <p:strVal val="1+ppt_h/2"/>
                                          </p:val>
                                        </p:tav>
                                      </p:tavLst>
                                    </p:anim>
                                    <p:set>
                                      <p:cBhvr>
                                        <p:cTn id="28" dur="1" fill="hold">
                                          <p:stCondLst>
                                            <p:cond delay="999"/>
                                          </p:stCondLst>
                                        </p:cTn>
                                        <p:tgtEl>
                                          <p:spTgt spid="8230"/>
                                        </p:tgtEl>
                                        <p:attrNameLst>
                                          <p:attrName>style.visibility</p:attrName>
                                        </p:attrNameLst>
                                      </p:cBhvr>
                                      <p:to>
                                        <p:strVal val="hidden"/>
                                      </p:to>
                                    </p:set>
                                  </p:childTnLst>
                                </p:cTn>
                              </p:par>
                            </p:childTnLst>
                          </p:cTn>
                        </p:par>
                        <p:par>
                          <p:cTn id="29" fill="hold">
                            <p:stCondLst>
                              <p:cond delay="2500"/>
                            </p:stCondLst>
                            <p:childTnLst>
                              <p:par>
                                <p:cTn id="30" presetID="12" presetClass="entr" presetSubtype="2" fill="hold" grpId="0" nodeType="afterEffect">
                                  <p:stCondLst>
                                    <p:cond delay="0"/>
                                  </p:stCondLst>
                                  <p:childTnLst>
                                    <p:set>
                                      <p:cBhvr>
                                        <p:cTn id="31" dur="1" fill="hold">
                                          <p:stCondLst>
                                            <p:cond delay="0"/>
                                          </p:stCondLst>
                                        </p:cTn>
                                        <p:tgtEl>
                                          <p:spTgt spid="8197"/>
                                        </p:tgtEl>
                                        <p:attrNameLst>
                                          <p:attrName>style.visibility</p:attrName>
                                        </p:attrNameLst>
                                      </p:cBhvr>
                                      <p:to>
                                        <p:strVal val="visible"/>
                                      </p:to>
                                    </p:set>
                                    <p:anim calcmode="lin" valueType="num">
                                      <p:cBhvr additive="base">
                                        <p:cTn id="32" dur="300"/>
                                        <p:tgtEl>
                                          <p:spTgt spid="8197"/>
                                        </p:tgtEl>
                                        <p:attrNameLst>
                                          <p:attrName>ppt_x</p:attrName>
                                        </p:attrNameLst>
                                      </p:cBhvr>
                                      <p:tavLst>
                                        <p:tav tm="0">
                                          <p:val>
                                            <p:strVal val="#ppt_x+#ppt_w*1.125000"/>
                                          </p:val>
                                        </p:tav>
                                        <p:tav tm="100000">
                                          <p:val>
                                            <p:strVal val="#ppt_x"/>
                                          </p:val>
                                        </p:tav>
                                      </p:tavLst>
                                    </p:anim>
                                    <p:animEffect transition="in" filter="wipe(left)">
                                      <p:cBhvr>
                                        <p:cTn id="33" dur="300"/>
                                        <p:tgtEl>
                                          <p:spTgt spid="8197"/>
                                        </p:tgtEl>
                                      </p:cBhvr>
                                    </p:animEffect>
                                  </p:childTnLst>
                                </p:cTn>
                              </p:par>
                            </p:childTnLst>
                          </p:cTn>
                        </p:par>
                        <p:par>
                          <p:cTn id="34" fill="hold">
                            <p:stCondLst>
                              <p:cond delay="3000"/>
                            </p:stCondLst>
                            <p:childTnLst>
                              <p:par>
                                <p:cTn id="35" presetID="22" presetClass="entr" presetSubtype="1" fill="hold" nodeType="afterEffect">
                                  <p:stCondLst>
                                    <p:cond delay="0"/>
                                  </p:stCondLst>
                                  <p:childTnLst>
                                    <p:set>
                                      <p:cBhvr>
                                        <p:cTn id="36" dur="1" fill="hold">
                                          <p:stCondLst>
                                            <p:cond delay="0"/>
                                          </p:stCondLst>
                                        </p:cTn>
                                        <p:tgtEl>
                                          <p:spTgt spid="8206"/>
                                        </p:tgtEl>
                                        <p:attrNameLst>
                                          <p:attrName>style.visibility</p:attrName>
                                        </p:attrNameLst>
                                      </p:cBhvr>
                                      <p:to>
                                        <p:strVal val="visible"/>
                                      </p:to>
                                    </p:set>
                                    <p:animEffect transition="in" filter="wipe(up)">
                                      <p:cBhvr>
                                        <p:cTn id="37" dur="500"/>
                                        <p:tgtEl>
                                          <p:spTgt spid="8206"/>
                                        </p:tgtEl>
                                      </p:cBhvr>
                                    </p:animEffect>
                                  </p:childTnLst>
                                </p:cTn>
                              </p:par>
                            </p:childTnLst>
                          </p:cTn>
                        </p:par>
                        <p:par>
                          <p:cTn id="38" fill="hold">
                            <p:stCondLst>
                              <p:cond delay="3500"/>
                            </p:stCondLst>
                            <p:childTnLst>
                              <p:par>
                                <p:cTn id="39" presetID="56" presetClass="entr" presetSubtype="0" fill="hold" grpId="0" nodeType="afterEffect">
                                  <p:stCondLst>
                                    <p:cond delay="0"/>
                                  </p:stCondLst>
                                  <p:iterate type="lt">
                                    <p:tmPct val="10000"/>
                                  </p:iterate>
                                  <p:childTnLst>
                                    <p:set>
                                      <p:cBhvr>
                                        <p:cTn id="40" dur="1" fill="hold">
                                          <p:stCondLst>
                                            <p:cond delay="0"/>
                                          </p:stCondLst>
                                        </p:cTn>
                                        <p:tgtEl>
                                          <p:spTgt spid="8233"/>
                                        </p:tgtEl>
                                        <p:attrNameLst>
                                          <p:attrName>style.visibility</p:attrName>
                                        </p:attrNameLst>
                                      </p:cBhvr>
                                      <p:to>
                                        <p:strVal val="visible"/>
                                      </p:to>
                                    </p:set>
                                    <p:anim by="(-#ppt_w*2)" calcmode="lin" valueType="num">
                                      <p:cBhvr rctx="PPT">
                                        <p:cTn id="41" dur="250" autoRev="1" fill="hold">
                                          <p:stCondLst>
                                            <p:cond delay="0"/>
                                          </p:stCondLst>
                                        </p:cTn>
                                        <p:tgtEl>
                                          <p:spTgt spid="8233"/>
                                        </p:tgtEl>
                                        <p:attrNameLst>
                                          <p:attrName>ppt_w</p:attrName>
                                        </p:attrNameLst>
                                      </p:cBhvr>
                                    </p:anim>
                                    <p:anim by="(#ppt_w*0.50)" calcmode="lin" valueType="num">
                                      <p:cBhvr>
                                        <p:cTn id="42" dur="250" decel="50000" autoRev="1" fill="hold">
                                          <p:stCondLst>
                                            <p:cond delay="0"/>
                                          </p:stCondLst>
                                        </p:cTn>
                                        <p:tgtEl>
                                          <p:spTgt spid="8233"/>
                                        </p:tgtEl>
                                        <p:attrNameLst>
                                          <p:attrName>ppt_x</p:attrName>
                                        </p:attrNameLst>
                                      </p:cBhvr>
                                    </p:anim>
                                    <p:anim from="(-#ppt_h/2)" to="(#ppt_y)" calcmode="lin" valueType="num">
                                      <p:cBhvr>
                                        <p:cTn id="43" dur="500" fill="hold">
                                          <p:stCondLst>
                                            <p:cond delay="0"/>
                                          </p:stCondLst>
                                        </p:cTn>
                                        <p:tgtEl>
                                          <p:spTgt spid="8233"/>
                                        </p:tgtEl>
                                        <p:attrNameLst>
                                          <p:attrName>ppt_y</p:attrName>
                                        </p:attrNameLst>
                                      </p:cBhvr>
                                    </p:anim>
                                    <p:animRot by="21600000">
                                      <p:cBhvr>
                                        <p:cTn id="44" dur="500" fill="hold">
                                          <p:stCondLst>
                                            <p:cond delay="0"/>
                                          </p:stCondLst>
                                        </p:cTn>
                                        <p:tgtEl>
                                          <p:spTgt spid="82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P spid="8207" grpId="0" autoUpdateAnimBg="0"/>
      <p:bldP spid="8233"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62035" y="1672109"/>
            <a:ext cx="11072692" cy="3513782"/>
          </a:xfrm>
          <a:prstGeom prst="rect">
            <a:avLst/>
          </a:prstGeom>
        </p:spPr>
        <p:txBody>
          <a:bodyPr wrap="square">
            <a:spAutoFit/>
          </a:bodyPr>
          <a:lstStyle/>
          <a:p>
            <a:pPr indent="612140" algn="just">
              <a:lnSpc>
                <a:spcPct val="140000"/>
              </a:lnSpc>
              <a:spcBef>
                <a:spcPts val="1000"/>
              </a:spcBef>
            </a:pPr>
            <a:r>
              <a:rPr lang="zh-CN" altLang="en-US" sz="2600" dirty="0">
                <a:solidFill>
                  <a:schemeClr val="accent2"/>
                </a:solidFill>
                <a:latin typeface="+mj-lt"/>
                <a:ea typeface="黑体" panose="02010609060101010101" pitchFamily="49" charset="-122"/>
              </a:rPr>
              <a:t>媒体是指人们用来传递信息和获取信息的工具、渠道、载体、中介等。</a:t>
            </a:r>
            <a:endParaRPr lang="zh-CN" altLang="en-US" sz="2600" dirty="0">
              <a:solidFill>
                <a:schemeClr val="accent2"/>
              </a:solidFill>
              <a:latin typeface="+mj-lt"/>
              <a:ea typeface="黑体" panose="02010609060101010101" pitchFamily="49" charset="-122"/>
            </a:endParaRPr>
          </a:p>
          <a:p>
            <a:pPr indent="612140" algn="just">
              <a:lnSpc>
                <a:spcPct val="140000"/>
              </a:lnSpc>
              <a:spcBef>
                <a:spcPts val="1000"/>
              </a:spcBef>
            </a:pPr>
            <a:r>
              <a:rPr lang="zh-CN" altLang="en-US" sz="2600" dirty="0">
                <a:solidFill>
                  <a:schemeClr val="accent2"/>
                </a:solidFill>
                <a:latin typeface="+mj-lt"/>
                <a:ea typeface="黑体" panose="02010609060101010101" pitchFamily="49" charset="-122"/>
              </a:rPr>
              <a:t>新媒体运营是通过现代化移动互联网手段，利用抖音、快手、微信、微博等</a:t>
            </a:r>
            <a:r>
              <a:rPr lang="zh-CN" altLang="en-US" sz="2600" dirty="0">
                <a:solidFill>
                  <a:srgbClr val="C00000"/>
                </a:solidFill>
                <a:latin typeface="+mj-lt"/>
                <a:ea typeface="黑体" panose="02010609060101010101" pitchFamily="49" charset="-122"/>
              </a:rPr>
              <a:t>新兴媒体平台工具</a:t>
            </a:r>
            <a:r>
              <a:rPr lang="zh-CN" altLang="en-US" sz="2600" dirty="0">
                <a:solidFill>
                  <a:schemeClr val="accent2"/>
                </a:solidFill>
                <a:latin typeface="+mj-lt"/>
                <a:ea typeface="黑体" panose="02010609060101010101" pitchFamily="49" charset="-122"/>
              </a:rPr>
              <a:t>进行产品营销的一系列运营手段。</a:t>
            </a:r>
            <a:r>
              <a:rPr lang="zh-CN" altLang="en-US" sz="2600" dirty="0">
                <a:solidFill>
                  <a:srgbClr val="C00000"/>
                </a:solidFill>
                <a:latin typeface="+mj-lt"/>
                <a:ea typeface="黑体" panose="02010609060101010101" pitchFamily="49" charset="-122"/>
              </a:rPr>
              <a:t>通过策划与品牌相关的优质、传播性强的内容和线上活动</a:t>
            </a:r>
            <a:r>
              <a:rPr lang="zh-CN" altLang="en-US" sz="2600" dirty="0">
                <a:solidFill>
                  <a:schemeClr val="accent2"/>
                </a:solidFill>
                <a:latin typeface="+mj-lt"/>
                <a:ea typeface="黑体" panose="02010609060101010101" pitchFamily="49" charset="-122"/>
              </a:rPr>
              <a:t>，企业可向用户广泛或精准地推送信息，提高用户参与度和企业知名度，从而充分利用粉丝经济达到相应的营销目的。</a:t>
            </a:r>
            <a:endParaRPr lang="zh-CN" altLang="en-US" sz="2600" dirty="0">
              <a:solidFill>
                <a:srgbClr val="C00000"/>
              </a:solidFill>
              <a:latin typeface="+mj-lt"/>
              <a:ea typeface="黑体" panose="02010609060101010101" pitchFamily="49" charset="-122"/>
            </a:endParaRPr>
          </a:p>
        </p:txBody>
      </p:sp>
      <p:sp>
        <p:nvSpPr>
          <p:cNvPr id="5" name="文本框 4"/>
          <p:cNvSpPr txBox="1"/>
          <p:nvPr/>
        </p:nvSpPr>
        <p:spPr>
          <a:xfrm>
            <a:off x="1993900" y="5589270"/>
            <a:ext cx="4320540" cy="398780"/>
          </a:xfrm>
          <a:prstGeom prst="rect">
            <a:avLst/>
          </a:prstGeom>
          <a:solidFill>
            <a:srgbClr val="00B0F0"/>
          </a:solidFill>
          <a:effectLst>
            <a:outerShdw blurRad="50800" dist="38100" dir="5400000" algn="t" rotWithShape="0">
              <a:prstClr val="black">
                <a:alpha val="40000"/>
              </a:prstClr>
            </a:outerShdw>
          </a:effectLst>
        </p:spPr>
        <p:txBody>
          <a:bodyPr wrap="square" rtlCol="0">
            <a:spAutoFit/>
          </a:bodyPr>
          <a:p>
            <a:r>
              <a:rPr lang="zh-CN" altLang="en-US" sz="2000" dirty="0">
                <a:solidFill>
                  <a:srgbClr val="F8F8F8"/>
                </a:solidFill>
                <a:latin typeface="+mj-lt"/>
                <a:ea typeface="黑体" panose="02010609060101010101" pitchFamily="49" charset="-122"/>
                <a:hlinkClick r:id="rId1" action="ppaction://hlinkfile"/>
              </a:rPr>
              <a:t>点击视频：什么是新媒体运营？</a:t>
            </a:r>
            <a:endParaRPr lang="zh-CN" altLang="en-US" sz="2000" dirty="0">
              <a:solidFill>
                <a:srgbClr val="F8F8F8"/>
              </a:solidFill>
              <a:latin typeface="+mj-lt"/>
              <a:ea typeface="黑体" panose="02010609060101010101" pitchFamily="49" charset="-122"/>
            </a:endParaRPr>
          </a:p>
        </p:txBody>
      </p:sp>
      <p:pic>
        <p:nvPicPr>
          <p:cNvPr id="6" name="图片 5">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80" y="5417820"/>
            <a:ext cx="782320" cy="782320"/>
          </a:xfrm>
          <a:prstGeom prst="rect">
            <a:avLst/>
          </a:prstGeom>
        </p:spPr>
      </p:pic>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6"/>
          <p:cNvSpPr txBox="1"/>
          <p:nvPr/>
        </p:nvSpPr>
        <p:spPr>
          <a:xfrm>
            <a:off x="7922763" y="2138868"/>
            <a:ext cx="1523596" cy="430887"/>
          </a:xfrm>
          <a:prstGeom prst="rect">
            <a:avLst/>
          </a:prstGeom>
          <a:noFill/>
        </p:spPr>
        <p:txBody>
          <a:bodyPr wrap="square" lIns="0" tIns="0" rIns="0" bIns="0" rtlCol="0" anchor="ctr">
            <a:spAutoFit/>
          </a:bodyPr>
          <a:lstStyle/>
          <a:p>
            <a:pPr lvl="0" eaLnBrk="1" latinLnBrk="0" hangingPunct="1">
              <a:lnSpc>
                <a:spcPct val="100000"/>
              </a:lnSpc>
              <a:buClrTx/>
              <a:buSzTx/>
              <a:buFontTx/>
            </a:pPr>
            <a:r>
              <a:rPr lang="zh-CN" altLang="en-US" sz="2800" dirty="0">
                <a:solidFill>
                  <a:schemeClr val="accent2"/>
                </a:solidFill>
                <a:latin typeface="+mj-lt"/>
                <a:ea typeface="黑体" panose="02010609060101010101" pitchFamily="49" charset="-122"/>
                <a:cs typeface="Times New Roman" panose="02020603050405020304" charset="0"/>
                <a:sym typeface="Arial" panose="020B0604020202020204" pitchFamily="34" charset="0"/>
              </a:rPr>
              <a:t>用户运营</a:t>
            </a:r>
            <a:endParaRPr lang="zh-CN" altLang="en-US" sz="2800" dirty="0">
              <a:solidFill>
                <a:schemeClr val="accent2"/>
              </a:solidFill>
              <a:latin typeface="+mj-lt"/>
              <a:ea typeface="黑体" panose="02010609060101010101" pitchFamily="49" charset="-122"/>
              <a:cs typeface="Times New Roman" panose="02020603050405020304" charset="0"/>
              <a:sym typeface="Arial" panose="020B0604020202020204" pitchFamily="34" charset="0"/>
            </a:endParaRPr>
          </a:p>
        </p:txBody>
      </p:sp>
      <p:sp>
        <p:nvSpPr>
          <p:cNvPr id="10" name="TextBox 29"/>
          <p:cNvSpPr txBox="1"/>
          <p:nvPr/>
        </p:nvSpPr>
        <p:spPr>
          <a:xfrm>
            <a:off x="7922763" y="4662993"/>
            <a:ext cx="1523591" cy="430887"/>
          </a:xfrm>
          <a:prstGeom prst="rect">
            <a:avLst/>
          </a:prstGeom>
          <a:noFill/>
        </p:spPr>
        <p:txBody>
          <a:bodyPr wrap="square" lIns="0" tIns="0" rIns="0" bIns="0" rtlCol="0" anchor="ctr">
            <a:spAutoFit/>
          </a:bodyPr>
          <a:lstStyle/>
          <a:p>
            <a:pPr lvl="0" eaLnBrk="1" latinLnBrk="0" hangingPunct="1">
              <a:lnSpc>
                <a:spcPct val="100000"/>
              </a:lnSpc>
              <a:buClrTx/>
              <a:buSzTx/>
              <a:buFontTx/>
            </a:pPr>
            <a:r>
              <a:rPr lang="zh-CN" altLang="en-US" sz="2800" dirty="0">
                <a:solidFill>
                  <a:schemeClr val="accent2"/>
                </a:solidFill>
                <a:latin typeface="+mj-lt"/>
                <a:ea typeface="黑体" panose="02010609060101010101" pitchFamily="49" charset="-122"/>
                <a:cs typeface="Times New Roman" panose="02020603050405020304" charset="0"/>
                <a:sym typeface="Arial" panose="020B0604020202020204" pitchFamily="34" charset="0"/>
              </a:rPr>
              <a:t>内容运营</a:t>
            </a:r>
            <a:endParaRPr lang="zh-CN" altLang="en-US" sz="2800" dirty="0">
              <a:solidFill>
                <a:schemeClr val="accent2"/>
              </a:solidFill>
              <a:latin typeface="+mj-lt"/>
              <a:ea typeface="黑体" panose="02010609060101010101" pitchFamily="49" charset="-122"/>
              <a:cs typeface="Times New Roman" panose="02020603050405020304" charset="0"/>
              <a:sym typeface="Arial" panose="020B0604020202020204" pitchFamily="34" charset="0"/>
            </a:endParaRPr>
          </a:p>
        </p:txBody>
      </p:sp>
      <p:sp>
        <p:nvSpPr>
          <p:cNvPr id="13" name="TextBox 32"/>
          <p:cNvSpPr txBox="1"/>
          <p:nvPr/>
        </p:nvSpPr>
        <p:spPr>
          <a:xfrm>
            <a:off x="7922763" y="3393787"/>
            <a:ext cx="1523593" cy="430887"/>
          </a:xfrm>
          <a:prstGeom prst="rect">
            <a:avLst/>
          </a:prstGeom>
          <a:noFill/>
        </p:spPr>
        <p:txBody>
          <a:bodyPr wrap="square" lIns="0" tIns="0" rIns="0" bIns="0" rtlCol="0" anchor="ctr">
            <a:spAutoFit/>
          </a:bodyPr>
          <a:lstStyle/>
          <a:p>
            <a:pPr eaLnBrk="1" latinLnBrk="0" hangingPunct="1">
              <a:lnSpc>
                <a:spcPct val="100000"/>
              </a:lnSpc>
            </a:pPr>
            <a:r>
              <a:rPr lang="zh-CN" altLang="en-US" sz="2800" dirty="0">
                <a:solidFill>
                  <a:schemeClr val="accent2"/>
                </a:solidFill>
                <a:latin typeface="+mj-lt"/>
                <a:ea typeface="黑体" panose="02010609060101010101" pitchFamily="49" charset="-122"/>
                <a:cs typeface="Times New Roman" panose="02020603050405020304" charset="0"/>
                <a:sym typeface="Arial" panose="020B0604020202020204" pitchFamily="34" charset="0"/>
              </a:rPr>
              <a:t>产品运营</a:t>
            </a:r>
            <a:endParaRPr lang="zh-CN" altLang="en-US" sz="2800" dirty="0">
              <a:solidFill>
                <a:schemeClr val="accent2"/>
              </a:solidFill>
              <a:latin typeface="+mj-lt"/>
              <a:ea typeface="黑体" panose="02010609060101010101" pitchFamily="49" charset="-122"/>
              <a:cs typeface="Times New Roman" panose="02020603050405020304" charset="0"/>
              <a:sym typeface="Arial" panose="020B0604020202020204" pitchFamily="34" charset="0"/>
            </a:endParaRPr>
          </a:p>
        </p:txBody>
      </p:sp>
      <p:sp>
        <p:nvSpPr>
          <p:cNvPr id="16" name="TextBox 35"/>
          <p:cNvSpPr txBox="1"/>
          <p:nvPr/>
        </p:nvSpPr>
        <p:spPr>
          <a:xfrm>
            <a:off x="7922763" y="5963156"/>
            <a:ext cx="1523591" cy="430887"/>
          </a:xfrm>
          <a:prstGeom prst="rect">
            <a:avLst/>
          </a:prstGeom>
          <a:noFill/>
        </p:spPr>
        <p:txBody>
          <a:bodyPr wrap="square" lIns="0" tIns="0" rIns="0" bIns="0" rtlCol="0" anchor="ctr">
            <a:spAutoFit/>
          </a:bodyPr>
          <a:lstStyle/>
          <a:p>
            <a:pPr eaLnBrk="1" latinLnBrk="0" hangingPunct="1">
              <a:lnSpc>
                <a:spcPct val="100000"/>
              </a:lnSpc>
            </a:pPr>
            <a:r>
              <a:rPr lang="zh-CN" altLang="en-US" sz="2800" dirty="0">
                <a:solidFill>
                  <a:schemeClr val="accent2"/>
                </a:solidFill>
                <a:latin typeface="+mj-lt"/>
                <a:ea typeface="黑体" panose="02010609060101010101" pitchFamily="49" charset="-122"/>
                <a:cs typeface="Times New Roman" panose="02020603050405020304" charset="0"/>
                <a:sym typeface="Arial" panose="020B0604020202020204" pitchFamily="34" charset="0"/>
              </a:rPr>
              <a:t>活动运营</a:t>
            </a:r>
            <a:endParaRPr lang="zh-CN" altLang="en-US" sz="2800" dirty="0">
              <a:solidFill>
                <a:schemeClr val="accent2"/>
              </a:solidFill>
              <a:latin typeface="+mj-lt"/>
              <a:ea typeface="黑体" panose="02010609060101010101" pitchFamily="49" charset="-122"/>
              <a:cs typeface="Times New Roman" panose="02020603050405020304" charset="0"/>
              <a:sym typeface="Arial" panose="020B0604020202020204" pitchFamily="34" charset="0"/>
            </a:endParaRPr>
          </a:p>
        </p:txBody>
      </p:sp>
      <p:sp>
        <p:nvSpPr>
          <p:cNvPr id="17" name="文本占位符 105474"/>
          <p:cNvSpPr>
            <a:spLocks noGrp="1"/>
          </p:cNvSpPr>
          <p:nvPr/>
        </p:nvSpPr>
        <p:spPr>
          <a:xfrm>
            <a:off x="911703" y="988287"/>
            <a:ext cx="5879648" cy="646331"/>
          </a:xfrm>
          <a:prstGeom prst="rect">
            <a:avLst/>
          </a:prstGeom>
          <a:noFill/>
          <a:ln w="9525">
            <a:noFill/>
          </a:ln>
        </p:spPr>
        <p:txBody>
          <a:bodyPr wrap="square">
            <a:spAutoFit/>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lgn="just">
              <a:spcBef>
                <a:spcPts val="0"/>
              </a:spcBef>
              <a:buNone/>
            </a:pPr>
            <a:r>
              <a:rPr lang="zh-CN" altLang="en-US" sz="3600" dirty="0">
                <a:solidFill>
                  <a:schemeClr val="accent2"/>
                </a:solidFill>
                <a:latin typeface="方正大黑简体" panose="03000509000000000000" pitchFamily="65" charset="-122"/>
                <a:ea typeface="方正大黑简体" panose="03000509000000000000" pitchFamily="65" charset="-122"/>
              </a:rPr>
              <a:t>一、新媒体运营的主要模块</a:t>
            </a:r>
            <a:endParaRPr lang="zh-CN" altLang="en-US" sz="3600" dirty="0">
              <a:solidFill>
                <a:schemeClr val="accent2"/>
              </a:solidFill>
              <a:latin typeface="方正大黑简体" panose="03000509000000000000" pitchFamily="65" charset="-122"/>
              <a:ea typeface="方正大黑简体" panose="03000509000000000000" pitchFamily="65" charset="-122"/>
            </a:endParaRPr>
          </a:p>
        </p:txBody>
      </p:sp>
      <p:cxnSp>
        <p:nvCxnSpPr>
          <p:cNvPr id="19" name="直接连接符 5"/>
          <p:cNvCxnSpPr>
            <a:cxnSpLocks noChangeShapeType="1"/>
          </p:cNvCxnSpPr>
          <p:nvPr/>
        </p:nvCxnSpPr>
        <p:spPr bwMode="auto">
          <a:xfrm>
            <a:off x="7734246" y="1882030"/>
            <a:ext cx="0" cy="944563"/>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7" name="组合 36"/>
          <p:cNvGrpSpPr/>
          <p:nvPr/>
        </p:nvGrpSpPr>
        <p:grpSpPr>
          <a:xfrm>
            <a:off x="6581721" y="1850280"/>
            <a:ext cx="1004888" cy="1008063"/>
            <a:chOff x="5911850" y="1850280"/>
            <a:chExt cx="1004888" cy="1008063"/>
          </a:xfrm>
        </p:grpSpPr>
        <p:sp>
          <p:nvSpPr>
            <p:cNvPr id="18" name="Freeform 5"/>
            <p:cNvSpPr>
              <a:spLocks noChangeAspect="1"/>
            </p:cNvSpPr>
            <p:nvPr/>
          </p:nvSpPr>
          <p:spPr bwMode="auto">
            <a:xfrm>
              <a:off x="5911850" y="1850280"/>
              <a:ext cx="1004888" cy="1008063"/>
            </a:xfrm>
            <a:custGeom>
              <a:avLst/>
              <a:gdLst>
                <a:gd name="T0" fmla="*/ 153789358 w 1114"/>
                <a:gd name="T1" fmla="*/ 725351912 h 1116"/>
                <a:gd name="T2" fmla="*/ 185523613 w 1114"/>
                <a:gd name="T3" fmla="*/ 135442658 h 1116"/>
                <a:gd name="T4" fmla="*/ 626549472 w 1114"/>
                <a:gd name="T5" fmla="*/ 62009424 h 1116"/>
                <a:gd name="T6" fmla="*/ 866591417 w 1114"/>
                <a:gd name="T7" fmla="*/ 74248898 h 1116"/>
                <a:gd name="T8" fmla="*/ 863336806 w 1114"/>
                <a:gd name="T9" fmla="*/ 328815517 h 1116"/>
                <a:gd name="T10" fmla="*/ 742095355 w 1114"/>
                <a:gd name="T11" fmla="*/ 756357076 h 1116"/>
                <a:gd name="T12" fmla="*/ 153789358 w 1114"/>
                <a:gd name="T13" fmla="*/ 725351912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sz="2800" b="1">
                <a:latin typeface="+mj-lt"/>
              </a:endParaRPr>
            </a:p>
          </p:txBody>
        </p:sp>
        <p:sp>
          <p:nvSpPr>
            <p:cNvPr id="20" name="TextBox 6"/>
            <p:cNvSpPr txBox="1">
              <a:spLocks noChangeArrowheads="1"/>
            </p:cNvSpPr>
            <p:nvPr/>
          </p:nvSpPr>
          <p:spPr bwMode="auto">
            <a:xfrm>
              <a:off x="5987257" y="2123479"/>
              <a:ext cx="8540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dirty="0">
                  <a:solidFill>
                    <a:srgbClr val="F8F8F8"/>
                  </a:solidFill>
                  <a:latin typeface="+mj-lt"/>
                </a:rPr>
                <a:t>1</a:t>
              </a:r>
              <a:endParaRPr lang="zh-CN" altLang="en-US" sz="2800" b="1" dirty="0">
                <a:solidFill>
                  <a:srgbClr val="F8F8F8"/>
                </a:solidFill>
                <a:latin typeface="+mj-lt"/>
              </a:endParaRPr>
            </a:p>
          </p:txBody>
        </p:sp>
      </p:grpSp>
      <p:grpSp>
        <p:nvGrpSpPr>
          <p:cNvPr id="38" name="组合 37"/>
          <p:cNvGrpSpPr/>
          <p:nvPr/>
        </p:nvGrpSpPr>
        <p:grpSpPr>
          <a:xfrm>
            <a:off x="6581721" y="3105199"/>
            <a:ext cx="1004888" cy="1008062"/>
            <a:chOff x="5911850" y="3105199"/>
            <a:chExt cx="1004888" cy="1008062"/>
          </a:xfrm>
        </p:grpSpPr>
        <p:sp>
          <p:nvSpPr>
            <p:cNvPr id="22" name="Freeform 5"/>
            <p:cNvSpPr>
              <a:spLocks noChangeAspect="1"/>
            </p:cNvSpPr>
            <p:nvPr/>
          </p:nvSpPr>
          <p:spPr bwMode="auto">
            <a:xfrm>
              <a:off x="5911850" y="3105199"/>
              <a:ext cx="1004888" cy="1008062"/>
            </a:xfrm>
            <a:custGeom>
              <a:avLst/>
              <a:gdLst>
                <a:gd name="T0" fmla="*/ 153789358 w 1114"/>
                <a:gd name="T1" fmla="*/ 725350289 h 1116"/>
                <a:gd name="T2" fmla="*/ 185523613 w 1114"/>
                <a:gd name="T3" fmla="*/ 135442524 h 1116"/>
                <a:gd name="T4" fmla="*/ 626549472 w 1114"/>
                <a:gd name="T5" fmla="*/ 62009362 h 1116"/>
                <a:gd name="T6" fmla="*/ 866591417 w 1114"/>
                <a:gd name="T7" fmla="*/ 74248825 h 1116"/>
                <a:gd name="T8" fmla="*/ 863336806 w 1114"/>
                <a:gd name="T9" fmla="*/ 328814288 h 1116"/>
                <a:gd name="T10" fmla="*/ 742095355 w 1114"/>
                <a:gd name="T11" fmla="*/ 756355422 h 1116"/>
                <a:gd name="T12" fmla="*/ 153789358 w 1114"/>
                <a:gd name="T13" fmla="*/ 725350289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sz="2800" b="1">
                <a:latin typeface="+mj-lt"/>
              </a:endParaRPr>
            </a:p>
          </p:txBody>
        </p:sp>
        <p:sp>
          <p:nvSpPr>
            <p:cNvPr id="23" name="TextBox 9"/>
            <p:cNvSpPr txBox="1">
              <a:spLocks noChangeArrowheads="1"/>
            </p:cNvSpPr>
            <p:nvPr/>
          </p:nvSpPr>
          <p:spPr bwMode="auto">
            <a:xfrm>
              <a:off x="6010276" y="3378398"/>
              <a:ext cx="8080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dirty="0">
                  <a:solidFill>
                    <a:srgbClr val="F8F8F8"/>
                  </a:solidFill>
                  <a:latin typeface="+mj-lt"/>
                </a:rPr>
                <a:t>2</a:t>
              </a:r>
              <a:endParaRPr lang="zh-CN" altLang="en-US" sz="2800" b="1" dirty="0">
                <a:solidFill>
                  <a:srgbClr val="F8F8F8"/>
                </a:solidFill>
                <a:latin typeface="+mj-lt"/>
              </a:endParaRPr>
            </a:p>
          </p:txBody>
        </p:sp>
      </p:grpSp>
      <p:grpSp>
        <p:nvGrpSpPr>
          <p:cNvPr id="39" name="组合 38"/>
          <p:cNvGrpSpPr/>
          <p:nvPr/>
        </p:nvGrpSpPr>
        <p:grpSpPr>
          <a:xfrm>
            <a:off x="6581721" y="4374405"/>
            <a:ext cx="1004888" cy="1008062"/>
            <a:chOff x="5911850" y="4374405"/>
            <a:chExt cx="1004888" cy="1008062"/>
          </a:xfrm>
        </p:grpSpPr>
        <p:sp>
          <p:nvSpPr>
            <p:cNvPr id="25" name="Freeform 5"/>
            <p:cNvSpPr>
              <a:spLocks noChangeAspect="1"/>
            </p:cNvSpPr>
            <p:nvPr/>
          </p:nvSpPr>
          <p:spPr bwMode="auto">
            <a:xfrm>
              <a:off x="5911850" y="4374405"/>
              <a:ext cx="1004888" cy="1008062"/>
            </a:xfrm>
            <a:custGeom>
              <a:avLst/>
              <a:gdLst>
                <a:gd name="T0" fmla="*/ 153789358 w 1114"/>
                <a:gd name="T1" fmla="*/ 725350289 h 1116"/>
                <a:gd name="T2" fmla="*/ 185523613 w 1114"/>
                <a:gd name="T3" fmla="*/ 135442524 h 1116"/>
                <a:gd name="T4" fmla="*/ 626549472 w 1114"/>
                <a:gd name="T5" fmla="*/ 62009362 h 1116"/>
                <a:gd name="T6" fmla="*/ 866591417 w 1114"/>
                <a:gd name="T7" fmla="*/ 74248825 h 1116"/>
                <a:gd name="T8" fmla="*/ 863336806 w 1114"/>
                <a:gd name="T9" fmla="*/ 328814288 h 1116"/>
                <a:gd name="T10" fmla="*/ 742095355 w 1114"/>
                <a:gd name="T11" fmla="*/ 756355422 h 1116"/>
                <a:gd name="T12" fmla="*/ 153789358 w 1114"/>
                <a:gd name="T13" fmla="*/ 725350289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sz="2800" b="1">
                <a:latin typeface="+mj-lt"/>
              </a:endParaRPr>
            </a:p>
          </p:txBody>
        </p:sp>
        <p:sp>
          <p:nvSpPr>
            <p:cNvPr id="26" name="TextBox 12"/>
            <p:cNvSpPr txBox="1">
              <a:spLocks noChangeArrowheads="1"/>
            </p:cNvSpPr>
            <p:nvPr/>
          </p:nvSpPr>
          <p:spPr bwMode="auto">
            <a:xfrm>
              <a:off x="6221773" y="4647604"/>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dirty="0">
                  <a:solidFill>
                    <a:srgbClr val="F8F8F8"/>
                  </a:solidFill>
                  <a:latin typeface="+mj-lt"/>
                </a:rPr>
                <a:t>3</a:t>
              </a:r>
              <a:endParaRPr lang="zh-CN" altLang="en-US" sz="2800" b="1" dirty="0">
                <a:solidFill>
                  <a:srgbClr val="F8F8F8"/>
                </a:solidFill>
                <a:latin typeface="+mj-lt"/>
              </a:endParaRPr>
            </a:p>
          </p:txBody>
        </p:sp>
      </p:grpSp>
      <p:grpSp>
        <p:nvGrpSpPr>
          <p:cNvPr id="40" name="组合 39"/>
          <p:cNvGrpSpPr/>
          <p:nvPr/>
        </p:nvGrpSpPr>
        <p:grpSpPr>
          <a:xfrm>
            <a:off x="6581721" y="5674568"/>
            <a:ext cx="1004888" cy="1008063"/>
            <a:chOff x="5911850" y="5733305"/>
            <a:chExt cx="1004888" cy="1008063"/>
          </a:xfrm>
        </p:grpSpPr>
        <p:sp>
          <p:nvSpPr>
            <p:cNvPr id="28" name="Freeform 5"/>
            <p:cNvSpPr>
              <a:spLocks noChangeAspect="1"/>
            </p:cNvSpPr>
            <p:nvPr/>
          </p:nvSpPr>
          <p:spPr bwMode="auto">
            <a:xfrm>
              <a:off x="5911850" y="5733305"/>
              <a:ext cx="1004888" cy="1008063"/>
            </a:xfrm>
            <a:custGeom>
              <a:avLst/>
              <a:gdLst>
                <a:gd name="T0" fmla="*/ 153789358 w 1114"/>
                <a:gd name="T1" fmla="*/ 725351912 h 1116"/>
                <a:gd name="T2" fmla="*/ 185523613 w 1114"/>
                <a:gd name="T3" fmla="*/ 135442658 h 1116"/>
                <a:gd name="T4" fmla="*/ 626549472 w 1114"/>
                <a:gd name="T5" fmla="*/ 62009424 h 1116"/>
                <a:gd name="T6" fmla="*/ 866591417 w 1114"/>
                <a:gd name="T7" fmla="*/ 74248898 h 1116"/>
                <a:gd name="T8" fmla="*/ 863336806 w 1114"/>
                <a:gd name="T9" fmla="*/ 328815517 h 1116"/>
                <a:gd name="T10" fmla="*/ 742095355 w 1114"/>
                <a:gd name="T11" fmla="*/ 756357076 h 1116"/>
                <a:gd name="T12" fmla="*/ 153789358 w 1114"/>
                <a:gd name="T13" fmla="*/ 725351912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rgbClr val="EE6B0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sz="2800" b="1">
                <a:latin typeface="+mj-lt"/>
              </a:endParaRPr>
            </a:p>
          </p:txBody>
        </p:sp>
        <p:sp>
          <p:nvSpPr>
            <p:cNvPr id="29" name="TextBox 15"/>
            <p:cNvSpPr txBox="1">
              <a:spLocks noChangeArrowheads="1"/>
            </p:cNvSpPr>
            <p:nvPr/>
          </p:nvSpPr>
          <p:spPr bwMode="auto">
            <a:xfrm>
              <a:off x="6221773" y="6006504"/>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dirty="0">
                  <a:solidFill>
                    <a:srgbClr val="F8F8F8"/>
                  </a:solidFill>
                  <a:latin typeface="+mj-lt"/>
                </a:rPr>
                <a:t>4</a:t>
              </a:r>
              <a:endParaRPr lang="zh-CN" altLang="en-US" sz="2800" b="1" dirty="0">
                <a:solidFill>
                  <a:srgbClr val="F8F8F8"/>
                </a:solidFill>
                <a:latin typeface="+mj-lt"/>
              </a:endParaRPr>
            </a:p>
          </p:txBody>
        </p:sp>
      </p:grpSp>
      <p:cxnSp>
        <p:nvCxnSpPr>
          <p:cNvPr id="31" name="直接连接符 17"/>
          <p:cNvCxnSpPr>
            <a:cxnSpLocks noChangeShapeType="1"/>
          </p:cNvCxnSpPr>
          <p:nvPr/>
        </p:nvCxnSpPr>
        <p:spPr bwMode="auto">
          <a:xfrm>
            <a:off x="7734246" y="3106786"/>
            <a:ext cx="0" cy="1004888"/>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直接连接符 18"/>
          <p:cNvCxnSpPr>
            <a:cxnSpLocks noChangeShapeType="1"/>
          </p:cNvCxnSpPr>
          <p:nvPr/>
        </p:nvCxnSpPr>
        <p:spPr bwMode="auto">
          <a:xfrm>
            <a:off x="7734246" y="4372818"/>
            <a:ext cx="0" cy="1011237"/>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接连接符 19"/>
          <p:cNvCxnSpPr>
            <a:cxnSpLocks noChangeShapeType="1"/>
          </p:cNvCxnSpPr>
          <p:nvPr/>
        </p:nvCxnSpPr>
        <p:spPr bwMode="auto">
          <a:xfrm>
            <a:off x="7734246" y="5652343"/>
            <a:ext cx="0" cy="1052513"/>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6" name="Picture 2" descr="E:\我的文档\鼎.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14569" y="2451100"/>
            <a:ext cx="3786188" cy="402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8906510" y="1340485"/>
            <a:ext cx="3204845" cy="368300"/>
          </a:xfrm>
          <a:prstGeom prst="rect">
            <a:avLst/>
          </a:prstGeom>
          <a:solidFill>
            <a:schemeClr val="bg1"/>
          </a:solidFill>
        </p:spPr>
        <p:txBody>
          <a:bodyPr wrap="square" rtlCol="0" anchor="t">
            <a:spAutoFit/>
          </a:bodyPr>
          <a:p>
            <a:r>
              <a:rPr lang="zh-CN" altLang="en-US">
                <a:solidFill>
                  <a:schemeClr val="tx1">
                    <a:lumMod val="75000"/>
                  </a:schemeClr>
                </a:solidFill>
                <a:hlinkClick r:id="rId2" action="ppaction://hlinkfile"/>
              </a:rPr>
              <a:t>点击视频：什么是用户运营？</a:t>
            </a:r>
            <a:endParaRPr lang="zh-CN" altLang="en-US">
              <a:solidFill>
                <a:schemeClr val="tx1">
                  <a:lumMod val="75000"/>
                </a:schemeClr>
              </a:solidFill>
            </a:endParaRPr>
          </a:p>
        </p:txBody>
      </p:sp>
      <p:pic>
        <p:nvPicPr>
          <p:cNvPr id="6" name="图片 5">
            <a:hlinkClick r:id="rId2" action="ppaction://hlinkfile"/>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0520" y="1099820"/>
            <a:ext cx="782320" cy="78232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1000"/>
                                        <p:tgtEl>
                                          <p:spTgt spid="36"/>
                                        </p:tgtEl>
                                      </p:cBhvr>
                                    </p:animEffect>
                                    <p:anim calcmode="lin" valueType="num">
                                      <p:cBhvr>
                                        <p:cTn id="14" dur="1000" fill="hold"/>
                                        <p:tgtEl>
                                          <p:spTgt spid="36"/>
                                        </p:tgtEl>
                                        <p:attrNameLst>
                                          <p:attrName>ppt_x</p:attrName>
                                        </p:attrNameLst>
                                      </p:cBhvr>
                                      <p:tavLst>
                                        <p:tav tm="0">
                                          <p:val>
                                            <p:strVal val="#ppt_x"/>
                                          </p:val>
                                        </p:tav>
                                        <p:tav tm="100000">
                                          <p:val>
                                            <p:strVal val="#ppt_x"/>
                                          </p:val>
                                        </p:tav>
                                      </p:tavLst>
                                    </p:anim>
                                    <p:anim calcmode="lin" valueType="num">
                                      <p:cBhvr>
                                        <p:cTn id="15" dur="1000" fill="hold"/>
                                        <p:tgtEl>
                                          <p:spTgt spid="3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p:cTn id="47" dur="500" fill="hold"/>
                                        <p:tgtEl>
                                          <p:spTgt spid="39"/>
                                        </p:tgtEl>
                                        <p:attrNameLst>
                                          <p:attrName>ppt_w</p:attrName>
                                        </p:attrNameLst>
                                      </p:cBhvr>
                                      <p:tavLst>
                                        <p:tav tm="0">
                                          <p:val>
                                            <p:fltVal val="0"/>
                                          </p:val>
                                        </p:tav>
                                        <p:tav tm="100000">
                                          <p:val>
                                            <p:strVal val="#ppt_w"/>
                                          </p:val>
                                        </p:tav>
                                      </p:tavLst>
                                    </p:anim>
                                    <p:anim calcmode="lin" valueType="num">
                                      <p:cBhvr>
                                        <p:cTn id="48" dur="500" fill="hold"/>
                                        <p:tgtEl>
                                          <p:spTgt spid="39"/>
                                        </p:tgtEl>
                                        <p:attrNameLst>
                                          <p:attrName>ppt_h</p:attrName>
                                        </p:attrNameLst>
                                      </p:cBhvr>
                                      <p:tavLst>
                                        <p:tav tm="0">
                                          <p:val>
                                            <p:fltVal val="0"/>
                                          </p:val>
                                        </p:tav>
                                        <p:tav tm="100000">
                                          <p:val>
                                            <p:strVal val="#ppt_h"/>
                                          </p:val>
                                        </p:tav>
                                      </p:tavLst>
                                    </p:anim>
                                    <p:animEffect transition="in" filter="fade">
                                      <p:cBhvr>
                                        <p:cTn id="49" dur="500"/>
                                        <p:tgtEl>
                                          <p:spTgt spid="39"/>
                                        </p:tgtEl>
                                      </p:cBhvr>
                                    </p:animEffect>
                                  </p:childTnLst>
                                </p:cTn>
                              </p:par>
                            </p:childTnLst>
                          </p:cTn>
                        </p:par>
                        <p:par>
                          <p:cTn id="50" fill="hold">
                            <p:stCondLst>
                              <p:cond delay="5500"/>
                            </p:stCondLst>
                            <p:childTnLst>
                              <p:par>
                                <p:cTn id="51" presetID="10" presetClass="entr" presetSubtype="0"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left)">
                                      <p:cBhvr>
                                        <p:cTn id="57" dur="500"/>
                                        <p:tgtEl>
                                          <p:spTgt spid="10"/>
                                        </p:tgtEl>
                                      </p:cBhvr>
                                    </p:animEffect>
                                  </p:childTnLst>
                                </p:cTn>
                              </p:par>
                            </p:childTnLst>
                          </p:cTn>
                        </p:par>
                        <p:par>
                          <p:cTn id="58" fill="hold">
                            <p:stCondLst>
                              <p:cond delay="6500"/>
                            </p:stCondLst>
                            <p:childTnLst>
                              <p:par>
                                <p:cTn id="59" presetID="53" presetClass="entr" presetSubtype="16"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p:cTn id="61" dur="500" fill="hold"/>
                                        <p:tgtEl>
                                          <p:spTgt spid="40"/>
                                        </p:tgtEl>
                                        <p:attrNameLst>
                                          <p:attrName>ppt_w</p:attrName>
                                        </p:attrNameLst>
                                      </p:cBhvr>
                                      <p:tavLst>
                                        <p:tav tm="0">
                                          <p:val>
                                            <p:fltVal val="0"/>
                                          </p:val>
                                        </p:tav>
                                        <p:tav tm="100000">
                                          <p:val>
                                            <p:strVal val="#ppt_w"/>
                                          </p:val>
                                        </p:tav>
                                      </p:tavLst>
                                    </p:anim>
                                    <p:anim calcmode="lin" valueType="num">
                                      <p:cBhvr>
                                        <p:cTn id="62" dur="500" fill="hold"/>
                                        <p:tgtEl>
                                          <p:spTgt spid="40"/>
                                        </p:tgtEl>
                                        <p:attrNameLst>
                                          <p:attrName>ppt_h</p:attrName>
                                        </p:attrNameLst>
                                      </p:cBhvr>
                                      <p:tavLst>
                                        <p:tav tm="0">
                                          <p:val>
                                            <p:fltVal val="0"/>
                                          </p:val>
                                        </p:tav>
                                        <p:tav tm="100000">
                                          <p:val>
                                            <p:strVal val="#ppt_h"/>
                                          </p:val>
                                        </p:tav>
                                      </p:tavLst>
                                    </p:anim>
                                    <p:animEffect transition="in" filter="fade">
                                      <p:cBhvr>
                                        <p:cTn id="63" dur="500"/>
                                        <p:tgtEl>
                                          <p:spTgt spid="40"/>
                                        </p:tgtEl>
                                      </p:cBhvr>
                                    </p:animEffect>
                                  </p:childTnLst>
                                </p:cTn>
                              </p:par>
                            </p:childTnLst>
                          </p:cTn>
                        </p:par>
                        <p:par>
                          <p:cTn id="64" fill="hold">
                            <p:stCondLst>
                              <p:cond delay="7000"/>
                            </p:stCondLst>
                            <p:childTnLst>
                              <p:par>
                                <p:cTn id="65" presetID="10" presetClass="entr" presetSubtype="0" fill="hold"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childTnLst>
                          </p:cTn>
                        </p:par>
                        <p:par>
                          <p:cTn id="68" fill="hold">
                            <p:stCondLst>
                              <p:cond delay="7500"/>
                            </p:stCondLst>
                            <p:childTnLst>
                              <p:par>
                                <p:cTn id="69" presetID="22" presetClass="entr" presetSubtype="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wipe(left)">
                                      <p:cBhvr>
                                        <p:cTn id="7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3" grpId="0"/>
      <p:bldP spid="16" grpId="0"/>
      <p:bldP spid="17" grpId="0"/>
    </p:bldLst>
  </p:timing>
</p:sld>
</file>

<file path=ppt/tags/tag1.xml><?xml version="1.0" encoding="utf-8"?>
<p:tagLst xmlns:p="http://schemas.openxmlformats.org/presentationml/2006/main">
  <p:tag name="KSO_WM_UNIT_DIAGRAM_MODELTYPE" val="numdgm"/>
  <p:tag name="KSO_WM_UNIT_SUBTYPE" val="a"/>
  <p:tag name="KSO_WM_UNIT_PRESET_TEXT" val="单击此处添加文本具体内容"/>
  <p:tag name="KSO_WM_UNIT_NOCLEAR" val="0"/>
  <p:tag name="KSO_WM_UNIT_VALUE" val="22"/>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99377_3*m_h_f*1_1_1"/>
  <p:tag name="KSO_WM_TEMPLATE_CATEGORY" val="diagram"/>
  <p:tag name="KSO_WM_TEMPLATE_INDEX" val="20199377"/>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0.xml><?xml version="1.0" encoding="utf-8"?>
<p:tagLst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199377_3*m_h_i*1_2_1"/>
  <p:tag name="KSO_WM_TEMPLATE_CATEGORY" val="diagram"/>
  <p:tag name="KSO_WM_TEMPLATE_INDEX" val="20199377"/>
  <p:tag name="KSO_WM_UNIT_LAYERLEVEL" val="1_1_1"/>
  <p:tag name="KSO_WM_TAG_VERSION" val="1.0"/>
  <p:tag name="KSO_WM_BEAUTIFY_FLAG" val="#wm#"/>
  <p:tag name="KSO_WM_UNIT_USESOURCEFORMAT_APPLY" val="1"/>
</p:tagLst>
</file>

<file path=ppt/tags/tag11.xml><?xml version="1.0" encoding="utf-8"?>
<p:tagLst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199377_3*m_h_i*1_2_2"/>
  <p:tag name="KSO_WM_TEMPLATE_CATEGORY" val="diagram"/>
  <p:tag name="KSO_WM_TEMPLATE_INDEX" val="20199377"/>
  <p:tag name="KSO_WM_UNIT_LAYERLEVEL" val="1_1_1"/>
  <p:tag name="KSO_WM_TAG_VERSION" val="1.0"/>
  <p:tag name="KSO_WM_BEAUTIFY_FLAG" val="#wm#"/>
  <p:tag name="KSO_WM_UNIT_FILL_FORE_SCHEMECOLOR_INDEX" val="7"/>
  <p:tag name="KSO_WM_UNIT_FILL_TYPE" val="1"/>
  <p:tag name="KSO_WM_UNIT_USESOURCEFORMAT_APPLY" val="1"/>
</p:tagLst>
</file>

<file path=ppt/tags/tag12.xml><?xml version="1.0" encoding="utf-8"?>
<p:tagLst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199377_3*m_h_i*1_2_3"/>
  <p:tag name="KSO_WM_TEMPLATE_CATEGORY" val="diagram"/>
  <p:tag name="KSO_WM_TEMPLATE_INDEX" val="20199377"/>
  <p:tag name="KSO_WM_UNIT_LAYERLEVEL" val="1_1_1"/>
  <p:tag name="KSO_WM_TAG_VERSION" val="1.0"/>
  <p:tag name="KSO_WM_BEAUTIFY_FLAG" val="#wm#"/>
  <p:tag name="KSO_WM_UNIT_FILL_FORE_SCHEMECOLOR_INDEX" val="7"/>
  <p:tag name="KSO_WM_UNIT_FILL_TYPE" val="1"/>
  <p:tag name="KSO_WM_UNIT_USESOURCEFORMAT_APPLY" val="1"/>
</p:tagLst>
</file>

<file path=ppt/tags/tag13.xml><?xml version="1.0" encoding="utf-8"?>
<p:tagLst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m1-1"/>
  <p:tag name="KSO_WM_UNIT_TYPE" val="m_h_i"/>
  <p:tag name="KSO_WM_UNIT_INDEX" val="1_2_4"/>
  <p:tag name="KSO_WM_UNIT_ID" val="diagram20199377_3*m_h_i*1_2_4"/>
  <p:tag name="KSO_WM_TEMPLATE_CATEGORY" val="diagram"/>
  <p:tag name="KSO_WM_TEMPLATE_INDEX" val="20199377"/>
  <p:tag name="KSO_WM_UNIT_LAYERLEVEL" val="1_1_1"/>
  <p:tag name="KSO_WM_TAG_VERSION" val="1.0"/>
  <p:tag name="KSO_WM_BEAUTIFY_FLAG" val="#wm#"/>
  <p:tag name="KSO_WM_UNIT_FILL_FORE_SCHEMECOLOR_INDEX" val="14"/>
  <p:tag name="KSO_WM_UNIT_FILL_TYPE" val="1"/>
  <p:tag name="KSO_WM_UNIT_USESOURCEFORMAT_APPLY" val="1"/>
</p:tagLst>
</file>

<file path=ppt/tags/tag14.xml><?xml version="1.0" encoding="utf-8"?>
<p:tagLst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m1-1"/>
  <p:tag name="KSO_WM_UNIT_TYPE" val="m_h_i"/>
  <p:tag name="KSO_WM_UNIT_INDEX" val="1_2_5"/>
  <p:tag name="KSO_WM_UNIT_ID" val="diagram20199377_3*m_h_i*1_2_5"/>
  <p:tag name="KSO_WM_TEMPLATE_CATEGORY" val="diagram"/>
  <p:tag name="KSO_WM_TEMPLATE_INDEX" val="20199377"/>
  <p:tag name="KSO_WM_UNIT_LAYERLEVEL" val="1_1_1"/>
  <p:tag name="KSO_WM_TAG_VERSION" val="1.0"/>
  <p:tag name="KSO_WM_BEAUTIFY_FLAG" val="#wm#"/>
  <p:tag name="KSO_WM_UNIT_FILL_FORE_SCHEMECOLOR_INDEX" val="14"/>
  <p:tag name="KSO_WM_UNIT_FILL_TYPE" val="1"/>
  <p:tag name="KSO_WM_UNIT_USESOURCEFORMAT_APPLY" val="1"/>
</p:tagLst>
</file>

<file path=ppt/tags/tag15.xml><?xml version="1.0" encoding="utf-8"?>
<p:tagLst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m1-1"/>
  <p:tag name="KSO_WM_UNIT_TYPE" val="m_h_i"/>
  <p:tag name="KSO_WM_UNIT_INDEX" val="1_2_6"/>
  <p:tag name="KSO_WM_UNIT_ID" val="diagram20199377_3*m_h_i*1_2_6"/>
  <p:tag name="KSO_WM_TEMPLATE_CATEGORY" val="diagram"/>
  <p:tag name="KSO_WM_TEMPLATE_INDEX" val="20199377"/>
  <p:tag name="KSO_WM_UNIT_LAYERLEVEL" val="1_1_1"/>
  <p:tag name="KSO_WM_TAG_VERSION" val="1.0"/>
  <p:tag name="KSO_WM_BEAUTIFY_FLAG" val="#wm#"/>
  <p:tag name="KSO_WM_UNIT_FILL_FORE_SCHEMECOLOR_INDEX" val="14"/>
  <p:tag name="KSO_WM_UNIT_FILL_TYPE" val="1"/>
  <p:tag name="KSO_WM_UNIT_USESOURCEFORMAT_APPLY" val="1"/>
</p:tagLst>
</file>

<file path=ppt/tags/tag16.xml><?xml version="1.0" encoding="utf-8"?>
<p:tagLst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m1-1"/>
  <p:tag name="KSO_WM_UNIT_TYPE" val="m_h_i"/>
  <p:tag name="KSO_WM_UNIT_INDEX" val="1_2_7"/>
  <p:tag name="KSO_WM_UNIT_ID" val="diagram20199377_3*m_h_i*1_2_7"/>
  <p:tag name="KSO_WM_TEMPLATE_CATEGORY" val="diagram"/>
  <p:tag name="KSO_WM_TEMPLATE_INDEX" val="20199377"/>
  <p:tag name="KSO_WM_UNIT_LAYERLEVEL" val="1_1_1"/>
  <p:tag name="KSO_WM_TAG_VERSION" val="1.0"/>
  <p:tag name="KSO_WM_BEAUTIFY_FLAG" val="#wm#"/>
  <p:tag name="KSO_WM_UNIT_FILL_FORE_SCHEMECOLOR_INDEX" val="14"/>
  <p:tag name="KSO_WM_UNIT_FILL_TYPE" val="1"/>
  <p:tag name="KSO_WM_UNIT_USESOURCEFORMAT_APPLY" val="1"/>
</p:tagLst>
</file>

<file path=ppt/tags/tag17.xml><?xml version="1.0" encoding="utf-8"?>
<p:tagLst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199377_3*m_h_i*1_3_1"/>
  <p:tag name="KSO_WM_TEMPLATE_CATEGORY" val="diagram"/>
  <p:tag name="KSO_WM_TEMPLATE_INDEX" val="20199377"/>
  <p:tag name="KSO_WM_UNIT_LAYERLEVEL" val="1_1_1"/>
  <p:tag name="KSO_WM_TAG_VERSION" val="1.0"/>
  <p:tag name="KSO_WM_BEAUTIFY_FLAG" val="#wm#"/>
  <p:tag name="KSO_WM_UNIT_USESOURCEFORMAT_APPLY" val="1"/>
</p:tagLst>
</file>

<file path=ppt/tags/tag18.xml><?xml version="1.0" encoding="utf-8"?>
<p:tagLst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m1-1"/>
  <p:tag name="KSO_WM_UNIT_TYPE" val="m_h_i"/>
  <p:tag name="KSO_WM_UNIT_INDEX" val="1_3_7"/>
  <p:tag name="KSO_WM_UNIT_ID" val="diagram20199377_3*m_h_i*1_3_7"/>
  <p:tag name="KSO_WM_TEMPLATE_CATEGORY" val="diagram"/>
  <p:tag name="KSO_WM_TEMPLATE_INDEX" val="20199377"/>
  <p:tag name="KSO_WM_UNIT_LAYERLEVEL" val="1_1_1"/>
  <p:tag name="KSO_WM_TAG_VERSION" val="1.0"/>
  <p:tag name="KSO_WM_BEAUTIFY_FLAG" val="#wm#"/>
  <p:tag name="KSO_WM_UNIT_FILL_FORE_SCHEMECOLOR_INDEX" val="9"/>
  <p:tag name="KSO_WM_UNIT_FILL_TYPE" val="1"/>
  <p:tag name="KSO_WM_UNIT_USESOURCEFORMAT_APPLY" val="1"/>
</p:tagLst>
</file>

<file path=ppt/tags/tag19.xml><?xml version="1.0" encoding="utf-8"?>
<p:tagLst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m1-1"/>
  <p:tag name="KSO_WM_UNIT_TYPE" val="m_h_i"/>
  <p:tag name="KSO_WM_UNIT_INDEX" val="1_3_8"/>
  <p:tag name="KSO_WM_UNIT_ID" val="diagram20199377_3*m_h_i*1_3_8"/>
  <p:tag name="KSO_WM_TEMPLATE_CATEGORY" val="diagram"/>
  <p:tag name="KSO_WM_TEMPLATE_INDEX" val="20199377"/>
  <p:tag name="KSO_WM_UNIT_LAYERLEVEL" val="1_1_1"/>
  <p:tag name="KSO_WM_TAG_VERSION" val="1.0"/>
  <p:tag name="KSO_WM_BEAUTIFY_FLAG" val="#wm#"/>
  <p:tag name="KSO_WM_UNIT_FILL_FORE_SCHEMECOLOR_INDEX" val="9"/>
  <p:tag name="KSO_WM_UNIT_FILL_TYPE" val="1"/>
  <p:tag name="KSO_WM_UNIT_USESOURCEFORMAT_APPLY" val="1"/>
</p:tagLst>
</file>

<file path=ppt/tags/tag2.xml><?xml version="1.0" encoding="utf-8"?>
<p:tagLst xmlns:p="http://schemas.openxmlformats.org/presentationml/2006/main">
  <p:tag name="KSO_WM_UNIT_DIAGRAM_MODELTYPE" val="numdgm"/>
  <p:tag name="KSO_WM_UNIT_SUBTYPE" val="a"/>
  <p:tag name="KSO_WM_UNIT_PRESET_TEXT" val="单击此处添加文本具体内容"/>
  <p:tag name="KSO_WM_UNIT_NOCLEAR" val="0"/>
  <p:tag name="KSO_WM_UNIT_VALUE" val="22"/>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199377_3*m_h_f*1_2_1"/>
  <p:tag name="KSO_WM_TEMPLATE_CATEGORY" val="diagram"/>
  <p:tag name="KSO_WM_TEMPLATE_INDEX" val="20199377"/>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20.xml><?xml version="1.0" encoding="utf-8"?>
<p:tagLst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m1-1"/>
  <p:tag name="KSO_WM_UNIT_TYPE" val="m_h_i"/>
  <p:tag name="KSO_WM_UNIT_INDEX" val="1_3_9"/>
  <p:tag name="KSO_WM_UNIT_ID" val="diagram20199377_3*m_h_i*1_3_9"/>
  <p:tag name="KSO_WM_TEMPLATE_CATEGORY" val="diagram"/>
  <p:tag name="KSO_WM_TEMPLATE_INDEX" val="20199377"/>
  <p:tag name="KSO_WM_UNIT_LAYERLEVEL" val="1_1_1"/>
  <p:tag name="KSO_WM_TAG_VERSION" val="1.0"/>
  <p:tag name="KSO_WM_BEAUTIFY_FLAG" val="#wm#"/>
  <p:tag name="KSO_WM_UNIT_FILL_FORE_SCHEMECOLOR_INDEX" val="14"/>
  <p:tag name="KSO_WM_UNIT_FILL_TYPE" val="1"/>
  <p:tag name="KSO_WM_UNIT_USESOURCEFORMAT_APPLY" val="1"/>
</p:tagLst>
</file>

<file path=ppt/tags/tag21.xml><?xml version="1.0" encoding="utf-8"?>
<p:tagLst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m1-1"/>
  <p:tag name="KSO_WM_UNIT_TYPE" val="m_h_i"/>
  <p:tag name="KSO_WM_UNIT_INDEX" val="1_3_10"/>
  <p:tag name="KSO_WM_UNIT_ID" val="diagram20199377_3*m_h_i*1_3_10"/>
  <p:tag name="KSO_WM_TEMPLATE_CATEGORY" val="diagram"/>
  <p:tag name="KSO_WM_TEMPLATE_INDEX" val="20199377"/>
  <p:tag name="KSO_WM_UNIT_LAYERLEVEL" val="1_1_1"/>
  <p:tag name="KSO_WM_TAG_VERSION" val="1.0"/>
  <p:tag name="KSO_WM_BEAUTIFY_FLAG" val="#wm#"/>
  <p:tag name="KSO_WM_UNIT_FILL_FORE_SCHEMECOLOR_INDEX" val="14"/>
  <p:tag name="KSO_WM_UNIT_FILL_TYPE" val="1"/>
  <p:tag name="KSO_WM_UNIT_USESOURCEFORMAT_APPLY" val="1"/>
</p:tagLst>
</file>

<file path=ppt/tags/tag22.xml><?xml version="1.0" encoding="utf-8"?>
<p:tagLst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199377_3*m_h_i*1_3_2"/>
  <p:tag name="KSO_WM_TEMPLATE_CATEGORY" val="diagram"/>
  <p:tag name="KSO_WM_TEMPLATE_INDEX" val="20199377"/>
  <p:tag name="KSO_WM_UNIT_LAYERLEVEL" val="1_1_1"/>
  <p:tag name="KSO_WM_TAG_VERSION" val="1.0"/>
  <p:tag name="KSO_WM_BEAUTIFY_FLAG" val="#wm#"/>
  <p:tag name="KSO_WM_UNIT_FILL_FORE_SCHEMECOLOR_INDEX" val="14"/>
  <p:tag name="KSO_WM_UNIT_FILL_TYPE" val="1"/>
  <p:tag name="KSO_WM_UNIT_USESOURCEFORMAT_APPLY" val="1"/>
</p:tagLst>
</file>

<file path=ppt/tags/tag23.xml><?xml version="1.0" encoding="utf-8"?>
<p:tagLst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20199377_3*m_h_i*1_3_3"/>
  <p:tag name="KSO_WM_TEMPLATE_CATEGORY" val="diagram"/>
  <p:tag name="KSO_WM_TEMPLATE_INDEX" val="20199377"/>
  <p:tag name="KSO_WM_UNIT_LAYERLEVEL" val="1_1_1"/>
  <p:tag name="KSO_WM_TAG_VERSION" val="1.0"/>
  <p:tag name="KSO_WM_BEAUTIFY_FLAG" val="#wm#"/>
  <p:tag name="KSO_WM_UNIT_FILL_FORE_SCHEMECOLOR_INDEX" val="14"/>
  <p:tag name="KSO_WM_UNIT_FILL_TYPE" val="1"/>
  <p:tag name="KSO_WM_UNIT_USESOURCEFORMAT_APPLY" val="1"/>
</p:tagLst>
</file>

<file path=ppt/tags/tag24.xml><?xml version="1.0" encoding="utf-8"?>
<p:tagLst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m1-1"/>
  <p:tag name="KSO_WM_UNIT_TYPE" val="m_h_i"/>
  <p:tag name="KSO_WM_UNIT_INDEX" val="1_3_4"/>
  <p:tag name="KSO_WM_UNIT_ID" val="diagram20199377_3*m_h_i*1_3_4"/>
  <p:tag name="KSO_WM_TEMPLATE_CATEGORY" val="diagram"/>
  <p:tag name="KSO_WM_TEMPLATE_INDEX" val="20199377"/>
  <p:tag name="KSO_WM_UNIT_LAYERLEVEL" val="1_1_1"/>
  <p:tag name="KSO_WM_TAG_VERSION" val="1.0"/>
  <p:tag name="KSO_WM_BEAUTIFY_FLAG" val="#wm#"/>
  <p:tag name="KSO_WM_UNIT_FILL_FORE_SCHEMECOLOR_INDEX" val="14"/>
  <p:tag name="KSO_WM_UNIT_FILL_TYPE" val="1"/>
  <p:tag name="KSO_WM_UNIT_USESOURCEFORMAT_APPLY" val="1"/>
</p:tagLst>
</file>

<file path=ppt/tags/tag25.xml><?xml version="1.0" encoding="utf-8"?>
<p:tagLst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m1-1"/>
  <p:tag name="KSO_WM_UNIT_TYPE" val="m_h_i"/>
  <p:tag name="KSO_WM_UNIT_INDEX" val="1_3_5"/>
  <p:tag name="KSO_WM_UNIT_ID" val="diagram20199377_3*m_h_i*1_3_5"/>
  <p:tag name="KSO_WM_TEMPLATE_CATEGORY" val="diagram"/>
  <p:tag name="KSO_WM_TEMPLATE_INDEX" val="20199377"/>
  <p:tag name="KSO_WM_UNIT_LAYERLEVEL" val="1_1_1"/>
  <p:tag name="KSO_WM_TAG_VERSION" val="1.0"/>
  <p:tag name="KSO_WM_BEAUTIFY_FLAG" val="#wm#"/>
  <p:tag name="KSO_WM_UNIT_FILL_FORE_SCHEMECOLOR_INDEX" val="14"/>
  <p:tag name="KSO_WM_UNIT_FILL_TYPE" val="1"/>
  <p:tag name="KSO_WM_UNIT_USESOURCEFORMAT_APPLY" val="1"/>
</p:tagLst>
</file>

<file path=ppt/tags/tag26.xml><?xml version="1.0" encoding="utf-8"?>
<p:tagLst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m1-1"/>
  <p:tag name="KSO_WM_UNIT_TYPE" val="m_h_i"/>
  <p:tag name="KSO_WM_UNIT_INDEX" val="1_3_6"/>
  <p:tag name="KSO_WM_UNIT_ID" val="diagram20199377_3*m_h_i*1_3_6"/>
  <p:tag name="KSO_WM_TEMPLATE_CATEGORY" val="diagram"/>
  <p:tag name="KSO_WM_TEMPLATE_INDEX" val="20199377"/>
  <p:tag name="KSO_WM_UNIT_LAYERLEVEL" val="1_1_1"/>
  <p:tag name="KSO_WM_TAG_VERSION" val="1.0"/>
  <p:tag name="KSO_WM_BEAUTIFY_FLAG" val="#wm#"/>
  <p:tag name="KSO_WM_UNIT_FILL_FORE_SCHEMECOLOR_INDEX" val="14"/>
  <p:tag name="KSO_WM_UNIT_FILL_TYPE" val="1"/>
  <p:tag name="KSO_WM_UNIT_USESOURCEFORMAT_APPLY" val="1"/>
</p:tagLst>
</file>

<file path=ppt/tags/tag27.xml><?xml version="1.0" encoding="utf-8"?>
<p:tagLst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m1-1"/>
  <p:tag name="KSO_WM_UNIT_TYPE" val="m_h_i"/>
  <p:tag name="KSO_WM_UNIT_INDEX" val="1_4_1"/>
  <p:tag name="KSO_WM_UNIT_ID" val="diagram20199377_3*m_h_i*1_4_1"/>
  <p:tag name="KSO_WM_TEMPLATE_CATEGORY" val="diagram"/>
  <p:tag name="KSO_WM_TEMPLATE_INDEX" val="20199377"/>
  <p:tag name="KSO_WM_UNIT_LAYERLEVEL" val="1_1_1"/>
  <p:tag name="KSO_WM_TAG_VERSION" val="1.0"/>
  <p:tag name="KSO_WM_BEAUTIFY_FLAG" val="#wm#"/>
  <p:tag name="KSO_WM_UNIT_FILL_FORE_SCHEMECOLOR_INDEX" val="10"/>
  <p:tag name="KSO_WM_UNIT_FILL_TYPE" val="1"/>
  <p:tag name="KSO_WM_UNIT_USESOURCEFORMAT_APPLY" val="1"/>
</p:tagLst>
</file>

<file path=ppt/tags/tag28.xml><?xml version="1.0" encoding="utf-8"?>
<p:tagLst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m1-1"/>
  <p:tag name="KSO_WM_UNIT_TYPE" val="m_h_i"/>
  <p:tag name="KSO_WM_UNIT_INDEX" val="1_4_2"/>
  <p:tag name="KSO_WM_UNIT_ID" val="diagram20199377_3*m_h_i*1_4_2"/>
  <p:tag name="KSO_WM_TEMPLATE_CATEGORY" val="diagram"/>
  <p:tag name="KSO_WM_TEMPLATE_INDEX" val="20199377"/>
  <p:tag name="KSO_WM_UNIT_LAYERLEVEL" val="1_1_1"/>
  <p:tag name="KSO_WM_TAG_VERSION" val="1.0"/>
  <p:tag name="KSO_WM_BEAUTIFY_FLAG" val="#wm#"/>
  <p:tag name="KSO_WM_UNIT_FILL_FORE_SCHEMECOLOR_INDEX" val="10"/>
  <p:tag name="KSO_WM_UNIT_FILL_TYPE" val="1"/>
  <p:tag name="KSO_WM_UNIT_USESOURCEFORMAT_APPLY" val="1"/>
</p:tagLst>
</file>

<file path=ppt/tags/tag29.xml><?xml version="1.0" encoding="utf-8"?>
<p:tagLst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m1-1"/>
  <p:tag name="KSO_WM_UNIT_TYPE" val="m_h_i"/>
  <p:tag name="KSO_WM_UNIT_INDEX" val="1_4_3"/>
  <p:tag name="KSO_WM_UNIT_ID" val="diagram20199377_3*m_h_i*1_4_3"/>
  <p:tag name="KSO_WM_TEMPLATE_CATEGORY" val="diagram"/>
  <p:tag name="KSO_WM_TEMPLATE_INDEX" val="20199377"/>
  <p:tag name="KSO_WM_UNIT_LAYERLEVEL" val="1_1_1"/>
  <p:tag name="KSO_WM_TAG_VERSION" val="1.0"/>
  <p:tag name="KSO_WM_BEAUTIFY_FLAG" val="#wm#"/>
  <p:tag name="KSO_WM_UNIT_FILL_FORE_SCHEMECOLOR_INDEX" val="10"/>
  <p:tag name="KSO_WM_UNIT_FILL_TYPE" val="1"/>
  <p:tag name="KSO_WM_UNIT_USESOURCEFORMAT_APPLY" val="1"/>
</p:tagLst>
</file>

<file path=ppt/tags/tag3.xml><?xml version="1.0" encoding="utf-8"?>
<p:tagLst xmlns:p="http://schemas.openxmlformats.org/presentationml/2006/main">
  <p:tag name="KSO_WM_UNIT_DIAGRAM_MODELTYPE" val="numdgm"/>
  <p:tag name="KSO_WM_UNIT_SUBTYPE" val="a"/>
  <p:tag name="KSO_WM_UNIT_PRESET_TEXT" val="单击此处添加文本具体内容"/>
  <p:tag name="KSO_WM_UNIT_NOCLEAR" val="0"/>
  <p:tag name="KSO_WM_UNIT_VALUE" val="22"/>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20199377_3*m_h_f*1_3_1"/>
  <p:tag name="KSO_WM_TEMPLATE_CATEGORY" val="diagram"/>
  <p:tag name="KSO_WM_TEMPLATE_INDEX" val="20199377"/>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30.xml><?xml version="1.0" encoding="utf-8"?>
<p:tagLst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m1-1"/>
  <p:tag name="KSO_WM_UNIT_TYPE" val="m_h_i"/>
  <p:tag name="KSO_WM_UNIT_INDEX" val="1_4_4"/>
  <p:tag name="KSO_WM_UNIT_ID" val="diagram20199377_3*m_h_i*1_4_4"/>
  <p:tag name="KSO_WM_TEMPLATE_CATEGORY" val="diagram"/>
  <p:tag name="KSO_WM_TEMPLATE_INDEX" val="20199377"/>
  <p:tag name="KSO_WM_UNIT_LAYERLEVEL" val="1_1_1"/>
  <p:tag name="KSO_WM_TAG_VERSION" val="1.0"/>
  <p:tag name="KSO_WM_BEAUTIFY_FLAG" val="#wm#"/>
  <p:tag name="KSO_WM_UNIT_FILL_FORE_SCHEMECOLOR_INDEX" val="10"/>
  <p:tag name="KSO_WM_UNIT_FILL_TYPE" val="1"/>
  <p:tag name="KSO_WM_UNIT_USESOURCEFORMAT_APPLY" val="1"/>
</p:tagLst>
</file>

<file path=ppt/tags/tag31.xml><?xml version="1.0" encoding="utf-8"?>
<p:tagLst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m1-1"/>
  <p:tag name="KSO_WM_UNIT_TYPE" val="m_h_i"/>
  <p:tag name="KSO_WM_UNIT_INDEX" val="1_4_5"/>
  <p:tag name="KSO_WM_UNIT_ID" val="diagram20199377_3*m_h_i*1_4_5"/>
  <p:tag name="KSO_WM_TEMPLATE_CATEGORY" val="diagram"/>
  <p:tag name="KSO_WM_TEMPLATE_INDEX" val="20199377"/>
  <p:tag name="KSO_WM_UNIT_LAYERLEVEL" val="1_1_1"/>
  <p:tag name="KSO_WM_TAG_VERSION" val="1.0"/>
  <p:tag name="KSO_WM_BEAUTIFY_FLAG" val="#wm#"/>
  <p:tag name="KSO_WM_UNIT_FILL_FORE_SCHEMECOLOR_INDEX" val="14"/>
  <p:tag name="KSO_WM_UNIT_FILL_TYPE" val="1"/>
  <p:tag name="KSO_WM_UNIT_USESOURCEFORMAT_APPLY" val="1"/>
</p:tagLst>
</file>

<file path=ppt/tags/tag32.xml><?xml version="1.0" encoding="utf-8"?>
<p:tagLst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m1-1"/>
  <p:tag name="KSO_WM_UNIT_TYPE" val="m_h_i"/>
  <p:tag name="KSO_WM_UNIT_INDEX" val="1_4_6"/>
  <p:tag name="KSO_WM_UNIT_ID" val="diagram20199377_3*m_h_i*1_4_6"/>
  <p:tag name="KSO_WM_TEMPLATE_CATEGORY" val="diagram"/>
  <p:tag name="KSO_WM_TEMPLATE_INDEX" val="20199377"/>
  <p:tag name="KSO_WM_UNIT_LAYERLEVEL" val="1_1_1"/>
  <p:tag name="KSO_WM_TAG_VERSION" val="1.0"/>
  <p:tag name="KSO_WM_BEAUTIFY_FLAG" val="#wm#"/>
  <p:tag name="KSO_WM_UNIT_FILL_FORE_SCHEMECOLOR_INDEX" val="14"/>
  <p:tag name="KSO_WM_UNIT_FILL_TYPE" val="1"/>
  <p:tag name="KSO_WM_UNIT_USESOURCEFORMAT_APPLY" val="1"/>
</p:tagLst>
</file>

<file path=ppt/tags/tag33.xml><?xml version="1.0" encoding="utf-8"?>
<p:tagLst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m1-1"/>
  <p:tag name="KSO_WM_UNIT_TYPE" val="m_h_i"/>
  <p:tag name="KSO_WM_UNIT_INDEX" val="1_4_7"/>
  <p:tag name="KSO_WM_UNIT_ID" val="diagram20199377_3*m_h_i*1_4_7"/>
  <p:tag name="KSO_WM_TEMPLATE_CATEGORY" val="diagram"/>
  <p:tag name="KSO_WM_TEMPLATE_INDEX" val="20199377"/>
  <p:tag name="KSO_WM_UNIT_LAYERLEVEL" val="1_1_1"/>
  <p:tag name="KSO_WM_TAG_VERSION" val="1.0"/>
  <p:tag name="KSO_WM_BEAUTIFY_FLAG" val="#wm#"/>
  <p:tag name="KSO_WM_UNIT_FILL_FORE_SCHEMECOLOR_INDEX" val="14"/>
  <p:tag name="KSO_WM_UNIT_FILL_TYPE" val="1"/>
  <p:tag name="KSO_WM_UNIT_USESOURCEFORMAT_APPLY" val="1"/>
</p:tagLst>
</file>

<file path=ppt/tags/tag34.xml><?xml version="1.0" encoding="utf-8"?>
<p:tagLst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m1-1"/>
  <p:tag name="KSO_WM_UNIT_TYPE" val="m_h_i"/>
  <p:tag name="KSO_WM_UNIT_INDEX" val="1_4_8"/>
  <p:tag name="KSO_WM_UNIT_ID" val="diagram20199377_3*m_h_i*1_4_8"/>
  <p:tag name="KSO_WM_TEMPLATE_CATEGORY" val="diagram"/>
  <p:tag name="KSO_WM_TEMPLATE_INDEX" val="20199377"/>
  <p:tag name="KSO_WM_UNIT_LAYERLEVEL" val="1_1_1"/>
  <p:tag name="KSO_WM_TAG_VERSION" val="1.0"/>
  <p:tag name="KSO_WM_BEAUTIFY_FLAG" val="#wm#"/>
  <p:tag name="KSO_WM_UNIT_FILL_FORE_SCHEMECOLOR_INDEX" val="14"/>
  <p:tag name="KSO_WM_UNIT_FILL_TYPE" val="1"/>
  <p:tag name="KSO_WM_UNIT_USESOURCEFORMAT_APPLY" val="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88825_2*q_h_a*1_1_1"/>
  <p:tag name="KSO_WM_TEMPLATE_CATEGORY" val="diagram"/>
  <p:tag name="KSO_WM_TEMPLATE_INDEX" val="20188825"/>
  <p:tag name="KSO_WM_UNIT_LAYERLEVEL" val="1_1_1"/>
  <p:tag name="KSO_WM_TAG_VERSION" val="1.0"/>
  <p:tag name="KSO_WM_BEAUTIFY_FLAG" val="#wm#"/>
  <p:tag name="KSO_WM_UNIT_ISCONTENTSTITLE" val="0"/>
  <p:tag name="KSO_WM_UNIT_PRESET_TEXT" val="单击此处添加标题"/>
  <p:tag name="KSO_WM_UNIT_NOCLEAR" val="0"/>
  <p:tag name="KSO_WM_UNIT_VALUE" val="10"/>
  <p:tag name="KSO_WM_DIAGRAM_GROUP_CODE" val="q1-1"/>
  <p:tag name="KSO_WM_UNIT_TYPE" val="q_h_a"/>
  <p:tag name="KSO_WM_UNIT_INDEX" val="1_1_1"/>
  <p:tag name="KSO_WM_UNIT_TEXT_FILL_FORE_SCHEMECOLOR_INDEX" val="5"/>
  <p:tag name="KSO_WM_UNIT_TEXT_FILL_TYPE" val="1"/>
  <p:tag name="KSO_WM_UNIT_USESOURCEFORMAT_APPLY"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88825_2*a*1"/>
  <p:tag name="KSO_WM_TEMPLATE_CATEGORY" val="diagram"/>
  <p:tag name="KSO_WM_TEMPLATE_INDEX" val="20188825"/>
  <p:tag name="KSO_WM_UNIT_LAYERLEVEL" val="1"/>
  <p:tag name="KSO_WM_TAG_VERSION" val="1.0"/>
  <p:tag name="KSO_WM_BEAUTIFY_FLAG" val="#wm#"/>
  <p:tag name="KSO_WM_UNIT_ISCONTENTSTITLE" val="0"/>
  <p:tag name="KSO_WM_UNIT_PRESET_TEXT" val="添加标题"/>
  <p:tag name="KSO_WM_UNIT_NOCLEAR" val="0"/>
  <p:tag name="KSO_WM_UNIT_VALUE" val="5"/>
  <p:tag name="KSO_WM_DIAGRAM_GROUP_CODE" val="q1-1"/>
  <p:tag name="KSO_WM_UNIT_TYPE" val="a"/>
  <p:tag name="KSO_WM_UNIT_INDEX" val="1"/>
  <p:tag name="KSO_WM_UNIT_TEXT_FILL_FORE_SCHEMECOLOR_INDEX" val="13"/>
  <p:tag name="KSO_WM_UNIT_TEXT_FILL_TYPE" val="1"/>
  <p:tag name="KSO_WM_UNIT_USESOURCEFORMAT_APPLY" val="1"/>
</p:tagLst>
</file>

<file path=ppt/tags/tag37.xml><?xml version="1.0" encoding="utf-8"?>
<p:tagLst xmlns:p="http://schemas.openxmlformats.org/presentationml/2006/main">
  <p:tag name="KSO_WM_UNIT_TABLE_BEAUTIFY" val="smartTable{4dd297e3-4ed3-470d-ae9c-bd2fc9c7c0e5}"/>
  <p:tag name="TABLE_ENDDRAG_ORIGIN_RECT" val="605*230"/>
  <p:tag name="TABLE_ENDDRAG_RECT" val="48*144*605*230"/>
</p:tagLst>
</file>

<file path=ppt/tags/tag38.xml><?xml version="1.0" encoding="utf-8"?>
<p:tagLst xmlns:p="http://schemas.openxmlformats.org/presentationml/2006/main">
  <p:tag name="KSO_WM_UNIT_TABLE_BEAUTIFY" val="smartTable{086d2fe9-5196-4380-b48f-0eb0527c37d3}"/>
  <p:tag name="TABLE_ENDDRAG_ORIGIN_RECT" val="565*312"/>
  <p:tag name="TABLE_ENDDRAG_RECT" val="41*74*565*312"/>
</p:tagLst>
</file>

<file path=ppt/tags/tag39.xml><?xml version="1.0" encoding="utf-8"?>
<p:tagLst xmlns:p="http://schemas.openxmlformats.org/presentationml/2006/main">
  <p:tag name="KSO_WM_UNIT_TABLE_BEAUTIFY" val="smartTable{b6d5a5ed-903d-427b-978b-e33c5c2d203a}"/>
  <p:tag name="TABLE_ENDDRAG_ORIGIN_RECT" val="647*198"/>
  <p:tag name="TABLE_ENDDRAG_RECT" val="31*94*647*198"/>
</p:tagLst>
</file>

<file path=ppt/tags/tag4.xml><?xml version="1.0" encoding="utf-8"?>
<p:tagLst xmlns:p="http://schemas.openxmlformats.org/presentationml/2006/main">
  <p:tag name="KSO_WM_UNIT_DIAGRAM_MODELTYPE" val="numdgm"/>
  <p:tag name="KSO_WM_UNIT_SUBTYPE" val="a"/>
  <p:tag name="KSO_WM_UNIT_PRESET_TEXT" val="单击此处添加文本具体内容"/>
  <p:tag name="KSO_WM_UNIT_NOCLEAR" val="0"/>
  <p:tag name="KSO_WM_UNIT_VALUE" val="22"/>
  <p:tag name="KSO_WM_UNIT_HIGHLIGHT" val="0"/>
  <p:tag name="KSO_WM_UNIT_COMPATIBLE" val="0"/>
  <p:tag name="KSO_WM_UNIT_DIAGRAM_ISNUMVISUAL" val="0"/>
  <p:tag name="KSO_WM_UNIT_DIAGRAM_ISREFERUNIT" val="0"/>
  <p:tag name="KSO_WM_DIAGRAM_GROUP_CODE" val="m1-1"/>
  <p:tag name="KSO_WM_UNIT_TYPE" val="m_h_f"/>
  <p:tag name="KSO_WM_UNIT_INDEX" val="1_4_1"/>
  <p:tag name="KSO_WM_UNIT_ID" val="diagram20199377_3*m_h_f*1_4_1"/>
  <p:tag name="KSO_WM_TEMPLATE_CATEGORY" val="diagram"/>
  <p:tag name="KSO_WM_TEMPLATE_INDEX" val="20199377"/>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5.xml><?xml version="1.0" encoding="utf-8"?>
<p:tagLst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199377_3*m_h_i*1_1_1"/>
  <p:tag name="KSO_WM_TEMPLATE_CATEGORY" val="diagram"/>
  <p:tag name="KSO_WM_TEMPLATE_INDEX" val="20199377"/>
  <p:tag name="KSO_WM_UNIT_LAYERLEVEL" val="1_1_1"/>
  <p:tag name="KSO_WM_TAG_VERSION" val="1.0"/>
  <p:tag name="KSO_WM_BEAUTIFY_FLAG" val="#wm#"/>
  <p:tag name="KSO_WM_UNIT_USESOURCEFORMAT_APPLY" val="1"/>
</p:tagLst>
</file>

<file path=ppt/tags/tag6.xml><?xml version="1.0" encoding="utf-8"?>
<p:tagLst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199377_3*m_h_i*1_1_2"/>
  <p:tag name="KSO_WM_TEMPLATE_CATEGORY" val="diagram"/>
  <p:tag name="KSO_WM_TEMPLATE_INDEX" val="20199377"/>
  <p:tag name="KSO_WM_UNIT_LAYERLEVEL" val="1_1_1"/>
  <p:tag name="KSO_WM_TAG_VERSION" val="1.0"/>
  <p:tag name="KSO_WM_BEAUTIFY_FLAG" val="#wm#"/>
  <p:tag name="KSO_WM_UNIT_FILL_FORE_SCHEMECOLOR_INDEX" val="5"/>
  <p:tag name="KSO_WM_UNIT_FILL_TYPE" val="1"/>
  <p:tag name="KSO_WM_UNIT_USESOURCEFORMAT_APPLY" val="1"/>
</p:tagLst>
</file>

<file path=ppt/tags/tag7.xml><?xml version="1.0" encoding="utf-8"?>
<p:tagLst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199377_3*m_h_i*1_1_3"/>
  <p:tag name="KSO_WM_TEMPLATE_CATEGORY" val="diagram"/>
  <p:tag name="KSO_WM_TEMPLATE_INDEX" val="20199377"/>
  <p:tag name="KSO_WM_UNIT_LAYERLEVEL" val="1_1_1"/>
  <p:tag name="KSO_WM_TAG_VERSION" val="1.0"/>
  <p:tag name="KSO_WM_BEAUTIFY_FLAG" val="#wm#"/>
  <p:tag name="KSO_WM_UNIT_FILL_FORE_SCHEMECOLOR_INDEX" val="5"/>
  <p:tag name="KSO_WM_UNIT_FILL_TYPE" val="1"/>
  <p:tag name="KSO_WM_UNIT_USESOURCEFORMAT_APPLY" val="1"/>
</p:tagLst>
</file>

<file path=ppt/tags/tag8.xml><?xml version="1.0" encoding="utf-8"?>
<p:tagLst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m1-1"/>
  <p:tag name="KSO_WM_UNIT_TYPE" val="m_h_i"/>
  <p:tag name="KSO_WM_UNIT_INDEX" val="1_1_4"/>
  <p:tag name="KSO_WM_UNIT_ID" val="diagram20199377_3*m_h_i*1_1_4"/>
  <p:tag name="KSO_WM_TEMPLATE_CATEGORY" val="diagram"/>
  <p:tag name="KSO_WM_TEMPLATE_INDEX" val="20199377"/>
  <p:tag name="KSO_WM_UNIT_LAYERLEVEL" val="1_1_1"/>
  <p:tag name="KSO_WM_TAG_VERSION" val="1.0"/>
  <p:tag name="KSO_WM_BEAUTIFY_FLAG" val="#wm#"/>
  <p:tag name="KSO_WM_UNIT_FILL_FORE_SCHEMECOLOR_INDEX" val="5"/>
  <p:tag name="KSO_WM_UNIT_FILL_TYPE" val="1"/>
  <p:tag name="KSO_WM_UNIT_USESOURCEFORMAT_APPLY" val="1"/>
</p:tagLst>
</file>

<file path=ppt/tags/tag9.xml><?xml version="1.0" encoding="utf-8"?>
<p:tagLst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m1-1"/>
  <p:tag name="KSO_WM_UNIT_TYPE" val="m_h_i"/>
  <p:tag name="KSO_WM_UNIT_INDEX" val="1_1_5"/>
  <p:tag name="KSO_WM_UNIT_ID" val="diagram20199377_3*m_h_i*1_1_5"/>
  <p:tag name="KSO_WM_TEMPLATE_CATEGORY" val="diagram"/>
  <p:tag name="KSO_WM_TEMPLATE_INDEX" val="20199377"/>
  <p:tag name="KSO_WM_UNIT_LAYERLEVEL" val="1_1_1"/>
  <p:tag name="KSO_WM_TAG_VERSION" val="1.0"/>
  <p:tag name="KSO_WM_BEAUTIFY_FLAG" val="#wm#"/>
  <p:tag name="KSO_WM_UNIT_FILL_FORE_SCHEMECOLOR_INDEX" val="14"/>
  <p:tag name="KSO_WM_UNIT_FILL_TYPE" val="1"/>
  <p:tag name="KSO_WM_UNIT_USESOURCEFORMAT_APPLY" val="1"/>
</p:tagLst>
</file>

<file path=ppt/theme/theme1.xml><?xml version="1.0" encoding="utf-8"?>
<a:theme xmlns:a="http://schemas.openxmlformats.org/drawingml/2006/main" name="2_默认设计模板">
  <a:themeElements>
    <a:clrScheme name="">
      <a:dk1>
        <a:srgbClr val="007DA7"/>
      </a:dk1>
      <a:lt1>
        <a:srgbClr val="00A7D9"/>
      </a:lt1>
      <a:dk2>
        <a:srgbClr val="F2B500"/>
      </a:dk2>
      <a:lt2>
        <a:srgbClr val="EA5F25"/>
      </a:lt2>
      <a:accent1>
        <a:srgbClr val="777777"/>
      </a:accent1>
      <a:accent2>
        <a:srgbClr val="292929"/>
      </a:accent2>
      <a:accent3>
        <a:srgbClr val="AAD0E9"/>
      </a:accent3>
      <a:accent4>
        <a:srgbClr val="006A8E"/>
      </a:accent4>
      <a:accent5>
        <a:srgbClr val="BDBDBD"/>
      </a:accent5>
      <a:accent6>
        <a:srgbClr val="242424"/>
      </a:accent6>
      <a:hlink>
        <a:srgbClr val="292929"/>
      </a:hlink>
      <a:folHlink>
        <a:srgbClr val="F2B500"/>
      </a:folHlink>
    </a:clrScheme>
    <a:fontScheme name="2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2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默认设计模板">
  <a:themeElements>
    <a:clrScheme name="">
      <a:dk1>
        <a:srgbClr val="007DA7"/>
      </a:dk1>
      <a:lt1>
        <a:srgbClr val="00A7D9"/>
      </a:lt1>
      <a:dk2>
        <a:srgbClr val="F2B500"/>
      </a:dk2>
      <a:lt2>
        <a:srgbClr val="EA5F25"/>
      </a:lt2>
      <a:accent1>
        <a:srgbClr val="777777"/>
      </a:accent1>
      <a:accent2>
        <a:srgbClr val="292929"/>
      </a:accent2>
      <a:accent3>
        <a:srgbClr val="AAD0E9"/>
      </a:accent3>
      <a:accent4>
        <a:srgbClr val="006A8E"/>
      </a:accent4>
      <a:accent5>
        <a:srgbClr val="BDBDBD"/>
      </a:accent5>
      <a:accent6>
        <a:srgbClr val="242424"/>
      </a:accent6>
      <a:hlink>
        <a:srgbClr val="292929"/>
      </a:hlink>
      <a:folHlink>
        <a:srgbClr val="F2B500"/>
      </a:folHlink>
    </a:clrScheme>
    <a:fontScheme name="3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3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7273</Words>
  <Application>WPS 演示</Application>
  <PresentationFormat>自定义</PresentationFormat>
  <Paragraphs>653</Paragraphs>
  <Slides>52</Slides>
  <Notes>6</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52</vt:i4>
      </vt:variant>
    </vt:vector>
  </HeadingPairs>
  <TitlesOfParts>
    <vt:vector size="71" baseType="lpstr">
      <vt:lpstr>Arial</vt:lpstr>
      <vt:lpstr>宋体</vt:lpstr>
      <vt:lpstr>Wingdings</vt:lpstr>
      <vt:lpstr>微软雅黑</vt:lpstr>
      <vt:lpstr>仿宋_GB2312</vt:lpstr>
      <vt:lpstr>仿宋</vt:lpstr>
      <vt:lpstr>黑体</vt:lpstr>
      <vt:lpstr>Calibri</vt:lpstr>
      <vt:lpstr>方正粗倩简体</vt:lpstr>
      <vt:lpstr>方正大黑简体</vt:lpstr>
      <vt:lpstr>Times New Roman</vt:lpstr>
      <vt:lpstr>Arial Unicode MS</vt:lpstr>
      <vt:lpstr>Segoe UI</vt:lpstr>
      <vt:lpstr>Segoe UI</vt:lpstr>
      <vt:lpstr>方正宋一简体</vt:lpstr>
      <vt:lpstr>Gill Sans</vt:lpstr>
      <vt:lpstr>Segoe Print</vt:lpstr>
      <vt:lpstr>2_默认设计模板</vt:lpstr>
      <vt:lpstr>3_默认设计模板</vt:lpstr>
      <vt:lpstr>第六章</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本页所有文字均可更改，整个模板有创意动画效果</dc:title>
  <dc:creator>Administrator</dc:creator>
  <cp:keywords>ppt模板</cp:keywords>
  <cp:lastModifiedBy>feng</cp:lastModifiedBy>
  <cp:revision>1088</cp:revision>
  <dcterms:created xsi:type="dcterms:W3CDTF">2022-02-18T02:44:00Z</dcterms:created>
  <dcterms:modified xsi:type="dcterms:W3CDTF">2026-03-05T12:37:27Z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1A75D3E6797D47498118E5CBE3210455</vt:lpwstr>
  </property>
  <property fmtid="{D5CDD505-2E9C-101B-9397-08002B2CF9AE}" pid="3" name="KSOProductBuildVer">
    <vt:lpwstr>2052-12.1.0.25225</vt:lpwstr>
  </property>
</Properties>
</file>