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63"/>
  </p:notesMasterIdLst>
  <p:handoutMasterIdLst>
    <p:handoutMasterId r:id="rId64"/>
  </p:handoutMasterIdLst>
  <p:sldIdLst>
    <p:sldId id="485" r:id="rId4"/>
    <p:sldId id="531" r:id="rId5"/>
    <p:sldId id="413" r:id="rId6"/>
    <p:sldId id="566" r:id="rId7"/>
    <p:sldId id="632" r:id="rId8"/>
    <p:sldId id="486" r:id="rId9"/>
    <p:sldId id="815" r:id="rId10"/>
    <p:sldId id="1090" r:id="rId11"/>
    <p:sldId id="1040" r:id="rId12"/>
    <p:sldId id="1091" r:id="rId13"/>
    <p:sldId id="1092" r:id="rId14"/>
    <p:sldId id="1152" r:id="rId15"/>
    <p:sldId id="1093" r:id="rId16"/>
    <p:sldId id="1160" r:id="rId17"/>
    <p:sldId id="1139" r:id="rId18"/>
    <p:sldId id="1057" r:id="rId19"/>
    <p:sldId id="1095" r:id="rId20"/>
    <p:sldId id="1130" r:id="rId21"/>
    <p:sldId id="1161" r:id="rId22"/>
    <p:sldId id="1134" r:id="rId23"/>
    <p:sldId id="1101" r:id="rId24"/>
    <p:sldId id="1102" r:id="rId25"/>
    <p:sldId id="1100" r:id="rId26"/>
    <p:sldId id="1103" r:id="rId27"/>
    <p:sldId id="1153" r:id="rId28"/>
    <p:sldId id="1154" r:id="rId29"/>
    <p:sldId id="1162" r:id="rId30"/>
    <p:sldId id="1163" r:id="rId31"/>
    <p:sldId id="1156" r:id="rId32"/>
    <p:sldId id="1165" r:id="rId33"/>
    <p:sldId id="1166" r:id="rId34"/>
    <p:sldId id="1155" r:id="rId35"/>
    <p:sldId id="1157" r:id="rId36"/>
    <p:sldId id="1158" r:id="rId37"/>
    <p:sldId id="1151" r:id="rId38"/>
    <p:sldId id="1108" r:id="rId39"/>
    <p:sldId id="1109" r:id="rId40"/>
    <p:sldId id="1110" r:id="rId41"/>
    <p:sldId id="1111" r:id="rId42"/>
    <p:sldId id="1112" r:id="rId43"/>
    <p:sldId id="1113" r:id="rId44"/>
    <p:sldId id="1114" r:id="rId45"/>
    <p:sldId id="1126" r:id="rId46"/>
    <p:sldId id="1167" r:id="rId47"/>
    <p:sldId id="1116" r:id="rId48"/>
    <p:sldId id="1169" r:id="rId49"/>
    <p:sldId id="1117" r:id="rId50"/>
    <p:sldId id="1168" r:id="rId51"/>
    <p:sldId id="1118" r:id="rId52"/>
    <p:sldId id="1119" r:id="rId53"/>
    <p:sldId id="1120" r:id="rId54"/>
    <p:sldId id="1170" r:id="rId55"/>
    <p:sldId id="1121" r:id="rId56"/>
    <p:sldId id="1171" r:id="rId57"/>
    <p:sldId id="1172" r:id="rId58"/>
    <p:sldId id="1173" r:id="rId59"/>
    <p:sldId id="1142" r:id="rId60"/>
    <p:sldId id="1159" r:id="rId61"/>
    <p:sldId id="687" r:id="rId62"/>
  </p:sldIdLst>
  <p:sldSz cx="12196445"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userDrawn="1">
          <p15:clr>
            <a:srgbClr val="A4A3A4"/>
          </p15:clr>
        </p15:guide>
        <p15:guide id="2" pos="38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21A3D0"/>
    <a:srgbClr val="A9BECB"/>
    <a:srgbClr val="781E19"/>
    <a:srgbClr val="C2D414"/>
    <a:srgbClr val="DDDDDD"/>
    <a:srgbClr val="AF1D5C"/>
    <a:srgbClr val="D01C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71" autoAdjust="0"/>
    <p:restoredTop sz="94280" autoAdjust="0"/>
  </p:normalViewPr>
  <p:slideViewPr>
    <p:cSldViewPr snapToObjects="1">
      <p:cViewPr>
        <p:scale>
          <a:sx n="66" d="100"/>
          <a:sy n="66" d="100"/>
        </p:scale>
        <p:origin x="466" y="403"/>
      </p:cViewPr>
      <p:guideLst>
        <p:guide orient="horz" pos="2142"/>
        <p:guide pos="3842"/>
      </p:guideLst>
    </p:cSldViewPr>
  </p:slideViewPr>
  <p:notesTextViewPr>
    <p:cViewPr>
      <p:scale>
        <a:sx n="1" d="1"/>
        <a:sy n="1" d="1"/>
      </p:scale>
      <p:origin x="0" y="0"/>
    </p:cViewPr>
  </p:notesTextViewPr>
  <p:notesViewPr>
    <p:cSldViewPr snapToObjects="1">
      <p:cViewPr varScale="1">
        <p:scale>
          <a:sx n="55" d="100"/>
          <a:sy n="55" d="100"/>
        </p:scale>
        <p:origin x="2640"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handoutMaster" Target="handoutMasters/handoutMaster1.xml"/><Relationship Id="rId63" Type="http://schemas.openxmlformats.org/officeDocument/2006/relationships/notesMaster" Target="notesMasters/notesMaster1.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296222-23A1-4177-B433-96942F398B5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332C2A-70AA-477F-AE64-58C6D50ED8A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a:defRPr/>
            </a:pPr>
            <a:endParaRPr lang="zh-CN"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a:defRPr/>
            </a:pPr>
            <a:fld id="{5E701364-3F2E-4B26-B151-4F92A62FFB98}" type="datetimeFigureOut">
              <a:rPr lang="zh-CN" altLang="en-US"/>
            </a:fld>
            <a:endParaRPr lang="en-US"/>
          </a:p>
        </p:txBody>
      </p:sp>
      <p:sp>
        <p:nvSpPr>
          <p:cNvPr id="5124"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buFont typeface="Arial" panose="020B0604020202020204" pitchFamily="34" charset="0"/>
              <a:buNone/>
              <a:defRPr sz="1200"/>
            </a:lvl1pPr>
          </a:lstStyle>
          <a:p>
            <a:pPr>
              <a:defRPr/>
            </a:pPr>
            <a:fld id="{78455287-8C9E-4FEA-A396-C93FDD1800E3}"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第一节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169476"/>
            <a:ext cx="44935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mj-lt"/>
                <a:ea typeface="黑体" panose="02010609060101010101" pitchFamily="49" charset="-122"/>
              </a:rPr>
              <a:t>电子商务客户关系管理概述</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22990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dirty="0">
                <a:latin typeface="Arial" panose="020B0604020202020204" pitchFamily="34" charset="0"/>
                <a:ea typeface="黑体" panose="02010609060101010101" pitchFamily="49" charset="-122"/>
                <a:cs typeface="Arial" panose="020B0604020202020204" pitchFamily="34" charset="0"/>
              </a:rPr>
              <a:t>B2B</a:t>
            </a:r>
            <a:r>
              <a:rPr lang="zh-CN" altLang="en-US" sz="2800" dirty="0">
                <a:latin typeface="黑体" panose="02010609060101010101" pitchFamily="49" charset="-122"/>
                <a:ea typeface="黑体" panose="02010609060101010101" pitchFamily="49" charset="-122"/>
              </a:rPr>
              <a:t>垂直平台</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案例</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视野拓展</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学而思，思而学</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第二节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220251"/>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mj-lt"/>
                <a:ea typeface="黑体" panose="02010609060101010101" pitchFamily="49" charset="-122"/>
              </a:rPr>
              <a:t>电子商务客户服务管理</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问与答</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思考与讨论</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实训案例</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归纳与提高</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2800" dirty="0">
                <a:latin typeface="黑体" panose="02010609060101010101" pitchFamily="49" charset="-122"/>
                <a:ea typeface="黑体" panose="02010609060101010101" pitchFamily="49" charset="-122"/>
              </a:rPr>
              <a:t>本章学习要求</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知识框架图</a:t>
            </a:r>
            <a:r>
              <a:rPr lang="en-US" altLang="zh-CN" sz="2800" dirty="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2800" dirty="0">
                <a:latin typeface="黑体" panose="02010609060101010101" pitchFamily="49" charset="-122"/>
                <a:ea typeface="黑体" panose="02010609060101010101" pitchFamily="49" charset="-122"/>
              </a:rPr>
              <a:t>引例</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8" Type="http://schemas.openxmlformats.org/officeDocument/2006/relationships/theme" Target="../theme/theme2.xml"/><Relationship Id="rId17" Type="http://schemas.openxmlformats.org/officeDocument/2006/relationships/slide" Target="../slides/slide1.xml"/><Relationship Id="rId16" Type="http://schemas.openxmlformats.org/officeDocument/2006/relationships/image" Target="../media/image2.jpeg"/><Relationship Id="rId15" Type="http://schemas.openxmlformats.org/officeDocument/2006/relationships/slideLayout" Target="../slideLayouts/slideLayout19.xml"/><Relationship Id="rId14" Type="http://schemas.openxmlformats.org/officeDocument/2006/relationships/slideLayout" Target="../slideLayouts/slideLayout18.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0" name="Freeform 17"/>
          <p:cNvSpPr/>
          <p:nvPr userDrawn="1"/>
        </p:nvSpPr>
        <p:spPr bwMode="auto">
          <a:xfrm>
            <a:off x="10606088" y="291350"/>
            <a:ext cx="647700" cy="266700"/>
          </a:xfrm>
          <a:custGeom>
            <a:avLst/>
            <a:gdLst>
              <a:gd name="T0" fmla="*/ 106848987 w 843"/>
              <a:gd name="T1" fmla="*/ 0 h 362"/>
              <a:gd name="T2" fmla="*/ 390796672 w 843"/>
              <a:gd name="T3" fmla="*/ 0 h 362"/>
              <a:gd name="T4" fmla="*/ 497645658 w 843"/>
              <a:gd name="T5" fmla="*/ 98244323 h 362"/>
              <a:gd name="T6" fmla="*/ 497645658 w 843"/>
              <a:gd name="T7" fmla="*/ 98244323 h 362"/>
              <a:gd name="T8" fmla="*/ 390796672 w 843"/>
              <a:gd name="T9" fmla="*/ 196488646 h 362"/>
              <a:gd name="T10" fmla="*/ 106848987 w 843"/>
              <a:gd name="T11" fmla="*/ 196488646 h 362"/>
              <a:gd name="T12" fmla="*/ 0 w 843"/>
              <a:gd name="T13" fmla="*/ 98244323 h 362"/>
              <a:gd name="T14" fmla="*/ 0 w 843"/>
              <a:gd name="T15" fmla="*/ 98244323 h 362"/>
              <a:gd name="T16" fmla="*/ 106848987 w 843"/>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3" h="362">
                <a:moveTo>
                  <a:pt x="181" y="0"/>
                </a:moveTo>
                <a:lnTo>
                  <a:pt x="662" y="0"/>
                </a:lnTo>
                <a:cubicBezTo>
                  <a:pt x="762" y="0"/>
                  <a:pt x="843" y="82"/>
                  <a:pt x="843" y="181"/>
                </a:cubicBezTo>
                <a:cubicBezTo>
                  <a:pt x="843" y="281"/>
                  <a:pt x="762" y="362"/>
                  <a:pt x="662" y="362"/>
                </a:cubicBezTo>
                <a:lnTo>
                  <a:pt x="181" y="362"/>
                </a:lnTo>
                <a:cubicBezTo>
                  <a:pt x="82" y="362"/>
                  <a:pt x="0" y="281"/>
                  <a:pt x="0" y="181"/>
                </a:cubicBezTo>
                <a:cubicBezTo>
                  <a:pt x="0" y="82"/>
                  <a:pt x="82" y="0"/>
                  <a:pt x="181"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1" name="Freeform 19">
            <a:hlinkClick r:id="" action="ppaction://hlinkshowjump?jump=firstslide"/>
          </p:cNvPr>
          <p:cNvSpPr>
            <a:spLocks noEditPoints="1"/>
          </p:cNvSpPr>
          <p:nvPr userDrawn="1"/>
        </p:nvSpPr>
        <p:spPr bwMode="auto">
          <a:xfrm>
            <a:off x="9882188" y="280238"/>
            <a:ext cx="282575" cy="273050"/>
          </a:xfrm>
          <a:custGeom>
            <a:avLst/>
            <a:gdLst>
              <a:gd name="T0" fmla="*/ 170064203 w 369"/>
              <a:gd name="T1" fmla="*/ 42162176 h 369"/>
              <a:gd name="T2" fmla="*/ 75063100 w 369"/>
              <a:gd name="T3" fmla="*/ 104036490 h 369"/>
              <a:gd name="T4" fmla="*/ 170064203 w 369"/>
              <a:gd name="T5" fmla="*/ 165363224 h 369"/>
              <a:gd name="T6" fmla="*/ 170064203 w 369"/>
              <a:gd name="T7" fmla="*/ 42162176 h 369"/>
              <a:gd name="T8" fmla="*/ 161854212 w 369"/>
              <a:gd name="T9" fmla="*/ 151126885 h 369"/>
              <a:gd name="T10" fmla="*/ 161854212 w 369"/>
              <a:gd name="T11" fmla="*/ 151126885 h 369"/>
              <a:gd name="T12" fmla="*/ 88550888 w 369"/>
              <a:gd name="T13" fmla="*/ 104036490 h 369"/>
              <a:gd name="T14" fmla="*/ 161854212 w 369"/>
              <a:gd name="T15" fmla="*/ 55850935 h 369"/>
              <a:gd name="T16" fmla="*/ 161854212 w 369"/>
              <a:gd name="T17" fmla="*/ 151126885 h 369"/>
              <a:gd name="T18" fmla="*/ 65093334 w 369"/>
              <a:gd name="T19" fmla="*/ 165363224 h 369"/>
              <a:gd name="T20" fmla="*/ 65093334 w 369"/>
              <a:gd name="T21" fmla="*/ 165363224 h 369"/>
              <a:gd name="T22" fmla="*/ 65093334 w 369"/>
              <a:gd name="T23" fmla="*/ 42162176 h 369"/>
              <a:gd name="T24" fmla="*/ 52778731 w 369"/>
              <a:gd name="T25" fmla="*/ 42162176 h 369"/>
              <a:gd name="T26" fmla="*/ 52778731 w 369"/>
              <a:gd name="T27" fmla="*/ 165363224 h 369"/>
              <a:gd name="T28" fmla="*/ 65093334 w 369"/>
              <a:gd name="T29" fmla="*/ 165363224 h 369"/>
              <a:gd name="T30" fmla="*/ 107903063 w 369"/>
              <a:gd name="T31" fmla="*/ 0 h 369"/>
              <a:gd name="T32" fmla="*/ 216391953 w 369"/>
              <a:gd name="T33" fmla="*/ 101298590 h 369"/>
              <a:gd name="T34" fmla="*/ 107903063 w 369"/>
              <a:gd name="T35" fmla="*/ 202049600 h 369"/>
              <a:gd name="T36" fmla="*/ 0 w 369"/>
              <a:gd name="T37" fmla="*/ 101298590 h 369"/>
              <a:gd name="T38" fmla="*/ 107903063 w 369"/>
              <a:gd name="T39" fmla="*/ 0 h 3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9" h="369">
                <a:moveTo>
                  <a:pt x="290" y="77"/>
                </a:moveTo>
                <a:lnTo>
                  <a:pt x="128" y="190"/>
                </a:lnTo>
                <a:lnTo>
                  <a:pt x="290" y="302"/>
                </a:lnTo>
                <a:lnTo>
                  <a:pt x="290" y="77"/>
                </a:lnTo>
                <a:close/>
                <a:moveTo>
                  <a:pt x="276" y="276"/>
                </a:moveTo>
                <a:lnTo>
                  <a:pt x="276" y="276"/>
                </a:lnTo>
                <a:lnTo>
                  <a:pt x="151" y="190"/>
                </a:lnTo>
                <a:lnTo>
                  <a:pt x="276" y="102"/>
                </a:lnTo>
                <a:lnTo>
                  <a:pt x="276" y="276"/>
                </a:lnTo>
                <a:close/>
                <a:moveTo>
                  <a:pt x="111" y="302"/>
                </a:moveTo>
                <a:lnTo>
                  <a:pt x="111" y="302"/>
                </a:lnTo>
                <a:lnTo>
                  <a:pt x="111" y="77"/>
                </a:lnTo>
                <a:lnTo>
                  <a:pt x="90" y="77"/>
                </a:lnTo>
                <a:lnTo>
                  <a:pt x="90" y="302"/>
                </a:lnTo>
                <a:lnTo>
                  <a:pt x="111" y="302"/>
                </a:lnTo>
                <a:close/>
                <a:moveTo>
                  <a:pt x="184" y="0"/>
                </a:moveTo>
                <a:cubicBezTo>
                  <a:pt x="286" y="0"/>
                  <a:pt x="369" y="83"/>
                  <a:pt x="369" y="185"/>
                </a:cubicBezTo>
                <a:cubicBezTo>
                  <a:pt x="369" y="286"/>
                  <a:pt x="286" y="369"/>
                  <a:pt x="184" y="369"/>
                </a:cubicBezTo>
                <a:cubicBezTo>
                  <a:pt x="82" y="369"/>
                  <a:pt x="0" y="286"/>
                  <a:pt x="0" y="185"/>
                </a:cubicBezTo>
                <a:cubicBezTo>
                  <a:pt x="0" y="83"/>
                  <a:pt x="82" y="0"/>
                  <a:pt x="184"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 name="Freeform 20">
            <a:hlinkClick r:id="rId17" action="ppaction://hlinksldjump"/>
          </p:cNvPr>
          <p:cNvSpPr>
            <a:spLocks noEditPoints="1"/>
          </p:cNvSpPr>
          <p:nvPr userDrawn="1"/>
        </p:nvSpPr>
        <p:spPr bwMode="auto">
          <a:xfrm>
            <a:off x="9482138" y="280238"/>
            <a:ext cx="282575" cy="273050"/>
          </a:xfrm>
          <a:custGeom>
            <a:avLst/>
            <a:gdLst>
              <a:gd name="T0" fmla="*/ 108488890 w 369"/>
              <a:gd name="T1" fmla="*/ 0 h 369"/>
              <a:gd name="T2" fmla="*/ 216391953 w 369"/>
              <a:gd name="T3" fmla="*/ 101298590 h 369"/>
              <a:gd name="T4" fmla="*/ 108488890 w 369"/>
              <a:gd name="T5" fmla="*/ 202049600 h 369"/>
              <a:gd name="T6" fmla="*/ 0 w 369"/>
              <a:gd name="T7" fmla="*/ 101298590 h 369"/>
              <a:gd name="T8" fmla="*/ 108488890 w 369"/>
              <a:gd name="T9" fmla="*/ 0 h 369"/>
              <a:gd name="T10" fmla="*/ 185897592 w 369"/>
              <a:gd name="T11" fmla="*/ 108964709 h 369"/>
              <a:gd name="T12" fmla="*/ 182378806 w 369"/>
              <a:gd name="T13" fmla="*/ 111154289 h 369"/>
              <a:gd name="T14" fmla="*/ 168891019 w 369"/>
              <a:gd name="T15" fmla="*/ 111154289 h 369"/>
              <a:gd name="T16" fmla="*/ 165958825 w 369"/>
              <a:gd name="T17" fmla="*/ 110059869 h 369"/>
              <a:gd name="T18" fmla="*/ 107903063 w 369"/>
              <a:gd name="T19" fmla="*/ 53660615 h 369"/>
              <a:gd name="T20" fmla="*/ 51018955 w 369"/>
              <a:gd name="T21" fmla="*/ 110059869 h 369"/>
              <a:gd name="T22" fmla="*/ 47500934 w 369"/>
              <a:gd name="T23" fmla="*/ 111154289 h 369"/>
              <a:gd name="T24" fmla="*/ 34013147 w 369"/>
              <a:gd name="T25" fmla="*/ 111154289 h 369"/>
              <a:gd name="T26" fmla="*/ 30494361 w 369"/>
              <a:gd name="T27" fmla="*/ 108964709 h 369"/>
              <a:gd name="T28" fmla="*/ 31080953 w 369"/>
              <a:gd name="T29" fmla="*/ 104584070 h 369"/>
              <a:gd name="T30" fmla="*/ 104384277 w 369"/>
              <a:gd name="T31" fmla="*/ 33400897 h 369"/>
              <a:gd name="T32" fmla="*/ 107903063 w 369"/>
              <a:gd name="T33" fmla="*/ 31758157 h 369"/>
              <a:gd name="T34" fmla="*/ 112007676 w 369"/>
              <a:gd name="T35" fmla="*/ 33400897 h 369"/>
              <a:gd name="T36" fmla="*/ 185311000 w 369"/>
              <a:gd name="T37" fmla="*/ 104584070 h 369"/>
              <a:gd name="T38" fmla="*/ 185897592 w 369"/>
              <a:gd name="T39" fmla="*/ 108964709 h 369"/>
              <a:gd name="T40" fmla="*/ 54537741 w 369"/>
              <a:gd name="T41" fmla="*/ 115534929 h 369"/>
              <a:gd name="T42" fmla="*/ 54537741 w 369"/>
              <a:gd name="T43" fmla="*/ 115534929 h 369"/>
              <a:gd name="T44" fmla="*/ 54537741 w 369"/>
              <a:gd name="T45" fmla="*/ 157697105 h 369"/>
              <a:gd name="T46" fmla="*/ 60988721 w 369"/>
              <a:gd name="T47" fmla="*/ 164815644 h 369"/>
              <a:gd name="T48" fmla="*/ 90896490 w 369"/>
              <a:gd name="T49" fmla="*/ 164815644 h 369"/>
              <a:gd name="T50" fmla="*/ 90896490 w 369"/>
              <a:gd name="T51" fmla="*/ 118820408 h 369"/>
              <a:gd name="T52" fmla="*/ 98519889 w 369"/>
              <a:gd name="T53" fmla="*/ 111701869 h 369"/>
              <a:gd name="T54" fmla="*/ 117872064 w 369"/>
              <a:gd name="T55" fmla="*/ 111701869 h 369"/>
              <a:gd name="T56" fmla="*/ 125495463 w 369"/>
              <a:gd name="T57" fmla="*/ 118820408 h 369"/>
              <a:gd name="T58" fmla="*/ 125495463 w 369"/>
              <a:gd name="T59" fmla="*/ 164815644 h 369"/>
              <a:gd name="T60" fmla="*/ 155403232 w 369"/>
              <a:gd name="T61" fmla="*/ 164815644 h 369"/>
              <a:gd name="T62" fmla="*/ 161854212 w 369"/>
              <a:gd name="T63" fmla="*/ 157697105 h 369"/>
              <a:gd name="T64" fmla="*/ 161854212 w 369"/>
              <a:gd name="T65" fmla="*/ 115534929 h 369"/>
              <a:gd name="T66" fmla="*/ 107903063 w 369"/>
              <a:gd name="T67" fmla="*/ 62969474 h 369"/>
              <a:gd name="T68" fmla="*/ 54537741 w 369"/>
              <a:gd name="T69" fmla="*/ 115534929 h 3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9" h="369">
                <a:moveTo>
                  <a:pt x="185" y="0"/>
                </a:moveTo>
                <a:cubicBezTo>
                  <a:pt x="286" y="0"/>
                  <a:pt x="369" y="83"/>
                  <a:pt x="369" y="185"/>
                </a:cubicBezTo>
                <a:cubicBezTo>
                  <a:pt x="369" y="286"/>
                  <a:pt x="286" y="369"/>
                  <a:pt x="185" y="369"/>
                </a:cubicBezTo>
                <a:cubicBezTo>
                  <a:pt x="83" y="369"/>
                  <a:pt x="0" y="286"/>
                  <a:pt x="0" y="185"/>
                </a:cubicBezTo>
                <a:cubicBezTo>
                  <a:pt x="0" y="83"/>
                  <a:pt x="83" y="0"/>
                  <a:pt x="185" y="0"/>
                </a:cubicBezTo>
                <a:close/>
                <a:moveTo>
                  <a:pt x="317" y="199"/>
                </a:moveTo>
                <a:cubicBezTo>
                  <a:pt x="316" y="201"/>
                  <a:pt x="314" y="203"/>
                  <a:pt x="311" y="203"/>
                </a:cubicBezTo>
                <a:lnTo>
                  <a:pt x="288" y="203"/>
                </a:lnTo>
                <a:cubicBezTo>
                  <a:pt x="286" y="203"/>
                  <a:pt x="284" y="202"/>
                  <a:pt x="283" y="201"/>
                </a:cubicBezTo>
                <a:lnTo>
                  <a:pt x="184" y="98"/>
                </a:lnTo>
                <a:lnTo>
                  <a:pt x="87" y="201"/>
                </a:lnTo>
                <a:cubicBezTo>
                  <a:pt x="85" y="202"/>
                  <a:pt x="83" y="203"/>
                  <a:pt x="81" y="203"/>
                </a:cubicBezTo>
                <a:lnTo>
                  <a:pt x="58" y="203"/>
                </a:lnTo>
                <a:cubicBezTo>
                  <a:pt x="55" y="203"/>
                  <a:pt x="53" y="201"/>
                  <a:pt x="52" y="199"/>
                </a:cubicBezTo>
                <a:cubicBezTo>
                  <a:pt x="51" y="196"/>
                  <a:pt x="51" y="193"/>
                  <a:pt x="53" y="191"/>
                </a:cubicBezTo>
                <a:lnTo>
                  <a:pt x="178" y="61"/>
                </a:lnTo>
                <a:cubicBezTo>
                  <a:pt x="180" y="59"/>
                  <a:pt x="182" y="58"/>
                  <a:pt x="184" y="58"/>
                </a:cubicBezTo>
                <a:cubicBezTo>
                  <a:pt x="187" y="58"/>
                  <a:pt x="189" y="59"/>
                  <a:pt x="191" y="61"/>
                </a:cubicBezTo>
                <a:lnTo>
                  <a:pt x="316" y="191"/>
                </a:lnTo>
                <a:cubicBezTo>
                  <a:pt x="318" y="193"/>
                  <a:pt x="318" y="196"/>
                  <a:pt x="317" y="199"/>
                </a:cubicBezTo>
                <a:close/>
                <a:moveTo>
                  <a:pt x="93" y="211"/>
                </a:moveTo>
                <a:lnTo>
                  <a:pt x="93" y="211"/>
                </a:lnTo>
                <a:lnTo>
                  <a:pt x="93" y="288"/>
                </a:lnTo>
                <a:cubicBezTo>
                  <a:pt x="93" y="296"/>
                  <a:pt x="98" y="301"/>
                  <a:pt x="104" y="301"/>
                </a:cubicBezTo>
                <a:lnTo>
                  <a:pt x="155" y="301"/>
                </a:lnTo>
                <a:lnTo>
                  <a:pt x="155" y="217"/>
                </a:lnTo>
                <a:cubicBezTo>
                  <a:pt x="155" y="210"/>
                  <a:pt x="161" y="204"/>
                  <a:pt x="168" y="204"/>
                </a:cubicBezTo>
                <a:lnTo>
                  <a:pt x="201" y="204"/>
                </a:lnTo>
                <a:cubicBezTo>
                  <a:pt x="208" y="204"/>
                  <a:pt x="214" y="210"/>
                  <a:pt x="214" y="217"/>
                </a:cubicBezTo>
                <a:lnTo>
                  <a:pt x="214" y="301"/>
                </a:lnTo>
                <a:lnTo>
                  <a:pt x="265" y="301"/>
                </a:lnTo>
                <a:cubicBezTo>
                  <a:pt x="271" y="301"/>
                  <a:pt x="276" y="296"/>
                  <a:pt x="276" y="288"/>
                </a:cubicBezTo>
                <a:lnTo>
                  <a:pt x="276" y="211"/>
                </a:lnTo>
                <a:lnTo>
                  <a:pt x="184" y="115"/>
                </a:lnTo>
                <a:lnTo>
                  <a:pt x="93" y="211"/>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 name="Freeform 21">
            <a:hlinkClick r:id="" action="ppaction://hlinkshowjump?jump=previousslide"/>
          </p:cNvPr>
          <p:cNvSpPr>
            <a:spLocks noEditPoints="1"/>
          </p:cNvSpPr>
          <p:nvPr userDrawn="1"/>
        </p:nvSpPr>
        <p:spPr bwMode="auto">
          <a:xfrm>
            <a:off x="10258425" y="280238"/>
            <a:ext cx="282575" cy="273050"/>
          </a:xfrm>
          <a:custGeom>
            <a:avLst/>
            <a:gdLst>
              <a:gd name="T0" fmla="*/ 107903063 w 369"/>
              <a:gd name="T1" fmla="*/ 0 h 369"/>
              <a:gd name="T2" fmla="*/ 216391953 w 369"/>
              <a:gd name="T3" fmla="*/ 101298590 h 369"/>
              <a:gd name="T4" fmla="*/ 107903063 w 369"/>
              <a:gd name="T5" fmla="*/ 202049600 h 369"/>
              <a:gd name="T6" fmla="*/ 0 w 369"/>
              <a:gd name="T7" fmla="*/ 101298590 h 369"/>
              <a:gd name="T8" fmla="*/ 107903063 w 369"/>
              <a:gd name="T9" fmla="*/ 0 h 369"/>
              <a:gd name="T10" fmla="*/ 153057629 w 369"/>
              <a:gd name="T11" fmla="*/ 33400897 h 369"/>
              <a:gd name="T12" fmla="*/ 153057629 w 369"/>
              <a:gd name="T13" fmla="*/ 175766503 h 369"/>
              <a:gd name="T14" fmla="*/ 17006573 w 369"/>
              <a:gd name="T15" fmla="*/ 104036490 h 369"/>
              <a:gd name="T16" fmla="*/ 153057629 w 369"/>
              <a:gd name="T17" fmla="*/ 33400897 h 369"/>
              <a:gd name="T18" fmla="*/ 140156434 w 369"/>
              <a:gd name="T19" fmla="*/ 50922715 h 369"/>
              <a:gd name="T20" fmla="*/ 140156434 w 369"/>
              <a:gd name="T21" fmla="*/ 50922715 h 369"/>
              <a:gd name="T22" fmla="*/ 38704351 w 369"/>
              <a:gd name="T23" fmla="*/ 104036490 h 369"/>
              <a:gd name="T24" fmla="*/ 140156434 w 369"/>
              <a:gd name="T25" fmla="*/ 157697105 h 369"/>
              <a:gd name="T26" fmla="*/ 140156434 w 369"/>
              <a:gd name="T27" fmla="*/ 50922715 h 3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369">
                <a:moveTo>
                  <a:pt x="184" y="0"/>
                </a:moveTo>
                <a:cubicBezTo>
                  <a:pt x="286" y="0"/>
                  <a:pt x="369" y="83"/>
                  <a:pt x="369" y="185"/>
                </a:cubicBezTo>
                <a:cubicBezTo>
                  <a:pt x="369" y="286"/>
                  <a:pt x="286" y="369"/>
                  <a:pt x="184" y="369"/>
                </a:cubicBezTo>
                <a:cubicBezTo>
                  <a:pt x="83" y="369"/>
                  <a:pt x="0" y="286"/>
                  <a:pt x="0" y="185"/>
                </a:cubicBezTo>
                <a:cubicBezTo>
                  <a:pt x="0" y="83"/>
                  <a:pt x="83" y="0"/>
                  <a:pt x="184" y="0"/>
                </a:cubicBezTo>
                <a:close/>
                <a:moveTo>
                  <a:pt x="261" y="61"/>
                </a:moveTo>
                <a:lnTo>
                  <a:pt x="261" y="321"/>
                </a:lnTo>
                <a:lnTo>
                  <a:pt x="29" y="190"/>
                </a:lnTo>
                <a:lnTo>
                  <a:pt x="261" y="61"/>
                </a:lnTo>
                <a:close/>
                <a:moveTo>
                  <a:pt x="239" y="93"/>
                </a:moveTo>
                <a:lnTo>
                  <a:pt x="239" y="93"/>
                </a:lnTo>
                <a:lnTo>
                  <a:pt x="66" y="190"/>
                </a:lnTo>
                <a:lnTo>
                  <a:pt x="239" y="288"/>
                </a:lnTo>
                <a:lnTo>
                  <a:pt x="239" y="9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4" name="Freeform 22">
            <a:hlinkClick r:id="" action="ppaction://hlinkshowjump?jump=lastslide"/>
          </p:cNvPr>
          <p:cNvSpPr>
            <a:spLocks noEditPoints="1"/>
          </p:cNvSpPr>
          <p:nvPr userDrawn="1"/>
        </p:nvSpPr>
        <p:spPr bwMode="auto">
          <a:xfrm>
            <a:off x="11736388" y="280238"/>
            <a:ext cx="284162" cy="273050"/>
          </a:xfrm>
          <a:custGeom>
            <a:avLst/>
            <a:gdLst>
              <a:gd name="T0" fmla="*/ 46849766 w 369"/>
              <a:gd name="T1" fmla="*/ 42162176 h 369"/>
              <a:gd name="T2" fmla="*/ 142921165 w 369"/>
              <a:gd name="T3" fmla="*/ 104036490 h 369"/>
              <a:gd name="T4" fmla="*/ 46849766 w 369"/>
              <a:gd name="T5" fmla="*/ 165363224 h 369"/>
              <a:gd name="T6" fmla="*/ 46849766 w 369"/>
              <a:gd name="T7" fmla="*/ 42162176 h 369"/>
              <a:gd name="T8" fmla="*/ 55152071 w 369"/>
              <a:gd name="T9" fmla="*/ 151126885 h 369"/>
              <a:gd name="T10" fmla="*/ 55152071 w 369"/>
              <a:gd name="T11" fmla="*/ 151126885 h 369"/>
              <a:gd name="T12" fmla="*/ 129281389 w 369"/>
              <a:gd name="T13" fmla="*/ 104036490 h 369"/>
              <a:gd name="T14" fmla="*/ 55152071 w 369"/>
              <a:gd name="T15" fmla="*/ 55850935 h 369"/>
              <a:gd name="T16" fmla="*/ 55152071 w 369"/>
              <a:gd name="T17" fmla="*/ 151126885 h 369"/>
              <a:gd name="T18" fmla="*/ 153002370 w 369"/>
              <a:gd name="T19" fmla="*/ 165363224 h 369"/>
              <a:gd name="T20" fmla="*/ 153002370 w 369"/>
              <a:gd name="T21" fmla="*/ 165363224 h 369"/>
              <a:gd name="T22" fmla="*/ 153002370 w 369"/>
              <a:gd name="T23" fmla="*/ 42162176 h 369"/>
              <a:gd name="T24" fmla="*/ 165456212 w 369"/>
              <a:gd name="T25" fmla="*/ 42162176 h 369"/>
              <a:gd name="T26" fmla="*/ 165456212 w 369"/>
              <a:gd name="T27" fmla="*/ 165363224 h 369"/>
              <a:gd name="T28" fmla="*/ 153002370 w 369"/>
              <a:gd name="T29" fmla="*/ 165363224 h 369"/>
              <a:gd name="T30" fmla="*/ 109711175 w 369"/>
              <a:gd name="T31" fmla="*/ 0 h 369"/>
              <a:gd name="T32" fmla="*/ 0 w 369"/>
              <a:gd name="T33" fmla="*/ 101298590 h 369"/>
              <a:gd name="T34" fmla="*/ 109711175 w 369"/>
              <a:gd name="T35" fmla="*/ 202049600 h 369"/>
              <a:gd name="T36" fmla="*/ 218829383 w 369"/>
              <a:gd name="T37" fmla="*/ 101298590 h 369"/>
              <a:gd name="T38" fmla="*/ 109711175 w 369"/>
              <a:gd name="T39" fmla="*/ 0 h 3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9" h="369">
                <a:moveTo>
                  <a:pt x="79" y="77"/>
                </a:moveTo>
                <a:lnTo>
                  <a:pt x="241" y="190"/>
                </a:lnTo>
                <a:lnTo>
                  <a:pt x="79" y="302"/>
                </a:lnTo>
                <a:lnTo>
                  <a:pt x="79" y="77"/>
                </a:lnTo>
                <a:close/>
                <a:moveTo>
                  <a:pt x="93" y="276"/>
                </a:moveTo>
                <a:lnTo>
                  <a:pt x="93" y="276"/>
                </a:lnTo>
                <a:lnTo>
                  <a:pt x="218" y="190"/>
                </a:lnTo>
                <a:lnTo>
                  <a:pt x="93" y="102"/>
                </a:lnTo>
                <a:lnTo>
                  <a:pt x="93" y="276"/>
                </a:lnTo>
                <a:close/>
                <a:moveTo>
                  <a:pt x="258" y="302"/>
                </a:moveTo>
                <a:lnTo>
                  <a:pt x="258" y="302"/>
                </a:lnTo>
                <a:lnTo>
                  <a:pt x="258" y="77"/>
                </a:lnTo>
                <a:lnTo>
                  <a:pt x="279" y="77"/>
                </a:lnTo>
                <a:lnTo>
                  <a:pt x="279" y="302"/>
                </a:lnTo>
                <a:lnTo>
                  <a:pt x="258" y="302"/>
                </a:lnTo>
                <a:close/>
                <a:moveTo>
                  <a:pt x="185" y="0"/>
                </a:moveTo>
                <a:cubicBezTo>
                  <a:pt x="83" y="0"/>
                  <a:pt x="0" y="83"/>
                  <a:pt x="0" y="185"/>
                </a:cubicBezTo>
                <a:cubicBezTo>
                  <a:pt x="0" y="286"/>
                  <a:pt x="83" y="369"/>
                  <a:pt x="185" y="369"/>
                </a:cubicBezTo>
                <a:cubicBezTo>
                  <a:pt x="287" y="369"/>
                  <a:pt x="369" y="286"/>
                  <a:pt x="369" y="185"/>
                </a:cubicBezTo>
                <a:cubicBezTo>
                  <a:pt x="369" y="83"/>
                  <a:pt x="287" y="0"/>
                  <a:pt x="185"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 name="Freeform 23">
            <a:hlinkClick r:id="" action="ppaction://hlinkshowjump?jump=nextslide"/>
          </p:cNvPr>
          <p:cNvSpPr>
            <a:spLocks noEditPoints="1"/>
          </p:cNvSpPr>
          <p:nvPr userDrawn="1"/>
        </p:nvSpPr>
        <p:spPr bwMode="auto">
          <a:xfrm>
            <a:off x="11360150" y="280238"/>
            <a:ext cx="282575" cy="273050"/>
          </a:xfrm>
          <a:custGeom>
            <a:avLst/>
            <a:gdLst>
              <a:gd name="T0" fmla="*/ 108488890 w 369"/>
              <a:gd name="T1" fmla="*/ 0 h 369"/>
              <a:gd name="T2" fmla="*/ 0 w 369"/>
              <a:gd name="T3" fmla="*/ 101298590 h 369"/>
              <a:gd name="T4" fmla="*/ 108488890 w 369"/>
              <a:gd name="T5" fmla="*/ 202049600 h 369"/>
              <a:gd name="T6" fmla="*/ 216391953 w 369"/>
              <a:gd name="T7" fmla="*/ 101298590 h 369"/>
              <a:gd name="T8" fmla="*/ 108488890 w 369"/>
              <a:gd name="T9" fmla="*/ 0 h 369"/>
              <a:gd name="T10" fmla="*/ 63334324 w 369"/>
              <a:gd name="T11" fmla="*/ 33400897 h 369"/>
              <a:gd name="T12" fmla="*/ 63334324 w 369"/>
              <a:gd name="T13" fmla="*/ 175766503 h 369"/>
              <a:gd name="T14" fmla="*/ 199385379 w 369"/>
              <a:gd name="T15" fmla="*/ 104036490 h 369"/>
              <a:gd name="T16" fmla="*/ 63334324 w 369"/>
              <a:gd name="T17" fmla="*/ 33400897 h 369"/>
              <a:gd name="T18" fmla="*/ 76235519 w 369"/>
              <a:gd name="T19" fmla="*/ 50922715 h 369"/>
              <a:gd name="T20" fmla="*/ 76235519 w 369"/>
              <a:gd name="T21" fmla="*/ 50922715 h 369"/>
              <a:gd name="T22" fmla="*/ 177687602 w 369"/>
              <a:gd name="T23" fmla="*/ 104036490 h 369"/>
              <a:gd name="T24" fmla="*/ 76235519 w 369"/>
              <a:gd name="T25" fmla="*/ 157697105 h 369"/>
              <a:gd name="T26" fmla="*/ 76235519 w 369"/>
              <a:gd name="T27" fmla="*/ 50922715 h 3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369">
                <a:moveTo>
                  <a:pt x="185" y="0"/>
                </a:moveTo>
                <a:cubicBezTo>
                  <a:pt x="83" y="0"/>
                  <a:pt x="0" y="83"/>
                  <a:pt x="0" y="185"/>
                </a:cubicBezTo>
                <a:cubicBezTo>
                  <a:pt x="0" y="286"/>
                  <a:pt x="83" y="369"/>
                  <a:pt x="185" y="369"/>
                </a:cubicBezTo>
                <a:cubicBezTo>
                  <a:pt x="286" y="369"/>
                  <a:pt x="369" y="286"/>
                  <a:pt x="369" y="185"/>
                </a:cubicBezTo>
                <a:cubicBezTo>
                  <a:pt x="369" y="83"/>
                  <a:pt x="286" y="0"/>
                  <a:pt x="185" y="0"/>
                </a:cubicBezTo>
                <a:close/>
                <a:moveTo>
                  <a:pt x="108" y="61"/>
                </a:moveTo>
                <a:lnTo>
                  <a:pt x="108" y="321"/>
                </a:lnTo>
                <a:lnTo>
                  <a:pt x="340" y="190"/>
                </a:lnTo>
                <a:lnTo>
                  <a:pt x="108" y="61"/>
                </a:lnTo>
                <a:close/>
                <a:moveTo>
                  <a:pt x="130" y="93"/>
                </a:moveTo>
                <a:lnTo>
                  <a:pt x="130" y="93"/>
                </a:lnTo>
                <a:lnTo>
                  <a:pt x="303" y="190"/>
                </a:lnTo>
                <a:lnTo>
                  <a:pt x="130" y="288"/>
                </a:lnTo>
                <a:lnTo>
                  <a:pt x="130" y="9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6" name="TextBox 9"/>
          <p:cNvSpPr txBox="1">
            <a:spLocks noChangeArrowheads="1"/>
          </p:cNvSpPr>
          <p:nvPr userDrawn="1"/>
        </p:nvSpPr>
        <p:spPr bwMode="auto">
          <a:xfrm>
            <a:off x="10779125" y="260648"/>
            <a:ext cx="3016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fld id="{8B80F623-1958-4BEA-BF48-89DEDC1FB0EA}" type="slidenum">
              <a:rPr lang="zh-CN" altLang="en-US" sz="1600" smtClean="0">
                <a:solidFill>
                  <a:srgbClr val="FFFFFF"/>
                </a:solidFill>
                <a:latin typeface="微软雅黑" panose="020B0503020204020204" pitchFamily="34" charset="-122"/>
                <a:ea typeface="微软雅黑" panose="020B0503020204020204" pitchFamily="34" charset="-122"/>
              </a:rPr>
            </a:fld>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057" name="矩形 10"/>
          <p:cNvSpPr>
            <a:spLocks noChangeArrowheads="1"/>
          </p:cNvSpPr>
          <p:nvPr userDrawn="1"/>
        </p:nvSpPr>
        <p:spPr bwMode="auto">
          <a:xfrm>
            <a:off x="0" y="6778625"/>
            <a:ext cx="12196763" cy="79375"/>
          </a:xfrm>
          <a:prstGeom prst="rect">
            <a:avLst/>
          </a:prstGeom>
          <a:solidFill>
            <a:schemeClr val="tx1"/>
          </a:solidFill>
          <a:ln w="9525" cmpd="sng">
            <a:solidFill>
              <a:schemeClr val="tx1"/>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p>
        </p:txBody>
      </p:sp>
      <p:sp>
        <p:nvSpPr>
          <p:cNvPr id="2058"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2059"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0" Type="http://schemas.openxmlformats.org/officeDocument/2006/relationships/slideLayout" Target="../slideLayouts/slideLayout2.xml"/><Relationship Id="rId2" Type="http://schemas.openxmlformats.org/officeDocument/2006/relationships/image" Target="../media/image4.png"/><Relationship Id="rId19" Type="http://schemas.openxmlformats.org/officeDocument/2006/relationships/image" Target="../media/image21.png"/><Relationship Id="rId18" Type="http://schemas.openxmlformats.org/officeDocument/2006/relationships/image" Target="../media/image20.png"/><Relationship Id="rId17" Type="http://schemas.openxmlformats.org/officeDocument/2006/relationships/image" Target="../media/image19.png"/><Relationship Id="rId16" Type="http://schemas.openxmlformats.org/officeDocument/2006/relationships/image" Target="../media/image18.png"/><Relationship Id="rId15" Type="http://schemas.openxmlformats.org/officeDocument/2006/relationships/image" Target="../media/image17.png"/><Relationship Id="rId14" Type="http://schemas.openxmlformats.org/officeDocument/2006/relationships/image" Target="../media/image16.png"/><Relationship Id="rId13" Type="http://schemas.openxmlformats.org/officeDocument/2006/relationships/image" Target="../media/image15.png"/><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image" Target="../media/image23.png"/><Relationship Id="rId3" Type="http://schemas.openxmlformats.org/officeDocument/2006/relationships/hyperlink" Target="&#38144;&#21806;&#24517;&#30475;&#65306;&#22914;&#20309;&#28608;&#21457;&#23458;&#25143;&#38656;&#27714;.mp4" TargetMode="External"/><Relationship Id="rId2" Type="http://schemas.openxmlformats.org/officeDocument/2006/relationships/tags" Target="../tags/tag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hyperlink" Target="&#23458;&#25143;&#20851;&#31995;&#31649;&#29702;&#31995;&#32479;&#30340;&#21547;&#20041;.mp4" TargetMode="Externa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23.png"/><Relationship Id="rId2" Type="http://schemas.openxmlformats.org/officeDocument/2006/relationships/hyperlink" Target="&#23458;&#25143;&#26631;&#31614;&#26500;&#24314;.mp4" TargetMode="External"/><Relationship Id="rId1"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29.png"/><Relationship Id="rId1" Type="http://schemas.openxmlformats.org/officeDocument/2006/relationships/image" Target="../media/image28.emf"/></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23.png"/><Relationship Id="rId2" Type="http://schemas.openxmlformats.org/officeDocument/2006/relationships/hyperlink" Target="&#23458;&#25143;&#24544;&#35802;&#24230;&#32500;&#25252;.mp4" TargetMode="External"/><Relationship Id="rId1"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40.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4.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23.png"/><Relationship Id="rId1" Type="http://schemas.openxmlformats.org/officeDocument/2006/relationships/hyperlink" Target="&#36259;&#35828;&#21508;&#22823;&#30005;&#21830;&#24179;&#21488;&#30340;&#21806;&#21518;&#26381;&#21153;.mp4"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44.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45.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46.emf"/></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47.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4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49.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50.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51.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52.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53.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54.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5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23.png"/><Relationship Id="rId1" Type="http://schemas.openxmlformats.org/officeDocument/2006/relationships/hyperlink" Target="&#23458;&#25143;&#20851;&#31995;&#31649;&#29702;&#31616;&#20171;.mp4" TargetMode="Externa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hyperlink" Target="&#20197;&#20851;&#31995;&#33829;&#38144;&#20026;&#23548;&#21521;&#30340;4R&#33829;&#38144;&#29702;&#35770;.mp4" TargetMode="External"/><Relationship Id="rId2" Type="http://schemas.openxmlformats.org/officeDocument/2006/relationships/image" Target="../media/image23.png"/><Relationship Id="rId1" Type="http://schemas.openxmlformats.org/officeDocument/2006/relationships/hyperlink" Target="&#25910;&#24223;&#21697;&#30340;&#32769;&#22823;&#29239;&#65292;&#22914;&#20309;&#36890;&#36807;&#25968;&#25454;&#24211;&#33829;&#38144;&#65292;&#36731;&#26494;&#26376;&#25910;&#20837;6000+.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6146" name="图片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2120900"/>
            <a:ext cx="413543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ChangeArrowheads="1"/>
          </p:cNvSpPr>
          <p:nvPr/>
        </p:nvSpPr>
        <p:spPr bwMode="auto">
          <a:xfrm>
            <a:off x="12298363" y="1601788"/>
            <a:ext cx="665162"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48" name="Rectangle 6"/>
          <p:cNvSpPr>
            <a:spLocks noChangeArrowheads="1"/>
          </p:cNvSpPr>
          <p:nvPr/>
        </p:nvSpPr>
        <p:spPr bwMode="auto">
          <a:xfrm>
            <a:off x="12298363" y="2341563"/>
            <a:ext cx="665162"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49" name="Rectangle 7"/>
          <p:cNvSpPr>
            <a:spLocks noChangeArrowheads="1"/>
          </p:cNvSpPr>
          <p:nvPr/>
        </p:nvSpPr>
        <p:spPr bwMode="auto">
          <a:xfrm>
            <a:off x="12298363" y="3082925"/>
            <a:ext cx="665162"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50" name="Rectangle 8"/>
          <p:cNvSpPr>
            <a:spLocks noChangeArrowheads="1"/>
          </p:cNvSpPr>
          <p:nvPr/>
        </p:nvSpPr>
        <p:spPr bwMode="auto">
          <a:xfrm>
            <a:off x="12298363" y="3822700"/>
            <a:ext cx="665162"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51" name="Rectangle 9"/>
          <p:cNvSpPr>
            <a:spLocks noChangeArrowheads="1"/>
          </p:cNvSpPr>
          <p:nvPr/>
        </p:nvSpPr>
        <p:spPr bwMode="auto">
          <a:xfrm>
            <a:off x="12298363" y="4562475"/>
            <a:ext cx="665162"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6152" name="图片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74850"/>
            <a:ext cx="5127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图片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538" y="2870200"/>
            <a:ext cx="56991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图片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8563" y="3684588"/>
            <a:ext cx="6159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图片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9563" y="2201863"/>
            <a:ext cx="5810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图片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3" y="4451350"/>
            <a:ext cx="3429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图片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2788" y="2044700"/>
            <a:ext cx="8064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图片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5738" y="1755775"/>
            <a:ext cx="8985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图片 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1463" y="2489200"/>
            <a:ext cx="5191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图片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8" y="2463800"/>
            <a:ext cx="8001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图片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7903">
            <a:off x="4581525" y="3846513"/>
            <a:ext cx="584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Rectangle 3"/>
          <p:cNvSpPr>
            <a:spLocks noGrp="1" noChangeArrowheads="1"/>
          </p:cNvSpPr>
          <p:nvPr>
            <p:ph type="ctrTitle" idx="4294967295"/>
          </p:nvPr>
        </p:nvSpPr>
        <p:spPr>
          <a:xfrm>
            <a:off x="7780178" y="836712"/>
            <a:ext cx="4090232" cy="1046440"/>
          </a:xfrm>
        </p:spPr>
        <p:txBody>
          <a:bodyPr wrap="square">
            <a:spAutoFit/>
          </a:bodyPr>
          <a:lstStyle/>
          <a:p>
            <a:pPr algn="r" eaLnBrk="1" hangingPunct="1">
              <a:defRPr/>
            </a:pPr>
            <a:r>
              <a:rPr lang="zh-CN" altLang="en-US" sz="60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cs typeface="+mn-cs"/>
              </a:rPr>
              <a:t>第九章</a:t>
            </a:r>
            <a:endParaRPr lang="zh-CN" altLang="en-US" sz="60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cs typeface="+mn-cs"/>
            </a:endParaRPr>
          </a:p>
        </p:txBody>
      </p:sp>
      <p:sp>
        <p:nvSpPr>
          <p:cNvPr id="6163" name="Rectangle 3"/>
          <p:cNvSpPr txBox="1">
            <a:spLocks noChangeArrowheads="1"/>
          </p:cNvSpPr>
          <p:nvPr/>
        </p:nvSpPr>
        <p:spPr bwMode="auto">
          <a:xfrm>
            <a:off x="6453188" y="1859157"/>
            <a:ext cx="5417222" cy="221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lnSpc>
                <a:spcPct val="120000"/>
              </a:lnSpc>
              <a:spcBef>
                <a:spcPts val="0"/>
              </a:spcBef>
              <a:buFontTx/>
              <a:buNone/>
              <a:defRPr/>
            </a:pPr>
            <a:r>
              <a:rPr lang="zh-CN" altLang="en-US" sz="6000" dirty="0">
                <a:solidFill>
                  <a:srgbClr val="FFFFFF"/>
                </a:solidFill>
                <a:effectLst>
                  <a:outerShdw blurRad="38100" dist="38100" dir="2700000" algn="tl">
                    <a:srgbClr val="000000"/>
                  </a:outerShdw>
                </a:effectLst>
                <a:latin typeface="+mj-lt"/>
                <a:ea typeface="方正粗倩简体" panose="03000509000000000000" pitchFamily="65" charset="-122"/>
              </a:rPr>
              <a:t>电子商务客户关系管理</a:t>
            </a:r>
            <a:endParaRPr lang="zh-CN" altLang="en-US" sz="60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endParaRPr>
          </a:p>
        </p:txBody>
      </p:sp>
      <p:sp>
        <p:nvSpPr>
          <p:cNvPr id="6170" name="Rectangle 5"/>
          <p:cNvSpPr>
            <a:spLocks noChangeArrowheads="1"/>
          </p:cNvSpPr>
          <p:nvPr/>
        </p:nvSpPr>
        <p:spPr bwMode="auto">
          <a:xfrm>
            <a:off x="12065000" y="1601788"/>
            <a:ext cx="131763"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1" name="Rectangle 6"/>
          <p:cNvSpPr>
            <a:spLocks noChangeArrowheads="1"/>
          </p:cNvSpPr>
          <p:nvPr/>
        </p:nvSpPr>
        <p:spPr bwMode="auto">
          <a:xfrm>
            <a:off x="12065000" y="2341563"/>
            <a:ext cx="131763"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2" name="Rectangle 7"/>
          <p:cNvSpPr>
            <a:spLocks noChangeArrowheads="1"/>
          </p:cNvSpPr>
          <p:nvPr/>
        </p:nvSpPr>
        <p:spPr bwMode="auto">
          <a:xfrm>
            <a:off x="12065000" y="3082925"/>
            <a:ext cx="131763"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3" name="Rectangle 8"/>
          <p:cNvSpPr>
            <a:spLocks noChangeArrowheads="1"/>
          </p:cNvSpPr>
          <p:nvPr/>
        </p:nvSpPr>
        <p:spPr bwMode="auto">
          <a:xfrm>
            <a:off x="12065000" y="3822700"/>
            <a:ext cx="131763"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4" name="Rectangle 9"/>
          <p:cNvSpPr>
            <a:spLocks noChangeArrowheads="1"/>
          </p:cNvSpPr>
          <p:nvPr/>
        </p:nvSpPr>
        <p:spPr bwMode="auto">
          <a:xfrm>
            <a:off x="12065000" y="4562475"/>
            <a:ext cx="131763"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6175" name="图片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38588" y="2806700"/>
            <a:ext cx="12382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图片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3400" y="3462338"/>
            <a:ext cx="120332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图片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11463" y="2671763"/>
            <a:ext cx="1179512"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图片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9875" y="2754313"/>
            <a:ext cx="11303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图片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700" y="1981200"/>
            <a:ext cx="7842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图片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02100" y="4043363"/>
            <a:ext cx="7223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图片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08388" y="2212975"/>
            <a:ext cx="6445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6" name="图片 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2800" y="3870325"/>
            <a:ext cx="15573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7" name="图片 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43125" y="4687888"/>
            <a:ext cx="6461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17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186"/>
                                        </p:tgtEl>
                                        <p:attrNameLst>
                                          <p:attrName>style.visibility</p:attrName>
                                        </p:attrNameLst>
                                      </p:cBhvr>
                                      <p:to>
                                        <p:strVal val="visible"/>
                                      </p:to>
                                    </p:set>
                                    <p:animEffect transition="in" filter="fade">
                                      <p:cBhvr>
                                        <p:cTn id="13" dur="1000"/>
                                        <p:tgtEl>
                                          <p:spTgt spid="6186"/>
                                        </p:tgtEl>
                                      </p:cBhvr>
                                    </p:animEffect>
                                    <p:anim calcmode="lin" valueType="num">
                                      <p:cBhvr>
                                        <p:cTn id="14" dur="1000" fill="hold"/>
                                        <p:tgtEl>
                                          <p:spTgt spid="6186"/>
                                        </p:tgtEl>
                                        <p:attrNameLst>
                                          <p:attrName>ppt_x</p:attrName>
                                        </p:attrNameLst>
                                      </p:cBhvr>
                                      <p:tavLst>
                                        <p:tav tm="0">
                                          <p:val>
                                            <p:strVal val="#ppt_x"/>
                                          </p:val>
                                        </p:tav>
                                        <p:tav tm="100000">
                                          <p:val>
                                            <p:strVal val="#ppt_x"/>
                                          </p:val>
                                        </p:tav>
                                      </p:tavLst>
                                    </p:anim>
                                    <p:anim calcmode="lin" valueType="num">
                                      <p:cBhvr>
                                        <p:cTn id="15" dur="1000" fill="hold"/>
                                        <p:tgtEl>
                                          <p:spTgt spid="618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200"/>
                                  </p:stCondLst>
                                  <p:childTnLst>
                                    <p:set>
                                      <p:cBhvr>
                                        <p:cTn id="17" dur="1" fill="hold">
                                          <p:stCondLst>
                                            <p:cond delay="0"/>
                                          </p:stCondLst>
                                        </p:cTn>
                                        <p:tgtEl>
                                          <p:spTgt spid="6187"/>
                                        </p:tgtEl>
                                        <p:attrNameLst>
                                          <p:attrName>style.visibility</p:attrName>
                                        </p:attrNameLst>
                                      </p:cBhvr>
                                      <p:to>
                                        <p:strVal val="visible"/>
                                      </p:to>
                                    </p:set>
                                    <p:animEffect transition="in" filter="fade">
                                      <p:cBhvr>
                                        <p:cTn id="18" dur="1000"/>
                                        <p:tgtEl>
                                          <p:spTgt spid="6187"/>
                                        </p:tgtEl>
                                      </p:cBhvr>
                                    </p:animEffect>
                                    <p:anim calcmode="lin" valueType="num">
                                      <p:cBhvr>
                                        <p:cTn id="19" dur="1000" fill="hold"/>
                                        <p:tgtEl>
                                          <p:spTgt spid="6187"/>
                                        </p:tgtEl>
                                        <p:attrNameLst>
                                          <p:attrName>ppt_x</p:attrName>
                                        </p:attrNameLst>
                                      </p:cBhvr>
                                      <p:tavLst>
                                        <p:tav tm="0">
                                          <p:val>
                                            <p:strVal val="#ppt_x"/>
                                          </p:val>
                                        </p:tav>
                                        <p:tav tm="100000">
                                          <p:val>
                                            <p:strVal val="#ppt_x"/>
                                          </p:val>
                                        </p:tav>
                                      </p:tavLst>
                                    </p:anim>
                                    <p:anim calcmode="lin" valueType="num">
                                      <p:cBhvr>
                                        <p:cTn id="20" dur="1000" fill="hold"/>
                                        <p:tgtEl>
                                          <p:spTgt spid="618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 presetClass="entr" presetSubtype="0" fill="hold" nodeType="afterEffect">
                                  <p:stCondLst>
                                    <p:cond delay="300"/>
                                  </p:stCondLst>
                                  <p:childTnLst>
                                    <p:set>
                                      <p:cBhvr>
                                        <p:cTn id="23" dur="1" fill="hold">
                                          <p:stCondLst>
                                            <p:cond delay="0"/>
                                          </p:stCondLst>
                                        </p:cTn>
                                        <p:tgtEl>
                                          <p:spTgt spid="6160"/>
                                        </p:tgtEl>
                                        <p:attrNameLst>
                                          <p:attrName>style.visibility</p:attrName>
                                        </p:attrNameLst>
                                      </p:cBhvr>
                                      <p:to>
                                        <p:strVal val="visible"/>
                                      </p:to>
                                    </p:set>
                                  </p:childTnLst>
                                </p:cTn>
                              </p:par>
                              <p:par>
                                <p:cTn id="24" presetID="10" presetClass="entr" presetSubtype="0" fill="hold" nodeType="withEffect">
                                  <p:stCondLst>
                                    <p:cond delay="300"/>
                                  </p:stCondLst>
                                  <p:childTnLst>
                                    <p:set>
                                      <p:cBhvr>
                                        <p:cTn id="25" dur="1" fill="hold">
                                          <p:stCondLst>
                                            <p:cond delay="0"/>
                                          </p:stCondLst>
                                        </p:cTn>
                                        <p:tgtEl>
                                          <p:spTgt spid="6160"/>
                                        </p:tgtEl>
                                        <p:attrNameLst>
                                          <p:attrName>style.visibility</p:attrName>
                                        </p:attrNameLst>
                                      </p:cBhvr>
                                      <p:to>
                                        <p:strVal val="visible"/>
                                      </p:to>
                                    </p:set>
                                    <p:anim calcmode="lin" valueType="num">
                                      <p:cBhvr>
                                        <p:cTn id="26" dur="500" fill="hold"/>
                                        <p:tgtEl>
                                          <p:spTgt spid="6160"/>
                                        </p:tgtEl>
                                        <p:attrNameLst>
                                          <p:attrName>ppt_w</p:attrName>
                                        </p:attrNameLst>
                                      </p:cBhvr>
                                      <p:tavLst>
                                        <p:tav tm="0">
                                          <p:val>
                                            <p:fltVal val="0"/>
                                          </p:val>
                                        </p:tav>
                                        <p:tav tm="100000">
                                          <p:val>
                                            <p:strVal val="#ppt_w"/>
                                          </p:val>
                                        </p:tav>
                                      </p:tavLst>
                                    </p:anim>
                                    <p:anim calcmode="lin" valueType="num">
                                      <p:cBhvr>
                                        <p:cTn id="27" dur="500" fill="hold"/>
                                        <p:tgtEl>
                                          <p:spTgt spid="6160"/>
                                        </p:tgtEl>
                                        <p:attrNameLst>
                                          <p:attrName>ppt_h</p:attrName>
                                        </p:attrNameLst>
                                      </p:cBhvr>
                                      <p:tavLst>
                                        <p:tav tm="0">
                                          <p:val>
                                            <p:fltVal val="0"/>
                                          </p:val>
                                        </p:tav>
                                        <p:tav tm="100000">
                                          <p:val>
                                            <p:strVal val="#ppt_h"/>
                                          </p:val>
                                        </p:tav>
                                      </p:tavLst>
                                    </p:anim>
                                    <p:animEffect transition="in" filter="fade">
                                      <p:cBhvr>
                                        <p:cTn id="28" dur="500"/>
                                        <p:tgtEl>
                                          <p:spTgt spid="6160"/>
                                        </p:tgtEl>
                                      </p:cBhvr>
                                    </p:animEffect>
                                  </p:childTnLst>
                                </p:cTn>
                              </p:par>
                              <p:par>
                                <p:cTn id="29" presetID="35" presetClass="path" presetSubtype="0" accel="50000" fill="hold" nodeType="withEffect">
                                  <p:stCondLst>
                                    <p:cond delay="300"/>
                                  </p:stCondLst>
                                  <p:childTnLst>
                                    <p:animMotion origin="layout" path="M -4.0536E-6 2.22222E-6 L 0.11513 0.12245 " pathEditMode="relative" rAng="0" ptsTypes="AA">
                                      <p:cBhvr>
                                        <p:cTn id="30" dur="700" spd="-99800" fill="hold"/>
                                        <p:tgtEl>
                                          <p:spTgt spid="6160"/>
                                        </p:tgtEl>
                                        <p:attrNameLst>
                                          <p:attrName>ppt_x</p:attrName>
                                          <p:attrName>ppt_y</p:attrName>
                                        </p:attrNameLst>
                                      </p:cBhvr>
                                      <p:rCtr x="5800" y="6100"/>
                                    </p:animMotion>
                                  </p:childTnLst>
                                </p:cTn>
                              </p:par>
                              <p:par>
                                <p:cTn id="31" presetID="1" presetClass="entr" presetSubtype="0" fill="hold" nodeType="withEffect">
                                  <p:stCondLst>
                                    <p:cond delay="0"/>
                                  </p:stCondLst>
                                  <p:childTnLst>
                                    <p:set>
                                      <p:cBhvr>
                                        <p:cTn id="32" dur="1" fill="hold">
                                          <p:stCondLst>
                                            <p:cond delay="0"/>
                                          </p:stCondLst>
                                        </p:cTn>
                                        <p:tgtEl>
                                          <p:spTgt spid="6155"/>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6155"/>
                                        </p:tgtEl>
                                        <p:attrNameLst>
                                          <p:attrName>style.visibility</p:attrName>
                                        </p:attrNameLst>
                                      </p:cBhvr>
                                      <p:to>
                                        <p:strVal val="visible"/>
                                      </p:to>
                                    </p:set>
                                    <p:anim calcmode="lin" valueType="num">
                                      <p:cBhvr>
                                        <p:cTn id="35" dur="500" fill="hold"/>
                                        <p:tgtEl>
                                          <p:spTgt spid="6155"/>
                                        </p:tgtEl>
                                        <p:attrNameLst>
                                          <p:attrName>ppt_w</p:attrName>
                                        </p:attrNameLst>
                                      </p:cBhvr>
                                      <p:tavLst>
                                        <p:tav tm="0">
                                          <p:val>
                                            <p:fltVal val="0"/>
                                          </p:val>
                                        </p:tav>
                                        <p:tav tm="100000">
                                          <p:val>
                                            <p:strVal val="#ppt_w"/>
                                          </p:val>
                                        </p:tav>
                                      </p:tavLst>
                                    </p:anim>
                                    <p:anim calcmode="lin" valueType="num">
                                      <p:cBhvr>
                                        <p:cTn id="36" dur="500" fill="hold"/>
                                        <p:tgtEl>
                                          <p:spTgt spid="6155"/>
                                        </p:tgtEl>
                                        <p:attrNameLst>
                                          <p:attrName>ppt_h</p:attrName>
                                        </p:attrNameLst>
                                      </p:cBhvr>
                                      <p:tavLst>
                                        <p:tav tm="0">
                                          <p:val>
                                            <p:fltVal val="0"/>
                                          </p:val>
                                        </p:tav>
                                        <p:tav tm="100000">
                                          <p:val>
                                            <p:strVal val="#ppt_h"/>
                                          </p:val>
                                        </p:tav>
                                      </p:tavLst>
                                    </p:anim>
                                    <p:animEffect transition="in" filter="fade">
                                      <p:cBhvr>
                                        <p:cTn id="37" dur="500"/>
                                        <p:tgtEl>
                                          <p:spTgt spid="6155"/>
                                        </p:tgtEl>
                                      </p:cBhvr>
                                    </p:animEffect>
                                  </p:childTnLst>
                                </p:cTn>
                              </p:par>
                              <p:par>
                                <p:cTn id="38" presetID="35" presetClass="path" presetSubtype="0" accel="50000" fill="hold" nodeType="withEffect">
                                  <p:stCondLst>
                                    <p:cond delay="0"/>
                                  </p:stCondLst>
                                  <p:childTnLst>
                                    <p:animMotion origin="layout" path="M 4.26044E-6 7.40741E-7 L 0.0692 0.17222 " pathEditMode="relative" rAng="0" ptsTypes="AA">
                                      <p:cBhvr>
                                        <p:cTn id="39" dur="700" spd="-99800" fill="hold"/>
                                        <p:tgtEl>
                                          <p:spTgt spid="6155"/>
                                        </p:tgtEl>
                                        <p:attrNameLst>
                                          <p:attrName>ppt_x</p:attrName>
                                          <p:attrName>ppt_y</p:attrName>
                                        </p:attrNameLst>
                                      </p:cBhvr>
                                      <p:rCtr x="3500" y="8600"/>
                                    </p:animMotion>
                                  </p:childTnLst>
                                </p:cTn>
                              </p:par>
                              <p:par>
                                <p:cTn id="40" presetID="1" presetClass="entr" presetSubtype="0" fill="hold" nodeType="withEffect">
                                  <p:stCondLst>
                                    <p:cond delay="300"/>
                                  </p:stCondLst>
                                  <p:childTnLst>
                                    <p:set>
                                      <p:cBhvr>
                                        <p:cTn id="41" dur="1" fill="hold">
                                          <p:stCondLst>
                                            <p:cond delay="0"/>
                                          </p:stCondLst>
                                        </p:cTn>
                                        <p:tgtEl>
                                          <p:spTgt spid="6157"/>
                                        </p:tgtEl>
                                        <p:attrNameLst>
                                          <p:attrName>style.visibility</p:attrName>
                                        </p:attrNameLst>
                                      </p:cBhvr>
                                      <p:to>
                                        <p:strVal val="visible"/>
                                      </p:to>
                                    </p:set>
                                  </p:childTnLst>
                                </p:cTn>
                              </p:par>
                              <p:par>
                                <p:cTn id="42" presetID="10" presetClass="entr" presetSubtype="0" fill="hold" nodeType="withEffect">
                                  <p:stCondLst>
                                    <p:cond delay="300"/>
                                  </p:stCondLst>
                                  <p:childTnLst>
                                    <p:set>
                                      <p:cBhvr>
                                        <p:cTn id="43" dur="1" fill="hold">
                                          <p:stCondLst>
                                            <p:cond delay="0"/>
                                          </p:stCondLst>
                                        </p:cTn>
                                        <p:tgtEl>
                                          <p:spTgt spid="6157"/>
                                        </p:tgtEl>
                                        <p:attrNameLst>
                                          <p:attrName>style.visibility</p:attrName>
                                        </p:attrNameLst>
                                      </p:cBhvr>
                                      <p:to>
                                        <p:strVal val="visible"/>
                                      </p:to>
                                    </p:set>
                                    <p:anim calcmode="lin" valueType="num">
                                      <p:cBhvr>
                                        <p:cTn id="44" dur="500" fill="hold"/>
                                        <p:tgtEl>
                                          <p:spTgt spid="6157"/>
                                        </p:tgtEl>
                                        <p:attrNameLst>
                                          <p:attrName>ppt_w</p:attrName>
                                        </p:attrNameLst>
                                      </p:cBhvr>
                                      <p:tavLst>
                                        <p:tav tm="0">
                                          <p:val>
                                            <p:fltVal val="0"/>
                                          </p:val>
                                        </p:tav>
                                        <p:tav tm="100000">
                                          <p:val>
                                            <p:strVal val="#ppt_w"/>
                                          </p:val>
                                        </p:tav>
                                      </p:tavLst>
                                    </p:anim>
                                    <p:anim calcmode="lin" valueType="num">
                                      <p:cBhvr>
                                        <p:cTn id="45" dur="500" fill="hold"/>
                                        <p:tgtEl>
                                          <p:spTgt spid="6157"/>
                                        </p:tgtEl>
                                        <p:attrNameLst>
                                          <p:attrName>ppt_h</p:attrName>
                                        </p:attrNameLst>
                                      </p:cBhvr>
                                      <p:tavLst>
                                        <p:tav tm="0">
                                          <p:val>
                                            <p:fltVal val="0"/>
                                          </p:val>
                                        </p:tav>
                                        <p:tav tm="100000">
                                          <p:val>
                                            <p:strVal val="#ppt_h"/>
                                          </p:val>
                                        </p:tav>
                                      </p:tavLst>
                                    </p:anim>
                                    <p:animEffect transition="in" filter="fade">
                                      <p:cBhvr>
                                        <p:cTn id="46" dur="500"/>
                                        <p:tgtEl>
                                          <p:spTgt spid="6157"/>
                                        </p:tgtEl>
                                      </p:cBhvr>
                                    </p:animEffect>
                                  </p:childTnLst>
                                </p:cTn>
                              </p:par>
                              <p:par>
                                <p:cTn id="47" presetID="35" presetClass="path" presetSubtype="0" accel="50000" fill="hold" nodeType="withEffect">
                                  <p:stCondLst>
                                    <p:cond delay="300"/>
                                  </p:stCondLst>
                                  <p:childTnLst>
                                    <p:animMotion origin="layout" path="M -4.91219E-6 -1.48148E-6 L 0.02693 0.18125 " pathEditMode="relative" rAng="0" ptsTypes="AA">
                                      <p:cBhvr>
                                        <p:cTn id="48" dur="700" spd="-99800" fill="hold"/>
                                        <p:tgtEl>
                                          <p:spTgt spid="6157"/>
                                        </p:tgtEl>
                                        <p:attrNameLst>
                                          <p:attrName>ppt_x</p:attrName>
                                          <p:attrName>ppt_y</p:attrName>
                                        </p:attrNameLst>
                                      </p:cBhvr>
                                      <p:rCtr x="1300" y="9100"/>
                                    </p:animMotion>
                                  </p:childTnLst>
                                </p:cTn>
                              </p:par>
                              <p:par>
                                <p:cTn id="49" presetID="1" presetClass="entr" presetSubtype="0" fill="hold" nodeType="withEffect">
                                  <p:stCondLst>
                                    <p:cond delay="100"/>
                                  </p:stCondLst>
                                  <p:childTnLst>
                                    <p:set>
                                      <p:cBhvr>
                                        <p:cTn id="50" dur="1" fill="hold">
                                          <p:stCondLst>
                                            <p:cond delay="0"/>
                                          </p:stCondLst>
                                        </p:cTn>
                                        <p:tgtEl>
                                          <p:spTgt spid="6158"/>
                                        </p:tgtEl>
                                        <p:attrNameLst>
                                          <p:attrName>style.visibility</p:attrName>
                                        </p:attrNameLst>
                                      </p:cBhvr>
                                      <p:to>
                                        <p:strVal val="visible"/>
                                      </p:to>
                                    </p:set>
                                  </p:childTnLst>
                                </p:cTn>
                              </p:par>
                              <p:par>
                                <p:cTn id="51" presetID="10" presetClass="entr" presetSubtype="0" fill="hold" nodeType="withEffect">
                                  <p:stCondLst>
                                    <p:cond delay="100"/>
                                  </p:stCondLst>
                                  <p:childTnLst>
                                    <p:set>
                                      <p:cBhvr>
                                        <p:cTn id="52" dur="1" fill="hold">
                                          <p:stCondLst>
                                            <p:cond delay="0"/>
                                          </p:stCondLst>
                                        </p:cTn>
                                        <p:tgtEl>
                                          <p:spTgt spid="6158"/>
                                        </p:tgtEl>
                                        <p:attrNameLst>
                                          <p:attrName>style.visibility</p:attrName>
                                        </p:attrNameLst>
                                      </p:cBhvr>
                                      <p:to>
                                        <p:strVal val="visible"/>
                                      </p:to>
                                    </p:set>
                                    <p:anim calcmode="lin" valueType="num">
                                      <p:cBhvr>
                                        <p:cTn id="53" dur="500" fill="hold"/>
                                        <p:tgtEl>
                                          <p:spTgt spid="6158"/>
                                        </p:tgtEl>
                                        <p:attrNameLst>
                                          <p:attrName>ppt_w</p:attrName>
                                        </p:attrNameLst>
                                      </p:cBhvr>
                                      <p:tavLst>
                                        <p:tav tm="0">
                                          <p:val>
                                            <p:fltVal val="0"/>
                                          </p:val>
                                        </p:tav>
                                        <p:tav tm="100000">
                                          <p:val>
                                            <p:strVal val="#ppt_w"/>
                                          </p:val>
                                        </p:tav>
                                      </p:tavLst>
                                    </p:anim>
                                    <p:anim calcmode="lin" valueType="num">
                                      <p:cBhvr>
                                        <p:cTn id="54" dur="500" fill="hold"/>
                                        <p:tgtEl>
                                          <p:spTgt spid="6158"/>
                                        </p:tgtEl>
                                        <p:attrNameLst>
                                          <p:attrName>ppt_h</p:attrName>
                                        </p:attrNameLst>
                                      </p:cBhvr>
                                      <p:tavLst>
                                        <p:tav tm="0">
                                          <p:val>
                                            <p:fltVal val="0"/>
                                          </p:val>
                                        </p:tav>
                                        <p:tav tm="100000">
                                          <p:val>
                                            <p:strVal val="#ppt_h"/>
                                          </p:val>
                                        </p:tav>
                                      </p:tavLst>
                                    </p:anim>
                                    <p:animEffect transition="in" filter="fade">
                                      <p:cBhvr>
                                        <p:cTn id="55" dur="500"/>
                                        <p:tgtEl>
                                          <p:spTgt spid="6158"/>
                                        </p:tgtEl>
                                      </p:cBhvr>
                                    </p:animEffect>
                                  </p:childTnLst>
                                </p:cTn>
                              </p:par>
                              <p:par>
                                <p:cTn id="56" presetID="35" presetClass="path" presetSubtype="0" accel="50000" fill="hold" nodeType="withEffect">
                                  <p:stCondLst>
                                    <p:cond delay="100"/>
                                  </p:stCondLst>
                                  <p:childTnLst>
                                    <p:animMotion origin="layout" path="M -3.37497E-6 -3.58927E-6 L -0.03773 0.21161 " pathEditMode="relative" rAng="0" ptsTypes="AA">
                                      <p:cBhvr>
                                        <p:cTn id="57" dur="700" spd="-99800" fill="hold"/>
                                        <p:tgtEl>
                                          <p:spTgt spid="6158"/>
                                        </p:tgtEl>
                                        <p:attrNameLst>
                                          <p:attrName>ppt_x</p:attrName>
                                          <p:attrName>ppt_y</p:attrName>
                                        </p:attrNameLst>
                                      </p:cBhvr>
                                      <p:rCtr x="-1700" y="10600"/>
                                    </p:animMotion>
                                  </p:childTnLst>
                                </p:cTn>
                              </p:par>
                              <p:par>
                                <p:cTn id="58" presetID="1" presetClass="entr" presetSubtype="0" fill="hold" nodeType="withEffect">
                                  <p:stCondLst>
                                    <p:cond delay="100"/>
                                  </p:stCondLst>
                                  <p:childTnLst>
                                    <p:set>
                                      <p:cBhvr>
                                        <p:cTn id="59" dur="1" fill="hold">
                                          <p:stCondLst>
                                            <p:cond delay="0"/>
                                          </p:stCondLst>
                                        </p:cTn>
                                        <p:tgtEl>
                                          <p:spTgt spid="6153"/>
                                        </p:tgtEl>
                                        <p:attrNameLst>
                                          <p:attrName>style.visibility</p:attrName>
                                        </p:attrNameLst>
                                      </p:cBhvr>
                                      <p:to>
                                        <p:strVal val="visible"/>
                                      </p:to>
                                    </p:set>
                                  </p:childTnLst>
                                </p:cTn>
                              </p:par>
                              <p:par>
                                <p:cTn id="60" presetID="10" presetClass="entr" presetSubtype="0" fill="hold" nodeType="withEffect">
                                  <p:stCondLst>
                                    <p:cond delay="100"/>
                                  </p:stCondLst>
                                  <p:childTnLst>
                                    <p:set>
                                      <p:cBhvr>
                                        <p:cTn id="61" dur="1" fill="hold">
                                          <p:stCondLst>
                                            <p:cond delay="0"/>
                                          </p:stCondLst>
                                        </p:cTn>
                                        <p:tgtEl>
                                          <p:spTgt spid="6153"/>
                                        </p:tgtEl>
                                        <p:attrNameLst>
                                          <p:attrName>style.visibility</p:attrName>
                                        </p:attrNameLst>
                                      </p:cBhvr>
                                      <p:to>
                                        <p:strVal val="visible"/>
                                      </p:to>
                                    </p:set>
                                    <p:anim calcmode="lin" valueType="num">
                                      <p:cBhvr>
                                        <p:cTn id="62" dur="500" fill="hold"/>
                                        <p:tgtEl>
                                          <p:spTgt spid="6153"/>
                                        </p:tgtEl>
                                        <p:attrNameLst>
                                          <p:attrName>ppt_w</p:attrName>
                                        </p:attrNameLst>
                                      </p:cBhvr>
                                      <p:tavLst>
                                        <p:tav tm="0">
                                          <p:val>
                                            <p:fltVal val="0"/>
                                          </p:val>
                                        </p:tav>
                                        <p:tav tm="100000">
                                          <p:val>
                                            <p:strVal val="#ppt_w"/>
                                          </p:val>
                                        </p:tav>
                                      </p:tavLst>
                                    </p:anim>
                                    <p:anim calcmode="lin" valueType="num">
                                      <p:cBhvr>
                                        <p:cTn id="63" dur="500" fill="hold"/>
                                        <p:tgtEl>
                                          <p:spTgt spid="6153"/>
                                        </p:tgtEl>
                                        <p:attrNameLst>
                                          <p:attrName>ppt_h</p:attrName>
                                        </p:attrNameLst>
                                      </p:cBhvr>
                                      <p:tavLst>
                                        <p:tav tm="0">
                                          <p:val>
                                            <p:fltVal val="0"/>
                                          </p:val>
                                        </p:tav>
                                        <p:tav tm="100000">
                                          <p:val>
                                            <p:strVal val="#ppt_h"/>
                                          </p:val>
                                        </p:tav>
                                      </p:tavLst>
                                    </p:anim>
                                    <p:animEffect transition="in" filter="fade">
                                      <p:cBhvr>
                                        <p:cTn id="64" dur="500"/>
                                        <p:tgtEl>
                                          <p:spTgt spid="6153"/>
                                        </p:tgtEl>
                                      </p:cBhvr>
                                    </p:animEffect>
                                  </p:childTnLst>
                                </p:cTn>
                              </p:par>
                              <p:par>
                                <p:cTn id="65" presetID="35" presetClass="path" presetSubtype="0" accel="50000" fill="hold" nodeType="withEffect">
                                  <p:stCondLst>
                                    <p:cond delay="100"/>
                                  </p:stCondLst>
                                  <p:childTnLst>
                                    <p:animMotion origin="layout" path="M -2.25345E-6 4.73636E-6 L -0.1949 0.04949 " pathEditMode="relative" rAng="0" ptsTypes="AA">
                                      <p:cBhvr>
                                        <p:cTn id="66" dur="700" spd="-99800" fill="hold"/>
                                        <p:tgtEl>
                                          <p:spTgt spid="6153"/>
                                        </p:tgtEl>
                                        <p:attrNameLst>
                                          <p:attrName>ppt_x</p:attrName>
                                          <p:attrName>ppt_y</p:attrName>
                                        </p:attrNameLst>
                                      </p:cBhvr>
                                      <p:rCtr x="-9500" y="2500"/>
                                    </p:animMotion>
                                  </p:childTnLst>
                                </p:cTn>
                              </p:par>
                              <p:par>
                                <p:cTn id="67" presetID="1" presetClass="entr" presetSubtype="0" fill="hold" nodeType="withEffect">
                                  <p:stCondLst>
                                    <p:cond delay="0"/>
                                  </p:stCondLst>
                                  <p:childTnLst>
                                    <p:set>
                                      <p:cBhvr>
                                        <p:cTn id="68" dur="1" fill="hold">
                                          <p:stCondLst>
                                            <p:cond delay="0"/>
                                          </p:stCondLst>
                                        </p:cTn>
                                        <p:tgtEl>
                                          <p:spTgt spid="6154"/>
                                        </p:tgtEl>
                                        <p:attrNameLst>
                                          <p:attrName>style.visibility</p:attrName>
                                        </p:attrNameLst>
                                      </p:cBhvr>
                                      <p:to>
                                        <p:strVal val="visible"/>
                                      </p:to>
                                    </p:set>
                                  </p:childTnLst>
                                </p:cTn>
                              </p:par>
                              <p:par>
                                <p:cTn id="69" presetID="10" presetClass="entr" presetSubtype="0" fill="hold" nodeType="withEffect">
                                  <p:stCondLst>
                                    <p:cond delay="0"/>
                                  </p:stCondLst>
                                  <p:childTnLst>
                                    <p:set>
                                      <p:cBhvr>
                                        <p:cTn id="70" dur="1" fill="hold">
                                          <p:stCondLst>
                                            <p:cond delay="0"/>
                                          </p:stCondLst>
                                        </p:cTn>
                                        <p:tgtEl>
                                          <p:spTgt spid="6154"/>
                                        </p:tgtEl>
                                        <p:attrNameLst>
                                          <p:attrName>style.visibility</p:attrName>
                                        </p:attrNameLst>
                                      </p:cBhvr>
                                      <p:to>
                                        <p:strVal val="visible"/>
                                      </p:to>
                                    </p:set>
                                    <p:anim calcmode="lin" valueType="num">
                                      <p:cBhvr>
                                        <p:cTn id="71" dur="500" fill="hold"/>
                                        <p:tgtEl>
                                          <p:spTgt spid="6154"/>
                                        </p:tgtEl>
                                        <p:attrNameLst>
                                          <p:attrName>ppt_w</p:attrName>
                                        </p:attrNameLst>
                                      </p:cBhvr>
                                      <p:tavLst>
                                        <p:tav tm="0">
                                          <p:val>
                                            <p:fltVal val="0"/>
                                          </p:val>
                                        </p:tav>
                                        <p:tav tm="100000">
                                          <p:val>
                                            <p:strVal val="#ppt_w"/>
                                          </p:val>
                                        </p:tav>
                                      </p:tavLst>
                                    </p:anim>
                                    <p:anim calcmode="lin" valueType="num">
                                      <p:cBhvr>
                                        <p:cTn id="72" dur="500" fill="hold"/>
                                        <p:tgtEl>
                                          <p:spTgt spid="6154"/>
                                        </p:tgtEl>
                                        <p:attrNameLst>
                                          <p:attrName>ppt_h</p:attrName>
                                        </p:attrNameLst>
                                      </p:cBhvr>
                                      <p:tavLst>
                                        <p:tav tm="0">
                                          <p:val>
                                            <p:fltVal val="0"/>
                                          </p:val>
                                        </p:tav>
                                        <p:tav tm="100000">
                                          <p:val>
                                            <p:strVal val="#ppt_h"/>
                                          </p:val>
                                        </p:tav>
                                      </p:tavLst>
                                    </p:anim>
                                    <p:animEffect transition="in" filter="fade">
                                      <p:cBhvr>
                                        <p:cTn id="73" dur="500"/>
                                        <p:tgtEl>
                                          <p:spTgt spid="6154"/>
                                        </p:tgtEl>
                                      </p:cBhvr>
                                    </p:animEffect>
                                  </p:childTnLst>
                                </p:cTn>
                              </p:par>
                              <p:par>
                                <p:cTn id="74" presetID="35" presetClass="path" presetSubtype="0" accel="50000" fill="hold" nodeType="withEffect">
                                  <p:stCondLst>
                                    <p:cond delay="0"/>
                                  </p:stCondLst>
                                  <p:childTnLst>
                                    <p:animMotion origin="layout" path="M 4.96943E-6 -7.40741E-7 L -0.17615 -0.04051 " pathEditMode="relative" rAng="0" ptsTypes="AA">
                                      <p:cBhvr>
                                        <p:cTn id="75" dur="700" spd="-99800" fill="hold"/>
                                        <p:tgtEl>
                                          <p:spTgt spid="6154"/>
                                        </p:tgtEl>
                                        <p:attrNameLst>
                                          <p:attrName>ppt_x</p:attrName>
                                          <p:attrName>ppt_y</p:attrName>
                                        </p:attrNameLst>
                                      </p:cBhvr>
                                      <p:rCtr x="-8600" y="-1800"/>
                                    </p:animMotion>
                                  </p:childTnLst>
                                </p:cTn>
                              </p:par>
                              <p:par>
                                <p:cTn id="76" presetID="1" presetClass="entr" presetSubtype="0" fill="hold" nodeType="withEffect">
                                  <p:stCondLst>
                                    <p:cond delay="200"/>
                                  </p:stCondLst>
                                  <p:childTnLst>
                                    <p:set>
                                      <p:cBhvr>
                                        <p:cTn id="77" dur="1" fill="hold">
                                          <p:stCondLst>
                                            <p:cond delay="0"/>
                                          </p:stCondLst>
                                        </p:cTn>
                                        <p:tgtEl>
                                          <p:spTgt spid="6156"/>
                                        </p:tgtEl>
                                        <p:attrNameLst>
                                          <p:attrName>style.visibility</p:attrName>
                                        </p:attrNameLst>
                                      </p:cBhvr>
                                      <p:to>
                                        <p:strVal val="visible"/>
                                      </p:to>
                                    </p:set>
                                  </p:childTnLst>
                                </p:cTn>
                              </p:par>
                              <p:par>
                                <p:cTn id="78" presetID="10" presetClass="entr" presetSubtype="0" fill="hold" nodeType="withEffect">
                                  <p:stCondLst>
                                    <p:cond delay="200"/>
                                  </p:stCondLst>
                                  <p:childTnLst>
                                    <p:set>
                                      <p:cBhvr>
                                        <p:cTn id="79" dur="1" fill="hold">
                                          <p:stCondLst>
                                            <p:cond delay="0"/>
                                          </p:stCondLst>
                                        </p:cTn>
                                        <p:tgtEl>
                                          <p:spTgt spid="6156"/>
                                        </p:tgtEl>
                                        <p:attrNameLst>
                                          <p:attrName>style.visibility</p:attrName>
                                        </p:attrNameLst>
                                      </p:cBhvr>
                                      <p:to>
                                        <p:strVal val="visible"/>
                                      </p:to>
                                    </p:set>
                                    <p:anim calcmode="lin" valueType="num">
                                      <p:cBhvr>
                                        <p:cTn id="80" dur="500" fill="hold"/>
                                        <p:tgtEl>
                                          <p:spTgt spid="6156"/>
                                        </p:tgtEl>
                                        <p:attrNameLst>
                                          <p:attrName>ppt_w</p:attrName>
                                        </p:attrNameLst>
                                      </p:cBhvr>
                                      <p:tavLst>
                                        <p:tav tm="0">
                                          <p:val>
                                            <p:fltVal val="0"/>
                                          </p:val>
                                        </p:tav>
                                        <p:tav tm="100000">
                                          <p:val>
                                            <p:strVal val="#ppt_w"/>
                                          </p:val>
                                        </p:tav>
                                      </p:tavLst>
                                    </p:anim>
                                    <p:anim calcmode="lin" valueType="num">
                                      <p:cBhvr>
                                        <p:cTn id="81" dur="500" fill="hold"/>
                                        <p:tgtEl>
                                          <p:spTgt spid="6156"/>
                                        </p:tgtEl>
                                        <p:attrNameLst>
                                          <p:attrName>ppt_h</p:attrName>
                                        </p:attrNameLst>
                                      </p:cBhvr>
                                      <p:tavLst>
                                        <p:tav tm="0">
                                          <p:val>
                                            <p:fltVal val="0"/>
                                          </p:val>
                                        </p:tav>
                                        <p:tav tm="100000">
                                          <p:val>
                                            <p:strVal val="#ppt_h"/>
                                          </p:val>
                                        </p:tav>
                                      </p:tavLst>
                                    </p:anim>
                                    <p:animEffect transition="in" filter="fade">
                                      <p:cBhvr>
                                        <p:cTn id="82" dur="500"/>
                                        <p:tgtEl>
                                          <p:spTgt spid="6156"/>
                                        </p:tgtEl>
                                      </p:cBhvr>
                                    </p:animEffect>
                                  </p:childTnLst>
                                </p:cTn>
                              </p:par>
                              <p:par>
                                <p:cTn id="83" presetID="35" presetClass="path" presetSubtype="0" accel="50000" fill="hold" nodeType="withEffect">
                                  <p:stCondLst>
                                    <p:cond delay="200"/>
                                  </p:stCondLst>
                                  <p:childTnLst>
                                    <p:animMotion origin="layout" path="M 4.92324E-6 3.15449E-6 L -0.17396 -0.14848 " pathEditMode="relative" rAng="0" ptsTypes="AA">
                                      <p:cBhvr>
                                        <p:cTn id="84" dur="700" spd="-99800" fill="hold"/>
                                        <p:tgtEl>
                                          <p:spTgt spid="6156"/>
                                        </p:tgtEl>
                                        <p:attrNameLst>
                                          <p:attrName>ppt_x</p:attrName>
                                          <p:attrName>ppt_y</p:attrName>
                                        </p:attrNameLst>
                                      </p:cBhvr>
                                      <p:rCtr x="-8500" y="-7200"/>
                                    </p:animMotion>
                                  </p:childTnLst>
                                </p:cTn>
                              </p:par>
                              <p:par>
                                <p:cTn id="85" presetID="1" presetClass="entr" presetSubtype="0" fill="hold" nodeType="withEffect">
                                  <p:stCondLst>
                                    <p:cond delay="100"/>
                                  </p:stCondLst>
                                  <p:childTnLst>
                                    <p:set>
                                      <p:cBhvr>
                                        <p:cTn id="86" dur="1" fill="hold">
                                          <p:stCondLst>
                                            <p:cond delay="0"/>
                                          </p:stCondLst>
                                        </p:cTn>
                                        <p:tgtEl>
                                          <p:spTgt spid="6159"/>
                                        </p:tgtEl>
                                        <p:attrNameLst>
                                          <p:attrName>style.visibility</p:attrName>
                                        </p:attrNameLst>
                                      </p:cBhvr>
                                      <p:to>
                                        <p:strVal val="visible"/>
                                      </p:to>
                                    </p:set>
                                  </p:childTnLst>
                                </p:cTn>
                              </p:par>
                              <p:par>
                                <p:cTn id="87" presetID="10" presetClass="entr" presetSubtype="0" fill="hold" nodeType="withEffect">
                                  <p:stCondLst>
                                    <p:cond delay="100"/>
                                  </p:stCondLst>
                                  <p:childTnLst>
                                    <p:set>
                                      <p:cBhvr>
                                        <p:cTn id="88" dur="1" fill="hold">
                                          <p:stCondLst>
                                            <p:cond delay="0"/>
                                          </p:stCondLst>
                                        </p:cTn>
                                        <p:tgtEl>
                                          <p:spTgt spid="6159"/>
                                        </p:tgtEl>
                                        <p:attrNameLst>
                                          <p:attrName>style.visibility</p:attrName>
                                        </p:attrNameLst>
                                      </p:cBhvr>
                                      <p:to>
                                        <p:strVal val="visible"/>
                                      </p:to>
                                    </p:set>
                                    <p:anim calcmode="lin" valueType="num">
                                      <p:cBhvr>
                                        <p:cTn id="89" dur="500" fill="hold"/>
                                        <p:tgtEl>
                                          <p:spTgt spid="6159"/>
                                        </p:tgtEl>
                                        <p:attrNameLst>
                                          <p:attrName>ppt_w</p:attrName>
                                        </p:attrNameLst>
                                      </p:cBhvr>
                                      <p:tavLst>
                                        <p:tav tm="0">
                                          <p:val>
                                            <p:fltVal val="0"/>
                                          </p:val>
                                        </p:tav>
                                        <p:tav tm="100000">
                                          <p:val>
                                            <p:strVal val="#ppt_w"/>
                                          </p:val>
                                        </p:tav>
                                      </p:tavLst>
                                    </p:anim>
                                    <p:anim calcmode="lin" valueType="num">
                                      <p:cBhvr>
                                        <p:cTn id="90" dur="500" fill="hold"/>
                                        <p:tgtEl>
                                          <p:spTgt spid="6159"/>
                                        </p:tgtEl>
                                        <p:attrNameLst>
                                          <p:attrName>ppt_h</p:attrName>
                                        </p:attrNameLst>
                                      </p:cBhvr>
                                      <p:tavLst>
                                        <p:tav tm="0">
                                          <p:val>
                                            <p:fltVal val="0"/>
                                          </p:val>
                                        </p:tav>
                                        <p:tav tm="100000">
                                          <p:val>
                                            <p:strVal val="#ppt_h"/>
                                          </p:val>
                                        </p:tav>
                                      </p:tavLst>
                                    </p:anim>
                                    <p:animEffect transition="in" filter="fade">
                                      <p:cBhvr>
                                        <p:cTn id="91" dur="500"/>
                                        <p:tgtEl>
                                          <p:spTgt spid="6159"/>
                                        </p:tgtEl>
                                      </p:cBhvr>
                                    </p:animEffect>
                                  </p:childTnLst>
                                </p:cTn>
                              </p:par>
                              <p:par>
                                <p:cTn id="92" presetID="35" presetClass="path" presetSubtype="0" accel="50000" fill="hold" nodeType="withEffect">
                                  <p:stCondLst>
                                    <p:cond delay="100"/>
                                  </p:stCondLst>
                                  <p:childTnLst>
                                    <p:animMotion origin="layout" path="M 3.66641E-6 -4.62535E-6 L -0.02915 0.13599 " pathEditMode="relative" rAng="0" ptsTypes="AA">
                                      <p:cBhvr>
                                        <p:cTn id="93" dur="700" spd="-99800" fill="hold"/>
                                        <p:tgtEl>
                                          <p:spTgt spid="6159"/>
                                        </p:tgtEl>
                                        <p:attrNameLst>
                                          <p:attrName>ppt_x</p:attrName>
                                          <p:attrName>ppt_y</p:attrName>
                                        </p:attrNameLst>
                                      </p:cBhvr>
                                      <p:rCtr x="-1300" y="6800"/>
                                    </p:animMotion>
                                  </p:childTnLst>
                                </p:cTn>
                              </p:par>
                              <p:par>
                                <p:cTn id="94" presetID="1" presetClass="entr" presetSubtype="0" fill="hold" nodeType="withEffect">
                                  <p:stCondLst>
                                    <p:cond delay="200"/>
                                  </p:stCondLst>
                                  <p:childTnLst>
                                    <p:set>
                                      <p:cBhvr>
                                        <p:cTn id="95" dur="1" fill="hold">
                                          <p:stCondLst>
                                            <p:cond delay="0"/>
                                          </p:stCondLst>
                                        </p:cTn>
                                        <p:tgtEl>
                                          <p:spTgt spid="6152"/>
                                        </p:tgtEl>
                                        <p:attrNameLst>
                                          <p:attrName>style.visibility</p:attrName>
                                        </p:attrNameLst>
                                      </p:cBhvr>
                                      <p:to>
                                        <p:strVal val="visible"/>
                                      </p:to>
                                    </p:set>
                                  </p:childTnLst>
                                </p:cTn>
                              </p:par>
                              <p:par>
                                <p:cTn id="96" presetID="10" presetClass="entr" presetSubtype="0" fill="hold" nodeType="withEffect">
                                  <p:stCondLst>
                                    <p:cond delay="200"/>
                                  </p:stCondLst>
                                  <p:childTnLst>
                                    <p:set>
                                      <p:cBhvr>
                                        <p:cTn id="97" dur="1" fill="hold">
                                          <p:stCondLst>
                                            <p:cond delay="0"/>
                                          </p:stCondLst>
                                        </p:cTn>
                                        <p:tgtEl>
                                          <p:spTgt spid="6152"/>
                                        </p:tgtEl>
                                        <p:attrNameLst>
                                          <p:attrName>style.visibility</p:attrName>
                                        </p:attrNameLst>
                                      </p:cBhvr>
                                      <p:to>
                                        <p:strVal val="visible"/>
                                      </p:to>
                                    </p:set>
                                    <p:anim calcmode="lin" valueType="num">
                                      <p:cBhvr>
                                        <p:cTn id="98" dur="500" fill="hold"/>
                                        <p:tgtEl>
                                          <p:spTgt spid="6152"/>
                                        </p:tgtEl>
                                        <p:attrNameLst>
                                          <p:attrName>ppt_w</p:attrName>
                                        </p:attrNameLst>
                                      </p:cBhvr>
                                      <p:tavLst>
                                        <p:tav tm="0">
                                          <p:val>
                                            <p:fltVal val="0"/>
                                          </p:val>
                                        </p:tav>
                                        <p:tav tm="100000">
                                          <p:val>
                                            <p:strVal val="#ppt_w"/>
                                          </p:val>
                                        </p:tav>
                                      </p:tavLst>
                                    </p:anim>
                                    <p:anim calcmode="lin" valueType="num">
                                      <p:cBhvr>
                                        <p:cTn id="99" dur="500" fill="hold"/>
                                        <p:tgtEl>
                                          <p:spTgt spid="6152"/>
                                        </p:tgtEl>
                                        <p:attrNameLst>
                                          <p:attrName>ppt_h</p:attrName>
                                        </p:attrNameLst>
                                      </p:cBhvr>
                                      <p:tavLst>
                                        <p:tav tm="0">
                                          <p:val>
                                            <p:fltVal val="0"/>
                                          </p:val>
                                        </p:tav>
                                        <p:tav tm="100000">
                                          <p:val>
                                            <p:strVal val="#ppt_h"/>
                                          </p:val>
                                        </p:tav>
                                      </p:tavLst>
                                    </p:anim>
                                    <p:animEffect transition="in" filter="fade">
                                      <p:cBhvr>
                                        <p:cTn id="100" dur="500"/>
                                        <p:tgtEl>
                                          <p:spTgt spid="6152"/>
                                        </p:tgtEl>
                                      </p:cBhvr>
                                    </p:animEffect>
                                  </p:childTnLst>
                                </p:cTn>
                              </p:par>
                              <p:par>
                                <p:cTn id="101" presetID="35" presetClass="path" presetSubtype="0" accel="50000" fill="hold" nodeType="withEffect">
                                  <p:stCondLst>
                                    <p:cond delay="200"/>
                                  </p:stCondLst>
                                  <p:childTnLst>
                                    <p:animMotion origin="layout" path="M -4.62859E-6 3.7037E-6 L 0.12879 0.20393 " pathEditMode="relative" rAng="0" ptsTypes="AA">
                                      <p:cBhvr>
                                        <p:cTn id="102" dur="700" spd="-99800" fill="hold"/>
                                        <p:tgtEl>
                                          <p:spTgt spid="6152"/>
                                        </p:tgtEl>
                                        <p:attrNameLst>
                                          <p:attrName>ppt_x</p:attrName>
                                          <p:attrName>ppt_y</p:attrName>
                                        </p:attrNameLst>
                                      </p:cBhvr>
                                      <p:rCtr x="6400" y="10200"/>
                                    </p:animMotion>
                                  </p:childTnLst>
                                </p:cTn>
                              </p:par>
                              <p:par>
                                <p:cTn id="103" presetID="1" presetClass="entr" presetSubtype="0" fill="hold" nodeType="withEffect">
                                  <p:stCondLst>
                                    <p:cond delay="200"/>
                                  </p:stCondLst>
                                  <p:childTnLst>
                                    <p:set>
                                      <p:cBhvr>
                                        <p:cTn id="104" dur="1" fill="hold">
                                          <p:stCondLst>
                                            <p:cond delay="0"/>
                                          </p:stCondLst>
                                        </p:cTn>
                                        <p:tgtEl>
                                          <p:spTgt spid="6178"/>
                                        </p:tgtEl>
                                        <p:attrNameLst>
                                          <p:attrName>style.visibility</p:attrName>
                                        </p:attrNameLst>
                                      </p:cBhvr>
                                      <p:to>
                                        <p:strVal val="visible"/>
                                      </p:to>
                                    </p:set>
                                  </p:childTnLst>
                                </p:cTn>
                              </p:par>
                              <p:par>
                                <p:cTn id="105" presetID="10" presetClass="entr" presetSubtype="0" fill="hold" nodeType="withEffect">
                                  <p:stCondLst>
                                    <p:cond delay="200"/>
                                  </p:stCondLst>
                                  <p:childTnLst>
                                    <p:set>
                                      <p:cBhvr>
                                        <p:cTn id="106" dur="1" fill="hold">
                                          <p:stCondLst>
                                            <p:cond delay="0"/>
                                          </p:stCondLst>
                                        </p:cTn>
                                        <p:tgtEl>
                                          <p:spTgt spid="6178"/>
                                        </p:tgtEl>
                                        <p:attrNameLst>
                                          <p:attrName>style.visibility</p:attrName>
                                        </p:attrNameLst>
                                      </p:cBhvr>
                                      <p:to>
                                        <p:strVal val="visible"/>
                                      </p:to>
                                    </p:set>
                                    <p:anim calcmode="lin" valueType="num">
                                      <p:cBhvr>
                                        <p:cTn id="107" dur="500" fill="hold"/>
                                        <p:tgtEl>
                                          <p:spTgt spid="6178"/>
                                        </p:tgtEl>
                                        <p:attrNameLst>
                                          <p:attrName>ppt_w</p:attrName>
                                        </p:attrNameLst>
                                      </p:cBhvr>
                                      <p:tavLst>
                                        <p:tav tm="0">
                                          <p:val>
                                            <p:fltVal val="0"/>
                                          </p:val>
                                        </p:tav>
                                        <p:tav tm="100000">
                                          <p:val>
                                            <p:strVal val="#ppt_w"/>
                                          </p:val>
                                        </p:tav>
                                      </p:tavLst>
                                    </p:anim>
                                    <p:anim calcmode="lin" valueType="num">
                                      <p:cBhvr>
                                        <p:cTn id="108" dur="500" fill="hold"/>
                                        <p:tgtEl>
                                          <p:spTgt spid="6178"/>
                                        </p:tgtEl>
                                        <p:attrNameLst>
                                          <p:attrName>ppt_h</p:attrName>
                                        </p:attrNameLst>
                                      </p:cBhvr>
                                      <p:tavLst>
                                        <p:tav tm="0">
                                          <p:val>
                                            <p:fltVal val="0"/>
                                          </p:val>
                                        </p:tav>
                                        <p:tav tm="100000">
                                          <p:val>
                                            <p:strVal val="#ppt_h"/>
                                          </p:val>
                                        </p:tav>
                                      </p:tavLst>
                                    </p:anim>
                                    <p:animEffect transition="in" filter="fade">
                                      <p:cBhvr>
                                        <p:cTn id="109" dur="500"/>
                                        <p:tgtEl>
                                          <p:spTgt spid="6178"/>
                                        </p:tgtEl>
                                      </p:cBhvr>
                                    </p:animEffect>
                                  </p:childTnLst>
                                </p:cTn>
                              </p:par>
                              <p:par>
                                <p:cTn id="110" presetID="35" presetClass="path" presetSubtype="0" accel="50000" fill="hold" nodeType="withEffect">
                                  <p:stCondLst>
                                    <p:cond delay="200"/>
                                  </p:stCondLst>
                                  <p:childTnLst>
                                    <p:animMotion origin="layout" path="M 3.88238E-6 -1.30435E-6 L 0.15404 0.0636 " pathEditMode="relative" rAng="0" ptsTypes="AA">
                                      <p:cBhvr>
                                        <p:cTn id="111" dur="700" spd="-99800" fill="hold"/>
                                        <p:tgtEl>
                                          <p:spTgt spid="6178"/>
                                        </p:tgtEl>
                                        <p:attrNameLst>
                                          <p:attrName>ppt_x</p:attrName>
                                          <p:attrName>ppt_y</p:attrName>
                                        </p:attrNameLst>
                                      </p:cBhvr>
                                      <p:rCtr x="7700" y="3200"/>
                                    </p:animMotion>
                                  </p:childTnLst>
                                </p:cTn>
                              </p:par>
                              <p:par>
                                <p:cTn id="112" presetID="1" presetClass="entr" presetSubtype="0" fill="hold" nodeType="withEffect">
                                  <p:stCondLst>
                                    <p:cond delay="200"/>
                                  </p:stCondLst>
                                  <p:childTnLst>
                                    <p:set>
                                      <p:cBhvr>
                                        <p:cTn id="113" dur="1" fill="hold">
                                          <p:stCondLst>
                                            <p:cond delay="0"/>
                                          </p:stCondLst>
                                        </p:cTn>
                                        <p:tgtEl>
                                          <p:spTgt spid="6181"/>
                                        </p:tgtEl>
                                        <p:attrNameLst>
                                          <p:attrName>style.visibility</p:attrName>
                                        </p:attrNameLst>
                                      </p:cBhvr>
                                      <p:to>
                                        <p:strVal val="visible"/>
                                      </p:to>
                                    </p:set>
                                  </p:childTnLst>
                                </p:cTn>
                              </p:par>
                              <p:par>
                                <p:cTn id="114" presetID="10" presetClass="entr" presetSubtype="0" fill="hold" nodeType="withEffect">
                                  <p:stCondLst>
                                    <p:cond delay="200"/>
                                  </p:stCondLst>
                                  <p:childTnLst>
                                    <p:set>
                                      <p:cBhvr>
                                        <p:cTn id="115" dur="1" fill="hold">
                                          <p:stCondLst>
                                            <p:cond delay="0"/>
                                          </p:stCondLst>
                                        </p:cTn>
                                        <p:tgtEl>
                                          <p:spTgt spid="6181"/>
                                        </p:tgtEl>
                                        <p:attrNameLst>
                                          <p:attrName>style.visibility</p:attrName>
                                        </p:attrNameLst>
                                      </p:cBhvr>
                                      <p:to>
                                        <p:strVal val="visible"/>
                                      </p:to>
                                    </p:set>
                                    <p:anim calcmode="lin" valueType="num">
                                      <p:cBhvr>
                                        <p:cTn id="116" dur="500" fill="hold"/>
                                        <p:tgtEl>
                                          <p:spTgt spid="6181"/>
                                        </p:tgtEl>
                                        <p:attrNameLst>
                                          <p:attrName>ppt_w</p:attrName>
                                        </p:attrNameLst>
                                      </p:cBhvr>
                                      <p:tavLst>
                                        <p:tav tm="0">
                                          <p:val>
                                            <p:fltVal val="0"/>
                                          </p:val>
                                        </p:tav>
                                        <p:tav tm="100000">
                                          <p:val>
                                            <p:strVal val="#ppt_w"/>
                                          </p:val>
                                        </p:tav>
                                      </p:tavLst>
                                    </p:anim>
                                    <p:anim calcmode="lin" valueType="num">
                                      <p:cBhvr>
                                        <p:cTn id="117" dur="500" fill="hold"/>
                                        <p:tgtEl>
                                          <p:spTgt spid="6181"/>
                                        </p:tgtEl>
                                        <p:attrNameLst>
                                          <p:attrName>ppt_h</p:attrName>
                                        </p:attrNameLst>
                                      </p:cBhvr>
                                      <p:tavLst>
                                        <p:tav tm="0">
                                          <p:val>
                                            <p:fltVal val="0"/>
                                          </p:val>
                                        </p:tav>
                                        <p:tav tm="100000">
                                          <p:val>
                                            <p:strVal val="#ppt_h"/>
                                          </p:val>
                                        </p:tav>
                                      </p:tavLst>
                                    </p:anim>
                                    <p:animEffect transition="in" filter="fade">
                                      <p:cBhvr>
                                        <p:cTn id="118" dur="500"/>
                                        <p:tgtEl>
                                          <p:spTgt spid="6181"/>
                                        </p:tgtEl>
                                      </p:cBhvr>
                                    </p:animEffect>
                                  </p:childTnLst>
                                </p:cTn>
                              </p:par>
                              <p:par>
                                <p:cTn id="119" presetID="35" presetClass="path" presetSubtype="0" accel="50000" fill="hold" nodeType="withEffect">
                                  <p:stCondLst>
                                    <p:cond delay="200"/>
                                  </p:stCondLst>
                                  <p:childTnLst>
                                    <p:animMotion origin="layout" path="M -4.15821E-6 1.11933E-6 L -0.09966 0.17507 " pathEditMode="relative" rAng="0" ptsTypes="AA">
                                      <p:cBhvr>
                                        <p:cTn id="120" dur="700" spd="-99800" fill="hold"/>
                                        <p:tgtEl>
                                          <p:spTgt spid="6181"/>
                                        </p:tgtEl>
                                        <p:attrNameLst>
                                          <p:attrName>ppt_x</p:attrName>
                                          <p:attrName>ppt_y</p:attrName>
                                        </p:attrNameLst>
                                      </p:cBhvr>
                                      <p:rCtr x="-4800" y="8700"/>
                                    </p:animMotion>
                                  </p:childTnLst>
                                </p:cTn>
                              </p:par>
                              <p:par>
                                <p:cTn id="121" presetID="1" presetClass="entr" presetSubtype="0" fill="hold" nodeType="withEffect">
                                  <p:stCondLst>
                                    <p:cond delay="400"/>
                                  </p:stCondLst>
                                  <p:childTnLst>
                                    <p:set>
                                      <p:cBhvr>
                                        <p:cTn id="122" dur="1" fill="hold">
                                          <p:stCondLst>
                                            <p:cond delay="0"/>
                                          </p:stCondLst>
                                        </p:cTn>
                                        <p:tgtEl>
                                          <p:spTgt spid="6179"/>
                                        </p:tgtEl>
                                        <p:attrNameLst>
                                          <p:attrName>style.visibility</p:attrName>
                                        </p:attrNameLst>
                                      </p:cBhvr>
                                      <p:to>
                                        <p:strVal val="visible"/>
                                      </p:to>
                                    </p:set>
                                  </p:childTnLst>
                                </p:cTn>
                              </p:par>
                              <p:par>
                                <p:cTn id="123" presetID="10" presetClass="entr" presetSubtype="0" fill="hold" nodeType="withEffect">
                                  <p:stCondLst>
                                    <p:cond delay="400"/>
                                  </p:stCondLst>
                                  <p:childTnLst>
                                    <p:set>
                                      <p:cBhvr>
                                        <p:cTn id="124" dur="1" fill="hold">
                                          <p:stCondLst>
                                            <p:cond delay="0"/>
                                          </p:stCondLst>
                                        </p:cTn>
                                        <p:tgtEl>
                                          <p:spTgt spid="6179"/>
                                        </p:tgtEl>
                                        <p:attrNameLst>
                                          <p:attrName>style.visibility</p:attrName>
                                        </p:attrNameLst>
                                      </p:cBhvr>
                                      <p:to>
                                        <p:strVal val="visible"/>
                                      </p:to>
                                    </p:set>
                                    <p:anim calcmode="lin" valueType="num">
                                      <p:cBhvr>
                                        <p:cTn id="125" dur="500" fill="hold"/>
                                        <p:tgtEl>
                                          <p:spTgt spid="6179"/>
                                        </p:tgtEl>
                                        <p:attrNameLst>
                                          <p:attrName>ppt_w</p:attrName>
                                        </p:attrNameLst>
                                      </p:cBhvr>
                                      <p:tavLst>
                                        <p:tav tm="0">
                                          <p:val>
                                            <p:fltVal val="0"/>
                                          </p:val>
                                        </p:tav>
                                        <p:tav tm="100000">
                                          <p:val>
                                            <p:strVal val="#ppt_w"/>
                                          </p:val>
                                        </p:tav>
                                      </p:tavLst>
                                    </p:anim>
                                    <p:anim calcmode="lin" valueType="num">
                                      <p:cBhvr>
                                        <p:cTn id="126" dur="500" fill="hold"/>
                                        <p:tgtEl>
                                          <p:spTgt spid="6179"/>
                                        </p:tgtEl>
                                        <p:attrNameLst>
                                          <p:attrName>ppt_h</p:attrName>
                                        </p:attrNameLst>
                                      </p:cBhvr>
                                      <p:tavLst>
                                        <p:tav tm="0">
                                          <p:val>
                                            <p:fltVal val="0"/>
                                          </p:val>
                                        </p:tav>
                                        <p:tav tm="100000">
                                          <p:val>
                                            <p:strVal val="#ppt_h"/>
                                          </p:val>
                                        </p:tav>
                                      </p:tavLst>
                                    </p:anim>
                                    <p:animEffect transition="in" filter="fade">
                                      <p:cBhvr>
                                        <p:cTn id="127" dur="500"/>
                                        <p:tgtEl>
                                          <p:spTgt spid="6179"/>
                                        </p:tgtEl>
                                      </p:cBhvr>
                                    </p:animEffect>
                                  </p:childTnLst>
                                </p:cTn>
                              </p:par>
                              <p:par>
                                <p:cTn id="128" presetID="35" presetClass="path" presetSubtype="0" accel="50000" fill="hold" nodeType="withEffect">
                                  <p:stCondLst>
                                    <p:cond delay="400"/>
                                  </p:stCondLst>
                                  <p:childTnLst>
                                    <p:animMotion origin="layout" path="M -4.27531E-6 5.2729E-7 L 0.16849 0.18316 " pathEditMode="relative" rAng="0" ptsTypes="AA">
                                      <p:cBhvr>
                                        <p:cTn id="129" dur="700" spd="-99800" fill="hold"/>
                                        <p:tgtEl>
                                          <p:spTgt spid="6179"/>
                                        </p:tgtEl>
                                        <p:attrNameLst>
                                          <p:attrName>ppt_x</p:attrName>
                                          <p:attrName>ppt_y</p:attrName>
                                        </p:attrNameLst>
                                      </p:cBhvr>
                                      <p:rCtr x="8400" y="9200"/>
                                    </p:animMotion>
                                  </p:childTnLst>
                                </p:cTn>
                              </p:par>
                              <p:par>
                                <p:cTn id="130" presetID="1" presetClass="entr" presetSubtype="0" fill="hold" nodeType="withEffect">
                                  <p:stCondLst>
                                    <p:cond delay="400"/>
                                  </p:stCondLst>
                                  <p:childTnLst>
                                    <p:set>
                                      <p:cBhvr>
                                        <p:cTn id="131" dur="1" fill="hold">
                                          <p:stCondLst>
                                            <p:cond delay="0"/>
                                          </p:stCondLst>
                                        </p:cTn>
                                        <p:tgtEl>
                                          <p:spTgt spid="6177"/>
                                        </p:tgtEl>
                                        <p:attrNameLst>
                                          <p:attrName>style.visibility</p:attrName>
                                        </p:attrNameLst>
                                      </p:cBhvr>
                                      <p:to>
                                        <p:strVal val="visible"/>
                                      </p:to>
                                    </p:set>
                                  </p:childTnLst>
                                </p:cTn>
                              </p:par>
                              <p:par>
                                <p:cTn id="132" presetID="10" presetClass="entr" presetSubtype="0" fill="hold" nodeType="withEffect">
                                  <p:stCondLst>
                                    <p:cond delay="400"/>
                                  </p:stCondLst>
                                  <p:childTnLst>
                                    <p:set>
                                      <p:cBhvr>
                                        <p:cTn id="133" dur="1" fill="hold">
                                          <p:stCondLst>
                                            <p:cond delay="0"/>
                                          </p:stCondLst>
                                        </p:cTn>
                                        <p:tgtEl>
                                          <p:spTgt spid="6177"/>
                                        </p:tgtEl>
                                        <p:attrNameLst>
                                          <p:attrName>style.visibility</p:attrName>
                                        </p:attrNameLst>
                                      </p:cBhvr>
                                      <p:to>
                                        <p:strVal val="visible"/>
                                      </p:to>
                                    </p:set>
                                    <p:anim calcmode="lin" valueType="num">
                                      <p:cBhvr>
                                        <p:cTn id="134" dur="500" fill="hold"/>
                                        <p:tgtEl>
                                          <p:spTgt spid="6177"/>
                                        </p:tgtEl>
                                        <p:attrNameLst>
                                          <p:attrName>ppt_w</p:attrName>
                                        </p:attrNameLst>
                                      </p:cBhvr>
                                      <p:tavLst>
                                        <p:tav tm="0">
                                          <p:val>
                                            <p:fltVal val="0"/>
                                          </p:val>
                                        </p:tav>
                                        <p:tav tm="100000">
                                          <p:val>
                                            <p:strVal val="#ppt_w"/>
                                          </p:val>
                                        </p:tav>
                                      </p:tavLst>
                                    </p:anim>
                                    <p:anim calcmode="lin" valueType="num">
                                      <p:cBhvr>
                                        <p:cTn id="135" dur="500" fill="hold"/>
                                        <p:tgtEl>
                                          <p:spTgt spid="6177"/>
                                        </p:tgtEl>
                                        <p:attrNameLst>
                                          <p:attrName>ppt_h</p:attrName>
                                        </p:attrNameLst>
                                      </p:cBhvr>
                                      <p:tavLst>
                                        <p:tav tm="0">
                                          <p:val>
                                            <p:fltVal val="0"/>
                                          </p:val>
                                        </p:tav>
                                        <p:tav tm="100000">
                                          <p:val>
                                            <p:strVal val="#ppt_h"/>
                                          </p:val>
                                        </p:tav>
                                      </p:tavLst>
                                    </p:anim>
                                    <p:animEffect transition="in" filter="fade">
                                      <p:cBhvr>
                                        <p:cTn id="136" dur="500"/>
                                        <p:tgtEl>
                                          <p:spTgt spid="6177"/>
                                        </p:tgtEl>
                                      </p:cBhvr>
                                    </p:animEffect>
                                  </p:childTnLst>
                                </p:cTn>
                              </p:par>
                              <p:par>
                                <p:cTn id="137" presetID="35" presetClass="path" presetSubtype="0" accel="50000" fill="hold" nodeType="withEffect">
                                  <p:stCondLst>
                                    <p:cond delay="400"/>
                                  </p:stCondLst>
                                  <p:childTnLst>
                                    <p:animMotion origin="layout" path="M 1.47541E-6 4.04255E-6 L -0.05621 0.06822 " pathEditMode="relative" rAng="0" ptsTypes="AA">
                                      <p:cBhvr>
                                        <p:cTn id="138" dur="700" spd="-99800" fill="hold"/>
                                        <p:tgtEl>
                                          <p:spTgt spid="6177"/>
                                        </p:tgtEl>
                                        <p:attrNameLst>
                                          <p:attrName>ppt_x</p:attrName>
                                          <p:attrName>ppt_y</p:attrName>
                                        </p:attrNameLst>
                                      </p:cBhvr>
                                      <p:rCtr x="-2600" y="3400"/>
                                    </p:animMotion>
                                  </p:childTnLst>
                                </p:cTn>
                              </p:par>
                              <p:par>
                                <p:cTn id="139" presetID="1" presetClass="entr" presetSubtype="0" fill="hold" nodeType="withEffect">
                                  <p:stCondLst>
                                    <p:cond delay="400"/>
                                  </p:stCondLst>
                                  <p:childTnLst>
                                    <p:set>
                                      <p:cBhvr>
                                        <p:cTn id="140" dur="1" fill="hold">
                                          <p:stCondLst>
                                            <p:cond delay="0"/>
                                          </p:stCondLst>
                                        </p:cTn>
                                        <p:tgtEl>
                                          <p:spTgt spid="6175"/>
                                        </p:tgtEl>
                                        <p:attrNameLst>
                                          <p:attrName>style.visibility</p:attrName>
                                        </p:attrNameLst>
                                      </p:cBhvr>
                                      <p:to>
                                        <p:strVal val="visible"/>
                                      </p:to>
                                    </p:set>
                                  </p:childTnLst>
                                </p:cTn>
                              </p:par>
                              <p:par>
                                <p:cTn id="141" presetID="10" presetClass="entr" presetSubtype="0" fill="hold" nodeType="withEffect">
                                  <p:stCondLst>
                                    <p:cond delay="400"/>
                                  </p:stCondLst>
                                  <p:childTnLst>
                                    <p:set>
                                      <p:cBhvr>
                                        <p:cTn id="142" dur="1" fill="hold">
                                          <p:stCondLst>
                                            <p:cond delay="0"/>
                                          </p:stCondLst>
                                        </p:cTn>
                                        <p:tgtEl>
                                          <p:spTgt spid="6175"/>
                                        </p:tgtEl>
                                        <p:attrNameLst>
                                          <p:attrName>style.visibility</p:attrName>
                                        </p:attrNameLst>
                                      </p:cBhvr>
                                      <p:to>
                                        <p:strVal val="visible"/>
                                      </p:to>
                                    </p:set>
                                    <p:anim calcmode="lin" valueType="num">
                                      <p:cBhvr>
                                        <p:cTn id="143" dur="500" fill="hold"/>
                                        <p:tgtEl>
                                          <p:spTgt spid="6175"/>
                                        </p:tgtEl>
                                        <p:attrNameLst>
                                          <p:attrName>ppt_w</p:attrName>
                                        </p:attrNameLst>
                                      </p:cBhvr>
                                      <p:tavLst>
                                        <p:tav tm="0">
                                          <p:val>
                                            <p:fltVal val="0"/>
                                          </p:val>
                                        </p:tav>
                                        <p:tav tm="100000">
                                          <p:val>
                                            <p:strVal val="#ppt_w"/>
                                          </p:val>
                                        </p:tav>
                                      </p:tavLst>
                                    </p:anim>
                                    <p:anim calcmode="lin" valueType="num">
                                      <p:cBhvr>
                                        <p:cTn id="144" dur="500" fill="hold"/>
                                        <p:tgtEl>
                                          <p:spTgt spid="6175"/>
                                        </p:tgtEl>
                                        <p:attrNameLst>
                                          <p:attrName>ppt_h</p:attrName>
                                        </p:attrNameLst>
                                      </p:cBhvr>
                                      <p:tavLst>
                                        <p:tav tm="0">
                                          <p:val>
                                            <p:fltVal val="0"/>
                                          </p:val>
                                        </p:tav>
                                        <p:tav tm="100000">
                                          <p:val>
                                            <p:strVal val="#ppt_h"/>
                                          </p:val>
                                        </p:tav>
                                      </p:tavLst>
                                    </p:anim>
                                    <p:animEffect transition="in" filter="fade">
                                      <p:cBhvr>
                                        <p:cTn id="145" dur="500"/>
                                        <p:tgtEl>
                                          <p:spTgt spid="6175"/>
                                        </p:tgtEl>
                                      </p:cBhvr>
                                    </p:animEffect>
                                  </p:childTnLst>
                                </p:cTn>
                              </p:par>
                              <p:par>
                                <p:cTn id="146" presetID="35" presetClass="path" presetSubtype="0" accel="50000" fill="hold" nodeType="withEffect">
                                  <p:stCondLst>
                                    <p:cond delay="400"/>
                                  </p:stCondLst>
                                  <p:childTnLst>
                                    <p:animMotion origin="layout" path="M 3.70023E-6 -1.42461E-6 L -0.15106 0.04047 " pathEditMode="relative" rAng="0" ptsTypes="AA">
                                      <p:cBhvr>
                                        <p:cTn id="147" dur="700" spd="-99800" fill="hold"/>
                                        <p:tgtEl>
                                          <p:spTgt spid="6175"/>
                                        </p:tgtEl>
                                        <p:attrNameLst>
                                          <p:attrName>ppt_x</p:attrName>
                                          <p:attrName>ppt_y</p:attrName>
                                        </p:attrNameLst>
                                      </p:cBhvr>
                                      <p:rCtr x="-7400" y="2000"/>
                                    </p:animMotion>
                                  </p:childTnLst>
                                </p:cTn>
                              </p:par>
                              <p:par>
                                <p:cTn id="148" presetID="1" presetClass="entr" presetSubtype="0" fill="hold" nodeType="withEffect">
                                  <p:stCondLst>
                                    <p:cond delay="100"/>
                                  </p:stCondLst>
                                  <p:childTnLst>
                                    <p:set>
                                      <p:cBhvr>
                                        <p:cTn id="149" dur="1" fill="hold">
                                          <p:stCondLst>
                                            <p:cond delay="0"/>
                                          </p:stCondLst>
                                        </p:cTn>
                                        <p:tgtEl>
                                          <p:spTgt spid="6161"/>
                                        </p:tgtEl>
                                        <p:attrNameLst>
                                          <p:attrName>style.visibility</p:attrName>
                                        </p:attrNameLst>
                                      </p:cBhvr>
                                      <p:to>
                                        <p:strVal val="visible"/>
                                      </p:to>
                                    </p:set>
                                  </p:childTnLst>
                                </p:cTn>
                              </p:par>
                              <p:par>
                                <p:cTn id="150" presetID="10" presetClass="entr" presetSubtype="0" fill="hold" nodeType="withEffect">
                                  <p:stCondLst>
                                    <p:cond delay="100"/>
                                  </p:stCondLst>
                                  <p:childTnLst>
                                    <p:set>
                                      <p:cBhvr>
                                        <p:cTn id="151" dur="1" fill="hold">
                                          <p:stCondLst>
                                            <p:cond delay="0"/>
                                          </p:stCondLst>
                                        </p:cTn>
                                        <p:tgtEl>
                                          <p:spTgt spid="6161"/>
                                        </p:tgtEl>
                                        <p:attrNameLst>
                                          <p:attrName>style.visibility</p:attrName>
                                        </p:attrNameLst>
                                      </p:cBhvr>
                                      <p:to>
                                        <p:strVal val="visible"/>
                                      </p:to>
                                    </p:set>
                                    <p:anim calcmode="lin" valueType="num">
                                      <p:cBhvr>
                                        <p:cTn id="152" dur="500" fill="hold"/>
                                        <p:tgtEl>
                                          <p:spTgt spid="6161"/>
                                        </p:tgtEl>
                                        <p:attrNameLst>
                                          <p:attrName>ppt_w</p:attrName>
                                        </p:attrNameLst>
                                      </p:cBhvr>
                                      <p:tavLst>
                                        <p:tav tm="0">
                                          <p:val>
                                            <p:fltVal val="0"/>
                                          </p:val>
                                        </p:tav>
                                        <p:tav tm="100000">
                                          <p:val>
                                            <p:strVal val="#ppt_w"/>
                                          </p:val>
                                        </p:tav>
                                      </p:tavLst>
                                    </p:anim>
                                    <p:anim calcmode="lin" valueType="num">
                                      <p:cBhvr>
                                        <p:cTn id="153" dur="500" fill="hold"/>
                                        <p:tgtEl>
                                          <p:spTgt spid="6161"/>
                                        </p:tgtEl>
                                        <p:attrNameLst>
                                          <p:attrName>ppt_h</p:attrName>
                                        </p:attrNameLst>
                                      </p:cBhvr>
                                      <p:tavLst>
                                        <p:tav tm="0">
                                          <p:val>
                                            <p:fltVal val="0"/>
                                          </p:val>
                                        </p:tav>
                                        <p:tav tm="100000">
                                          <p:val>
                                            <p:strVal val="#ppt_h"/>
                                          </p:val>
                                        </p:tav>
                                      </p:tavLst>
                                    </p:anim>
                                    <p:animEffect transition="in" filter="fade">
                                      <p:cBhvr>
                                        <p:cTn id="154" dur="500"/>
                                        <p:tgtEl>
                                          <p:spTgt spid="6161"/>
                                        </p:tgtEl>
                                      </p:cBhvr>
                                    </p:animEffect>
                                  </p:childTnLst>
                                </p:cTn>
                              </p:par>
                              <p:par>
                                <p:cTn id="155" presetID="35" presetClass="path" presetSubtype="0" accel="50000" fill="hold" nodeType="withEffect">
                                  <p:stCondLst>
                                    <p:cond delay="100"/>
                                  </p:stCondLst>
                                  <p:childTnLst>
                                    <p:animMotion origin="layout" path="M 2.46942E-6 2.49769E-7 L -0.17695 -0.07054 " pathEditMode="relative" rAng="0" ptsTypes="AA">
                                      <p:cBhvr>
                                        <p:cTn id="156" dur="700" spd="-99800" fill="hold"/>
                                        <p:tgtEl>
                                          <p:spTgt spid="6161"/>
                                        </p:tgtEl>
                                        <p:attrNameLst>
                                          <p:attrName>ppt_x</p:attrName>
                                          <p:attrName>ppt_y</p:attrName>
                                        </p:attrNameLst>
                                      </p:cBhvr>
                                      <p:rCtr x="-8600" y="-3300"/>
                                    </p:animMotion>
                                  </p:childTnLst>
                                </p:cTn>
                              </p:par>
                              <p:par>
                                <p:cTn id="157" presetID="1" presetClass="entr" presetSubtype="0" fill="hold" nodeType="withEffect">
                                  <p:stCondLst>
                                    <p:cond delay="400"/>
                                  </p:stCondLst>
                                  <p:childTnLst>
                                    <p:set>
                                      <p:cBhvr>
                                        <p:cTn id="158" dur="1" fill="hold">
                                          <p:stCondLst>
                                            <p:cond delay="0"/>
                                          </p:stCondLst>
                                        </p:cTn>
                                        <p:tgtEl>
                                          <p:spTgt spid="6180"/>
                                        </p:tgtEl>
                                        <p:attrNameLst>
                                          <p:attrName>style.visibility</p:attrName>
                                        </p:attrNameLst>
                                      </p:cBhvr>
                                      <p:to>
                                        <p:strVal val="visible"/>
                                      </p:to>
                                    </p:set>
                                  </p:childTnLst>
                                </p:cTn>
                              </p:par>
                              <p:par>
                                <p:cTn id="159" presetID="10" presetClass="entr" presetSubtype="0" fill="hold" nodeType="withEffect">
                                  <p:stCondLst>
                                    <p:cond delay="400"/>
                                  </p:stCondLst>
                                  <p:childTnLst>
                                    <p:set>
                                      <p:cBhvr>
                                        <p:cTn id="160" dur="1" fill="hold">
                                          <p:stCondLst>
                                            <p:cond delay="0"/>
                                          </p:stCondLst>
                                        </p:cTn>
                                        <p:tgtEl>
                                          <p:spTgt spid="6180"/>
                                        </p:tgtEl>
                                        <p:attrNameLst>
                                          <p:attrName>style.visibility</p:attrName>
                                        </p:attrNameLst>
                                      </p:cBhvr>
                                      <p:to>
                                        <p:strVal val="visible"/>
                                      </p:to>
                                    </p:set>
                                    <p:anim calcmode="lin" valueType="num">
                                      <p:cBhvr>
                                        <p:cTn id="161" dur="500" fill="hold"/>
                                        <p:tgtEl>
                                          <p:spTgt spid="6180"/>
                                        </p:tgtEl>
                                        <p:attrNameLst>
                                          <p:attrName>ppt_w</p:attrName>
                                        </p:attrNameLst>
                                      </p:cBhvr>
                                      <p:tavLst>
                                        <p:tav tm="0">
                                          <p:val>
                                            <p:fltVal val="0"/>
                                          </p:val>
                                        </p:tav>
                                        <p:tav tm="100000">
                                          <p:val>
                                            <p:strVal val="#ppt_w"/>
                                          </p:val>
                                        </p:tav>
                                      </p:tavLst>
                                    </p:anim>
                                    <p:anim calcmode="lin" valueType="num">
                                      <p:cBhvr>
                                        <p:cTn id="162" dur="500" fill="hold"/>
                                        <p:tgtEl>
                                          <p:spTgt spid="6180"/>
                                        </p:tgtEl>
                                        <p:attrNameLst>
                                          <p:attrName>ppt_h</p:attrName>
                                        </p:attrNameLst>
                                      </p:cBhvr>
                                      <p:tavLst>
                                        <p:tav tm="0">
                                          <p:val>
                                            <p:fltVal val="0"/>
                                          </p:val>
                                        </p:tav>
                                        <p:tav tm="100000">
                                          <p:val>
                                            <p:strVal val="#ppt_h"/>
                                          </p:val>
                                        </p:tav>
                                      </p:tavLst>
                                    </p:anim>
                                    <p:animEffect transition="in" filter="fade">
                                      <p:cBhvr>
                                        <p:cTn id="163" dur="500"/>
                                        <p:tgtEl>
                                          <p:spTgt spid="6180"/>
                                        </p:tgtEl>
                                      </p:cBhvr>
                                    </p:animEffect>
                                  </p:childTnLst>
                                </p:cTn>
                              </p:par>
                              <p:par>
                                <p:cTn id="164" presetID="35" presetClass="path" presetSubtype="0" accel="50000" fill="hold" nodeType="withEffect">
                                  <p:stCondLst>
                                    <p:cond delay="400"/>
                                  </p:stCondLst>
                                  <p:childTnLst>
                                    <p:animMotion origin="layout" path="M 1.01483E-7 -2.10916E-6 L -0.14325 -0.10199 " pathEditMode="relative" rAng="0" ptsTypes="AA">
                                      <p:cBhvr>
                                        <p:cTn id="165" dur="700" spd="-99800" fill="hold"/>
                                        <p:tgtEl>
                                          <p:spTgt spid="6180"/>
                                        </p:tgtEl>
                                        <p:attrNameLst>
                                          <p:attrName>ppt_x</p:attrName>
                                          <p:attrName>ppt_y</p:attrName>
                                        </p:attrNameLst>
                                      </p:cBhvr>
                                      <p:rCtr x="-7000" y="-4900"/>
                                    </p:animMotion>
                                  </p:childTnLst>
                                </p:cTn>
                              </p:par>
                              <p:par>
                                <p:cTn id="166" presetID="1" presetClass="entr" presetSubtype="0" fill="hold" nodeType="withEffect">
                                  <p:stCondLst>
                                    <p:cond delay="300"/>
                                  </p:stCondLst>
                                  <p:childTnLst>
                                    <p:set>
                                      <p:cBhvr>
                                        <p:cTn id="167" dur="1" fill="hold">
                                          <p:stCondLst>
                                            <p:cond delay="0"/>
                                          </p:stCondLst>
                                        </p:cTn>
                                        <p:tgtEl>
                                          <p:spTgt spid="6176"/>
                                        </p:tgtEl>
                                        <p:attrNameLst>
                                          <p:attrName>style.visibility</p:attrName>
                                        </p:attrNameLst>
                                      </p:cBhvr>
                                      <p:to>
                                        <p:strVal val="visible"/>
                                      </p:to>
                                    </p:set>
                                  </p:childTnLst>
                                </p:cTn>
                              </p:par>
                              <p:par>
                                <p:cTn id="168" presetID="10" presetClass="entr" presetSubtype="0" fill="hold" nodeType="withEffect">
                                  <p:stCondLst>
                                    <p:cond delay="300"/>
                                  </p:stCondLst>
                                  <p:childTnLst>
                                    <p:set>
                                      <p:cBhvr>
                                        <p:cTn id="169" dur="1" fill="hold">
                                          <p:stCondLst>
                                            <p:cond delay="0"/>
                                          </p:stCondLst>
                                        </p:cTn>
                                        <p:tgtEl>
                                          <p:spTgt spid="6176"/>
                                        </p:tgtEl>
                                        <p:attrNameLst>
                                          <p:attrName>style.visibility</p:attrName>
                                        </p:attrNameLst>
                                      </p:cBhvr>
                                      <p:to>
                                        <p:strVal val="visible"/>
                                      </p:to>
                                    </p:set>
                                    <p:anim calcmode="lin" valueType="num">
                                      <p:cBhvr>
                                        <p:cTn id="170" dur="500" fill="hold"/>
                                        <p:tgtEl>
                                          <p:spTgt spid="6176"/>
                                        </p:tgtEl>
                                        <p:attrNameLst>
                                          <p:attrName>ppt_w</p:attrName>
                                        </p:attrNameLst>
                                      </p:cBhvr>
                                      <p:tavLst>
                                        <p:tav tm="0">
                                          <p:val>
                                            <p:fltVal val="0"/>
                                          </p:val>
                                        </p:tav>
                                        <p:tav tm="100000">
                                          <p:val>
                                            <p:strVal val="#ppt_w"/>
                                          </p:val>
                                        </p:tav>
                                      </p:tavLst>
                                    </p:anim>
                                    <p:anim calcmode="lin" valueType="num">
                                      <p:cBhvr>
                                        <p:cTn id="171" dur="500" fill="hold"/>
                                        <p:tgtEl>
                                          <p:spTgt spid="6176"/>
                                        </p:tgtEl>
                                        <p:attrNameLst>
                                          <p:attrName>ppt_h</p:attrName>
                                        </p:attrNameLst>
                                      </p:cBhvr>
                                      <p:tavLst>
                                        <p:tav tm="0">
                                          <p:val>
                                            <p:fltVal val="0"/>
                                          </p:val>
                                        </p:tav>
                                        <p:tav tm="100000">
                                          <p:val>
                                            <p:strVal val="#ppt_h"/>
                                          </p:val>
                                        </p:tav>
                                      </p:tavLst>
                                    </p:anim>
                                    <p:animEffect transition="in" filter="fade">
                                      <p:cBhvr>
                                        <p:cTn id="172" dur="500"/>
                                        <p:tgtEl>
                                          <p:spTgt spid="6176"/>
                                        </p:tgtEl>
                                      </p:cBhvr>
                                    </p:animEffect>
                                  </p:childTnLst>
                                </p:cTn>
                              </p:par>
                              <p:par>
                                <p:cTn id="173" presetID="35" presetClass="path" presetSubtype="0" accel="50000" fill="hold" nodeType="withEffect">
                                  <p:stCondLst>
                                    <p:cond delay="300"/>
                                  </p:stCondLst>
                                  <p:childTnLst>
                                    <p:animMotion origin="layout" path="M 3.01848E-6 4.58834E-6 L -0.09446 -0.04603 " pathEditMode="relative" rAng="0" ptsTypes="AA">
                                      <p:cBhvr>
                                        <p:cTn id="174" dur="700" spd="-99800" fill="hold"/>
                                        <p:tgtEl>
                                          <p:spTgt spid="6176"/>
                                        </p:tgtEl>
                                        <p:attrNameLst>
                                          <p:attrName>ppt_x</p:attrName>
                                          <p:attrName>ppt_y</p:attrName>
                                        </p:attrNameLst>
                                      </p:cBhvr>
                                      <p:rCtr x="-4500" y="-2100"/>
                                    </p:animMotion>
                                  </p:childTnLst>
                                </p:cTn>
                              </p:par>
                            </p:childTnLst>
                          </p:cTn>
                        </p:par>
                        <p:par>
                          <p:cTn id="175" fill="hold">
                            <p:stCondLst>
                              <p:cond delay="2300"/>
                            </p:stCondLst>
                            <p:childTnLst>
                              <p:par>
                                <p:cTn id="176" presetID="1" presetClass="entr" presetSubtype="0" fill="hold" grpId="0" nodeType="afterEffect">
                                  <p:stCondLst>
                                    <p:cond delay="0"/>
                                  </p:stCondLst>
                                  <p:childTnLst>
                                    <p:set>
                                      <p:cBhvr>
                                        <p:cTn id="177" dur="1" fill="hold">
                                          <p:stCondLst>
                                            <p:cond delay="0"/>
                                          </p:stCondLst>
                                        </p:cTn>
                                        <p:tgtEl>
                                          <p:spTgt spid="6147"/>
                                        </p:tgtEl>
                                        <p:attrNameLst>
                                          <p:attrName>style.visibility</p:attrName>
                                        </p:attrNameLst>
                                      </p:cBhvr>
                                      <p:to>
                                        <p:strVal val="visible"/>
                                      </p:to>
                                    </p:set>
                                  </p:childTnLst>
                                </p:cTn>
                              </p:par>
                              <p:par>
                                <p:cTn id="178" presetID="10" presetClass="entr" presetSubtype="0" fill="hold" grpId="1" nodeType="withEffect">
                                  <p:stCondLst>
                                    <p:cond delay="0"/>
                                  </p:stCondLst>
                                  <p:childTnLst>
                                    <p:set>
                                      <p:cBhvr>
                                        <p:cTn id="179" dur="1" fill="hold">
                                          <p:stCondLst>
                                            <p:cond delay="0"/>
                                          </p:stCondLst>
                                        </p:cTn>
                                        <p:tgtEl>
                                          <p:spTgt spid="6147"/>
                                        </p:tgtEl>
                                        <p:attrNameLst>
                                          <p:attrName>style.visibility</p:attrName>
                                        </p:attrNameLst>
                                      </p:cBhvr>
                                      <p:to>
                                        <p:strVal val="visible"/>
                                      </p:to>
                                    </p:set>
                                    <p:anim calcmode="lin" valueType="num">
                                      <p:cBhvr>
                                        <p:cTn id="180" dur="500" fill="hold"/>
                                        <p:tgtEl>
                                          <p:spTgt spid="6147"/>
                                        </p:tgtEl>
                                        <p:attrNameLst>
                                          <p:attrName>ppt_w</p:attrName>
                                        </p:attrNameLst>
                                      </p:cBhvr>
                                      <p:tavLst>
                                        <p:tav tm="0">
                                          <p:val>
                                            <p:fltVal val="0"/>
                                          </p:val>
                                        </p:tav>
                                        <p:tav tm="100000">
                                          <p:val>
                                            <p:strVal val="#ppt_w"/>
                                          </p:val>
                                        </p:tav>
                                      </p:tavLst>
                                    </p:anim>
                                    <p:anim calcmode="lin" valueType="num">
                                      <p:cBhvr>
                                        <p:cTn id="181" dur="500" fill="hold"/>
                                        <p:tgtEl>
                                          <p:spTgt spid="6147"/>
                                        </p:tgtEl>
                                        <p:attrNameLst>
                                          <p:attrName>ppt_h</p:attrName>
                                        </p:attrNameLst>
                                      </p:cBhvr>
                                      <p:tavLst>
                                        <p:tav tm="0">
                                          <p:val>
                                            <p:fltVal val="0"/>
                                          </p:val>
                                        </p:tav>
                                        <p:tav tm="100000">
                                          <p:val>
                                            <p:strVal val="#ppt_h"/>
                                          </p:val>
                                        </p:tav>
                                      </p:tavLst>
                                    </p:anim>
                                    <p:animEffect transition="in" filter="fade">
                                      <p:cBhvr>
                                        <p:cTn id="182" dur="500"/>
                                        <p:tgtEl>
                                          <p:spTgt spid="6147"/>
                                        </p:tgtEl>
                                      </p:cBhvr>
                                    </p:animEffect>
                                  </p:childTnLst>
                                </p:cTn>
                              </p:par>
                              <p:par>
                                <p:cTn id="183" presetID="35" presetClass="path" presetSubtype="0" accel="50000" fill="hold" grpId="2" nodeType="withEffect">
                                  <p:stCondLst>
                                    <p:cond delay="0"/>
                                  </p:stCondLst>
                                  <p:childTnLst>
                                    <p:animMotion origin="layout" path="M 4.99285E-6 0 L -0.82829 0.24398 " pathEditMode="relative" rAng="0" ptsTypes="AA">
                                      <p:cBhvr>
                                        <p:cTn id="184" dur="1000" spd="-99800" fill="hold"/>
                                        <p:tgtEl>
                                          <p:spTgt spid="6147"/>
                                        </p:tgtEl>
                                        <p:attrNameLst>
                                          <p:attrName>ppt_x</p:attrName>
                                          <p:attrName>ppt_y</p:attrName>
                                        </p:attrNameLst>
                                      </p:cBhvr>
                                      <p:rCtr x="-41200" y="12200"/>
                                    </p:animMotion>
                                  </p:childTnLst>
                                </p:cTn>
                              </p:par>
                              <p:par>
                                <p:cTn id="185" presetID="22" presetClass="entr" presetSubtype="2" fill="hold" grpId="0" nodeType="withEffect">
                                  <p:stCondLst>
                                    <p:cond delay="950"/>
                                  </p:stCondLst>
                                  <p:childTnLst>
                                    <p:set>
                                      <p:cBhvr>
                                        <p:cTn id="186" dur="1" fill="hold">
                                          <p:stCondLst>
                                            <p:cond delay="0"/>
                                          </p:stCondLst>
                                        </p:cTn>
                                        <p:tgtEl>
                                          <p:spTgt spid="6170"/>
                                        </p:tgtEl>
                                        <p:attrNameLst>
                                          <p:attrName>style.visibility</p:attrName>
                                        </p:attrNameLst>
                                      </p:cBhvr>
                                      <p:to>
                                        <p:strVal val="visible"/>
                                      </p:to>
                                    </p:set>
                                    <p:animEffect transition="in" filter="wipe(right)">
                                      <p:cBhvr>
                                        <p:cTn id="187" dur="50"/>
                                        <p:tgtEl>
                                          <p:spTgt spid="6170"/>
                                        </p:tgtEl>
                                      </p:cBhvr>
                                    </p:animEffect>
                                  </p:childTnLst>
                                </p:cTn>
                              </p:par>
                              <p:par>
                                <p:cTn id="188" presetID="1" presetClass="entr" presetSubtype="0" fill="hold" grpId="0" nodeType="withEffect">
                                  <p:stCondLst>
                                    <p:cond delay="100"/>
                                  </p:stCondLst>
                                  <p:childTnLst>
                                    <p:set>
                                      <p:cBhvr>
                                        <p:cTn id="189" dur="1" fill="hold">
                                          <p:stCondLst>
                                            <p:cond delay="0"/>
                                          </p:stCondLst>
                                        </p:cTn>
                                        <p:tgtEl>
                                          <p:spTgt spid="6148"/>
                                        </p:tgtEl>
                                        <p:attrNameLst>
                                          <p:attrName>style.visibility</p:attrName>
                                        </p:attrNameLst>
                                      </p:cBhvr>
                                      <p:to>
                                        <p:strVal val="visible"/>
                                      </p:to>
                                    </p:set>
                                  </p:childTnLst>
                                </p:cTn>
                              </p:par>
                              <p:par>
                                <p:cTn id="190" presetID="10" presetClass="entr" presetSubtype="0" fill="hold" grpId="1" nodeType="withEffect">
                                  <p:stCondLst>
                                    <p:cond delay="100"/>
                                  </p:stCondLst>
                                  <p:childTnLst>
                                    <p:set>
                                      <p:cBhvr>
                                        <p:cTn id="191" dur="1" fill="hold">
                                          <p:stCondLst>
                                            <p:cond delay="0"/>
                                          </p:stCondLst>
                                        </p:cTn>
                                        <p:tgtEl>
                                          <p:spTgt spid="6148"/>
                                        </p:tgtEl>
                                        <p:attrNameLst>
                                          <p:attrName>style.visibility</p:attrName>
                                        </p:attrNameLst>
                                      </p:cBhvr>
                                      <p:to>
                                        <p:strVal val="visible"/>
                                      </p:to>
                                    </p:set>
                                    <p:anim calcmode="lin" valueType="num">
                                      <p:cBhvr>
                                        <p:cTn id="192" dur="500" fill="hold"/>
                                        <p:tgtEl>
                                          <p:spTgt spid="6148"/>
                                        </p:tgtEl>
                                        <p:attrNameLst>
                                          <p:attrName>ppt_w</p:attrName>
                                        </p:attrNameLst>
                                      </p:cBhvr>
                                      <p:tavLst>
                                        <p:tav tm="0">
                                          <p:val>
                                            <p:fltVal val="0"/>
                                          </p:val>
                                        </p:tav>
                                        <p:tav tm="100000">
                                          <p:val>
                                            <p:strVal val="#ppt_w"/>
                                          </p:val>
                                        </p:tav>
                                      </p:tavLst>
                                    </p:anim>
                                    <p:anim calcmode="lin" valueType="num">
                                      <p:cBhvr>
                                        <p:cTn id="193" dur="500" fill="hold"/>
                                        <p:tgtEl>
                                          <p:spTgt spid="6148"/>
                                        </p:tgtEl>
                                        <p:attrNameLst>
                                          <p:attrName>ppt_h</p:attrName>
                                        </p:attrNameLst>
                                      </p:cBhvr>
                                      <p:tavLst>
                                        <p:tav tm="0">
                                          <p:val>
                                            <p:fltVal val="0"/>
                                          </p:val>
                                        </p:tav>
                                        <p:tav tm="100000">
                                          <p:val>
                                            <p:strVal val="#ppt_h"/>
                                          </p:val>
                                        </p:tav>
                                      </p:tavLst>
                                    </p:anim>
                                    <p:animEffect transition="in" filter="fade">
                                      <p:cBhvr>
                                        <p:cTn id="194" dur="500"/>
                                        <p:tgtEl>
                                          <p:spTgt spid="6148"/>
                                        </p:tgtEl>
                                      </p:cBhvr>
                                    </p:animEffect>
                                  </p:childTnLst>
                                </p:cTn>
                              </p:par>
                              <p:par>
                                <p:cTn id="195" presetID="35" presetClass="path" presetSubtype="0" accel="50000" fill="hold" grpId="2" nodeType="withEffect">
                                  <p:stCondLst>
                                    <p:cond delay="100"/>
                                  </p:stCondLst>
                                  <p:childTnLst>
                                    <p:animMotion origin="layout" path="M 4.99285E-6 -3.7037E-7 L -0.82829 0.13611 " pathEditMode="relative" rAng="0" ptsTypes="AA">
                                      <p:cBhvr>
                                        <p:cTn id="196" dur="1000" spd="-99800" fill="hold"/>
                                        <p:tgtEl>
                                          <p:spTgt spid="6148"/>
                                        </p:tgtEl>
                                        <p:attrNameLst>
                                          <p:attrName>ppt_x</p:attrName>
                                          <p:attrName>ppt_y</p:attrName>
                                        </p:attrNameLst>
                                      </p:cBhvr>
                                      <p:rCtr x="-41200" y="6800"/>
                                    </p:animMotion>
                                  </p:childTnLst>
                                </p:cTn>
                              </p:par>
                              <p:par>
                                <p:cTn id="197" presetID="22" presetClass="entr" presetSubtype="2" fill="hold" grpId="0" nodeType="withEffect">
                                  <p:stCondLst>
                                    <p:cond delay="1050"/>
                                  </p:stCondLst>
                                  <p:childTnLst>
                                    <p:set>
                                      <p:cBhvr>
                                        <p:cTn id="198" dur="1" fill="hold">
                                          <p:stCondLst>
                                            <p:cond delay="0"/>
                                          </p:stCondLst>
                                        </p:cTn>
                                        <p:tgtEl>
                                          <p:spTgt spid="6171"/>
                                        </p:tgtEl>
                                        <p:attrNameLst>
                                          <p:attrName>style.visibility</p:attrName>
                                        </p:attrNameLst>
                                      </p:cBhvr>
                                      <p:to>
                                        <p:strVal val="visible"/>
                                      </p:to>
                                    </p:set>
                                    <p:animEffect transition="in" filter="wipe(right)">
                                      <p:cBhvr>
                                        <p:cTn id="199" dur="50"/>
                                        <p:tgtEl>
                                          <p:spTgt spid="6171"/>
                                        </p:tgtEl>
                                      </p:cBhvr>
                                    </p:animEffect>
                                  </p:childTnLst>
                                </p:cTn>
                              </p:par>
                              <p:par>
                                <p:cTn id="200" presetID="1" presetClass="entr" presetSubtype="0" fill="hold" grpId="0" nodeType="withEffect">
                                  <p:stCondLst>
                                    <p:cond delay="200"/>
                                  </p:stCondLst>
                                  <p:childTnLst>
                                    <p:set>
                                      <p:cBhvr>
                                        <p:cTn id="201" dur="1" fill="hold">
                                          <p:stCondLst>
                                            <p:cond delay="0"/>
                                          </p:stCondLst>
                                        </p:cTn>
                                        <p:tgtEl>
                                          <p:spTgt spid="6149"/>
                                        </p:tgtEl>
                                        <p:attrNameLst>
                                          <p:attrName>style.visibility</p:attrName>
                                        </p:attrNameLst>
                                      </p:cBhvr>
                                      <p:to>
                                        <p:strVal val="visible"/>
                                      </p:to>
                                    </p:set>
                                  </p:childTnLst>
                                </p:cTn>
                              </p:par>
                              <p:par>
                                <p:cTn id="202" presetID="10" presetClass="entr" presetSubtype="0" fill="hold" grpId="1" nodeType="withEffect">
                                  <p:stCondLst>
                                    <p:cond delay="200"/>
                                  </p:stCondLst>
                                  <p:childTnLst>
                                    <p:set>
                                      <p:cBhvr>
                                        <p:cTn id="203" dur="1" fill="hold">
                                          <p:stCondLst>
                                            <p:cond delay="0"/>
                                          </p:stCondLst>
                                        </p:cTn>
                                        <p:tgtEl>
                                          <p:spTgt spid="6149"/>
                                        </p:tgtEl>
                                        <p:attrNameLst>
                                          <p:attrName>style.visibility</p:attrName>
                                        </p:attrNameLst>
                                      </p:cBhvr>
                                      <p:to>
                                        <p:strVal val="visible"/>
                                      </p:to>
                                    </p:set>
                                    <p:anim calcmode="lin" valueType="num">
                                      <p:cBhvr>
                                        <p:cTn id="204" dur="500" fill="hold"/>
                                        <p:tgtEl>
                                          <p:spTgt spid="6149"/>
                                        </p:tgtEl>
                                        <p:attrNameLst>
                                          <p:attrName>ppt_w</p:attrName>
                                        </p:attrNameLst>
                                      </p:cBhvr>
                                      <p:tavLst>
                                        <p:tav tm="0">
                                          <p:val>
                                            <p:fltVal val="0"/>
                                          </p:val>
                                        </p:tav>
                                        <p:tav tm="100000">
                                          <p:val>
                                            <p:strVal val="#ppt_w"/>
                                          </p:val>
                                        </p:tav>
                                      </p:tavLst>
                                    </p:anim>
                                    <p:anim calcmode="lin" valueType="num">
                                      <p:cBhvr>
                                        <p:cTn id="205" dur="500" fill="hold"/>
                                        <p:tgtEl>
                                          <p:spTgt spid="6149"/>
                                        </p:tgtEl>
                                        <p:attrNameLst>
                                          <p:attrName>ppt_h</p:attrName>
                                        </p:attrNameLst>
                                      </p:cBhvr>
                                      <p:tavLst>
                                        <p:tav tm="0">
                                          <p:val>
                                            <p:fltVal val="0"/>
                                          </p:val>
                                        </p:tav>
                                        <p:tav tm="100000">
                                          <p:val>
                                            <p:strVal val="#ppt_h"/>
                                          </p:val>
                                        </p:tav>
                                      </p:tavLst>
                                    </p:anim>
                                    <p:animEffect transition="in" filter="fade">
                                      <p:cBhvr>
                                        <p:cTn id="206" dur="500"/>
                                        <p:tgtEl>
                                          <p:spTgt spid="6149"/>
                                        </p:tgtEl>
                                      </p:cBhvr>
                                    </p:animEffect>
                                  </p:childTnLst>
                                </p:cTn>
                              </p:par>
                              <p:par>
                                <p:cTn id="207" presetID="35" presetClass="path" presetSubtype="0" accel="50000" fill="hold" grpId="2" nodeType="withEffect">
                                  <p:stCondLst>
                                    <p:cond delay="200"/>
                                  </p:stCondLst>
                                  <p:childTnLst>
                                    <p:animMotion origin="layout" path="M 4.99285E-6 -2.22222E-6 L -0.82829 0.02801 " pathEditMode="relative" rAng="0" ptsTypes="AA">
                                      <p:cBhvr>
                                        <p:cTn id="208" dur="1000" spd="-99800" fill="hold"/>
                                        <p:tgtEl>
                                          <p:spTgt spid="6149"/>
                                        </p:tgtEl>
                                        <p:attrNameLst>
                                          <p:attrName>ppt_x</p:attrName>
                                          <p:attrName>ppt_y</p:attrName>
                                        </p:attrNameLst>
                                      </p:cBhvr>
                                      <p:rCtr x="-41200" y="1400"/>
                                    </p:animMotion>
                                  </p:childTnLst>
                                </p:cTn>
                              </p:par>
                              <p:par>
                                <p:cTn id="209" presetID="22" presetClass="entr" presetSubtype="2" fill="hold" grpId="0" nodeType="withEffect">
                                  <p:stCondLst>
                                    <p:cond delay="1150"/>
                                  </p:stCondLst>
                                  <p:childTnLst>
                                    <p:set>
                                      <p:cBhvr>
                                        <p:cTn id="210" dur="1" fill="hold">
                                          <p:stCondLst>
                                            <p:cond delay="0"/>
                                          </p:stCondLst>
                                        </p:cTn>
                                        <p:tgtEl>
                                          <p:spTgt spid="6172"/>
                                        </p:tgtEl>
                                        <p:attrNameLst>
                                          <p:attrName>style.visibility</p:attrName>
                                        </p:attrNameLst>
                                      </p:cBhvr>
                                      <p:to>
                                        <p:strVal val="visible"/>
                                      </p:to>
                                    </p:set>
                                    <p:animEffect transition="in" filter="wipe(right)">
                                      <p:cBhvr>
                                        <p:cTn id="211" dur="50"/>
                                        <p:tgtEl>
                                          <p:spTgt spid="6172"/>
                                        </p:tgtEl>
                                      </p:cBhvr>
                                    </p:animEffect>
                                  </p:childTnLst>
                                </p:cTn>
                              </p:par>
                              <p:par>
                                <p:cTn id="212" presetID="1" presetClass="entr" presetSubtype="0" fill="hold" grpId="0" nodeType="withEffect">
                                  <p:stCondLst>
                                    <p:cond delay="300"/>
                                  </p:stCondLst>
                                  <p:childTnLst>
                                    <p:set>
                                      <p:cBhvr>
                                        <p:cTn id="213" dur="1" fill="hold">
                                          <p:stCondLst>
                                            <p:cond delay="0"/>
                                          </p:stCondLst>
                                        </p:cTn>
                                        <p:tgtEl>
                                          <p:spTgt spid="6150"/>
                                        </p:tgtEl>
                                        <p:attrNameLst>
                                          <p:attrName>style.visibility</p:attrName>
                                        </p:attrNameLst>
                                      </p:cBhvr>
                                      <p:to>
                                        <p:strVal val="visible"/>
                                      </p:to>
                                    </p:set>
                                  </p:childTnLst>
                                </p:cTn>
                              </p:par>
                              <p:par>
                                <p:cTn id="214" presetID="10" presetClass="entr" presetSubtype="0" fill="hold" grpId="1" nodeType="withEffect">
                                  <p:stCondLst>
                                    <p:cond delay="300"/>
                                  </p:stCondLst>
                                  <p:childTnLst>
                                    <p:set>
                                      <p:cBhvr>
                                        <p:cTn id="215" dur="1" fill="hold">
                                          <p:stCondLst>
                                            <p:cond delay="0"/>
                                          </p:stCondLst>
                                        </p:cTn>
                                        <p:tgtEl>
                                          <p:spTgt spid="6150"/>
                                        </p:tgtEl>
                                        <p:attrNameLst>
                                          <p:attrName>style.visibility</p:attrName>
                                        </p:attrNameLst>
                                      </p:cBhvr>
                                      <p:to>
                                        <p:strVal val="visible"/>
                                      </p:to>
                                    </p:set>
                                    <p:anim calcmode="lin" valueType="num">
                                      <p:cBhvr>
                                        <p:cTn id="216" dur="500" fill="hold"/>
                                        <p:tgtEl>
                                          <p:spTgt spid="6150"/>
                                        </p:tgtEl>
                                        <p:attrNameLst>
                                          <p:attrName>ppt_w</p:attrName>
                                        </p:attrNameLst>
                                      </p:cBhvr>
                                      <p:tavLst>
                                        <p:tav tm="0">
                                          <p:val>
                                            <p:fltVal val="0"/>
                                          </p:val>
                                        </p:tav>
                                        <p:tav tm="100000">
                                          <p:val>
                                            <p:strVal val="#ppt_w"/>
                                          </p:val>
                                        </p:tav>
                                      </p:tavLst>
                                    </p:anim>
                                    <p:anim calcmode="lin" valueType="num">
                                      <p:cBhvr>
                                        <p:cTn id="217" dur="500" fill="hold"/>
                                        <p:tgtEl>
                                          <p:spTgt spid="6150"/>
                                        </p:tgtEl>
                                        <p:attrNameLst>
                                          <p:attrName>ppt_h</p:attrName>
                                        </p:attrNameLst>
                                      </p:cBhvr>
                                      <p:tavLst>
                                        <p:tav tm="0">
                                          <p:val>
                                            <p:fltVal val="0"/>
                                          </p:val>
                                        </p:tav>
                                        <p:tav tm="100000">
                                          <p:val>
                                            <p:strVal val="#ppt_h"/>
                                          </p:val>
                                        </p:tav>
                                      </p:tavLst>
                                    </p:anim>
                                    <p:animEffect transition="in" filter="fade">
                                      <p:cBhvr>
                                        <p:cTn id="218" dur="500"/>
                                        <p:tgtEl>
                                          <p:spTgt spid="6150"/>
                                        </p:tgtEl>
                                      </p:cBhvr>
                                    </p:animEffect>
                                  </p:childTnLst>
                                </p:cTn>
                              </p:par>
                              <p:par>
                                <p:cTn id="219" presetID="35" presetClass="path" presetSubtype="0" accel="50000" fill="hold" grpId="2" nodeType="withEffect">
                                  <p:stCondLst>
                                    <p:cond delay="300"/>
                                  </p:stCondLst>
                                  <p:childTnLst>
                                    <p:animMotion origin="layout" path="M 4.99285E-6 -2.59259E-6 L -0.82829 -0.07986 " pathEditMode="relative" rAng="0" ptsTypes="AA">
                                      <p:cBhvr>
                                        <p:cTn id="220" dur="1000" spd="-99800" fill="hold"/>
                                        <p:tgtEl>
                                          <p:spTgt spid="6150"/>
                                        </p:tgtEl>
                                        <p:attrNameLst>
                                          <p:attrName>ppt_x</p:attrName>
                                          <p:attrName>ppt_y</p:attrName>
                                        </p:attrNameLst>
                                      </p:cBhvr>
                                      <p:rCtr x="-41200" y="-3800"/>
                                    </p:animMotion>
                                  </p:childTnLst>
                                </p:cTn>
                              </p:par>
                              <p:par>
                                <p:cTn id="221" presetID="22" presetClass="entr" presetSubtype="2" fill="hold" grpId="0" nodeType="withEffect">
                                  <p:stCondLst>
                                    <p:cond delay="1250"/>
                                  </p:stCondLst>
                                  <p:childTnLst>
                                    <p:set>
                                      <p:cBhvr>
                                        <p:cTn id="222" dur="1" fill="hold">
                                          <p:stCondLst>
                                            <p:cond delay="0"/>
                                          </p:stCondLst>
                                        </p:cTn>
                                        <p:tgtEl>
                                          <p:spTgt spid="6173"/>
                                        </p:tgtEl>
                                        <p:attrNameLst>
                                          <p:attrName>style.visibility</p:attrName>
                                        </p:attrNameLst>
                                      </p:cBhvr>
                                      <p:to>
                                        <p:strVal val="visible"/>
                                      </p:to>
                                    </p:set>
                                    <p:animEffect transition="in" filter="wipe(right)">
                                      <p:cBhvr>
                                        <p:cTn id="223" dur="50"/>
                                        <p:tgtEl>
                                          <p:spTgt spid="6173"/>
                                        </p:tgtEl>
                                      </p:cBhvr>
                                    </p:animEffect>
                                  </p:childTnLst>
                                </p:cTn>
                              </p:par>
                              <p:par>
                                <p:cTn id="224" presetID="1" presetClass="entr" presetSubtype="0" fill="hold" grpId="0" nodeType="withEffect">
                                  <p:stCondLst>
                                    <p:cond delay="400"/>
                                  </p:stCondLst>
                                  <p:childTnLst>
                                    <p:set>
                                      <p:cBhvr>
                                        <p:cTn id="225" dur="1" fill="hold">
                                          <p:stCondLst>
                                            <p:cond delay="0"/>
                                          </p:stCondLst>
                                        </p:cTn>
                                        <p:tgtEl>
                                          <p:spTgt spid="6151"/>
                                        </p:tgtEl>
                                        <p:attrNameLst>
                                          <p:attrName>style.visibility</p:attrName>
                                        </p:attrNameLst>
                                      </p:cBhvr>
                                      <p:to>
                                        <p:strVal val="visible"/>
                                      </p:to>
                                    </p:set>
                                  </p:childTnLst>
                                </p:cTn>
                              </p:par>
                              <p:par>
                                <p:cTn id="226" presetID="10" presetClass="entr" presetSubtype="0" fill="hold" grpId="1" nodeType="withEffect">
                                  <p:stCondLst>
                                    <p:cond delay="400"/>
                                  </p:stCondLst>
                                  <p:childTnLst>
                                    <p:set>
                                      <p:cBhvr>
                                        <p:cTn id="227" dur="1" fill="hold">
                                          <p:stCondLst>
                                            <p:cond delay="0"/>
                                          </p:stCondLst>
                                        </p:cTn>
                                        <p:tgtEl>
                                          <p:spTgt spid="6151"/>
                                        </p:tgtEl>
                                        <p:attrNameLst>
                                          <p:attrName>style.visibility</p:attrName>
                                        </p:attrNameLst>
                                      </p:cBhvr>
                                      <p:to>
                                        <p:strVal val="visible"/>
                                      </p:to>
                                    </p:set>
                                    <p:anim calcmode="lin" valueType="num">
                                      <p:cBhvr>
                                        <p:cTn id="228" dur="500" fill="hold"/>
                                        <p:tgtEl>
                                          <p:spTgt spid="6151"/>
                                        </p:tgtEl>
                                        <p:attrNameLst>
                                          <p:attrName>ppt_w</p:attrName>
                                        </p:attrNameLst>
                                      </p:cBhvr>
                                      <p:tavLst>
                                        <p:tav tm="0">
                                          <p:val>
                                            <p:fltVal val="0"/>
                                          </p:val>
                                        </p:tav>
                                        <p:tav tm="100000">
                                          <p:val>
                                            <p:strVal val="#ppt_w"/>
                                          </p:val>
                                        </p:tav>
                                      </p:tavLst>
                                    </p:anim>
                                    <p:anim calcmode="lin" valueType="num">
                                      <p:cBhvr>
                                        <p:cTn id="229" dur="500" fill="hold"/>
                                        <p:tgtEl>
                                          <p:spTgt spid="6151"/>
                                        </p:tgtEl>
                                        <p:attrNameLst>
                                          <p:attrName>ppt_h</p:attrName>
                                        </p:attrNameLst>
                                      </p:cBhvr>
                                      <p:tavLst>
                                        <p:tav tm="0">
                                          <p:val>
                                            <p:fltVal val="0"/>
                                          </p:val>
                                        </p:tav>
                                        <p:tav tm="100000">
                                          <p:val>
                                            <p:strVal val="#ppt_h"/>
                                          </p:val>
                                        </p:tav>
                                      </p:tavLst>
                                    </p:anim>
                                    <p:animEffect transition="in" filter="fade">
                                      <p:cBhvr>
                                        <p:cTn id="230" dur="500"/>
                                        <p:tgtEl>
                                          <p:spTgt spid="6151"/>
                                        </p:tgtEl>
                                      </p:cBhvr>
                                    </p:animEffect>
                                  </p:childTnLst>
                                </p:cTn>
                              </p:par>
                              <p:par>
                                <p:cTn id="231" presetID="35" presetClass="path" presetSubtype="0" accel="50000" fill="hold" grpId="2" nodeType="withEffect">
                                  <p:stCondLst>
                                    <p:cond delay="400"/>
                                  </p:stCondLst>
                                  <p:childTnLst>
                                    <p:animMotion origin="layout" path="M 4.99285E-6 -2.96296E-6 L -0.82829 -0.17523 " pathEditMode="relative" rAng="0" ptsTypes="AA">
                                      <p:cBhvr>
                                        <p:cTn id="232" dur="1000" spd="-99800" fill="hold"/>
                                        <p:tgtEl>
                                          <p:spTgt spid="6151"/>
                                        </p:tgtEl>
                                        <p:attrNameLst>
                                          <p:attrName>ppt_x</p:attrName>
                                          <p:attrName>ppt_y</p:attrName>
                                        </p:attrNameLst>
                                      </p:cBhvr>
                                      <p:rCtr x="-41200" y="-8600"/>
                                    </p:animMotion>
                                  </p:childTnLst>
                                </p:cTn>
                              </p:par>
                              <p:par>
                                <p:cTn id="233" presetID="22" presetClass="entr" presetSubtype="2" fill="hold" grpId="0" nodeType="withEffect">
                                  <p:stCondLst>
                                    <p:cond delay="1200"/>
                                  </p:stCondLst>
                                  <p:childTnLst>
                                    <p:set>
                                      <p:cBhvr>
                                        <p:cTn id="234" dur="1" fill="hold">
                                          <p:stCondLst>
                                            <p:cond delay="0"/>
                                          </p:stCondLst>
                                        </p:cTn>
                                        <p:tgtEl>
                                          <p:spTgt spid="6174"/>
                                        </p:tgtEl>
                                        <p:attrNameLst>
                                          <p:attrName>style.visibility</p:attrName>
                                        </p:attrNameLst>
                                      </p:cBhvr>
                                      <p:to>
                                        <p:strVal val="visible"/>
                                      </p:to>
                                    </p:set>
                                    <p:animEffect transition="in" filter="wipe(right)">
                                      <p:cBhvr>
                                        <p:cTn id="235" dur="50"/>
                                        <p:tgtEl>
                                          <p:spTgt spid="6174"/>
                                        </p:tgtEl>
                                      </p:cBhvr>
                                    </p:animEffect>
                                  </p:childTnLst>
                                </p:cTn>
                              </p:par>
                            </p:childTnLst>
                          </p:cTn>
                        </p:par>
                        <p:par>
                          <p:cTn id="236" fill="hold">
                            <p:stCondLst>
                              <p:cond delay="2300"/>
                            </p:stCondLst>
                            <p:childTnLst>
                              <p:par>
                                <p:cTn id="237" presetID="31" presetClass="entr" presetSubtype="0" fill="hold" grpId="0" nodeType="afterEffect">
                                  <p:stCondLst>
                                    <p:cond delay="0"/>
                                  </p:stCondLst>
                                  <p:childTnLst>
                                    <p:set>
                                      <p:cBhvr>
                                        <p:cTn id="238" dur="1" fill="hold">
                                          <p:stCondLst>
                                            <p:cond delay="0"/>
                                          </p:stCondLst>
                                        </p:cTn>
                                        <p:tgtEl>
                                          <p:spTgt spid="6162"/>
                                        </p:tgtEl>
                                        <p:attrNameLst>
                                          <p:attrName>style.visibility</p:attrName>
                                        </p:attrNameLst>
                                      </p:cBhvr>
                                      <p:to>
                                        <p:strVal val="visible"/>
                                      </p:to>
                                    </p:set>
                                    <p:anim calcmode="lin" valueType="num">
                                      <p:cBhvr>
                                        <p:cTn id="239" dur="400" fill="hold"/>
                                        <p:tgtEl>
                                          <p:spTgt spid="6162"/>
                                        </p:tgtEl>
                                        <p:attrNameLst>
                                          <p:attrName>ppt_w</p:attrName>
                                        </p:attrNameLst>
                                      </p:cBhvr>
                                      <p:tavLst>
                                        <p:tav tm="0">
                                          <p:val>
                                            <p:fltVal val="0"/>
                                          </p:val>
                                        </p:tav>
                                        <p:tav tm="100000">
                                          <p:val>
                                            <p:strVal val="#ppt_w"/>
                                          </p:val>
                                        </p:tav>
                                      </p:tavLst>
                                    </p:anim>
                                    <p:anim calcmode="lin" valueType="num">
                                      <p:cBhvr>
                                        <p:cTn id="240" dur="400" fill="hold"/>
                                        <p:tgtEl>
                                          <p:spTgt spid="6162"/>
                                        </p:tgtEl>
                                        <p:attrNameLst>
                                          <p:attrName>ppt_h</p:attrName>
                                        </p:attrNameLst>
                                      </p:cBhvr>
                                      <p:tavLst>
                                        <p:tav tm="0">
                                          <p:val>
                                            <p:fltVal val="0"/>
                                          </p:val>
                                        </p:tav>
                                        <p:tav tm="100000">
                                          <p:val>
                                            <p:strVal val="#ppt_h"/>
                                          </p:val>
                                        </p:tav>
                                      </p:tavLst>
                                    </p:anim>
                                    <p:anim calcmode="lin" valueType="num">
                                      <p:cBhvr>
                                        <p:cTn id="241" dur="400" fill="hold"/>
                                        <p:tgtEl>
                                          <p:spTgt spid="6162"/>
                                        </p:tgtEl>
                                        <p:attrNameLst>
                                          <p:attrName>style.rotation</p:attrName>
                                        </p:attrNameLst>
                                      </p:cBhvr>
                                      <p:tavLst>
                                        <p:tav tm="0">
                                          <p:val>
                                            <p:fltVal val="90"/>
                                          </p:val>
                                        </p:tav>
                                        <p:tav tm="100000">
                                          <p:val>
                                            <p:fltVal val="0"/>
                                          </p:val>
                                        </p:tav>
                                      </p:tavLst>
                                    </p:anim>
                                    <p:animEffect transition="in" filter="fade">
                                      <p:cBhvr>
                                        <p:cTn id="242" dur="400"/>
                                        <p:tgtEl>
                                          <p:spTgt spid="6162"/>
                                        </p:tgtEl>
                                      </p:cBhvr>
                                    </p:animEffect>
                                  </p:childTnLst>
                                </p:cTn>
                              </p:par>
                            </p:childTnLst>
                          </p:cTn>
                        </p:par>
                        <p:par>
                          <p:cTn id="243" fill="hold">
                            <p:stCondLst>
                              <p:cond delay="2800"/>
                            </p:stCondLst>
                            <p:childTnLst>
                              <p:par>
                                <p:cTn id="244" presetID="56" presetClass="entr" presetSubtype="0" fill="hold" nodeType="afterEffect">
                                  <p:stCondLst>
                                    <p:cond delay="0"/>
                                  </p:stCondLst>
                                  <p:iterate type="lt">
                                    <p:tmPct val="10000"/>
                                  </p:iterate>
                                  <p:childTnLst>
                                    <p:set>
                                      <p:cBhvr>
                                        <p:cTn id="245" dur="1" fill="hold">
                                          <p:stCondLst>
                                            <p:cond delay="0"/>
                                          </p:stCondLst>
                                        </p:cTn>
                                        <p:tgtEl>
                                          <p:spTgt spid="6163">
                                            <p:txEl>
                                              <p:pRg st="0" end="0"/>
                                            </p:txEl>
                                          </p:spTgt>
                                        </p:tgtEl>
                                        <p:attrNameLst>
                                          <p:attrName>style.visibility</p:attrName>
                                        </p:attrNameLst>
                                      </p:cBhvr>
                                      <p:to>
                                        <p:strVal val="visible"/>
                                      </p:to>
                                    </p:set>
                                    <p:anim by="(-#ppt_w*2)" calcmode="lin" valueType="num">
                                      <p:cBhvr rctx="PPT">
                                        <p:cTn id="246" dur="500" autoRev="1" fill="hold">
                                          <p:stCondLst>
                                            <p:cond delay="0"/>
                                          </p:stCondLst>
                                        </p:cTn>
                                        <p:tgtEl>
                                          <p:spTgt spid="6163">
                                            <p:txEl>
                                              <p:pRg st="0" end="0"/>
                                            </p:txEl>
                                          </p:spTgt>
                                        </p:tgtEl>
                                        <p:attrNameLst>
                                          <p:attrName>ppt_w</p:attrName>
                                        </p:attrNameLst>
                                      </p:cBhvr>
                                    </p:anim>
                                    <p:anim by="(#ppt_w*0.50)" calcmode="lin" valueType="num">
                                      <p:cBhvr>
                                        <p:cTn id="247" dur="500" decel="50000" autoRev="1" fill="hold">
                                          <p:stCondLst>
                                            <p:cond delay="0"/>
                                          </p:stCondLst>
                                        </p:cTn>
                                        <p:tgtEl>
                                          <p:spTgt spid="6163">
                                            <p:txEl>
                                              <p:pRg st="0" end="0"/>
                                            </p:txEl>
                                          </p:spTgt>
                                        </p:tgtEl>
                                        <p:attrNameLst>
                                          <p:attrName>ppt_x</p:attrName>
                                        </p:attrNameLst>
                                      </p:cBhvr>
                                    </p:anim>
                                    <p:anim from="(-#ppt_h/2)" to="(#ppt_y)" calcmode="lin" valueType="num">
                                      <p:cBhvr>
                                        <p:cTn id="248" dur="1000" fill="hold">
                                          <p:stCondLst>
                                            <p:cond delay="0"/>
                                          </p:stCondLst>
                                        </p:cTn>
                                        <p:tgtEl>
                                          <p:spTgt spid="6163">
                                            <p:txEl>
                                              <p:pRg st="0" end="0"/>
                                            </p:txEl>
                                          </p:spTgt>
                                        </p:tgtEl>
                                        <p:attrNameLst>
                                          <p:attrName>ppt_y</p:attrName>
                                        </p:attrNameLst>
                                      </p:cBhvr>
                                    </p:anim>
                                    <p:animRot by="21600000">
                                      <p:cBhvr>
                                        <p:cTn id="249" dur="1000" fill="hold">
                                          <p:stCondLst>
                                            <p:cond delay="0"/>
                                          </p:stCondLst>
                                        </p:cTn>
                                        <p:tgtEl>
                                          <p:spTgt spid="616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7" grpId="1" animBg="1" autoUpdateAnimBg="0"/>
      <p:bldP spid="6147" grpId="2" animBg="1" autoUpdateAnimBg="0"/>
      <p:bldP spid="6148" grpId="0" animBg="1" autoUpdateAnimBg="0"/>
      <p:bldP spid="6148" grpId="1" animBg="1" autoUpdateAnimBg="0"/>
      <p:bldP spid="6148" grpId="2" animBg="1" autoUpdateAnimBg="0"/>
      <p:bldP spid="6149" grpId="0" animBg="1" autoUpdateAnimBg="0"/>
      <p:bldP spid="6149" grpId="1" animBg="1" autoUpdateAnimBg="0"/>
      <p:bldP spid="6149" grpId="2" animBg="1" autoUpdateAnimBg="0"/>
      <p:bldP spid="6150" grpId="0" animBg="1" autoUpdateAnimBg="0"/>
      <p:bldP spid="6150" grpId="1" animBg="1" autoUpdateAnimBg="0"/>
      <p:bldP spid="6150" grpId="2" animBg="1" autoUpdateAnimBg="0"/>
      <p:bldP spid="6151" grpId="0" animBg="1" autoUpdateAnimBg="0"/>
      <p:bldP spid="6151" grpId="1" animBg="1" autoUpdateAnimBg="0"/>
      <p:bldP spid="6151" grpId="2" animBg="1" autoUpdateAnimBg="0"/>
      <p:bldP spid="6162" grpId="0" autoUpdateAnimBg="0"/>
      <p:bldP spid="6170" grpId="0" animBg="1" autoUpdateAnimBg="0"/>
      <p:bldP spid="6171" grpId="0" animBg="1" autoUpdateAnimBg="0"/>
      <p:bldP spid="6172" grpId="0" animBg="1" autoUpdateAnimBg="0"/>
      <p:bldP spid="6173" grpId="0" animBg="1" autoUpdateAnimBg="0"/>
      <p:bldP spid="6174"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8197" y="1196752"/>
            <a:ext cx="10411065" cy="5321457"/>
          </a:xfrm>
          <a:prstGeom prst="rect">
            <a:avLst/>
          </a:prstGeom>
        </p:spPr>
        <p:txBody>
          <a:bodyPr wrap="square">
            <a:spAutoFit/>
          </a:bodyPr>
          <a:lstStyle/>
          <a:p>
            <a:pPr indent="612140" algn="just">
              <a:lnSpc>
                <a:spcPct val="140000"/>
              </a:lnSpc>
              <a:spcBef>
                <a:spcPts val="0"/>
              </a:spcBef>
              <a:spcAft>
                <a:spcPts val="0"/>
              </a:spcAft>
            </a:pPr>
            <a:r>
              <a:rPr lang="en-US" altLang="zh-CN" sz="2800" b="1" dirty="0">
                <a:solidFill>
                  <a:schemeClr val="accent2"/>
                </a:solidFill>
                <a:latin typeface="+mj-lt"/>
                <a:ea typeface="黑体" panose="02010609060101010101" pitchFamily="49" charset="-122"/>
              </a:rPr>
              <a:t>2. </a:t>
            </a:r>
            <a:r>
              <a:rPr lang="zh-CN" altLang="en-US" sz="2800" b="1" dirty="0">
                <a:solidFill>
                  <a:schemeClr val="accent2"/>
                </a:solidFill>
                <a:latin typeface="+mj-lt"/>
                <a:ea typeface="黑体" panose="02010609060101010101" pitchFamily="49" charset="-122"/>
              </a:rPr>
              <a:t>客户关系管理是一种管理系统和技术</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rPr>
              <a:t>客户关系管理是一种先进的管理模式，要取得成功，必须有强大的技术和工具支持。客户关系管理系统是实施客户关系管理必不可少的支持平台，它基于网络、通信、计算机等信息技术，能实现企业前台、后台不同职能部门的无缝连接，能够协助管理者更好地完成企业的客户关系管理。</a:t>
            </a:r>
            <a:endParaRPr lang="en-US" altLang="zh-CN" sz="2400" dirty="0">
              <a:solidFill>
                <a:schemeClr val="accent2"/>
              </a:solidFill>
              <a:latin typeface="+mj-lt"/>
              <a:ea typeface="黑体" panose="02010609060101010101" pitchFamily="49" charset="-122"/>
            </a:endParaRPr>
          </a:p>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rPr>
              <a:t>3. </a:t>
            </a:r>
            <a:r>
              <a:rPr lang="zh-CN" altLang="en-US" sz="2800" b="1" dirty="0">
                <a:solidFill>
                  <a:schemeClr val="accent2"/>
                </a:solidFill>
                <a:latin typeface="+mj-lt"/>
                <a:ea typeface="黑体" panose="02010609060101010101" pitchFamily="49" charset="-122"/>
              </a:rPr>
              <a:t>客户关系管理是一种企业商务战略</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400" dirty="0">
                <a:solidFill>
                  <a:schemeClr val="accent2"/>
                </a:solidFill>
                <a:latin typeface="+mj-lt"/>
                <a:ea typeface="黑体" panose="02010609060101010101" pitchFamily="49" charset="-122"/>
              </a:rPr>
              <a:t>客户关系管理的目的是使企业根据客户特征进行分类管理，强化使客户满意的行为，加强企业与客户、供应商之间的连接，从而提高企业的可赢利性，提高利润及客户的满意度。</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1436" y="1310856"/>
            <a:ext cx="10953890" cy="4236288"/>
          </a:xfrm>
          <a:prstGeom prst="rect">
            <a:avLst/>
          </a:prstGeom>
          <a:noFill/>
        </p:spPr>
        <p:txBody>
          <a:bodyPr wrap="square" rtlCol="0" anchor="t">
            <a:spAutoFit/>
          </a:bodyPr>
          <a:lstStyle/>
          <a:p>
            <a:pPr algn="ctr">
              <a:spcBef>
                <a:spcPts val="1000"/>
              </a:spcBef>
            </a:pPr>
            <a:r>
              <a:rPr lang="zh-CN" altLang="en-US" sz="3200" dirty="0">
                <a:solidFill>
                  <a:srgbClr val="0070C0"/>
                </a:solidFill>
                <a:latin typeface="方正大黑简体" panose="02000000000000000000" pitchFamily="65" charset="-122"/>
                <a:ea typeface="方正大黑简体" panose="02000000000000000000" pitchFamily="65" charset="-122"/>
                <a:cs typeface="+mn-ea"/>
              </a:rPr>
              <a:t>小米公司的客户关系管理</a:t>
            </a:r>
            <a:endParaRPr lang="en-US" altLang="zh-CN" sz="3200" dirty="0">
              <a:solidFill>
                <a:srgbClr val="0070C0"/>
              </a:solidFill>
              <a:latin typeface="方正大黑简体" panose="02000000000000000000" pitchFamily="65" charset="-122"/>
              <a:ea typeface="方正大黑简体" panose="02000000000000000000" pitchFamily="65" charset="-122"/>
              <a:cs typeface="+mn-ea"/>
            </a:endParaRPr>
          </a:p>
          <a:p>
            <a:pPr indent="612140" algn="just">
              <a:lnSpc>
                <a:spcPct val="150000"/>
              </a:lnSpc>
              <a:spcBef>
                <a:spcPts val="1000"/>
              </a:spcBef>
            </a:pPr>
            <a:r>
              <a:rPr lang="zh-CN" altLang="en-US" sz="2600" kern="0" dirty="0">
                <a:solidFill>
                  <a:schemeClr val="accent2"/>
                </a:solidFill>
                <a:latin typeface="+mj-lt"/>
                <a:ea typeface="黑体" panose="02010609060101010101" pitchFamily="49" charset="-122"/>
                <a:cs typeface="+mn-ea"/>
              </a:rPr>
              <a:t>小米公司之所以能在手机市场占得一席之地，是因为其拥有优越的客户关系管理理念和经营法则。小米公司崛起初期主要通过小米网络社区及时收集客户的需求，并能够将客户的需求迅速转化为定制化的产品提供给客户，从而为客户提供了快速、优质的服务。对于小米公司，了解客户的需求、倾听客户声音是一件无比紧急并且重要的事情，只有这样才能不断改进和提升产品和服务，留住客户、服务客户。</a:t>
            </a:r>
            <a:endParaRPr lang="zh-CN" altLang="en-US" sz="2600" kern="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1436" y="1111955"/>
            <a:ext cx="10953890" cy="4634089"/>
          </a:xfrm>
          <a:prstGeom prst="rect">
            <a:avLst/>
          </a:prstGeom>
          <a:noFill/>
        </p:spPr>
        <p:txBody>
          <a:bodyPr wrap="square" rtlCol="0" anchor="t">
            <a:spAutoFit/>
          </a:bodyPr>
          <a:lstStyle/>
          <a:p>
            <a:pPr indent="612140" algn="just">
              <a:lnSpc>
                <a:spcPct val="140000"/>
              </a:lnSpc>
              <a:spcBef>
                <a:spcPts val="1000"/>
              </a:spcBef>
            </a:pPr>
            <a:r>
              <a:rPr lang="zh-CN" altLang="en-US" sz="2600" kern="0" dirty="0">
                <a:solidFill>
                  <a:schemeClr val="accent2"/>
                </a:solidFill>
                <a:latin typeface="+mj-lt"/>
                <a:ea typeface="黑体" panose="02010609060101010101" pitchFamily="49" charset="-122"/>
                <a:cs typeface="+mn-ea"/>
              </a:rPr>
              <a:t>小米社区的互动营销模式实现了低成本宣传，传播范围广，传播速度快，粉丝们能随时通过自己的计算机或者手机客户端了解最新的情况，而用户遇到手机的问题能及时通过发帖的方式寻求管理员及其他网友的帮助。小米社区是给粉丝们展示的社区，粉丝可以自由大胆地提出建议，小米手机及大部分功能正是得益于这些粉丝提出的宝贵建议。小米公司不断采纳反馈和建议，不断改进手机产品，更好地满足客户的需求，同时通过社区互动的营销方式更好地留住了客户，培养了客户忠诚度。</a:t>
            </a:r>
            <a:endParaRPr lang="zh-CN" altLang="en-US" sz="2600" kern="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600" kern="0" dirty="0">
                <a:solidFill>
                  <a:srgbClr val="C00000"/>
                </a:solidFill>
                <a:latin typeface="+mj-lt"/>
                <a:ea typeface="黑体" panose="02010609060101010101" pitchFamily="49" charset="-122"/>
                <a:cs typeface="+mn-ea"/>
              </a:rPr>
              <a:t>启发思考：</a:t>
            </a:r>
            <a:r>
              <a:rPr lang="zh-CN" altLang="en-US" sz="2600" kern="0" dirty="0">
                <a:solidFill>
                  <a:schemeClr val="accent2"/>
                </a:solidFill>
                <a:latin typeface="+mj-lt"/>
                <a:ea typeface="黑体" panose="02010609060101010101" pitchFamily="49" charset="-122"/>
                <a:cs typeface="+mn-ea"/>
              </a:rPr>
              <a:t>小米公司是如何利用网络社区实现客户关系管理的？</a:t>
            </a:r>
            <a:endParaRPr lang="zh-CN" altLang="en-US" sz="2600" kern="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99457" y="5419560"/>
            <a:ext cx="2185214" cy="492443"/>
          </a:xfrm>
          <a:prstGeom prst="rect">
            <a:avLst/>
          </a:prstGeom>
        </p:spPr>
        <p:txBody>
          <a:bodyPr wrap="none">
            <a:spAutoFit/>
          </a:bodyPr>
          <a:lstStyle/>
          <a:p>
            <a:r>
              <a:rPr lang="zh-CN" altLang="en-US" sz="2600" dirty="0">
                <a:solidFill>
                  <a:schemeClr val="accent2"/>
                </a:solidFill>
                <a:latin typeface="黑体" panose="02010609060101010101" pitchFamily="49" charset="-122"/>
                <a:ea typeface="黑体" panose="02010609060101010101" pitchFamily="49" charset="-122"/>
                <a:cs typeface="+mn-ea"/>
                <a:sym typeface="+mn-lt"/>
              </a:rPr>
              <a:t>完善客户服务</a:t>
            </a:r>
            <a:endParaRPr lang="zh-CN" altLang="en-US" sz="2600" dirty="0">
              <a:solidFill>
                <a:schemeClr val="accent2"/>
              </a:solidFill>
              <a:latin typeface="黑体" panose="02010609060101010101" pitchFamily="49" charset="-122"/>
              <a:ea typeface="黑体" panose="02010609060101010101" pitchFamily="49" charset="-122"/>
              <a:cs typeface="+mn-ea"/>
              <a:sym typeface="+mn-lt"/>
            </a:endParaRPr>
          </a:p>
        </p:txBody>
      </p:sp>
      <p:sp>
        <p:nvSpPr>
          <p:cNvPr id="3" name="矩形 2"/>
          <p:cNvSpPr/>
          <p:nvPr/>
        </p:nvSpPr>
        <p:spPr>
          <a:xfrm>
            <a:off x="7647711" y="3947060"/>
            <a:ext cx="2518638" cy="492443"/>
          </a:xfrm>
          <a:prstGeom prst="rect">
            <a:avLst/>
          </a:prstGeom>
        </p:spPr>
        <p:txBody>
          <a:bodyPr wrap="none">
            <a:spAutoFit/>
          </a:bodyPr>
          <a:lstStyle/>
          <a:p>
            <a:r>
              <a:rPr lang="zh-CN" altLang="en-US" sz="2600" dirty="0">
                <a:solidFill>
                  <a:schemeClr val="accent2"/>
                </a:solidFill>
                <a:latin typeface="黑体" panose="02010609060101010101" pitchFamily="49" charset="-122"/>
                <a:ea typeface="黑体" panose="02010609060101010101" pitchFamily="49" charset="-122"/>
                <a:cs typeface="+mn-ea"/>
                <a:sym typeface="+mn-lt"/>
              </a:rPr>
              <a:t>提高客户满意度</a:t>
            </a:r>
            <a:endParaRPr lang="zh-CN" altLang="en-US" sz="2600" dirty="0">
              <a:solidFill>
                <a:schemeClr val="accent2"/>
              </a:solidFill>
              <a:latin typeface="黑体" panose="02010609060101010101" pitchFamily="49" charset="-122"/>
              <a:ea typeface="黑体" panose="02010609060101010101" pitchFamily="49" charset="-122"/>
              <a:cs typeface="+mn-ea"/>
              <a:sym typeface="+mn-lt"/>
            </a:endParaRPr>
          </a:p>
        </p:txBody>
      </p:sp>
      <p:sp>
        <p:nvSpPr>
          <p:cNvPr id="4" name="矩形 3"/>
          <p:cNvSpPr/>
          <p:nvPr/>
        </p:nvSpPr>
        <p:spPr>
          <a:xfrm>
            <a:off x="6743653" y="2791078"/>
            <a:ext cx="2185214" cy="492443"/>
          </a:xfrm>
          <a:prstGeom prst="rect">
            <a:avLst/>
          </a:prstGeom>
        </p:spPr>
        <p:txBody>
          <a:bodyPr wrap="none">
            <a:spAutoFit/>
          </a:bodyPr>
          <a:lstStyle/>
          <a:p>
            <a:r>
              <a:rPr lang="zh-CN" altLang="en-US" sz="2600" dirty="0">
                <a:solidFill>
                  <a:schemeClr val="accent2"/>
                </a:solidFill>
                <a:latin typeface="黑体" panose="02010609060101010101" pitchFamily="49" charset="-122"/>
                <a:ea typeface="黑体" panose="02010609060101010101" pitchFamily="49" charset="-122"/>
                <a:cs typeface="+mn-ea"/>
                <a:sym typeface="+mn-lt"/>
              </a:rPr>
              <a:t>挖掘关键客户</a:t>
            </a:r>
            <a:endParaRPr lang="zh-CN" altLang="en-US" sz="2600" dirty="0">
              <a:solidFill>
                <a:schemeClr val="accent2"/>
              </a:solidFill>
              <a:latin typeface="黑体" panose="02010609060101010101" pitchFamily="49" charset="-122"/>
              <a:ea typeface="黑体" panose="02010609060101010101" pitchFamily="49" charset="-122"/>
              <a:cs typeface="+mn-ea"/>
              <a:sym typeface="+mn-lt"/>
            </a:endParaRPr>
          </a:p>
        </p:txBody>
      </p:sp>
      <p:sp>
        <p:nvSpPr>
          <p:cNvPr id="5" name="PA-任意多边形 5"/>
          <p:cNvSpPr>
            <a:spLocks noEditPoints="1"/>
          </p:cNvSpPr>
          <p:nvPr>
            <p:custDataLst>
              <p:tags r:id="rId1"/>
            </p:custDataLst>
          </p:nvPr>
        </p:nvSpPr>
        <p:spPr bwMode="auto">
          <a:xfrm>
            <a:off x="1361637" y="3109315"/>
            <a:ext cx="3743921" cy="3200005"/>
          </a:xfrm>
          <a:custGeom>
            <a:avLst/>
            <a:gdLst/>
            <a:ahLst/>
            <a:cxnLst>
              <a:cxn ang="0">
                <a:pos x="585" y="0"/>
              </a:cxn>
              <a:cxn ang="0">
                <a:pos x="0" y="2016"/>
              </a:cxn>
              <a:cxn ang="0">
                <a:pos x="1769" y="1749"/>
              </a:cxn>
              <a:cxn ang="0">
                <a:pos x="585" y="0"/>
              </a:cxn>
              <a:cxn ang="0">
                <a:pos x="624" y="254"/>
              </a:cxn>
              <a:cxn ang="0">
                <a:pos x="1587" y="1683"/>
              </a:cxn>
              <a:cxn ang="0">
                <a:pos x="149" y="1905"/>
              </a:cxn>
              <a:cxn ang="0">
                <a:pos x="624" y="254"/>
              </a:cxn>
            </a:cxnLst>
            <a:rect l="0" t="0" r="r" b="b"/>
            <a:pathLst>
              <a:path w="1769" h="2016">
                <a:moveTo>
                  <a:pt x="585" y="0"/>
                </a:moveTo>
                <a:lnTo>
                  <a:pt x="0" y="2016"/>
                </a:lnTo>
                <a:lnTo>
                  <a:pt x="1769" y="1749"/>
                </a:lnTo>
                <a:lnTo>
                  <a:pt x="585" y="0"/>
                </a:lnTo>
                <a:close/>
                <a:moveTo>
                  <a:pt x="624" y="254"/>
                </a:moveTo>
                <a:lnTo>
                  <a:pt x="1587" y="1683"/>
                </a:lnTo>
                <a:lnTo>
                  <a:pt x="149" y="1905"/>
                </a:lnTo>
                <a:lnTo>
                  <a:pt x="624" y="254"/>
                </a:lnTo>
                <a:close/>
              </a:path>
            </a:pathLst>
          </a:custGeom>
          <a:solidFill>
            <a:schemeClr val="accent4">
              <a:lumMod val="60000"/>
              <a:lumOff val="40000"/>
            </a:schemeClr>
          </a:solidFill>
          <a:ln w="9525">
            <a:noFill/>
            <a:round/>
          </a:ln>
        </p:spPr>
        <p:txBody>
          <a:bodyPr vert="horz" wrap="square" lIns="121905" tIns="60952" rIns="121905" bIns="60952" numCol="1" anchor="t" anchorCtr="0" compatLnSpc="1"/>
          <a:lstStyle/>
          <a:p>
            <a:pPr>
              <a:lnSpc>
                <a:spcPct val="120000"/>
              </a:lnSpc>
            </a:pPr>
            <a:endParaRPr lang="zh-CN" altLang="en-US" sz="1705">
              <a:cs typeface="+mn-ea"/>
              <a:sym typeface="+mn-lt"/>
            </a:endParaRPr>
          </a:p>
        </p:txBody>
      </p:sp>
      <p:sp>
        <p:nvSpPr>
          <p:cNvPr id="6" name="PA-任意多边形 6"/>
          <p:cNvSpPr>
            <a:spLocks noEditPoints="1"/>
          </p:cNvSpPr>
          <p:nvPr>
            <p:custDataLst>
              <p:tags r:id="rId2"/>
            </p:custDataLst>
          </p:nvPr>
        </p:nvSpPr>
        <p:spPr bwMode="auto">
          <a:xfrm>
            <a:off x="2379627" y="3553760"/>
            <a:ext cx="2725929" cy="2331749"/>
          </a:xfrm>
          <a:custGeom>
            <a:avLst/>
            <a:gdLst/>
            <a:ahLst/>
            <a:cxnLst>
              <a:cxn ang="0">
                <a:pos x="839" y="0"/>
              </a:cxn>
              <a:cxn ang="0">
                <a:pos x="0" y="1273"/>
              </a:cxn>
              <a:cxn ang="0">
                <a:pos x="1288" y="1469"/>
              </a:cxn>
              <a:cxn ang="0">
                <a:pos x="839" y="0"/>
              </a:cxn>
              <a:cxn ang="0">
                <a:pos x="800" y="222"/>
              </a:cxn>
              <a:cxn ang="0">
                <a:pos x="1145" y="1345"/>
              </a:cxn>
              <a:cxn ang="0">
                <a:pos x="162" y="1195"/>
              </a:cxn>
              <a:cxn ang="0">
                <a:pos x="800" y="222"/>
              </a:cxn>
            </a:cxnLst>
            <a:rect l="0" t="0" r="r" b="b"/>
            <a:pathLst>
              <a:path w="1288" h="1469">
                <a:moveTo>
                  <a:pt x="839" y="0"/>
                </a:moveTo>
                <a:lnTo>
                  <a:pt x="0" y="1273"/>
                </a:lnTo>
                <a:lnTo>
                  <a:pt x="1288" y="1469"/>
                </a:lnTo>
                <a:lnTo>
                  <a:pt x="839" y="0"/>
                </a:lnTo>
                <a:close/>
                <a:moveTo>
                  <a:pt x="800" y="222"/>
                </a:moveTo>
                <a:lnTo>
                  <a:pt x="1145" y="1345"/>
                </a:lnTo>
                <a:lnTo>
                  <a:pt x="162" y="1195"/>
                </a:lnTo>
                <a:lnTo>
                  <a:pt x="800" y="222"/>
                </a:lnTo>
                <a:close/>
              </a:path>
            </a:pathLst>
          </a:custGeom>
          <a:solidFill>
            <a:schemeClr val="tx2">
              <a:lumMod val="60000"/>
              <a:lumOff val="40000"/>
            </a:schemeClr>
          </a:solidFill>
          <a:ln w="9525">
            <a:noFill/>
            <a:round/>
          </a:ln>
        </p:spPr>
        <p:txBody>
          <a:bodyPr vert="horz" wrap="square" lIns="121905" tIns="60952" rIns="121905" bIns="60952" numCol="1" anchor="t" anchorCtr="0" compatLnSpc="1"/>
          <a:lstStyle/>
          <a:p>
            <a:pPr>
              <a:lnSpc>
                <a:spcPct val="120000"/>
              </a:lnSpc>
            </a:pPr>
            <a:endParaRPr lang="zh-CN" altLang="en-US" sz="1705">
              <a:cs typeface="+mn-ea"/>
              <a:sym typeface="+mn-lt"/>
            </a:endParaRPr>
          </a:p>
        </p:txBody>
      </p:sp>
      <p:grpSp>
        <p:nvGrpSpPr>
          <p:cNvPr id="7" name="组合 6"/>
          <p:cNvGrpSpPr/>
          <p:nvPr/>
        </p:nvGrpSpPr>
        <p:grpSpPr>
          <a:xfrm>
            <a:off x="2999732" y="3088679"/>
            <a:ext cx="2035983" cy="61904"/>
            <a:chOff x="3219432" y="1768462"/>
            <a:chExt cx="1527176" cy="61912"/>
          </a:xfrm>
          <a:solidFill>
            <a:srgbClr val="0070C0"/>
          </a:solidFill>
        </p:grpSpPr>
        <p:sp>
          <p:nvSpPr>
            <p:cNvPr id="8" name="Line 8"/>
            <p:cNvSpPr>
              <a:spLocks noChangeShapeType="1"/>
            </p:cNvSpPr>
            <p:nvPr/>
          </p:nvSpPr>
          <p:spPr bwMode="auto">
            <a:xfrm flipH="1">
              <a:off x="3219432" y="1798625"/>
              <a:ext cx="1497013" cy="1587"/>
            </a:xfrm>
            <a:prstGeom prst="line">
              <a:avLst/>
            </a:prstGeom>
            <a:grpFill/>
            <a:ln w="6350" cap="flat">
              <a:solidFill>
                <a:schemeClr val="accent4">
                  <a:lumMod val="60000"/>
                  <a:lumOff val="40000"/>
                </a:schemeClr>
              </a:solidFill>
              <a:prstDash val="solid"/>
              <a:miter lim="800000"/>
            </a:ln>
          </p:spPr>
          <p:txBody>
            <a:bodyPr vert="horz" wrap="square" lIns="121905" tIns="60952" rIns="121905" bIns="60952" numCol="1" anchor="t" anchorCtr="0" compatLnSpc="1"/>
            <a:lstStyle/>
            <a:p>
              <a:pPr>
                <a:lnSpc>
                  <a:spcPct val="120000"/>
                </a:lnSpc>
              </a:pPr>
              <a:endParaRPr lang="zh-CN" altLang="en-US" sz="1705">
                <a:cs typeface="+mn-ea"/>
                <a:sym typeface="+mn-lt"/>
              </a:endParaRPr>
            </a:p>
          </p:txBody>
        </p:sp>
        <p:sp>
          <p:nvSpPr>
            <p:cNvPr id="9" name="Oval 9"/>
            <p:cNvSpPr>
              <a:spLocks noChangeArrowheads="1"/>
            </p:cNvSpPr>
            <p:nvPr/>
          </p:nvSpPr>
          <p:spPr bwMode="auto">
            <a:xfrm>
              <a:off x="4684695" y="1768462"/>
              <a:ext cx="61913" cy="61912"/>
            </a:xfrm>
            <a:prstGeom prst="ellipse">
              <a:avLst/>
            </a:prstGeom>
            <a:solidFill>
              <a:schemeClr val="accent4">
                <a:lumMod val="60000"/>
                <a:lumOff val="40000"/>
              </a:schemeClr>
            </a:solidFill>
            <a:ln w="6350">
              <a:solidFill>
                <a:schemeClr val="accent4">
                  <a:lumMod val="60000"/>
                  <a:lumOff val="40000"/>
                </a:schemeClr>
              </a:solidFill>
              <a:round/>
            </a:ln>
          </p:spPr>
          <p:txBody>
            <a:bodyPr vert="horz" wrap="square" lIns="121905" tIns="60952" rIns="121905" bIns="60952" numCol="1" anchor="t" anchorCtr="0" compatLnSpc="1"/>
            <a:lstStyle/>
            <a:p>
              <a:pPr>
                <a:lnSpc>
                  <a:spcPct val="120000"/>
                </a:lnSpc>
              </a:pPr>
              <a:endParaRPr lang="zh-CN" altLang="en-US" sz="1705">
                <a:cs typeface="+mn-ea"/>
                <a:sym typeface="+mn-lt"/>
              </a:endParaRPr>
            </a:p>
          </p:txBody>
        </p:sp>
      </p:grpSp>
      <p:grpSp>
        <p:nvGrpSpPr>
          <p:cNvPr id="10" name="组合 9"/>
          <p:cNvGrpSpPr/>
          <p:nvPr/>
        </p:nvGrpSpPr>
        <p:grpSpPr>
          <a:xfrm>
            <a:off x="4747884" y="4114076"/>
            <a:ext cx="1815877" cy="61904"/>
            <a:chOff x="4530707" y="2793987"/>
            <a:chExt cx="1362076" cy="61912"/>
          </a:xfrm>
          <a:solidFill>
            <a:schemeClr val="tx2">
              <a:lumMod val="60000"/>
              <a:lumOff val="40000"/>
            </a:schemeClr>
          </a:solidFill>
        </p:grpSpPr>
        <p:sp>
          <p:nvSpPr>
            <p:cNvPr id="11" name="Line 10"/>
            <p:cNvSpPr>
              <a:spLocks noChangeShapeType="1"/>
            </p:cNvSpPr>
            <p:nvPr/>
          </p:nvSpPr>
          <p:spPr bwMode="auto">
            <a:xfrm flipH="1">
              <a:off x="4530707" y="2814625"/>
              <a:ext cx="1331913" cy="1587"/>
            </a:xfrm>
            <a:prstGeom prst="line">
              <a:avLst/>
            </a:prstGeom>
            <a:grpFill/>
            <a:ln w="6350" cap="flat">
              <a:solidFill>
                <a:schemeClr val="tx2">
                  <a:lumMod val="60000"/>
                  <a:lumOff val="40000"/>
                </a:schemeClr>
              </a:solidFill>
              <a:prstDash val="solid"/>
              <a:miter lim="800000"/>
            </a:ln>
          </p:spPr>
          <p:txBody>
            <a:bodyPr vert="horz" wrap="square" lIns="121905" tIns="60952" rIns="121905" bIns="60952" numCol="1" anchor="t" anchorCtr="0" compatLnSpc="1"/>
            <a:lstStyle/>
            <a:p>
              <a:pPr>
                <a:lnSpc>
                  <a:spcPct val="120000"/>
                </a:lnSpc>
              </a:pPr>
              <a:endParaRPr lang="zh-CN" altLang="en-US" sz="1705">
                <a:cs typeface="+mn-ea"/>
                <a:sym typeface="+mn-lt"/>
              </a:endParaRPr>
            </a:p>
          </p:txBody>
        </p:sp>
        <p:sp>
          <p:nvSpPr>
            <p:cNvPr id="12" name="Oval 11"/>
            <p:cNvSpPr>
              <a:spLocks noChangeArrowheads="1"/>
            </p:cNvSpPr>
            <p:nvPr/>
          </p:nvSpPr>
          <p:spPr bwMode="auto">
            <a:xfrm>
              <a:off x="5830870" y="2793987"/>
              <a:ext cx="61913" cy="61912"/>
            </a:xfrm>
            <a:prstGeom prst="ellipse">
              <a:avLst/>
            </a:prstGeom>
            <a:grpFill/>
            <a:ln w="6350">
              <a:noFill/>
              <a:round/>
            </a:ln>
          </p:spPr>
          <p:txBody>
            <a:bodyPr vert="horz" wrap="square" lIns="121905" tIns="60952" rIns="121905" bIns="60952" numCol="1" anchor="t" anchorCtr="0" compatLnSpc="1"/>
            <a:lstStyle/>
            <a:p>
              <a:pPr>
                <a:lnSpc>
                  <a:spcPct val="120000"/>
                </a:lnSpc>
              </a:pPr>
              <a:endParaRPr lang="zh-CN" altLang="en-US" sz="1705">
                <a:cs typeface="+mn-ea"/>
                <a:sym typeface="+mn-lt"/>
              </a:endParaRPr>
            </a:p>
          </p:txBody>
        </p:sp>
      </p:grpSp>
      <p:grpSp>
        <p:nvGrpSpPr>
          <p:cNvPr id="13" name="组合 12"/>
          <p:cNvGrpSpPr/>
          <p:nvPr/>
        </p:nvGrpSpPr>
        <p:grpSpPr>
          <a:xfrm>
            <a:off x="5353180" y="5640261"/>
            <a:ext cx="675133" cy="63492"/>
            <a:chOff x="5014895" y="4305287"/>
            <a:chExt cx="506413" cy="63500"/>
          </a:xfrm>
          <a:solidFill>
            <a:srgbClr val="92D050"/>
          </a:solidFill>
        </p:grpSpPr>
        <p:sp>
          <p:nvSpPr>
            <p:cNvPr id="14" name="Line 12"/>
            <p:cNvSpPr>
              <a:spLocks noChangeShapeType="1"/>
            </p:cNvSpPr>
            <p:nvPr/>
          </p:nvSpPr>
          <p:spPr bwMode="auto">
            <a:xfrm flipH="1">
              <a:off x="5014895" y="4337037"/>
              <a:ext cx="476250" cy="1587"/>
            </a:xfrm>
            <a:prstGeom prst="line">
              <a:avLst/>
            </a:prstGeom>
            <a:grpFill/>
            <a:ln w="6350" cap="flat">
              <a:solidFill>
                <a:srgbClr val="92D050"/>
              </a:solidFill>
              <a:prstDash val="solid"/>
              <a:miter lim="800000"/>
            </a:ln>
          </p:spPr>
          <p:txBody>
            <a:bodyPr vert="horz" wrap="square" lIns="121905" tIns="60952" rIns="121905" bIns="60952" numCol="1" anchor="t" anchorCtr="0" compatLnSpc="1"/>
            <a:lstStyle/>
            <a:p>
              <a:pPr>
                <a:lnSpc>
                  <a:spcPct val="120000"/>
                </a:lnSpc>
              </a:pPr>
              <a:endParaRPr lang="zh-CN" altLang="en-US" sz="1705">
                <a:cs typeface="+mn-ea"/>
                <a:sym typeface="+mn-lt"/>
              </a:endParaRPr>
            </a:p>
          </p:txBody>
        </p:sp>
        <p:sp>
          <p:nvSpPr>
            <p:cNvPr id="15" name="Oval 13"/>
            <p:cNvSpPr>
              <a:spLocks noChangeArrowheads="1"/>
            </p:cNvSpPr>
            <p:nvPr/>
          </p:nvSpPr>
          <p:spPr bwMode="auto">
            <a:xfrm>
              <a:off x="5459395" y="4305287"/>
              <a:ext cx="61913" cy="63500"/>
            </a:xfrm>
            <a:prstGeom prst="ellipse">
              <a:avLst/>
            </a:prstGeom>
            <a:solidFill>
              <a:srgbClr val="92D050"/>
            </a:solidFill>
            <a:ln w="6350">
              <a:solidFill>
                <a:srgbClr val="92D050"/>
              </a:solidFill>
              <a:round/>
            </a:ln>
          </p:spPr>
          <p:txBody>
            <a:bodyPr vert="horz" wrap="square" lIns="121905" tIns="60952" rIns="121905" bIns="60952" numCol="1" anchor="t" anchorCtr="0" compatLnSpc="1"/>
            <a:lstStyle/>
            <a:p>
              <a:pPr>
                <a:lnSpc>
                  <a:spcPct val="120000"/>
                </a:lnSpc>
              </a:pPr>
              <a:endParaRPr lang="zh-CN" altLang="en-US" sz="1705">
                <a:cs typeface="+mn-ea"/>
                <a:sym typeface="+mn-lt"/>
              </a:endParaRPr>
            </a:p>
          </p:txBody>
        </p:sp>
      </p:grpSp>
      <p:sp>
        <p:nvSpPr>
          <p:cNvPr id="16" name="Freeform 7"/>
          <p:cNvSpPr>
            <a:spLocks noEditPoints="1"/>
          </p:cNvSpPr>
          <p:nvPr/>
        </p:nvSpPr>
        <p:spPr bwMode="auto">
          <a:xfrm>
            <a:off x="3544709" y="4196619"/>
            <a:ext cx="2091009" cy="1688892"/>
          </a:xfrm>
          <a:custGeom>
            <a:avLst/>
            <a:gdLst/>
            <a:ahLst/>
            <a:cxnLst>
              <a:cxn ang="0">
                <a:pos x="0" y="463"/>
              </a:cxn>
              <a:cxn ang="0">
                <a:pos x="709" y="1064"/>
              </a:cxn>
              <a:cxn ang="0">
                <a:pos x="988" y="0"/>
              </a:cxn>
              <a:cxn ang="0">
                <a:pos x="0" y="463"/>
              </a:cxn>
              <a:cxn ang="0">
                <a:pos x="663" y="914"/>
              </a:cxn>
              <a:cxn ang="0">
                <a:pos x="149" y="483"/>
              </a:cxn>
              <a:cxn ang="0">
                <a:pos x="865" y="144"/>
              </a:cxn>
              <a:cxn ang="0">
                <a:pos x="663" y="914"/>
              </a:cxn>
            </a:cxnLst>
            <a:rect l="0" t="0" r="r" b="b"/>
            <a:pathLst>
              <a:path w="988" h="1064">
                <a:moveTo>
                  <a:pt x="0" y="463"/>
                </a:moveTo>
                <a:lnTo>
                  <a:pt x="709" y="1064"/>
                </a:lnTo>
                <a:lnTo>
                  <a:pt x="988" y="0"/>
                </a:lnTo>
                <a:lnTo>
                  <a:pt x="0" y="463"/>
                </a:lnTo>
                <a:close/>
                <a:moveTo>
                  <a:pt x="663" y="914"/>
                </a:moveTo>
                <a:lnTo>
                  <a:pt x="149" y="483"/>
                </a:lnTo>
                <a:lnTo>
                  <a:pt x="865" y="144"/>
                </a:lnTo>
                <a:lnTo>
                  <a:pt x="663" y="914"/>
                </a:lnTo>
                <a:close/>
              </a:path>
            </a:pathLst>
          </a:custGeom>
          <a:solidFill>
            <a:srgbClr val="92D050"/>
          </a:solidFill>
          <a:ln w="9525">
            <a:noFill/>
            <a:round/>
          </a:ln>
        </p:spPr>
        <p:txBody>
          <a:bodyPr vert="horz" wrap="square" lIns="121905" tIns="60952" rIns="121905" bIns="60952" numCol="1" anchor="t" anchorCtr="0" compatLnSpc="1"/>
          <a:lstStyle/>
          <a:p>
            <a:pPr>
              <a:lnSpc>
                <a:spcPct val="120000"/>
              </a:lnSpc>
            </a:pPr>
            <a:endParaRPr lang="zh-CN" altLang="en-US" sz="1705">
              <a:cs typeface="+mn-ea"/>
              <a:sym typeface="+mn-lt"/>
            </a:endParaRPr>
          </a:p>
        </p:txBody>
      </p:sp>
      <p:cxnSp>
        <p:nvCxnSpPr>
          <p:cNvPr id="17" name="直接连接符 16"/>
          <p:cNvCxnSpPr/>
          <p:nvPr/>
        </p:nvCxnSpPr>
        <p:spPr>
          <a:xfrm>
            <a:off x="6623186" y="2688635"/>
            <a:ext cx="0" cy="681555"/>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5862778" y="2765554"/>
            <a:ext cx="527716" cy="527716"/>
            <a:chOff x="5747657" y="2305619"/>
            <a:chExt cx="556576" cy="556576"/>
          </a:xfrm>
        </p:grpSpPr>
        <p:sp>
          <p:nvSpPr>
            <p:cNvPr id="19" name="椭圆 26"/>
            <p:cNvSpPr/>
            <p:nvPr/>
          </p:nvSpPr>
          <p:spPr bwMode="auto">
            <a:xfrm>
              <a:off x="5747657" y="2305619"/>
              <a:ext cx="556576" cy="556576"/>
            </a:xfrm>
            <a:prstGeom prst="ellipse">
              <a:avLst/>
            </a:prstGeom>
            <a:solidFill>
              <a:schemeClr val="accent4">
                <a:lumMod val="60000"/>
                <a:lumOff val="40000"/>
              </a:schemeClr>
            </a:solidFill>
            <a:ln w="57150" cap="flat" cmpd="sng" algn="ctr">
              <a:solidFill>
                <a:srgbClr val="F8F8F8"/>
              </a:solidFill>
              <a:prstDash val="solid"/>
            </a:ln>
            <a:effectLst>
              <a:outerShdw blurRad="381000" dist="127000" dir="2700000" algn="tl" rotWithShape="0">
                <a:prstClr val="black">
                  <a:alpha val="40000"/>
                </a:prstClr>
              </a:outerShdw>
            </a:effectLst>
          </p:spPr>
          <p:txBody>
            <a:bodyPr anchor="ctr"/>
            <a:lstStyle/>
            <a:p>
              <a:pPr algn="ctr">
                <a:lnSpc>
                  <a:spcPct val="120000"/>
                </a:lnSpc>
                <a:defRPr/>
              </a:pPr>
              <a:endParaRPr lang="en-US" sz="1135" kern="0">
                <a:solidFill>
                  <a:schemeClr val="tx1">
                    <a:lumMod val="50000"/>
                    <a:lumOff val="50000"/>
                  </a:schemeClr>
                </a:solidFill>
                <a:cs typeface="+mn-ea"/>
                <a:sym typeface="+mn-lt"/>
              </a:endParaRPr>
            </a:p>
          </p:txBody>
        </p:sp>
        <p:sp>
          <p:nvSpPr>
            <p:cNvPr id="20" name="燕尾形 6"/>
            <p:cNvSpPr/>
            <p:nvPr/>
          </p:nvSpPr>
          <p:spPr>
            <a:xfrm>
              <a:off x="5932500" y="2446897"/>
              <a:ext cx="186890" cy="274020"/>
            </a:xfrm>
            <a:prstGeom prst="chevron">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705">
                <a:solidFill>
                  <a:schemeClr val="tx1"/>
                </a:solidFill>
                <a:cs typeface="+mn-ea"/>
                <a:sym typeface="+mn-lt"/>
              </a:endParaRPr>
            </a:p>
          </p:txBody>
        </p:sp>
      </p:grpSp>
      <p:cxnSp>
        <p:nvCxnSpPr>
          <p:cNvPr id="21" name="直接连接符 20"/>
          <p:cNvCxnSpPr/>
          <p:nvPr/>
        </p:nvCxnSpPr>
        <p:spPr>
          <a:xfrm>
            <a:off x="7077321" y="5317117"/>
            <a:ext cx="0" cy="681555"/>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6316914" y="5394036"/>
            <a:ext cx="527716" cy="527716"/>
            <a:chOff x="5747657" y="2305619"/>
            <a:chExt cx="556576" cy="556576"/>
          </a:xfrm>
        </p:grpSpPr>
        <p:sp>
          <p:nvSpPr>
            <p:cNvPr id="23" name="椭圆 26"/>
            <p:cNvSpPr/>
            <p:nvPr/>
          </p:nvSpPr>
          <p:spPr bwMode="auto">
            <a:xfrm>
              <a:off x="5747657" y="2305619"/>
              <a:ext cx="556576" cy="556576"/>
            </a:xfrm>
            <a:prstGeom prst="ellipse">
              <a:avLst/>
            </a:prstGeom>
            <a:solidFill>
              <a:srgbClr val="92D050"/>
            </a:solidFill>
            <a:ln w="57150" cap="flat" cmpd="sng" algn="ctr">
              <a:solidFill>
                <a:srgbClr val="F8F8F8"/>
              </a:solidFill>
              <a:prstDash val="solid"/>
            </a:ln>
            <a:effectLst>
              <a:outerShdw blurRad="381000" dist="127000" dir="2700000" algn="tl" rotWithShape="0">
                <a:prstClr val="black">
                  <a:alpha val="40000"/>
                </a:prstClr>
              </a:outerShdw>
            </a:effectLst>
          </p:spPr>
          <p:txBody>
            <a:bodyPr anchor="ctr"/>
            <a:lstStyle/>
            <a:p>
              <a:pPr algn="ctr">
                <a:lnSpc>
                  <a:spcPct val="120000"/>
                </a:lnSpc>
                <a:defRPr/>
              </a:pPr>
              <a:endParaRPr lang="en-US" sz="1135" kern="0">
                <a:solidFill>
                  <a:schemeClr val="tx1">
                    <a:lumMod val="50000"/>
                    <a:lumOff val="50000"/>
                  </a:schemeClr>
                </a:solidFill>
                <a:cs typeface="+mn-ea"/>
                <a:sym typeface="+mn-lt"/>
              </a:endParaRPr>
            </a:p>
          </p:txBody>
        </p:sp>
        <p:sp>
          <p:nvSpPr>
            <p:cNvPr id="24" name="燕尾形 52"/>
            <p:cNvSpPr/>
            <p:nvPr/>
          </p:nvSpPr>
          <p:spPr>
            <a:xfrm>
              <a:off x="5932500" y="2446897"/>
              <a:ext cx="186890" cy="274020"/>
            </a:xfrm>
            <a:prstGeom prst="chevron">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705">
                <a:solidFill>
                  <a:schemeClr val="tx1"/>
                </a:solidFill>
                <a:cs typeface="+mn-ea"/>
                <a:sym typeface="+mn-lt"/>
              </a:endParaRPr>
            </a:p>
          </p:txBody>
        </p:sp>
      </p:grpSp>
      <p:cxnSp>
        <p:nvCxnSpPr>
          <p:cNvPr id="25" name="直接连接符 24"/>
          <p:cNvCxnSpPr/>
          <p:nvPr/>
        </p:nvCxnSpPr>
        <p:spPr>
          <a:xfrm>
            <a:off x="7490173" y="3844617"/>
            <a:ext cx="0" cy="681555"/>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6735760" y="3921536"/>
            <a:ext cx="527716" cy="527716"/>
            <a:chOff x="5747657" y="2305619"/>
            <a:chExt cx="556576" cy="556576"/>
          </a:xfrm>
          <a:solidFill>
            <a:schemeClr val="tx2">
              <a:lumMod val="60000"/>
              <a:lumOff val="40000"/>
            </a:schemeClr>
          </a:solidFill>
        </p:grpSpPr>
        <p:sp>
          <p:nvSpPr>
            <p:cNvPr id="27" name="椭圆 26"/>
            <p:cNvSpPr/>
            <p:nvPr/>
          </p:nvSpPr>
          <p:spPr bwMode="auto">
            <a:xfrm>
              <a:off x="5747657" y="2305619"/>
              <a:ext cx="556576" cy="556576"/>
            </a:xfrm>
            <a:prstGeom prst="ellipse">
              <a:avLst/>
            </a:prstGeom>
            <a:grpFill/>
            <a:ln w="57150" cap="flat" cmpd="sng" algn="ctr">
              <a:solidFill>
                <a:srgbClr val="F8F8F8"/>
              </a:solidFill>
              <a:prstDash val="solid"/>
            </a:ln>
            <a:effectLst>
              <a:outerShdw blurRad="381000" dist="127000" dir="2700000" algn="tl" rotWithShape="0">
                <a:prstClr val="black">
                  <a:alpha val="40000"/>
                </a:prstClr>
              </a:outerShdw>
            </a:effectLst>
          </p:spPr>
          <p:txBody>
            <a:bodyPr anchor="ctr"/>
            <a:lstStyle/>
            <a:p>
              <a:pPr algn="ctr">
                <a:lnSpc>
                  <a:spcPct val="120000"/>
                </a:lnSpc>
                <a:defRPr/>
              </a:pPr>
              <a:endParaRPr lang="en-US" sz="1135" kern="0">
                <a:solidFill>
                  <a:schemeClr val="tx1">
                    <a:lumMod val="50000"/>
                    <a:lumOff val="50000"/>
                  </a:schemeClr>
                </a:solidFill>
                <a:cs typeface="+mn-ea"/>
                <a:sym typeface="+mn-lt"/>
              </a:endParaRPr>
            </a:p>
          </p:txBody>
        </p:sp>
        <p:sp>
          <p:nvSpPr>
            <p:cNvPr id="28" name="燕尾形 58"/>
            <p:cNvSpPr/>
            <p:nvPr/>
          </p:nvSpPr>
          <p:spPr>
            <a:xfrm>
              <a:off x="5932500" y="2446897"/>
              <a:ext cx="186890" cy="274020"/>
            </a:xfrm>
            <a:prstGeom prst="chevron">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705">
                <a:solidFill>
                  <a:schemeClr val="tx1"/>
                </a:solidFill>
                <a:cs typeface="+mn-ea"/>
                <a:sym typeface="+mn-lt"/>
              </a:endParaRPr>
            </a:p>
          </p:txBody>
        </p:sp>
      </p:grpSp>
      <p:sp>
        <p:nvSpPr>
          <p:cNvPr id="31" name="矩形 30"/>
          <p:cNvSpPr/>
          <p:nvPr/>
        </p:nvSpPr>
        <p:spPr>
          <a:xfrm>
            <a:off x="1063541" y="1238776"/>
            <a:ext cx="7368684" cy="584775"/>
          </a:xfrm>
          <a:prstGeom prst="rect">
            <a:avLst/>
          </a:prstGeom>
        </p:spPr>
        <p:txBody>
          <a:bodyPr wrap="none">
            <a:spAutoFit/>
          </a:bodyPr>
          <a:lstStyle/>
          <a:p>
            <a:pPr marL="0" indent="612140" algn="just">
              <a:lnSpc>
                <a:spcPct val="100000"/>
              </a:lnSpc>
              <a:spcBef>
                <a:spcPts val="0"/>
              </a:spcBef>
              <a:buNone/>
            </a:pPr>
            <a:r>
              <a:rPr lang="zh-CN" altLang="en-US" sz="3200"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rPr>
              <a:t>（二）客户关系管理解决的主要问题</a:t>
            </a:r>
            <a:endParaRPr lang="zh-CN" altLang="en-US" sz="3200"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endParaRPr>
          </a:p>
        </p:txBody>
      </p:sp>
      <p:sp>
        <p:nvSpPr>
          <p:cNvPr id="29" name="文本框 28"/>
          <p:cNvSpPr txBox="1"/>
          <p:nvPr/>
        </p:nvSpPr>
        <p:spPr>
          <a:xfrm>
            <a:off x="9054465" y="1844675"/>
            <a:ext cx="2167255" cy="645160"/>
          </a:xfrm>
          <a:prstGeom prst="rect">
            <a:avLst/>
          </a:prstGeom>
          <a:solidFill>
            <a:schemeClr val="bg1"/>
          </a:solidFill>
          <a:ln>
            <a:solidFill>
              <a:schemeClr val="accent2"/>
            </a:solidFill>
          </a:ln>
        </p:spPr>
        <p:txBody>
          <a:bodyPr wrap="square" rtlCol="0" anchor="t">
            <a:spAutoFit/>
          </a:bodyPr>
          <a:p>
            <a:r>
              <a:rPr lang="zh-CN" altLang="en-US" b="1">
                <a:solidFill>
                  <a:schemeClr val="accent2"/>
                </a:solidFill>
                <a:hlinkClick r:id="rId3" action="ppaction://hlinkfile"/>
              </a:rPr>
              <a:t>销售必看：如何激发客户需求</a:t>
            </a:r>
            <a:endParaRPr lang="zh-CN" altLang="en-US" b="1">
              <a:solidFill>
                <a:schemeClr val="accent2"/>
              </a:solidFill>
            </a:endParaRPr>
          </a:p>
        </p:txBody>
      </p:sp>
      <p:pic>
        <p:nvPicPr>
          <p:cNvPr id="30" name="图片 29">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5330" y="1795780"/>
            <a:ext cx="699135" cy="69913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anim calcmode="lin" valueType="num">
                                      <p:cBhvr>
                                        <p:cTn id="12" dur="500" fill="hold"/>
                                        <p:tgtEl>
                                          <p:spTgt spid="16"/>
                                        </p:tgtEl>
                                        <p:attrNameLst>
                                          <p:attrName>style.rotation</p:attrName>
                                        </p:attrNameLst>
                                      </p:cBhvr>
                                      <p:tavLst>
                                        <p:tav tm="0">
                                          <p:val>
                                            <p:fltVal val="720"/>
                                          </p:val>
                                        </p:tav>
                                        <p:tav tm="100000">
                                          <p:val>
                                            <p:fltVal val="0"/>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 calcmode="lin" valueType="num">
                                      <p:cBhvr>
                                        <p:cTn id="14" dur="500" fill="hold"/>
                                        <p:tgtEl>
                                          <p:spTgt spid="16"/>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18" presetClass="entr" presetSubtype="3"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strips(upRight)">
                                      <p:cBhvr>
                                        <p:cTn id="18" dur="250"/>
                                        <p:tgtEl>
                                          <p:spTgt spid="13"/>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250" fill="hold"/>
                                        <p:tgtEl>
                                          <p:spTgt spid="22"/>
                                        </p:tgtEl>
                                        <p:attrNameLst>
                                          <p:attrName>ppt_w</p:attrName>
                                        </p:attrNameLst>
                                      </p:cBhvr>
                                      <p:tavLst>
                                        <p:tav tm="0">
                                          <p:val>
                                            <p:fltVal val="0"/>
                                          </p:val>
                                        </p:tav>
                                        <p:tav tm="100000">
                                          <p:val>
                                            <p:strVal val="#ppt_w"/>
                                          </p:val>
                                        </p:tav>
                                      </p:tavLst>
                                    </p:anim>
                                    <p:anim calcmode="lin" valueType="num">
                                      <p:cBhvr>
                                        <p:cTn id="23" dur="250" fill="hold"/>
                                        <p:tgtEl>
                                          <p:spTgt spid="22"/>
                                        </p:tgtEl>
                                        <p:attrNameLst>
                                          <p:attrName>ppt_h</p:attrName>
                                        </p:attrNameLst>
                                      </p:cBhvr>
                                      <p:tavLst>
                                        <p:tav tm="0">
                                          <p:val>
                                            <p:fltVal val="0"/>
                                          </p:val>
                                        </p:tav>
                                        <p:tav tm="100000">
                                          <p:val>
                                            <p:strVal val="#ppt_h"/>
                                          </p:val>
                                        </p:tav>
                                      </p:tavLst>
                                    </p:anim>
                                    <p:animEffect transition="in" filter="fade">
                                      <p:cBhvr>
                                        <p:cTn id="24" dur="250"/>
                                        <p:tgtEl>
                                          <p:spTgt spid="22"/>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250"/>
                                        <p:tgtEl>
                                          <p:spTgt spid="21"/>
                                        </p:tgtEl>
                                      </p:cBhvr>
                                    </p:animEffect>
                                  </p:childTnLst>
                                </p:cTn>
                              </p:par>
                            </p:childTnLst>
                          </p:cTn>
                        </p:par>
                        <p:par>
                          <p:cTn id="29" fill="hold">
                            <p:stCondLst>
                              <p:cond delay="2500"/>
                            </p:stCondLst>
                            <p:childTnLst>
                              <p:par>
                                <p:cTn id="30" presetID="35"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anim calcmode="lin" valueType="num">
                                      <p:cBhvr>
                                        <p:cTn id="33" dur="500" fill="hold"/>
                                        <p:tgtEl>
                                          <p:spTgt spid="6"/>
                                        </p:tgtEl>
                                        <p:attrNameLst>
                                          <p:attrName>style.rotation</p:attrName>
                                        </p:attrNameLst>
                                      </p:cBhvr>
                                      <p:tavLst>
                                        <p:tav tm="0">
                                          <p:val>
                                            <p:fltVal val="720"/>
                                          </p:val>
                                        </p:tav>
                                        <p:tav tm="100000">
                                          <p:val>
                                            <p:fltVal val="0"/>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ppt_w</p:attrName>
                                        </p:attrNameLst>
                                      </p:cBhvr>
                                      <p:tavLst>
                                        <p:tav tm="0">
                                          <p:val>
                                            <p:fltVal val="0"/>
                                          </p:val>
                                        </p:tav>
                                        <p:tav tm="100000">
                                          <p:val>
                                            <p:strVal val="#ppt_w"/>
                                          </p:val>
                                        </p:tav>
                                      </p:tavLst>
                                    </p:anim>
                                  </p:childTnLst>
                                </p:cTn>
                              </p:par>
                            </p:childTnLst>
                          </p:cTn>
                        </p:par>
                        <p:par>
                          <p:cTn id="36" fill="hold">
                            <p:stCondLst>
                              <p:cond delay="3000"/>
                            </p:stCondLst>
                            <p:childTnLst>
                              <p:par>
                                <p:cTn id="37" presetID="18" presetClass="entr" presetSubtype="3"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upRight)">
                                      <p:cBhvr>
                                        <p:cTn id="39" dur="250"/>
                                        <p:tgtEl>
                                          <p:spTgt spid="10"/>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250" fill="hold"/>
                                        <p:tgtEl>
                                          <p:spTgt spid="26"/>
                                        </p:tgtEl>
                                        <p:attrNameLst>
                                          <p:attrName>ppt_w</p:attrName>
                                        </p:attrNameLst>
                                      </p:cBhvr>
                                      <p:tavLst>
                                        <p:tav tm="0">
                                          <p:val>
                                            <p:fltVal val="0"/>
                                          </p:val>
                                        </p:tav>
                                        <p:tav tm="100000">
                                          <p:val>
                                            <p:strVal val="#ppt_w"/>
                                          </p:val>
                                        </p:tav>
                                      </p:tavLst>
                                    </p:anim>
                                    <p:anim calcmode="lin" valueType="num">
                                      <p:cBhvr>
                                        <p:cTn id="44" dur="250" fill="hold"/>
                                        <p:tgtEl>
                                          <p:spTgt spid="26"/>
                                        </p:tgtEl>
                                        <p:attrNameLst>
                                          <p:attrName>ppt_h</p:attrName>
                                        </p:attrNameLst>
                                      </p:cBhvr>
                                      <p:tavLst>
                                        <p:tav tm="0">
                                          <p:val>
                                            <p:fltVal val="0"/>
                                          </p:val>
                                        </p:tav>
                                        <p:tav tm="100000">
                                          <p:val>
                                            <p:strVal val="#ppt_h"/>
                                          </p:val>
                                        </p:tav>
                                      </p:tavLst>
                                    </p:anim>
                                    <p:animEffect transition="in" filter="fade">
                                      <p:cBhvr>
                                        <p:cTn id="45" dur="250"/>
                                        <p:tgtEl>
                                          <p:spTgt spid="26"/>
                                        </p:tgtEl>
                                      </p:cBhvr>
                                    </p:animEffect>
                                  </p:childTnLst>
                                </p:cTn>
                              </p:par>
                            </p:childTnLst>
                          </p:cTn>
                        </p:par>
                        <p:par>
                          <p:cTn id="46" fill="hold">
                            <p:stCondLst>
                              <p:cond delay="4000"/>
                            </p:stCondLst>
                            <p:childTnLst>
                              <p:par>
                                <p:cTn id="47" presetID="22" presetClass="entr" presetSubtype="4"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250"/>
                                        <p:tgtEl>
                                          <p:spTgt spid="25"/>
                                        </p:tgtEl>
                                      </p:cBhvr>
                                    </p:animEffect>
                                  </p:childTnLst>
                                </p:cTn>
                              </p:par>
                            </p:childTnLst>
                          </p:cTn>
                        </p:par>
                        <p:par>
                          <p:cTn id="50" fill="hold">
                            <p:stCondLst>
                              <p:cond delay="4500"/>
                            </p:stCondLst>
                            <p:childTnLst>
                              <p:par>
                                <p:cTn id="51" presetID="35"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anim calcmode="lin" valueType="num">
                                      <p:cBhvr>
                                        <p:cTn id="54" dur="500" fill="hold"/>
                                        <p:tgtEl>
                                          <p:spTgt spid="5"/>
                                        </p:tgtEl>
                                        <p:attrNameLst>
                                          <p:attrName>style.rotation</p:attrName>
                                        </p:attrNameLst>
                                      </p:cBhvr>
                                      <p:tavLst>
                                        <p:tav tm="0">
                                          <p:val>
                                            <p:fltVal val="720"/>
                                          </p:val>
                                        </p:tav>
                                        <p:tav tm="100000">
                                          <p:val>
                                            <p:fltVal val="0"/>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 calcmode="lin" valueType="num">
                                      <p:cBhvr>
                                        <p:cTn id="56" dur="500" fill="hold"/>
                                        <p:tgtEl>
                                          <p:spTgt spid="5"/>
                                        </p:tgtEl>
                                        <p:attrNameLst>
                                          <p:attrName>ppt_w</p:attrName>
                                        </p:attrNameLst>
                                      </p:cBhvr>
                                      <p:tavLst>
                                        <p:tav tm="0">
                                          <p:val>
                                            <p:fltVal val="0"/>
                                          </p:val>
                                        </p:tav>
                                        <p:tav tm="100000">
                                          <p:val>
                                            <p:strVal val="#ppt_w"/>
                                          </p:val>
                                        </p:tav>
                                      </p:tavLst>
                                    </p:anim>
                                  </p:childTnLst>
                                </p:cTn>
                              </p:par>
                            </p:childTnLst>
                          </p:cTn>
                        </p:par>
                        <p:par>
                          <p:cTn id="57" fill="hold">
                            <p:stCondLst>
                              <p:cond delay="5000"/>
                            </p:stCondLst>
                            <p:childTnLst>
                              <p:par>
                                <p:cTn id="58" presetID="18" presetClass="entr" presetSubtype="3"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strips(upRight)">
                                      <p:cBhvr>
                                        <p:cTn id="60" dur="250"/>
                                        <p:tgtEl>
                                          <p:spTgt spid="7"/>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250" fill="hold"/>
                                        <p:tgtEl>
                                          <p:spTgt spid="18"/>
                                        </p:tgtEl>
                                        <p:attrNameLst>
                                          <p:attrName>ppt_w</p:attrName>
                                        </p:attrNameLst>
                                      </p:cBhvr>
                                      <p:tavLst>
                                        <p:tav tm="0">
                                          <p:val>
                                            <p:fltVal val="0"/>
                                          </p:val>
                                        </p:tav>
                                        <p:tav tm="100000">
                                          <p:val>
                                            <p:strVal val="#ppt_w"/>
                                          </p:val>
                                        </p:tav>
                                      </p:tavLst>
                                    </p:anim>
                                    <p:anim calcmode="lin" valueType="num">
                                      <p:cBhvr>
                                        <p:cTn id="65" dur="250" fill="hold"/>
                                        <p:tgtEl>
                                          <p:spTgt spid="18"/>
                                        </p:tgtEl>
                                        <p:attrNameLst>
                                          <p:attrName>ppt_h</p:attrName>
                                        </p:attrNameLst>
                                      </p:cBhvr>
                                      <p:tavLst>
                                        <p:tav tm="0">
                                          <p:val>
                                            <p:fltVal val="0"/>
                                          </p:val>
                                        </p:tav>
                                        <p:tav tm="100000">
                                          <p:val>
                                            <p:strVal val="#ppt_h"/>
                                          </p:val>
                                        </p:tav>
                                      </p:tavLst>
                                    </p:anim>
                                    <p:animEffect transition="in" filter="fade">
                                      <p:cBhvr>
                                        <p:cTn id="66" dur="250"/>
                                        <p:tgtEl>
                                          <p:spTgt spid="18"/>
                                        </p:tgtEl>
                                      </p:cBhvr>
                                    </p:animEffect>
                                  </p:childTnLst>
                                </p:cTn>
                              </p:par>
                            </p:childTnLst>
                          </p:cTn>
                        </p:par>
                        <p:par>
                          <p:cTn id="67" fill="hold">
                            <p:stCondLst>
                              <p:cond delay="6000"/>
                            </p:stCondLst>
                            <p:childTnLst>
                              <p:par>
                                <p:cTn id="68" presetID="22" presetClass="entr" presetSubtype="4"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down)">
                                      <p:cBhvr>
                                        <p:cTn id="70" dur="250"/>
                                        <p:tgtEl>
                                          <p:spTgt spid="17"/>
                                        </p:tgtEl>
                                      </p:cBhvr>
                                    </p:animEffect>
                                  </p:childTnLst>
                                </p:cTn>
                              </p:par>
                            </p:childTnLst>
                          </p:cTn>
                        </p:par>
                        <p:par>
                          <p:cTn id="71" fill="hold">
                            <p:stCondLst>
                              <p:cond delay="6500"/>
                            </p:stCondLst>
                            <p:childTnLst>
                              <p:par>
                                <p:cTn id="72" presetID="22" presetClass="entr" presetSubtype="8" fill="hold" grpId="0"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500"/>
                                        <p:tgtEl>
                                          <p:spTgt spid="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wipe(left)">
                                      <p:cBhvr>
                                        <p:cTn id="77" dur="500"/>
                                        <p:tgtEl>
                                          <p:spTgt spid="3"/>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par>
                          <p:cTn id="81" fill="hold">
                            <p:stCondLst>
                              <p:cond delay="7000"/>
                            </p:stCondLst>
                            <p:childTnLst>
                              <p:par>
                                <p:cTn id="82" presetID="10" presetClass="entr" presetSubtype="0" fill="hold"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16" grpId="0" animBg="1"/>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8714" y="1700808"/>
            <a:ext cx="10479333" cy="4472250"/>
          </a:xfrm>
          <a:prstGeom prst="rect">
            <a:avLst/>
          </a:prstGeom>
          <a:noFill/>
        </p:spPr>
        <p:txBody>
          <a:bodyPr wrap="square" rtlCol="0" anchor="t">
            <a:spAutoFit/>
          </a:bodyPr>
          <a:lstStyle/>
          <a:p>
            <a:pPr indent="612140" algn="just">
              <a:lnSpc>
                <a:spcPct val="150000"/>
              </a:lnSpc>
              <a:spcBef>
                <a:spcPts val="1000"/>
              </a:spcBef>
            </a:pPr>
            <a:r>
              <a:rPr lang="zh-CN" altLang="en-US" sz="2600" kern="0" dirty="0">
                <a:solidFill>
                  <a:srgbClr val="C00000"/>
                </a:solidFill>
                <a:latin typeface="+mj-lt"/>
                <a:ea typeface="黑体" panose="02010609060101010101" pitchFamily="49" charset="-122"/>
                <a:cs typeface="+mn-ea"/>
              </a:rPr>
              <a:t>问：</a:t>
            </a:r>
            <a:r>
              <a:rPr lang="zh-CN" altLang="en-US" sz="2600" kern="0" dirty="0">
                <a:solidFill>
                  <a:schemeClr val="accent2"/>
                </a:solidFill>
                <a:latin typeface="+mj-lt"/>
                <a:ea typeface="黑体" panose="02010609060101010101" pitchFamily="49" charset="-122"/>
                <a:cs typeface="+mn-ea"/>
              </a:rPr>
              <a:t>客户关系管理只是应该注重售后服务吗？</a:t>
            </a:r>
            <a:endParaRPr lang="zh-CN" altLang="en-US" sz="2600" kern="0" dirty="0">
              <a:solidFill>
                <a:schemeClr val="accent2"/>
              </a:solidFill>
              <a:latin typeface="+mj-lt"/>
              <a:ea typeface="黑体" panose="02010609060101010101" pitchFamily="49" charset="-122"/>
              <a:cs typeface="+mn-ea"/>
            </a:endParaRPr>
          </a:p>
          <a:p>
            <a:pPr indent="612140" algn="just">
              <a:lnSpc>
                <a:spcPct val="150000"/>
              </a:lnSpc>
              <a:spcBef>
                <a:spcPts val="1000"/>
              </a:spcBef>
            </a:pPr>
            <a:r>
              <a:rPr lang="zh-CN" altLang="en-US" sz="2600" kern="0" dirty="0">
                <a:solidFill>
                  <a:srgbClr val="C00000"/>
                </a:solidFill>
                <a:latin typeface="+mj-lt"/>
                <a:ea typeface="黑体" panose="02010609060101010101" pitchFamily="49" charset="-122"/>
                <a:cs typeface="+mn-ea"/>
              </a:rPr>
              <a:t>答：</a:t>
            </a:r>
            <a:r>
              <a:rPr lang="zh-CN" altLang="en-US" sz="2600" kern="0" dirty="0">
                <a:solidFill>
                  <a:schemeClr val="accent2"/>
                </a:solidFill>
                <a:latin typeface="+mj-lt"/>
                <a:ea typeface="黑体" panose="02010609060101010101" pitchFamily="49" charset="-122"/>
                <a:cs typeface="+mn-ea"/>
              </a:rPr>
              <a:t>客户服务正由售后客户关怀变为使客户在从购买前、购买中到购买后的全过程中获得良好体验。购买前向客户提供产品信息和服务建议；购买中向客户提供企业产品质量的有关标准信息，并照顾客户在与企业接触时的感受；购买后则集中于高效跟进和完成对产品的维护和修理。这种售前的沟通、售中的客户关怀和售后的跟进，可使客户满意度提高。</a:t>
            </a:r>
            <a:endParaRPr lang="zh-CN" altLang="en-US" sz="2600" kern="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up)">
                                      <p:cBhvr>
                                        <p:cTn id="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5773" y="1124744"/>
            <a:ext cx="6840760" cy="584775"/>
          </a:xfrm>
          <a:prstGeom prst="rect">
            <a:avLst/>
          </a:prstGeom>
          <a:noFill/>
        </p:spPr>
        <p:txBody>
          <a:bodyPr wrap="square" rtlCol="0" anchor="t">
            <a:spAutoFit/>
          </a:bodyPr>
          <a:lstStyle/>
          <a:p>
            <a:pPr algn="l"/>
            <a:r>
              <a:rPr lang="zh-CN" altLang="en-US" sz="3200"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sym typeface="+mn-ea"/>
              </a:rPr>
              <a:t>（三）</a:t>
            </a:r>
            <a:r>
              <a:rPr sz="3200" dirty="0" err="1">
                <a:solidFill>
                  <a:schemeClr val="accent2"/>
                </a:solidFill>
                <a:latin typeface="方正大黑简体" panose="02000000000000000000" pitchFamily="65" charset="-122"/>
                <a:ea typeface="方正大黑简体" panose="02000000000000000000" pitchFamily="65" charset="-122"/>
                <a:cs typeface="Times New Roman" panose="02020603050405020304" charset="0"/>
                <a:sym typeface="+mn-ea"/>
              </a:rPr>
              <a:t>客户关系管理系统的主要应用</a:t>
            </a:r>
            <a:endParaRPr sz="3200"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sym typeface="+mn-ea"/>
            </a:endParaRPr>
          </a:p>
        </p:txBody>
      </p:sp>
      <p:sp>
        <p:nvSpPr>
          <p:cNvPr id="3" name="Rectangle 4"/>
          <p:cNvSpPr/>
          <p:nvPr/>
        </p:nvSpPr>
        <p:spPr>
          <a:xfrm>
            <a:off x="49709" y="2139753"/>
            <a:ext cx="3994938" cy="2835266"/>
          </a:xfrm>
          <a:prstGeom prst="rect">
            <a:avLst/>
          </a:prstGeom>
          <a:blipFill dpi="0" rotWithShape="1">
            <a:blip r:embed="rId1"/>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4" name="Rectangle 16"/>
          <p:cNvSpPr/>
          <p:nvPr/>
        </p:nvSpPr>
        <p:spPr>
          <a:xfrm>
            <a:off x="4082157" y="2139753"/>
            <a:ext cx="3994938" cy="2835266"/>
          </a:xfrm>
          <a:prstGeom prst="rect">
            <a:avLst/>
          </a:prstGeom>
          <a:blipFill dpi="0" rotWithShape="1">
            <a:blip r:embed="rId2"/>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5" name="Rectangle 19"/>
          <p:cNvSpPr/>
          <p:nvPr/>
        </p:nvSpPr>
        <p:spPr>
          <a:xfrm>
            <a:off x="8114605" y="2132856"/>
            <a:ext cx="3994938" cy="2835266"/>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811645" y="5206515"/>
            <a:ext cx="2471066" cy="830997"/>
          </a:xfrm>
          <a:prstGeom prst="rect">
            <a:avLst/>
          </a:prstGeom>
        </p:spPr>
        <p:txBody>
          <a:bodyPr wrap="square" anchor="ctr">
            <a:spAutoFit/>
          </a:bodyPr>
          <a:lstStyle/>
          <a:p>
            <a:pPr algn="ctr"/>
            <a:r>
              <a:rPr lang="zh-CN" altLang="en-US" sz="2400" dirty="0">
                <a:solidFill>
                  <a:schemeClr val="accent2"/>
                </a:solidFill>
                <a:latin typeface="黑体" panose="02010609060101010101" pitchFamily="49" charset="-122"/>
                <a:ea typeface="黑体" panose="02010609060101010101" pitchFamily="49" charset="-122"/>
              </a:rPr>
              <a:t>客户关系管理在零售业中的应用</a:t>
            </a:r>
            <a:endParaRPr lang="zh-CN" altLang="en-US" sz="2400" dirty="0">
              <a:solidFill>
                <a:schemeClr val="accent2"/>
              </a:solidFill>
              <a:latin typeface="黑体" panose="02010609060101010101" pitchFamily="49" charset="-122"/>
              <a:ea typeface="黑体" panose="02010609060101010101" pitchFamily="49" charset="-122"/>
            </a:endParaRPr>
          </a:p>
        </p:txBody>
      </p:sp>
      <p:sp>
        <p:nvSpPr>
          <p:cNvPr id="7" name="矩形 6"/>
          <p:cNvSpPr/>
          <p:nvPr/>
        </p:nvSpPr>
        <p:spPr>
          <a:xfrm>
            <a:off x="4844093" y="5206515"/>
            <a:ext cx="2471066" cy="830997"/>
          </a:xfrm>
          <a:prstGeom prst="rect">
            <a:avLst/>
          </a:prstGeom>
        </p:spPr>
        <p:txBody>
          <a:bodyPr wrap="square" anchor="ctr">
            <a:spAutoFit/>
          </a:bodyPr>
          <a:lstStyle/>
          <a:p>
            <a:pPr algn="ctr"/>
            <a:r>
              <a:rPr lang="zh-CN" altLang="en-US" sz="2400" dirty="0">
                <a:solidFill>
                  <a:schemeClr val="accent2"/>
                </a:solidFill>
                <a:latin typeface="黑体" panose="02010609060101010101" pitchFamily="49" charset="-122"/>
                <a:ea typeface="黑体" panose="02010609060101010101" pitchFamily="49" charset="-122"/>
              </a:rPr>
              <a:t>客户关系管理在物流业中的应用</a:t>
            </a:r>
            <a:endParaRPr lang="zh-CN" altLang="en-US" sz="2400" dirty="0">
              <a:solidFill>
                <a:schemeClr val="accent2"/>
              </a:solidFill>
              <a:latin typeface="黑体" panose="02010609060101010101" pitchFamily="49" charset="-122"/>
              <a:ea typeface="黑体" panose="02010609060101010101" pitchFamily="49" charset="-122"/>
            </a:endParaRPr>
          </a:p>
        </p:txBody>
      </p:sp>
      <p:sp>
        <p:nvSpPr>
          <p:cNvPr id="8" name="矩形 7"/>
          <p:cNvSpPr/>
          <p:nvPr/>
        </p:nvSpPr>
        <p:spPr>
          <a:xfrm>
            <a:off x="8791916" y="5206515"/>
            <a:ext cx="2640316" cy="830997"/>
          </a:xfrm>
          <a:prstGeom prst="rect">
            <a:avLst/>
          </a:prstGeom>
        </p:spPr>
        <p:txBody>
          <a:bodyPr wrap="square" anchor="ctr">
            <a:spAutoFit/>
          </a:bodyPr>
          <a:lstStyle/>
          <a:p>
            <a:pPr algn="ctr"/>
            <a:r>
              <a:rPr lang="zh-CN" altLang="en-US" sz="2400" dirty="0">
                <a:solidFill>
                  <a:schemeClr val="accent2"/>
                </a:solidFill>
                <a:latin typeface="黑体" panose="02010609060101010101" pitchFamily="49" charset="-122"/>
                <a:ea typeface="黑体" panose="02010609060101010101" pitchFamily="49" charset="-122"/>
              </a:rPr>
              <a:t>客户关系管理在电子商务中的应用</a:t>
            </a:r>
            <a:endParaRPr lang="zh-CN" altLang="en-US" sz="2400" dirty="0">
              <a:solidFill>
                <a:schemeClr val="accent2"/>
              </a:solidFill>
              <a:latin typeface="黑体" panose="02010609060101010101" pitchFamily="49" charset="-122"/>
              <a:ea typeface="黑体" panose="02010609060101010101" pitchFamily="49" charset="-122"/>
            </a:endParaRPr>
          </a:p>
        </p:txBody>
      </p:sp>
      <p:sp>
        <p:nvSpPr>
          <p:cNvPr id="9" name="文本框 8"/>
          <p:cNvSpPr txBox="1"/>
          <p:nvPr/>
        </p:nvSpPr>
        <p:spPr>
          <a:xfrm>
            <a:off x="8834685" y="964621"/>
            <a:ext cx="2520280" cy="707886"/>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just"/>
            <a:r>
              <a:rPr lang="zh-CN" altLang="en-US" sz="2000" dirty="0">
                <a:solidFill>
                  <a:srgbClr val="FFFFFF"/>
                </a:solidFill>
                <a:latin typeface="黑体" panose="02010609060101010101" pitchFamily="49" charset="-122"/>
                <a:ea typeface="黑体" panose="02010609060101010101" pitchFamily="49" charset="-122"/>
                <a:hlinkClick r:id="rId4" action="ppaction://hlinkfile"/>
              </a:rPr>
              <a:t>点击视频：客户关系管理系统的含义</a:t>
            </a:r>
            <a:endParaRPr lang="zh-CN" altLang="en-US" sz="2000" dirty="0">
              <a:solidFill>
                <a:srgbClr val="FFFFFF"/>
              </a:solidFill>
              <a:latin typeface="黑体" panose="02010609060101010101" pitchFamily="49" charset="-122"/>
              <a:ea typeface="黑体" panose="02010609060101010101" pitchFamily="49" charset="-122"/>
            </a:endParaRPr>
          </a:p>
        </p:txBody>
      </p:sp>
      <p:pic>
        <p:nvPicPr>
          <p:cNvPr id="10" name="图片 9">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3438" y="852980"/>
            <a:ext cx="931168" cy="93116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10" presetClass="entr" presetSubtype="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par>
                          <p:cTn id="50" fill="hold">
                            <p:stCondLst>
                              <p:cond delay="6000"/>
                            </p:stCondLst>
                            <p:childTnLst>
                              <p:par>
                                <p:cTn id="51" presetID="10"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占位符 105474"/>
          <p:cNvSpPr>
            <a:spLocks noGrp="1"/>
          </p:cNvSpPr>
          <p:nvPr/>
        </p:nvSpPr>
        <p:spPr>
          <a:xfrm>
            <a:off x="716934" y="1988840"/>
            <a:ext cx="6245543" cy="584775"/>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spcBef>
                <a:spcPts val="0"/>
              </a:spcBef>
              <a:buNone/>
            </a:pPr>
            <a:r>
              <a:rPr lang="zh-CN" altLang="en-US"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rPr>
              <a:t>（一）电子商务客户信息管理</a:t>
            </a:r>
            <a:endParaRPr lang="zh-CN" altLang="en-US"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endParaRPr>
          </a:p>
        </p:txBody>
      </p:sp>
      <p:sp>
        <p:nvSpPr>
          <p:cNvPr id="2" name="矩形 1"/>
          <p:cNvSpPr/>
          <p:nvPr/>
        </p:nvSpPr>
        <p:spPr>
          <a:xfrm>
            <a:off x="716934" y="1126485"/>
            <a:ext cx="7109639" cy="646331"/>
          </a:xfrm>
          <a:prstGeom prst="rect">
            <a:avLst/>
          </a:prstGeom>
        </p:spPr>
        <p:txBody>
          <a:bodyPr wrap="none">
            <a:spAutoFit/>
          </a:bodyPr>
          <a:lstStyle/>
          <a:p>
            <a:pPr marL="0" indent="0" algn="just">
              <a:lnSpc>
                <a:spcPct val="100000"/>
              </a:lnSpc>
              <a:spcBef>
                <a:spcPts val="0"/>
              </a:spcBef>
              <a:buNone/>
            </a:pPr>
            <a:r>
              <a:rPr lang="zh-CN" altLang="en-US" sz="3600"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rPr>
              <a:t>二、电子商务客户关系管理的内容</a:t>
            </a:r>
            <a:endParaRPr lang="zh-CN" altLang="en-US" sz="2800"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endParaRPr>
          </a:p>
        </p:txBody>
      </p:sp>
      <p:sp>
        <p:nvSpPr>
          <p:cNvPr id="3" name="Rectangle 2"/>
          <p:cNvSpPr/>
          <p:nvPr/>
        </p:nvSpPr>
        <p:spPr>
          <a:xfrm>
            <a:off x="697781" y="2780928"/>
            <a:ext cx="6062541" cy="3600400"/>
          </a:xfrm>
          <a:prstGeom prst="rect">
            <a:avLst/>
          </a:prstGeom>
          <a:blipFill>
            <a:blip r:embed="rId1"/>
            <a:srcRect/>
            <a:stretch>
              <a:fillRect/>
            </a:stretch>
          </a:blip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anchor="ctr"/>
          <a:lstStyle/>
          <a:p>
            <a:pPr algn="ctr">
              <a:defRPr/>
            </a:pPr>
            <a:endParaRPr lang="en-US" dirty="0">
              <a:solidFill>
                <a:schemeClr val="bg1">
                  <a:lumMod val="95000"/>
                </a:schemeClr>
              </a:solidFill>
            </a:endParaRPr>
          </a:p>
        </p:txBody>
      </p:sp>
      <p:grpSp>
        <p:nvGrpSpPr>
          <p:cNvPr id="4" name="组合 3"/>
          <p:cNvGrpSpPr/>
          <p:nvPr/>
        </p:nvGrpSpPr>
        <p:grpSpPr>
          <a:xfrm>
            <a:off x="6309222" y="3429000"/>
            <a:ext cx="4037686" cy="555325"/>
            <a:chOff x="5738341" y="3140968"/>
            <a:chExt cx="3745125" cy="555325"/>
          </a:xfrm>
          <a:effectLst>
            <a:outerShdw blurRad="50800" dist="38100" dir="5400000" algn="t" rotWithShape="0">
              <a:prstClr val="black">
                <a:alpha val="40000"/>
              </a:prstClr>
            </a:outerShdw>
          </a:effectLst>
        </p:grpSpPr>
        <p:sp>
          <p:nvSpPr>
            <p:cNvPr id="5" name="Rectangle 3"/>
            <p:cNvSpPr/>
            <p:nvPr/>
          </p:nvSpPr>
          <p:spPr>
            <a:xfrm>
              <a:off x="5738341" y="3140968"/>
              <a:ext cx="3745125" cy="5553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600" dirty="0">
                <a:solidFill>
                  <a:srgbClr val="F8F8F8"/>
                </a:solidFill>
                <a:latin typeface="黑体" panose="02010609060101010101" pitchFamily="49" charset="-122"/>
                <a:ea typeface="黑体" panose="02010609060101010101" pitchFamily="49" charset="-122"/>
              </a:endParaRPr>
            </a:p>
          </p:txBody>
        </p:sp>
        <p:sp>
          <p:nvSpPr>
            <p:cNvPr id="6" name="矩形 5"/>
            <p:cNvSpPr/>
            <p:nvPr/>
          </p:nvSpPr>
          <p:spPr>
            <a:xfrm>
              <a:off x="5934821" y="3199336"/>
              <a:ext cx="3352165" cy="438588"/>
            </a:xfrm>
            <a:prstGeom prst="rect">
              <a:avLst/>
            </a:prstGeom>
          </p:spPr>
          <p:txBody>
            <a:bodyPr wrap="square" lIns="68585" tIns="34293" rIns="68585" bIns="34293">
              <a:spAutoFit/>
            </a:bodyPr>
            <a:lstStyle/>
            <a:p>
              <a:pPr algn="ctr"/>
              <a:r>
                <a:rPr lang="zh-CN" altLang="en-US" sz="2400" b="1" dirty="0">
                  <a:solidFill>
                    <a:srgbClr val="F8F8F8"/>
                  </a:solidFill>
                  <a:latin typeface="黑体" panose="02010609060101010101" pitchFamily="49" charset="-122"/>
                  <a:ea typeface="黑体" panose="02010609060101010101" pitchFamily="49" charset="-122"/>
                </a:rPr>
                <a:t>客户基本信息管理</a:t>
              </a:r>
              <a:endParaRPr lang="zh-CN" altLang="en-US" sz="2400" b="1" dirty="0">
                <a:solidFill>
                  <a:srgbClr val="F8F8F8"/>
                </a:solidFill>
                <a:latin typeface="黑体" panose="02010609060101010101" pitchFamily="49" charset="-122"/>
                <a:ea typeface="黑体" panose="02010609060101010101" pitchFamily="49" charset="-122"/>
              </a:endParaRPr>
            </a:p>
          </p:txBody>
        </p:sp>
      </p:grpSp>
      <p:grpSp>
        <p:nvGrpSpPr>
          <p:cNvPr id="7" name="组合 6"/>
          <p:cNvGrpSpPr/>
          <p:nvPr/>
        </p:nvGrpSpPr>
        <p:grpSpPr>
          <a:xfrm>
            <a:off x="6309931" y="4450752"/>
            <a:ext cx="4036922" cy="1930576"/>
            <a:chOff x="5738341" y="4215045"/>
            <a:chExt cx="3744416" cy="1930576"/>
          </a:xfrm>
          <a:effectLst>
            <a:outerShdw blurRad="50800" dist="38100" dir="5400000" algn="t" rotWithShape="0">
              <a:prstClr val="black">
                <a:alpha val="40000"/>
              </a:prstClr>
            </a:outerShdw>
          </a:effectLst>
        </p:grpSpPr>
        <p:sp>
          <p:nvSpPr>
            <p:cNvPr id="8" name="Rectangle 3"/>
            <p:cNvSpPr/>
            <p:nvPr/>
          </p:nvSpPr>
          <p:spPr>
            <a:xfrm>
              <a:off x="5738341" y="4215045"/>
              <a:ext cx="3744416" cy="193057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600" dirty="0">
                <a:solidFill>
                  <a:schemeClr val="bg1">
                    <a:lumMod val="95000"/>
                  </a:schemeClr>
                </a:solidFill>
              </a:endParaRPr>
            </a:p>
          </p:txBody>
        </p:sp>
        <p:sp>
          <p:nvSpPr>
            <p:cNvPr id="9" name="矩形 8"/>
            <p:cNvSpPr/>
            <p:nvPr/>
          </p:nvSpPr>
          <p:spPr>
            <a:xfrm>
              <a:off x="5865297" y="4273413"/>
              <a:ext cx="3490505" cy="1769721"/>
            </a:xfrm>
            <a:prstGeom prst="rect">
              <a:avLst/>
            </a:prstGeom>
            <a:noFill/>
          </p:spPr>
          <p:txBody>
            <a:bodyPr wrap="square" lIns="68585" tIns="34293" rIns="68585" bIns="34293">
              <a:spAutoFit/>
            </a:bodyPr>
            <a:lstStyle/>
            <a:p>
              <a:pPr algn="ctr"/>
              <a:r>
                <a:rPr lang="zh-CN" altLang="en-US" sz="2600" b="1" dirty="0">
                  <a:solidFill>
                    <a:schemeClr val="accent2"/>
                  </a:solidFill>
                  <a:latin typeface="黑体" panose="02010609060101010101" pitchFamily="49" charset="-122"/>
                  <a:ea typeface="黑体" panose="02010609060101010101" pitchFamily="49" charset="-122"/>
                </a:rPr>
                <a:t>客户数据的类型</a:t>
              </a:r>
              <a:endParaRPr lang="en-US" altLang="zh-CN" sz="2600" b="1" dirty="0">
                <a:solidFill>
                  <a:schemeClr val="accent2"/>
                </a:solidFill>
                <a:latin typeface="黑体" panose="02010609060101010101" pitchFamily="49" charset="-122"/>
                <a:ea typeface="黑体" panose="02010609060101010101" pitchFamily="49" charset="-122"/>
              </a:endParaRPr>
            </a:p>
            <a:p>
              <a:pPr algn="ctr">
                <a:spcBef>
                  <a:spcPts val="500"/>
                </a:spcBef>
              </a:pPr>
              <a:r>
                <a:rPr lang="zh-CN" altLang="en-US" sz="2400" dirty="0">
                  <a:solidFill>
                    <a:schemeClr val="accent2"/>
                  </a:solidFill>
                  <a:latin typeface="黑体" panose="02010609060101010101" pitchFamily="49" charset="-122"/>
                  <a:ea typeface="黑体" panose="02010609060101010101" pitchFamily="49" charset="-122"/>
                </a:rPr>
                <a:t>（</a:t>
              </a:r>
              <a:r>
                <a:rPr lang="en-US" altLang="zh-CN" sz="2400" dirty="0">
                  <a:solidFill>
                    <a:schemeClr val="accent2"/>
                  </a:solidFill>
                  <a:latin typeface="+mn-lt"/>
                  <a:ea typeface="黑体" panose="02010609060101010101" pitchFamily="49" charset="-122"/>
                </a:rPr>
                <a:t>1</a:t>
              </a:r>
              <a:r>
                <a:rPr lang="zh-CN" altLang="en-US" sz="2400" dirty="0">
                  <a:solidFill>
                    <a:schemeClr val="accent2"/>
                  </a:solidFill>
                  <a:latin typeface="黑体" panose="02010609060101010101" pitchFamily="49" charset="-122"/>
                  <a:ea typeface="黑体" panose="02010609060101010101" pitchFamily="49" charset="-122"/>
                </a:rPr>
                <a:t>）客户描述性数据</a:t>
              </a:r>
              <a:endParaRPr lang="zh-CN" altLang="en-US" sz="2400" dirty="0">
                <a:solidFill>
                  <a:schemeClr val="accent2"/>
                </a:solidFill>
                <a:latin typeface="黑体" panose="02010609060101010101" pitchFamily="49" charset="-122"/>
                <a:ea typeface="黑体" panose="02010609060101010101" pitchFamily="49" charset="-122"/>
              </a:endParaRPr>
            </a:p>
            <a:p>
              <a:pPr algn="ctr">
                <a:spcBef>
                  <a:spcPts val="500"/>
                </a:spcBef>
              </a:pPr>
              <a:r>
                <a:rPr lang="zh-CN" altLang="en-US" sz="2400" dirty="0">
                  <a:solidFill>
                    <a:schemeClr val="accent2"/>
                  </a:solidFill>
                  <a:latin typeface="黑体" panose="02010609060101010101" pitchFamily="49" charset="-122"/>
                  <a:ea typeface="黑体" panose="02010609060101010101" pitchFamily="49" charset="-122"/>
                </a:rPr>
                <a:t>（</a:t>
              </a:r>
              <a:r>
                <a:rPr lang="en-US" altLang="zh-CN" sz="2400" dirty="0">
                  <a:solidFill>
                    <a:schemeClr val="accent2"/>
                  </a:solidFill>
                  <a:latin typeface="+mn-lt"/>
                  <a:ea typeface="黑体" panose="02010609060101010101" pitchFamily="49" charset="-122"/>
                </a:rPr>
                <a:t>2</a:t>
              </a:r>
              <a:r>
                <a:rPr lang="zh-CN" altLang="en-US" sz="2400" dirty="0">
                  <a:solidFill>
                    <a:schemeClr val="accent2"/>
                  </a:solidFill>
                  <a:latin typeface="黑体" panose="02010609060101010101" pitchFamily="49" charset="-122"/>
                  <a:ea typeface="黑体" panose="02010609060101010101" pitchFamily="49" charset="-122"/>
                </a:rPr>
                <a:t>）客户交易性数据</a:t>
              </a:r>
              <a:endParaRPr lang="en-US" altLang="zh-CN" sz="2400" dirty="0">
                <a:solidFill>
                  <a:schemeClr val="accent2"/>
                </a:solidFill>
                <a:latin typeface="黑体" panose="02010609060101010101" pitchFamily="49" charset="-122"/>
                <a:ea typeface="黑体" panose="02010609060101010101" pitchFamily="49" charset="-122"/>
              </a:endParaRPr>
            </a:p>
            <a:p>
              <a:pPr algn="ctr">
                <a:spcBef>
                  <a:spcPts val="500"/>
                </a:spcBef>
              </a:pPr>
              <a:r>
                <a:rPr lang="zh-CN" altLang="en-US" sz="2400" dirty="0">
                  <a:solidFill>
                    <a:schemeClr val="accent2"/>
                  </a:solidFill>
                  <a:latin typeface="黑体" panose="02010609060101010101" pitchFamily="49" charset="-122"/>
                  <a:ea typeface="黑体" panose="02010609060101010101" pitchFamily="49" charset="-122"/>
                </a:rPr>
                <a:t>（</a:t>
              </a:r>
              <a:r>
                <a:rPr lang="en-US" altLang="zh-CN" sz="2400" dirty="0">
                  <a:solidFill>
                    <a:schemeClr val="accent2"/>
                  </a:solidFill>
                  <a:latin typeface="+mn-lt"/>
                  <a:ea typeface="黑体" panose="02010609060101010101" pitchFamily="49" charset="-122"/>
                </a:rPr>
                <a:t>3</a:t>
              </a:r>
              <a:r>
                <a:rPr lang="zh-CN" altLang="en-US" sz="2400" dirty="0">
                  <a:solidFill>
                    <a:schemeClr val="accent2"/>
                  </a:solidFill>
                  <a:latin typeface="黑体" panose="02010609060101010101" pitchFamily="49" charset="-122"/>
                  <a:ea typeface="黑体" panose="02010609060101010101" pitchFamily="49" charset="-122"/>
                </a:rPr>
                <a:t>）市场促销性数据</a:t>
              </a:r>
              <a:endParaRPr lang="zh-CN" altLang="en-US" sz="2400" dirty="0">
                <a:solidFill>
                  <a:schemeClr val="accent2"/>
                </a:solidFill>
                <a:latin typeface="黑体" panose="02010609060101010101" pitchFamily="49" charset="-122"/>
                <a:ea typeface="黑体" panose="02010609060101010101" pitchFamily="49" charset="-122"/>
              </a:endParaRPr>
            </a:p>
          </p:txBody>
        </p:sp>
      </p:grpSp>
      <p:sp>
        <p:nvSpPr>
          <p:cNvPr id="10" name="文本框 9"/>
          <p:cNvSpPr txBox="1"/>
          <p:nvPr/>
        </p:nvSpPr>
        <p:spPr>
          <a:xfrm>
            <a:off x="9300269" y="2148028"/>
            <a:ext cx="1725724" cy="706755"/>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just"/>
            <a:r>
              <a:rPr lang="zh-CN" altLang="en-US" sz="2000" dirty="0">
                <a:solidFill>
                  <a:srgbClr val="FFFFFF"/>
                </a:solidFill>
                <a:latin typeface="黑体" panose="02010609060101010101" pitchFamily="49" charset="-122"/>
                <a:ea typeface="黑体" panose="02010609060101010101" pitchFamily="49" charset="-122"/>
                <a:hlinkClick r:id="rId2" action="ppaction://hlinkfile"/>
              </a:rPr>
              <a:t>点击视频：客户标签构建</a:t>
            </a:r>
            <a:endParaRPr lang="zh-CN" altLang="en-US" sz="2000" dirty="0">
              <a:solidFill>
                <a:srgbClr val="FFFFFF"/>
              </a:solidFill>
              <a:latin typeface="黑体" panose="02010609060101010101" pitchFamily="49" charset="-122"/>
              <a:ea typeface="黑体" panose="02010609060101010101" pitchFamily="49" charset="-122"/>
            </a:endParaRPr>
          </a:p>
        </p:txBody>
      </p:sp>
      <p:pic>
        <p:nvPicPr>
          <p:cNvPr id="11" name="图片 10">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5125" y="1245676"/>
            <a:ext cx="816012" cy="81601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P spid="3" grpId="0" bldLvl="0" animBg="1"/>
      <p:bldP spid="1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08352" y="6122156"/>
            <a:ext cx="4790623" cy="430887"/>
          </a:xfrm>
          <a:prstGeom prst="rect">
            <a:avLst/>
          </a:prstGeom>
          <a:noFill/>
          <a:ln w="9525">
            <a:noFill/>
          </a:ln>
        </p:spPr>
        <p:txBody>
          <a:bodyPr wrap="square">
            <a:spAutoFit/>
          </a:bodyPr>
          <a:lstStyle/>
          <a:p>
            <a:pPr marL="0" indent="0"/>
            <a:r>
              <a:rPr lang="zh-CN" altLang="en-US" sz="2200" dirty="0">
                <a:solidFill>
                  <a:schemeClr val="accent2"/>
                </a:solidFill>
                <a:latin typeface="+mj-lt"/>
                <a:ea typeface="黑体" panose="02010609060101010101" pitchFamily="49" charset="-122"/>
                <a:cs typeface="Times New Roman" panose="02020603050405020304" charset="0"/>
              </a:rPr>
              <a:t>图</a:t>
            </a:r>
            <a:r>
              <a:rPr lang="en-US" altLang="zh-CN" sz="2200" dirty="0">
                <a:solidFill>
                  <a:schemeClr val="accent2"/>
                </a:solidFill>
                <a:latin typeface="+mj-lt"/>
                <a:ea typeface="黑体" panose="02010609060101010101" pitchFamily="49" charset="-122"/>
                <a:cs typeface="Times New Roman" panose="02020603050405020304" charset="0"/>
              </a:rPr>
              <a:t>9.1  </a:t>
            </a:r>
            <a:r>
              <a:rPr lang="zh-CN" altLang="en-US" sz="2200" dirty="0">
                <a:solidFill>
                  <a:schemeClr val="accent2"/>
                </a:solidFill>
                <a:latin typeface="+mj-lt"/>
                <a:ea typeface="黑体" panose="02010609060101010101" pitchFamily="49" charset="-122"/>
                <a:cs typeface="Times New Roman" panose="02020603050405020304" charset="0"/>
              </a:rPr>
              <a:t>电子商务客户关系管理的内容</a:t>
            </a:r>
            <a:endParaRPr lang="zh-CN" altLang="en-US" sz="2200" dirty="0">
              <a:solidFill>
                <a:schemeClr val="accent2"/>
              </a:solidFill>
              <a:latin typeface="+mj-lt"/>
              <a:ea typeface="黑体" panose="02010609060101010101" pitchFamily="49" charset="-122"/>
              <a:cs typeface="Times New Roman" panose="02020603050405020304" charset="0"/>
            </a:endParaRPr>
          </a:p>
        </p:txBody>
      </p:sp>
      <p:pic>
        <p:nvPicPr>
          <p:cNvPr id="3" name="图片 -2147482182" descr="11-1"/>
          <p:cNvPicPr>
            <a:picLocks noChangeAspect="1"/>
          </p:cNvPicPr>
          <p:nvPr/>
        </p:nvPicPr>
        <p:blipFill>
          <a:blip r:embed="rId1">
            <a:clrChange>
              <a:clrFrom>
                <a:srgbClr val="FFFFFF"/>
              </a:clrFrom>
              <a:clrTo>
                <a:srgbClr val="FFFFFF">
                  <a:alpha val="0"/>
                </a:srgbClr>
              </a:clrTo>
            </a:clrChange>
          </a:blip>
          <a:stretch>
            <a:fillRect/>
          </a:stretch>
        </p:blipFill>
        <p:spPr>
          <a:xfrm>
            <a:off x="2425973" y="975817"/>
            <a:ext cx="6955383" cy="4950728"/>
          </a:xfrm>
          <a:prstGeom prst="rect">
            <a:avLst/>
          </a:prstGeom>
          <a:noFill/>
          <a:ln w="9525">
            <a:noFill/>
          </a:ln>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2431" y="2743620"/>
            <a:ext cx="10871899" cy="646331"/>
          </a:xfrm>
          <a:prstGeom prst="rect">
            <a:avLst/>
          </a:prstGeom>
          <a:noFill/>
        </p:spPr>
        <p:txBody>
          <a:bodyPr wrap="square" rtlCol="0" anchor="t">
            <a:spAutoFit/>
          </a:bodyPr>
          <a:lstStyle/>
          <a:p>
            <a:pPr indent="612140" algn="just">
              <a:spcBef>
                <a:spcPts val="1000"/>
              </a:spcBef>
            </a:pPr>
            <a:r>
              <a:rPr lang="zh-CN" altLang="en-US" sz="3600" dirty="0">
                <a:solidFill>
                  <a:srgbClr val="FF0000"/>
                </a:solidFill>
                <a:latin typeface="方正毡笔黑简体" panose="03000509000000000000" pitchFamily="65" charset="-122"/>
                <a:ea typeface="方正毡笔黑简体" panose="03000509000000000000" pitchFamily="65" charset="-122"/>
              </a:rPr>
              <a:t>客户数据管理对企业提升客户的忠诚度有何意义？</a:t>
            </a:r>
            <a:endParaRPr lang="zh-CN" altLang="en-US" sz="3600" dirty="0">
              <a:solidFill>
                <a:srgbClr val="FF0000"/>
              </a:solidFill>
              <a:latin typeface="方正毡笔黑简体" panose="03000509000000000000" pitchFamily="65" charset="-122"/>
              <a:ea typeface="方正毡笔黑简体" panose="03000509000000000000" pitchFamily="65"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2431" y="1052736"/>
            <a:ext cx="10871899" cy="5323509"/>
          </a:xfrm>
          <a:prstGeom prst="rect">
            <a:avLst/>
          </a:prstGeom>
          <a:noFill/>
        </p:spPr>
        <p:txBody>
          <a:bodyPr wrap="square" rtlCol="0" anchor="t">
            <a:spAutoFit/>
          </a:bodyPr>
          <a:lstStyle/>
          <a:p>
            <a:pPr algn="ctr">
              <a:lnSpc>
                <a:spcPct val="140000"/>
              </a:lnSpc>
              <a:spcBef>
                <a:spcPts val="1000"/>
              </a:spcBef>
            </a:pPr>
            <a:r>
              <a:rPr lang="zh-CN" altLang="en-US" sz="3200" dirty="0">
                <a:solidFill>
                  <a:srgbClr val="0070C0"/>
                </a:solidFill>
                <a:latin typeface="方正大黑简体" panose="02000000000000000000" pitchFamily="65" charset="-122"/>
                <a:ea typeface="方正大黑简体" panose="02000000000000000000" pitchFamily="65" charset="-122"/>
                <a:cs typeface="+mn-ea"/>
              </a:rPr>
              <a:t>亚马逊的客户描述性数据与交易性数据</a:t>
            </a:r>
            <a:endParaRPr lang="en-US" altLang="zh-CN" sz="3200" dirty="0">
              <a:solidFill>
                <a:srgbClr val="0070C0"/>
              </a:solidFill>
              <a:latin typeface="方正大黑简体" panose="02000000000000000000" pitchFamily="65" charset="-122"/>
              <a:ea typeface="方正大黑简体" panose="02000000000000000000" pitchFamily="65" charset="-122"/>
              <a:cs typeface="+mn-ea"/>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cs typeface="+mn-ea"/>
              </a:rPr>
              <a:t>亚马逊公司的销售额一直在保持高速增长，这与其利用客户数据信息不断改进服务质量和客户关系是分不开的。为了使消费者能获得愉快而便捷的网购体验验，亚马逊利用多种工具和手段收集客户信息。例如，通过“一点就通”的</a:t>
            </a:r>
            <a:r>
              <a:rPr lang="en-US" altLang="zh-CN" sz="2600" dirty="0">
                <a:solidFill>
                  <a:schemeClr val="accent2"/>
                </a:solidFill>
                <a:latin typeface="+mj-lt"/>
                <a:ea typeface="黑体" panose="02010609060101010101" pitchFamily="49" charset="-122"/>
                <a:cs typeface="+mn-ea"/>
              </a:rPr>
              <a:t>One</a:t>
            </a:r>
            <a:r>
              <a:rPr lang="zh-CN" altLang="en-US" sz="2600" dirty="0">
                <a:solidFill>
                  <a:schemeClr val="accent2"/>
                </a:solidFill>
                <a:latin typeface="+mj-lt"/>
                <a:ea typeface="黑体" panose="02010609060101010101" pitchFamily="49" charset="-122"/>
                <a:cs typeface="+mn-ea"/>
              </a:rPr>
              <a:t>？</a:t>
            </a:r>
            <a:r>
              <a:rPr lang="en-US" altLang="zh-CN" sz="2600" dirty="0">
                <a:solidFill>
                  <a:schemeClr val="accent2"/>
                </a:solidFill>
                <a:latin typeface="+mj-lt"/>
                <a:ea typeface="黑体" panose="02010609060101010101" pitchFamily="49" charset="-122"/>
                <a:cs typeface="+mn-ea"/>
              </a:rPr>
              <a:t>Click</a:t>
            </a:r>
            <a:r>
              <a:rPr lang="zh-CN" altLang="en-US" sz="2600" dirty="0">
                <a:solidFill>
                  <a:schemeClr val="accent2"/>
                </a:solidFill>
                <a:latin typeface="+mj-lt"/>
                <a:ea typeface="黑体" panose="02010609060101010101" pitchFamily="49" charset="-122"/>
                <a:cs typeface="+mn-ea"/>
              </a:rPr>
              <a:t>设计，客户只要在该网站购买过一次商品，其通信地址和信用卡账号就会被安全地存储下来，下次再购买时，客户只要用点击一下商品，网络系统就会自动完成接下来的大部分步骤。当客户在亚马逊网站购买图书时，其销售系统就会自动记录书目，生成有关客户偏好的信息。当客户再次进入亚马逊网站时，销售系统就会识别其身份，并</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90312" y="1021108"/>
            <a:ext cx="9024159" cy="5360220"/>
            <a:chOff x="914775" y="1021108"/>
            <a:chExt cx="9024159" cy="5360220"/>
          </a:xfrm>
        </p:grpSpPr>
        <p:sp>
          <p:nvSpPr>
            <p:cNvPr id="5" name="矩形 4"/>
            <p:cNvSpPr/>
            <p:nvPr/>
          </p:nvSpPr>
          <p:spPr bwMode="auto">
            <a:xfrm>
              <a:off x="914775" y="1772626"/>
              <a:ext cx="612662" cy="415581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600" b="0" i="0" u="none" strike="noStrike" cap="none" normalizeH="0" baseline="0" dirty="0">
                  <a:ln>
                    <a:noFill/>
                  </a:ln>
                  <a:solidFill>
                    <a:schemeClr val="accent2"/>
                  </a:solidFill>
                  <a:effectLst/>
                  <a:latin typeface="+mj-lt"/>
                  <a:ea typeface="黑体" panose="02010609060101010101" pitchFamily="49" charset="-122"/>
                </a:rPr>
                <a:t>电子商务客户关系管理</a:t>
              </a:r>
              <a:endParaRPr kumimoji="0" lang="zh-CN" altLang="en-US" sz="2600" b="0" i="0" u="none" strike="noStrike" cap="none" normalizeH="0" baseline="0" dirty="0">
                <a:ln>
                  <a:noFill/>
                </a:ln>
                <a:solidFill>
                  <a:schemeClr val="accent2"/>
                </a:solidFill>
                <a:effectLst/>
                <a:latin typeface="+mj-lt"/>
                <a:ea typeface="黑体" panose="02010609060101010101" pitchFamily="49" charset="-122"/>
              </a:endParaRPr>
            </a:p>
          </p:txBody>
        </p:sp>
        <p:sp>
          <p:nvSpPr>
            <p:cNvPr id="6" name="箭头: 右 5"/>
            <p:cNvSpPr/>
            <p:nvPr/>
          </p:nvSpPr>
          <p:spPr bwMode="auto">
            <a:xfrm>
              <a:off x="1697407" y="3590043"/>
              <a:ext cx="648072" cy="484632"/>
            </a:xfrm>
            <a:prstGeom prst="rightArrow">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accent2"/>
                </a:solidFill>
                <a:effectLst/>
                <a:latin typeface="+mj-lt"/>
                <a:ea typeface="黑体" panose="02010609060101010101" pitchFamily="49" charset="-122"/>
              </a:endParaRPr>
            </a:p>
          </p:txBody>
        </p:sp>
        <p:sp>
          <p:nvSpPr>
            <p:cNvPr id="7" name="矩形 6"/>
            <p:cNvSpPr/>
            <p:nvPr/>
          </p:nvSpPr>
          <p:spPr bwMode="auto">
            <a:xfrm>
              <a:off x="2959605" y="1669180"/>
              <a:ext cx="2494714" cy="772544"/>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dirty="0">
                  <a:ln>
                    <a:noFill/>
                  </a:ln>
                  <a:solidFill>
                    <a:schemeClr val="accent2"/>
                  </a:solidFill>
                  <a:effectLst/>
                  <a:latin typeface="+mj-lt"/>
                  <a:ea typeface="黑体" panose="02010609060101010101" pitchFamily="49" charset="-122"/>
                </a:rPr>
                <a:t>电子商务客户关系管理概述</a:t>
              </a:r>
              <a:endParaRPr kumimoji="0" lang="zh-CN" altLang="en-US" sz="2400" b="0" i="0" u="none" strike="noStrike" cap="none" normalizeH="0" baseline="0" dirty="0">
                <a:ln>
                  <a:noFill/>
                </a:ln>
                <a:solidFill>
                  <a:schemeClr val="accent2"/>
                </a:solidFill>
                <a:effectLst/>
                <a:latin typeface="+mj-lt"/>
                <a:ea typeface="黑体" panose="02010609060101010101" pitchFamily="49" charset="-122"/>
              </a:endParaRPr>
            </a:p>
          </p:txBody>
        </p:sp>
        <p:sp>
          <p:nvSpPr>
            <p:cNvPr id="79" name="矩形 78"/>
            <p:cNvSpPr/>
            <p:nvPr/>
          </p:nvSpPr>
          <p:spPr bwMode="auto">
            <a:xfrm>
              <a:off x="2906574" y="4992962"/>
              <a:ext cx="2364627" cy="994892"/>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algn="ctr" eaLnBrk="1" hangingPunct="1"/>
              <a:r>
                <a:rPr lang="zh-CN" altLang="en-US" sz="2400" dirty="0">
                  <a:solidFill>
                    <a:schemeClr val="accent2"/>
                  </a:solidFill>
                  <a:ea typeface="黑体" panose="02010609060101010101" pitchFamily="49" charset="-122"/>
                </a:rPr>
                <a:t>电子商务客户服务管理</a:t>
              </a:r>
              <a:endParaRPr lang="zh-CN" altLang="en-US" sz="2400" dirty="0">
                <a:solidFill>
                  <a:schemeClr val="accent2"/>
                </a:solidFill>
                <a:ea typeface="黑体" panose="02010609060101010101" pitchFamily="49" charset="-122"/>
              </a:endParaRPr>
            </a:p>
          </p:txBody>
        </p:sp>
        <p:sp>
          <p:nvSpPr>
            <p:cNvPr id="8" name="矩形 7"/>
            <p:cNvSpPr/>
            <p:nvPr/>
          </p:nvSpPr>
          <p:spPr bwMode="auto">
            <a:xfrm>
              <a:off x="6631598" y="1021108"/>
              <a:ext cx="2107624" cy="60949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accent2"/>
                  </a:solidFill>
                  <a:effectLst/>
                  <a:latin typeface="+mj-lt"/>
                  <a:ea typeface="黑体" panose="02010609060101010101" pitchFamily="49" charset="-122"/>
                </a:rPr>
                <a:t>客户关系管理简介</a:t>
              </a:r>
              <a:endParaRPr kumimoji="0" lang="zh-CN" altLang="en-US" sz="1800" b="0" i="0" u="none" strike="noStrike" cap="none" normalizeH="0" baseline="0" dirty="0">
                <a:ln>
                  <a:noFill/>
                </a:ln>
                <a:solidFill>
                  <a:schemeClr val="accent2"/>
                </a:solidFill>
                <a:effectLst/>
                <a:latin typeface="+mj-lt"/>
                <a:ea typeface="黑体" panose="02010609060101010101" pitchFamily="49" charset="-122"/>
              </a:endParaRPr>
            </a:p>
          </p:txBody>
        </p:sp>
        <p:sp>
          <p:nvSpPr>
            <p:cNvPr id="84" name="矩形 83"/>
            <p:cNvSpPr/>
            <p:nvPr/>
          </p:nvSpPr>
          <p:spPr bwMode="auto">
            <a:xfrm>
              <a:off x="6631595" y="1787623"/>
              <a:ext cx="3307339"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algn="ctr" eaLnBrk="1" hangingPunct="1"/>
              <a:r>
                <a:rPr kumimoji="0" lang="zh-CN" altLang="en-US" b="0" i="0" u="none" strike="noStrike" cap="none" normalizeH="0" baseline="0" dirty="0">
                  <a:ln>
                    <a:noFill/>
                  </a:ln>
                  <a:solidFill>
                    <a:schemeClr val="accent2"/>
                  </a:solidFill>
                  <a:effectLst/>
                  <a:latin typeface="+mj-lt"/>
                  <a:ea typeface="黑体" panose="02010609060101010101" pitchFamily="49" charset="-122"/>
                </a:rPr>
                <a:t>电子商务客户关系管理的内容</a:t>
              </a:r>
              <a:endParaRPr kumimoji="0" lang="zh-CN" altLang="en-US"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18" name="直接连接符 17"/>
            <p:cNvCxnSpPr/>
            <p:nvPr/>
          </p:nvCxnSpPr>
          <p:spPr bwMode="auto">
            <a:xfrm>
              <a:off x="2501990" y="2046060"/>
              <a:ext cx="0" cy="3420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箭头连接符 19"/>
            <p:cNvCxnSpPr/>
            <p:nvPr/>
          </p:nvCxnSpPr>
          <p:spPr bwMode="auto">
            <a:xfrm>
              <a:off x="2501990" y="2050056"/>
              <a:ext cx="43204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21"/>
            <p:cNvCxnSpPr/>
            <p:nvPr/>
          </p:nvCxnSpPr>
          <p:spPr bwMode="auto">
            <a:xfrm>
              <a:off x="6102390" y="1333680"/>
              <a:ext cx="0" cy="1620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箭头连接符 23"/>
            <p:cNvCxnSpPr/>
            <p:nvPr/>
          </p:nvCxnSpPr>
          <p:spPr bwMode="auto">
            <a:xfrm>
              <a:off x="6102390" y="1333600"/>
              <a:ext cx="52920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接连接符 27"/>
            <p:cNvCxnSpPr/>
            <p:nvPr/>
          </p:nvCxnSpPr>
          <p:spPr bwMode="auto">
            <a:xfrm>
              <a:off x="5454318" y="2049938"/>
              <a:ext cx="648072"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矩形 18"/>
            <p:cNvSpPr/>
            <p:nvPr/>
          </p:nvSpPr>
          <p:spPr bwMode="auto">
            <a:xfrm>
              <a:off x="6631595" y="2603478"/>
              <a:ext cx="2107627" cy="60949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algn="ctr" eaLnBrk="1" hangingPunct="1"/>
              <a:r>
                <a:rPr kumimoji="0" lang="zh-CN" altLang="en-US" b="0" i="0" u="none" strike="noStrike" cap="none" normalizeH="0" baseline="0" dirty="0">
                  <a:ln>
                    <a:noFill/>
                  </a:ln>
                  <a:solidFill>
                    <a:schemeClr val="accent2"/>
                  </a:solidFill>
                  <a:effectLst/>
                  <a:latin typeface="+mj-lt"/>
                  <a:ea typeface="黑体" panose="02010609060101010101" pitchFamily="49" charset="-122"/>
                </a:rPr>
                <a:t>千牛客户运营管理</a:t>
              </a:r>
              <a:endParaRPr kumimoji="0" lang="zh-CN" altLang="en-US"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21" name="直接箭头连接符 20"/>
            <p:cNvCxnSpPr/>
            <p:nvPr/>
          </p:nvCxnSpPr>
          <p:spPr bwMode="auto">
            <a:xfrm>
              <a:off x="6102392" y="2053680"/>
              <a:ext cx="529206"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矩形 22"/>
            <p:cNvSpPr/>
            <p:nvPr/>
          </p:nvSpPr>
          <p:spPr bwMode="auto">
            <a:xfrm>
              <a:off x="6462435" y="4403678"/>
              <a:ext cx="3212887" cy="60949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accent2"/>
                  </a:solidFill>
                  <a:effectLst/>
                  <a:latin typeface="+mj-lt"/>
                  <a:ea typeface="黑体" panose="02010609060101010101" pitchFamily="49" charset="-122"/>
                </a:rPr>
                <a:t>电子商务客户服务管理的内容</a:t>
              </a:r>
              <a:endParaRPr kumimoji="0" lang="zh-CN" altLang="en-US" sz="1800" b="0" i="0" u="none" strike="noStrike" cap="none" normalizeH="0" baseline="0" dirty="0">
                <a:ln>
                  <a:noFill/>
                </a:ln>
                <a:solidFill>
                  <a:schemeClr val="accent2"/>
                </a:solidFill>
                <a:effectLst/>
                <a:latin typeface="+mj-lt"/>
                <a:ea typeface="黑体" panose="02010609060101010101" pitchFamily="49" charset="-122"/>
              </a:endParaRPr>
            </a:p>
          </p:txBody>
        </p:sp>
        <p:sp>
          <p:nvSpPr>
            <p:cNvPr id="25" name="矩形 24"/>
            <p:cNvSpPr/>
            <p:nvPr/>
          </p:nvSpPr>
          <p:spPr bwMode="auto">
            <a:xfrm>
              <a:off x="6462437" y="5145733"/>
              <a:ext cx="2580692"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algn="ctr" eaLnBrk="1" hangingPunct="1"/>
              <a:r>
                <a:rPr kumimoji="0" lang="zh-CN" altLang="en-US" b="0" i="0" u="none" strike="noStrike" cap="none" normalizeH="0" baseline="0" dirty="0">
                  <a:ln>
                    <a:noFill/>
                  </a:ln>
                  <a:solidFill>
                    <a:schemeClr val="accent2"/>
                  </a:solidFill>
                  <a:effectLst/>
                  <a:latin typeface="+mj-lt"/>
                  <a:ea typeface="黑体" panose="02010609060101010101" pitchFamily="49" charset="-122"/>
                </a:rPr>
                <a:t>千牛接待中心的设置</a:t>
              </a:r>
              <a:endParaRPr kumimoji="0" lang="zh-CN" altLang="en-US" b="0" i="0" u="none" strike="noStrike" cap="none" normalizeH="0" baseline="0" dirty="0">
                <a:ln>
                  <a:noFill/>
                </a:ln>
                <a:solidFill>
                  <a:schemeClr val="accent2"/>
                </a:solidFill>
                <a:effectLst/>
                <a:latin typeface="+mj-lt"/>
                <a:ea typeface="黑体" panose="02010609060101010101" pitchFamily="49" charset="-122"/>
              </a:endParaRPr>
            </a:p>
          </p:txBody>
        </p:sp>
        <p:sp>
          <p:nvSpPr>
            <p:cNvPr id="32" name="矩形 31"/>
            <p:cNvSpPr/>
            <p:nvPr/>
          </p:nvSpPr>
          <p:spPr bwMode="auto">
            <a:xfrm>
              <a:off x="6462436" y="5827239"/>
              <a:ext cx="3212886"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algn="ctr" eaLnBrk="1" hangingPunct="1"/>
              <a:r>
                <a:rPr kumimoji="0" lang="zh-CN" altLang="en-US" b="0" i="0" u="none" strike="noStrike" cap="none" normalizeH="0" baseline="0" dirty="0">
                  <a:ln>
                    <a:noFill/>
                  </a:ln>
                  <a:solidFill>
                    <a:schemeClr val="accent2"/>
                  </a:solidFill>
                  <a:effectLst/>
                  <a:latin typeface="+mj-lt"/>
                  <a:ea typeface="黑体" panose="02010609060101010101" pitchFamily="49" charset="-122"/>
                </a:rPr>
                <a:t>千牛智能客服</a:t>
              </a:r>
              <a:r>
                <a:rPr kumimoji="0" lang="en-US" altLang="zh-CN"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a:t>
              </a:r>
              <a:r>
                <a:rPr kumimoji="0" lang="zh-CN" altLang="en-US" b="0" i="0" u="none" strike="noStrike" cap="none" normalizeH="0" baseline="0" dirty="0">
                  <a:ln>
                    <a:noFill/>
                  </a:ln>
                  <a:solidFill>
                    <a:schemeClr val="accent2"/>
                  </a:solidFill>
                  <a:effectLst/>
                  <a:latin typeface="+mj-lt"/>
                  <a:ea typeface="黑体" panose="02010609060101010101" pitchFamily="49" charset="-122"/>
                </a:rPr>
                <a:t>阿里店小蜜</a:t>
              </a:r>
              <a:endParaRPr kumimoji="0" lang="zh-CN" altLang="en-US"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37" name="直接连接符 36"/>
            <p:cNvCxnSpPr/>
            <p:nvPr/>
          </p:nvCxnSpPr>
          <p:spPr bwMode="auto">
            <a:xfrm>
              <a:off x="5913838" y="4683970"/>
              <a:ext cx="0" cy="1440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箭头连接符 37"/>
            <p:cNvCxnSpPr/>
            <p:nvPr/>
          </p:nvCxnSpPr>
          <p:spPr bwMode="auto">
            <a:xfrm>
              <a:off x="5913838" y="4683971"/>
              <a:ext cx="52920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接箭头连接符 39"/>
            <p:cNvCxnSpPr/>
            <p:nvPr/>
          </p:nvCxnSpPr>
          <p:spPr bwMode="auto">
            <a:xfrm>
              <a:off x="5913840" y="5431429"/>
              <a:ext cx="529206"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接连接符 40"/>
            <p:cNvCxnSpPr/>
            <p:nvPr/>
          </p:nvCxnSpPr>
          <p:spPr bwMode="auto">
            <a:xfrm>
              <a:off x="5265766" y="5431429"/>
              <a:ext cx="648072"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接箭头连接符 41"/>
            <p:cNvCxnSpPr/>
            <p:nvPr/>
          </p:nvCxnSpPr>
          <p:spPr bwMode="auto">
            <a:xfrm>
              <a:off x="2501990" y="5485604"/>
              <a:ext cx="43204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接箭头连接符 42"/>
            <p:cNvCxnSpPr/>
            <p:nvPr/>
          </p:nvCxnSpPr>
          <p:spPr bwMode="auto">
            <a:xfrm>
              <a:off x="5930910" y="6123970"/>
              <a:ext cx="529206"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直接箭头连接符 2"/>
            <p:cNvCxnSpPr/>
            <p:nvPr/>
          </p:nvCxnSpPr>
          <p:spPr bwMode="auto">
            <a:xfrm>
              <a:off x="6102392" y="2931428"/>
              <a:ext cx="529206"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7821" y="1412776"/>
            <a:ext cx="10081120" cy="2953629"/>
          </a:xfrm>
          <a:prstGeom prst="rect">
            <a:avLst/>
          </a:prstGeom>
          <a:noFill/>
        </p:spPr>
        <p:txBody>
          <a:bodyPr wrap="square" rtlCol="0" anchor="t">
            <a:spAutoFit/>
          </a:bodyPr>
          <a:lstStyle/>
          <a:p>
            <a:pPr algn="just">
              <a:lnSpc>
                <a:spcPct val="140000"/>
              </a:lnSpc>
              <a:spcBef>
                <a:spcPts val="1000"/>
              </a:spcBef>
            </a:pPr>
            <a:r>
              <a:rPr lang="zh-CN" altLang="en-US" sz="2600" dirty="0">
                <a:solidFill>
                  <a:schemeClr val="accent2"/>
                </a:solidFill>
                <a:latin typeface="+mj-lt"/>
                <a:ea typeface="黑体" panose="02010609060101010101" pitchFamily="49" charset="-122"/>
                <a:cs typeface="+mn-ea"/>
              </a:rPr>
              <a:t>依据其爱好来推荐书目，巧妙提醒客户去浏览可能会引发其兴趣的其他图书。客户与网站的接触次数越多，系统了解的客户信息也就越多，服务也就越好，方便、快捷、安全、有效的个性化服务使亚马逊成为了网络零售行业的典范。</a:t>
            </a:r>
            <a:endParaRPr lang="en-US" altLang="zh-CN" sz="26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600" b="1" dirty="0">
                <a:solidFill>
                  <a:srgbClr val="C00000"/>
                </a:solidFill>
                <a:latin typeface="+mj-lt"/>
                <a:ea typeface="黑体" panose="02010609060101010101" pitchFamily="49" charset="-122"/>
                <a:cs typeface="+mn-ea"/>
              </a:rPr>
              <a:t>启发思考：</a:t>
            </a:r>
            <a:r>
              <a:rPr lang="zh-CN" altLang="en-US" sz="2600" dirty="0">
                <a:solidFill>
                  <a:schemeClr val="accent2"/>
                </a:solidFill>
                <a:latin typeface="+mj-lt"/>
                <a:ea typeface="黑体" panose="02010609060101010101" pitchFamily="49" charset="-122"/>
                <a:cs typeface="+mn-ea"/>
              </a:rPr>
              <a:t>亚马逊公司是如何进行客户数据管理的？</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97781" y="1272020"/>
            <a:ext cx="7511861" cy="584775"/>
          </a:xfrm>
          <a:prstGeom prst="rect">
            <a:avLst/>
          </a:prstGeom>
          <a:noFill/>
        </p:spPr>
        <p:txBody>
          <a:bodyPr wrap="square" rtlCol="0" anchor="t">
            <a:spAutoFit/>
          </a:bodyPr>
          <a:lstStyle/>
          <a:p>
            <a:pPr indent="612140"/>
            <a:r>
              <a:rPr lang="zh-CN" altLang="en-US" sz="3200"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sym typeface="+mn-ea"/>
              </a:rPr>
              <a:t>（二）电子商务客户满意与忠诚管理</a:t>
            </a:r>
            <a:endParaRPr sz="3200" dirty="0">
              <a:solidFill>
                <a:schemeClr val="accent2"/>
              </a:solidFill>
              <a:latin typeface="方正大黑简体" panose="02000000000000000000" pitchFamily="65" charset="-122"/>
              <a:ea typeface="方正大黑简体" panose="02000000000000000000" pitchFamily="65" charset="-122"/>
              <a:cs typeface="华文中宋" panose="02010600040101010101" charset="-122"/>
              <a:sym typeface="+mn-ea"/>
            </a:endParaRPr>
          </a:p>
        </p:txBody>
      </p:sp>
      <p:sp>
        <p:nvSpPr>
          <p:cNvPr id="13" name="Rectangle 13"/>
          <p:cNvSpPr/>
          <p:nvPr/>
        </p:nvSpPr>
        <p:spPr>
          <a:xfrm>
            <a:off x="8186613" y="4782757"/>
            <a:ext cx="2437727" cy="430887"/>
          </a:xfrm>
          <a:prstGeom prst="rect">
            <a:avLst/>
          </a:prstGeom>
        </p:spPr>
        <p:txBody>
          <a:bodyPr wrap="square" lIns="72013" tIns="0" rIns="72013" bIns="0">
            <a:spAutoFit/>
          </a:bodyPr>
          <a:lstStyle/>
          <a:p>
            <a:pPr algn="ctr" defTabSz="914400">
              <a:buClrTx/>
              <a:buSzTx/>
              <a:buFontTx/>
              <a:defRPr/>
            </a:pPr>
            <a:r>
              <a:rPr lang="zh-CN" altLang="en-US" sz="2800" dirty="0">
                <a:solidFill>
                  <a:schemeClr val="accent2"/>
                </a:solidFill>
                <a:latin typeface="黑体" panose="02010609060101010101" pitchFamily="49" charset="-122"/>
                <a:ea typeface="黑体" panose="02010609060101010101" pitchFamily="49" charset="-122"/>
                <a:cs typeface="Times New Roman" panose="02020603050405020304" charset="0"/>
              </a:rPr>
              <a:t>客户忠诚管理</a:t>
            </a:r>
            <a:endParaRPr lang="zh-CN" altLang="en-US" sz="28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sp>
        <p:nvSpPr>
          <p:cNvPr id="14" name="Rectangle 16"/>
          <p:cNvSpPr/>
          <p:nvPr/>
        </p:nvSpPr>
        <p:spPr>
          <a:xfrm>
            <a:off x="4874245" y="4782757"/>
            <a:ext cx="2437727" cy="430887"/>
          </a:xfrm>
          <a:prstGeom prst="rect">
            <a:avLst/>
          </a:prstGeom>
        </p:spPr>
        <p:txBody>
          <a:bodyPr wrap="square" lIns="72013" tIns="0" rIns="72013" bIns="0">
            <a:spAutoFit/>
          </a:bodyPr>
          <a:lstStyle/>
          <a:p>
            <a:pPr algn="ctr" defTabSz="914400">
              <a:buClrTx/>
              <a:buSzTx/>
              <a:buFontTx/>
              <a:defRPr/>
            </a:pPr>
            <a:r>
              <a:rPr lang="zh-CN" altLang="en-US" sz="2800" dirty="0">
                <a:solidFill>
                  <a:schemeClr val="accent2"/>
                </a:solidFill>
                <a:latin typeface="黑体" panose="02010609060101010101" pitchFamily="49" charset="-122"/>
                <a:ea typeface="黑体" panose="02010609060101010101" pitchFamily="49" charset="-122"/>
                <a:cs typeface="Times New Roman" panose="02020603050405020304" charset="0"/>
              </a:rPr>
              <a:t>客户满意管理</a:t>
            </a:r>
            <a:endParaRPr lang="zh-CN" altLang="en-US" sz="28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sp>
        <p:nvSpPr>
          <p:cNvPr id="15" name="Rectangle 19"/>
          <p:cNvSpPr/>
          <p:nvPr/>
        </p:nvSpPr>
        <p:spPr>
          <a:xfrm>
            <a:off x="1919641" y="4782757"/>
            <a:ext cx="1619998" cy="430887"/>
          </a:xfrm>
          <a:prstGeom prst="rect">
            <a:avLst/>
          </a:prstGeom>
        </p:spPr>
        <p:txBody>
          <a:bodyPr wrap="square" lIns="72013" tIns="0" rIns="72013" bIns="0">
            <a:spAutoFit/>
          </a:bodyPr>
          <a:lstStyle/>
          <a:p>
            <a:pPr algn="ctr" defTabSz="914400">
              <a:defRPr/>
            </a:pPr>
            <a:r>
              <a:rPr lang="zh-CN" altLang="en-US" sz="2800" dirty="0">
                <a:solidFill>
                  <a:schemeClr val="accent2"/>
                </a:solidFill>
                <a:latin typeface="黑体" panose="02010609060101010101" pitchFamily="49" charset="-122"/>
                <a:ea typeface="黑体" panose="02010609060101010101" pitchFamily="49" charset="-122"/>
                <a:cs typeface="Times New Roman" panose="02020603050405020304" charset="0"/>
              </a:rPr>
              <a:t>客户细分</a:t>
            </a:r>
            <a:endParaRPr lang="zh-CN" altLang="en-US" sz="28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grpSp>
        <p:nvGrpSpPr>
          <p:cNvPr id="16" name="组合 15"/>
          <p:cNvGrpSpPr/>
          <p:nvPr/>
        </p:nvGrpSpPr>
        <p:grpSpPr>
          <a:xfrm>
            <a:off x="1919640" y="2780928"/>
            <a:ext cx="1620000" cy="1620000"/>
            <a:chOff x="1506614" y="2695439"/>
            <a:chExt cx="1620000" cy="1620000"/>
          </a:xfrm>
        </p:grpSpPr>
        <p:sp>
          <p:nvSpPr>
            <p:cNvPr id="17" name="Oval 36"/>
            <p:cNvSpPr/>
            <p:nvPr/>
          </p:nvSpPr>
          <p:spPr bwMode="auto">
            <a:xfrm>
              <a:off x="1506614" y="2695439"/>
              <a:ext cx="1620000" cy="1620000"/>
            </a:xfrm>
            <a:prstGeom prst="ellipse">
              <a:avLst/>
            </a:prstGeom>
            <a:solidFill>
              <a:schemeClr val="tx2">
                <a:lumMod val="60000"/>
                <a:lumOff val="40000"/>
              </a:schemeClr>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18" name="Freeform 19"/>
            <p:cNvSpPr>
              <a:spLocks noEditPoints="1"/>
            </p:cNvSpPr>
            <p:nvPr/>
          </p:nvSpPr>
          <p:spPr bwMode="auto">
            <a:xfrm>
              <a:off x="1868863" y="3088729"/>
              <a:ext cx="895502" cy="833421"/>
            </a:xfrm>
            <a:custGeom>
              <a:avLst/>
              <a:gdLst>
                <a:gd name="T0" fmla="*/ 1446 w 2030"/>
                <a:gd name="T1" fmla="*/ 1047 h 1877"/>
                <a:gd name="T2" fmla="*/ 1218 w 2030"/>
                <a:gd name="T3" fmla="*/ 583 h 1877"/>
                <a:gd name="T4" fmla="*/ 901 w 2030"/>
                <a:gd name="T5" fmla="*/ 375 h 1877"/>
                <a:gd name="T6" fmla="*/ 773 w 2030"/>
                <a:gd name="T7" fmla="*/ 109 h 1877"/>
                <a:gd name="T8" fmla="*/ 555 w 2030"/>
                <a:gd name="T9" fmla="*/ 109 h 1877"/>
                <a:gd name="T10" fmla="*/ 317 w 2030"/>
                <a:gd name="T11" fmla="*/ 593 h 1877"/>
                <a:gd name="T12" fmla="*/ 0 w 2030"/>
                <a:gd name="T13" fmla="*/ 810 h 1877"/>
                <a:gd name="T14" fmla="*/ 317 w 2030"/>
                <a:gd name="T15" fmla="*/ 1027 h 1877"/>
                <a:gd name="T16" fmla="*/ 327 w 2030"/>
                <a:gd name="T17" fmla="*/ 1531 h 1877"/>
                <a:gd name="T18" fmla="*/ 1010 w 2030"/>
                <a:gd name="T19" fmla="*/ 1531 h 1877"/>
                <a:gd name="T20" fmla="*/ 1297 w 2030"/>
                <a:gd name="T21" fmla="*/ 1462 h 1877"/>
                <a:gd name="T22" fmla="*/ 2030 w 2030"/>
                <a:gd name="T23" fmla="*/ 1353 h 1877"/>
                <a:gd name="T24" fmla="*/ 703 w 2030"/>
                <a:gd name="T25" fmla="*/ 1195 h 1877"/>
                <a:gd name="T26" fmla="*/ 783 w 2030"/>
                <a:gd name="T27" fmla="*/ 1067 h 1877"/>
                <a:gd name="T28" fmla="*/ 703 w 2030"/>
                <a:gd name="T29" fmla="*/ 1195 h 1877"/>
                <a:gd name="T30" fmla="*/ 703 w 2030"/>
                <a:gd name="T31" fmla="*/ 711 h 1877"/>
                <a:gd name="T32" fmla="*/ 882 w 2030"/>
                <a:gd name="T33" fmla="*/ 770 h 1877"/>
                <a:gd name="T34" fmla="*/ 703 w 2030"/>
                <a:gd name="T35" fmla="*/ 948 h 1877"/>
                <a:gd name="T36" fmla="*/ 466 w 2030"/>
                <a:gd name="T37" fmla="*/ 780 h 1877"/>
                <a:gd name="T38" fmla="*/ 624 w 2030"/>
                <a:gd name="T39" fmla="*/ 919 h 1877"/>
                <a:gd name="T40" fmla="*/ 466 w 2030"/>
                <a:gd name="T41" fmla="*/ 810 h 1877"/>
                <a:gd name="T42" fmla="*/ 703 w 2030"/>
                <a:gd name="T43" fmla="*/ 227 h 1877"/>
                <a:gd name="T44" fmla="*/ 773 w 2030"/>
                <a:gd name="T45" fmla="*/ 583 h 1877"/>
                <a:gd name="T46" fmla="*/ 703 w 2030"/>
                <a:gd name="T47" fmla="*/ 632 h 1877"/>
                <a:gd name="T48" fmla="*/ 703 w 2030"/>
                <a:gd name="T49" fmla="*/ 227 h 1877"/>
                <a:gd name="T50" fmla="*/ 1000 w 2030"/>
                <a:gd name="T51" fmla="*/ 800 h 1877"/>
                <a:gd name="T52" fmla="*/ 1387 w 2030"/>
                <a:gd name="T53" fmla="*/ 1096 h 1877"/>
                <a:gd name="T54" fmla="*/ 882 w 2030"/>
                <a:gd name="T55" fmla="*/ 1017 h 1877"/>
                <a:gd name="T56" fmla="*/ 961 w 2030"/>
                <a:gd name="T57" fmla="*/ 800 h 1877"/>
                <a:gd name="T58" fmla="*/ 624 w 2030"/>
                <a:gd name="T59" fmla="*/ 652 h 1877"/>
                <a:gd name="T60" fmla="*/ 387 w 2030"/>
                <a:gd name="T61" fmla="*/ 642 h 1877"/>
                <a:gd name="T62" fmla="*/ 624 w 2030"/>
                <a:gd name="T63" fmla="*/ 247 h 1877"/>
                <a:gd name="T64" fmla="*/ 436 w 2030"/>
                <a:gd name="T65" fmla="*/ 928 h 1877"/>
                <a:gd name="T66" fmla="*/ 624 w 2030"/>
                <a:gd name="T67" fmla="*/ 1195 h 1877"/>
                <a:gd name="T68" fmla="*/ 387 w 2030"/>
                <a:gd name="T69" fmla="*/ 988 h 1877"/>
                <a:gd name="T70" fmla="*/ 990 w 2030"/>
                <a:gd name="T71" fmla="*/ 1432 h 1877"/>
                <a:gd name="T72" fmla="*/ 862 w 2030"/>
                <a:gd name="T73" fmla="*/ 1096 h 1877"/>
                <a:gd name="T74" fmla="*/ 1278 w 2030"/>
                <a:gd name="T75" fmla="*/ 1353 h 1877"/>
                <a:gd name="T76" fmla="*/ 990 w 2030"/>
                <a:gd name="T77" fmla="*/ 1432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0" h="1877">
                  <a:moveTo>
                    <a:pt x="1654" y="978"/>
                  </a:moveTo>
                  <a:cubicBezTo>
                    <a:pt x="1575" y="978"/>
                    <a:pt x="1505" y="1007"/>
                    <a:pt x="1446" y="1047"/>
                  </a:cubicBezTo>
                  <a:cubicBezTo>
                    <a:pt x="1169" y="721"/>
                    <a:pt x="1169" y="721"/>
                    <a:pt x="1169" y="721"/>
                  </a:cubicBezTo>
                  <a:cubicBezTo>
                    <a:pt x="1198" y="681"/>
                    <a:pt x="1218" y="632"/>
                    <a:pt x="1218" y="583"/>
                  </a:cubicBezTo>
                  <a:cubicBezTo>
                    <a:pt x="1218" y="454"/>
                    <a:pt x="1119" y="355"/>
                    <a:pt x="1000" y="355"/>
                  </a:cubicBezTo>
                  <a:cubicBezTo>
                    <a:pt x="961" y="355"/>
                    <a:pt x="931" y="365"/>
                    <a:pt x="901" y="375"/>
                  </a:cubicBezTo>
                  <a:cubicBezTo>
                    <a:pt x="753" y="168"/>
                    <a:pt x="753" y="168"/>
                    <a:pt x="753" y="168"/>
                  </a:cubicBezTo>
                  <a:cubicBezTo>
                    <a:pt x="763" y="148"/>
                    <a:pt x="773" y="128"/>
                    <a:pt x="773" y="109"/>
                  </a:cubicBezTo>
                  <a:cubicBezTo>
                    <a:pt x="773" y="49"/>
                    <a:pt x="723" y="0"/>
                    <a:pt x="664" y="0"/>
                  </a:cubicBezTo>
                  <a:cubicBezTo>
                    <a:pt x="604" y="0"/>
                    <a:pt x="555" y="49"/>
                    <a:pt x="555" y="109"/>
                  </a:cubicBezTo>
                  <a:cubicBezTo>
                    <a:pt x="555" y="128"/>
                    <a:pt x="565" y="158"/>
                    <a:pt x="575" y="168"/>
                  </a:cubicBezTo>
                  <a:cubicBezTo>
                    <a:pt x="317" y="593"/>
                    <a:pt x="317" y="593"/>
                    <a:pt x="317" y="593"/>
                  </a:cubicBezTo>
                  <a:cubicBezTo>
                    <a:pt x="287" y="583"/>
                    <a:pt x="268" y="583"/>
                    <a:pt x="238" y="583"/>
                  </a:cubicBezTo>
                  <a:cubicBezTo>
                    <a:pt x="109" y="583"/>
                    <a:pt x="0" y="681"/>
                    <a:pt x="0" y="810"/>
                  </a:cubicBezTo>
                  <a:cubicBezTo>
                    <a:pt x="0" y="938"/>
                    <a:pt x="109" y="1047"/>
                    <a:pt x="238" y="1047"/>
                  </a:cubicBezTo>
                  <a:cubicBezTo>
                    <a:pt x="258" y="1047"/>
                    <a:pt x="287" y="1037"/>
                    <a:pt x="317" y="1027"/>
                  </a:cubicBezTo>
                  <a:cubicBezTo>
                    <a:pt x="456" y="1264"/>
                    <a:pt x="456" y="1264"/>
                    <a:pt x="456" y="1264"/>
                  </a:cubicBezTo>
                  <a:cubicBezTo>
                    <a:pt x="377" y="1323"/>
                    <a:pt x="327" y="1422"/>
                    <a:pt x="327" y="1531"/>
                  </a:cubicBezTo>
                  <a:cubicBezTo>
                    <a:pt x="327" y="1719"/>
                    <a:pt x="476" y="1877"/>
                    <a:pt x="664" y="1877"/>
                  </a:cubicBezTo>
                  <a:cubicBezTo>
                    <a:pt x="852" y="1877"/>
                    <a:pt x="1010" y="1719"/>
                    <a:pt x="1010" y="1531"/>
                  </a:cubicBezTo>
                  <a:cubicBezTo>
                    <a:pt x="1010" y="1531"/>
                    <a:pt x="1000" y="1521"/>
                    <a:pt x="1000" y="1511"/>
                  </a:cubicBezTo>
                  <a:cubicBezTo>
                    <a:pt x="1297" y="1462"/>
                    <a:pt x="1297" y="1462"/>
                    <a:pt x="1297" y="1462"/>
                  </a:cubicBezTo>
                  <a:cubicBezTo>
                    <a:pt x="1337" y="1620"/>
                    <a:pt x="1486" y="1728"/>
                    <a:pt x="1654" y="1728"/>
                  </a:cubicBezTo>
                  <a:cubicBezTo>
                    <a:pt x="1862" y="1728"/>
                    <a:pt x="2030" y="1561"/>
                    <a:pt x="2030" y="1353"/>
                  </a:cubicBezTo>
                  <a:cubicBezTo>
                    <a:pt x="2030" y="1146"/>
                    <a:pt x="1862" y="978"/>
                    <a:pt x="1654" y="978"/>
                  </a:cubicBezTo>
                  <a:close/>
                  <a:moveTo>
                    <a:pt x="703" y="1195"/>
                  </a:moveTo>
                  <a:cubicBezTo>
                    <a:pt x="703" y="1037"/>
                    <a:pt x="703" y="1037"/>
                    <a:pt x="703" y="1037"/>
                  </a:cubicBezTo>
                  <a:cubicBezTo>
                    <a:pt x="783" y="1067"/>
                    <a:pt x="783" y="1067"/>
                    <a:pt x="783" y="1067"/>
                  </a:cubicBezTo>
                  <a:cubicBezTo>
                    <a:pt x="733" y="1205"/>
                    <a:pt x="733" y="1205"/>
                    <a:pt x="733" y="1205"/>
                  </a:cubicBezTo>
                  <a:cubicBezTo>
                    <a:pt x="723" y="1195"/>
                    <a:pt x="713" y="1195"/>
                    <a:pt x="703" y="1195"/>
                  </a:cubicBezTo>
                  <a:close/>
                  <a:moveTo>
                    <a:pt x="703" y="948"/>
                  </a:moveTo>
                  <a:cubicBezTo>
                    <a:pt x="703" y="711"/>
                    <a:pt x="703" y="711"/>
                    <a:pt x="703" y="711"/>
                  </a:cubicBezTo>
                  <a:cubicBezTo>
                    <a:pt x="802" y="681"/>
                    <a:pt x="802" y="681"/>
                    <a:pt x="802" y="681"/>
                  </a:cubicBezTo>
                  <a:cubicBezTo>
                    <a:pt x="822" y="721"/>
                    <a:pt x="852" y="751"/>
                    <a:pt x="882" y="770"/>
                  </a:cubicBezTo>
                  <a:cubicBezTo>
                    <a:pt x="812" y="988"/>
                    <a:pt x="812" y="988"/>
                    <a:pt x="812" y="988"/>
                  </a:cubicBezTo>
                  <a:cubicBezTo>
                    <a:pt x="703" y="948"/>
                    <a:pt x="703" y="948"/>
                    <a:pt x="703" y="948"/>
                  </a:cubicBezTo>
                  <a:cubicBezTo>
                    <a:pt x="703" y="948"/>
                    <a:pt x="703" y="948"/>
                    <a:pt x="703" y="948"/>
                  </a:cubicBezTo>
                  <a:close/>
                  <a:moveTo>
                    <a:pt x="466" y="780"/>
                  </a:moveTo>
                  <a:cubicBezTo>
                    <a:pt x="624" y="731"/>
                    <a:pt x="624" y="731"/>
                    <a:pt x="624" y="731"/>
                  </a:cubicBezTo>
                  <a:cubicBezTo>
                    <a:pt x="624" y="919"/>
                    <a:pt x="624" y="919"/>
                    <a:pt x="624" y="919"/>
                  </a:cubicBezTo>
                  <a:cubicBezTo>
                    <a:pt x="466" y="859"/>
                    <a:pt x="466" y="859"/>
                    <a:pt x="466" y="859"/>
                  </a:cubicBezTo>
                  <a:cubicBezTo>
                    <a:pt x="466" y="839"/>
                    <a:pt x="466" y="830"/>
                    <a:pt x="466" y="810"/>
                  </a:cubicBezTo>
                  <a:cubicBezTo>
                    <a:pt x="466" y="800"/>
                    <a:pt x="466" y="790"/>
                    <a:pt x="466" y="780"/>
                  </a:cubicBezTo>
                  <a:close/>
                  <a:moveTo>
                    <a:pt x="703" y="227"/>
                  </a:moveTo>
                  <a:cubicBezTo>
                    <a:pt x="842" y="425"/>
                    <a:pt x="842" y="425"/>
                    <a:pt x="842" y="425"/>
                  </a:cubicBezTo>
                  <a:cubicBezTo>
                    <a:pt x="802" y="464"/>
                    <a:pt x="773" y="523"/>
                    <a:pt x="773" y="583"/>
                  </a:cubicBezTo>
                  <a:cubicBezTo>
                    <a:pt x="773" y="593"/>
                    <a:pt x="773" y="602"/>
                    <a:pt x="773" y="602"/>
                  </a:cubicBezTo>
                  <a:cubicBezTo>
                    <a:pt x="703" y="632"/>
                    <a:pt x="703" y="632"/>
                    <a:pt x="703" y="632"/>
                  </a:cubicBezTo>
                  <a:cubicBezTo>
                    <a:pt x="703" y="227"/>
                    <a:pt x="703" y="227"/>
                    <a:pt x="703" y="227"/>
                  </a:cubicBezTo>
                  <a:cubicBezTo>
                    <a:pt x="703" y="227"/>
                    <a:pt x="703" y="227"/>
                    <a:pt x="703" y="227"/>
                  </a:cubicBezTo>
                  <a:close/>
                  <a:moveTo>
                    <a:pt x="961" y="800"/>
                  </a:moveTo>
                  <a:cubicBezTo>
                    <a:pt x="971" y="800"/>
                    <a:pt x="981" y="800"/>
                    <a:pt x="1000" y="800"/>
                  </a:cubicBezTo>
                  <a:cubicBezTo>
                    <a:pt x="1040" y="800"/>
                    <a:pt x="1070" y="790"/>
                    <a:pt x="1109" y="770"/>
                  </a:cubicBezTo>
                  <a:cubicBezTo>
                    <a:pt x="1387" y="1096"/>
                    <a:pt x="1387" y="1096"/>
                    <a:pt x="1387" y="1096"/>
                  </a:cubicBezTo>
                  <a:cubicBezTo>
                    <a:pt x="1357" y="1126"/>
                    <a:pt x="1337" y="1156"/>
                    <a:pt x="1317" y="1185"/>
                  </a:cubicBezTo>
                  <a:cubicBezTo>
                    <a:pt x="882" y="1017"/>
                    <a:pt x="882" y="1017"/>
                    <a:pt x="882" y="1017"/>
                  </a:cubicBezTo>
                  <a:cubicBezTo>
                    <a:pt x="961" y="800"/>
                    <a:pt x="961" y="800"/>
                    <a:pt x="961" y="800"/>
                  </a:cubicBezTo>
                  <a:cubicBezTo>
                    <a:pt x="961" y="800"/>
                    <a:pt x="961" y="800"/>
                    <a:pt x="961" y="800"/>
                  </a:cubicBezTo>
                  <a:close/>
                  <a:moveTo>
                    <a:pt x="624" y="247"/>
                  </a:moveTo>
                  <a:cubicBezTo>
                    <a:pt x="624" y="652"/>
                    <a:pt x="624" y="652"/>
                    <a:pt x="624" y="652"/>
                  </a:cubicBezTo>
                  <a:cubicBezTo>
                    <a:pt x="436" y="711"/>
                    <a:pt x="436" y="711"/>
                    <a:pt x="436" y="711"/>
                  </a:cubicBezTo>
                  <a:cubicBezTo>
                    <a:pt x="426" y="681"/>
                    <a:pt x="406" y="662"/>
                    <a:pt x="387" y="642"/>
                  </a:cubicBezTo>
                  <a:cubicBezTo>
                    <a:pt x="624" y="247"/>
                    <a:pt x="624" y="247"/>
                    <a:pt x="624" y="247"/>
                  </a:cubicBezTo>
                  <a:cubicBezTo>
                    <a:pt x="624" y="247"/>
                    <a:pt x="624" y="247"/>
                    <a:pt x="624" y="247"/>
                  </a:cubicBezTo>
                  <a:close/>
                  <a:moveTo>
                    <a:pt x="387" y="988"/>
                  </a:moveTo>
                  <a:cubicBezTo>
                    <a:pt x="406" y="968"/>
                    <a:pt x="416" y="948"/>
                    <a:pt x="436" y="928"/>
                  </a:cubicBezTo>
                  <a:cubicBezTo>
                    <a:pt x="624" y="1007"/>
                    <a:pt x="624" y="1007"/>
                    <a:pt x="624" y="1007"/>
                  </a:cubicBezTo>
                  <a:cubicBezTo>
                    <a:pt x="624" y="1195"/>
                    <a:pt x="624" y="1195"/>
                    <a:pt x="624" y="1195"/>
                  </a:cubicBezTo>
                  <a:cubicBezTo>
                    <a:pt x="585" y="1195"/>
                    <a:pt x="555" y="1205"/>
                    <a:pt x="525" y="1225"/>
                  </a:cubicBezTo>
                  <a:cubicBezTo>
                    <a:pt x="387" y="988"/>
                    <a:pt x="387" y="988"/>
                    <a:pt x="387" y="988"/>
                  </a:cubicBezTo>
                  <a:cubicBezTo>
                    <a:pt x="387" y="988"/>
                    <a:pt x="387" y="988"/>
                    <a:pt x="387" y="988"/>
                  </a:cubicBezTo>
                  <a:close/>
                  <a:moveTo>
                    <a:pt x="990" y="1432"/>
                  </a:moveTo>
                  <a:cubicBezTo>
                    <a:pt x="961" y="1343"/>
                    <a:pt x="901" y="1264"/>
                    <a:pt x="812" y="1225"/>
                  </a:cubicBezTo>
                  <a:cubicBezTo>
                    <a:pt x="862" y="1096"/>
                    <a:pt x="862" y="1096"/>
                    <a:pt x="862" y="1096"/>
                  </a:cubicBezTo>
                  <a:cubicBezTo>
                    <a:pt x="1288" y="1254"/>
                    <a:pt x="1288" y="1254"/>
                    <a:pt x="1288" y="1254"/>
                  </a:cubicBezTo>
                  <a:cubicBezTo>
                    <a:pt x="1278" y="1294"/>
                    <a:pt x="1278" y="1323"/>
                    <a:pt x="1278" y="1353"/>
                  </a:cubicBezTo>
                  <a:cubicBezTo>
                    <a:pt x="1278" y="1363"/>
                    <a:pt x="1278" y="1373"/>
                    <a:pt x="1278" y="1383"/>
                  </a:cubicBezTo>
                  <a:cubicBezTo>
                    <a:pt x="990" y="1432"/>
                    <a:pt x="990" y="1432"/>
                    <a:pt x="990" y="1432"/>
                  </a:cubicBezTo>
                  <a:cubicBezTo>
                    <a:pt x="990" y="1432"/>
                    <a:pt x="990" y="1432"/>
                    <a:pt x="990" y="1432"/>
                  </a:cubicBezTo>
                  <a:close/>
                </a:path>
              </a:pathLst>
            </a:custGeom>
            <a:solidFill>
              <a:srgbClr val="FFFFFF"/>
            </a:solidFill>
            <a:ln>
              <a:noFill/>
            </a:ln>
          </p:spPr>
          <p:txBody>
            <a:bodyPr vert="horz" wrap="square" lIns="65912" tIns="32957" rIns="65912" bIns="3295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830">
                <a:defRPr/>
              </a:pPr>
              <a:endParaRPr lang="en-US" sz="1000" b="1" kern="0" dirty="0">
                <a:solidFill>
                  <a:sysClr val="windowText" lastClr="000000"/>
                </a:solidFill>
                <a:latin typeface="Segoe UI" panose="020B0502040204020203"/>
              </a:endParaRPr>
            </a:p>
          </p:txBody>
        </p:sp>
      </p:grpSp>
      <p:grpSp>
        <p:nvGrpSpPr>
          <p:cNvPr id="19" name="组合 18"/>
          <p:cNvGrpSpPr/>
          <p:nvPr/>
        </p:nvGrpSpPr>
        <p:grpSpPr>
          <a:xfrm>
            <a:off x="5251238" y="2780928"/>
            <a:ext cx="1620000" cy="1620000"/>
            <a:chOff x="3514488" y="2695439"/>
            <a:chExt cx="1620000" cy="1620000"/>
          </a:xfrm>
        </p:grpSpPr>
        <p:sp>
          <p:nvSpPr>
            <p:cNvPr id="20" name="Oval 50"/>
            <p:cNvSpPr/>
            <p:nvPr/>
          </p:nvSpPr>
          <p:spPr bwMode="auto">
            <a:xfrm>
              <a:off x="3514488" y="2695439"/>
              <a:ext cx="1620000" cy="1620000"/>
            </a:xfrm>
            <a:prstGeom prst="ellipse">
              <a:avLst/>
            </a:prstGeom>
            <a:solidFill>
              <a:schemeClr val="accent4">
                <a:lumMod val="40000"/>
                <a:lumOff val="60000"/>
              </a:schemeClr>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pic>
          <p:nvPicPr>
            <p:cNvPr id="21" name="Picture 28"/>
            <p:cNvPicPr>
              <a:picLocks noChangeAspect="1"/>
            </p:cNvPicPr>
            <p:nvPr/>
          </p:nvPicPr>
          <p:blipFill>
            <a:blip r:embed="rId1" cstate="print"/>
            <a:stretch>
              <a:fillRect/>
            </a:stretch>
          </p:blipFill>
          <p:spPr>
            <a:xfrm>
              <a:off x="3993963" y="3145260"/>
              <a:ext cx="661051" cy="720359"/>
            </a:xfrm>
            <a:prstGeom prst="rect">
              <a:avLst/>
            </a:prstGeom>
          </p:spPr>
        </p:pic>
      </p:grpSp>
      <p:grpSp>
        <p:nvGrpSpPr>
          <p:cNvPr id="22" name="组合 21"/>
          <p:cNvGrpSpPr/>
          <p:nvPr/>
        </p:nvGrpSpPr>
        <p:grpSpPr>
          <a:xfrm>
            <a:off x="8582837" y="2780928"/>
            <a:ext cx="1620000" cy="1620000"/>
            <a:chOff x="5594119" y="2695439"/>
            <a:chExt cx="1620000" cy="1620000"/>
          </a:xfrm>
        </p:grpSpPr>
        <p:sp>
          <p:nvSpPr>
            <p:cNvPr id="23" name="Oval 32"/>
            <p:cNvSpPr/>
            <p:nvPr/>
          </p:nvSpPr>
          <p:spPr bwMode="auto">
            <a:xfrm>
              <a:off x="5594119" y="2695439"/>
              <a:ext cx="1620000" cy="1620000"/>
            </a:xfrm>
            <a:prstGeom prst="ellipse">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pic>
          <p:nvPicPr>
            <p:cNvPr id="24" name="Picture 29"/>
            <p:cNvPicPr>
              <a:picLocks noChangeAspect="1"/>
            </p:cNvPicPr>
            <p:nvPr/>
          </p:nvPicPr>
          <p:blipFill>
            <a:blip r:embed="rId2" cstate="print"/>
            <a:stretch>
              <a:fillRect/>
            </a:stretch>
          </p:blipFill>
          <p:spPr>
            <a:xfrm>
              <a:off x="5986196" y="3166581"/>
              <a:ext cx="835847" cy="677716"/>
            </a:xfrm>
            <a:prstGeom prst="rect">
              <a:avLst/>
            </a:prstGeom>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par>
                          <p:cTn id="39" fill="hold">
                            <p:stCondLst>
                              <p:cond delay="40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83489" y="5831689"/>
            <a:ext cx="3591533" cy="430887"/>
          </a:xfrm>
          <a:prstGeom prst="rect">
            <a:avLst/>
          </a:prstGeom>
          <a:noFill/>
          <a:ln w="9525">
            <a:noFill/>
          </a:ln>
        </p:spPr>
        <p:txBody>
          <a:bodyPr wrap="square">
            <a:spAutoFit/>
          </a:bodyPr>
          <a:lstStyle/>
          <a:p>
            <a:pPr marL="0" indent="0" algn="ctr"/>
            <a:r>
              <a:rPr lang="zh-CN" altLang="en-US" sz="2200" dirty="0">
                <a:solidFill>
                  <a:schemeClr val="accent2"/>
                </a:solidFill>
                <a:latin typeface="+mj-lt"/>
                <a:ea typeface="黑体" panose="02010609060101010101" pitchFamily="49" charset="-122"/>
                <a:cs typeface="Times New Roman" panose="02020603050405020304" charset="0"/>
              </a:rPr>
              <a:t>图</a:t>
            </a:r>
            <a:r>
              <a:rPr lang="en-US" altLang="zh-CN" sz="2200" dirty="0">
                <a:solidFill>
                  <a:schemeClr val="accent2"/>
                </a:solidFill>
                <a:latin typeface="+mj-lt"/>
                <a:ea typeface="黑体" panose="02010609060101010101" pitchFamily="49" charset="-122"/>
                <a:cs typeface="Times New Roman" panose="02020603050405020304" charset="0"/>
              </a:rPr>
              <a:t>9.2  </a:t>
            </a:r>
            <a:r>
              <a:rPr lang="zh-CN" altLang="en-US" sz="2200" dirty="0">
                <a:solidFill>
                  <a:schemeClr val="accent2"/>
                </a:solidFill>
                <a:latin typeface="+mj-lt"/>
                <a:ea typeface="黑体" panose="02010609060101010101" pitchFamily="49" charset="-122"/>
                <a:cs typeface="Times New Roman" panose="02020603050405020304" charset="0"/>
              </a:rPr>
              <a:t>客户价值驱动模型</a:t>
            </a:r>
            <a:endParaRPr lang="zh-CN" altLang="en-US" sz="2200" dirty="0">
              <a:solidFill>
                <a:schemeClr val="accent2"/>
              </a:solidFill>
              <a:latin typeface="+mj-lt"/>
              <a:ea typeface="黑体" panose="02010609060101010101" pitchFamily="49" charset="-122"/>
              <a:cs typeface="Times New Roman" panose="02020603050405020304" charset="0"/>
            </a:endParaRPr>
          </a:p>
        </p:txBody>
      </p:sp>
      <p:pic>
        <p:nvPicPr>
          <p:cNvPr id="3" name="图片 13" descr="1001"/>
          <p:cNvPicPr>
            <a:picLocks noChangeAspect="1"/>
          </p:cNvPicPr>
          <p:nvPr/>
        </p:nvPicPr>
        <p:blipFill>
          <a:blip r:embed="rId1">
            <a:clrChange>
              <a:clrFrom>
                <a:srgbClr val="FFFFFF"/>
              </a:clrFrom>
              <a:clrTo>
                <a:srgbClr val="FFFFFF">
                  <a:alpha val="0"/>
                </a:srgbClr>
              </a:clrTo>
            </a:clrChange>
          </a:blip>
          <a:stretch>
            <a:fillRect/>
          </a:stretch>
        </p:blipFill>
        <p:spPr>
          <a:xfrm>
            <a:off x="1921917" y="1618053"/>
            <a:ext cx="8114678" cy="3988211"/>
          </a:xfrm>
          <a:prstGeom prst="rect">
            <a:avLst/>
          </a:prstGeom>
          <a:noFill/>
          <a:ln w="9525">
            <a:noFill/>
          </a:ln>
          <a:effectLst/>
        </p:spPr>
      </p:pic>
      <p:sp>
        <p:nvSpPr>
          <p:cNvPr id="6" name="文本框 5"/>
          <p:cNvSpPr txBox="1"/>
          <p:nvPr/>
        </p:nvSpPr>
        <p:spPr>
          <a:xfrm>
            <a:off x="2101095" y="1773397"/>
            <a:ext cx="3600400" cy="430887"/>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r>
              <a:rPr lang="zh-CN" altLang="en-US" sz="2200" dirty="0">
                <a:solidFill>
                  <a:srgbClr val="FFFFFF"/>
                </a:solidFill>
                <a:latin typeface="黑体" panose="02010609060101010101" pitchFamily="49" charset="-122"/>
                <a:ea typeface="黑体" panose="02010609060101010101" pitchFamily="49" charset="-122"/>
                <a:hlinkClick r:id="rId2" action="ppaction://hlinkfile"/>
              </a:rPr>
              <a:t>点击视频：客户忠诚度维护</a:t>
            </a:r>
            <a:endParaRPr lang="zh-CN" altLang="en-US" sz="2200" dirty="0">
              <a:solidFill>
                <a:srgbClr val="FFFFFF"/>
              </a:solidFill>
              <a:latin typeface="黑体" panose="02010609060101010101" pitchFamily="49" charset="-122"/>
              <a:ea typeface="黑体" panose="02010609060101010101" pitchFamily="49" charset="-122"/>
            </a:endParaRPr>
          </a:p>
        </p:txBody>
      </p:sp>
      <p:pic>
        <p:nvPicPr>
          <p:cNvPr id="7" name="图片 6">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892" y="1591278"/>
            <a:ext cx="795124" cy="79512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14269" y="6186723"/>
            <a:ext cx="2768223" cy="430887"/>
          </a:xfrm>
          <a:prstGeom prst="rect">
            <a:avLst/>
          </a:prstGeom>
          <a:noFill/>
          <a:ln w="9525">
            <a:noFill/>
          </a:ln>
        </p:spPr>
        <p:txBody>
          <a:bodyPr wrap="square">
            <a:spAutoFit/>
          </a:bodyPr>
          <a:lstStyle/>
          <a:p>
            <a:pPr marL="0" indent="0" algn="ctr"/>
            <a:r>
              <a:rPr lang="zh-CN" altLang="en-US" sz="2200" dirty="0">
                <a:solidFill>
                  <a:schemeClr val="accent2"/>
                </a:solidFill>
                <a:latin typeface="+mj-lt"/>
                <a:ea typeface="黑体" panose="02010609060101010101" pitchFamily="49" charset="-122"/>
                <a:cs typeface="Times New Roman" panose="02020603050405020304" charset="0"/>
              </a:rPr>
              <a:t>图</a:t>
            </a:r>
            <a:r>
              <a:rPr lang="en-US" altLang="zh-CN" sz="2200" dirty="0">
                <a:solidFill>
                  <a:schemeClr val="accent2"/>
                </a:solidFill>
                <a:latin typeface="+mj-lt"/>
                <a:ea typeface="黑体" panose="02010609060101010101" pitchFamily="49" charset="-122"/>
                <a:cs typeface="Times New Roman" panose="02020603050405020304" charset="0"/>
              </a:rPr>
              <a:t>9.3  </a:t>
            </a:r>
            <a:r>
              <a:rPr lang="zh-CN" altLang="en-US" sz="2200" dirty="0">
                <a:solidFill>
                  <a:schemeClr val="accent2"/>
                </a:solidFill>
                <a:latin typeface="+mj-lt"/>
                <a:ea typeface="黑体" panose="02010609060101010101" pitchFamily="49" charset="-122"/>
                <a:cs typeface="Times New Roman" panose="02020603050405020304" charset="0"/>
              </a:rPr>
              <a:t>客户的分类</a:t>
            </a:r>
            <a:endParaRPr lang="zh-CN" altLang="en-US" sz="2200" dirty="0">
              <a:solidFill>
                <a:schemeClr val="accent2"/>
              </a:solidFill>
              <a:latin typeface="+mj-lt"/>
              <a:ea typeface="黑体" panose="02010609060101010101" pitchFamily="49" charset="-122"/>
              <a:cs typeface="Times New Roman" panose="02020603050405020304" charset="0"/>
            </a:endParaRPr>
          </a:p>
        </p:txBody>
      </p:sp>
      <p:pic>
        <p:nvPicPr>
          <p:cNvPr id="3" name="图片 123" descr="10-2"/>
          <p:cNvPicPr>
            <a:picLocks noChangeAspect="1"/>
          </p:cNvPicPr>
          <p:nvPr/>
        </p:nvPicPr>
        <p:blipFill>
          <a:blip r:embed="rId1">
            <a:clrChange>
              <a:clrFrom>
                <a:srgbClr val="FDFDFD"/>
              </a:clrFrom>
              <a:clrTo>
                <a:srgbClr val="FDFDFD">
                  <a:alpha val="0"/>
                </a:srgbClr>
              </a:clrTo>
            </a:clrChange>
          </a:blip>
          <a:stretch>
            <a:fillRect/>
          </a:stretch>
        </p:blipFill>
        <p:spPr>
          <a:xfrm>
            <a:off x="3176324" y="1628800"/>
            <a:ext cx="5844114" cy="4246238"/>
          </a:xfrm>
          <a:prstGeom prst="rect">
            <a:avLst/>
          </a:prstGeom>
          <a:noFill/>
          <a:ln w="9525">
            <a:noFill/>
          </a:ln>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7835" y="1412776"/>
            <a:ext cx="10421091" cy="3082895"/>
          </a:xfrm>
          <a:prstGeom prst="rect">
            <a:avLst/>
          </a:prstGeom>
        </p:spPr>
        <p:txBody>
          <a:bodyPr wrap="square">
            <a:spAutoFit/>
          </a:bodyPr>
          <a:lstStyle/>
          <a:p>
            <a:pPr indent="612140" algn="just">
              <a:lnSpc>
                <a:spcPct val="140000"/>
              </a:lnSpc>
              <a:spcBef>
                <a:spcPts val="1000"/>
              </a:spcBef>
            </a:pPr>
            <a:r>
              <a:rPr lang="zh-CN" altLang="en-US" sz="3200" dirty="0">
                <a:solidFill>
                  <a:schemeClr val="accent2"/>
                </a:solidFill>
                <a:latin typeface="方正大黑简体" panose="02000000000000000000" pitchFamily="65" charset="-122"/>
                <a:ea typeface="方正大黑简体" panose="02000000000000000000" pitchFamily="65" charset="-122"/>
              </a:rPr>
              <a:t>（三）电子商务客户服务管理</a:t>
            </a:r>
            <a:endParaRPr lang="en-US" altLang="zh-CN" sz="3200" dirty="0">
              <a:solidFill>
                <a:schemeClr val="accent2"/>
              </a:solidFill>
              <a:latin typeface="方正大黑简体" panose="02000000000000000000" pitchFamily="65" charset="-122"/>
              <a:ea typeface="方正大黑简体" panose="02000000000000000000" pitchFamily="65"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电子商务环境下的客户服务管理是在传统客户服务管理的基础上，为平台开展的客户服务管理，是一种新兴的客户服务管理理念与模式。电子商务客户服务管理包括售前客户服务、售中客户服务、售后客户服务等，详细内容在本章第二节做介绍。</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6926" y="1266869"/>
            <a:ext cx="10709123" cy="4631076"/>
          </a:xfrm>
          <a:prstGeom prst="rect">
            <a:avLst/>
          </a:prstGeom>
        </p:spPr>
        <p:txBody>
          <a:bodyPr wrap="square">
            <a:spAutoFit/>
          </a:bodyPr>
          <a:lstStyle/>
          <a:p>
            <a:pPr algn="just">
              <a:spcBef>
                <a:spcPts val="1000"/>
              </a:spcBef>
            </a:pPr>
            <a:r>
              <a:rPr lang="zh-CN" altLang="en-US" sz="3600" dirty="0">
                <a:solidFill>
                  <a:schemeClr val="accent2"/>
                </a:solidFill>
                <a:latin typeface="方正大黑简体" panose="02000000000000000000" pitchFamily="65" charset="-122"/>
                <a:ea typeface="方正大黑简体" panose="02000000000000000000" pitchFamily="65" charset="-122"/>
              </a:rPr>
              <a:t>三、千牛客户运营管理</a:t>
            </a:r>
            <a:endParaRPr lang="en-US" altLang="zh-CN" sz="3600" dirty="0">
              <a:solidFill>
                <a:schemeClr val="accent2"/>
              </a:solidFill>
              <a:latin typeface="方正大黑简体" panose="02000000000000000000" pitchFamily="65" charset="-122"/>
              <a:ea typeface="方正大黑简体" panose="02000000000000000000" pitchFamily="65" charset="-122"/>
            </a:endParaRPr>
          </a:p>
          <a:p>
            <a:pPr indent="612140" algn="just">
              <a:lnSpc>
                <a:spcPct val="140000"/>
              </a:lnSpc>
              <a:spcBef>
                <a:spcPts val="1000"/>
              </a:spcBef>
            </a:pPr>
            <a:r>
              <a:rPr lang="en-US" altLang="zh-CN" sz="2600" b="1" dirty="0">
                <a:solidFill>
                  <a:schemeClr val="accent2"/>
                </a:solidFill>
                <a:latin typeface="+mj-lt"/>
                <a:ea typeface="黑体" panose="02010609060101010101" pitchFamily="49" charset="-122"/>
              </a:rPr>
              <a:t>1</a:t>
            </a:r>
            <a:r>
              <a:rPr lang="zh-CN" altLang="en-US" sz="2600" b="1" dirty="0">
                <a:solidFill>
                  <a:schemeClr val="accent2"/>
                </a:solidFill>
                <a:latin typeface="+mj-lt"/>
                <a:ea typeface="黑体" panose="02010609060101010101" pitchFamily="49" charset="-122"/>
              </a:rPr>
              <a:t>．千牛工作台</a:t>
            </a:r>
            <a:r>
              <a:rPr lang="en-US" altLang="zh-CN" sz="2600" b="1" dirty="0">
                <a:solidFill>
                  <a:schemeClr val="accent2"/>
                </a:solidFill>
                <a:latin typeface="黑体" panose="02010609060101010101" pitchFamily="49" charset="-122"/>
                <a:ea typeface="黑体" panose="02010609060101010101" pitchFamily="49" charset="-122"/>
              </a:rPr>
              <a:t>——</a:t>
            </a:r>
            <a:r>
              <a:rPr lang="zh-CN" altLang="en-US" sz="2600" b="1" dirty="0">
                <a:solidFill>
                  <a:schemeClr val="accent2"/>
                </a:solidFill>
                <a:latin typeface="+mj-lt"/>
                <a:ea typeface="黑体" panose="02010609060101010101" pitchFamily="49" charset="-122"/>
              </a:rPr>
              <a:t>客户运营</a:t>
            </a:r>
            <a:endParaRPr lang="zh-CN" altLang="en-US" sz="2600" b="1"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1</a:t>
            </a:r>
            <a:r>
              <a:rPr lang="zh-CN" altLang="en-US" sz="2400" dirty="0">
                <a:solidFill>
                  <a:schemeClr val="accent2"/>
                </a:solidFill>
                <a:latin typeface="+mj-lt"/>
                <a:ea typeface="黑体" panose="02010609060101010101" pitchFamily="49" charset="-122"/>
              </a:rPr>
              <a:t>）登录千牛工作台，单击左侧导航列表“私域”→“用户运营”→“会员运营”，在打开的页面（见图</a:t>
            </a:r>
            <a:r>
              <a:rPr lang="en-US" altLang="zh-CN" sz="2400" dirty="0">
                <a:solidFill>
                  <a:schemeClr val="accent2"/>
                </a:solidFill>
                <a:latin typeface="+mj-lt"/>
                <a:ea typeface="黑体" panose="02010609060101010101" pitchFamily="49" charset="-122"/>
              </a:rPr>
              <a:t>9.4</a:t>
            </a:r>
            <a:r>
              <a:rPr lang="zh-CN" altLang="en-US" sz="2400" dirty="0">
                <a:solidFill>
                  <a:schemeClr val="accent2"/>
                </a:solidFill>
                <a:latin typeface="+mj-lt"/>
                <a:ea typeface="黑体" panose="02010609060101010101" pitchFamily="49" charset="-122"/>
              </a:rPr>
              <a:t>）单击“进入客户运营平台”，即可进入客户运营平台对客户进行细分，开展客户运营，如图</a:t>
            </a:r>
            <a:r>
              <a:rPr lang="en-US" altLang="zh-CN" sz="2400" dirty="0">
                <a:solidFill>
                  <a:schemeClr val="accent2"/>
                </a:solidFill>
                <a:latin typeface="+mj-lt"/>
                <a:ea typeface="黑体" panose="02010609060101010101" pitchFamily="49" charset="-122"/>
              </a:rPr>
              <a:t>9.5</a:t>
            </a:r>
            <a:r>
              <a:rPr lang="zh-CN" altLang="en-US" sz="2400" dirty="0">
                <a:solidFill>
                  <a:schemeClr val="accent2"/>
                </a:solidFill>
                <a:latin typeface="+mj-lt"/>
                <a:ea typeface="黑体" panose="02010609060101010101" pitchFamily="49" charset="-122"/>
              </a:rPr>
              <a:t>所示。</a:t>
            </a:r>
            <a:endParaRPr lang="en-US" altLang="zh-CN" sz="24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2</a:t>
            </a:r>
            <a:r>
              <a:rPr lang="zh-CN" altLang="en-US" sz="2400" dirty="0">
                <a:solidFill>
                  <a:schemeClr val="accent2"/>
                </a:solidFill>
                <a:latin typeface="+mj-lt"/>
                <a:ea typeface="黑体" panose="02010609060101010101" pitchFamily="49" charset="-122"/>
              </a:rPr>
              <a:t>）客户分组管理。单击“客户管理”下的“客户列表”，在打开的页面中将显示网店的客户信息，如图</a:t>
            </a:r>
            <a:r>
              <a:rPr lang="en-US" altLang="zh-CN" sz="2400" dirty="0">
                <a:solidFill>
                  <a:schemeClr val="accent2"/>
                </a:solidFill>
                <a:latin typeface="+mj-lt"/>
                <a:ea typeface="黑体" panose="02010609060101010101" pitchFamily="49" charset="-122"/>
              </a:rPr>
              <a:t>9.6</a:t>
            </a:r>
            <a:r>
              <a:rPr lang="zh-CN" altLang="en-US" sz="2400" dirty="0">
                <a:solidFill>
                  <a:schemeClr val="accent2"/>
                </a:solidFill>
                <a:latin typeface="+mj-lt"/>
                <a:ea typeface="黑体" panose="02010609060101010101" pitchFamily="49" charset="-122"/>
              </a:rPr>
              <a:t>所示，单击某一客户的“详情”，即可看到该客户的具体信息。</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478409" y="5698123"/>
            <a:ext cx="3239944" cy="369332"/>
          </a:xfrm>
          <a:prstGeom prst="rect">
            <a:avLst/>
          </a:prstGeom>
          <a:noFill/>
        </p:spPr>
        <p:txBody>
          <a:bodyPr wrap="square">
            <a:spAutoFit/>
          </a:bodyPr>
          <a:lstStyle/>
          <a:p>
            <a:pPr algn="ctr"/>
            <a:r>
              <a:rPr lang="zh-CN" altLang="en-US" dirty="0">
                <a:solidFill>
                  <a:schemeClr val="accent2"/>
                </a:solidFill>
                <a:latin typeface="+mn-lt"/>
                <a:ea typeface="黑体" panose="02010609060101010101" pitchFamily="49" charset="-122"/>
              </a:rPr>
              <a:t>图9.4 进入客户运营平台</a:t>
            </a:r>
            <a:endParaRPr lang="zh-CN" altLang="en-US" dirty="0">
              <a:solidFill>
                <a:schemeClr val="accent2"/>
              </a:solidFill>
              <a:latin typeface="+mn-lt"/>
              <a:ea typeface="黑体" panose="02010609060101010101" pitchFamily="49"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19965" y="1833763"/>
            <a:ext cx="9956833" cy="3543099"/>
          </a:xfrm>
          <a:prstGeom prst="rect">
            <a:avLst/>
          </a:prstGeom>
          <a:effectLst>
            <a:outerShdw blurRad="50800" dist="38100" dir="2700000" algn="tl" rotWithShape="0">
              <a:prstClr val="black">
                <a:alpha val="40000"/>
              </a:prstClr>
            </a:outerShdw>
          </a:effectLst>
        </p:spPr>
      </p:pic>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78409" y="6084004"/>
            <a:ext cx="3239944" cy="369332"/>
          </a:xfrm>
          <a:prstGeom prst="rect">
            <a:avLst/>
          </a:prstGeom>
          <a:noFill/>
        </p:spPr>
        <p:txBody>
          <a:bodyPr wrap="square">
            <a:spAutoFit/>
          </a:bodyPr>
          <a:lstStyle/>
          <a:p>
            <a:pPr algn="l"/>
            <a:r>
              <a:rPr lang="zh-CN" altLang="en-US" dirty="0">
                <a:solidFill>
                  <a:schemeClr val="accent2"/>
                </a:solidFill>
                <a:latin typeface="+mn-lt"/>
                <a:ea typeface="黑体" panose="02010609060101010101" pitchFamily="49" charset="-122"/>
              </a:rPr>
              <a:t>图9.</a:t>
            </a:r>
            <a:r>
              <a:rPr lang="en-US" altLang="zh-CN" dirty="0">
                <a:solidFill>
                  <a:schemeClr val="accent2"/>
                </a:solidFill>
                <a:latin typeface="+mn-lt"/>
                <a:ea typeface="黑体" panose="02010609060101010101" pitchFamily="49" charset="-122"/>
              </a:rPr>
              <a:t>5</a:t>
            </a:r>
            <a:r>
              <a:rPr lang="zh-CN" altLang="en-US" dirty="0">
                <a:solidFill>
                  <a:schemeClr val="accent2"/>
                </a:solidFill>
                <a:latin typeface="+mn-lt"/>
                <a:ea typeface="黑体" panose="02010609060101010101" pitchFamily="49" charset="-122"/>
              </a:rPr>
              <a:t> “客户运营平台”页面</a:t>
            </a:r>
            <a:endParaRPr lang="zh-CN" altLang="en-US" dirty="0">
              <a:solidFill>
                <a:schemeClr val="accent2"/>
              </a:solidFill>
              <a:latin typeface="+mn-lt"/>
              <a:ea typeface="黑体" panose="02010609060101010101" pitchFamily="49" charset="-122"/>
            </a:endParaRPr>
          </a:p>
        </p:txBody>
      </p:sp>
      <p:pic>
        <p:nvPicPr>
          <p:cNvPr id="1027"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95903" y="1268760"/>
            <a:ext cx="8604956" cy="45893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78409" y="5733256"/>
            <a:ext cx="3239944" cy="369332"/>
          </a:xfrm>
          <a:prstGeom prst="rect">
            <a:avLst/>
          </a:prstGeom>
          <a:noFill/>
        </p:spPr>
        <p:txBody>
          <a:bodyPr wrap="square">
            <a:spAutoFit/>
          </a:bodyPr>
          <a:lstStyle/>
          <a:p>
            <a:pPr algn="ctr"/>
            <a:r>
              <a:rPr lang="zh-CN" altLang="en-US" dirty="0">
                <a:solidFill>
                  <a:schemeClr val="accent2"/>
                </a:solidFill>
                <a:latin typeface="+mn-lt"/>
                <a:ea typeface="黑体" panose="02010609060101010101" pitchFamily="49" charset="-122"/>
              </a:rPr>
              <a:t>图9.</a:t>
            </a:r>
            <a:r>
              <a:rPr lang="en-US" altLang="zh-CN" dirty="0">
                <a:solidFill>
                  <a:schemeClr val="accent2"/>
                </a:solidFill>
                <a:latin typeface="+mn-lt"/>
                <a:ea typeface="黑体" panose="02010609060101010101" pitchFamily="49" charset="-122"/>
              </a:rPr>
              <a:t>6 </a:t>
            </a:r>
            <a:r>
              <a:rPr lang="zh-CN" altLang="en-US" dirty="0">
                <a:solidFill>
                  <a:schemeClr val="accent2"/>
                </a:solidFill>
                <a:latin typeface="+mn-lt"/>
                <a:ea typeface="黑体" panose="02010609060101010101" pitchFamily="49" charset="-122"/>
              </a:rPr>
              <a:t> 客户列表</a:t>
            </a:r>
            <a:endParaRPr lang="zh-CN" altLang="en-US" dirty="0">
              <a:solidFill>
                <a:schemeClr val="accent2"/>
              </a:solidFill>
              <a:latin typeface="+mn-lt"/>
              <a:ea typeface="黑体" panose="02010609060101010101" pitchFamily="49" charset="-122"/>
            </a:endParaRPr>
          </a:p>
        </p:txBody>
      </p:sp>
      <p:grpSp>
        <p:nvGrpSpPr>
          <p:cNvPr id="10" name="组合 9"/>
          <p:cNvGrpSpPr/>
          <p:nvPr/>
        </p:nvGrpSpPr>
        <p:grpSpPr>
          <a:xfrm>
            <a:off x="951927" y="1556792"/>
            <a:ext cx="10292909" cy="3888432"/>
            <a:chOff x="951927" y="1556792"/>
            <a:chExt cx="10292909" cy="3888432"/>
          </a:xfrm>
        </p:grpSpPr>
        <p:pic>
          <p:nvPicPr>
            <p:cNvPr id="3074"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1927" y="1556792"/>
              <a:ext cx="10292909" cy="388843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圆角矩形 17"/>
            <p:cNvSpPr>
              <a:spLocks noChangeArrowheads="1"/>
            </p:cNvSpPr>
            <p:nvPr/>
          </p:nvSpPr>
          <p:spPr bwMode="auto">
            <a:xfrm>
              <a:off x="1201837" y="3168000"/>
              <a:ext cx="576064" cy="203816"/>
            </a:xfrm>
            <a:prstGeom prst="roundRect">
              <a:avLst>
                <a:gd name="adj" fmla="val 16667"/>
              </a:avLst>
            </a:prstGeom>
            <a:noFill/>
            <a:ln w="12700" algn="ctr">
              <a:solidFill>
                <a:srgbClr val="C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lstStyle/>
            <a:p>
              <a:endParaRPr lang="zh-CN" altLang="en-US"/>
            </a:p>
          </p:txBody>
        </p:sp>
        <p:sp>
          <p:nvSpPr>
            <p:cNvPr id="7" name="圆角矩形 21"/>
            <p:cNvSpPr>
              <a:spLocks noChangeArrowheads="1"/>
            </p:cNvSpPr>
            <p:nvPr/>
          </p:nvSpPr>
          <p:spPr bwMode="auto">
            <a:xfrm>
              <a:off x="4834800" y="4311495"/>
              <a:ext cx="720080" cy="269633"/>
            </a:xfrm>
            <a:prstGeom prst="roundRect">
              <a:avLst>
                <a:gd name="adj" fmla="val 16667"/>
              </a:avLst>
            </a:prstGeom>
            <a:noFill/>
            <a:ln w="12700" algn="ctr">
              <a:solidFill>
                <a:srgbClr val="C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lstStyle/>
            <a:p>
              <a:endParaRPr lang="zh-CN" altLang="en-US"/>
            </a:p>
          </p:txBody>
        </p:sp>
        <p:sp>
          <p:nvSpPr>
            <p:cNvPr id="8" name="圆角矩形 23"/>
            <p:cNvSpPr>
              <a:spLocks noChangeArrowheads="1"/>
            </p:cNvSpPr>
            <p:nvPr/>
          </p:nvSpPr>
          <p:spPr bwMode="auto">
            <a:xfrm>
              <a:off x="3226495" y="3132000"/>
              <a:ext cx="2539244" cy="333450"/>
            </a:xfrm>
            <a:prstGeom prst="roundRect">
              <a:avLst>
                <a:gd name="adj" fmla="val 16667"/>
              </a:avLst>
            </a:prstGeom>
            <a:noFill/>
            <a:ln w="12700" algn="ctr">
              <a:solidFill>
                <a:srgbClr val="C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lstStyle/>
            <a:p>
              <a:endParaRPr lang="zh-CN" altLang="en-US"/>
            </a:p>
          </p:txBody>
        </p:sp>
        <p:sp>
          <p:nvSpPr>
            <p:cNvPr id="9" name="AutoShape 7"/>
            <p:cNvSpPr>
              <a:spLocks noChangeArrowheads="1"/>
            </p:cNvSpPr>
            <p:nvPr/>
          </p:nvSpPr>
          <p:spPr bwMode="auto">
            <a:xfrm>
              <a:off x="10584000" y="3910336"/>
              <a:ext cx="324638" cy="1102839"/>
            </a:xfrm>
            <a:prstGeom prst="roundRect">
              <a:avLst>
                <a:gd name="adj" fmla="val 16667"/>
              </a:avLst>
            </a:prstGeom>
            <a:noFill/>
            <a:ln w="12700" algn="ctr">
              <a:solidFill>
                <a:srgbClr val="C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lstStyle/>
            <a:p>
              <a:endParaRPr lang="zh-CN" altLang="en-US"/>
            </a:p>
          </p:txBody>
        </p:sp>
      </p:gr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3267" y="826869"/>
            <a:ext cx="11210229" cy="2098075"/>
          </a:xfrm>
          <a:prstGeom prst="rect">
            <a:avLst/>
          </a:prstGeom>
        </p:spPr>
        <p:txBody>
          <a:bodyPr wrap="square">
            <a:spAutoFit/>
          </a:bodyPr>
          <a:lstStyle/>
          <a:p>
            <a:pPr indent="612140" algn="just">
              <a:lnSpc>
                <a:spcPct val="140000"/>
              </a:lnSpc>
              <a:spcBef>
                <a:spcPts val="1000"/>
              </a:spcBef>
            </a:pP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3</a:t>
            </a:r>
            <a:r>
              <a:rPr lang="zh-CN" altLang="en-US" sz="2400" dirty="0">
                <a:solidFill>
                  <a:schemeClr val="accent2"/>
                </a:solidFill>
                <a:latin typeface="+mj-lt"/>
                <a:ea typeface="黑体" panose="02010609060101010101" pitchFamily="49" charset="-122"/>
              </a:rPr>
              <a:t>）会员忠诚度管理。依次单击“会员管理”→“忠诚度设置”，可以对店铺的会员等级及权益进行设置。如果已经设置过</a:t>
            </a:r>
            <a:r>
              <a:rPr lang="en-US" altLang="zh-CN" sz="2400" dirty="0">
                <a:solidFill>
                  <a:schemeClr val="accent2"/>
                </a:solidFill>
                <a:latin typeface="+mj-lt"/>
                <a:ea typeface="黑体" panose="02010609060101010101" pitchFamily="49" charset="-122"/>
              </a:rPr>
              <a:t>VIP</a:t>
            </a:r>
            <a:r>
              <a:rPr lang="zh-CN" altLang="en-US" sz="2400" dirty="0">
                <a:solidFill>
                  <a:schemeClr val="accent2"/>
                </a:solidFill>
                <a:latin typeface="+mj-lt"/>
                <a:ea typeface="黑体" panose="02010609060101010101" pitchFamily="49" charset="-122"/>
              </a:rPr>
              <a:t>，在打开的页面中单击“修改设置”（如图</a:t>
            </a:r>
            <a:r>
              <a:rPr lang="en-US" altLang="zh-CN" sz="2400" dirty="0">
                <a:solidFill>
                  <a:schemeClr val="accent2"/>
                </a:solidFill>
                <a:latin typeface="+mj-lt"/>
                <a:ea typeface="黑体" panose="02010609060101010101" pitchFamily="49" charset="-122"/>
              </a:rPr>
              <a:t>9.7</a:t>
            </a:r>
            <a:r>
              <a:rPr lang="zh-CN" altLang="en-US" sz="2400" dirty="0">
                <a:solidFill>
                  <a:schemeClr val="accent2"/>
                </a:solidFill>
                <a:latin typeface="+mj-lt"/>
                <a:ea typeface="黑体" panose="02010609060101010101" pitchFamily="49" charset="-122"/>
              </a:rPr>
              <a:t>所示）；如果首次设置</a:t>
            </a:r>
            <a:r>
              <a:rPr lang="en-US" altLang="zh-CN" sz="2400" dirty="0">
                <a:solidFill>
                  <a:schemeClr val="accent2"/>
                </a:solidFill>
                <a:latin typeface="+mj-lt"/>
                <a:ea typeface="黑体" panose="02010609060101010101" pitchFamily="49" charset="-122"/>
              </a:rPr>
              <a:t>VIP</a:t>
            </a:r>
            <a:r>
              <a:rPr lang="zh-CN" altLang="en-US" sz="2400" dirty="0">
                <a:solidFill>
                  <a:schemeClr val="accent2"/>
                </a:solidFill>
                <a:latin typeface="+mj-lt"/>
                <a:ea typeface="黑体" panose="02010609060101010101" pitchFamily="49" charset="-122"/>
              </a:rPr>
              <a:t>，在打开的页面中单击“立即设置”，进入</a:t>
            </a:r>
            <a:r>
              <a:rPr lang="en-US" altLang="zh-CN" sz="2400" dirty="0">
                <a:solidFill>
                  <a:schemeClr val="accent2"/>
                </a:solidFill>
                <a:latin typeface="+mj-lt"/>
                <a:ea typeface="黑体" panose="02010609060101010101" pitchFamily="49" charset="-122"/>
              </a:rPr>
              <a:t>VIP</a:t>
            </a:r>
            <a:r>
              <a:rPr lang="zh-CN" altLang="en-US" sz="2400" dirty="0">
                <a:solidFill>
                  <a:schemeClr val="accent2"/>
                </a:solidFill>
                <a:latin typeface="+mj-lt"/>
                <a:ea typeface="黑体" panose="02010609060101010101" pitchFamily="49" charset="-122"/>
              </a:rPr>
              <a:t>设置页面。</a:t>
            </a:r>
            <a:endParaRPr lang="zh-CN" altLang="en-US" sz="2400" dirty="0">
              <a:solidFill>
                <a:schemeClr val="accent2"/>
              </a:solidFill>
              <a:latin typeface="+mj-lt"/>
              <a:ea typeface="黑体" panose="02010609060101010101" pitchFamily="49" charset="-122"/>
            </a:endParaRPr>
          </a:p>
        </p:txBody>
      </p:sp>
      <p:sp>
        <p:nvSpPr>
          <p:cNvPr id="5" name="文本框 4"/>
          <p:cNvSpPr txBox="1"/>
          <p:nvPr/>
        </p:nvSpPr>
        <p:spPr>
          <a:xfrm>
            <a:off x="4784339" y="6300028"/>
            <a:ext cx="2628084" cy="369332"/>
          </a:xfrm>
          <a:prstGeom prst="rect">
            <a:avLst/>
          </a:prstGeom>
          <a:noFill/>
        </p:spPr>
        <p:txBody>
          <a:bodyPr wrap="square">
            <a:spAutoFit/>
          </a:bodyPr>
          <a:lstStyle/>
          <a:p>
            <a:pPr algn="ctr"/>
            <a:r>
              <a:rPr lang="zh-CN" altLang="en-US" dirty="0">
                <a:solidFill>
                  <a:schemeClr val="accent2"/>
                </a:solidFill>
                <a:latin typeface="+mn-lt"/>
                <a:ea typeface="黑体" panose="02010609060101010101" pitchFamily="49" charset="-122"/>
              </a:rPr>
              <a:t>图9.</a:t>
            </a:r>
            <a:r>
              <a:rPr lang="en-US" altLang="zh-CN" dirty="0">
                <a:solidFill>
                  <a:schemeClr val="accent2"/>
                </a:solidFill>
                <a:latin typeface="+mn-lt"/>
                <a:ea typeface="黑体" panose="02010609060101010101" pitchFamily="49" charset="-122"/>
              </a:rPr>
              <a:t>7 </a:t>
            </a:r>
            <a:r>
              <a:rPr lang="zh-CN" altLang="en-US" dirty="0">
                <a:solidFill>
                  <a:schemeClr val="accent2"/>
                </a:solidFill>
                <a:latin typeface="+mn-lt"/>
                <a:ea typeface="黑体" panose="02010609060101010101" pitchFamily="49" charset="-122"/>
              </a:rPr>
              <a:t> </a:t>
            </a:r>
            <a:r>
              <a:rPr lang="en-US" altLang="zh-CN" dirty="0">
                <a:solidFill>
                  <a:schemeClr val="accent2"/>
                </a:solidFill>
                <a:latin typeface="+mn-lt"/>
                <a:ea typeface="黑体" panose="02010609060101010101" pitchFamily="49" charset="-122"/>
              </a:rPr>
              <a:t>VIP</a:t>
            </a:r>
            <a:r>
              <a:rPr lang="zh-CN" altLang="en-US" dirty="0">
                <a:solidFill>
                  <a:schemeClr val="accent2"/>
                </a:solidFill>
                <a:latin typeface="+mn-lt"/>
                <a:ea typeface="黑体" panose="02010609060101010101" pitchFamily="49" charset="-122"/>
              </a:rPr>
              <a:t>设置（一）</a:t>
            </a:r>
            <a:endParaRPr lang="zh-CN" altLang="en-US" dirty="0">
              <a:solidFill>
                <a:schemeClr val="accent2"/>
              </a:solidFill>
              <a:latin typeface="+mn-lt"/>
              <a:ea typeface="黑体" panose="02010609060101010101" pitchFamily="49" charset="-122"/>
            </a:endParaRPr>
          </a:p>
        </p:txBody>
      </p:sp>
      <p:grpSp>
        <p:nvGrpSpPr>
          <p:cNvPr id="4" name="组合 3"/>
          <p:cNvGrpSpPr/>
          <p:nvPr/>
        </p:nvGrpSpPr>
        <p:grpSpPr>
          <a:xfrm>
            <a:off x="2786013" y="2989244"/>
            <a:ext cx="6624736" cy="3238760"/>
            <a:chOff x="2786013" y="2989244"/>
            <a:chExt cx="6624736" cy="3238760"/>
          </a:xfrm>
        </p:grpSpPr>
        <p:pic>
          <p:nvPicPr>
            <p:cNvPr id="1028"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786013" y="2989244"/>
              <a:ext cx="6624736" cy="323876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29"/>
            <p:cNvSpPr>
              <a:spLocks noChangeArrowheads="1"/>
            </p:cNvSpPr>
            <p:nvPr/>
          </p:nvSpPr>
          <p:spPr bwMode="auto">
            <a:xfrm>
              <a:off x="2930029" y="4809600"/>
              <a:ext cx="432048" cy="160338"/>
            </a:xfrm>
            <a:prstGeom prst="roundRect">
              <a:avLst>
                <a:gd name="adj" fmla="val 16667"/>
              </a:avLst>
            </a:prstGeom>
            <a:noFill/>
            <a:ln w="25400" algn="ctr">
              <a:solidFill>
                <a:srgbClr val="C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lstStyle/>
            <a:p>
              <a:endParaRPr lang="zh-CN" altLang="en-US"/>
            </a:p>
          </p:txBody>
        </p:sp>
      </p:gr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7171"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2"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3"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2000000000000000000" pitchFamily="65" charset="-122"/>
                <a:ea typeface="方正大黑简体" panose="02000000000000000000" pitchFamily="65" charset="-122"/>
              </a:rPr>
              <a:t>目录</a:t>
            </a:r>
            <a:endParaRPr lang="zh-CN" altLang="en-US" sz="2400" dirty="0">
              <a:solidFill>
                <a:srgbClr val="FFFFFF"/>
              </a:solidFill>
              <a:latin typeface="方正大黑简体" panose="02000000000000000000" pitchFamily="65" charset="-122"/>
              <a:ea typeface="方正大黑简体" panose="02000000000000000000" pitchFamily="65" charset="-122"/>
            </a:endParaRPr>
          </a:p>
        </p:txBody>
      </p:sp>
      <p:sp>
        <p:nvSpPr>
          <p:cNvPr id="7174"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7175" name="Group 21"/>
          <p:cNvGrpSpPr/>
          <p:nvPr/>
        </p:nvGrpSpPr>
        <p:grpSpPr bwMode="auto">
          <a:xfrm>
            <a:off x="0" y="6715125"/>
            <a:ext cx="12196763" cy="142875"/>
            <a:chOff x="0" y="0"/>
            <a:chExt cx="7634" cy="89"/>
          </a:xfrm>
        </p:grpSpPr>
        <p:sp>
          <p:nvSpPr>
            <p:cNvPr id="7198"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0"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1"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sp>
        <p:nvSpPr>
          <p:cNvPr id="7181" name="TextBox 80"/>
          <p:cNvSpPr txBox="1">
            <a:spLocks noChangeArrowheads="1"/>
          </p:cNvSpPr>
          <p:nvPr/>
        </p:nvSpPr>
        <p:spPr bwMode="auto">
          <a:xfrm>
            <a:off x="5373687" y="1686212"/>
            <a:ext cx="51171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2000000000000000000" pitchFamily="65" charset="-122"/>
                <a:ea typeface="方正大黑简体" panose="02000000000000000000" pitchFamily="65" charset="-122"/>
              </a:rPr>
              <a:t>电子商务客户关系管理概述</a:t>
            </a:r>
            <a:endParaRPr lang="zh-CN" altLang="en-US" sz="3200" dirty="0">
              <a:solidFill>
                <a:srgbClr val="FFFFFF"/>
              </a:solidFill>
              <a:latin typeface="方正大黑简体" panose="02000000000000000000" pitchFamily="65" charset="-122"/>
              <a:ea typeface="方正大黑简体" panose="02000000000000000000" pitchFamily="65" charset="-122"/>
            </a:endParaRPr>
          </a:p>
        </p:txBody>
      </p:sp>
      <p:sp>
        <p:nvSpPr>
          <p:cNvPr id="7183" name="TextBox 84"/>
          <p:cNvSpPr txBox="1">
            <a:spLocks noChangeArrowheads="1"/>
          </p:cNvSpPr>
          <p:nvPr/>
        </p:nvSpPr>
        <p:spPr bwMode="auto">
          <a:xfrm>
            <a:off x="5373687" y="3645024"/>
            <a:ext cx="4383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2000000000000000000" pitchFamily="65" charset="-122"/>
                <a:ea typeface="方正大黑简体" panose="02000000000000000000" pitchFamily="65" charset="-122"/>
              </a:rPr>
              <a:t>电子商务客户服务管理</a:t>
            </a:r>
            <a:endParaRPr lang="zh-CN" altLang="en-US" sz="3200" dirty="0">
              <a:solidFill>
                <a:srgbClr val="FFFFFF"/>
              </a:solidFill>
              <a:latin typeface="方正大黑简体" panose="02000000000000000000" pitchFamily="65" charset="-122"/>
              <a:ea typeface="方正大黑简体" panose="02000000000000000000" pitchFamily="65" charset="-122"/>
            </a:endParaRPr>
          </a:p>
        </p:txBody>
      </p:sp>
      <p:pic>
        <p:nvPicPr>
          <p:cNvPr id="7186" name="Picture 3" descr="F:\快盘\WPS上传PPT\互联网生活\导出\2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6775" y="3654425"/>
            <a:ext cx="5218113"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6" name="组合 45"/>
          <p:cNvGrpSpPr/>
          <p:nvPr/>
        </p:nvGrpSpPr>
        <p:grpSpPr bwMode="auto">
          <a:xfrm>
            <a:off x="4594225" y="1699993"/>
            <a:ext cx="584200" cy="557212"/>
            <a:chOff x="0" y="0"/>
            <a:chExt cx="650875" cy="620712"/>
          </a:xfrm>
        </p:grpSpPr>
        <p:sp>
          <p:nvSpPr>
            <p:cNvPr id="6"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91"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99" name="组合 47"/>
          <p:cNvGrpSpPr/>
          <p:nvPr/>
        </p:nvGrpSpPr>
        <p:grpSpPr bwMode="auto">
          <a:xfrm>
            <a:off x="4594225" y="3658615"/>
            <a:ext cx="584200" cy="557212"/>
            <a:chOff x="0" y="0"/>
            <a:chExt cx="650875" cy="620712"/>
          </a:xfrm>
        </p:grpSpPr>
        <p:sp>
          <p:nvSpPr>
            <p:cNvPr id="7188"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89"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slow" advTm="10235">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300" fill="hold"/>
                                        <p:tgtEl>
                                          <p:spTgt spid="7171"/>
                                        </p:tgtEl>
                                        <p:attrNameLst>
                                          <p:attrName>ppt_x</p:attrName>
                                        </p:attrNameLst>
                                      </p:cBhvr>
                                      <p:tavLst>
                                        <p:tav tm="0">
                                          <p:val>
                                            <p:strVal val="#ppt_x"/>
                                          </p:val>
                                        </p:tav>
                                        <p:tav tm="100000">
                                          <p:val>
                                            <p:strVal val="#ppt_x"/>
                                          </p:val>
                                        </p:tav>
                                      </p:tavLst>
                                    </p:anim>
                                    <p:anim calcmode="lin" valueType="num">
                                      <p:cBhvr additive="base">
                                        <p:cTn id="8" dur="300" fill="hold"/>
                                        <p:tgtEl>
                                          <p:spTgt spid="717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7172"/>
                                        </p:tgtEl>
                                        <p:attrNameLst>
                                          <p:attrName>style.visibility</p:attrName>
                                        </p:attrNameLst>
                                      </p:cBhvr>
                                      <p:to>
                                        <p:strVal val="visible"/>
                                      </p:to>
                                    </p:set>
                                    <p:anim calcmode="lin" valueType="num">
                                      <p:cBhvr additive="base">
                                        <p:cTn id="11" dur="300" fill="hold"/>
                                        <p:tgtEl>
                                          <p:spTgt spid="7172"/>
                                        </p:tgtEl>
                                        <p:attrNameLst>
                                          <p:attrName>ppt_x</p:attrName>
                                        </p:attrNameLst>
                                      </p:cBhvr>
                                      <p:tavLst>
                                        <p:tav tm="0">
                                          <p:val>
                                            <p:strVal val="#ppt_x"/>
                                          </p:val>
                                        </p:tav>
                                        <p:tav tm="100000">
                                          <p:val>
                                            <p:strVal val="#ppt_x"/>
                                          </p:val>
                                        </p:tav>
                                      </p:tavLst>
                                    </p:anim>
                                    <p:anim calcmode="lin" valueType="num">
                                      <p:cBhvr additive="base">
                                        <p:cTn id="12" dur="300" fill="hold"/>
                                        <p:tgtEl>
                                          <p:spTgt spid="717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7173"/>
                                        </p:tgtEl>
                                        <p:attrNameLst>
                                          <p:attrName>style.visibility</p:attrName>
                                        </p:attrNameLst>
                                      </p:cBhvr>
                                      <p:to>
                                        <p:strVal val="visible"/>
                                      </p:to>
                                    </p:set>
                                    <p:anim calcmode="lin" valueType="num">
                                      <p:cBhvr>
                                        <p:cTn id="16" dur="300" fill="hold"/>
                                        <p:tgtEl>
                                          <p:spTgt spid="7173"/>
                                        </p:tgtEl>
                                        <p:attrNameLst>
                                          <p:attrName>ppt_w</p:attrName>
                                        </p:attrNameLst>
                                      </p:cBhvr>
                                      <p:tavLst>
                                        <p:tav tm="0">
                                          <p:val>
                                            <p:fltVal val="0"/>
                                          </p:val>
                                        </p:tav>
                                        <p:tav tm="100000">
                                          <p:val>
                                            <p:strVal val="#ppt_w"/>
                                          </p:val>
                                        </p:tav>
                                      </p:tavLst>
                                    </p:anim>
                                    <p:anim calcmode="lin" valueType="num">
                                      <p:cBhvr>
                                        <p:cTn id="17" dur="300" fill="hold"/>
                                        <p:tgtEl>
                                          <p:spTgt spid="7173"/>
                                        </p:tgtEl>
                                        <p:attrNameLst>
                                          <p:attrName>ppt_h</p:attrName>
                                        </p:attrNameLst>
                                      </p:cBhvr>
                                      <p:tavLst>
                                        <p:tav tm="0">
                                          <p:val>
                                            <p:fltVal val="0"/>
                                          </p:val>
                                        </p:tav>
                                        <p:tav tm="100000">
                                          <p:val>
                                            <p:strVal val="#ppt_h"/>
                                          </p:val>
                                        </p:tav>
                                      </p:tavLst>
                                    </p:anim>
                                    <p:anim calcmode="lin" valueType="num">
                                      <p:cBhvr>
                                        <p:cTn id="18" dur="300" fill="hold"/>
                                        <p:tgtEl>
                                          <p:spTgt spid="7173"/>
                                        </p:tgtEl>
                                        <p:attrNameLst>
                                          <p:attrName>style.rotation</p:attrName>
                                        </p:attrNameLst>
                                      </p:cBhvr>
                                      <p:tavLst>
                                        <p:tav tm="0">
                                          <p:val>
                                            <p:fltVal val="90"/>
                                          </p:val>
                                        </p:tav>
                                        <p:tav tm="100000">
                                          <p:val>
                                            <p:fltVal val="0"/>
                                          </p:val>
                                        </p:tav>
                                      </p:tavLst>
                                    </p:anim>
                                    <p:animEffect transition="in" filter="fade">
                                      <p:cBhvr>
                                        <p:cTn id="19" dur="300"/>
                                        <p:tgtEl>
                                          <p:spTgt spid="7173"/>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300" fill="hold"/>
                                        <p:tgtEl>
                                          <p:spTgt spid="7174"/>
                                        </p:tgtEl>
                                        <p:attrNameLst>
                                          <p:attrName>ppt_w</p:attrName>
                                        </p:attrNameLst>
                                      </p:cBhvr>
                                      <p:tavLst>
                                        <p:tav tm="0">
                                          <p:val>
                                            <p:fltVal val="0"/>
                                          </p:val>
                                        </p:tav>
                                        <p:tav tm="100000">
                                          <p:val>
                                            <p:strVal val="#ppt_w"/>
                                          </p:val>
                                        </p:tav>
                                      </p:tavLst>
                                    </p:anim>
                                    <p:anim calcmode="lin" valueType="num">
                                      <p:cBhvr>
                                        <p:cTn id="23" dur="300" fill="hold"/>
                                        <p:tgtEl>
                                          <p:spTgt spid="7174"/>
                                        </p:tgtEl>
                                        <p:attrNameLst>
                                          <p:attrName>ppt_h</p:attrName>
                                        </p:attrNameLst>
                                      </p:cBhvr>
                                      <p:tavLst>
                                        <p:tav tm="0">
                                          <p:val>
                                            <p:fltVal val="0"/>
                                          </p:val>
                                        </p:tav>
                                        <p:tav tm="100000">
                                          <p:val>
                                            <p:strVal val="#ppt_h"/>
                                          </p:val>
                                        </p:tav>
                                      </p:tavLst>
                                    </p:anim>
                                    <p:anim calcmode="lin" valueType="num">
                                      <p:cBhvr>
                                        <p:cTn id="24" dur="300" fill="hold"/>
                                        <p:tgtEl>
                                          <p:spTgt spid="7174"/>
                                        </p:tgtEl>
                                        <p:attrNameLst>
                                          <p:attrName>style.rotation</p:attrName>
                                        </p:attrNameLst>
                                      </p:cBhvr>
                                      <p:tavLst>
                                        <p:tav tm="0">
                                          <p:val>
                                            <p:fltVal val="90"/>
                                          </p:val>
                                        </p:tav>
                                        <p:tav tm="100000">
                                          <p:val>
                                            <p:fltVal val="0"/>
                                          </p:val>
                                        </p:tav>
                                      </p:tavLst>
                                    </p:anim>
                                    <p:animEffect transition="in" filter="fade">
                                      <p:cBhvr>
                                        <p:cTn id="25" dur="300"/>
                                        <p:tgtEl>
                                          <p:spTgt spid="7174"/>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wipe(up)">
                                      <p:cBhvr>
                                        <p:cTn id="29" dur="500"/>
                                        <p:tgtEl>
                                          <p:spTgt spid="7170"/>
                                        </p:tgtEl>
                                      </p:cBhvr>
                                    </p:animEffect>
                                  </p:childTnLst>
                                </p:cTn>
                              </p:par>
                            </p:childTnLst>
                          </p:cTn>
                        </p:par>
                        <p:par>
                          <p:cTn id="30" fill="hold">
                            <p:stCondLst>
                              <p:cond delay="1500"/>
                            </p:stCondLst>
                            <p:childTnLst>
                              <p:par>
                                <p:cTn id="31" presetID="2" presetClass="entr" presetSubtype="6" fill="hold" nodeType="afterEffect">
                                  <p:stCondLst>
                                    <p:cond delay="0"/>
                                  </p:stCondLst>
                                  <p:childTnLst>
                                    <p:set>
                                      <p:cBhvr>
                                        <p:cTn id="32" dur="1" fill="hold">
                                          <p:stCondLst>
                                            <p:cond delay="0"/>
                                          </p:stCondLst>
                                        </p:cTn>
                                        <p:tgtEl>
                                          <p:spTgt spid="7196"/>
                                        </p:tgtEl>
                                        <p:attrNameLst>
                                          <p:attrName>style.visibility</p:attrName>
                                        </p:attrNameLst>
                                      </p:cBhvr>
                                      <p:to>
                                        <p:strVal val="visible"/>
                                      </p:to>
                                    </p:set>
                                    <p:anim calcmode="lin" valueType="num">
                                      <p:cBhvr additive="base">
                                        <p:cTn id="33" dur="500" fill="hold"/>
                                        <p:tgtEl>
                                          <p:spTgt spid="7196"/>
                                        </p:tgtEl>
                                        <p:attrNameLst>
                                          <p:attrName>ppt_x</p:attrName>
                                        </p:attrNameLst>
                                      </p:cBhvr>
                                      <p:tavLst>
                                        <p:tav tm="0">
                                          <p:val>
                                            <p:strVal val="1+#ppt_w/2"/>
                                          </p:val>
                                        </p:tav>
                                        <p:tav tm="100000">
                                          <p:val>
                                            <p:strVal val="#ppt_x"/>
                                          </p:val>
                                        </p:tav>
                                      </p:tavLst>
                                    </p:anim>
                                    <p:anim calcmode="lin" valueType="num">
                                      <p:cBhvr additive="base">
                                        <p:cTn id="34" dur="500" fill="hold"/>
                                        <p:tgtEl>
                                          <p:spTgt spid="7196"/>
                                        </p:tgtEl>
                                        <p:attrNameLst>
                                          <p:attrName>ppt_y</p:attrName>
                                        </p:attrNameLst>
                                      </p:cBhvr>
                                      <p:tavLst>
                                        <p:tav tm="0">
                                          <p:val>
                                            <p:strVal val="1+#ppt_h/2"/>
                                          </p:val>
                                        </p:tav>
                                        <p:tav tm="100000">
                                          <p:val>
                                            <p:strVal val="#ppt_y"/>
                                          </p:val>
                                        </p:tav>
                                      </p:tavLst>
                                    </p:anim>
                                  </p:childTnLst>
                                </p:cTn>
                              </p:par>
                              <p:par>
                                <p:cTn id="35" presetID="2" presetClass="entr" presetSubtype="6" fill="hold" nodeType="withEffect">
                                  <p:stCondLst>
                                    <p:cond delay="200"/>
                                  </p:stCondLst>
                                  <p:childTnLst>
                                    <p:set>
                                      <p:cBhvr>
                                        <p:cTn id="36" dur="1" fill="hold">
                                          <p:stCondLst>
                                            <p:cond delay="0"/>
                                          </p:stCondLst>
                                        </p:cTn>
                                        <p:tgtEl>
                                          <p:spTgt spid="7199"/>
                                        </p:tgtEl>
                                        <p:attrNameLst>
                                          <p:attrName>style.visibility</p:attrName>
                                        </p:attrNameLst>
                                      </p:cBhvr>
                                      <p:to>
                                        <p:strVal val="visible"/>
                                      </p:to>
                                    </p:set>
                                    <p:anim calcmode="lin" valueType="num">
                                      <p:cBhvr additive="base">
                                        <p:cTn id="37" dur="500" fill="hold"/>
                                        <p:tgtEl>
                                          <p:spTgt spid="7199"/>
                                        </p:tgtEl>
                                        <p:attrNameLst>
                                          <p:attrName>ppt_x</p:attrName>
                                        </p:attrNameLst>
                                      </p:cBhvr>
                                      <p:tavLst>
                                        <p:tav tm="0">
                                          <p:val>
                                            <p:strVal val="1+#ppt_w/2"/>
                                          </p:val>
                                        </p:tav>
                                        <p:tav tm="100000">
                                          <p:val>
                                            <p:strVal val="#ppt_x"/>
                                          </p:val>
                                        </p:tav>
                                      </p:tavLst>
                                    </p:anim>
                                    <p:anim calcmode="lin" valueType="num">
                                      <p:cBhvr additive="base">
                                        <p:cTn id="38" dur="500" fill="hold"/>
                                        <p:tgtEl>
                                          <p:spTgt spid="7199"/>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3" fill="hold" grpId="0" nodeType="afterEffect">
                                  <p:stCondLst>
                                    <p:cond delay="0"/>
                                  </p:stCondLst>
                                  <p:childTnLst>
                                    <p:set>
                                      <p:cBhvr>
                                        <p:cTn id="41" dur="1" fill="hold">
                                          <p:stCondLst>
                                            <p:cond delay="0"/>
                                          </p:stCondLst>
                                        </p:cTn>
                                        <p:tgtEl>
                                          <p:spTgt spid="7181"/>
                                        </p:tgtEl>
                                        <p:attrNameLst>
                                          <p:attrName>style.visibility</p:attrName>
                                        </p:attrNameLst>
                                      </p:cBhvr>
                                      <p:to>
                                        <p:strVal val="visible"/>
                                      </p:to>
                                    </p:set>
                                    <p:anim calcmode="lin" valueType="num">
                                      <p:cBhvr additive="base">
                                        <p:cTn id="42" dur="500" fill="hold"/>
                                        <p:tgtEl>
                                          <p:spTgt spid="7181"/>
                                        </p:tgtEl>
                                        <p:attrNameLst>
                                          <p:attrName>ppt_x</p:attrName>
                                        </p:attrNameLst>
                                      </p:cBhvr>
                                      <p:tavLst>
                                        <p:tav tm="0">
                                          <p:val>
                                            <p:strVal val="1+#ppt_w/2"/>
                                          </p:val>
                                        </p:tav>
                                        <p:tav tm="100000">
                                          <p:val>
                                            <p:strVal val="#ppt_x"/>
                                          </p:val>
                                        </p:tav>
                                      </p:tavLst>
                                    </p:anim>
                                    <p:anim calcmode="lin" valueType="num">
                                      <p:cBhvr additive="base">
                                        <p:cTn id="43" dur="500" fill="hold"/>
                                        <p:tgtEl>
                                          <p:spTgt spid="7181"/>
                                        </p:tgtEl>
                                        <p:attrNameLst>
                                          <p:attrName>ppt_y</p:attrName>
                                        </p:attrNameLst>
                                      </p:cBhvr>
                                      <p:tavLst>
                                        <p:tav tm="0">
                                          <p:val>
                                            <p:strVal val="0-#ppt_h/2"/>
                                          </p:val>
                                        </p:tav>
                                        <p:tav tm="100000">
                                          <p:val>
                                            <p:strVal val="#ppt_y"/>
                                          </p:val>
                                        </p:tav>
                                      </p:tavLst>
                                    </p:anim>
                                  </p:childTnLst>
                                </p:cTn>
                              </p:par>
                              <p:par>
                                <p:cTn id="44" presetID="2" presetClass="entr" presetSubtype="3" fill="hold" grpId="0" nodeType="withEffect">
                                  <p:stCondLst>
                                    <p:cond delay="2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500" fill="hold"/>
                                        <p:tgtEl>
                                          <p:spTgt spid="7183"/>
                                        </p:tgtEl>
                                        <p:attrNameLst>
                                          <p:attrName>ppt_x</p:attrName>
                                        </p:attrNameLst>
                                      </p:cBhvr>
                                      <p:tavLst>
                                        <p:tav tm="0">
                                          <p:val>
                                            <p:strVal val="1+#ppt_w/2"/>
                                          </p:val>
                                        </p:tav>
                                        <p:tav tm="100000">
                                          <p:val>
                                            <p:strVal val="#ppt_x"/>
                                          </p:val>
                                        </p:tav>
                                      </p:tavLst>
                                    </p:anim>
                                    <p:anim calcmode="lin" valueType="num">
                                      <p:cBhvr additive="base">
                                        <p:cTn id="47" dur="500" fill="hold"/>
                                        <p:tgtEl>
                                          <p:spTgt spid="7183"/>
                                        </p:tgtEl>
                                        <p:attrNameLst>
                                          <p:attrName>ppt_y</p:attrName>
                                        </p:attrNameLst>
                                      </p:cBhvr>
                                      <p:tavLst>
                                        <p:tav tm="0">
                                          <p:val>
                                            <p:strVal val="0-#ppt_h/2"/>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7186"/>
                                        </p:tgtEl>
                                        <p:attrNameLst>
                                          <p:attrName>style.visibility</p:attrName>
                                        </p:attrNameLst>
                                      </p:cBhvr>
                                      <p:to>
                                        <p:strVal val="visible"/>
                                      </p:to>
                                    </p:set>
                                    <p:animEffect transition="in" filter="fade">
                                      <p:cBhvr>
                                        <p:cTn id="50" dur="1000"/>
                                        <p:tgtEl>
                                          <p:spTgt spid="7186"/>
                                        </p:tgtEl>
                                      </p:cBhvr>
                                    </p:animEffect>
                                    <p:anim calcmode="lin" valueType="num">
                                      <p:cBhvr>
                                        <p:cTn id="51" dur="1000" fill="hold"/>
                                        <p:tgtEl>
                                          <p:spTgt spid="7186"/>
                                        </p:tgtEl>
                                        <p:attrNameLst>
                                          <p:attrName>ppt_x</p:attrName>
                                        </p:attrNameLst>
                                      </p:cBhvr>
                                      <p:tavLst>
                                        <p:tav tm="0">
                                          <p:val>
                                            <p:strVal val="#ppt_x"/>
                                          </p:val>
                                        </p:tav>
                                        <p:tav tm="100000">
                                          <p:val>
                                            <p:strVal val="#ppt_x"/>
                                          </p:val>
                                        </p:tav>
                                      </p:tavLst>
                                    </p:anim>
                                    <p:anim calcmode="lin" valueType="num">
                                      <p:cBhvr>
                                        <p:cTn id="52" dur="1000" fill="hold"/>
                                        <p:tgtEl>
                                          <p:spTgt spid="7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animBg="1"/>
      <p:bldP spid="7172" grpId="0" animBg="1"/>
      <p:bldP spid="7173" grpId="0" autoUpdateAnimBg="0"/>
      <p:bldP spid="7174" grpId="0" autoUpdateAnimBg="0"/>
      <p:bldP spid="7181" grpId="0" autoUpdateAnimBg="0"/>
      <p:bldP spid="718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3267" y="826869"/>
            <a:ext cx="11210229" cy="1581010"/>
          </a:xfrm>
          <a:prstGeom prst="rect">
            <a:avLst/>
          </a:prstGeom>
        </p:spPr>
        <p:txBody>
          <a:bodyPr wrap="square">
            <a:spAutoFit/>
          </a:bodyPr>
          <a:lstStyle/>
          <a:p>
            <a:pPr indent="612140" algn="just">
              <a:lnSpc>
                <a:spcPct val="140000"/>
              </a:lnSpc>
              <a:spcBef>
                <a:spcPts val="1000"/>
              </a:spcBef>
            </a:pPr>
            <a:r>
              <a:rPr lang="zh-CN" altLang="en-US" sz="2400" dirty="0">
                <a:solidFill>
                  <a:schemeClr val="accent2"/>
                </a:solidFill>
                <a:latin typeface="+mj-lt"/>
                <a:ea typeface="黑体" panose="02010609060101010101" pitchFamily="49" charset="-122"/>
              </a:rPr>
              <a:t>在打开的页面中，设置会员卡名称、选择需要设置的会员等级。例如，选择高级会员，可单击“高级会员（</a:t>
            </a:r>
            <a:r>
              <a:rPr lang="en-US" altLang="zh-CN" sz="2400" dirty="0">
                <a:solidFill>
                  <a:schemeClr val="accent2"/>
                </a:solidFill>
                <a:latin typeface="+mj-lt"/>
                <a:ea typeface="黑体" panose="02010609060101010101" pitchFamily="49" charset="-122"/>
              </a:rPr>
              <a:t>VIP2</a:t>
            </a:r>
            <a:r>
              <a:rPr lang="zh-CN" altLang="en-US" sz="2400" dirty="0">
                <a:solidFill>
                  <a:schemeClr val="accent2"/>
                </a:solidFill>
                <a:latin typeface="+mj-lt"/>
                <a:ea typeface="黑体" panose="02010609060101010101" pitchFamily="49" charset="-122"/>
              </a:rPr>
              <a:t>）”右侧的“设置”，即可进入“高级会员（</a:t>
            </a:r>
            <a:r>
              <a:rPr lang="en-US" altLang="zh-CN" sz="2400" dirty="0">
                <a:solidFill>
                  <a:schemeClr val="accent2"/>
                </a:solidFill>
                <a:latin typeface="+mj-lt"/>
                <a:ea typeface="黑体" panose="02010609060101010101" pitchFamily="49" charset="-122"/>
              </a:rPr>
              <a:t>VIP2</a:t>
            </a:r>
            <a:r>
              <a:rPr lang="zh-CN" altLang="en-US" sz="2400" dirty="0">
                <a:solidFill>
                  <a:schemeClr val="accent2"/>
                </a:solidFill>
                <a:latin typeface="+mj-lt"/>
                <a:ea typeface="黑体" panose="02010609060101010101" pitchFamily="49" charset="-122"/>
              </a:rPr>
              <a:t>）”的设置页面，如图</a:t>
            </a:r>
            <a:r>
              <a:rPr lang="en-US" altLang="zh-CN" sz="2400" dirty="0">
                <a:solidFill>
                  <a:schemeClr val="accent2"/>
                </a:solidFill>
                <a:latin typeface="+mj-lt"/>
                <a:ea typeface="黑体" panose="02010609060101010101" pitchFamily="49" charset="-122"/>
              </a:rPr>
              <a:t>9.8</a:t>
            </a:r>
            <a:r>
              <a:rPr lang="zh-CN" altLang="en-US" sz="2400" dirty="0">
                <a:solidFill>
                  <a:schemeClr val="accent2"/>
                </a:solidFill>
                <a:latin typeface="+mj-lt"/>
                <a:ea typeface="黑体" panose="02010609060101010101" pitchFamily="49" charset="-122"/>
              </a:rPr>
              <a:t>所示。</a:t>
            </a:r>
            <a:endParaRPr lang="zh-CN" altLang="en-US" sz="2400" dirty="0">
              <a:solidFill>
                <a:schemeClr val="accent2"/>
              </a:solidFill>
              <a:latin typeface="+mj-lt"/>
              <a:ea typeface="黑体" panose="02010609060101010101" pitchFamily="49" charset="-122"/>
            </a:endParaRPr>
          </a:p>
        </p:txBody>
      </p:sp>
      <p:sp>
        <p:nvSpPr>
          <p:cNvPr id="5" name="文本框 4"/>
          <p:cNvSpPr txBox="1"/>
          <p:nvPr/>
        </p:nvSpPr>
        <p:spPr>
          <a:xfrm>
            <a:off x="4784339" y="6300028"/>
            <a:ext cx="2628084" cy="369332"/>
          </a:xfrm>
          <a:prstGeom prst="rect">
            <a:avLst/>
          </a:prstGeom>
          <a:noFill/>
        </p:spPr>
        <p:txBody>
          <a:bodyPr wrap="square">
            <a:spAutoFit/>
          </a:bodyPr>
          <a:lstStyle/>
          <a:p>
            <a:pPr algn="ctr"/>
            <a:r>
              <a:rPr lang="zh-CN" altLang="en-US" dirty="0">
                <a:solidFill>
                  <a:schemeClr val="accent2"/>
                </a:solidFill>
                <a:latin typeface="+mn-lt"/>
                <a:ea typeface="黑体" panose="02010609060101010101" pitchFamily="49" charset="-122"/>
              </a:rPr>
              <a:t>图9.</a:t>
            </a:r>
            <a:r>
              <a:rPr lang="en-US" altLang="zh-CN" dirty="0">
                <a:solidFill>
                  <a:schemeClr val="accent2"/>
                </a:solidFill>
                <a:latin typeface="+mn-lt"/>
                <a:ea typeface="黑体" panose="02010609060101010101" pitchFamily="49" charset="-122"/>
              </a:rPr>
              <a:t>8 </a:t>
            </a:r>
            <a:r>
              <a:rPr lang="zh-CN" altLang="en-US" dirty="0">
                <a:solidFill>
                  <a:schemeClr val="accent2"/>
                </a:solidFill>
                <a:latin typeface="+mn-lt"/>
                <a:ea typeface="黑体" panose="02010609060101010101" pitchFamily="49" charset="-122"/>
              </a:rPr>
              <a:t> </a:t>
            </a:r>
            <a:r>
              <a:rPr lang="en-US" altLang="zh-CN" dirty="0">
                <a:solidFill>
                  <a:schemeClr val="accent2"/>
                </a:solidFill>
                <a:latin typeface="+mn-lt"/>
                <a:ea typeface="黑体" panose="02010609060101010101" pitchFamily="49" charset="-122"/>
              </a:rPr>
              <a:t>VIP</a:t>
            </a:r>
            <a:r>
              <a:rPr lang="zh-CN" altLang="en-US" dirty="0">
                <a:solidFill>
                  <a:schemeClr val="accent2"/>
                </a:solidFill>
                <a:latin typeface="+mn-lt"/>
                <a:ea typeface="黑体" panose="02010609060101010101" pitchFamily="49" charset="-122"/>
              </a:rPr>
              <a:t>设置（二）</a:t>
            </a:r>
            <a:endParaRPr lang="zh-CN" altLang="en-US" dirty="0">
              <a:solidFill>
                <a:schemeClr val="accent2"/>
              </a:solidFill>
              <a:latin typeface="+mn-lt"/>
              <a:ea typeface="黑体" panose="02010609060101010101" pitchFamily="49" charset="-122"/>
            </a:endParaRPr>
          </a:p>
        </p:txBody>
      </p:sp>
      <p:pic>
        <p:nvPicPr>
          <p:cNvPr id="4098" name="图片 10" descr="说明: 093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47931" y="2564904"/>
            <a:ext cx="8100900" cy="3600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3267" y="826869"/>
            <a:ext cx="11210229" cy="1581010"/>
          </a:xfrm>
          <a:prstGeom prst="rect">
            <a:avLst/>
          </a:prstGeom>
        </p:spPr>
        <p:txBody>
          <a:bodyPr wrap="square">
            <a:spAutoFit/>
          </a:bodyPr>
          <a:lstStyle/>
          <a:p>
            <a:pPr indent="612140" algn="just">
              <a:lnSpc>
                <a:spcPct val="140000"/>
              </a:lnSpc>
              <a:spcBef>
                <a:spcPts val="1000"/>
              </a:spcBef>
            </a:pPr>
            <a:r>
              <a:rPr lang="zh-CN" altLang="en-US" sz="2400" dirty="0">
                <a:solidFill>
                  <a:schemeClr val="accent2"/>
                </a:solidFill>
                <a:latin typeface="+mj-lt"/>
                <a:ea typeface="黑体" panose="02010609060101010101" pitchFamily="49" charset="-122"/>
              </a:rPr>
              <a:t>在“高级会员（</a:t>
            </a:r>
            <a:r>
              <a:rPr lang="en-US" altLang="zh-CN" sz="2400" dirty="0">
                <a:solidFill>
                  <a:schemeClr val="accent2"/>
                </a:solidFill>
                <a:latin typeface="+mj-lt"/>
                <a:ea typeface="黑体" panose="02010609060101010101" pitchFamily="49" charset="-122"/>
              </a:rPr>
              <a:t>VIP2</a:t>
            </a:r>
            <a:r>
              <a:rPr lang="zh-CN" altLang="en-US" sz="2400" dirty="0">
                <a:solidFill>
                  <a:schemeClr val="accent2"/>
                </a:solidFill>
                <a:latin typeface="+mj-lt"/>
                <a:ea typeface="黑体" panose="02010609060101010101" pitchFamily="49" charset="-122"/>
              </a:rPr>
              <a:t>）”设置页面，卖家可以设置会员卡交易额或交易次数、会员可以享受的权益、会员卡外观等，设置完成后，单击右上方的“保存”即可，如图</a:t>
            </a:r>
            <a:r>
              <a:rPr lang="en-US" altLang="zh-CN" sz="2400" dirty="0">
                <a:solidFill>
                  <a:schemeClr val="accent2"/>
                </a:solidFill>
                <a:latin typeface="+mj-lt"/>
                <a:ea typeface="黑体" panose="02010609060101010101" pitchFamily="49" charset="-122"/>
              </a:rPr>
              <a:t>9.9</a:t>
            </a:r>
            <a:r>
              <a:rPr lang="zh-CN" altLang="en-US" sz="2400" dirty="0">
                <a:solidFill>
                  <a:schemeClr val="accent2"/>
                </a:solidFill>
                <a:latin typeface="+mj-lt"/>
                <a:ea typeface="黑体" panose="02010609060101010101" pitchFamily="49" charset="-122"/>
              </a:rPr>
              <a:t>所示。</a:t>
            </a:r>
            <a:endParaRPr lang="zh-CN" altLang="en-US" sz="2400" dirty="0">
              <a:solidFill>
                <a:schemeClr val="accent2"/>
              </a:solidFill>
              <a:latin typeface="+mj-lt"/>
              <a:ea typeface="黑体" panose="02010609060101010101" pitchFamily="49" charset="-122"/>
            </a:endParaRPr>
          </a:p>
        </p:txBody>
      </p:sp>
      <p:sp>
        <p:nvSpPr>
          <p:cNvPr id="5" name="文本框 4"/>
          <p:cNvSpPr txBox="1"/>
          <p:nvPr/>
        </p:nvSpPr>
        <p:spPr>
          <a:xfrm>
            <a:off x="4784339" y="6300028"/>
            <a:ext cx="2628084" cy="369332"/>
          </a:xfrm>
          <a:prstGeom prst="rect">
            <a:avLst/>
          </a:prstGeom>
          <a:noFill/>
        </p:spPr>
        <p:txBody>
          <a:bodyPr wrap="square">
            <a:spAutoFit/>
          </a:bodyPr>
          <a:lstStyle/>
          <a:p>
            <a:pPr algn="ctr"/>
            <a:r>
              <a:rPr lang="zh-CN" altLang="en-US" dirty="0">
                <a:solidFill>
                  <a:schemeClr val="accent2"/>
                </a:solidFill>
                <a:latin typeface="+mn-lt"/>
                <a:ea typeface="黑体" panose="02010609060101010101" pitchFamily="49" charset="-122"/>
              </a:rPr>
              <a:t>图9.</a:t>
            </a:r>
            <a:r>
              <a:rPr lang="en-US" altLang="zh-CN" dirty="0">
                <a:solidFill>
                  <a:schemeClr val="accent2"/>
                </a:solidFill>
                <a:latin typeface="+mn-lt"/>
                <a:ea typeface="黑体" panose="02010609060101010101" pitchFamily="49" charset="-122"/>
              </a:rPr>
              <a:t>9 </a:t>
            </a:r>
            <a:r>
              <a:rPr lang="zh-CN" altLang="en-US" dirty="0">
                <a:solidFill>
                  <a:schemeClr val="accent2"/>
                </a:solidFill>
                <a:latin typeface="+mn-lt"/>
                <a:ea typeface="黑体" panose="02010609060101010101" pitchFamily="49" charset="-122"/>
              </a:rPr>
              <a:t> </a:t>
            </a:r>
            <a:r>
              <a:rPr lang="en-US" altLang="zh-CN" dirty="0">
                <a:solidFill>
                  <a:schemeClr val="accent2"/>
                </a:solidFill>
                <a:latin typeface="+mn-lt"/>
                <a:ea typeface="黑体" panose="02010609060101010101" pitchFamily="49" charset="-122"/>
              </a:rPr>
              <a:t>VIP</a:t>
            </a:r>
            <a:r>
              <a:rPr lang="zh-CN" altLang="en-US" dirty="0">
                <a:solidFill>
                  <a:schemeClr val="accent2"/>
                </a:solidFill>
                <a:latin typeface="+mn-lt"/>
                <a:ea typeface="黑体" panose="02010609060101010101" pitchFamily="49" charset="-122"/>
              </a:rPr>
              <a:t>设置（三）</a:t>
            </a:r>
            <a:endParaRPr lang="zh-CN" altLang="en-US" dirty="0">
              <a:solidFill>
                <a:schemeClr val="accent2"/>
              </a:solidFill>
              <a:latin typeface="+mn-lt"/>
              <a:ea typeface="黑体" panose="02010609060101010101" pitchFamily="49" charset="-122"/>
            </a:endParaRPr>
          </a:p>
        </p:txBody>
      </p:sp>
      <p:pic>
        <p:nvPicPr>
          <p:cNvPr id="5122" name="图片 11" descr="说明: 093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80079" y="2146191"/>
            <a:ext cx="5436604" cy="402711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6784" y="694404"/>
            <a:ext cx="11043194" cy="2265236"/>
          </a:xfrm>
          <a:prstGeom prst="rect">
            <a:avLst/>
          </a:prstGeom>
        </p:spPr>
        <p:txBody>
          <a:bodyPr wrap="square">
            <a:spAutoFit/>
          </a:bodyPr>
          <a:lstStyle/>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4</a:t>
            </a:r>
            <a:r>
              <a:rPr lang="zh-CN" altLang="en-US" sz="2600" dirty="0">
                <a:solidFill>
                  <a:schemeClr val="accent2"/>
                </a:solidFill>
                <a:latin typeface="+mj-lt"/>
                <a:ea typeface="黑体" panose="02010609060101010101" pitchFamily="49" charset="-122"/>
              </a:rPr>
              <a:t>）会员权益管理。卖家可以通过设置会员权益实现新会员招募、老会员回购等目的，从而提高会员的忠诚度。依次单击“会员管理”→“会员权益”，可以对店铺的会员权益进行设置，权益类型包含专享权益和会员活动，如图</a:t>
            </a:r>
            <a:r>
              <a:rPr lang="en-US" altLang="zh-CN" sz="2600" dirty="0">
                <a:solidFill>
                  <a:schemeClr val="accent2"/>
                </a:solidFill>
                <a:latin typeface="+mj-lt"/>
                <a:ea typeface="黑体" panose="02010609060101010101" pitchFamily="49" charset="-122"/>
              </a:rPr>
              <a:t>9.10</a:t>
            </a:r>
            <a:r>
              <a:rPr lang="zh-CN" altLang="en-US" sz="2600" dirty="0">
                <a:solidFill>
                  <a:schemeClr val="accent2"/>
                </a:solidFill>
                <a:latin typeface="+mj-lt"/>
                <a:ea typeface="黑体" panose="02010609060101010101" pitchFamily="49" charset="-122"/>
              </a:rPr>
              <a:t>所示。</a:t>
            </a:r>
            <a:endParaRPr lang="zh-CN" altLang="en-US" sz="2600" dirty="0">
              <a:solidFill>
                <a:schemeClr val="accent2"/>
              </a:solidFill>
              <a:latin typeface="+mj-lt"/>
              <a:ea typeface="黑体" panose="02010609060101010101" pitchFamily="49" charset="-122"/>
            </a:endParaRPr>
          </a:p>
        </p:txBody>
      </p:sp>
      <p:sp>
        <p:nvSpPr>
          <p:cNvPr id="5" name="文本框 4"/>
          <p:cNvSpPr txBox="1"/>
          <p:nvPr/>
        </p:nvSpPr>
        <p:spPr>
          <a:xfrm>
            <a:off x="4478409" y="6372036"/>
            <a:ext cx="3239944" cy="369332"/>
          </a:xfrm>
          <a:prstGeom prst="rect">
            <a:avLst/>
          </a:prstGeom>
          <a:noFill/>
        </p:spPr>
        <p:txBody>
          <a:bodyPr wrap="square">
            <a:spAutoFit/>
          </a:bodyPr>
          <a:lstStyle/>
          <a:p>
            <a:pPr algn="ctr"/>
            <a:r>
              <a:rPr lang="zh-CN" altLang="en-US" dirty="0">
                <a:solidFill>
                  <a:schemeClr val="accent2"/>
                </a:solidFill>
                <a:latin typeface="+mn-lt"/>
                <a:ea typeface="黑体" panose="02010609060101010101" pitchFamily="49" charset="-122"/>
              </a:rPr>
              <a:t>图9.</a:t>
            </a:r>
            <a:r>
              <a:rPr lang="en-US" altLang="zh-CN" dirty="0">
                <a:solidFill>
                  <a:schemeClr val="accent2"/>
                </a:solidFill>
                <a:latin typeface="+mn-lt"/>
                <a:ea typeface="黑体" panose="02010609060101010101" pitchFamily="49" charset="-122"/>
              </a:rPr>
              <a:t>10  </a:t>
            </a:r>
            <a:r>
              <a:rPr lang="zh-CN" altLang="en-US" dirty="0">
                <a:solidFill>
                  <a:schemeClr val="accent2"/>
                </a:solidFill>
                <a:latin typeface="+mn-lt"/>
                <a:ea typeface="黑体" panose="02010609060101010101" pitchFamily="49" charset="-122"/>
              </a:rPr>
              <a:t>会员权益设置</a:t>
            </a:r>
            <a:endParaRPr lang="zh-CN" altLang="en-US" dirty="0">
              <a:solidFill>
                <a:schemeClr val="accent2"/>
              </a:solidFill>
              <a:latin typeface="+mn-lt"/>
              <a:ea typeface="黑体" panose="02010609060101010101" pitchFamily="49" charset="-122"/>
            </a:endParaRPr>
          </a:p>
        </p:txBody>
      </p:sp>
      <p:pic>
        <p:nvPicPr>
          <p:cNvPr id="6146" name="Picture 2"/>
          <p:cNvPicPr>
            <a:picLocks noChangeAspect="1" noChangeArrowheads="1"/>
          </p:cNvPicPr>
          <p:nvPr/>
        </p:nvPicPr>
        <p:blipFill>
          <a:blip r:embed="rId1" cstate="print">
            <a:grayscl/>
            <a:lum contrast="6000"/>
            <a:extLst>
              <a:ext uri="{28A0092B-C50C-407E-A947-70E740481C1C}">
                <a14:useLocalDpi xmlns:a14="http://schemas.microsoft.com/office/drawing/2010/main" val="0"/>
              </a:ext>
            </a:extLst>
          </a:blip>
          <a:srcRect/>
          <a:stretch>
            <a:fillRect/>
          </a:stretch>
        </p:blipFill>
        <p:spPr bwMode="auto">
          <a:xfrm>
            <a:off x="2894025" y="3022061"/>
            <a:ext cx="6408712" cy="327556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6926" y="1035641"/>
            <a:ext cx="10709123" cy="1673279"/>
          </a:xfrm>
          <a:prstGeom prst="rect">
            <a:avLst/>
          </a:prstGeom>
        </p:spPr>
        <p:txBody>
          <a:bodyPr wrap="square">
            <a:spAutoFit/>
          </a:bodyPr>
          <a:lstStyle/>
          <a:p>
            <a:pPr indent="612140" algn="just">
              <a:spcBef>
                <a:spcPts val="1000"/>
              </a:spcBef>
            </a:pPr>
            <a:r>
              <a:rPr lang="en-US" altLang="zh-CN" sz="2600" b="1" dirty="0">
                <a:solidFill>
                  <a:schemeClr val="accent2"/>
                </a:solidFill>
                <a:latin typeface="+mj-lt"/>
                <a:ea typeface="黑体" panose="02010609060101010101" pitchFamily="49" charset="-122"/>
              </a:rPr>
              <a:t>2</a:t>
            </a:r>
            <a:r>
              <a:rPr lang="zh-CN" altLang="en-US" sz="2600" b="1" dirty="0">
                <a:solidFill>
                  <a:schemeClr val="accent2"/>
                </a:solidFill>
                <a:latin typeface="+mj-lt"/>
                <a:ea typeface="黑体" panose="02010609060101010101" pitchFamily="49" charset="-122"/>
              </a:rPr>
              <a:t>．千牛工作台</a:t>
            </a:r>
            <a:r>
              <a:rPr lang="en-US" altLang="zh-CN" sz="2600" b="1" dirty="0">
                <a:solidFill>
                  <a:schemeClr val="accent2"/>
                </a:solidFill>
                <a:latin typeface="黑体" panose="02010609060101010101" pitchFamily="49" charset="-122"/>
                <a:ea typeface="黑体" panose="02010609060101010101" pitchFamily="49" charset="-122"/>
              </a:rPr>
              <a:t>——</a:t>
            </a:r>
            <a:r>
              <a:rPr lang="zh-CN" altLang="en-US" sz="2600" b="1" dirty="0">
                <a:solidFill>
                  <a:schemeClr val="accent2"/>
                </a:solidFill>
                <a:latin typeface="+mj-lt"/>
                <a:ea typeface="黑体" panose="02010609060101010101" pitchFamily="49" charset="-122"/>
              </a:rPr>
              <a:t>自定义运营</a:t>
            </a:r>
            <a:endParaRPr lang="zh-CN" altLang="en-US" sz="2600" b="1"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1</a:t>
            </a:r>
            <a:r>
              <a:rPr lang="zh-CN" altLang="en-US" sz="2600" dirty="0">
                <a:solidFill>
                  <a:schemeClr val="accent2"/>
                </a:solidFill>
                <a:latin typeface="+mj-lt"/>
                <a:ea typeface="黑体" panose="02010609060101010101" pitchFamily="49" charset="-122"/>
              </a:rPr>
              <a:t>）单击“用户运营”下的“自定义运营”，可以看到场景营销和运营工具的功能，如图</a:t>
            </a:r>
            <a:r>
              <a:rPr lang="en-US" altLang="zh-CN" sz="2600" dirty="0">
                <a:solidFill>
                  <a:schemeClr val="accent2"/>
                </a:solidFill>
                <a:latin typeface="+mj-lt"/>
                <a:ea typeface="黑体" panose="02010609060101010101" pitchFamily="49" charset="-122"/>
              </a:rPr>
              <a:t>9.11</a:t>
            </a:r>
            <a:r>
              <a:rPr lang="zh-CN" altLang="en-US" sz="2600" dirty="0">
                <a:solidFill>
                  <a:schemeClr val="accent2"/>
                </a:solidFill>
                <a:latin typeface="+mj-lt"/>
                <a:ea typeface="黑体" panose="02010609060101010101" pitchFamily="49" charset="-122"/>
              </a:rPr>
              <a:t>所示。</a:t>
            </a:r>
            <a:endParaRPr lang="zh-CN" altLang="en-US" sz="2600" dirty="0">
              <a:solidFill>
                <a:schemeClr val="accent2"/>
              </a:solidFill>
              <a:latin typeface="+mj-lt"/>
              <a:ea typeface="黑体" panose="02010609060101010101" pitchFamily="49" charset="-122"/>
            </a:endParaRPr>
          </a:p>
        </p:txBody>
      </p:sp>
      <p:sp>
        <p:nvSpPr>
          <p:cNvPr id="5" name="文本框 4"/>
          <p:cNvSpPr txBox="1"/>
          <p:nvPr/>
        </p:nvSpPr>
        <p:spPr>
          <a:xfrm>
            <a:off x="4208275" y="6238120"/>
            <a:ext cx="3780212" cy="369332"/>
          </a:xfrm>
          <a:prstGeom prst="rect">
            <a:avLst/>
          </a:prstGeom>
          <a:noFill/>
        </p:spPr>
        <p:txBody>
          <a:bodyPr wrap="square">
            <a:spAutoFit/>
          </a:bodyPr>
          <a:lstStyle/>
          <a:p>
            <a:pPr algn="ctr"/>
            <a:r>
              <a:rPr lang="zh-CN" altLang="en-US" dirty="0">
                <a:solidFill>
                  <a:schemeClr val="accent2"/>
                </a:solidFill>
                <a:latin typeface="+mn-lt"/>
                <a:ea typeface="黑体" panose="02010609060101010101" pitchFamily="49" charset="-122"/>
              </a:rPr>
              <a:t>图9.</a:t>
            </a:r>
            <a:r>
              <a:rPr lang="en-US" altLang="zh-CN" dirty="0">
                <a:solidFill>
                  <a:schemeClr val="accent2"/>
                </a:solidFill>
                <a:latin typeface="+mn-lt"/>
                <a:ea typeface="黑体" panose="02010609060101010101" pitchFamily="49" charset="-122"/>
              </a:rPr>
              <a:t>11</a:t>
            </a:r>
            <a:r>
              <a:rPr lang="zh-CN" altLang="en-US" dirty="0">
                <a:solidFill>
                  <a:schemeClr val="accent2"/>
                </a:solidFill>
                <a:latin typeface="+mn-lt"/>
                <a:ea typeface="黑体" panose="02010609060101010101" pitchFamily="49" charset="-122"/>
              </a:rPr>
              <a:t> “自定义人群运营”页面</a:t>
            </a:r>
            <a:endParaRPr lang="zh-CN" altLang="en-US" dirty="0">
              <a:solidFill>
                <a:schemeClr val="accent2"/>
              </a:solidFill>
              <a:latin typeface="+mn-lt"/>
              <a:ea typeface="黑体" panose="02010609060101010101" pitchFamily="49" charset="-122"/>
            </a:endParaRPr>
          </a:p>
        </p:txBody>
      </p:sp>
      <p:pic>
        <p:nvPicPr>
          <p:cNvPr id="7170"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858021" y="2852936"/>
            <a:ext cx="6480720" cy="33123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6784" y="776200"/>
            <a:ext cx="10850189" cy="1705082"/>
          </a:xfrm>
          <a:prstGeom prst="rect">
            <a:avLst/>
          </a:prstGeom>
        </p:spPr>
        <p:txBody>
          <a:bodyPr wrap="square">
            <a:spAutoFit/>
          </a:bodyPr>
          <a:lstStyle/>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2</a:t>
            </a:r>
            <a:r>
              <a:rPr lang="zh-CN" altLang="en-US" sz="2600" dirty="0">
                <a:solidFill>
                  <a:schemeClr val="accent2"/>
                </a:solidFill>
                <a:latin typeface="+mj-lt"/>
                <a:ea typeface="黑体" panose="02010609060101010101" pitchFamily="49" charset="-122"/>
              </a:rPr>
              <a:t>）单击图</a:t>
            </a:r>
            <a:r>
              <a:rPr lang="en-US" altLang="zh-CN" sz="2600" dirty="0">
                <a:solidFill>
                  <a:schemeClr val="accent2"/>
                </a:solidFill>
                <a:latin typeface="+mj-lt"/>
                <a:ea typeface="黑体" panose="02010609060101010101" pitchFamily="49" charset="-122"/>
              </a:rPr>
              <a:t>9.11</a:t>
            </a:r>
            <a:r>
              <a:rPr lang="zh-CN" altLang="en-US" sz="2600" dirty="0">
                <a:solidFill>
                  <a:schemeClr val="accent2"/>
                </a:solidFill>
                <a:latin typeface="+mj-lt"/>
                <a:ea typeface="黑体" panose="02010609060101010101" pitchFamily="49" charset="-122"/>
              </a:rPr>
              <a:t>中的“复购提醒”运营工具下的“去运营”，然后单击“客户分群”下的“复购人群”的“定向运营”，如图</a:t>
            </a:r>
            <a:r>
              <a:rPr lang="en-US" altLang="zh-CN" sz="2600" dirty="0">
                <a:solidFill>
                  <a:schemeClr val="accent2"/>
                </a:solidFill>
                <a:latin typeface="+mj-lt"/>
                <a:ea typeface="黑体" panose="02010609060101010101" pitchFamily="49" charset="-122"/>
              </a:rPr>
              <a:t>9.12</a:t>
            </a:r>
            <a:r>
              <a:rPr lang="zh-CN" altLang="en-US" sz="2600" dirty="0">
                <a:solidFill>
                  <a:schemeClr val="accent2"/>
                </a:solidFill>
                <a:latin typeface="+mj-lt"/>
                <a:ea typeface="黑体" panose="02010609060101010101" pitchFamily="49" charset="-122"/>
              </a:rPr>
              <a:t>所示，即可以对不同复购人群进行优惠券等的发放。</a:t>
            </a:r>
            <a:endParaRPr lang="zh-CN" altLang="en-US" sz="2600" dirty="0">
              <a:solidFill>
                <a:schemeClr val="accent2"/>
              </a:solidFill>
              <a:latin typeface="+mj-lt"/>
              <a:ea typeface="黑体" panose="02010609060101010101" pitchFamily="49" charset="-122"/>
            </a:endParaRPr>
          </a:p>
        </p:txBody>
      </p:sp>
      <p:sp>
        <p:nvSpPr>
          <p:cNvPr id="5" name="文本框 4"/>
          <p:cNvSpPr txBox="1"/>
          <p:nvPr/>
        </p:nvSpPr>
        <p:spPr>
          <a:xfrm>
            <a:off x="4280283" y="6372036"/>
            <a:ext cx="3636196" cy="369332"/>
          </a:xfrm>
          <a:prstGeom prst="rect">
            <a:avLst/>
          </a:prstGeom>
          <a:noFill/>
        </p:spPr>
        <p:txBody>
          <a:bodyPr wrap="square">
            <a:spAutoFit/>
          </a:bodyPr>
          <a:lstStyle/>
          <a:p>
            <a:pPr algn="ctr"/>
            <a:r>
              <a:rPr lang="zh-CN" altLang="en-US" dirty="0">
                <a:solidFill>
                  <a:schemeClr val="accent2"/>
                </a:solidFill>
                <a:latin typeface="+mn-lt"/>
                <a:ea typeface="黑体" panose="02010609060101010101" pitchFamily="49" charset="-122"/>
              </a:rPr>
              <a:t>图</a:t>
            </a:r>
            <a:r>
              <a:rPr lang="en-US" altLang="zh-CN" dirty="0">
                <a:solidFill>
                  <a:schemeClr val="accent2"/>
                </a:solidFill>
                <a:latin typeface="+mn-lt"/>
                <a:ea typeface="黑体" panose="02010609060101010101" pitchFamily="49" charset="-122"/>
              </a:rPr>
              <a:t>9.12 </a:t>
            </a:r>
            <a:r>
              <a:rPr lang="zh-CN" altLang="en-US" dirty="0">
                <a:solidFill>
                  <a:schemeClr val="accent2"/>
                </a:solidFill>
                <a:latin typeface="+mn-lt"/>
                <a:ea typeface="黑体" panose="02010609060101010101" pitchFamily="49" charset="-122"/>
              </a:rPr>
              <a:t>客户运营平台</a:t>
            </a:r>
            <a:r>
              <a:rPr lang="en-US" altLang="zh-CN" dirty="0">
                <a:solidFill>
                  <a:schemeClr val="accent2"/>
                </a:solidFill>
                <a:latin typeface="+mn-lt"/>
                <a:ea typeface="黑体" panose="02010609060101010101" pitchFamily="49" charset="-122"/>
              </a:rPr>
              <a:t>-</a:t>
            </a:r>
            <a:r>
              <a:rPr lang="zh-CN" altLang="en-US" dirty="0">
                <a:solidFill>
                  <a:schemeClr val="accent2"/>
                </a:solidFill>
                <a:latin typeface="+mn-lt"/>
                <a:ea typeface="黑体" panose="02010609060101010101" pitchFamily="49" charset="-122"/>
              </a:rPr>
              <a:t>客户分群</a:t>
            </a:r>
            <a:endParaRPr lang="zh-CN" altLang="en-US" dirty="0">
              <a:solidFill>
                <a:schemeClr val="accent2"/>
              </a:solidFill>
              <a:latin typeface="+mn-lt"/>
              <a:ea typeface="黑体" panose="02010609060101010101" pitchFamily="49" charset="-122"/>
            </a:endParaRPr>
          </a:p>
        </p:txBody>
      </p:sp>
      <p:pic>
        <p:nvPicPr>
          <p:cNvPr id="819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868578" y="2564904"/>
            <a:ext cx="8459607" cy="374441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7"/>
          <p:cNvSpPr>
            <a:spLocks noChangeShapeType="1"/>
          </p:cNvSpPr>
          <p:nvPr/>
        </p:nvSpPr>
        <p:spPr bwMode="auto">
          <a:xfrm>
            <a:off x="5535990"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17411" name="Freeform 5"/>
          <p:cNvSpPr/>
          <p:nvPr/>
        </p:nvSpPr>
        <p:spPr bwMode="auto">
          <a:xfrm>
            <a:off x="4069140"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2" name="Freeform 6"/>
          <p:cNvSpPr/>
          <p:nvPr/>
        </p:nvSpPr>
        <p:spPr bwMode="auto">
          <a:xfrm>
            <a:off x="4446965"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3" name="Freeform 18"/>
          <p:cNvSpPr/>
          <p:nvPr/>
        </p:nvSpPr>
        <p:spPr bwMode="auto">
          <a:xfrm>
            <a:off x="4874002" y="3605385"/>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4" name="Rectangle 3"/>
          <p:cNvSpPr txBox="1">
            <a:spLocks noChangeArrowheads="1"/>
          </p:cNvSpPr>
          <p:nvPr/>
        </p:nvSpPr>
        <p:spPr bwMode="auto">
          <a:xfrm>
            <a:off x="5056565"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2000000000000000000" pitchFamily="65" charset="-122"/>
                <a:ea typeface="方正大黑简体" panose="02000000000000000000" pitchFamily="65" charset="-122"/>
              </a:rPr>
              <a:t>目录</a:t>
            </a:r>
            <a:endParaRPr lang="zh-CN" altLang="en-US" sz="2400" dirty="0">
              <a:solidFill>
                <a:srgbClr val="FFFFFF"/>
              </a:solidFill>
              <a:latin typeface="方正大黑简体" panose="02000000000000000000" pitchFamily="65" charset="-122"/>
              <a:ea typeface="方正大黑简体" panose="02000000000000000000" pitchFamily="65" charset="-122"/>
            </a:endParaRPr>
          </a:p>
        </p:txBody>
      </p:sp>
      <p:sp>
        <p:nvSpPr>
          <p:cNvPr id="17415" name="Text Box 5"/>
          <p:cNvSpPr txBox="1">
            <a:spLocks noChangeArrowheads="1"/>
          </p:cNvSpPr>
          <p:nvPr/>
        </p:nvSpPr>
        <p:spPr bwMode="auto">
          <a:xfrm>
            <a:off x="5004177"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17416" name="Group 21"/>
          <p:cNvGrpSpPr/>
          <p:nvPr/>
        </p:nvGrpSpPr>
        <p:grpSpPr bwMode="auto">
          <a:xfrm>
            <a:off x="0" y="6715125"/>
            <a:ext cx="12196763" cy="142875"/>
            <a:chOff x="0" y="0"/>
            <a:chExt cx="7634" cy="89"/>
          </a:xfrm>
        </p:grpSpPr>
        <p:sp>
          <p:nvSpPr>
            <p:cNvPr id="17445"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6"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8"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9"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grpSp>
      <p:cxnSp>
        <p:nvCxnSpPr>
          <p:cNvPr id="17422" name="直接连接符 35"/>
          <p:cNvCxnSpPr>
            <a:cxnSpLocks noChangeShapeType="1"/>
          </p:cNvCxnSpPr>
          <p:nvPr/>
        </p:nvCxnSpPr>
        <p:spPr bwMode="auto">
          <a:xfrm flipV="1">
            <a:off x="4793040" y="2909655"/>
            <a:ext cx="0" cy="1527457"/>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18" name="TextBox 52"/>
          <p:cNvSpPr txBox="1">
            <a:spLocks noChangeArrowheads="1"/>
          </p:cNvSpPr>
          <p:nvPr/>
        </p:nvSpPr>
        <p:spPr bwMode="auto">
          <a:xfrm>
            <a:off x="6021764" y="1684800"/>
            <a:ext cx="51171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2000000000000000000" pitchFamily="65" charset="-122"/>
                <a:ea typeface="方正大黑简体" panose="02000000000000000000" pitchFamily="65" charset="-122"/>
              </a:rPr>
              <a:t>电子商务客户关系管理概述</a:t>
            </a:r>
            <a:endParaRPr lang="zh-CN" altLang="en-US" sz="3200" dirty="0">
              <a:solidFill>
                <a:srgbClr val="FFFFFF"/>
              </a:solidFill>
              <a:latin typeface="方正大黑简体" panose="02000000000000000000" pitchFamily="65" charset="-122"/>
              <a:ea typeface="方正大黑简体" panose="02000000000000000000" pitchFamily="65" charset="-122"/>
            </a:endParaRPr>
          </a:p>
        </p:txBody>
      </p:sp>
      <p:sp>
        <p:nvSpPr>
          <p:cNvPr id="17424" name="TextBox 53"/>
          <p:cNvSpPr txBox="1">
            <a:spLocks noChangeArrowheads="1"/>
          </p:cNvSpPr>
          <p:nvPr/>
        </p:nvSpPr>
        <p:spPr bwMode="auto">
          <a:xfrm>
            <a:off x="6194082" y="3393167"/>
            <a:ext cx="4368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2000000000000000000" pitchFamily="65" charset="-122"/>
                <a:ea typeface="方正大黑简体" panose="02000000000000000000" pitchFamily="65" charset="-122"/>
              </a:rPr>
              <a:t>电子商务客户服务管理</a:t>
            </a:r>
            <a:endParaRPr lang="zh-CN" altLang="en-US" sz="3200" dirty="0">
              <a:solidFill>
                <a:srgbClr val="FFFFFF"/>
              </a:solidFill>
              <a:latin typeface="方正大黑简体" panose="02000000000000000000" pitchFamily="65" charset="-122"/>
              <a:ea typeface="方正大黑简体" panose="02000000000000000000" pitchFamily="65" charset="-122"/>
            </a:endParaRPr>
          </a:p>
        </p:txBody>
      </p:sp>
      <p:grpSp>
        <p:nvGrpSpPr>
          <p:cNvPr id="17434" name="组合 63"/>
          <p:cNvGrpSpPr/>
          <p:nvPr/>
        </p:nvGrpSpPr>
        <p:grpSpPr bwMode="auto">
          <a:xfrm>
            <a:off x="5242302" y="3322856"/>
            <a:ext cx="584200" cy="557212"/>
            <a:chOff x="0" y="0"/>
            <a:chExt cx="650875" cy="620712"/>
          </a:xfrm>
        </p:grpSpPr>
        <p:sp>
          <p:nvSpPr>
            <p:cNvPr id="17439"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0"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26" name="组合 66"/>
          <p:cNvGrpSpPr/>
          <p:nvPr/>
        </p:nvGrpSpPr>
        <p:grpSpPr bwMode="auto">
          <a:xfrm>
            <a:off x="5242302" y="1699200"/>
            <a:ext cx="584200" cy="557212"/>
            <a:chOff x="0" y="0"/>
            <a:chExt cx="650875" cy="620712"/>
          </a:xfrm>
        </p:grpSpPr>
        <p:sp>
          <p:nvSpPr>
            <p:cNvPr id="17437"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38"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7443" name="TextBox 77"/>
          <p:cNvSpPr txBox="1">
            <a:spLocks noChangeArrowheads="1"/>
          </p:cNvSpPr>
          <p:nvPr/>
        </p:nvSpPr>
        <p:spPr bwMode="auto">
          <a:xfrm>
            <a:off x="409754" y="2900601"/>
            <a:ext cx="4392488" cy="153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一、电子商务客户服务管理的内容</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二、千牛接待中心的设置</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三、千牛智能客服</a:t>
            </a:r>
            <a:r>
              <a:rPr lang="en-US" altLang="zh-CN"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a:t>
            </a: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阿里店小蜜</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p:txBody>
      </p:sp>
      <p:grpSp>
        <p:nvGrpSpPr>
          <p:cNvPr id="17444" name="组合 41"/>
          <p:cNvGrpSpPr/>
          <p:nvPr/>
        </p:nvGrpSpPr>
        <p:grpSpPr bwMode="auto">
          <a:xfrm>
            <a:off x="5056565" y="3218036"/>
            <a:ext cx="982662" cy="935037"/>
            <a:chOff x="0" y="0"/>
            <a:chExt cx="650875" cy="620712"/>
          </a:xfrm>
        </p:grpSpPr>
        <p:sp>
          <p:nvSpPr>
            <p:cNvPr id="17433" name="Oval 14"/>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7"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47" name="Group 4"/>
          <p:cNvGrpSpPr/>
          <p:nvPr/>
        </p:nvGrpSpPr>
        <p:grpSpPr bwMode="auto">
          <a:xfrm>
            <a:off x="9749215" y="7031038"/>
            <a:ext cx="668337" cy="765175"/>
            <a:chOff x="0" y="0"/>
            <a:chExt cx="421" cy="482"/>
          </a:xfrm>
        </p:grpSpPr>
        <p:sp>
          <p:nvSpPr>
            <p:cNvPr id="17431"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2"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4.03358E-6 0.10139 L -0.3487 -0.48542 " pathEditMode="relative" rAng="0" ptsTypes="AA">
                                      <p:cBhvr>
                                        <p:cTn id="6" dur="1000" fill="hold"/>
                                        <p:tgtEl>
                                          <p:spTgt spid="17447"/>
                                        </p:tgtEl>
                                        <p:attrNameLst>
                                          <p:attrName>ppt_x</p:attrName>
                                          <p:attrName>ppt_y</p:attrName>
                                        </p:attrNameLst>
                                      </p:cBhvr>
                                      <p:rCtr x="-17441" y="-29352"/>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17447"/>
                                        </p:tgtEl>
                                      </p:cBhvr>
                                    </p:animEffect>
                                    <p:animScale>
                                      <p:cBhvr>
                                        <p:cTn id="10" dur="100" autoRev="1" fill="hold"/>
                                        <p:tgtEl>
                                          <p:spTgt spid="17447"/>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1"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17424"/>
                                        </p:tgtEl>
                                      </p:cBhvr>
                                    </p:animEffect>
                                    <p:animScale>
                                      <p:cBhvr>
                                        <p:cTn id="13" dur="250" autoRev="1" fill="hold"/>
                                        <p:tgtEl>
                                          <p:spTgt spid="17424"/>
                                        </p:tgtEl>
                                      </p:cBhvr>
                                      <p:by x="105000" y="105000"/>
                                    </p:animScale>
                                  </p:childTnLst>
                                </p:cTn>
                              </p:par>
                              <p:par>
                                <p:cTn id="14" presetID="10" presetClass="entr" presetSubtype="0" fill="hold" nodeType="withEffect">
                                  <p:stCondLst>
                                    <p:cond delay="0"/>
                                  </p:stCondLst>
                                  <p:childTnLst>
                                    <p:set>
                                      <p:cBhvr>
                                        <p:cTn id="15" dur="1" fill="hold">
                                          <p:stCondLst>
                                            <p:cond delay="0"/>
                                          </p:stCondLst>
                                        </p:cTn>
                                        <p:tgtEl>
                                          <p:spTgt spid="17444"/>
                                        </p:tgtEl>
                                        <p:attrNameLst>
                                          <p:attrName>style.visibility</p:attrName>
                                        </p:attrNameLst>
                                      </p:cBhvr>
                                      <p:to>
                                        <p:strVal val="visible"/>
                                      </p:to>
                                    </p:set>
                                    <p:anim calcmode="lin" valueType="num">
                                      <p:cBhvr>
                                        <p:cTn id="16" dur="300" fill="hold"/>
                                        <p:tgtEl>
                                          <p:spTgt spid="17444"/>
                                        </p:tgtEl>
                                        <p:attrNameLst>
                                          <p:attrName>ppt_w</p:attrName>
                                        </p:attrNameLst>
                                      </p:cBhvr>
                                      <p:tavLst>
                                        <p:tav tm="0">
                                          <p:val>
                                            <p:fltVal val="0"/>
                                          </p:val>
                                        </p:tav>
                                        <p:tav tm="100000">
                                          <p:val>
                                            <p:strVal val="#ppt_w"/>
                                          </p:val>
                                        </p:tav>
                                      </p:tavLst>
                                    </p:anim>
                                    <p:anim calcmode="lin" valueType="num">
                                      <p:cBhvr>
                                        <p:cTn id="17" dur="300" fill="hold"/>
                                        <p:tgtEl>
                                          <p:spTgt spid="17444"/>
                                        </p:tgtEl>
                                        <p:attrNameLst>
                                          <p:attrName>ppt_h</p:attrName>
                                        </p:attrNameLst>
                                      </p:cBhvr>
                                      <p:tavLst>
                                        <p:tav tm="0">
                                          <p:val>
                                            <p:fltVal val="0"/>
                                          </p:val>
                                        </p:tav>
                                        <p:tav tm="100000">
                                          <p:val>
                                            <p:strVal val="#ppt_h"/>
                                          </p:val>
                                        </p:tav>
                                      </p:tavLst>
                                    </p:anim>
                                    <p:animEffect transition="in" filter="fade">
                                      <p:cBhvr>
                                        <p:cTn id="18" dur="300"/>
                                        <p:tgtEl>
                                          <p:spTgt spid="17444"/>
                                        </p:tgtEl>
                                      </p:cBhvr>
                                    </p:animEffect>
                                  </p:childTnLst>
                                </p:cTn>
                              </p:par>
                              <p:par>
                                <p:cTn id="19" presetID="10" presetClass="exit" presetSubtype="0" fill="hold" nodeType="withEffect">
                                  <p:stCondLst>
                                    <p:cond delay="0"/>
                                  </p:stCondLst>
                                  <p:childTnLst>
                                    <p:anim calcmode="lin" valueType="num">
                                      <p:cBhvr>
                                        <p:cTn id="20" dur="300"/>
                                        <p:tgtEl>
                                          <p:spTgt spid="17434"/>
                                        </p:tgtEl>
                                        <p:attrNameLst>
                                          <p:attrName>ppt_w</p:attrName>
                                        </p:attrNameLst>
                                      </p:cBhvr>
                                      <p:tavLst>
                                        <p:tav tm="0">
                                          <p:val>
                                            <p:strVal val="ppt_w"/>
                                          </p:val>
                                        </p:tav>
                                        <p:tav tm="100000">
                                          <p:val>
                                            <p:fltVal val="0"/>
                                          </p:val>
                                        </p:tav>
                                      </p:tavLst>
                                    </p:anim>
                                    <p:anim calcmode="lin" valueType="num">
                                      <p:cBhvr>
                                        <p:cTn id="21" dur="300"/>
                                        <p:tgtEl>
                                          <p:spTgt spid="17434"/>
                                        </p:tgtEl>
                                        <p:attrNameLst>
                                          <p:attrName>ppt_h</p:attrName>
                                        </p:attrNameLst>
                                      </p:cBhvr>
                                      <p:tavLst>
                                        <p:tav tm="0">
                                          <p:val>
                                            <p:strVal val="ppt_h"/>
                                          </p:val>
                                        </p:tav>
                                        <p:tav tm="100000">
                                          <p:val>
                                            <p:fltVal val="0"/>
                                          </p:val>
                                        </p:tav>
                                      </p:tavLst>
                                    </p:anim>
                                    <p:animEffect transition="out" filter="fade">
                                      <p:cBhvr>
                                        <p:cTn id="22" dur="300"/>
                                        <p:tgtEl>
                                          <p:spTgt spid="17434"/>
                                        </p:tgtEl>
                                      </p:cBhvr>
                                    </p:animEffect>
                                    <p:set>
                                      <p:cBhvr>
                                        <p:cTn id="23" dur="1" fill="hold">
                                          <p:stCondLst>
                                            <p:cond delay="299"/>
                                          </p:stCondLst>
                                        </p:cTn>
                                        <p:tgtEl>
                                          <p:spTgt spid="17434"/>
                                        </p:tgtEl>
                                        <p:attrNameLst>
                                          <p:attrName>style.visibility</p:attrName>
                                        </p:attrNameLst>
                                      </p:cBhvr>
                                      <p:to>
                                        <p:strVal val="hidden"/>
                                      </p:to>
                                    </p:set>
                                  </p:childTnLst>
                                </p:cTn>
                              </p:par>
                            </p:childTnLst>
                          </p:cTn>
                        </p:par>
                        <p:par>
                          <p:cTn id="24" fill="hold">
                            <p:stCondLst>
                              <p:cond delay="1500"/>
                            </p:stCondLst>
                            <p:childTnLst>
                              <p:par>
                                <p:cTn id="25" presetID="2" presetClass="exit" presetSubtype="4" fill="hold" nodeType="afterEffect">
                                  <p:stCondLst>
                                    <p:cond delay="0"/>
                                  </p:stCondLst>
                                  <p:childTnLst>
                                    <p:anim calcmode="lin" valueType="num">
                                      <p:cBhvr additive="base">
                                        <p:cTn id="26" dur="1000"/>
                                        <p:tgtEl>
                                          <p:spTgt spid="17447"/>
                                        </p:tgtEl>
                                        <p:attrNameLst>
                                          <p:attrName>ppt_x</p:attrName>
                                        </p:attrNameLst>
                                      </p:cBhvr>
                                      <p:tavLst>
                                        <p:tav tm="0">
                                          <p:val>
                                            <p:strVal val="ppt_x"/>
                                          </p:val>
                                        </p:tav>
                                        <p:tav tm="100000">
                                          <p:val>
                                            <p:strVal val="ppt_x"/>
                                          </p:val>
                                        </p:tav>
                                      </p:tavLst>
                                    </p:anim>
                                    <p:anim calcmode="lin" valueType="num">
                                      <p:cBhvr additive="base">
                                        <p:cTn id="27" dur="1000"/>
                                        <p:tgtEl>
                                          <p:spTgt spid="17447"/>
                                        </p:tgtEl>
                                        <p:attrNameLst>
                                          <p:attrName>ppt_y</p:attrName>
                                        </p:attrNameLst>
                                      </p:cBhvr>
                                      <p:tavLst>
                                        <p:tav tm="0">
                                          <p:val>
                                            <p:strVal val="ppt_y"/>
                                          </p:val>
                                        </p:tav>
                                        <p:tav tm="100000">
                                          <p:val>
                                            <p:strVal val="1+ppt_h/2"/>
                                          </p:val>
                                        </p:tav>
                                      </p:tavLst>
                                    </p:anim>
                                    <p:set>
                                      <p:cBhvr>
                                        <p:cTn id="28" dur="1" fill="hold">
                                          <p:stCondLst>
                                            <p:cond delay="999"/>
                                          </p:stCondLst>
                                        </p:cTn>
                                        <p:tgtEl>
                                          <p:spTgt spid="17447"/>
                                        </p:tgtEl>
                                        <p:attrNameLst>
                                          <p:attrName>style.visibility</p:attrName>
                                        </p:attrNameLst>
                                      </p:cBhvr>
                                      <p:to>
                                        <p:strVal val="hidden"/>
                                      </p:to>
                                    </p:set>
                                  </p:childTnLst>
                                </p:cTn>
                              </p:par>
                            </p:childTnLst>
                          </p:cTn>
                        </p:par>
                        <p:par>
                          <p:cTn id="29" fill="hold">
                            <p:stCondLst>
                              <p:cond delay="2500"/>
                            </p:stCondLst>
                            <p:childTnLst>
                              <p:par>
                                <p:cTn id="30" presetID="12" presetClass="entr" presetSubtype="2" fill="hold" grpId="0" nodeType="afterEffect">
                                  <p:stCondLst>
                                    <p:cond delay="0"/>
                                  </p:stCondLst>
                                  <p:childTnLst>
                                    <p:set>
                                      <p:cBhvr>
                                        <p:cTn id="31" dur="1" fill="hold">
                                          <p:stCondLst>
                                            <p:cond delay="0"/>
                                          </p:stCondLst>
                                        </p:cTn>
                                        <p:tgtEl>
                                          <p:spTgt spid="17413"/>
                                        </p:tgtEl>
                                        <p:attrNameLst>
                                          <p:attrName>style.visibility</p:attrName>
                                        </p:attrNameLst>
                                      </p:cBhvr>
                                      <p:to>
                                        <p:strVal val="visible"/>
                                      </p:to>
                                    </p:set>
                                    <p:anim calcmode="lin" valueType="num">
                                      <p:cBhvr additive="base">
                                        <p:cTn id="32" dur="300"/>
                                        <p:tgtEl>
                                          <p:spTgt spid="17413"/>
                                        </p:tgtEl>
                                        <p:attrNameLst>
                                          <p:attrName>ppt_x</p:attrName>
                                        </p:attrNameLst>
                                      </p:cBhvr>
                                      <p:tavLst>
                                        <p:tav tm="0">
                                          <p:val>
                                            <p:strVal val="#ppt_x+#ppt_w*1.125000"/>
                                          </p:val>
                                        </p:tav>
                                        <p:tav tm="100000">
                                          <p:val>
                                            <p:strVal val="#ppt_x"/>
                                          </p:val>
                                        </p:tav>
                                      </p:tavLst>
                                    </p:anim>
                                    <p:animEffect transition="in" filter="wipe(left)">
                                      <p:cBhvr>
                                        <p:cTn id="33" dur="300"/>
                                        <p:tgtEl>
                                          <p:spTgt spid="17413"/>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17422"/>
                                        </p:tgtEl>
                                        <p:attrNameLst>
                                          <p:attrName>style.visibility</p:attrName>
                                        </p:attrNameLst>
                                      </p:cBhvr>
                                      <p:to>
                                        <p:strVal val="visible"/>
                                      </p:to>
                                    </p:set>
                                    <p:animEffect transition="in" filter="wipe(up)">
                                      <p:cBhvr>
                                        <p:cTn id="37" dur="500"/>
                                        <p:tgtEl>
                                          <p:spTgt spid="17422"/>
                                        </p:tgtEl>
                                      </p:cBhvr>
                                    </p:animEffect>
                                  </p:childTnLst>
                                </p:cTn>
                              </p:par>
                            </p:childTnLst>
                          </p:cTn>
                        </p:par>
                        <p:par>
                          <p:cTn id="38" fill="hold">
                            <p:stCondLst>
                              <p:cond delay="3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17443"/>
                                        </p:tgtEl>
                                        <p:attrNameLst>
                                          <p:attrName>style.visibility</p:attrName>
                                        </p:attrNameLst>
                                      </p:cBhvr>
                                      <p:to>
                                        <p:strVal val="visible"/>
                                      </p:to>
                                    </p:set>
                                    <p:anim by="(-#ppt_w*2)" calcmode="lin" valueType="num">
                                      <p:cBhvr rctx="PPT">
                                        <p:cTn id="41" dur="250" autoRev="1" fill="hold">
                                          <p:stCondLst>
                                            <p:cond delay="0"/>
                                          </p:stCondLst>
                                        </p:cTn>
                                        <p:tgtEl>
                                          <p:spTgt spid="17443"/>
                                        </p:tgtEl>
                                        <p:attrNameLst>
                                          <p:attrName>ppt_w</p:attrName>
                                        </p:attrNameLst>
                                      </p:cBhvr>
                                    </p:anim>
                                    <p:anim by="(#ppt_w*0.50)" calcmode="lin" valueType="num">
                                      <p:cBhvr>
                                        <p:cTn id="42" dur="250" decel="50000" autoRev="1" fill="hold">
                                          <p:stCondLst>
                                            <p:cond delay="0"/>
                                          </p:stCondLst>
                                        </p:cTn>
                                        <p:tgtEl>
                                          <p:spTgt spid="17443"/>
                                        </p:tgtEl>
                                        <p:attrNameLst>
                                          <p:attrName>ppt_x</p:attrName>
                                        </p:attrNameLst>
                                      </p:cBhvr>
                                    </p:anim>
                                    <p:anim from="(-#ppt_h/2)" to="(#ppt_y)" calcmode="lin" valueType="num">
                                      <p:cBhvr>
                                        <p:cTn id="43" dur="500" fill="hold">
                                          <p:stCondLst>
                                            <p:cond delay="0"/>
                                          </p:stCondLst>
                                        </p:cTn>
                                        <p:tgtEl>
                                          <p:spTgt spid="17443"/>
                                        </p:tgtEl>
                                        <p:attrNameLst>
                                          <p:attrName>ppt_y</p:attrName>
                                        </p:attrNameLst>
                                      </p:cBhvr>
                                    </p:anim>
                                    <p:animRot by="21600000">
                                      <p:cBhvr>
                                        <p:cTn id="44" dur="500" fill="hold">
                                          <p:stCondLst>
                                            <p:cond delay="0"/>
                                          </p:stCondLst>
                                        </p:cTn>
                                        <p:tgtEl>
                                          <p:spTgt spid="174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24" grpId="0" autoUpdateAnimBg="0"/>
      <p:bldP spid="1744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985813" y="2713275"/>
            <a:ext cx="6062541" cy="3600400"/>
          </a:xfrm>
          <a:prstGeom prst="rect">
            <a:avLst/>
          </a:prstGeom>
          <a:blipFill>
            <a:blip r:embed="rId1"/>
            <a:srcRect/>
            <a:stretch>
              <a:fillRect/>
            </a:stretch>
          </a:blip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anchor="ctr"/>
          <a:lstStyle/>
          <a:p>
            <a:pPr algn="ctr">
              <a:defRPr/>
            </a:pPr>
            <a:endParaRPr lang="en-US" dirty="0">
              <a:solidFill>
                <a:schemeClr val="bg1">
                  <a:lumMod val="95000"/>
                </a:schemeClr>
              </a:solidFill>
            </a:endParaRPr>
          </a:p>
        </p:txBody>
      </p:sp>
      <p:grpSp>
        <p:nvGrpSpPr>
          <p:cNvPr id="3" name="组合 2"/>
          <p:cNvGrpSpPr/>
          <p:nvPr/>
        </p:nvGrpSpPr>
        <p:grpSpPr>
          <a:xfrm>
            <a:off x="6597254" y="3628150"/>
            <a:ext cx="4252646" cy="555325"/>
            <a:chOff x="5738341" y="3140968"/>
            <a:chExt cx="4181647" cy="555325"/>
          </a:xfrm>
          <a:effectLst>
            <a:outerShdw blurRad="50800" dist="38100" dir="5400000" algn="t" rotWithShape="0">
              <a:prstClr val="black">
                <a:alpha val="40000"/>
              </a:prstClr>
            </a:outerShdw>
          </a:effectLst>
        </p:grpSpPr>
        <p:sp>
          <p:nvSpPr>
            <p:cNvPr id="4" name="Rectangle 3"/>
            <p:cNvSpPr/>
            <p:nvPr/>
          </p:nvSpPr>
          <p:spPr>
            <a:xfrm>
              <a:off x="5738341" y="3140968"/>
              <a:ext cx="4181647" cy="5553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600" dirty="0">
                <a:solidFill>
                  <a:srgbClr val="F8F8F8"/>
                </a:solidFill>
                <a:latin typeface="黑体" panose="02010609060101010101" pitchFamily="49" charset="-122"/>
                <a:ea typeface="黑体" panose="02010609060101010101" pitchFamily="49" charset="-122"/>
              </a:endParaRPr>
            </a:p>
          </p:txBody>
        </p:sp>
        <p:sp>
          <p:nvSpPr>
            <p:cNvPr id="5" name="矩形 4"/>
            <p:cNvSpPr/>
            <p:nvPr/>
          </p:nvSpPr>
          <p:spPr>
            <a:xfrm>
              <a:off x="5862813" y="3199336"/>
              <a:ext cx="3985167" cy="438588"/>
            </a:xfrm>
            <a:prstGeom prst="rect">
              <a:avLst/>
            </a:prstGeom>
          </p:spPr>
          <p:txBody>
            <a:bodyPr wrap="square" lIns="68585" tIns="34293" rIns="68585" bIns="34293">
              <a:spAutoFit/>
            </a:bodyPr>
            <a:lstStyle/>
            <a:p>
              <a:pPr algn="ctr"/>
              <a:r>
                <a:rPr lang="zh-CN" altLang="en-US" sz="2400" b="1" dirty="0">
                  <a:solidFill>
                    <a:srgbClr val="F8F8F8"/>
                  </a:solidFill>
                  <a:latin typeface="黑体" panose="02010609060101010101" pitchFamily="49" charset="-122"/>
                  <a:ea typeface="黑体" panose="02010609060101010101" pitchFamily="49" charset="-122"/>
                </a:rPr>
                <a:t>提供商品的搜索和比较服务</a:t>
              </a:r>
              <a:endParaRPr lang="zh-CN" altLang="en-US" sz="2400" b="1" dirty="0">
                <a:solidFill>
                  <a:srgbClr val="F8F8F8"/>
                </a:solidFill>
                <a:latin typeface="黑体" panose="02010609060101010101" pitchFamily="49" charset="-122"/>
                <a:ea typeface="黑体" panose="02010609060101010101" pitchFamily="49" charset="-122"/>
              </a:endParaRPr>
            </a:p>
          </p:txBody>
        </p:sp>
      </p:grpSp>
      <p:grpSp>
        <p:nvGrpSpPr>
          <p:cNvPr id="6" name="组合 5"/>
          <p:cNvGrpSpPr/>
          <p:nvPr/>
        </p:nvGrpSpPr>
        <p:grpSpPr>
          <a:xfrm>
            <a:off x="6597254" y="4964234"/>
            <a:ext cx="4253655" cy="943668"/>
            <a:chOff x="5737632" y="4273413"/>
            <a:chExt cx="5767192" cy="943668"/>
          </a:xfrm>
          <a:effectLst>
            <a:outerShdw blurRad="50800" dist="38100" dir="5400000" algn="t" rotWithShape="0">
              <a:prstClr val="black">
                <a:alpha val="40000"/>
              </a:prstClr>
            </a:outerShdw>
          </a:effectLst>
        </p:grpSpPr>
        <p:sp>
          <p:nvSpPr>
            <p:cNvPr id="7" name="Rectangle 3"/>
            <p:cNvSpPr/>
            <p:nvPr/>
          </p:nvSpPr>
          <p:spPr>
            <a:xfrm>
              <a:off x="5738340" y="4273413"/>
              <a:ext cx="5766483" cy="94366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600" dirty="0">
                <a:solidFill>
                  <a:schemeClr val="bg1">
                    <a:lumMod val="95000"/>
                  </a:schemeClr>
                </a:solidFill>
              </a:endParaRPr>
            </a:p>
          </p:txBody>
        </p:sp>
        <p:sp>
          <p:nvSpPr>
            <p:cNvPr id="8" name="矩形 7"/>
            <p:cNvSpPr/>
            <p:nvPr/>
          </p:nvSpPr>
          <p:spPr>
            <a:xfrm>
              <a:off x="5737632" y="4326710"/>
              <a:ext cx="5767192" cy="832157"/>
            </a:xfrm>
            <a:prstGeom prst="rect">
              <a:avLst/>
            </a:prstGeom>
            <a:noFill/>
          </p:spPr>
          <p:txBody>
            <a:bodyPr wrap="square" lIns="68585" tIns="34293" rIns="68585" bIns="34293">
              <a:spAutoFit/>
            </a:bodyPr>
            <a:lstStyle/>
            <a:p>
              <a:pPr algn="ctr">
                <a:lnSpc>
                  <a:spcPct val="110000"/>
                </a:lnSpc>
              </a:pPr>
              <a:r>
                <a:rPr lang="zh-CN" altLang="en-US" sz="2400" b="1" dirty="0">
                  <a:solidFill>
                    <a:schemeClr val="accent2"/>
                  </a:solidFill>
                  <a:latin typeface="黑体" panose="02010609060101010101" pitchFamily="49" charset="-122"/>
                  <a:ea typeface="黑体" panose="02010609060101010101" pitchFamily="49" charset="-122"/>
                </a:rPr>
                <a:t>建立客户档案</a:t>
              </a:r>
              <a:endParaRPr lang="en-US" altLang="zh-CN" sz="2400" b="1" dirty="0">
                <a:solidFill>
                  <a:schemeClr val="accent2"/>
                </a:solidFill>
                <a:latin typeface="黑体" panose="02010609060101010101" pitchFamily="49" charset="-122"/>
                <a:ea typeface="黑体" panose="02010609060101010101" pitchFamily="49" charset="-122"/>
              </a:endParaRPr>
            </a:p>
            <a:p>
              <a:pPr algn="ctr">
                <a:lnSpc>
                  <a:spcPct val="110000"/>
                </a:lnSpc>
              </a:pPr>
              <a:r>
                <a:rPr lang="zh-CN" altLang="en-US" sz="2400" dirty="0">
                  <a:solidFill>
                    <a:schemeClr val="accent2"/>
                  </a:solidFill>
                  <a:latin typeface="黑体" panose="02010609060101010101" pitchFamily="49" charset="-122"/>
                  <a:ea typeface="黑体" panose="02010609060101010101" pitchFamily="49" charset="-122"/>
                </a:rPr>
                <a:t>为老客户提供消费诱导服务</a:t>
              </a:r>
              <a:endParaRPr lang="zh-CN" altLang="en-US" sz="2400" dirty="0">
                <a:solidFill>
                  <a:schemeClr val="accent2"/>
                </a:solidFill>
                <a:latin typeface="黑体" panose="02010609060101010101" pitchFamily="49" charset="-122"/>
                <a:ea typeface="黑体" panose="02010609060101010101" pitchFamily="49" charset="-122"/>
              </a:endParaRPr>
            </a:p>
          </p:txBody>
        </p:sp>
      </p:grpSp>
      <p:sp>
        <p:nvSpPr>
          <p:cNvPr id="9" name="文本框 8"/>
          <p:cNvSpPr txBox="1"/>
          <p:nvPr/>
        </p:nvSpPr>
        <p:spPr>
          <a:xfrm>
            <a:off x="658443" y="1974031"/>
            <a:ext cx="4127485" cy="523220"/>
          </a:xfrm>
          <a:prstGeom prst="rect">
            <a:avLst/>
          </a:prstGeom>
          <a:noFill/>
        </p:spPr>
        <p:txBody>
          <a:bodyPr wrap="square" rtlCol="0" anchor="t">
            <a:spAutoFit/>
          </a:bodyPr>
          <a:lstStyle/>
          <a:p>
            <a:pPr indent="612140"/>
            <a:r>
              <a:rPr lang="en-US" altLang="zh-CN" sz="2800" b="1" dirty="0">
                <a:solidFill>
                  <a:schemeClr val="accent2"/>
                </a:solidFill>
                <a:latin typeface="+mj-lt"/>
                <a:ea typeface="黑体" panose="02010609060101010101" pitchFamily="49" charset="-122"/>
                <a:cs typeface="Times New Roman" panose="02020603050405020304" charset="0"/>
                <a:sym typeface="+mn-ea"/>
              </a:rPr>
              <a:t>1. </a:t>
            </a:r>
            <a:r>
              <a:rPr lang="zh-CN" altLang="en-US" sz="2800" b="1" dirty="0">
                <a:solidFill>
                  <a:schemeClr val="accent2"/>
                </a:solidFill>
                <a:ea typeface="黑体" panose="02010609060101010101" pitchFamily="49" charset="-122"/>
                <a:cs typeface="Times New Roman" panose="02020603050405020304" charset="0"/>
                <a:sym typeface="+mn-ea"/>
              </a:rPr>
              <a:t>售前客户服务策略</a:t>
            </a:r>
            <a:endParaRPr sz="2800" b="1" dirty="0">
              <a:solidFill>
                <a:schemeClr val="accent2"/>
              </a:solidFill>
              <a:latin typeface="+mj-lt"/>
              <a:ea typeface="黑体" panose="02010609060101010101" pitchFamily="49" charset="-122"/>
              <a:cs typeface="华文中宋" panose="02010600040101010101" charset="-122"/>
              <a:sym typeface="+mn-ea"/>
            </a:endParaRPr>
          </a:p>
        </p:txBody>
      </p:sp>
      <p:sp>
        <p:nvSpPr>
          <p:cNvPr id="10" name="文本框 9"/>
          <p:cNvSpPr txBox="1"/>
          <p:nvPr/>
        </p:nvSpPr>
        <p:spPr>
          <a:xfrm>
            <a:off x="658443" y="1181919"/>
            <a:ext cx="7511861" cy="646331"/>
          </a:xfrm>
          <a:prstGeom prst="rect">
            <a:avLst/>
          </a:prstGeom>
          <a:noFill/>
        </p:spPr>
        <p:txBody>
          <a:bodyPr wrap="square" rtlCol="0" anchor="t">
            <a:spAutoFit/>
          </a:bodyPr>
          <a:lstStyle/>
          <a:p>
            <a:r>
              <a:rPr lang="zh-CN" altLang="en-US" sz="3600"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sym typeface="+mn-ea"/>
              </a:rPr>
              <a:t>一、电子商务客户服务管理的内容</a:t>
            </a:r>
            <a:endParaRPr sz="3600" dirty="0">
              <a:solidFill>
                <a:schemeClr val="accent2"/>
              </a:solidFill>
              <a:latin typeface="方正大黑简体" panose="02000000000000000000" pitchFamily="65" charset="-122"/>
              <a:ea typeface="方正大黑简体" panose="02000000000000000000" pitchFamily="65" charset="-122"/>
              <a:cs typeface="华文中宋" panose="020106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62064" y="5805264"/>
            <a:ext cx="6872634" cy="430887"/>
          </a:xfrm>
          <a:prstGeom prst="rect">
            <a:avLst/>
          </a:prstGeom>
          <a:noFill/>
          <a:ln w="9525">
            <a:noFill/>
          </a:ln>
        </p:spPr>
        <p:txBody>
          <a:bodyPr wrap="square">
            <a:spAutoFit/>
          </a:bodyPr>
          <a:lstStyle/>
          <a:p>
            <a:pPr marL="0" indent="0" algn="ctr"/>
            <a:r>
              <a:rPr lang="zh-CN" altLang="en-US" sz="2200" dirty="0">
                <a:solidFill>
                  <a:schemeClr val="accent2"/>
                </a:solidFill>
                <a:latin typeface="+mj-lt"/>
                <a:ea typeface="黑体" panose="02010609060101010101" pitchFamily="49" charset="-122"/>
                <a:cs typeface="Times New Roman" panose="02020603050405020304" charset="0"/>
              </a:rPr>
              <a:t>图</a:t>
            </a:r>
            <a:r>
              <a:rPr lang="en-US" altLang="zh-CN" sz="2200" dirty="0">
                <a:solidFill>
                  <a:schemeClr val="accent2"/>
                </a:solidFill>
                <a:latin typeface="+mj-lt"/>
                <a:ea typeface="黑体" panose="02010609060101010101" pitchFamily="49" charset="-122"/>
                <a:cs typeface="Times New Roman" panose="02020603050405020304" charset="0"/>
              </a:rPr>
              <a:t>9.13</a:t>
            </a:r>
            <a:r>
              <a:rPr lang="zh-CN" altLang="en-US" sz="2200" dirty="0">
                <a:solidFill>
                  <a:schemeClr val="accent2"/>
                </a:solidFill>
                <a:latin typeface="+mj-lt"/>
                <a:ea typeface="黑体" panose="02010609060101010101" pitchFamily="49" charset="-122"/>
                <a:cs typeface="Times New Roman" panose="02020603050405020304" charset="0"/>
              </a:rPr>
              <a:t>  京东商城的搜索、对比功能和某一商品的信息</a:t>
            </a:r>
            <a:endParaRPr lang="zh-CN" altLang="en-US" sz="2200" dirty="0">
              <a:solidFill>
                <a:schemeClr val="accent2"/>
              </a:solidFill>
              <a:latin typeface="+mj-lt"/>
              <a:ea typeface="黑体" panose="02010609060101010101" pitchFamily="49" charset="-122"/>
              <a:cs typeface="Times New Roman" panose="02020603050405020304" charset="0"/>
            </a:endParaRPr>
          </a:p>
        </p:txBody>
      </p:sp>
      <p:pic>
        <p:nvPicPr>
          <p:cNvPr id="5" name="图片 4"/>
          <p:cNvPicPr>
            <a:picLocks noChangeAspect="1"/>
          </p:cNvPicPr>
          <p:nvPr/>
        </p:nvPicPr>
        <p:blipFill>
          <a:blip r:embed="rId1"/>
          <a:stretch>
            <a:fillRect/>
          </a:stretch>
        </p:blipFill>
        <p:spPr>
          <a:xfrm>
            <a:off x="2262128" y="1225456"/>
            <a:ext cx="7672506" cy="4407088"/>
          </a:xfrm>
          <a:prstGeom prst="rect">
            <a:avLst/>
          </a:prstGeom>
          <a:effectLst>
            <a:outerShdw blurRad="50800" dist="38100" dir="2700000" algn="tl" rotWithShape="0">
              <a:prstClr val="black">
                <a:alpha val="40000"/>
              </a:prstClr>
            </a:outerShdw>
          </a:effectLst>
        </p:spPr>
      </p:pic>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1376217" y="1368319"/>
            <a:ext cx="4191529" cy="525721"/>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lnSpc>
                <a:spcPct val="110000"/>
              </a:lnSpc>
              <a:spcBef>
                <a:spcPts val="1500"/>
              </a:spcBef>
              <a:spcAft>
                <a:spcPts val="0"/>
              </a:spcAft>
              <a:buNone/>
            </a:pPr>
            <a:r>
              <a:rPr lang="en-US" altLang="zh-CN" sz="2800" b="1" dirty="0">
                <a:solidFill>
                  <a:schemeClr val="accent2"/>
                </a:solidFill>
                <a:latin typeface="Arial" panose="020B0604020202020204" pitchFamily="34" charset="0"/>
                <a:ea typeface="黑体" panose="02010609060101010101" pitchFamily="49" charset="-122"/>
                <a:cs typeface="Times New Roman" panose="02020603050405020304" charset="0"/>
                <a:sym typeface="+mn-ea"/>
              </a:rPr>
              <a:t>2. </a:t>
            </a:r>
            <a:r>
              <a:rPr lang="zh-CN" sz="2800" b="1" dirty="0">
                <a:solidFill>
                  <a:schemeClr val="accent2"/>
                </a:solidFill>
                <a:latin typeface="Arial" panose="020B0604020202020204" pitchFamily="34" charset="0"/>
                <a:ea typeface="黑体" panose="02010609060101010101" pitchFamily="49" charset="-122"/>
                <a:cs typeface="Times New Roman" panose="02020603050405020304" charset="0"/>
                <a:sym typeface="+mn-ea"/>
              </a:rPr>
              <a:t>售中客户服务策略</a:t>
            </a:r>
            <a:endParaRPr lang="zh-CN" altLang="en-US" sz="2800" b="1" dirty="0">
              <a:solidFill>
                <a:schemeClr val="accent2"/>
              </a:solidFill>
              <a:latin typeface="Arial" panose="020B0604020202020204" pitchFamily="34" charset="0"/>
              <a:ea typeface="黑体" panose="02010609060101010101" pitchFamily="49" charset="-122"/>
              <a:cs typeface="Times New Roman" panose="02020603050405020304" charset="0"/>
            </a:endParaRPr>
          </a:p>
        </p:txBody>
      </p:sp>
      <p:grpSp>
        <p:nvGrpSpPr>
          <p:cNvPr id="3" name="组合 2"/>
          <p:cNvGrpSpPr/>
          <p:nvPr/>
        </p:nvGrpSpPr>
        <p:grpSpPr>
          <a:xfrm>
            <a:off x="2425973" y="2391044"/>
            <a:ext cx="3479069" cy="3816706"/>
            <a:chOff x="672043" y="1742596"/>
            <a:chExt cx="3815338" cy="4185608"/>
          </a:xfrm>
        </p:grpSpPr>
        <p:sp>
          <p:nvSpPr>
            <p:cNvPr id="4" name="Rectangle: Rounded Corners 41"/>
            <p:cNvSpPr/>
            <p:nvPr/>
          </p:nvSpPr>
          <p:spPr>
            <a:xfrm>
              <a:off x="672043" y="1742596"/>
              <a:ext cx="3815338" cy="4185608"/>
            </a:xfrm>
            <a:prstGeom prst="roundRect">
              <a:avLst>
                <a:gd name="adj" fmla="val 5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 name="Freeform: Shape 49"/>
            <p:cNvSpPr/>
            <p:nvPr/>
          </p:nvSpPr>
          <p:spPr bwMode="auto">
            <a:xfrm>
              <a:off x="2207054" y="2025634"/>
              <a:ext cx="745316" cy="745316"/>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rgbClr val="F8F8F8"/>
            </a:solidFill>
            <a:ln>
              <a:noFill/>
            </a:ln>
          </p:spPr>
          <p:txBody>
            <a:bodyPr anchor="ctr"/>
            <a:lstStyle/>
            <a:p>
              <a:pPr algn="ctr"/>
            </a:p>
          </p:txBody>
        </p:sp>
        <p:sp>
          <p:nvSpPr>
            <p:cNvPr id="6" name="矩形 5"/>
            <p:cNvSpPr/>
            <p:nvPr/>
          </p:nvSpPr>
          <p:spPr>
            <a:xfrm>
              <a:off x="903156" y="3599029"/>
              <a:ext cx="3353111" cy="573792"/>
            </a:xfrm>
            <a:prstGeom prst="rect">
              <a:avLst/>
            </a:prstGeom>
          </p:spPr>
          <p:txBody>
            <a:bodyPr wrap="square">
              <a:spAutoFit/>
            </a:bodyPr>
            <a:lstStyle/>
            <a:p>
              <a:pPr algn="ctr"/>
              <a:r>
                <a:rPr lang="zh-CN" altLang="en-US" sz="2800" dirty="0">
                  <a:solidFill>
                    <a:schemeClr val="accent2"/>
                  </a:solidFill>
                  <a:latin typeface="黑体" panose="02010609060101010101" pitchFamily="49" charset="-122"/>
                  <a:ea typeface="黑体" panose="02010609060101010101" pitchFamily="49" charset="-122"/>
                  <a:cs typeface="Times New Roman" panose="02020603050405020304" charset="0"/>
                </a:rPr>
                <a:t>提供定制商品服务</a:t>
              </a:r>
              <a:endParaRPr lang="zh-CN" altLang="en-US" sz="28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grpSp>
      <p:grpSp>
        <p:nvGrpSpPr>
          <p:cNvPr id="7" name="组合 6"/>
          <p:cNvGrpSpPr/>
          <p:nvPr/>
        </p:nvGrpSpPr>
        <p:grpSpPr>
          <a:xfrm>
            <a:off x="6687799" y="2391139"/>
            <a:ext cx="3479003" cy="3816328"/>
            <a:chOff x="4727327" y="1742596"/>
            <a:chExt cx="3815264" cy="4185193"/>
          </a:xfrm>
        </p:grpSpPr>
        <p:sp>
          <p:nvSpPr>
            <p:cNvPr id="8" name="Rectangle: Rounded Corners 53"/>
            <p:cNvSpPr/>
            <p:nvPr/>
          </p:nvSpPr>
          <p:spPr>
            <a:xfrm>
              <a:off x="4727327" y="1742596"/>
              <a:ext cx="3815264" cy="4185193"/>
            </a:xfrm>
            <a:prstGeom prst="roundRect">
              <a:avLst>
                <a:gd name="adj" fmla="val 5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9" name="Freeform: Shape 50"/>
            <p:cNvSpPr/>
            <p:nvPr/>
          </p:nvSpPr>
          <p:spPr bwMode="auto">
            <a:xfrm>
              <a:off x="6262302" y="2025634"/>
              <a:ext cx="745316" cy="745316"/>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rgbClr val="F8F8F8"/>
            </a:solidFill>
            <a:ln>
              <a:noFill/>
            </a:ln>
          </p:spPr>
          <p:txBody>
            <a:bodyPr anchor="ctr"/>
            <a:lstStyle/>
            <a:p>
              <a:pPr algn="ctr"/>
            </a:p>
          </p:txBody>
        </p:sp>
        <p:sp>
          <p:nvSpPr>
            <p:cNvPr id="10" name="矩形 9"/>
            <p:cNvSpPr/>
            <p:nvPr/>
          </p:nvSpPr>
          <p:spPr>
            <a:xfrm>
              <a:off x="5055365" y="3135120"/>
              <a:ext cx="3159188" cy="1727072"/>
            </a:xfrm>
            <a:prstGeom prst="rect">
              <a:avLst/>
            </a:prstGeom>
          </p:spPr>
          <p:txBody>
            <a:bodyPr wrap="square">
              <a:spAutoFit/>
            </a:bodyPr>
            <a:lstStyle/>
            <a:p>
              <a:pPr algn="just">
                <a:lnSpc>
                  <a:spcPct val="120000"/>
                </a:lnSpc>
              </a:pPr>
              <a:r>
                <a:rPr lang="zh-CN" altLang="en-US" sz="2800" dirty="0">
                  <a:solidFill>
                    <a:schemeClr val="accent2"/>
                  </a:solidFill>
                  <a:latin typeface="黑体" panose="02010609060101010101" pitchFamily="49" charset="-122"/>
                  <a:ea typeface="黑体" panose="02010609060101010101" pitchFamily="49" charset="-122"/>
                  <a:cs typeface="Times New Roman" panose="02020603050405020304" charset="0"/>
                </a:rPr>
                <a:t>提供物流服务方式、配送时间和增值服务等</a:t>
              </a:r>
              <a:endParaRPr lang="zh-CN" altLang="en-US" sz="28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gtEl>
                                      </p:cBhvr>
                                    </p:animEffect>
                                  </p:childTnLst>
                                </p:cTn>
                              </p:par>
                              <p:par>
                                <p:cTn id="20" presetID="25" presetClass="entr" presetSubtype="0" fill="hold" nodeType="withEffect">
                                  <p:stCondLst>
                                    <p:cond delay="25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20269" y="6021288"/>
            <a:ext cx="4556224" cy="430887"/>
          </a:xfrm>
          <a:prstGeom prst="rect">
            <a:avLst/>
          </a:prstGeom>
          <a:noFill/>
          <a:ln w="9525">
            <a:noFill/>
          </a:ln>
        </p:spPr>
        <p:txBody>
          <a:bodyPr wrap="square">
            <a:spAutoFit/>
          </a:bodyPr>
          <a:lstStyle/>
          <a:p>
            <a:pPr marL="0" indent="127000" algn="ctr"/>
            <a:r>
              <a:rPr lang="zh-CN" altLang="en-US" sz="2200" dirty="0">
                <a:solidFill>
                  <a:schemeClr val="accent2"/>
                </a:solidFill>
                <a:latin typeface="+mj-lt"/>
                <a:ea typeface="黑体" panose="02010609060101010101" pitchFamily="49" charset="-122"/>
                <a:cs typeface="Times New Roman" panose="02020603050405020304" charset="0"/>
              </a:rPr>
              <a:t>图</a:t>
            </a:r>
            <a:r>
              <a:rPr lang="en-US" sz="2200" dirty="0">
                <a:solidFill>
                  <a:schemeClr val="accent2"/>
                </a:solidFill>
                <a:latin typeface="+mj-lt"/>
                <a:ea typeface="黑体" panose="02010609060101010101" pitchFamily="49" charset="-122"/>
                <a:cs typeface="Times New Roman" panose="02020603050405020304" charset="0"/>
              </a:rPr>
              <a:t>9.14  </a:t>
            </a:r>
            <a:r>
              <a:rPr lang="zh-CN" altLang="en-US" sz="2200" dirty="0">
                <a:solidFill>
                  <a:schemeClr val="accent2"/>
                </a:solidFill>
                <a:latin typeface="+mj-lt"/>
                <a:ea typeface="黑体" panose="02010609060101010101" pitchFamily="49" charset="-122"/>
                <a:cs typeface="Times New Roman" panose="02020603050405020304" charset="0"/>
              </a:rPr>
              <a:t>天猫店的商品定制功能</a:t>
            </a:r>
            <a:endParaRPr lang="zh-CN" altLang="en-US" sz="2200" dirty="0">
              <a:solidFill>
                <a:schemeClr val="accent2"/>
              </a:solidFill>
              <a:latin typeface="+mj-lt"/>
              <a:ea typeface="黑体" panose="02010609060101010101" pitchFamily="49" charset="-122"/>
              <a:cs typeface="Times New Roman" panose="02020603050405020304"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51620" y="1075538"/>
            <a:ext cx="8093522" cy="4790260"/>
          </a:xfrm>
          <a:prstGeom prst="rect">
            <a:avLst/>
          </a:prstGeom>
          <a:effectLst>
            <a:outerShdw blurRad="50800" dist="38100" dir="2700000" algn="tl" rotWithShape="0">
              <a:prstClr val="black">
                <a:alpha val="40000"/>
              </a:prstClr>
            </a:outerShdw>
          </a:effectLst>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5813" y="1988840"/>
            <a:ext cx="7200800" cy="1789208"/>
          </a:xfrm>
          <a:prstGeom prst="rect">
            <a:avLst/>
          </a:prstGeom>
          <a:noFill/>
        </p:spPr>
        <p:txBody>
          <a:bodyPr wrap="square" rtlCol="0" anchor="t">
            <a:spAutoFit/>
          </a:bodyPr>
          <a:lstStyle/>
          <a:p>
            <a:pPr>
              <a:lnSpc>
                <a:spcPct val="120000"/>
              </a:lnSpc>
              <a:spcBef>
                <a:spcPts val="1000"/>
              </a:spcBef>
            </a:pPr>
            <a:r>
              <a:rPr lang="en-US" altLang="zh-CN" sz="2600" dirty="0">
                <a:solidFill>
                  <a:schemeClr val="accent2"/>
                </a:solidFill>
                <a:latin typeface="+mj-lt"/>
                <a:ea typeface="黑体" panose="02010609060101010101" pitchFamily="49" charset="-122"/>
                <a:cs typeface="+mn-ea"/>
              </a:rPr>
              <a:t>1</a:t>
            </a:r>
            <a:r>
              <a:rPr lang="zh-CN" altLang="en-US" sz="2600" dirty="0">
                <a:solidFill>
                  <a:schemeClr val="accent2"/>
                </a:solidFill>
                <a:latin typeface="+mj-lt"/>
                <a:ea typeface="黑体" panose="02010609060101010101" pitchFamily="49" charset="-122"/>
                <a:cs typeface="+mn-ea"/>
              </a:rPr>
              <a:t>．掌握客户关系管理的概念。</a:t>
            </a:r>
            <a:endParaRPr lang="zh-CN" altLang="en-US" sz="2600" dirty="0">
              <a:solidFill>
                <a:schemeClr val="accent2"/>
              </a:solidFill>
              <a:latin typeface="+mj-lt"/>
              <a:ea typeface="黑体" panose="02010609060101010101" pitchFamily="49" charset="-122"/>
              <a:cs typeface="+mn-ea"/>
            </a:endParaRPr>
          </a:p>
          <a:p>
            <a:pPr>
              <a:lnSpc>
                <a:spcPct val="120000"/>
              </a:lnSpc>
              <a:spcBef>
                <a:spcPts val="1000"/>
              </a:spcBef>
            </a:pPr>
            <a:r>
              <a:rPr lang="en-US" altLang="zh-CN" sz="2600" dirty="0">
                <a:solidFill>
                  <a:schemeClr val="accent2"/>
                </a:solidFill>
                <a:latin typeface="+mj-lt"/>
                <a:ea typeface="黑体" panose="02010609060101010101" pitchFamily="49" charset="-122"/>
                <a:cs typeface="+mn-ea"/>
              </a:rPr>
              <a:t>2</a:t>
            </a:r>
            <a:r>
              <a:rPr lang="zh-CN" altLang="en-US" sz="2600" dirty="0">
                <a:solidFill>
                  <a:schemeClr val="accent2"/>
                </a:solidFill>
                <a:latin typeface="+mj-lt"/>
                <a:ea typeface="黑体" panose="02010609060101010101" pitchFamily="49" charset="-122"/>
                <a:cs typeface="+mn-ea"/>
              </a:rPr>
              <a:t>．掌握电子商务客户关系管理的内容与应用。</a:t>
            </a:r>
            <a:endParaRPr lang="zh-CN" altLang="en-US" sz="2600" dirty="0">
              <a:solidFill>
                <a:schemeClr val="accent2"/>
              </a:solidFill>
              <a:latin typeface="+mj-lt"/>
              <a:ea typeface="黑体" panose="02010609060101010101" pitchFamily="49" charset="-122"/>
              <a:cs typeface="+mn-ea"/>
            </a:endParaRPr>
          </a:p>
          <a:p>
            <a:pPr>
              <a:lnSpc>
                <a:spcPct val="120000"/>
              </a:lnSpc>
              <a:spcBef>
                <a:spcPts val="1000"/>
              </a:spcBef>
            </a:pPr>
            <a:r>
              <a:rPr lang="en-US" altLang="zh-CN" sz="2600" dirty="0">
                <a:solidFill>
                  <a:schemeClr val="accent2"/>
                </a:solidFill>
                <a:latin typeface="+mj-lt"/>
                <a:ea typeface="黑体" panose="02010609060101010101" pitchFamily="49" charset="-122"/>
                <a:cs typeface="+mn-ea"/>
              </a:rPr>
              <a:t>3</a:t>
            </a:r>
            <a:r>
              <a:rPr lang="zh-CN" altLang="en-US" sz="2600" dirty="0">
                <a:solidFill>
                  <a:schemeClr val="accent2"/>
                </a:solidFill>
                <a:latin typeface="+mj-lt"/>
                <a:ea typeface="黑体" panose="02010609060101010101" pitchFamily="49" charset="-122"/>
                <a:cs typeface="+mn-ea"/>
              </a:rPr>
              <a:t>．熟悉电子商务客户服务管理的内容。</a:t>
            </a:r>
            <a:endParaRPr lang="zh-CN" altLang="en-US" sz="2600" dirty="0">
              <a:solidFill>
                <a:schemeClr val="accent2"/>
              </a:solidFill>
              <a:latin typeface="+mj-lt"/>
              <a:ea typeface="黑体" panose="02010609060101010101" pitchFamily="49" charset="-122"/>
              <a:cs typeface="+mn-ea"/>
            </a:endParaRPr>
          </a:p>
        </p:txBody>
      </p:sp>
      <p:sp>
        <p:nvSpPr>
          <p:cNvPr id="3" name="文本框 2"/>
          <p:cNvSpPr txBox="1"/>
          <p:nvPr/>
        </p:nvSpPr>
        <p:spPr>
          <a:xfrm>
            <a:off x="985813" y="1340768"/>
            <a:ext cx="2656496" cy="584775"/>
          </a:xfrm>
          <a:prstGeom prst="rect">
            <a:avLst/>
          </a:prstGeom>
          <a:noFill/>
        </p:spPr>
        <p:txBody>
          <a:bodyPr wrap="none" rtlCol="0">
            <a:spAutoFit/>
          </a:bodyPr>
          <a:lstStyle/>
          <a:p>
            <a:pPr algn="l"/>
            <a:r>
              <a:rPr lang="en-US" altLang="zh-CN" sz="3200" b="1" dirty="0">
                <a:solidFill>
                  <a:srgbClr val="E7E6E6">
                    <a:lumMod val="25000"/>
                  </a:srgbClr>
                </a:solidFill>
                <a:latin typeface="方正大黑简体" panose="02000000000000000000" pitchFamily="65" charset="-122"/>
                <a:ea typeface="方正大黑简体" panose="02000000000000000000" pitchFamily="65" charset="-122"/>
                <a:sym typeface="+mn-ea"/>
              </a:rPr>
              <a:t>【知识目标】</a:t>
            </a:r>
            <a:endParaRPr lang="zh-CN" altLang="en-US" sz="3200" b="1" dirty="0">
              <a:latin typeface="方正大黑简体" panose="02000000000000000000" pitchFamily="65" charset="-122"/>
              <a:ea typeface="方正大黑简体" panose="02000000000000000000" pitchFamily="65" charset="-122"/>
              <a:sym typeface="+mn-ea"/>
            </a:endParaRPr>
          </a:p>
        </p:txBody>
      </p:sp>
      <p:sp>
        <p:nvSpPr>
          <p:cNvPr id="4" name="文本框 3"/>
          <p:cNvSpPr txBox="1"/>
          <p:nvPr/>
        </p:nvSpPr>
        <p:spPr>
          <a:xfrm>
            <a:off x="985813" y="4617517"/>
            <a:ext cx="9001000" cy="1180836"/>
          </a:xfrm>
          <a:prstGeom prst="rect">
            <a:avLst/>
          </a:prstGeom>
          <a:noFill/>
        </p:spPr>
        <p:txBody>
          <a:bodyPr wrap="square" rtlCol="0" anchor="t">
            <a:spAutoFit/>
          </a:bodyPr>
          <a:lstStyle/>
          <a:p>
            <a:pPr>
              <a:lnSpc>
                <a:spcPct val="120000"/>
              </a:lnSpc>
              <a:spcBef>
                <a:spcPts val="1000"/>
              </a:spcBef>
            </a:pPr>
            <a:r>
              <a:rPr lang="en-US" altLang="zh-CN" sz="2600" dirty="0">
                <a:solidFill>
                  <a:schemeClr val="accent2"/>
                </a:solidFill>
                <a:latin typeface="+mj-lt"/>
                <a:ea typeface="黑体" panose="02010609060101010101" pitchFamily="49" charset="-122"/>
                <a:cs typeface="+mj-ea"/>
                <a:sym typeface="+mn-ea"/>
              </a:rPr>
              <a:t>1</a:t>
            </a:r>
            <a:r>
              <a:rPr lang="zh-CN" altLang="en-US" sz="2600" dirty="0">
                <a:solidFill>
                  <a:schemeClr val="accent2"/>
                </a:solidFill>
                <a:latin typeface="+mj-lt"/>
                <a:ea typeface="黑体" panose="02010609060101010101" pitchFamily="49" charset="-122"/>
                <a:cs typeface="+mj-ea"/>
                <a:sym typeface="+mn-ea"/>
              </a:rPr>
              <a:t>．能够应用千牛客户运营平台对客户进行管理。</a:t>
            </a:r>
            <a:endParaRPr lang="zh-CN" altLang="en-US" sz="2600" dirty="0">
              <a:solidFill>
                <a:schemeClr val="accent2"/>
              </a:solidFill>
              <a:latin typeface="+mj-lt"/>
              <a:ea typeface="黑体" panose="02010609060101010101" pitchFamily="49" charset="-122"/>
              <a:cs typeface="+mj-ea"/>
              <a:sym typeface="+mn-ea"/>
            </a:endParaRPr>
          </a:p>
          <a:p>
            <a:pPr>
              <a:lnSpc>
                <a:spcPct val="120000"/>
              </a:lnSpc>
              <a:spcBef>
                <a:spcPts val="1000"/>
              </a:spcBef>
            </a:pPr>
            <a:r>
              <a:rPr lang="en-US" altLang="zh-CN" sz="2600" dirty="0">
                <a:solidFill>
                  <a:schemeClr val="accent2"/>
                </a:solidFill>
                <a:latin typeface="+mj-lt"/>
                <a:ea typeface="黑体" panose="02010609060101010101" pitchFamily="49" charset="-122"/>
                <a:cs typeface="+mj-ea"/>
                <a:sym typeface="+mn-ea"/>
              </a:rPr>
              <a:t>2</a:t>
            </a:r>
            <a:r>
              <a:rPr lang="zh-CN" altLang="en-US" sz="2600" dirty="0">
                <a:solidFill>
                  <a:schemeClr val="accent2"/>
                </a:solidFill>
                <a:latin typeface="+mj-lt"/>
                <a:ea typeface="黑体" panose="02010609060101010101" pitchFamily="49" charset="-122"/>
                <a:cs typeface="+mj-ea"/>
                <a:sym typeface="+mn-ea"/>
              </a:rPr>
              <a:t>．能够应用智能客服解决淘宝或天猫卖家的售后服务问题。</a:t>
            </a:r>
            <a:endParaRPr lang="zh-CN" altLang="en-US" sz="2600" dirty="0">
              <a:solidFill>
                <a:schemeClr val="accent2"/>
              </a:solidFill>
              <a:latin typeface="+mj-lt"/>
              <a:ea typeface="黑体" panose="02010609060101010101" pitchFamily="49" charset="-122"/>
              <a:cs typeface="+mj-ea"/>
              <a:sym typeface="+mn-ea"/>
            </a:endParaRPr>
          </a:p>
        </p:txBody>
      </p:sp>
      <p:sp>
        <p:nvSpPr>
          <p:cNvPr id="5" name="文本框 4"/>
          <p:cNvSpPr txBox="1"/>
          <p:nvPr/>
        </p:nvSpPr>
        <p:spPr>
          <a:xfrm>
            <a:off x="985813" y="3933056"/>
            <a:ext cx="2656496" cy="603499"/>
          </a:xfrm>
          <a:prstGeom prst="rect">
            <a:avLst/>
          </a:prstGeom>
          <a:noFill/>
        </p:spPr>
        <p:txBody>
          <a:bodyPr wrap="none" rtlCol="0">
            <a:spAutoFit/>
          </a:bodyPr>
          <a:lstStyle/>
          <a:p>
            <a:pPr algn="l" eaLnBrk="1" latinLnBrk="0" hangingPunct="1">
              <a:lnSpc>
                <a:spcPct val="110000"/>
              </a:lnSpc>
              <a:spcBef>
                <a:spcPts val="1000"/>
              </a:spcBef>
            </a:pPr>
            <a:r>
              <a:rPr lang="en-US" altLang="zh-CN" sz="3200" b="1" dirty="0">
                <a:solidFill>
                  <a:srgbClr val="E7E6E6">
                    <a:lumMod val="25000"/>
                  </a:srgbClr>
                </a:solidFill>
                <a:latin typeface="方正大黑简体" panose="02000000000000000000" pitchFamily="65" charset="-122"/>
                <a:ea typeface="方正大黑简体" panose="02000000000000000000" pitchFamily="65" charset="-122"/>
                <a:sym typeface="+mn-ea"/>
              </a:rPr>
              <a:t>【技能目标】</a:t>
            </a:r>
            <a:endParaRPr lang="en-US" altLang="zh-CN" sz="3200" b="1" dirty="0">
              <a:solidFill>
                <a:srgbClr val="E7E6E6">
                  <a:lumMod val="25000"/>
                </a:srgbClr>
              </a:solidFill>
              <a:latin typeface="方正大黑简体" panose="02000000000000000000" pitchFamily="65" charset="-122"/>
              <a:ea typeface="方正大黑简体" panose="02000000000000000000" pitchFamily="65" charset="-122"/>
              <a:sym typeface="+mn-ea"/>
            </a:endParaRP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8721" y="6128509"/>
            <a:ext cx="7958866" cy="430887"/>
          </a:xfrm>
          <a:prstGeom prst="rect">
            <a:avLst/>
          </a:prstGeom>
          <a:noFill/>
          <a:ln w="9525">
            <a:noFill/>
          </a:ln>
        </p:spPr>
        <p:txBody>
          <a:bodyPr wrap="square">
            <a:spAutoFit/>
          </a:bodyPr>
          <a:lstStyle/>
          <a:p>
            <a:pPr marL="0" indent="0" algn="ctr"/>
            <a:r>
              <a:rPr lang="zh-CN" altLang="en-US" sz="2200" dirty="0">
                <a:solidFill>
                  <a:schemeClr val="accent2"/>
                </a:solidFill>
                <a:latin typeface="+mj-lt"/>
                <a:ea typeface="黑体" panose="02010609060101010101" pitchFamily="49" charset="-122"/>
                <a:cs typeface="Times New Roman" panose="02020603050405020304" charset="0"/>
              </a:rPr>
              <a:t>图</a:t>
            </a:r>
            <a:r>
              <a:rPr lang="en-US" altLang="zh-CN" sz="2200" dirty="0">
                <a:solidFill>
                  <a:schemeClr val="accent2"/>
                </a:solidFill>
                <a:latin typeface="+mj-lt"/>
                <a:ea typeface="黑体" panose="02010609060101010101" pitchFamily="49" charset="-122"/>
                <a:cs typeface="Times New Roman" panose="02020603050405020304" charset="0"/>
              </a:rPr>
              <a:t>9.15  </a:t>
            </a:r>
            <a:r>
              <a:rPr lang="zh-CN" altLang="en-US" sz="2200" dirty="0">
                <a:solidFill>
                  <a:schemeClr val="accent2"/>
                </a:solidFill>
                <a:latin typeface="+mj-lt"/>
                <a:ea typeface="黑体" panose="02010609060101010101" pitchFamily="49" charset="-122"/>
                <a:cs typeface="Times New Roman" panose="02020603050405020304" charset="0"/>
              </a:rPr>
              <a:t>京东提供的多项服务</a:t>
            </a:r>
            <a:endParaRPr lang="zh-CN" altLang="en-US" sz="2200" dirty="0">
              <a:solidFill>
                <a:schemeClr val="accent2"/>
              </a:solidFill>
              <a:latin typeface="+mj-lt"/>
              <a:ea typeface="黑体" panose="02010609060101010101" pitchFamily="49" charset="-122"/>
              <a:cs typeface="Times New Roman" panose="02020603050405020304"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98081" y="990586"/>
            <a:ext cx="5400600" cy="4992800"/>
          </a:xfrm>
          <a:prstGeom prst="rect">
            <a:avLst/>
          </a:prstGeom>
          <a:effectLst>
            <a:outerShdw blurRad="50800" dist="38100" dir="2700000" algn="tl" rotWithShape="0">
              <a:prstClr val="black">
                <a:alpha val="40000"/>
              </a:prstClr>
            </a:outerShdw>
          </a:effectLst>
        </p:spPr>
      </p:pic>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1364033" y="1473417"/>
            <a:ext cx="4191529" cy="525721"/>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lnSpc>
                <a:spcPct val="110000"/>
              </a:lnSpc>
              <a:spcBef>
                <a:spcPts val="1500"/>
              </a:spcBef>
              <a:spcAft>
                <a:spcPts val="0"/>
              </a:spcAft>
              <a:buNone/>
            </a:pPr>
            <a:r>
              <a:rPr lang="en-US" altLang="zh-CN" sz="2800" b="1" dirty="0">
                <a:solidFill>
                  <a:schemeClr val="accent2"/>
                </a:solidFill>
                <a:latin typeface="Arial" panose="020B0604020202020204" pitchFamily="34" charset="0"/>
                <a:ea typeface="黑体" panose="02010609060101010101" pitchFamily="49" charset="-122"/>
                <a:cs typeface="Times New Roman" panose="02020603050405020304" charset="0"/>
                <a:sym typeface="+mn-ea"/>
              </a:rPr>
              <a:t>3. </a:t>
            </a:r>
            <a:r>
              <a:rPr lang="zh-CN" altLang="en-US" sz="2800" b="1" dirty="0">
                <a:solidFill>
                  <a:schemeClr val="accent2"/>
                </a:solidFill>
                <a:latin typeface="Arial" panose="020B0604020202020204" pitchFamily="34" charset="0"/>
                <a:ea typeface="黑体" panose="02010609060101010101" pitchFamily="49" charset="-122"/>
                <a:cs typeface="Times New Roman" panose="02020603050405020304" charset="0"/>
                <a:sym typeface="+mn-ea"/>
              </a:rPr>
              <a:t>售后客户服务策略</a:t>
            </a:r>
            <a:endParaRPr lang="zh-CN" altLang="en-US" sz="2800" b="1" dirty="0">
              <a:solidFill>
                <a:schemeClr val="accent2"/>
              </a:solidFill>
              <a:latin typeface="Arial" panose="020B0604020202020204" pitchFamily="34" charset="0"/>
              <a:ea typeface="黑体" panose="02010609060101010101" pitchFamily="49" charset="-122"/>
              <a:cs typeface="Times New Roman" panose="02020603050405020304" charset="0"/>
            </a:endParaRPr>
          </a:p>
        </p:txBody>
      </p:sp>
      <p:grpSp>
        <p:nvGrpSpPr>
          <p:cNvPr id="3" name="组合 2"/>
          <p:cNvGrpSpPr/>
          <p:nvPr/>
        </p:nvGrpSpPr>
        <p:grpSpPr>
          <a:xfrm>
            <a:off x="2425973" y="2391044"/>
            <a:ext cx="3479069" cy="3816706"/>
            <a:chOff x="672043" y="1742596"/>
            <a:chExt cx="3815338" cy="4185608"/>
          </a:xfrm>
        </p:grpSpPr>
        <p:sp>
          <p:nvSpPr>
            <p:cNvPr id="4" name="Rectangle: Rounded Corners 41"/>
            <p:cNvSpPr/>
            <p:nvPr/>
          </p:nvSpPr>
          <p:spPr>
            <a:xfrm>
              <a:off x="672043" y="1742596"/>
              <a:ext cx="3815338" cy="4185608"/>
            </a:xfrm>
            <a:prstGeom prst="roundRect">
              <a:avLst>
                <a:gd name="adj" fmla="val 5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 name="Freeform: Shape 49"/>
            <p:cNvSpPr/>
            <p:nvPr/>
          </p:nvSpPr>
          <p:spPr bwMode="auto">
            <a:xfrm>
              <a:off x="2207054" y="2025634"/>
              <a:ext cx="745316" cy="745316"/>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rgbClr val="F8F8F8"/>
            </a:solidFill>
            <a:ln>
              <a:noFill/>
            </a:ln>
          </p:spPr>
          <p:txBody>
            <a:bodyPr anchor="ctr"/>
            <a:lstStyle/>
            <a:p>
              <a:pPr algn="ctr"/>
            </a:p>
          </p:txBody>
        </p:sp>
        <p:sp>
          <p:nvSpPr>
            <p:cNvPr id="6" name="矩形 5"/>
            <p:cNvSpPr/>
            <p:nvPr/>
          </p:nvSpPr>
          <p:spPr>
            <a:xfrm>
              <a:off x="1055302" y="3599029"/>
              <a:ext cx="3048820" cy="1408111"/>
            </a:xfrm>
            <a:prstGeom prst="rect">
              <a:avLst/>
            </a:prstGeom>
          </p:spPr>
          <p:txBody>
            <a:bodyPr wrap="square">
              <a:spAutoFit/>
            </a:bodyPr>
            <a:lstStyle/>
            <a:p>
              <a:pPr algn="ctr">
                <a:lnSpc>
                  <a:spcPct val="150000"/>
                </a:lnSpc>
              </a:pPr>
              <a:r>
                <a:rPr lang="zh-CN" altLang="en-US" sz="2800" dirty="0">
                  <a:solidFill>
                    <a:schemeClr val="accent2"/>
                  </a:solidFill>
                  <a:latin typeface="黑体" panose="02010609060101010101" pitchFamily="49" charset="-122"/>
                  <a:ea typeface="黑体" panose="02010609060101010101" pitchFamily="49" charset="-122"/>
                  <a:cs typeface="Times New Roman" panose="02020603050405020304" charset="0"/>
                </a:rPr>
                <a:t>向客户提供持续的支持服务</a:t>
              </a:r>
              <a:endParaRPr lang="zh-CN" altLang="en-US" sz="28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grpSp>
      <p:grpSp>
        <p:nvGrpSpPr>
          <p:cNvPr id="7" name="组合 6"/>
          <p:cNvGrpSpPr/>
          <p:nvPr/>
        </p:nvGrpSpPr>
        <p:grpSpPr>
          <a:xfrm>
            <a:off x="6687799" y="2391139"/>
            <a:ext cx="3479003" cy="3816328"/>
            <a:chOff x="4727327" y="1742596"/>
            <a:chExt cx="3815264" cy="4185193"/>
          </a:xfrm>
        </p:grpSpPr>
        <p:sp>
          <p:nvSpPr>
            <p:cNvPr id="8" name="Rectangle: Rounded Corners 53"/>
            <p:cNvSpPr/>
            <p:nvPr/>
          </p:nvSpPr>
          <p:spPr>
            <a:xfrm>
              <a:off x="4727327" y="1742596"/>
              <a:ext cx="3815264" cy="4185193"/>
            </a:xfrm>
            <a:prstGeom prst="roundRect">
              <a:avLst>
                <a:gd name="adj" fmla="val 5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9" name="Freeform: Shape 50"/>
            <p:cNvSpPr/>
            <p:nvPr/>
          </p:nvSpPr>
          <p:spPr bwMode="auto">
            <a:xfrm>
              <a:off x="6262302" y="2025634"/>
              <a:ext cx="745316" cy="745316"/>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rgbClr val="F8F8F8"/>
            </a:solidFill>
            <a:ln>
              <a:noFill/>
            </a:ln>
          </p:spPr>
          <p:txBody>
            <a:bodyPr anchor="ctr"/>
            <a:lstStyle/>
            <a:p>
              <a:pPr algn="ctr"/>
            </a:p>
          </p:txBody>
        </p:sp>
        <p:sp>
          <p:nvSpPr>
            <p:cNvPr id="10" name="矩形 9"/>
            <p:cNvSpPr/>
            <p:nvPr/>
          </p:nvSpPr>
          <p:spPr>
            <a:xfrm>
              <a:off x="5128232" y="3598925"/>
              <a:ext cx="3013453" cy="592988"/>
            </a:xfrm>
            <a:prstGeom prst="rect">
              <a:avLst/>
            </a:prstGeom>
          </p:spPr>
          <p:txBody>
            <a:bodyPr wrap="square">
              <a:spAutoFit/>
            </a:bodyPr>
            <a:lstStyle/>
            <a:p>
              <a:pPr algn="just">
                <a:lnSpc>
                  <a:spcPct val="120000"/>
                </a:lnSpc>
              </a:pPr>
              <a:r>
                <a:rPr lang="zh-CN" altLang="en-US" sz="2800" dirty="0">
                  <a:solidFill>
                    <a:srgbClr val="F8F8F8"/>
                  </a:solidFill>
                  <a:latin typeface="黑体" panose="02010609060101010101" pitchFamily="49" charset="-122"/>
                  <a:ea typeface="黑体" panose="02010609060101010101" pitchFamily="49" charset="-122"/>
                  <a:cs typeface="Times New Roman" panose="02020603050405020304" charset="0"/>
                </a:rPr>
                <a:t>良好的退货服务</a:t>
              </a:r>
              <a:endParaRPr lang="zh-CN" altLang="en-US" sz="2800" dirty="0">
                <a:solidFill>
                  <a:srgbClr val="F8F8F8"/>
                </a:solidFill>
                <a:latin typeface="黑体" panose="02010609060101010101" pitchFamily="49" charset="-122"/>
                <a:ea typeface="黑体" panose="02010609060101010101" pitchFamily="49" charset="-122"/>
                <a:cs typeface="Times New Roman" panose="02020603050405020304" charset="0"/>
              </a:endParaRPr>
            </a:p>
          </p:txBody>
        </p:sp>
      </p:grpSp>
      <p:sp>
        <p:nvSpPr>
          <p:cNvPr id="11" name="文本框 10"/>
          <p:cNvSpPr txBox="1"/>
          <p:nvPr/>
        </p:nvSpPr>
        <p:spPr>
          <a:xfrm>
            <a:off x="7537965" y="1412717"/>
            <a:ext cx="3600400" cy="768350"/>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p>
            <a:r>
              <a:rPr lang="zh-CN" altLang="en-US" sz="2200" dirty="0">
                <a:solidFill>
                  <a:srgbClr val="FFFFFF"/>
                </a:solidFill>
                <a:latin typeface="黑体" panose="02010609060101010101" pitchFamily="49" charset="-122"/>
                <a:ea typeface="黑体" panose="02010609060101010101" pitchFamily="49" charset="-122"/>
                <a:hlinkClick r:id="rId1" action="ppaction://hlinkfile"/>
              </a:rPr>
              <a:t>点击视频：趣说各大电商平台的售后服务</a:t>
            </a:r>
            <a:endParaRPr lang="zh-CN" altLang="en-US" sz="2200" dirty="0">
              <a:solidFill>
                <a:srgbClr val="FFFFFF"/>
              </a:solidFill>
              <a:latin typeface="黑体" panose="02010609060101010101" pitchFamily="49" charset="-122"/>
              <a:ea typeface="黑体" panose="02010609060101010101" pitchFamily="49" charset="-122"/>
            </a:endParaRPr>
          </a:p>
        </p:txBody>
      </p:sp>
      <p:pic>
        <p:nvPicPr>
          <p:cNvPr id="12" name="图片 11">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1812" y="1399508"/>
            <a:ext cx="795124" cy="79512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gtEl>
                                      </p:cBhvr>
                                    </p:animEffect>
                                  </p:childTnLst>
                                </p:cTn>
                              </p:par>
                              <p:par>
                                <p:cTn id="20" presetID="25" presetClass="entr" presetSubtype="0" fill="hold" nodeType="withEffect">
                                  <p:stCondLst>
                                    <p:cond delay="25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7"/>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5882" y="1243628"/>
            <a:ext cx="10184997" cy="3985706"/>
          </a:xfrm>
          <a:prstGeom prst="rect">
            <a:avLst/>
          </a:prstGeom>
        </p:spPr>
        <p:txBody>
          <a:bodyPr wrap="square">
            <a:spAutoFit/>
          </a:bodyPr>
          <a:lstStyle/>
          <a:p>
            <a:pPr algn="just">
              <a:lnSpc>
                <a:spcPct val="140000"/>
              </a:lnSpc>
              <a:spcBef>
                <a:spcPts val="1000"/>
              </a:spcBef>
            </a:pPr>
            <a:r>
              <a:rPr lang="zh-CN" altLang="en-US" sz="3600" dirty="0">
                <a:solidFill>
                  <a:schemeClr val="accent2"/>
                </a:solidFill>
                <a:latin typeface="方正大黑简体" panose="02000000000000000000" pitchFamily="65" charset="-122"/>
                <a:ea typeface="方正大黑简体" panose="02000000000000000000" pitchFamily="65" charset="-122"/>
              </a:rPr>
              <a:t>二、千牛接待中心的设置</a:t>
            </a:r>
            <a:endParaRPr lang="en-US" altLang="zh-CN" sz="3600" dirty="0">
              <a:solidFill>
                <a:schemeClr val="accent2"/>
              </a:solidFill>
              <a:latin typeface="方正大黑简体" panose="02000000000000000000" pitchFamily="65" charset="-122"/>
              <a:ea typeface="方正大黑简体" panose="02000000000000000000" pitchFamily="65"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为了更好地与客户保持长期、稳定的关系，卖家需要和客户随时进行互动，这就需要建立与客户沟通的通道。目前，淘宝网常用的即时沟通工具是千牛工作平台的接待中心。</a:t>
            </a:r>
            <a:endParaRPr lang="zh-CN" altLang="en-US" sz="2600" dirty="0">
              <a:solidFill>
                <a:schemeClr val="accent2"/>
              </a:solidFill>
              <a:latin typeface="+mj-lt"/>
              <a:ea typeface="黑体" panose="02010609060101010101" pitchFamily="49" charset="-122"/>
            </a:endParaRPr>
          </a:p>
          <a:p>
            <a:pPr marL="972185" indent="-457200" algn="just">
              <a:lnSpc>
                <a:spcPct val="140000"/>
              </a:lnSpc>
              <a:spcBef>
                <a:spcPts val="1000"/>
              </a:spcBef>
              <a:buClr>
                <a:srgbClr val="0070C0"/>
              </a:buClr>
              <a:buFont typeface="Wingdings" panose="05000000000000000000" pitchFamily="2" charset="2"/>
              <a:buChar char="Ø"/>
            </a:pPr>
            <a:r>
              <a:rPr lang="zh-CN" altLang="en-US" sz="2600" dirty="0">
                <a:solidFill>
                  <a:schemeClr val="accent2"/>
                </a:solidFill>
                <a:latin typeface="+mj-lt"/>
                <a:ea typeface="黑体" panose="02010609060101010101" pitchFamily="49" charset="-122"/>
              </a:rPr>
              <a:t>编辑卖家基本资料</a:t>
            </a:r>
            <a:endParaRPr lang="zh-CN" altLang="en-US" sz="2600" dirty="0">
              <a:solidFill>
                <a:schemeClr val="accent2"/>
              </a:solidFill>
              <a:latin typeface="+mj-lt"/>
              <a:ea typeface="黑体" panose="02010609060101010101" pitchFamily="49" charset="-122"/>
            </a:endParaRPr>
          </a:p>
          <a:p>
            <a:pPr marL="972185" indent="-457200" algn="just">
              <a:lnSpc>
                <a:spcPct val="140000"/>
              </a:lnSpc>
              <a:spcBef>
                <a:spcPts val="1000"/>
              </a:spcBef>
              <a:buClr>
                <a:srgbClr val="0070C0"/>
              </a:buClr>
              <a:buFont typeface="Wingdings" panose="05000000000000000000" pitchFamily="2" charset="2"/>
              <a:buChar char="Ø"/>
            </a:pPr>
            <a:r>
              <a:rPr lang="zh-CN" altLang="en-US" sz="2600" dirty="0">
                <a:solidFill>
                  <a:schemeClr val="accent2"/>
                </a:solidFill>
                <a:latin typeface="+mj-lt"/>
                <a:ea typeface="黑体" panose="02010609060101010101" pitchFamily="49" charset="-122"/>
              </a:rPr>
              <a:t>设置自动回复</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5558" y="1304680"/>
            <a:ext cx="11245645" cy="4269951"/>
          </a:xfrm>
          <a:prstGeom prst="rect">
            <a:avLst/>
          </a:prstGeom>
          <a:noFill/>
        </p:spPr>
        <p:txBody>
          <a:bodyPr wrap="square" rtlCol="0" anchor="t">
            <a:spAutoFit/>
          </a:bodyPr>
          <a:lstStyle/>
          <a:p>
            <a:pPr algn="ctr">
              <a:spcBef>
                <a:spcPts val="1000"/>
              </a:spcBef>
            </a:pPr>
            <a:r>
              <a:rPr lang="zh-CN" altLang="en-US" sz="3200" dirty="0">
                <a:solidFill>
                  <a:srgbClr val="0070C0"/>
                </a:solidFill>
                <a:latin typeface="方正大黑简体" panose="02000000000000000000" pitchFamily="65" charset="-122"/>
                <a:ea typeface="方正大黑简体" panose="02000000000000000000" pitchFamily="65" charset="-122"/>
                <a:cs typeface="+mn-ea"/>
              </a:rPr>
              <a:t>千牛接待中心</a:t>
            </a:r>
            <a:endParaRPr lang="en-US" altLang="zh-CN" sz="3200" dirty="0">
              <a:solidFill>
                <a:srgbClr val="0070C0"/>
              </a:solidFill>
              <a:latin typeface="方正大黑简体" panose="02000000000000000000" pitchFamily="65" charset="-122"/>
              <a:ea typeface="方正大黑简体" panose="02000000000000000000" pitchFamily="65" charset="-122"/>
              <a:cs typeface="+mn-ea"/>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cs typeface="+mn-ea"/>
              </a:rPr>
              <a:t>淘宝网店接待客户、与客户沟通常用千牛工作台的旺旺模式。旺旺模式由阿里旺旺卖家版升级而来，也称千牛接待中心。阿里旺旺是淘宝网的即时交流工具，可以轻松实现在线沟通。淘宝网的用户之所以习惯使用阿里旺旺来沟通和交流，并不仅仅是因为可以即时看到对方的淘宝会员名和相关资料、直接显示网址链接的安全性，更重要的是如果使用外部聊天工具，一旦出现交易争议或纠纷，淘宝网管理方就无法核实淘宝会员的真实身份和对话记录的真实性，外部聊天工具上的对话记录无法作为证据，而使用阿里旺旺则能避免这一问题。</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560211" y="6311665"/>
            <a:ext cx="5076340" cy="430887"/>
          </a:xfrm>
          <a:prstGeom prst="rect">
            <a:avLst/>
          </a:prstGeom>
          <a:noFill/>
          <a:ln w="9525">
            <a:noFill/>
          </a:ln>
        </p:spPr>
        <p:txBody>
          <a:bodyPr wrap="square">
            <a:spAutoFit/>
          </a:bodyPr>
          <a:lstStyle/>
          <a:p>
            <a:pPr marL="0" indent="127000"/>
            <a:r>
              <a:rPr lang="zh-CN" altLang="en-US" sz="2200" dirty="0">
                <a:solidFill>
                  <a:schemeClr val="accent2"/>
                </a:solidFill>
                <a:latin typeface="+mj-lt"/>
                <a:ea typeface="黑体" panose="02010609060101010101" pitchFamily="49" charset="-122"/>
                <a:cs typeface="Times New Roman" panose="02020603050405020304" charset="0"/>
              </a:rPr>
              <a:t>图</a:t>
            </a:r>
            <a:r>
              <a:rPr lang="en-US" sz="2200" dirty="0">
                <a:solidFill>
                  <a:schemeClr val="accent2"/>
                </a:solidFill>
                <a:latin typeface="+mj-lt"/>
                <a:ea typeface="黑体" panose="02010609060101010101" pitchFamily="49" charset="-122"/>
                <a:cs typeface="Times New Roman" panose="02020603050405020304" charset="0"/>
              </a:rPr>
              <a:t>9.16  </a:t>
            </a:r>
            <a:r>
              <a:rPr lang="zh-CN" altLang="en-US" sz="2200" dirty="0">
                <a:solidFill>
                  <a:schemeClr val="accent2"/>
                </a:solidFill>
                <a:latin typeface="+mj-lt"/>
                <a:ea typeface="黑体" panose="02010609060101010101" pitchFamily="49" charset="-122"/>
                <a:cs typeface="Times New Roman" panose="02020603050405020304" charset="0"/>
              </a:rPr>
              <a:t>千牛工作台“接待中心”入口</a:t>
            </a:r>
            <a:endParaRPr lang="zh-CN" altLang="en-US" sz="2200" dirty="0">
              <a:solidFill>
                <a:schemeClr val="accent2"/>
              </a:solidFill>
              <a:latin typeface="+mj-lt"/>
              <a:ea typeface="黑体" panose="02010609060101010101" pitchFamily="49" charset="-122"/>
              <a:cs typeface="Times New Roman" panose="02020603050405020304" charset="0"/>
            </a:endParaRPr>
          </a:p>
        </p:txBody>
      </p:sp>
      <p:grpSp>
        <p:nvGrpSpPr>
          <p:cNvPr id="3" name="组合 602"/>
          <p:cNvGrpSpPr/>
          <p:nvPr/>
        </p:nvGrpSpPr>
        <p:grpSpPr bwMode="auto">
          <a:xfrm>
            <a:off x="1345853" y="3216838"/>
            <a:ext cx="9505056" cy="3021658"/>
            <a:chOff x="2557" y="149"/>
            <a:chExt cx="6847" cy="2181"/>
          </a:xfrm>
          <a:effectLst>
            <a:outerShdw blurRad="50800" dist="38100" dir="2700000" algn="tl" rotWithShape="0">
              <a:prstClr val="black">
                <a:alpha val="40000"/>
              </a:prstClr>
            </a:outerShdw>
          </a:effectLst>
        </p:grpSpPr>
        <p:pic>
          <p:nvPicPr>
            <p:cNvPr id="600" name="图片 16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58" y="150"/>
              <a:ext cx="6840" cy="2180"/>
            </a:xfrm>
            <a:prstGeom prst="rect">
              <a:avLst/>
            </a:prstGeom>
            <a:noFill/>
            <a:extLst>
              <a:ext uri="{909E8E84-426E-40DD-AFC4-6F175D3DCCD1}">
                <a14:hiddenFill xmlns:a14="http://schemas.microsoft.com/office/drawing/2010/main">
                  <a:solidFill>
                    <a:srgbClr val="FFFFFF"/>
                  </a:solidFill>
                </a14:hiddenFill>
              </a:ext>
            </a:extLst>
          </p:spPr>
        </p:pic>
        <p:sp>
          <p:nvSpPr>
            <p:cNvPr id="8" name="任意多边形 601"/>
            <p:cNvSpPr/>
            <p:nvPr/>
          </p:nvSpPr>
          <p:spPr bwMode="auto">
            <a:xfrm>
              <a:off x="2557" y="149"/>
              <a:ext cx="6847" cy="2171"/>
            </a:xfrm>
            <a:custGeom>
              <a:avLst/>
              <a:gdLst>
                <a:gd name="T0" fmla="*/ 0 w 6847"/>
                <a:gd name="T1" fmla="*/ 2170 h 2171"/>
                <a:gd name="T2" fmla="*/ 6846 w 6847"/>
                <a:gd name="T3" fmla="*/ 2170 h 2171"/>
                <a:gd name="T4" fmla="*/ 6846 w 6847"/>
                <a:gd name="T5" fmla="*/ 0 h 2171"/>
                <a:gd name="T6" fmla="*/ 0 w 6847"/>
                <a:gd name="T7" fmla="*/ 0 h 2171"/>
                <a:gd name="T8" fmla="*/ 0 w 6847"/>
                <a:gd name="T9" fmla="*/ 2170 h 2171"/>
                <a:gd name="T10" fmla="*/ 0 w 6847"/>
                <a:gd name="T11" fmla="*/ 0 h 2171"/>
                <a:gd name="T12" fmla="*/ 6847 w 6847"/>
                <a:gd name="T13" fmla="*/ 2171 h 2171"/>
              </a:gdLst>
              <a:ahLst/>
              <a:cxnLst>
                <a:cxn ang="0">
                  <a:pos x="T0" y="T1"/>
                </a:cxn>
                <a:cxn ang="0">
                  <a:pos x="T2" y="T3"/>
                </a:cxn>
                <a:cxn ang="0">
                  <a:pos x="T4" y="T5"/>
                </a:cxn>
                <a:cxn ang="0">
                  <a:pos x="T6" y="T7"/>
                </a:cxn>
                <a:cxn ang="0">
                  <a:pos x="T8" y="T9"/>
                </a:cxn>
              </a:cxnLst>
              <a:rect l="T10" t="T11" r="T12" b="T13"/>
              <a:pathLst>
                <a:path w="6847" h="2171">
                  <a:moveTo>
                    <a:pt x="0" y="2170"/>
                  </a:moveTo>
                  <a:lnTo>
                    <a:pt x="6846" y="2170"/>
                  </a:lnTo>
                  <a:lnTo>
                    <a:pt x="6846" y="0"/>
                  </a:lnTo>
                  <a:lnTo>
                    <a:pt x="0" y="0"/>
                  </a:lnTo>
                  <a:lnTo>
                    <a:pt x="0" y="2170"/>
                  </a:lnTo>
                  <a:close/>
                </a:path>
              </a:pathLst>
            </a:custGeom>
            <a:noFill/>
            <a:ln w="6032">
              <a:solidFill>
                <a:srgbClr val="231F2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9" name="矩形 8"/>
          <p:cNvSpPr/>
          <p:nvPr/>
        </p:nvSpPr>
        <p:spPr>
          <a:xfrm>
            <a:off x="746926" y="908720"/>
            <a:ext cx="10709123" cy="2233432"/>
          </a:xfrm>
          <a:prstGeom prst="rect">
            <a:avLst/>
          </a:prstGeom>
        </p:spPr>
        <p:txBody>
          <a:bodyPr wrap="square">
            <a:spAutoFit/>
          </a:bodyPr>
          <a:lstStyle/>
          <a:p>
            <a:pPr indent="612140" algn="just">
              <a:spcBef>
                <a:spcPts val="1000"/>
              </a:spcBef>
            </a:pPr>
            <a:r>
              <a:rPr lang="en-US" altLang="zh-CN" sz="2600" b="1" dirty="0">
                <a:solidFill>
                  <a:schemeClr val="accent2"/>
                </a:solidFill>
                <a:latin typeface="+mj-lt"/>
                <a:ea typeface="黑体" panose="02010609060101010101" pitchFamily="49" charset="-122"/>
              </a:rPr>
              <a:t>1</a:t>
            </a:r>
            <a:r>
              <a:rPr lang="zh-CN" altLang="en-US" sz="2600" b="1" dirty="0">
                <a:solidFill>
                  <a:schemeClr val="accent2"/>
                </a:solidFill>
                <a:latin typeface="+mj-lt"/>
                <a:ea typeface="黑体" panose="02010609060101010101" pitchFamily="49" charset="-122"/>
              </a:rPr>
              <a:t>．编辑卖家基本资料</a:t>
            </a:r>
            <a:endParaRPr lang="zh-CN" altLang="en-US" sz="2600" b="1"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1</a:t>
            </a:r>
            <a:r>
              <a:rPr lang="zh-CN" altLang="en-US" sz="2600" dirty="0">
                <a:solidFill>
                  <a:schemeClr val="accent2"/>
                </a:solidFill>
                <a:latin typeface="+mj-lt"/>
                <a:ea typeface="黑体" panose="02010609060101010101" pitchFamily="49" charset="-122"/>
              </a:rPr>
              <a:t>）登录千牛工作台后，可直接单击页面右上角的“接待中心”（如图</a:t>
            </a:r>
            <a:r>
              <a:rPr lang="en-US" altLang="zh-CN" sz="2600" dirty="0">
                <a:solidFill>
                  <a:schemeClr val="accent2"/>
                </a:solidFill>
                <a:latin typeface="+mj-lt"/>
                <a:ea typeface="黑体" panose="02010609060101010101" pitchFamily="49" charset="-122"/>
              </a:rPr>
              <a:t>9.16</a:t>
            </a:r>
            <a:r>
              <a:rPr lang="zh-CN" altLang="en-US" sz="2600" dirty="0">
                <a:solidFill>
                  <a:schemeClr val="accent2"/>
                </a:solidFill>
                <a:latin typeface="+mj-lt"/>
                <a:ea typeface="黑体" panose="02010609060101010101" pitchFamily="49" charset="-122"/>
              </a:rPr>
              <a:t>所示），或者直接单击千牛悬浮条中的“接待中心”按钮（如图</a:t>
            </a:r>
            <a:r>
              <a:rPr lang="en-US" altLang="zh-CN" sz="2600" dirty="0">
                <a:solidFill>
                  <a:schemeClr val="accent2"/>
                </a:solidFill>
                <a:latin typeface="+mj-lt"/>
                <a:ea typeface="黑体" panose="02010609060101010101" pitchFamily="49" charset="-122"/>
              </a:rPr>
              <a:t>9.17</a:t>
            </a:r>
            <a:r>
              <a:rPr lang="zh-CN" altLang="en-US" sz="2600" dirty="0">
                <a:solidFill>
                  <a:schemeClr val="accent2"/>
                </a:solidFill>
                <a:latin typeface="+mj-lt"/>
                <a:ea typeface="黑体" panose="02010609060101010101" pitchFamily="49" charset="-122"/>
              </a:rPr>
              <a:t>所示）。</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508976" y="4509120"/>
            <a:ext cx="3178810" cy="430887"/>
          </a:xfrm>
          <a:prstGeom prst="rect">
            <a:avLst/>
          </a:prstGeom>
          <a:noFill/>
          <a:ln w="9525">
            <a:noFill/>
          </a:ln>
        </p:spPr>
        <p:txBody>
          <a:bodyPr wrap="square">
            <a:spAutoFit/>
          </a:bodyPr>
          <a:lstStyle/>
          <a:p>
            <a:pPr marL="0" indent="127000" algn="ctr"/>
            <a:r>
              <a:rPr lang="zh-CN" altLang="en-US" sz="2200" dirty="0">
                <a:solidFill>
                  <a:schemeClr val="accent2"/>
                </a:solidFill>
                <a:latin typeface="+mj-lt"/>
                <a:ea typeface="黑体" panose="02010609060101010101" pitchFamily="49" charset="-122"/>
                <a:cs typeface="Times New Roman" panose="02020603050405020304" charset="0"/>
              </a:rPr>
              <a:t>图</a:t>
            </a:r>
            <a:r>
              <a:rPr lang="en-US" sz="2200" dirty="0">
                <a:solidFill>
                  <a:schemeClr val="accent2"/>
                </a:solidFill>
                <a:latin typeface="+mj-lt"/>
                <a:ea typeface="黑体" panose="02010609060101010101" pitchFamily="49" charset="-122"/>
                <a:cs typeface="Times New Roman" panose="02020603050405020304" charset="0"/>
              </a:rPr>
              <a:t>9.17  </a:t>
            </a:r>
            <a:r>
              <a:rPr lang="zh-CN" altLang="en-US" sz="2200" dirty="0">
                <a:solidFill>
                  <a:schemeClr val="accent2"/>
                </a:solidFill>
                <a:latin typeface="+mj-lt"/>
                <a:ea typeface="黑体" panose="02010609060101010101" pitchFamily="49" charset="-122"/>
                <a:cs typeface="Times New Roman" panose="02020603050405020304" charset="0"/>
              </a:rPr>
              <a:t>千牛悬浮条</a:t>
            </a:r>
            <a:endParaRPr lang="zh-CN" altLang="en-US" sz="2200" dirty="0">
              <a:solidFill>
                <a:schemeClr val="accent2"/>
              </a:solidFill>
              <a:latin typeface="+mj-lt"/>
              <a:ea typeface="黑体" panose="02010609060101010101" pitchFamily="49" charset="-122"/>
              <a:cs typeface="Times New Roman" panose="02020603050405020304"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73945" y="2488534"/>
            <a:ext cx="7848872" cy="1780943"/>
          </a:xfrm>
          <a:prstGeom prst="rect">
            <a:avLst/>
          </a:prstGeom>
          <a:effectLst>
            <a:outerShdw blurRad="50800" dist="38100" dir="2700000" algn="tl" rotWithShape="0">
              <a:prstClr val="black">
                <a:alpha val="40000"/>
              </a:prstClr>
            </a:outerShdw>
          </a:effectLst>
        </p:spPr>
      </p:pic>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10473" y="6135380"/>
            <a:ext cx="4356260" cy="430887"/>
          </a:xfrm>
          <a:prstGeom prst="rect">
            <a:avLst/>
          </a:prstGeom>
          <a:noFill/>
          <a:ln w="9525">
            <a:noFill/>
          </a:ln>
        </p:spPr>
        <p:txBody>
          <a:bodyPr wrap="square">
            <a:spAutoFit/>
          </a:bodyPr>
          <a:lstStyle/>
          <a:p>
            <a:pPr marL="0" indent="127000"/>
            <a:r>
              <a:rPr lang="zh-CN" altLang="en-US" sz="2200" dirty="0">
                <a:solidFill>
                  <a:schemeClr val="accent2"/>
                </a:solidFill>
                <a:latin typeface="+mj-lt"/>
                <a:ea typeface="黑体" panose="02010609060101010101" pitchFamily="49" charset="-122"/>
                <a:cs typeface="Times New Roman" panose="02020603050405020304" charset="0"/>
              </a:rPr>
              <a:t>图</a:t>
            </a:r>
            <a:r>
              <a:rPr lang="en-US" sz="2200" dirty="0">
                <a:solidFill>
                  <a:schemeClr val="accent2"/>
                </a:solidFill>
                <a:latin typeface="+mj-lt"/>
                <a:ea typeface="黑体" panose="02010609060101010101" pitchFamily="49" charset="-122"/>
                <a:cs typeface="Times New Roman" panose="02020603050405020304" charset="0"/>
              </a:rPr>
              <a:t>9.18  </a:t>
            </a:r>
            <a:r>
              <a:rPr lang="zh-CN" altLang="en-US" sz="2200" dirty="0">
                <a:solidFill>
                  <a:schemeClr val="accent2"/>
                </a:solidFill>
                <a:latin typeface="+mj-lt"/>
                <a:ea typeface="黑体" panose="02010609060101010101" pitchFamily="49" charset="-122"/>
                <a:cs typeface="Times New Roman" panose="02020603050405020304" charset="0"/>
              </a:rPr>
              <a:t>“千牛接待中心”页面</a:t>
            </a:r>
            <a:endParaRPr lang="zh-CN" altLang="en-US" sz="2200" dirty="0">
              <a:solidFill>
                <a:schemeClr val="accent2"/>
              </a:solidFill>
              <a:latin typeface="+mj-lt"/>
              <a:ea typeface="黑体" panose="02010609060101010101" pitchFamily="49" charset="-122"/>
              <a:cs typeface="Times New Roman" panose="02020603050405020304" charset="0"/>
            </a:endParaRPr>
          </a:p>
        </p:txBody>
      </p:sp>
      <p:pic>
        <p:nvPicPr>
          <p:cNvPr id="7" name="图片 6"/>
          <p:cNvPicPr>
            <a:picLocks noChangeAspect="1"/>
          </p:cNvPicPr>
          <p:nvPr/>
        </p:nvPicPr>
        <p:blipFill>
          <a:blip r:embed="rId1"/>
          <a:stretch>
            <a:fillRect/>
          </a:stretch>
        </p:blipFill>
        <p:spPr>
          <a:xfrm>
            <a:off x="2281957" y="3265652"/>
            <a:ext cx="9050710" cy="2745044"/>
          </a:xfrm>
          <a:prstGeom prst="rect">
            <a:avLst/>
          </a:prstGeom>
          <a:effectLst>
            <a:outerShdw blurRad="50800" dist="38100" dir="5400000" algn="t" rotWithShape="0">
              <a:prstClr val="black">
                <a:alpha val="40000"/>
              </a:prstClr>
            </a:outerShdw>
          </a:effectLst>
        </p:spPr>
      </p:pic>
      <p:sp>
        <p:nvSpPr>
          <p:cNvPr id="2" name="矩形 1"/>
          <p:cNvSpPr/>
          <p:nvPr/>
        </p:nvSpPr>
        <p:spPr>
          <a:xfrm>
            <a:off x="746926" y="908720"/>
            <a:ext cx="10709123" cy="2265236"/>
          </a:xfrm>
          <a:prstGeom prst="rect">
            <a:avLst/>
          </a:prstGeom>
        </p:spPr>
        <p:txBody>
          <a:bodyPr wrap="square">
            <a:spAutoFit/>
          </a:bodyPr>
          <a:lstStyle/>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2</a:t>
            </a:r>
            <a:r>
              <a:rPr lang="zh-CN" altLang="en-US" sz="2600" dirty="0">
                <a:solidFill>
                  <a:schemeClr val="accent2"/>
                </a:solidFill>
                <a:latin typeface="+mj-lt"/>
                <a:ea typeface="黑体" panose="02010609060101010101" pitchFamily="49" charset="-122"/>
              </a:rPr>
              <a:t>）进入“千牛接待中心”页面，如图</a:t>
            </a:r>
            <a:r>
              <a:rPr lang="en-US" altLang="zh-CN" sz="2600" dirty="0">
                <a:solidFill>
                  <a:schemeClr val="accent2"/>
                </a:solidFill>
                <a:latin typeface="+mj-lt"/>
                <a:ea typeface="黑体" panose="02010609060101010101" pitchFamily="49" charset="-122"/>
              </a:rPr>
              <a:t>9.18</a:t>
            </a:r>
            <a:r>
              <a:rPr lang="zh-CN" altLang="en-US" sz="2600" dirty="0">
                <a:solidFill>
                  <a:schemeClr val="accent2"/>
                </a:solidFill>
                <a:latin typeface="+mj-lt"/>
                <a:ea typeface="黑体" panose="02010609060101010101" pitchFamily="49" charset="-122"/>
              </a:rPr>
              <a:t>所示，单击接待中心页面左上角的旺旺名，即可打开“个人资料”页面，单击“修改”可进入“修改头像”页面，单击“编辑”可以对“姓名”“个人信息”等资料进行修改。</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091857" y="6381328"/>
            <a:ext cx="6013049" cy="430887"/>
          </a:xfrm>
          <a:prstGeom prst="rect">
            <a:avLst/>
          </a:prstGeom>
          <a:noFill/>
          <a:ln w="9525">
            <a:noFill/>
          </a:ln>
        </p:spPr>
        <p:txBody>
          <a:bodyPr wrap="square">
            <a:spAutoFit/>
          </a:bodyPr>
          <a:lstStyle/>
          <a:p>
            <a:pPr marL="0" indent="127000" algn="ctr"/>
            <a:r>
              <a:rPr lang="zh-CN" altLang="en-US" sz="2200" dirty="0">
                <a:solidFill>
                  <a:schemeClr val="accent2"/>
                </a:solidFill>
                <a:latin typeface="+mj-lt"/>
                <a:ea typeface="黑体" panose="02010609060101010101" pitchFamily="49" charset="-122"/>
                <a:cs typeface="Times New Roman" panose="02020603050405020304" charset="0"/>
              </a:rPr>
              <a:t>图</a:t>
            </a:r>
            <a:r>
              <a:rPr lang="en-US" sz="2200" dirty="0">
                <a:solidFill>
                  <a:schemeClr val="accent2"/>
                </a:solidFill>
                <a:latin typeface="+mj-lt"/>
                <a:ea typeface="黑体" panose="02010609060101010101" pitchFamily="49" charset="-122"/>
                <a:cs typeface="Times New Roman" panose="02020603050405020304" charset="0"/>
              </a:rPr>
              <a:t>9.19  </a:t>
            </a:r>
            <a:r>
              <a:rPr lang="zh-CN" altLang="en-US" sz="2200" dirty="0">
                <a:solidFill>
                  <a:schemeClr val="accent2"/>
                </a:solidFill>
                <a:latin typeface="+mj-lt"/>
                <a:ea typeface="黑体" panose="02010609060101010101" pitchFamily="49" charset="-122"/>
                <a:cs typeface="Times New Roman" panose="02020603050405020304" charset="0"/>
              </a:rPr>
              <a:t>千牛接待中心“自动回复设置”入口 </a:t>
            </a:r>
            <a:endParaRPr lang="zh-CN" altLang="en-US" sz="2200" dirty="0">
              <a:solidFill>
                <a:schemeClr val="accent2"/>
              </a:solidFill>
              <a:latin typeface="+mj-lt"/>
              <a:ea typeface="黑体" panose="02010609060101010101" pitchFamily="49" charset="-122"/>
              <a:cs typeface="Times New Roman" panose="02020603050405020304" charset="0"/>
            </a:endParaRPr>
          </a:p>
        </p:txBody>
      </p:sp>
      <p:pic>
        <p:nvPicPr>
          <p:cNvPr id="1126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23498" y="3429000"/>
            <a:ext cx="10749766" cy="273630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50346" y="908720"/>
            <a:ext cx="10896071" cy="2233432"/>
          </a:xfrm>
          <a:prstGeom prst="rect">
            <a:avLst/>
          </a:prstGeom>
        </p:spPr>
        <p:txBody>
          <a:bodyPr wrap="square">
            <a:spAutoFit/>
          </a:bodyPr>
          <a:lstStyle/>
          <a:p>
            <a:pPr indent="612140" algn="just">
              <a:spcBef>
                <a:spcPts val="1000"/>
              </a:spcBef>
            </a:pPr>
            <a:r>
              <a:rPr lang="en-US" altLang="zh-CN" sz="2600" b="1" dirty="0">
                <a:solidFill>
                  <a:schemeClr val="accent2"/>
                </a:solidFill>
                <a:latin typeface="+mj-lt"/>
                <a:ea typeface="黑体" panose="02010609060101010101" pitchFamily="49" charset="-122"/>
              </a:rPr>
              <a:t>2</a:t>
            </a:r>
            <a:r>
              <a:rPr lang="zh-CN" altLang="en-US" sz="2600" b="1" dirty="0">
                <a:solidFill>
                  <a:schemeClr val="accent2"/>
                </a:solidFill>
                <a:latin typeface="+mj-lt"/>
                <a:ea typeface="黑体" panose="02010609060101010101" pitchFamily="49" charset="-122"/>
              </a:rPr>
              <a:t>．设置自动回复</a:t>
            </a:r>
            <a:endParaRPr lang="zh-CN" altLang="en-US" sz="2600" b="1"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在页面右下角，将鼠标指针放置在千牛头像上，右击，选择“自动回复设置”或选择“系统设置”→“接待设置”→“自动回复”进行设置，如图</a:t>
            </a:r>
            <a:r>
              <a:rPr lang="en-US" altLang="zh-CN" sz="2600" dirty="0">
                <a:solidFill>
                  <a:schemeClr val="accent2"/>
                </a:solidFill>
                <a:latin typeface="+mj-lt"/>
                <a:ea typeface="黑体" panose="02010609060101010101" pitchFamily="49" charset="-122"/>
              </a:rPr>
              <a:t>9.19</a:t>
            </a:r>
            <a:r>
              <a:rPr lang="zh-CN" altLang="en-US" sz="2600" dirty="0">
                <a:solidFill>
                  <a:schemeClr val="accent2"/>
                </a:solidFill>
                <a:latin typeface="+mj-lt"/>
                <a:ea typeface="黑体" panose="02010609060101010101" pitchFamily="49" charset="-122"/>
              </a:rPr>
              <a:t>和图</a:t>
            </a:r>
            <a:r>
              <a:rPr lang="en-US" altLang="zh-CN" sz="2600" dirty="0">
                <a:solidFill>
                  <a:schemeClr val="accent2"/>
                </a:solidFill>
                <a:latin typeface="+mj-lt"/>
                <a:ea typeface="黑体" panose="02010609060101010101" pitchFamily="49" charset="-122"/>
              </a:rPr>
              <a:t>9.20</a:t>
            </a:r>
            <a:r>
              <a:rPr lang="zh-CN" altLang="en-US" sz="2600" dirty="0">
                <a:solidFill>
                  <a:schemeClr val="accent2"/>
                </a:solidFill>
                <a:latin typeface="+mj-lt"/>
                <a:ea typeface="黑体" panose="02010609060101010101" pitchFamily="49" charset="-122"/>
              </a:rPr>
              <a:t>所示。</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091857" y="6021288"/>
            <a:ext cx="6013049" cy="430887"/>
          </a:xfrm>
          <a:prstGeom prst="rect">
            <a:avLst/>
          </a:prstGeom>
          <a:noFill/>
          <a:ln w="9525">
            <a:noFill/>
          </a:ln>
        </p:spPr>
        <p:txBody>
          <a:bodyPr wrap="square">
            <a:spAutoFit/>
          </a:bodyPr>
          <a:lstStyle/>
          <a:p>
            <a:pPr marL="0" indent="127000" algn="ctr"/>
            <a:r>
              <a:rPr lang="zh-CN" altLang="en-US" sz="2200" dirty="0">
                <a:solidFill>
                  <a:schemeClr val="accent2"/>
                </a:solidFill>
                <a:latin typeface="+mj-lt"/>
                <a:ea typeface="黑体" panose="02010609060101010101" pitchFamily="49" charset="-122"/>
                <a:cs typeface="Times New Roman" panose="02020603050405020304" charset="0"/>
              </a:rPr>
              <a:t>图</a:t>
            </a:r>
            <a:r>
              <a:rPr lang="en-US" sz="2200" dirty="0">
                <a:solidFill>
                  <a:schemeClr val="accent2"/>
                </a:solidFill>
                <a:latin typeface="+mj-lt"/>
                <a:ea typeface="黑体" panose="02010609060101010101" pitchFamily="49" charset="-122"/>
                <a:cs typeface="Times New Roman" panose="02020603050405020304" charset="0"/>
              </a:rPr>
              <a:t>9.20  </a:t>
            </a:r>
            <a:r>
              <a:rPr lang="zh-CN" altLang="en-US" sz="2200" dirty="0">
                <a:solidFill>
                  <a:schemeClr val="accent2"/>
                </a:solidFill>
                <a:latin typeface="+mj-lt"/>
                <a:ea typeface="黑体" panose="02010609060101010101" pitchFamily="49" charset="-122"/>
                <a:cs typeface="Times New Roman" panose="02020603050405020304" charset="0"/>
              </a:rPr>
              <a:t>千牛“自动回复”设置</a:t>
            </a:r>
            <a:endParaRPr lang="zh-CN" altLang="en-US" sz="2200" dirty="0">
              <a:solidFill>
                <a:schemeClr val="accent2"/>
              </a:solidFill>
              <a:latin typeface="+mj-lt"/>
              <a:ea typeface="黑体" panose="02010609060101010101" pitchFamily="49" charset="-122"/>
              <a:cs typeface="Times New Roman" panose="02020603050405020304" charset="0"/>
            </a:endParaRPr>
          </a:p>
        </p:txBody>
      </p:sp>
      <p:pic>
        <p:nvPicPr>
          <p:cNvPr id="1229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95591" y="1124744"/>
            <a:ext cx="6405581" cy="475252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15827" y="1135038"/>
            <a:ext cx="10565107" cy="4587923"/>
          </a:xfrm>
          <a:prstGeom prst="rect">
            <a:avLst/>
          </a:prstGeom>
        </p:spPr>
        <p:txBody>
          <a:bodyPr wrap="square">
            <a:spAutoFit/>
          </a:bodyPr>
          <a:lstStyle/>
          <a:p>
            <a:pPr indent="612140" algn="just">
              <a:lnSpc>
                <a:spcPct val="140000"/>
              </a:lnSpc>
              <a:spcBef>
                <a:spcPts val="1000"/>
              </a:spcBef>
            </a:pPr>
            <a:r>
              <a:rPr lang="zh-CN" altLang="en-US" sz="3200" dirty="0">
                <a:solidFill>
                  <a:schemeClr val="accent2"/>
                </a:solidFill>
                <a:latin typeface="方正大黑简体" panose="02000000000000000000" pitchFamily="65" charset="-122"/>
                <a:ea typeface="方正大黑简体" panose="02000000000000000000" pitchFamily="65" charset="-122"/>
              </a:rPr>
              <a:t>三、千牛智能客服</a:t>
            </a:r>
            <a:r>
              <a:rPr lang="en-US" altLang="zh-CN" sz="3200" dirty="0">
                <a:solidFill>
                  <a:schemeClr val="accent2"/>
                </a:solidFill>
                <a:latin typeface="方正大黑简体" panose="02000000000000000000" pitchFamily="65" charset="-122"/>
                <a:ea typeface="方正大黑简体" panose="02000000000000000000" pitchFamily="65" charset="-122"/>
              </a:rPr>
              <a:t>——</a:t>
            </a:r>
            <a:r>
              <a:rPr lang="zh-CN" altLang="en-US" sz="3200" dirty="0">
                <a:solidFill>
                  <a:schemeClr val="accent2"/>
                </a:solidFill>
                <a:latin typeface="方正大黑简体" panose="02000000000000000000" pitchFamily="65" charset="-122"/>
                <a:ea typeface="方正大黑简体" panose="02000000000000000000" pitchFamily="65" charset="-122"/>
              </a:rPr>
              <a:t>阿里店小蜜</a:t>
            </a:r>
            <a:endParaRPr lang="en-US" altLang="zh-CN" sz="3200" dirty="0">
              <a:solidFill>
                <a:schemeClr val="accent2"/>
              </a:solidFill>
              <a:latin typeface="方正大黑简体" panose="02000000000000000000" pitchFamily="65" charset="-122"/>
              <a:ea typeface="方正大黑简体" panose="02000000000000000000" pitchFamily="65"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在电商快速发展的过程中，客户服务工作逐渐暴露出很多短板，无法满足电商企业的需求。在这种大形势下，智能客服应运而生。智能客服可以帮助电商企业增强客服团队的服务能力，优化客户的购物体验。</a:t>
            </a:r>
            <a:endParaRPr lang="zh-CN" altLang="en-US" sz="2600" dirty="0">
              <a:solidFill>
                <a:schemeClr val="accent2"/>
              </a:solidFill>
              <a:latin typeface="+mj-lt"/>
              <a:ea typeface="黑体" panose="02010609060101010101" pitchFamily="49" charset="-122"/>
            </a:endParaRPr>
          </a:p>
          <a:p>
            <a:pPr marL="972185" indent="-457200" algn="just">
              <a:lnSpc>
                <a:spcPct val="140000"/>
              </a:lnSpc>
              <a:spcBef>
                <a:spcPts val="1000"/>
              </a:spcBef>
              <a:buClr>
                <a:srgbClr val="0070C0"/>
              </a:buClr>
              <a:buFont typeface="Wingdings" panose="05000000000000000000" pitchFamily="2" charset="2"/>
              <a:buChar char="Ø"/>
            </a:pPr>
            <a:r>
              <a:rPr lang="zh-CN" altLang="en-US" sz="2600" dirty="0">
                <a:solidFill>
                  <a:schemeClr val="accent2"/>
                </a:solidFill>
                <a:latin typeface="+mj-lt"/>
                <a:ea typeface="黑体" panose="02010609060101010101" pitchFamily="49" charset="-122"/>
              </a:rPr>
              <a:t>开通机器人</a:t>
            </a:r>
            <a:r>
              <a:rPr lang="en-US" altLang="zh-CN" sz="2600" dirty="0">
                <a:solidFill>
                  <a:schemeClr val="accent2"/>
                </a:solidFill>
                <a:latin typeface="+mj-lt"/>
                <a:ea typeface="黑体" panose="02010609060101010101" pitchFamily="49" charset="-122"/>
              </a:rPr>
              <a:t>——</a:t>
            </a:r>
            <a:r>
              <a:rPr lang="zh-CN" altLang="en-US" sz="2600" dirty="0">
                <a:solidFill>
                  <a:schemeClr val="accent2"/>
                </a:solidFill>
                <a:latin typeface="+mj-lt"/>
                <a:ea typeface="黑体" panose="02010609060101010101" pitchFamily="49" charset="-122"/>
              </a:rPr>
              <a:t>阿里店小蜜</a:t>
            </a:r>
            <a:endParaRPr lang="zh-CN" altLang="en-US" sz="2600" dirty="0">
              <a:solidFill>
                <a:schemeClr val="accent2"/>
              </a:solidFill>
              <a:latin typeface="+mj-lt"/>
              <a:ea typeface="黑体" panose="02010609060101010101" pitchFamily="49" charset="-122"/>
            </a:endParaRPr>
          </a:p>
          <a:p>
            <a:pPr marL="972185" indent="-457200" algn="just">
              <a:lnSpc>
                <a:spcPct val="140000"/>
              </a:lnSpc>
              <a:spcBef>
                <a:spcPts val="1000"/>
              </a:spcBef>
              <a:buClr>
                <a:srgbClr val="0070C0"/>
              </a:buClr>
              <a:buFont typeface="Wingdings" panose="05000000000000000000" pitchFamily="2" charset="2"/>
              <a:buChar char="Ø"/>
            </a:pPr>
            <a:r>
              <a:rPr lang="zh-CN" altLang="en-US" sz="2600" dirty="0">
                <a:solidFill>
                  <a:schemeClr val="accent2"/>
                </a:solidFill>
                <a:latin typeface="+mj-lt"/>
                <a:ea typeface="黑体" panose="02010609060101010101" pitchFamily="49" charset="-122"/>
              </a:rPr>
              <a:t>阿里店小蜜接待模式简介</a:t>
            </a:r>
            <a:endParaRPr lang="zh-CN" altLang="en-US" sz="2600" dirty="0">
              <a:solidFill>
                <a:schemeClr val="accent2"/>
              </a:solidFill>
              <a:latin typeface="+mj-lt"/>
              <a:ea typeface="黑体" panose="02010609060101010101" pitchFamily="49" charset="-122"/>
            </a:endParaRPr>
          </a:p>
          <a:p>
            <a:pPr marL="972185" indent="-457200" algn="just">
              <a:lnSpc>
                <a:spcPct val="140000"/>
              </a:lnSpc>
              <a:spcBef>
                <a:spcPts val="1000"/>
              </a:spcBef>
              <a:buClr>
                <a:srgbClr val="0070C0"/>
              </a:buClr>
              <a:buFont typeface="Wingdings" panose="05000000000000000000" pitchFamily="2" charset="2"/>
              <a:buChar char="Ø"/>
            </a:pPr>
            <a:r>
              <a:rPr lang="zh-CN" altLang="en-US" sz="2600" dirty="0">
                <a:solidFill>
                  <a:schemeClr val="accent2"/>
                </a:solidFill>
                <a:latin typeface="+mj-lt"/>
                <a:ea typeface="黑体" panose="02010609060101010101" pitchFamily="49" charset="-122"/>
              </a:rPr>
              <a:t>阿里店小蜜基本功能简介</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6203" y="894390"/>
            <a:ext cx="11424356" cy="5757538"/>
          </a:xfrm>
          <a:prstGeom prst="rect">
            <a:avLst/>
          </a:prstGeom>
          <a:noFill/>
        </p:spPr>
        <p:txBody>
          <a:bodyPr wrap="square" rtlCol="0" anchor="t">
            <a:spAutoFit/>
          </a:bodyPr>
          <a:lstStyle/>
          <a:p>
            <a:pPr algn="ctr">
              <a:lnSpc>
                <a:spcPct val="140000"/>
              </a:lnSpc>
              <a:spcBef>
                <a:spcPts val="1000"/>
              </a:spcBef>
            </a:pPr>
            <a:r>
              <a:rPr lang="zh-CN" altLang="en-US" sz="3200" dirty="0">
                <a:solidFill>
                  <a:srgbClr val="0070C0"/>
                </a:solidFill>
                <a:latin typeface="方正大黑简体" panose="02000000000000000000" pitchFamily="65" charset="-122"/>
                <a:ea typeface="方正大黑简体" panose="02000000000000000000" pitchFamily="65" charset="-122"/>
                <a:cs typeface="+mn-ea"/>
              </a:rPr>
              <a:t>客户关系管理系统的模块</a:t>
            </a:r>
            <a:endParaRPr lang="en-US" altLang="zh-CN" sz="3200" dirty="0">
              <a:solidFill>
                <a:srgbClr val="0070C0"/>
              </a:solidFill>
              <a:latin typeface="方正大黑简体" panose="02000000000000000000" pitchFamily="65" charset="-122"/>
              <a:ea typeface="方正大黑简体" panose="02000000000000000000" pitchFamily="65" charset="-122"/>
              <a:cs typeface="+mn-ea"/>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cs typeface="+mn-ea"/>
              </a:rPr>
              <a:t>小张是华泰证券的一名客户经理（经纪人）。早晨</a:t>
            </a:r>
            <a:r>
              <a:rPr lang="en-US" altLang="zh-CN" sz="2400" dirty="0">
                <a:solidFill>
                  <a:schemeClr val="accent2"/>
                </a:solidFill>
                <a:latin typeface="+mj-lt"/>
                <a:ea typeface="黑体" panose="02010609060101010101" pitchFamily="49" charset="-122"/>
                <a:cs typeface="+mn-ea"/>
              </a:rPr>
              <a:t>8:30</a:t>
            </a:r>
            <a:r>
              <a:rPr lang="zh-CN" altLang="en-US" sz="2400" dirty="0">
                <a:solidFill>
                  <a:schemeClr val="accent2"/>
                </a:solidFill>
                <a:latin typeface="+mj-lt"/>
                <a:ea typeface="黑体" panose="02010609060101010101" pitchFamily="49" charset="-122"/>
                <a:cs typeface="+mn-ea"/>
              </a:rPr>
              <a:t>一上班，小张第一件事就是打开计算机进入</a:t>
            </a:r>
            <a:r>
              <a:rPr lang="en-US" altLang="zh-CN" sz="2400" dirty="0">
                <a:solidFill>
                  <a:schemeClr val="accent2"/>
                </a:solidFill>
                <a:latin typeface="+mj-lt"/>
                <a:ea typeface="黑体" panose="02010609060101010101" pitchFamily="49" charset="-122"/>
                <a:cs typeface="+mn-ea"/>
              </a:rPr>
              <a:t>CRM</a:t>
            </a:r>
            <a:r>
              <a:rPr lang="zh-CN" altLang="en-US" sz="2400" dirty="0">
                <a:solidFill>
                  <a:schemeClr val="accent2"/>
                </a:solidFill>
                <a:latin typeface="+mj-lt"/>
                <a:ea typeface="黑体" panose="02010609060101010101" pitchFamily="49" charset="-122"/>
                <a:cs typeface="+mn-ea"/>
              </a:rPr>
              <a:t>（客户关系管理）系统。首先映入眼帘的是营销部经理下达的任务：</a:t>
            </a:r>
            <a:r>
              <a:rPr lang="en-US" altLang="zh-CN" sz="2400" dirty="0">
                <a:solidFill>
                  <a:schemeClr val="accent2"/>
                </a:solidFill>
                <a:latin typeface="+mj-lt"/>
                <a:ea typeface="黑体" panose="02010609060101010101" pitchFamily="49" charset="-122"/>
                <a:cs typeface="+mn-ea"/>
              </a:rPr>
              <a:t>9:30</a:t>
            </a:r>
            <a:r>
              <a:rPr lang="zh-CN" altLang="en-US" sz="2400" dirty="0">
                <a:solidFill>
                  <a:schemeClr val="accent2"/>
                </a:solidFill>
                <a:latin typeface="+mj-lt"/>
                <a:ea typeface="黑体" panose="02010609060101010101" pitchFamily="49" charset="-122"/>
                <a:cs typeface="+mn-ea"/>
              </a:rPr>
              <a:t>去拜访某潜在客户。此外，系统还提示小张下周有几位客户要过生日。还有，客户王明要小张帮助留意“招商银行”股票的行情，小张赶紧在证券系统中设定了价位预警，达到设定价位就会收到手机短信，然后小张在自己的自选股中加入了“招商银行”，快速浏览了招商银行股票的行情信息</a:t>
            </a:r>
            <a:r>
              <a:rPr lang="en-US" altLang="zh-CN" sz="2400" dirty="0">
                <a:solidFill>
                  <a:schemeClr val="accent2"/>
                </a:solidFill>
                <a:latin typeface="+mj-lt"/>
                <a:ea typeface="黑体" panose="02010609060101010101" pitchFamily="49" charset="-122"/>
                <a:cs typeface="+mn-ea"/>
              </a:rPr>
              <a:t>……</a:t>
            </a:r>
            <a:endParaRPr lang="en-US" altLang="zh-CN" sz="2400" dirty="0">
              <a:solidFill>
                <a:schemeClr val="accent2"/>
              </a:solidFill>
              <a:latin typeface="+mj-lt"/>
              <a:ea typeface="黑体" panose="02010609060101010101" pitchFamily="49" charset="-122"/>
              <a:cs typeface="+mn-ea"/>
            </a:endParaRPr>
          </a:p>
          <a:p>
            <a:pPr indent="612140" algn="just">
              <a:spcBef>
                <a:spcPts val="1000"/>
              </a:spcBef>
            </a:pPr>
            <a:r>
              <a:rPr lang="zh-CN" altLang="en-US" sz="2400" dirty="0">
                <a:solidFill>
                  <a:srgbClr val="C00000"/>
                </a:solidFill>
                <a:latin typeface="+mj-lt"/>
                <a:ea typeface="黑体" panose="02010609060101010101" pitchFamily="49" charset="-122"/>
                <a:cs typeface="+mn-ea"/>
              </a:rPr>
              <a:t>什么是客户关系管理，能解决哪些主要问题？如何对老客户做网店运营管理？</a:t>
            </a:r>
            <a:endParaRPr lang="zh-CN" altLang="en-US" sz="2400" dirty="0">
              <a:solidFill>
                <a:srgbClr val="C00000"/>
              </a:solidFill>
              <a:latin typeface="+mj-lt"/>
              <a:ea typeface="黑体" panose="02010609060101010101" pitchFamily="49" charset="-122"/>
              <a:cs typeface="+mn-ea"/>
            </a:endParaRPr>
          </a:p>
          <a:p>
            <a:pPr indent="612140" algn="just">
              <a:lnSpc>
                <a:spcPct val="140000"/>
              </a:lnSpc>
              <a:spcBef>
                <a:spcPts val="1000"/>
              </a:spcBef>
            </a:pPr>
            <a:r>
              <a:rPr lang="zh-CN" altLang="en-US" sz="2400" dirty="0">
                <a:solidFill>
                  <a:srgbClr val="C00000"/>
                </a:solidFill>
                <a:latin typeface="+mj-lt"/>
                <a:ea typeface="黑体" panose="02010609060101010101" pitchFamily="49" charset="-122"/>
                <a:cs typeface="+mn-ea"/>
              </a:rPr>
              <a:t>在客户关系管理中，数据分析能起到什么样的作用？客户关系管理的数据类型有哪些？企业应如何管理相关数据？</a:t>
            </a:r>
            <a:endParaRPr lang="zh-CN" altLang="en-US" sz="2400" dirty="0">
              <a:solidFill>
                <a:srgbClr val="C00000"/>
              </a:solidFill>
              <a:latin typeface="+mj-lt"/>
              <a:ea typeface="黑体" panose="02010609060101010101" pitchFamily="49" charset="-122"/>
              <a:cs typeface="+mn-ea"/>
            </a:endParaRPr>
          </a:p>
        </p:txBody>
      </p:sp>
    </p:spTree>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70789" y="5949280"/>
            <a:ext cx="5455183" cy="430887"/>
          </a:xfrm>
          <a:prstGeom prst="rect">
            <a:avLst/>
          </a:prstGeom>
          <a:noFill/>
          <a:ln w="9525">
            <a:noFill/>
          </a:ln>
        </p:spPr>
        <p:txBody>
          <a:bodyPr wrap="square">
            <a:spAutoFit/>
          </a:bodyPr>
          <a:lstStyle/>
          <a:p>
            <a:pPr marL="0" indent="0" algn="ctr"/>
            <a:r>
              <a:rPr lang="zh-CN" altLang="en-US" sz="2200" dirty="0">
                <a:solidFill>
                  <a:schemeClr val="accent2"/>
                </a:solidFill>
                <a:latin typeface="+mj-lt"/>
                <a:ea typeface="黑体" panose="02010609060101010101" pitchFamily="49" charset="-122"/>
                <a:cs typeface="Times New Roman" panose="02020603050405020304" charset="0"/>
              </a:rPr>
              <a:t>图</a:t>
            </a:r>
            <a:r>
              <a:rPr lang="en-US" sz="2200" dirty="0">
                <a:solidFill>
                  <a:schemeClr val="accent2"/>
                </a:solidFill>
                <a:latin typeface="+mj-lt"/>
                <a:ea typeface="黑体" panose="02010609060101010101" pitchFamily="49" charset="-122"/>
                <a:cs typeface="Times New Roman" panose="02020603050405020304" charset="0"/>
              </a:rPr>
              <a:t>9.21  </a:t>
            </a:r>
            <a:r>
              <a:rPr lang="zh-CN" altLang="en-US" sz="2200" dirty="0">
                <a:solidFill>
                  <a:schemeClr val="accent2"/>
                </a:solidFill>
                <a:latin typeface="+mj-lt"/>
                <a:ea typeface="黑体" panose="02010609060101010101" pitchFamily="49" charset="-122"/>
                <a:cs typeface="Times New Roman" panose="02020603050405020304" charset="0"/>
              </a:rPr>
              <a:t>开通机器人</a:t>
            </a:r>
            <a:r>
              <a:rPr lang="en-US" altLang="zh-CN" sz="2200" dirty="0">
                <a:solidFill>
                  <a:schemeClr val="accent2"/>
                </a:solidFill>
                <a:latin typeface="+mj-lt"/>
                <a:ea typeface="黑体" panose="02010609060101010101" pitchFamily="49" charset="-122"/>
                <a:cs typeface="Times New Roman" panose="02020603050405020304" charset="0"/>
              </a:rPr>
              <a:t>——</a:t>
            </a:r>
            <a:r>
              <a:rPr lang="zh-CN" altLang="en-US" sz="2200" dirty="0">
                <a:solidFill>
                  <a:schemeClr val="accent2"/>
                </a:solidFill>
                <a:latin typeface="+mj-lt"/>
                <a:ea typeface="黑体" panose="02010609060101010101" pitchFamily="49" charset="-122"/>
                <a:cs typeface="Times New Roman" panose="02020603050405020304" charset="0"/>
              </a:rPr>
              <a:t>阿里店小蜜的入口</a:t>
            </a:r>
            <a:endParaRPr lang="zh-CN" altLang="en-US" sz="2200" dirty="0">
              <a:solidFill>
                <a:schemeClr val="accent2"/>
              </a:solidFill>
              <a:latin typeface="+mj-lt"/>
              <a:ea typeface="黑体" panose="02010609060101010101" pitchFamily="49" charset="-122"/>
              <a:cs typeface="Times New Roman" panose="02020603050405020304" charset="0"/>
            </a:endParaRPr>
          </a:p>
        </p:txBody>
      </p:sp>
      <p:sp>
        <p:nvSpPr>
          <p:cNvPr id="4" name="矩形 3"/>
          <p:cNvSpPr/>
          <p:nvPr/>
        </p:nvSpPr>
        <p:spPr>
          <a:xfrm>
            <a:off x="697781" y="1268760"/>
            <a:ext cx="5832648" cy="523220"/>
          </a:xfrm>
          <a:prstGeom prst="rect">
            <a:avLst/>
          </a:prstGeom>
        </p:spPr>
        <p:txBody>
          <a:bodyPr wrap="square">
            <a:spAutoFit/>
          </a:bodyPr>
          <a:lstStyle/>
          <a:p>
            <a:r>
              <a:rPr lang="zh-CN" altLang="en-US" sz="2800"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rPr>
              <a:t>（一）开通机器人</a:t>
            </a:r>
            <a:r>
              <a:rPr lang="en-US" altLang="zh-CN" sz="2800"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rPr>
              <a:t>——</a:t>
            </a:r>
            <a:r>
              <a:rPr lang="zh-CN" altLang="en-US" sz="2800"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rPr>
              <a:t>阿里店小蜜</a:t>
            </a:r>
            <a:endParaRPr lang="zh-CN" altLang="en-US" sz="2800"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90315" y="1965048"/>
            <a:ext cx="9216132" cy="3830741"/>
          </a:xfrm>
          <a:prstGeom prst="rect">
            <a:avLst/>
          </a:prstGeom>
          <a:effectLst>
            <a:outerShdw blurRad="50800" dist="38100" dir="2700000" algn="tl" rotWithShape="0">
              <a:prstClr val="black">
                <a:alpha val="40000"/>
              </a:prstClr>
            </a:outerShdw>
          </a:effectLst>
        </p:spPr>
      </p:pic>
    </p:spTree>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83855" y="1200897"/>
            <a:ext cx="5270563" cy="523220"/>
          </a:xfrm>
          <a:prstGeom prst="rect">
            <a:avLst/>
          </a:prstGeom>
        </p:spPr>
        <p:txBody>
          <a:bodyPr wrap="square">
            <a:spAutoFit/>
          </a:bodyPr>
          <a:lstStyle/>
          <a:p>
            <a:r>
              <a:rPr lang="zh-CN" altLang="en-US" sz="2800"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rPr>
              <a:t>（二）</a:t>
            </a:r>
            <a:r>
              <a:rPr lang="zh-CN" altLang="en-US" sz="2800" b="1" dirty="0">
                <a:solidFill>
                  <a:schemeClr val="accent2"/>
                </a:solidFill>
                <a:latin typeface="+mj-lt"/>
                <a:ea typeface="黑体" panose="02010609060101010101" pitchFamily="49" charset="-122"/>
              </a:rPr>
              <a:t>阿里店小蜜接待模式简介</a:t>
            </a:r>
            <a:endParaRPr lang="zh-CN" altLang="en-US" sz="2800" b="1" dirty="0">
              <a:solidFill>
                <a:schemeClr val="accent2"/>
              </a:solidFill>
              <a:latin typeface="+mj-lt"/>
              <a:ea typeface="黑体" panose="02010609060101010101" pitchFamily="49" charset="-122"/>
            </a:endParaRPr>
          </a:p>
        </p:txBody>
      </p:sp>
      <p:grpSp>
        <p:nvGrpSpPr>
          <p:cNvPr id="9" name="Group 67"/>
          <p:cNvGrpSpPr/>
          <p:nvPr/>
        </p:nvGrpSpPr>
        <p:grpSpPr>
          <a:xfrm>
            <a:off x="5587778" y="1988671"/>
            <a:ext cx="828000" cy="828000"/>
            <a:chOff x="1354194" y="5911456"/>
            <a:chExt cx="755703" cy="755703"/>
          </a:xfrm>
        </p:grpSpPr>
        <p:sp>
          <p:nvSpPr>
            <p:cNvPr id="10" name="Oval 68"/>
            <p:cNvSpPr/>
            <p:nvPr/>
          </p:nvSpPr>
          <p:spPr>
            <a:xfrm>
              <a:off x="1354194" y="5911456"/>
              <a:ext cx="755703" cy="75570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 name="Group 69"/>
            <p:cNvGrpSpPr/>
            <p:nvPr/>
          </p:nvGrpSpPr>
          <p:grpSpPr>
            <a:xfrm>
              <a:off x="1639245" y="6058413"/>
              <a:ext cx="185600" cy="472193"/>
              <a:chOff x="4422775" y="2198688"/>
              <a:chExt cx="292100" cy="742950"/>
            </a:xfrm>
            <a:solidFill>
              <a:schemeClr val="bg2"/>
            </a:solidFill>
          </p:grpSpPr>
          <p:sp>
            <p:nvSpPr>
              <p:cNvPr id="12"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48224" tIns="24112" rIns="48224" bIns="24112"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13"/>
              <p:cNvSpPr>
                <a:spLocks noChangeArrowheads="1"/>
              </p:cNvSpPr>
              <p:nvPr/>
            </p:nvSpPr>
            <p:spPr bwMode="auto">
              <a:xfrm>
                <a:off x="4511675" y="2198688"/>
                <a:ext cx="115888" cy="115888"/>
              </a:xfrm>
              <a:prstGeom prst="ellipse">
                <a:avLst/>
              </a:pr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48224" tIns="24112" rIns="48224" bIns="24112"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14" name="TextBox 72"/>
          <p:cNvSpPr txBox="1"/>
          <p:nvPr/>
        </p:nvSpPr>
        <p:spPr>
          <a:xfrm>
            <a:off x="6758609" y="1988671"/>
            <a:ext cx="2355998" cy="450005"/>
          </a:xfrm>
          <a:prstGeom prst="rect">
            <a:avLst/>
          </a:prstGeom>
          <a:noFill/>
        </p:spPr>
        <p:txBody>
          <a:bodyPr wrap="square" lIns="65034" tIns="32517" rIns="65034" bIns="32517" rtlCol="0">
            <a:spAutoFit/>
          </a:bodyPr>
          <a:lstStyle/>
          <a:p>
            <a:pPr>
              <a:lnSpc>
                <a:spcPct val="120000"/>
              </a:lnSpc>
            </a:pPr>
            <a:r>
              <a:rPr lang="zh-CN" altLang="en-US" sz="2400" b="1" kern="0" dirty="0">
                <a:solidFill>
                  <a:schemeClr val="accent2"/>
                </a:solidFill>
                <a:latin typeface="黑体" panose="02010609060101010101" pitchFamily="49" charset="-122"/>
                <a:ea typeface="黑体" panose="02010609060101010101" pitchFamily="49" charset="-122"/>
              </a:rPr>
              <a:t>全自动接待模式</a:t>
            </a:r>
            <a:endParaRPr lang="zh-CN" altLang="en-US" sz="2400" b="1" kern="0" dirty="0">
              <a:solidFill>
                <a:schemeClr val="accent2"/>
              </a:solidFill>
              <a:latin typeface="黑体" panose="02010609060101010101" pitchFamily="49" charset="-122"/>
              <a:ea typeface="黑体" panose="02010609060101010101" pitchFamily="49" charset="-122"/>
            </a:endParaRPr>
          </a:p>
        </p:txBody>
      </p:sp>
      <p:sp>
        <p:nvSpPr>
          <p:cNvPr id="15" name="TextBox 73"/>
          <p:cNvSpPr txBox="1"/>
          <p:nvPr/>
        </p:nvSpPr>
        <p:spPr>
          <a:xfrm>
            <a:off x="6758608" y="2525358"/>
            <a:ext cx="4605298" cy="742778"/>
          </a:xfrm>
          <a:prstGeom prst="rect">
            <a:avLst/>
          </a:prstGeom>
          <a:noFill/>
        </p:spPr>
        <p:txBody>
          <a:bodyPr wrap="square" lIns="65034" tIns="32517" rIns="65034" bIns="32517" rtlCol="0">
            <a:spAutoFit/>
          </a:bodyPr>
          <a:lstStyle/>
          <a:p>
            <a:pPr algn="just">
              <a:lnSpc>
                <a:spcPct val="100000"/>
              </a:lnSpc>
              <a:spcBef>
                <a:spcPts val="1000"/>
              </a:spcBef>
            </a:pPr>
            <a:r>
              <a:rPr lang="zh-CN" altLang="en-US" sz="2200" kern="0" dirty="0">
                <a:solidFill>
                  <a:schemeClr val="accent2"/>
                </a:solidFill>
                <a:latin typeface="黑体" panose="02010609060101010101" pitchFamily="49" charset="-122"/>
                <a:ea typeface="黑体" panose="02010609060101010101" pitchFamily="49" charset="-122"/>
              </a:rPr>
              <a:t>目前，全自动接待模式有人工优先、助手优先、混合接待三种接待方式</a:t>
            </a:r>
            <a:endParaRPr lang="zh-CN" altLang="en-US" sz="2200" kern="0" dirty="0">
              <a:solidFill>
                <a:schemeClr val="accent2"/>
              </a:solidFill>
              <a:latin typeface="黑体" panose="02010609060101010101" pitchFamily="49" charset="-122"/>
              <a:ea typeface="黑体" panose="02010609060101010101" pitchFamily="49" charset="-122"/>
            </a:endParaRPr>
          </a:p>
        </p:txBody>
      </p:sp>
      <p:grpSp>
        <p:nvGrpSpPr>
          <p:cNvPr id="16" name="Group 62"/>
          <p:cNvGrpSpPr/>
          <p:nvPr/>
        </p:nvGrpSpPr>
        <p:grpSpPr>
          <a:xfrm>
            <a:off x="5587778" y="3709102"/>
            <a:ext cx="828000" cy="828000"/>
            <a:chOff x="6895745" y="6076124"/>
            <a:chExt cx="755703" cy="755703"/>
          </a:xfrm>
        </p:grpSpPr>
        <p:sp>
          <p:nvSpPr>
            <p:cNvPr id="17" name="Oval 63"/>
            <p:cNvSpPr/>
            <p:nvPr/>
          </p:nvSpPr>
          <p:spPr>
            <a:xfrm>
              <a:off x="6895745" y="6076124"/>
              <a:ext cx="755703" cy="75570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64"/>
            <p:cNvGrpSpPr/>
            <p:nvPr/>
          </p:nvGrpSpPr>
          <p:grpSpPr>
            <a:xfrm>
              <a:off x="7162147" y="6226696"/>
              <a:ext cx="212181" cy="457727"/>
              <a:chOff x="4395788" y="2198688"/>
              <a:chExt cx="344488" cy="742951"/>
            </a:xfrm>
            <a:solidFill>
              <a:schemeClr val="bg2"/>
            </a:solidFill>
          </p:grpSpPr>
          <p:sp>
            <p:nvSpPr>
              <p:cNvPr id="19" name="Oval 65"/>
              <p:cNvSpPr>
                <a:spLocks noChangeArrowheads="1"/>
              </p:cNvSpPr>
              <p:nvPr/>
            </p:nvSpPr>
            <p:spPr bwMode="auto">
              <a:xfrm>
                <a:off x="4511675" y="2198688"/>
                <a:ext cx="109538" cy="112713"/>
              </a:xfrm>
              <a:prstGeom prst="ellipse">
                <a:avLst/>
              </a:pr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48224" tIns="24112" rIns="48224" bIns="24112"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48224" tIns="24112" rIns="48224" bIns="24112"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1" name="TextBox 74"/>
          <p:cNvSpPr txBox="1"/>
          <p:nvPr/>
        </p:nvSpPr>
        <p:spPr>
          <a:xfrm>
            <a:off x="6739950" y="3709102"/>
            <a:ext cx="4317265" cy="435001"/>
          </a:xfrm>
          <a:prstGeom prst="rect">
            <a:avLst/>
          </a:prstGeom>
          <a:noFill/>
        </p:spPr>
        <p:txBody>
          <a:bodyPr wrap="square" lIns="65034" tIns="32517" rIns="65034" bIns="32517" rtlCol="0">
            <a:spAutoFit/>
          </a:bodyPr>
          <a:lstStyle/>
          <a:p>
            <a:pPr lvl="0" eaLnBrk="1" hangingPunct="1"/>
            <a:r>
              <a:rPr lang="zh-CN" altLang="en-US" sz="2400" b="1" dirty="0">
                <a:solidFill>
                  <a:schemeClr val="accent2"/>
                </a:solidFill>
                <a:latin typeface="黑体" panose="02010609060101010101" pitchFamily="49" charset="-122"/>
                <a:ea typeface="黑体" panose="02010609060101010101" pitchFamily="49" charset="-122"/>
                <a:cs typeface="+mn-ea"/>
                <a:sym typeface="宋体" panose="02010600030101010101" pitchFamily="2" charset="-122"/>
              </a:rPr>
              <a:t>智能辅助（半自动）接待模式</a:t>
            </a:r>
            <a:endParaRPr lang="en-US" sz="2400" b="1" dirty="0">
              <a:solidFill>
                <a:schemeClr val="accent2"/>
              </a:solidFill>
              <a:latin typeface="黑体" panose="02010609060101010101" pitchFamily="49" charset="-122"/>
              <a:ea typeface="黑体" panose="02010609060101010101" pitchFamily="49" charset="-122"/>
              <a:cs typeface="+mn-ea"/>
              <a:sym typeface="宋体" panose="02010600030101010101" pitchFamily="2" charset="-122"/>
            </a:endParaRPr>
          </a:p>
        </p:txBody>
      </p:sp>
      <p:sp>
        <p:nvSpPr>
          <p:cNvPr id="22" name="TextBox 75"/>
          <p:cNvSpPr txBox="1"/>
          <p:nvPr/>
        </p:nvSpPr>
        <p:spPr>
          <a:xfrm>
            <a:off x="6739950" y="4222494"/>
            <a:ext cx="4749314" cy="2217412"/>
          </a:xfrm>
          <a:prstGeom prst="rect">
            <a:avLst/>
          </a:prstGeom>
          <a:noFill/>
        </p:spPr>
        <p:txBody>
          <a:bodyPr wrap="square" lIns="65034" tIns="32517" rIns="65034" bIns="32517" rtlCol="0">
            <a:spAutoFit/>
          </a:bodyPr>
          <a:lstStyle/>
          <a:p>
            <a:pPr lvl="0" algn="just">
              <a:lnSpc>
                <a:spcPct val="130000"/>
              </a:lnSpc>
              <a:buClrTx/>
              <a:buSzTx/>
              <a:buFontTx/>
            </a:pPr>
            <a:r>
              <a:rPr lang="zh-CN" altLang="en-US" sz="2200" dirty="0">
                <a:solidFill>
                  <a:schemeClr val="accent2"/>
                </a:solidFill>
                <a:latin typeface="+mj-lt"/>
                <a:ea typeface="黑体" panose="02010609060101010101" pitchFamily="49" charset="-122"/>
                <a:cs typeface="Times New Roman" panose="02020603050405020304" charset="0"/>
                <a:sym typeface="宋体" panose="02010600030101010101" pitchFamily="2" charset="-122"/>
              </a:rPr>
              <a:t>智能辅助依附于客服账号和客服人员一起接待买家，它可以代替客服人员自动回复，也可推荐回复内容供客服人员选择，相当于客服人员的智能助手，也称为半自动机器人。</a:t>
            </a:r>
            <a:endParaRPr lang="zh-CN" altLang="en-US" sz="2200" dirty="0">
              <a:solidFill>
                <a:schemeClr val="accent2"/>
              </a:solidFill>
              <a:latin typeface="+mj-lt"/>
              <a:ea typeface="黑体" panose="02010609060101010101" pitchFamily="49" charset="-122"/>
              <a:cs typeface="Times New Roman" panose="02020603050405020304" charset="0"/>
              <a:sym typeface="宋体" panose="02010600030101010101" pitchFamily="2" charset="-122"/>
            </a:endParaRPr>
          </a:p>
        </p:txBody>
      </p:sp>
      <p:pic>
        <p:nvPicPr>
          <p:cNvPr id="23" name="Picture 2" descr="E:\我的文档\鼎.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7607" y="2112533"/>
            <a:ext cx="3786188"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21" grpId="0"/>
      <p:bldP spid="2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70790" y="5949280"/>
            <a:ext cx="5455183" cy="430887"/>
          </a:xfrm>
          <a:prstGeom prst="rect">
            <a:avLst/>
          </a:prstGeom>
          <a:noFill/>
          <a:ln w="9525">
            <a:noFill/>
          </a:ln>
        </p:spPr>
        <p:txBody>
          <a:bodyPr wrap="square">
            <a:spAutoFit/>
          </a:bodyPr>
          <a:lstStyle/>
          <a:p>
            <a:pPr marL="0" indent="0" algn="ctr"/>
            <a:r>
              <a:rPr lang="zh-CN" altLang="en-US" sz="2200" dirty="0">
                <a:solidFill>
                  <a:schemeClr val="accent2"/>
                </a:solidFill>
                <a:latin typeface="+mj-lt"/>
                <a:ea typeface="黑体" panose="02010609060101010101" pitchFamily="49" charset="-122"/>
                <a:cs typeface="Times New Roman" panose="02020603050405020304" charset="0"/>
              </a:rPr>
              <a:t>图</a:t>
            </a:r>
            <a:r>
              <a:rPr lang="en-US" sz="2200" dirty="0">
                <a:solidFill>
                  <a:schemeClr val="accent2"/>
                </a:solidFill>
                <a:latin typeface="+mj-lt"/>
                <a:ea typeface="黑体" panose="02010609060101010101" pitchFamily="49" charset="-122"/>
                <a:cs typeface="Times New Roman" panose="02020603050405020304" charset="0"/>
              </a:rPr>
              <a:t>9.22  </a:t>
            </a:r>
            <a:r>
              <a:rPr lang="zh-CN" altLang="en-US" sz="2200" dirty="0">
                <a:solidFill>
                  <a:schemeClr val="accent2"/>
                </a:solidFill>
                <a:latin typeface="+mj-lt"/>
                <a:ea typeface="黑体" panose="02010609060101010101" pitchFamily="49" charset="-122"/>
                <a:cs typeface="Times New Roman" panose="02020603050405020304" charset="0"/>
              </a:rPr>
              <a:t>阿里店小蜜的“接待设置”</a:t>
            </a:r>
            <a:endParaRPr lang="zh-CN" altLang="en-US" sz="2200" dirty="0">
              <a:solidFill>
                <a:schemeClr val="accent2"/>
              </a:solidFill>
              <a:latin typeface="+mj-lt"/>
              <a:ea typeface="黑体" panose="02010609060101010101" pitchFamily="49" charset="-122"/>
              <a:cs typeface="Times New Roman" panose="02020603050405020304" charset="0"/>
            </a:endParaRPr>
          </a:p>
        </p:txBody>
      </p:sp>
      <p:grpSp>
        <p:nvGrpSpPr>
          <p:cNvPr id="6" name="组合 633"/>
          <p:cNvGrpSpPr/>
          <p:nvPr/>
        </p:nvGrpSpPr>
        <p:grpSpPr bwMode="auto">
          <a:xfrm>
            <a:off x="1659708" y="1268760"/>
            <a:ext cx="8877347" cy="4465228"/>
            <a:chOff x="3478" y="156"/>
            <a:chExt cx="5006" cy="2520"/>
          </a:xfrm>
          <a:effectLst>
            <a:outerShdw blurRad="50800" dist="38100" dir="2700000" algn="tl" rotWithShape="0">
              <a:prstClr val="black">
                <a:alpha val="40000"/>
              </a:prstClr>
            </a:outerShdw>
          </a:effectLst>
        </p:grpSpPr>
        <p:pic>
          <p:nvPicPr>
            <p:cNvPr id="629" name="图片 19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478" y="156"/>
              <a:ext cx="5000" cy="2520"/>
            </a:xfrm>
            <a:prstGeom prst="rect">
              <a:avLst/>
            </a:prstGeom>
            <a:noFill/>
            <a:extLst>
              <a:ext uri="{909E8E84-426E-40DD-AFC4-6F175D3DCCD1}">
                <a14:hiddenFill xmlns:a14="http://schemas.microsoft.com/office/drawing/2010/main">
                  <a:solidFill>
                    <a:srgbClr val="FFFFFF"/>
                  </a:solidFill>
                </a14:hiddenFill>
              </a:ext>
            </a:extLst>
          </p:spPr>
        </p:pic>
        <p:sp>
          <p:nvSpPr>
            <p:cNvPr id="7" name="任意多边形 630"/>
            <p:cNvSpPr/>
            <p:nvPr/>
          </p:nvSpPr>
          <p:spPr bwMode="auto">
            <a:xfrm>
              <a:off x="3478" y="156"/>
              <a:ext cx="5006" cy="2514"/>
            </a:xfrm>
            <a:custGeom>
              <a:avLst/>
              <a:gdLst>
                <a:gd name="T0" fmla="*/ 0 w 5006"/>
                <a:gd name="T1" fmla="*/ 2513 h 2514"/>
                <a:gd name="T2" fmla="*/ 5005 w 5006"/>
                <a:gd name="T3" fmla="*/ 2513 h 2514"/>
                <a:gd name="T4" fmla="*/ 5005 w 5006"/>
                <a:gd name="T5" fmla="*/ 0 h 2514"/>
                <a:gd name="T6" fmla="*/ 0 w 5006"/>
                <a:gd name="T7" fmla="*/ 0 h 2514"/>
                <a:gd name="T8" fmla="*/ 0 w 5006"/>
                <a:gd name="T9" fmla="*/ 2513 h 2514"/>
                <a:gd name="T10" fmla="*/ 0 w 5006"/>
                <a:gd name="T11" fmla="*/ 0 h 2514"/>
                <a:gd name="T12" fmla="*/ 5006 w 5006"/>
                <a:gd name="T13" fmla="*/ 2514 h 2514"/>
              </a:gdLst>
              <a:ahLst/>
              <a:cxnLst>
                <a:cxn ang="0">
                  <a:pos x="T0" y="T1"/>
                </a:cxn>
                <a:cxn ang="0">
                  <a:pos x="T2" y="T3"/>
                </a:cxn>
                <a:cxn ang="0">
                  <a:pos x="T4" y="T5"/>
                </a:cxn>
                <a:cxn ang="0">
                  <a:pos x="T6" y="T7"/>
                </a:cxn>
                <a:cxn ang="0">
                  <a:pos x="T8" y="T9"/>
                </a:cxn>
              </a:cxnLst>
              <a:rect l="T10" t="T11" r="T12" b="T13"/>
              <a:pathLst>
                <a:path w="5006" h="2514">
                  <a:moveTo>
                    <a:pt x="0" y="2513"/>
                  </a:moveTo>
                  <a:lnTo>
                    <a:pt x="5005" y="2513"/>
                  </a:lnTo>
                  <a:lnTo>
                    <a:pt x="5005" y="0"/>
                  </a:lnTo>
                  <a:lnTo>
                    <a:pt x="0" y="0"/>
                  </a:lnTo>
                  <a:lnTo>
                    <a:pt x="0" y="2513"/>
                  </a:lnTo>
                  <a:close/>
                </a:path>
              </a:pathLst>
            </a:custGeom>
            <a:noFill/>
            <a:ln w="5080">
              <a:solidFill>
                <a:srgbClr val="231F2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任意多边形 631"/>
            <p:cNvSpPr/>
            <p:nvPr/>
          </p:nvSpPr>
          <p:spPr bwMode="auto">
            <a:xfrm>
              <a:off x="4192" y="351"/>
              <a:ext cx="548" cy="151"/>
            </a:xfrm>
            <a:custGeom>
              <a:avLst/>
              <a:gdLst>
                <a:gd name="T0" fmla="*/ 273 w 548"/>
                <a:gd name="T1" fmla="*/ 150 h 151"/>
                <a:gd name="T2" fmla="*/ 380 w 548"/>
                <a:gd name="T3" fmla="*/ 144 h 151"/>
                <a:gd name="T4" fmla="*/ 466 w 548"/>
                <a:gd name="T5" fmla="*/ 128 h 151"/>
                <a:gd name="T6" fmla="*/ 525 w 548"/>
                <a:gd name="T7" fmla="*/ 104 h 151"/>
                <a:gd name="T8" fmla="*/ 547 w 548"/>
                <a:gd name="T9" fmla="*/ 75 h 151"/>
                <a:gd name="T10" fmla="*/ 525 w 548"/>
                <a:gd name="T11" fmla="*/ 45 h 151"/>
                <a:gd name="T12" fmla="*/ 466 w 548"/>
                <a:gd name="T13" fmla="*/ 22 h 151"/>
                <a:gd name="T14" fmla="*/ 380 w 548"/>
                <a:gd name="T15" fmla="*/ 5 h 151"/>
                <a:gd name="T16" fmla="*/ 273 w 548"/>
                <a:gd name="T17" fmla="*/ 0 h 151"/>
                <a:gd name="T18" fmla="*/ 167 w 548"/>
                <a:gd name="T19" fmla="*/ 5 h 151"/>
                <a:gd name="T20" fmla="*/ 80 w 548"/>
                <a:gd name="T21" fmla="*/ 22 h 151"/>
                <a:gd name="T22" fmla="*/ 21 w 548"/>
                <a:gd name="T23" fmla="*/ 45 h 151"/>
                <a:gd name="T24" fmla="*/ 0 w 548"/>
                <a:gd name="T25" fmla="*/ 75 h 151"/>
                <a:gd name="T26" fmla="*/ 21 w 548"/>
                <a:gd name="T27" fmla="*/ 104 h 151"/>
                <a:gd name="T28" fmla="*/ 80 w 548"/>
                <a:gd name="T29" fmla="*/ 128 h 151"/>
                <a:gd name="T30" fmla="*/ 167 w 548"/>
                <a:gd name="T31" fmla="*/ 144 h 151"/>
                <a:gd name="T32" fmla="*/ 273 w 548"/>
                <a:gd name="T33" fmla="*/ 150 h 151"/>
                <a:gd name="T34" fmla="*/ 0 w 548"/>
                <a:gd name="T35" fmla="*/ 0 h 151"/>
                <a:gd name="T36" fmla="*/ 548 w 548"/>
                <a:gd name="T3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T34" t="T35" r="T36" b="T37"/>
              <a:pathLst>
                <a:path w="548" h="151">
                  <a:moveTo>
                    <a:pt x="273" y="150"/>
                  </a:moveTo>
                  <a:lnTo>
                    <a:pt x="380" y="144"/>
                  </a:lnTo>
                  <a:lnTo>
                    <a:pt x="466" y="128"/>
                  </a:lnTo>
                  <a:lnTo>
                    <a:pt x="525" y="104"/>
                  </a:lnTo>
                  <a:lnTo>
                    <a:pt x="547" y="75"/>
                  </a:lnTo>
                  <a:lnTo>
                    <a:pt x="525" y="45"/>
                  </a:lnTo>
                  <a:lnTo>
                    <a:pt x="466" y="22"/>
                  </a:lnTo>
                  <a:lnTo>
                    <a:pt x="380" y="5"/>
                  </a:lnTo>
                  <a:lnTo>
                    <a:pt x="273" y="0"/>
                  </a:lnTo>
                  <a:lnTo>
                    <a:pt x="167" y="5"/>
                  </a:lnTo>
                  <a:lnTo>
                    <a:pt x="80" y="22"/>
                  </a:lnTo>
                  <a:lnTo>
                    <a:pt x="21" y="45"/>
                  </a:lnTo>
                  <a:lnTo>
                    <a:pt x="0" y="75"/>
                  </a:lnTo>
                  <a:lnTo>
                    <a:pt x="21" y="104"/>
                  </a:lnTo>
                  <a:lnTo>
                    <a:pt x="80" y="128"/>
                  </a:lnTo>
                  <a:lnTo>
                    <a:pt x="167" y="144"/>
                  </a:lnTo>
                  <a:lnTo>
                    <a:pt x="273" y="150"/>
                  </a:lnTo>
                  <a:close/>
                </a:path>
              </a:pathLst>
            </a:custGeom>
            <a:noFill/>
            <a:ln w="12700">
              <a:solidFill>
                <a:srgbClr val="B8292F"/>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任意多边形 632"/>
            <p:cNvSpPr/>
            <p:nvPr/>
          </p:nvSpPr>
          <p:spPr bwMode="auto">
            <a:xfrm>
              <a:off x="4779" y="351"/>
              <a:ext cx="548" cy="151"/>
            </a:xfrm>
            <a:custGeom>
              <a:avLst/>
              <a:gdLst>
                <a:gd name="T0" fmla="*/ 273 w 548"/>
                <a:gd name="T1" fmla="*/ 150 h 151"/>
                <a:gd name="T2" fmla="*/ 380 w 548"/>
                <a:gd name="T3" fmla="*/ 144 h 151"/>
                <a:gd name="T4" fmla="*/ 466 w 548"/>
                <a:gd name="T5" fmla="*/ 128 h 151"/>
                <a:gd name="T6" fmla="*/ 525 w 548"/>
                <a:gd name="T7" fmla="*/ 104 h 151"/>
                <a:gd name="T8" fmla="*/ 547 w 548"/>
                <a:gd name="T9" fmla="*/ 75 h 151"/>
                <a:gd name="T10" fmla="*/ 525 w 548"/>
                <a:gd name="T11" fmla="*/ 45 h 151"/>
                <a:gd name="T12" fmla="*/ 466 w 548"/>
                <a:gd name="T13" fmla="*/ 22 h 151"/>
                <a:gd name="T14" fmla="*/ 380 w 548"/>
                <a:gd name="T15" fmla="*/ 5 h 151"/>
                <a:gd name="T16" fmla="*/ 273 w 548"/>
                <a:gd name="T17" fmla="*/ 0 h 151"/>
                <a:gd name="T18" fmla="*/ 167 w 548"/>
                <a:gd name="T19" fmla="*/ 5 h 151"/>
                <a:gd name="T20" fmla="*/ 80 w 548"/>
                <a:gd name="T21" fmla="*/ 22 h 151"/>
                <a:gd name="T22" fmla="*/ 21 w 548"/>
                <a:gd name="T23" fmla="*/ 45 h 151"/>
                <a:gd name="T24" fmla="*/ 0 w 548"/>
                <a:gd name="T25" fmla="*/ 75 h 151"/>
                <a:gd name="T26" fmla="*/ 21 w 548"/>
                <a:gd name="T27" fmla="*/ 104 h 151"/>
                <a:gd name="T28" fmla="*/ 80 w 548"/>
                <a:gd name="T29" fmla="*/ 128 h 151"/>
                <a:gd name="T30" fmla="*/ 167 w 548"/>
                <a:gd name="T31" fmla="*/ 144 h 151"/>
                <a:gd name="T32" fmla="*/ 273 w 548"/>
                <a:gd name="T33" fmla="*/ 150 h 151"/>
                <a:gd name="T34" fmla="*/ 0 w 548"/>
                <a:gd name="T35" fmla="*/ 0 h 151"/>
                <a:gd name="T36" fmla="*/ 548 w 548"/>
                <a:gd name="T3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T34" t="T35" r="T36" b="T37"/>
              <a:pathLst>
                <a:path w="548" h="151">
                  <a:moveTo>
                    <a:pt x="273" y="150"/>
                  </a:moveTo>
                  <a:lnTo>
                    <a:pt x="380" y="144"/>
                  </a:lnTo>
                  <a:lnTo>
                    <a:pt x="466" y="128"/>
                  </a:lnTo>
                  <a:lnTo>
                    <a:pt x="525" y="104"/>
                  </a:lnTo>
                  <a:lnTo>
                    <a:pt x="547" y="75"/>
                  </a:lnTo>
                  <a:lnTo>
                    <a:pt x="525" y="45"/>
                  </a:lnTo>
                  <a:lnTo>
                    <a:pt x="466" y="22"/>
                  </a:lnTo>
                  <a:lnTo>
                    <a:pt x="380" y="5"/>
                  </a:lnTo>
                  <a:lnTo>
                    <a:pt x="273" y="0"/>
                  </a:lnTo>
                  <a:lnTo>
                    <a:pt x="167" y="5"/>
                  </a:lnTo>
                  <a:lnTo>
                    <a:pt x="80" y="22"/>
                  </a:lnTo>
                  <a:lnTo>
                    <a:pt x="21" y="45"/>
                  </a:lnTo>
                  <a:lnTo>
                    <a:pt x="0" y="75"/>
                  </a:lnTo>
                  <a:lnTo>
                    <a:pt x="21" y="104"/>
                  </a:lnTo>
                  <a:lnTo>
                    <a:pt x="80" y="128"/>
                  </a:lnTo>
                  <a:lnTo>
                    <a:pt x="167" y="144"/>
                  </a:lnTo>
                  <a:lnTo>
                    <a:pt x="273" y="150"/>
                  </a:lnTo>
                  <a:close/>
                </a:path>
              </a:pathLst>
            </a:custGeom>
            <a:noFill/>
            <a:ln w="12700">
              <a:solidFill>
                <a:srgbClr val="B8292F"/>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Tree>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占位符 105474"/>
          <p:cNvSpPr>
            <a:spLocks noGrp="1"/>
          </p:cNvSpPr>
          <p:nvPr/>
        </p:nvSpPr>
        <p:spPr>
          <a:xfrm>
            <a:off x="820717" y="1139681"/>
            <a:ext cx="5997744" cy="584775"/>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gn="just">
              <a:spcBef>
                <a:spcPts val="0"/>
              </a:spcBef>
              <a:buNone/>
            </a:pPr>
            <a:r>
              <a:rPr lang="zh-CN" altLang="en-US"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rPr>
              <a:t>（三）阿里店小蜜基本功能简介</a:t>
            </a:r>
            <a:endParaRPr lang="zh-CN" altLang="en-US"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endParaRPr>
          </a:p>
        </p:txBody>
      </p:sp>
      <p:sp>
        <p:nvSpPr>
          <p:cNvPr id="24" name="Text Box 24"/>
          <p:cNvSpPr txBox="1">
            <a:spLocks noChangeArrowheads="1"/>
          </p:cNvSpPr>
          <p:nvPr/>
        </p:nvSpPr>
        <p:spPr bwMode="gray">
          <a:xfrm>
            <a:off x="2413626" y="3276929"/>
            <a:ext cx="2016224" cy="43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常见问题配置</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25" name="Text Box 25"/>
          <p:cNvSpPr txBox="1">
            <a:spLocks noChangeArrowheads="1"/>
          </p:cNvSpPr>
          <p:nvPr/>
        </p:nvSpPr>
        <p:spPr bwMode="gray">
          <a:xfrm>
            <a:off x="926991" y="4599597"/>
            <a:ext cx="1749743" cy="43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商品知识库</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26" name="Text Box 26"/>
          <p:cNvSpPr txBox="1">
            <a:spLocks noChangeArrowheads="1"/>
          </p:cNvSpPr>
          <p:nvPr/>
        </p:nvSpPr>
        <p:spPr bwMode="gray">
          <a:xfrm>
            <a:off x="3938142" y="5870726"/>
            <a:ext cx="2020360" cy="43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店铺诊断</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27" name="Text Box 27"/>
          <p:cNvSpPr txBox="1">
            <a:spLocks noChangeArrowheads="1"/>
          </p:cNvSpPr>
          <p:nvPr/>
        </p:nvSpPr>
        <p:spPr bwMode="gray">
          <a:xfrm>
            <a:off x="8747491" y="5080514"/>
            <a:ext cx="1706225" cy="43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跟单助手</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28" name="Text Box 27"/>
          <p:cNvSpPr txBox="1">
            <a:spLocks noChangeArrowheads="1"/>
          </p:cNvSpPr>
          <p:nvPr/>
        </p:nvSpPr>
        <p:spPr bwMode="gray">
          <a:xfrm>
            <a:off x="8826320" y="2620698"/>
            <a:ext cx="2087328" cy="43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营销增收</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pic>
        <p:nvPicPr>
          <p:cNvPr id="29" name="Picture 2" descr="F:\快盘\商务图片\png\2476235_065634059367_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66820" y="1844824"/>
            <a:ext cx="4269359" cy="440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6"/>
          <p:cNvSpPr/>
          <p:nvPr/>
        </p:nvSpPr>
        <p:spPr bwMode="auto">
          <a:xfrm>
            <a:off x="2823748" y="3346103"/>
            <a:ext cx="8089900" cy="2227262"/>
          </a:xfrm>
          <a:custGeom>
            <a:avLst/>
            <a:gdLst>
              <a:gd name="T0" fmla="*/ 2147483646 w 9859"/>
              <a:gd name="T1" fmla="*/ 167448936 h 2716"/>
              <a:gd name="T2" fmla="*/ 2147483646 w 9859"/>
              <a:gd name="T3" fmla="*/ 373229575 h 2716"/>
              <a:gd name="T4" fmla="*/ 2147483646 w 9859"/>
              <a:gd name="T5" fmla="*/ 1533267334 h 2716"/>
              <a:gd name="T6" fmla="*/ 84164828 w 9859"/>
              <a:gd name="T7" fmla="*/ 1434412492 h 2716"/>
              <a:gd name="T8" fmla="*/ 2147483646 w 9859"/>
              <a:gd name="T9" fmla="*/ 359107455 h 2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59" h="2716">
                <a:moveTo>
                  <a:pt x="5802" y="249"/>
                </a:moveTo>
                <a:cubicBezTo>
                  <a:pt x="7937" y="0"/>
                  <a:pt x="9604" y="113"/>
                  <a:pt x="9721" y="555"/>
                </a:cubicBezTo>
                <a:cubicBezTo>
                  <a:pt x="9859" y="1072"/>
                  <a:pt x="7821" y="1845"/>
                  <a:pt x="5172" y="2280"/>
                </a:cubicBezTo>
                <a:cubicBezTo>
                  <a:pt x="2522" y="2716"/>
                  <a:pt x="262" y="2650"/>
                  <a:pt x="125" y="2133"/>
                </a:cubicBezTo>
                <a:cubicBezTo>
                  <a:pt x="0" y="1663"/>
                  <a:pt x="1673" y="981"/>
                  <a:pt x="3970" y="534"/>
                </a:cubicBezTo>
              </a:path>
            </a:pathLst>
          </a:custGeom>
          <a:noFill/>
          <a:ln w="10" cap="flat" cmpd="sng">
            <a:solidFill>
              <a:srgbClr val="005E7D"/>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31" name="组合 19"/>
          <p:cNvGrpSpPr/>
          <p:nvPr/>
        </p:nvGrpSpPr>
        <p:grpSpPr bwMode="auto">
          <a:xfrm>
            <a:off x="4398548" y="3679478"/>
            <a:ext cx="719138" cy="717624"/>
            <a:chOff x="0" y="0"/>
            <a:chExt cx="717637" cy="717637"/>
          </a:xfrm>
        </p:grpSpPr>
        <p:sp>
          <p:nvSpPr>
            <p:cNvPr id="32" name="Oval 7"/>
            <p:cNvSpPr>
              <a:spLocks noChangeArrowheads="1"/>
            </p:cNvSpPr>
            <p:nvPr/>
          </p:nvSpPr>
          <p:spPr bwMode="auto">
            <a:xfrm>
              <a:off x="0" y="0"/>
              <a:ext cx="717637" cy="71763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400" b="1">
                <a:solidFill>
                  <a:srgbClr val="FFFFFF"/>
                </a:solidFill>
                <a:latin typeface="+mj-lt"/>
                <a:ea typeface="黑体" panose="02010609060101010101" pitchFamily="49" charset="-122"/>
              </a:endParaRPr>
            </a:p>
          </p:txBody>
        </p:sp>
        <p:sp>
          <p:nvSpPr>
            <p:cNvPr id="33" name="TextBox 21"/>
            <p:cNvSpPr txBox="1">
              <a:spLocks noChangeArrowheads="1"/>
            </p:cNvSpPr>
            <p:nvPr/>
          </p:nvSpPr>
          <p:spPr bwMode="auto">
            <a:xfrm>
              <a:off x="3839" y="139107"/>
              <a:ext cx="701527" cy="46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mj-lt"/>
                  <a:ea typeface="黑体" panose="02010609060101010101" pitchFamily="49" charset="-122"/>
                </a:rPr>
                <a:t>1</a:t>
              </a:r>
              <a:endParaRPr lang="en-US" altLang="zh-CN" sz="2400" b="1" dirty="0">
                <a:solidFill>
                  <a:srgbClr val="FFFFFF"/>
                </a:solidFill>
                <a:latin typeface="+mj-lt"/>
                <a:ea typeface="黑体" panose="02010609060101010101" pitchFamily="49" charset="-122"/>
              </a:endParaRPr>
            </a:p>
          </p:txBody>
        </p:sp>
      </p:grpSp>
      <p:grpSp>
        <p:nvGrpSpPr>
          <p:cNvPr id="34" name="组合 22"/>
          <p:cNvGrpSpPr/>
          <p:nvPr/>
        </p:nvGrpSpPr>
        <p:grpSpPr bwMode="auto">
          <a:xfrm>
            <a:off x="2644361" y="4763740"/>
            <a:ext cx="887412" cy="887413"/>
            <a:chOff x="0" y="0"/>
            <a:chExt cx="886864" cy="886864"/>
          </a:xfrm>
        </p:grpSpPr>
        <p:sp>
          <p:nvSpPr>
            <p:cNvPr id="35" name="Oval 8"/>
            <p:cNvSpPr>
              <a:spLocks noChangeArrowheads="1"/>
            </p:cNvSpPr>
            <p:nvPr/>
          </p:nvSpPr>
          <p:spPr bwMode="auto">
            <a:xfrm>
              <a:off x="0" y="0"/>
              <a:ext cx="886864" cy="88686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400" b="1">
                <a:solidFill>
                  <a:srgbClr val="FFFFFF"/>
                </a:solidFill>
                <a:latin typeface="+mj-lt"/>
                <a:ea typeface="黑体" panose="02010609060101010101" pitchFamily="49" charset="-122"/>
              </a:endParaRPr>
            </a:p>
          </p:txBody>
        </p:sp>
        <p:sp>
          <p:nvSpPr>
            <p:cNvPr id="36" name="TextBox 24"/>
            <p:cNvSpPr txBox="1">
              <a:spLocks noChangeArrowheads="1"/>
            </p:cNvSpPr>
            <p:nvPr/>
          </p:nvSpPr>
          <p:spPr bwMode="auto">
            <a:xfrm>
              <a:off x="79353" y="206842"/>
              <a:ext cx="701527" cy="46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mj-lt"/>
                  <a:ea typeface="黑体" panose="02010609060101010101" pitchFamily="49" charset="-122"/>
                </a:rPr>
                <a:t>2</a:t>
              </a:r>
              <a:endParaRPr lang="en-US" altLang="zh-CN" sz="2400" b="1" dirty="0">
                <a:solidFill>
                  <a:srgbClr val="FFFFFF"/>
                </a:solidFill>
                <a:latin typeface="+mj-lt"/>
                <a:ea typeface="黑体" panose="02010609060101010101" pitchFamily="49" charset="-122"/>
              </a:endParaRPr>
            </a:p>
          </p:txBody>
        </p:sp>
      </p:grpSp>
      <p:grpSp>
        <p:nvGrpSpPr>
          <p:cNvPr id="37" name="组合 25"/>
          <p:cNvGrpSpPr/>
          <p:nvPr/>
        </p:nvGrpSpPr>
        <p:grpSpPr bwMode="auto">
          <a:xfrm>
            <a:off x="5435186" y="4779615"/>
            <a:ext cx="1044575" cy="1044575"/>
            <a:chOff x="0" y="0"/>
            <a:chExt cx="1043955" cy="1043955"/>
          </a:xfrm>
        </p:grpSpPr>
        <p:sp>
          <p:nvSpPr>
            <p:cNvPr id="38" name="Oval 9"/>
            <p:cNvSpPr>
              <a:spLocks noChangeArrowheads="1"/>
            </p:cNvSpPr>
            <p:nvPr/>
          </p:nvSpPr>
          <p:spPr bwMode="auto">
            <a:xfrm>
              <a:off x="0" y="0"/>
              <a:ext cx="1043955" cy="1043955"/>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800" b="1">
                <a:solidFill>
                  <a:srgbClr val="FFFFFF"/>
                </a:solidFill>
                <a:latin typeface="+mj-lt"/>
                <a:ea typeface="黑体" panose="02010609060101010101" pitchFamily="49" charset="-122"/>
              </a:endParaRPr>
            </a:p>
          </p:txBody>
        </p:sp>
        <p:sp>
          <p:nvSpPr>
            <p:cNvPr id="39" name="TextBox 27"/>
            <p:cNvSpPr txBox="1">
              <a:spLocks noChangeArrowheads="1"/>
            </p:cNvSpPr>
            <p:nvPr/>
          </p:nvSpPr>
          <p:spPr bwMode="auto">
            <a:xfrm>
              <a:off x="195502" y="261788"/>
              <a:ext cx="701527" cy="522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FFFFF"/>
                  </a:solidFill>
                  <a:latin typeface="+mj-lt"/>
                  <a:ea typeface="黑体" panose="02010609060101010101" pitchFamily="49" charset="-122"/>
                </a:rPr>
                <a:t>3</a:t>
              </a:r>
              <a:endParaRPr lang="en-US" altLang="zh-CN" sz="2800" b="1" dirty="0">
                <a:solidFill>
                  <a:srgbClr val="FFFFFF"/>
                </a:solidFill>
                <a:latin typeface="+mj-lt"/>
                <a:ea typeface="黑体" panose="02010609060101010101" pitchFamily="49" charset="-122"/>
              </a:endParaRPr>
            </a:p>
          </p:txBody>
        </p:sp>
      </p:grpSp>
      <p:grpSp>
        <p:nvGrpSpPr>
          <p:cNvPr id="40" name="组合 28"/>
          <p:cNvGrpSpPr/>
          <p:nvPr/>
        </p:nvGrpSpPr>
        <p:grpSpPr bwMode="auto">
          <a:xfrm>
            <a:off x="9327736" y="4046190"/>
            <a:ext cx="935037" cy="935038"/>
            <a:chOff x="0" y="0"/>
            <a:chExt cx="935038" cy="935038"/>
          </a:xfrm>
        </p:grpSpPr>
        <p:sp>
          <p:nvSpPr>
            <p:cNvPr id="41" name="Oval 10"/>
            <p:cNvSpPr>
              <a:spLocks noChangeArrowheads="1"/>
            </p:cNvSpPr>
            <p:nvPr/>
          </p:nvSpPr>
          <p:spPr bwMode="auto">
            <a:xfrm>
              <a:off x="0" y="0"/>
              <a:ext cx="935038" cy="935038"/>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800" b="1">
                <a:solidFill>
                  <a:srgbClr val="FFFFFF"/>
                </a:solidFill>
                <a:latin typeface="+mj-lt"/>
                <a:ea typeface="黑体" panose="02010609060101010101" pitchFamily="49" charset="-122"/>
              </a:endParaRPr>
            </a:p>
          </p:txBody>
        </p:sp>
        <p:sp>
          <p:nvSpPr>
            <p:cNvPr id="42" name="TextBox 30"/>
            <p:cNvSpPr txBox="1">
              <a:spLocks noChangeArrowheads="1"/>
            </p:cNvSpPr>
            <p:nvPr/>
          </p:nvSpPr>
          <p:spPr bwMode="auto">
            <a:xfrm>
              <a:off x="124324" y="203280"/>
              <a:ext cx="7015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FFFFF"/>
                  </a:solidFill>
                  <a:latin typeface="+mj-lt"/>
                  <a:ea typeface="黑体" panose="02010609060101010101" pitchFamily="49" charset="-122"/>
                </a:rPr>
                <a:t>4</a:t>
              </a:r>
              <a:endParaRPr lang="en-US" altLang="zh-CN" sz="2800" b="1" dirty="0">
                <a:solidFill>
                  <a:srgbClr val="FFFFFF"/>
                </a:solidFill>
                <a:latin typeface="+mj-lt"/>
                <a:ea typeface="黑体" panose="02010609060101010101" pitchFamily="49" charset="-122"/>
              </a:endParaRPr>
            </a:p>
          </p:txBody>
        </p:sp>
      </p:grpSp>
      <p:grpSp>
        <p:nvGrpSpPr>
          <p:cNvPr id="43" name="组合 31"/>
          <p:cNvGrpSpPr/>
          <p:nvPr/>
        </p:nvGrpSpPr>
        <p:grpSpPr bwMode="auto">
          <a:xfrm>
            <a:off x="8824498" y="3077815"/>
            <a:ext cx="701675" cy="667928"/>
            <a:chOff x="0" y="0"/>
            <a:chExt cx="701527" cy="668338"/>
          </a:xfrm>
        </p:grpSpPr>
        <p:sp>
          <p:nvSpPr>
            <p:cNvPr id="44" name="Oval 11"/>
            <p:cNvSpPr>
              <a:spLocks noChangeArrowheads="1"/>
            </p:cNvSpPr>
            <p:nvPr/>
          </p:nvSpPr>
          <p:spPr bwMode="auto">
            <a:xfrm>
              <a:off x="1822" y="0"/>
              <a:ext cx="668338" cy="66833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400" b="1">
                <a:solidFill>
                  <a:srgbClr val="FFFFFF"/>
                </a:solidFill>
                <a:latin typeface="+mj-lt"/>
                <a:ea typeface="黑体" panose="02010609060101010101" pitchFamily="49" charset="-122"/>
              </a:endParaRPr>
            </a:p>
          </p:txBody>
        </p:sp>
        <p:sp>
          <p:nvSpPr>
            <p:cNvPr id="45" name="TextBox 33"/>
            <p:cNvSpPr txBox="1">
              <a:spLocks noChangeArrowheads="1"/>
            </p:cNvSpPr>
            <p:nvPr/>
          </p:nvSpPr>
          <p:spPr bwMode="auto">
            <a:xfrm>
              <a:off x="0" y="122387"/>
              <a:ext cx="701527" cy="46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mj-lt"/>
                  <a:ea typeface="黑体" panose="02010609060101010101" pitchFamily="49" charset="-122"/>
                </a:rPr>
                <a:t>5</a:t>
              </a:r>
              <a:endParaRPr lang="en-US" altLang="zh-CN" sz="2400" b="1" dirty="0">
                <a:solidFill>
                  <a:srgbClr val="FFFFFF"/>
                </a:solidFill>
                <a:latin typeface="+mj-lt"/>
                <a:ea typeface="黑体" panose="02010609060101010101" pitchFamily="49"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heel(1)">
                                      <p:cBhvr>
                                        <p:cTn id="19" dur="2000"/>
                                        <p:tgtEl>
                                          <p:spTgt spid="30"/>
                                        </p:tgtEl>
                                      </p:cBhvr>
                                    </p:animEffect>
                                  </p:childTnLst>
                                </p:cTn>
                              </p:par>
                            </p:childTnLst>
                          </p:cTn>
                        </p:par>
                        <p:par>
                          <p:cTn id="20" fill="hold">
                            <p:stCondLst>
                              <p:cond delay="4000"/>
                            </p:stCondLst>
                            <p:childTnLst>
                              <p:par>
                                <p:cTn id="21" presetID="1"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par>
                          <p:cTn id="23" fill="hold">
                            <p:stCondLst>
                              <p:cond delay="4000"/>
                            </p:stCondLst>
                            <p:childTnLst>
                              <p:par>
                                <p:cTn id="24" presetID="12" presetClass="entr" presetSubtype="8"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p:tgtEl>
                                          <p:spTgt spid="24"/>
                                        </p:tgtEl>
                                        <p:attrNameLst>
                                          <p:attrName>ppt_x</p:attrName>
                                        </p:attrNameLst>
                                      </p:cBhvr>
                                      <p:tavLst>
                                        <p:tav tm="0">
                                          <p:val>
                                            <p:strVal val="#ppt_x-#ppt_w*1.125000"/>
                                          </p:val>
                                        </p:tav>
                                        <p:tav tm="100000">
                                          <p:val>
                                            <p:strVal val="#ppt_x"/>
                                          </p:val>
                                        </p:tav>
                                      </p:tavLst>
                                    </p:anim>
                                    <p:animEffect transition="in" filter="wipe(right)">
                                      <p:cBhvr>
                                        <p:cTn id="27" dur="500"/>
                                        <p:tgtEl>
                                          <p:spTgt spid="24"/>
                                        </p:tgtEl>
                                      </p:cBhvr>
                                    </p:animEffect>
                                  </p:childTnLst>
                                </p:cTn>
                              </p:par>
                            </p:childTnLst>
                          </p:cTn>
                        </p:par>
                        <p:par>
                          <p:cTn id="28" fill="hold">
                            <p:stCondLst>
                              <p:cond delay="4500"/>
                            </p:stCondLst>
                            <p:childTnLst>
                              <p:par>
                                <p:cTn id="29" presetID="1"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par>
                          <p:cTn id="31" fill="hold">
                            <p:stCondLst>
                              <p:cond delay="4500"/>
                            </p:stCondLst>
                            <p:childTnLst>
                              <p:par>
                                <p:cTn id="32" presetID="12" presetClass="entr" presetSubtype="8"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p:tgtEl>
                                          <p:spTgt spid="25"/>
                                        </p:tgtEl>
                                        <p:attrNameLst>
                                          <p:attrName>ppt_x</p:attrName>
                                        </p:attrNameLst>
                                      </p:cBhvr>
                                      <p:tavLst>
                                        <p:tav tm="0">
                                          <p:val>
                                            <p:strVal val="#ppt_x-#ppt_w*1.125000"/>
                                          </p:val>
                                        </p:tav>
                                        <p:tav tm="100000">
                                          <p:val>
                                            <p:strVal val="#ppt_x"/>
                                          </p:val>
                                        </p:tav>
                                      </p:tavLst>
                                    </p:anim>
                                    <p:animEffect transition="in" filter="wipe(right)">
                                      <p:cBhvr>
                                        <p:cTn id="35" dur="500"/>
                                        <p:tgtEl>
                                          <p:spTgt spid="25"/>
                                        </p:tgtEl>
                                      </p:cBhvr>
                                    </p:animEffect>
                                  </p:childTnLst>
                                </p:cTn>
                              </p:par>
                            </p:childTnLst>
                          </p:cTn>
                        </p:par>
                        <p:par>
                          <p:cTn id="36" fill="hold">
                            <p:stCondLst>
                              <p:cond delay="5000"/>
                            </p:stCondLst>
                            <p:childTnLst>
                              <p:par>
                                <p:cTn id="37" presetID="1" presetClass="entr" presetSubtype="0"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slide(fromBottom)">
                                      <p:cBhvr>
                                        <p:cTn id="42" dur="500"/>
                                        <p:tgtEl>
                                          <p:spTgt spid="26"/>
                                        </p:tgtEl>
                                      </p:cBhvr>
                                    </p:animEffect>
                                  </p:childTnLst>
                                </p:cTn>
                              </p:par>
                            </p:childTnLst>
                          </p:cTn>
                        </p:par>
                        <p:par>
                          <p:cTn id="43" fill="hold">
                            <p:stCondLst>
                              <p:cond delay="5500"/>
                            </p:stCondLst>
                            <p:childTnLst>
                              <p:par>
                                <p:cTn id="44" presetID="1" presetClass="entr" presetSubtype="0"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childTnLst>
                                </p:cTn>
                              </p:par>
                            </p:childTnLst>
                          </p:cTn>
                        </p:par>
                        <p:par>
                          <p:cTn id="46" fill="hold">
                            <p:stCondLst>
                              <p:cond delay="5500"/>
                            </p:stCondLst>
                            <p:childTnLst>
                              <p:par>
                                <p:cTn id="47" presetID="1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slide(fromBottom)">
                                      <p:cBhvr>
                                        <p:cTn id="49" dur="500"/>
                                        <p:tgtEl>
                                          <p:spTgt spid="27"/>
                                        </p:tgtEl>
                                      </p:cBhvr>
                                    </p:animEffect>
                                  </p:childTnLst>
                                </p:cTn>
                              </p:par>
                            </p:childTnLst>
                          </p:cTn>
                        </p:par>
                        <p:par>
                          <p:cTn id="50" fill="hold">
                            <p:stCondLst>
                              <p:cond delay="6000"/>
                            </p:stCondLst>
                            <p:childTnLst>
                              <p:par>
                                <p:cTn id="51" presetID="1" presetClass="entr" presetSubtype="0"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par>
                          <p:cTn id="53" fill="hold">
                            <p:stCondLst>
                              <p:cond delay="6000"/>
                            </p:stCondLst>
                            <p:childTnLst>
                              <p:par>
                                <p:cTn id="54" presetID="12" presetClass="entr" presetSubtype="2"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p:tgtEl>
                                          <p:spTgt spid="28"/>
                                        </p:tgtEl>
                                        <p:attrNameLst>
                                          <p:attrName>ppt_x</p:attrName>
                                        </p:attrNameLst>
                                      </p:cBhvr>
                                      <p:tavLst>
                                        <p:tav tm="0">
                                          <p:val>
                                            <p:strVal val="#ppt_x+#ppt_w*1.125000"/>
                                          </p:val>
                                        </p:tav>
                                        <p:tav tm="100000">
                                          <p:val>
                                            <p:strVal val="#ppt_x"/>
                                          </p:val>
                                        </p:tav>
                                      </p:tavLst>
                                    </p:anim>
                                    <p:animEffect transition="in" filter="wipe(left)">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3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70790" y="5440906"/>
            <a:ext cx="5455183" cy="430887"/>
          </a:xfrm>
          <a:prstGeom prst="rect">
            <a:avLst/>
          </a:prstGeom>
          <a:noFill/>
          <a:ln w="9525">
            <a:noFill/>
          </a:ln>
        </p:spPr>
        <p:txBody>
          <a:bodyPr wrap="square">
            <a:spAutoFit/>
          </a:bodyPr>
          <a:lstStyle/>
          <a:p>
            <a:pPr marL="0" indent="0" algn="ctr"/>
            <a:r>
              <a:rPr lang="zh-CN" altLang="en-US" sz="2200" dirty="0">
                <a:solidFill>
                  <a:schemeClr val="accent2"/>
                </a:solidFill>
                <a:latin typeface="+mj-lt"/>
                <a:ea typeface="黑体" panose="02010609060101010101" pitchFamily="49" charset="-122"/>
                <a:cs typeface="Times New Roman" panose="02020603050405020304" charset="0"/>
              </a:rPr>
              <a:t>图</a:t>
            </a:r>
            <a:r>
              <a:rPr lang="en-US" sz="2200" dirty="0">
                <a:solidFill>
                  <a:schemeClr val="accent2"/>
                </a:solidFill>
                <a:latin typeface="+mj-lt"/>
                <a:ea typeface="黑体" panose="02010609060101010101" pitchFamily="49" charset="-122"/>
                <a:cs typeface="Times New Roman" panose="02020603050405020304" charset="0"/>
              </a:rPr>
              <a:t>9.23  </a:t>
            </a:r>
            <a:r>
              <a:rPr lang="zh-CN" altLang="en-US" sz="2200" dirty="0">
                <a:solidFill>
                  <a:schemeClr val="accent2"/>
                </a:solidFill>
                <a:latin typeface="+mj-lt"/>
                <a:ea typeface="黑体" panose="02010609060101010101" pitchFamily="49" charset="-122"/>
                <a:cs typeface="Times New Roman" panose="02020603050405020304" charset="0"/>
              </a:rPr>
              <a:t>常见问答配置</a:t>
            </a:r>
            <a:endParaRPr lang="zh-CN" altLang="en-US" sz="2200" dirty="0">
              <a:solidFill>
                <a:schemeClr val="accent2"/>
              </a:solidFill>
              <a:latin typeface="+mj-lt"/>
              <a:ea typeface="黑体" panose="02010609060101010101" pitchFamily="49" charset="-122"/>
              <a:cs typeface="Times New Roman" panose="02020603050405020304" charset="0"/>
            </a:endParaRPr>
          </a:p>
        </p:txBody>
      </p:sp>
      <p:grpSp>
        <p:nvGrpSpPr>
          <p:cNvPr id="4" name="组合 637"/>
          <p:cNvGrpSpPr/>
          <p:nvPr/>
        </p:nvGrpSpPr>
        <p:grpSpPr bwMode="auto">
          <a:xfrm>
            <a:off x="607883" y="1715438"/>
            <a:ext cx="10980996" cy="3456384"/>
            <a:chOff x="3428" y="213"/>
            <a:chExt cx="5105" cy="1601"/>
          </a:xfrm>
          <a:effectLst>
            <a:outerShdw blurRad="50800" dist="38100" dir="2700000" algn="tl" rotWithShape="0">
              <a:prstClr val="black">
                <a:alpha val="40000"/>
              </a:prstClr>
            </a:outerShdw>
          </a:effectLst>
        </p:grpSpPr>
        <p:pic>
          <p:nvPicPr>
            <p:cNvPr id="634" name="图片 20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429" y="214"/>
              <a:ext cx="5100" cy="1600"/>
            </a:xfrm>
            <a:prstGeom prst="rect">
              <a:avLst/>
            </a:prstGeom>
            <a:noFill/>
            <a:extLst>
              <a:ext uri="{909E8E84-426E-40DD-AFC4-6F175D3DCCD1}">
                <a14:hiddenFill xmlns:a14="http://schemas.microsoft.com/office/drawing/2010/main">
                  <a:solidFill>
                    <a:srgbClr val="FFFFFF"/>
                  </a:solidFill>
                </a14:hiddenFill>
              </a:ext>
            </a:extLst>
          </p:spPr>
        </p:pic>
        <p:sp>
          <p:nvSpPr>
            <p:cNvPr id="5" name="任意多边形 635"/>
            <p:cNvSpPr/>
            <p:nvPr/>
          </p:nvSpPr>
          <p:spPr bwMode="auto">
            <a:xfrm>
              <a:off x="3428" y="213"/>
              <a:ext cx="5105" cy="1599"/>
            </a:xfrm>
            <a:custGeom>
              <a:avLst/>
              <a:gdLst>
                <a:gd name="T0" fmla="*/ 0 w 5105"/>
                <a:gd name="T1" fmla="*/ 1598 h 1599"/>
                <a:gd name="T2" fmla="*/ 5104 w 5105"/>
                <a:gd name="T3" fmla="*/ 1598 h 1599"/>
                <a:gd name="T4" fmla="*/ 5104 w 5105"/>
                <a:gd name="T5" fmla="*/ 0 h 1599"/>
                <a:gd name="T6" fmla="*/ 0 w 5105"/>
                <a:gd name="T7" fmla="*/ 0 h 1599"/>
                <a:gd name="T8" fmla="*/ 0 w 5105"/>
                <a:gd name="T9" fmla="*/ 1598 h 1599"/>
                <a:gd name="T10" fmla="*/ 0 w 5105"/>
                <a:gd name="T11" fmla="*/ 0 h 1599"/>
                <a:gd name="T12" fmla="*/ 5105 w 5105"/>
                <a:gd name="T13" fmla="*/ 1599 h 1599"/>
              </a:gdLst>
              <a:ahLst/>
              <a:cxnLst>
                <a:cxn ang="0">
                  <a:pos x="T0" y="T1"/>
                </a:cxn>
                <a:cxn ang="0">
                  <a:pos x="T2" y="T3"/>
                </a:cxn>
                <a:cxn ang="0">
                  <a:pos x="T4" y="T5"/>
                </a:cxn>
                <a:cxn ang="0">
                  <a:pos x="T6" y="T7"/>
                </a:cxn>
                <a:cxn ang="0">
                  <a:pos x="T8" y="T9"/>
                </a:cxn>
              </a:cxnLst>
              <a:rect l="T10" t="T11" r="T12" b="T13"/>
              <a:pathLst>
                <a:path w="5105" h="1599">
                  <a:moveTo>
                    <a:pt x="0" y="1598"/>
                  </a:moveTo>
                  <a:lnTo>
                    <a:pt x="5104" y="1598"/>
                  </a:lnTo>
                  <a:lnTo>
                    <a:pt x="5104" y="0"/>
                  </a:lnTo>
                  <a:lnTo>
                    <a:pt x="0" y="0"/>
                  </a:lnTo>
                  <a:lnTo>
                    <a:pt x="0" y="1598"/>
                  </a:lnTo>
                  <a:close/>
                </a:path>
              </a:pathLst>
            </a:custGeom>
            <a:noFill/>
            <a:ln w="6349">
              <a:solidFill>
                <a:srgbClr val="231F2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任意多边形 636"/>
            <p:cNvSpPr/>
            <p:nvPr/>
          </p:nvSpPr>
          <p:spPr bwMode="auto">
            <a:xfrm>
              <a:off x="4592" y="551"/>
              <a:ext cx="2523" cy="176"/>
            </a:xfrm>
            <a:custGeom>
              <a:avLst/>
              <a:gdLst>
                <a:gd name="T0" fmla="*/ 60 w 2523"/>
                <a:gd name="T1" fmla="*/ 0 h 176"/>
                <a:gd name="T2" fmla="*/ 25 w 2523"/>
                <a:gd name="T3" fmla="*/ 0 h 176"/>
                <a:gd name="T4" fmla="*/ 7 w 2523"/>
                <a:gd name="T5" fmla="*/ 7 h 176"/>
                <a:gd name="T6" fmla="*/ 0 w 2523"/>
                <a:gd name="T7" fmla="*/ 25 h 176"/>
                <a:gd name="T8" fmla="*/ 0 w 2523"/>
                <a:gd name="T9" fmla="*/ 60 h 176"/>
                <a:gd name="T10" fmla="*/ 0 w 2523"/>
                <a:gd name="T11" fmla="*/ 115 h 176"/>
                <a:gd name="T12" fmla="*/ 0 w 2523"/>
                <a:gd name="T13" fmla="*/ 150 h 176"/>
                <a:gd name="T14" fmla="*/ 7 w 2523"/>
                <a:gd name="T15" fmla="*/ 168 h 176"/>
                <a:gd name="T16" fmla="*/ 25 w 2523"/>
                <a:gd name="T17" fmla="*/ 174 h 176"/>
                <a:gd name="T18" fmla="*/ 60 w 2523"/>
                <a:gd name="T19" fmla="*/ 175 h 176"/>
                <a:gd name="T20" fmla="*/ 2462 w 2523"/>
                <a:gd name="T21" fmla="*/ 175 h 176"/>
                <a:gd name="T22" fmla="*/ 2497 w 2523"/>
                <a:gd name="T23" fmla="*/ 174 h 176"/>
                <a:gd name="T24" fmla="*/ 2515 w 2523"/>
                <a:gd name="T25" fmla="*/ 168 h 176"/>
                <a:gd name="T26" fmla="*/ 2521 w 2523"/>
                <a:gd name="T27" fmla="*/ 150 h 176"/>
                <a:gd name="T28" fmla="*/ 2522 w 2523"/>
                <a:gd name="T29" fmla="*/ 115 h 176"/>
                <a:gd name="T30" fmla="*/ 2522 w 2523"/>
                <a:gd name="T31" fmla="*/ 60 h 176"/>
                <a:gd name="T32" fmla="*/ 2521 w 2523"/>
                <a:gd name="T33" fmla="*/ 25 h 176"/>
                <a:gd name="T34" fmla="*/ 2515 w 2523"/>
                <a:gd name="T35" fmla="*/ 7 h 176"/>
                <a:gd name="T36" fmla="*/ 2497 w 2523"/>
                <a:gd name="T37" fmla="*/ 0 h 176"/>
                <a:gd name="T38" fmla="*/ 2462 w 2523"/>
                <a:gd name="T39" fmla="*/ 0 h 176"/>
                <a:gd name="T40" fmla="*/ 60 w 2523"/>
                <a:gd name="T41" fmla="*/ 0 h 176"/>
                <a:gd name="T42" fmla="*/ 0 w 2523"/>
                <a:gd name="T43" fmla="*/ 0 h 176"/>
                <a:gd name="T44" fmla="*/ 2523 w 2523"/>
                <a:gd name="T45"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T42" t="T43" r="T44" b="T45"/>
              <a:pathLst>
                <a:path w="2523" h="176">
                  <a:moveTo>
                    <a:pt x="60" y="0"/>
                  </a:moveTo>
                  <a:lnTo>
                    <a:pt x="25" y="0"/>
                  </a:lnTo>
                  <a:lnTo>
                    <a:pt x="7" y="7"/>
                  </a:lnTo>
                  <a:lnTo>
                    <a:pt x="0" y="25"/>
                  </a:lnTo>
                  <a:lnTo>
                    <a:pt x="0" y="60"/>
                  </a:lnTo>
                  <a:lnTo>
                    <a:pt x="0" y="115"/>
                  </a:lnTo>
                  <a:lnTo>
                    <a:pt x="0" y="150"/>
                  </a:lnTo>
                  <a:lnTo>
                    <a:pt x="7" y="168"/>
                  </a:lnTo>
                  <a:lnTo>
                    <a:pt x="25" y="174"/>
                  </a:lnTo>
                  <a:lnTo>
                    <a:pt x="60" y="175"/>
                  </a:lnTo>
                  <a:lnTo>
                    <a:pt x="2462" y="175"/>
                  </a:lnTo>
                  <a:lnTo>
                    <a:pt x="2497" y="174"/>
                  </a:lnTo>
                  <a:lnTo>
                    <a:pt x="2515" y="168"/>
                  </a:lnTo>
                  <a:lnTo>
                    <a:pt x="2521" y="150"/>
                  </a:lnTo>
                  <a:lnTo>
                    <a:pt x="2522" y="115"/>
                  </a:lnTo>
                  <a:lnTo>
                    <a:pt x="2522" y="60"/>
                  </a:lnTo>
                  <a:lnTo>
                    <a:pt x="2521" y="25"/>
                  </a:lnTo>
                  <a:lnTo>
                    <a:pt x="2515" y="7"/>
                  </a:lnTo>
                  <a:lnTo>
                    <a:pt x="2497" y="0"/>
                  </a:lnTo>
                  <a:lnTo>
                    <a:pt x="2462" y="0"/>
                  </a:lnTo>
                  <a:lnTo>
                    <a:pt x="60" y="0"/>
                  </a:lnTo>
                  <a:close/>
                </a:path>
              </a:pathLst>
            </a:custGeom>
            <a:noFill/>
            <a:ln w="12700">
              <a:solidFill>
                <a:srgbClr val="B8292F"/>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Tree>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70790" y="6021288"/>
            <a:ext cx="5455183" cy="430887"/>
          </a:xfrm>
          <a:prstGeom prst="rect">
            <a:avLst/>
          </a:prstGeom>
          <a:noFill/>
          <a:ln w="9525">
            <a:noFill/>
          </a:ln>
        </p:spPr>
        <p:txBody>
          <a:bodyPr wrap="square">
            <a:spAutoFit/>
          </a:bodyPr>
          <a:lstStyle/>
          <a:p>
            <a:pPr marL="0" indent="0" algn="ctr"/>
            <a:r>
              <a:rPr lang="zh-CN" altLang="en-US" sz="2200" dirty="0">
                <a:solidFill>
                  <a:schemeClr val="accent2"/>
                </a:solidFill>
                <a:latin typeface="+mj-lt"/>
                <a:ea typeface="黑体" panose="02010609060101010101" pitchFamily="49" charset="-122"/>
                <a:cs typeface="Times New Roman" panose="02020603050405020304" charset="0"/>
              </a:rPr>
              <a:t>图</a:t>
            </a:r>
            <a:r>
              <a:rPr lang="en-US" sz="2200" dirty="0">
                <a:solidFill>
                  <a:schemeClr val="accent2"/>
                </a:solidFill>
                <a:latin typeface="+mj-lt"/>
                <a:ea typeface="黑体" panose="02010609060101010101" pitchFamily="49" charset="-122"/>
                <a:cs typeface="Times New Roman" panose="02020603050405020304" charset="0"/>
              </a:rPr>
              <a:t>9.24  </a:t>
            </a:r>
            <a:r>
              <a:rPr lang="zh-CN" altLang="en-US" sz="2200" dirty="0">
                <a:solidFill>
                  <a:schemeClr val="accent2"/>
                </a:solidFill>
                <a:latin typeface="+mj-lt"/>
                <a:ea typeface="黑体" panose="02010609060101010101" pitchFamily="49" charset="-122"/>
                <a:cs typeface="Times New Roman" panose="02020603050405020304" charset="0"/>
              </a:rPr>
              <a:t>店铺问答诊断</a:t>
            </a:r>
            <a:endParaRPr lang="zh-CN" altLang="en-US" sz="2200" dirty="0">
              <a:solidFill>
                <a:schemeClr val="accent2"/>
              </a:solidFill>
              <a:latin typeface="+mj-lt"/>
              <a:ea typeface="黑体" panose="02010609060101010101" pitchFamily="49" charset="-122"/>
              <a:cs typeface="Times New Roman" panose="02020603050405020304" charset="0"/>
            </a:endParaRPr>
          </a:p>
        </p:txBody>
      </p:sp>
      <p:grpSp>
        <p:nvGrpSpPr>
          <p:cNvPr id="6" name="组合 640"/>
          <p:cNvGrpSpPr/>
          <p:nvPr/>
        </p:nvGrpSpPr>
        <p:grpSpPr bwMode="auto">
          <a:xfrm>
            <a:off x="1108481" y="1139617"/>
            <a:ext cx="9979800" cy="4737655"/>
            <a:chOff x="3266" y="219"/>
            <a:chExt cx="5430" cy="2573"/>
          </a:xfrm>
          <a:effectLst>
            <a:outerShdw blurRad="50800" dist="38100" dir="2700000" algn="tl" rotWithShape="0">
              <a:prstClr val="black">
                <a:alpha val="40000"/>
              </a:prstClr>
            </a:outerShdw>
          </a:effectLst>
        </p:grpSpPr>
        <p:pic>
          <p:nvPicPr>
            <p:cNvPr id="638" name="图片 20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266" y="230"/>
              <a:ext cx="5420" cy="2560"/>
            </a:xfrm>
            <a:prstGeom prst="rect">
              <a:avLst/>
            </a:prstGeom>
            <a:noFill/>
            <a:extLst>
              <a:ext uri="{909E8E84-426E-40DD-AFC4-6F175D3DCCD1}">
                <a14:hiddenFill xmlns:a14="http://schemas.microsoft.com/office/drawing/2010/main">
                  <a:solidFill>
                    <a:srgbClr val="FFFFFF"/>
                  </a:solidFill>
                </a14:hiddenFill>
              </a:ext>
            </a:extLst>
          </p:spPr>
        </p:pic>
        <p:sp>
          <p:nvSpPr>
            <p:cNvPr id="7" name="任意多边形 639"/>
            <p:cNvSpPr/>
            <p:nvPr/>
          </p:nvSpPr>
          <p:spPr bwMode="auto">
            <a:xfrm>
              <a:off x="3266" y="219"/>
              <a:ext cx="5430" cy="2573"/>
            </a:xfrm>
            <a:custGeom>
              <a:avLst/>
              <a:gdLst>
                <a:gd name="T0" fmla="*/ 0 w 5430"/>
                <a:gd name="T1" fmla="*/ 2572 h 2573"/>
                <a:gd name="T2" fmla="*/ 5429 w 5430"/>
                <a:gd name="T3" fmla="*/ 2572 h 2573"/>
                <a:gd name="T4" fmla="*/ 5429 w 5430"/>
                <a:gd name="T5" fmla="*/ 0 h 2573"/>
                <a:gd name="T6" fmla="*/ 0 w 5430"/>
                <a:gd name="T7" fmla="*/ 0 h 2573"/>
                <a:gd name="T8" fmla="*/ 0 w 5430"/>
                <a:gd name="T9" fmla="*/ 2572 h 2573"/>
                <a:gd name="T10" fmla="*/ 0 w 5430"/>
                <a:gd name="T11" fmla="*/ 0 h 2573"/>
                <a:gd name="T12" fmla="*/ 5430 w 5430"/>
                <a:gd name="T13" fmla="*/ 2573 h 2573"/>
              </a:gdLst>
              <a:ahLst/>
              <a:cxnLst>
                <a:cxn ang="0">
                  <a:pos x="T0" y="T1"/>
                </a:cxn>
                <a:cxn ang="0">
                  <a:pos x="T2" y="T3"/>
                </a:cxn>
                <a:cxn ang="0">
                  <a:pos x="T4" y="T5"/>
                </a:cxn>
                <a:cxn ang="0">
                  <a:pos x="T6" y="T7"/>
                </a:cxn>
                <a:cxn ang="0">
                  <a:pos x="T8" y="T9"/>
                </a:cxn>
              </a:cxnLst>
              <a:rect l="T10" t="T11" r="T12" b="T13"/>
              <a:pathLst>
                <a:path w="5430" h="2573">
                  <a:moveTo>
                    <a:pt x="0" y="2572"/>
                  </a:moveTo>
                  <a:lnTo>
                    <a:pt x="5429" y="2572"/>
                  </a:lnTo>
                  <a:lnTo>
                    <a:pt x="5429" y="0"/>
                  </a:lnTo>
                  <a:lnTo>
                    <a:pt x="0" y="0"/>
                  </a:lnTo>
                  <a:lnTo>
                    <a:pt x="0" y="2572"/>
                  </a:lnTo>
                  <a:close/>
                </a:path>
              </a:pathLst>
            </a:custGeom>
            <a:noFill/>
            <a:ln w="6350">
              <a:solidFill>
                <a:srgbClr val="231F2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Tree>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70790" y="6021288"/>
            <a:ext cx="5455183" cy="430887"/>
          </a:xfrm>
          <a:prstGeom prst="rect">
            <a:avLst/>
          </a:prstGeom>
          <a:noFill/>
          <a:ln w="9525">
            <a:noFill/>
          </a:ln>
        </p:spPr>
        <p:txBody>
          <a:bodyPr wrap="square">
            <a:spAutoFit/>
          </a:bodyPr>
          <a:lstStyle/>
          <a:p>
            <a:pPr marL="0" indent="0" algn="ctr"/>
            <a:r>
              <a:rPr lang="zh-CN" altLang="en-US" sz="2200" dirty="0">
                <a:solidFill>
                  <a:schemeClr val="accent2"/>
                </a:solidFill>
                <a:latin typeface="+mj-lt"/>
                <a:ea typeface="黑体" panose="02010609060101010101" pitchFamily="49" charset="-122"/>
                <a:cs typeface="Times New Roman" panose="02020603050405020304" charset="0"/>
              </a:rPr>
              <a:t>图</a:t>
            </a:r>
            <a:r>
              <a:rPr lang="en-US" sz="2200" dirty="0">
                <a:solidFill>
                  <a:schemeClr val="accent2"/>
                </a:solidFill>
                <a:latin typeface="+mj-lt"/>
                <a:ea typeface="黑体" panose="02010609060101010101" pitchFamily="49" charset="-122"/>
                <a:cs typeface="Times New Roman" panose="02020603050405020304" charset="0"/>
              </a:rPr>
              <a:t>9.25  </a:t>
            </a:r>
            <a:r>
              <a:rPr lang="zh-CN" altLang="en-US" sz="2200" dirty="0">
                <a:solidFill>
                  <a:schemeClr val="accent2"/>
                </a:solidFill>
                <a:latin typeface="+mj-lt"/>
                <a:ea typeface="黑体" panose="02010609060101010101" pitchFamily="49" charset="-122"/>
                <a:cs typeface="Times New Roman" panose="02020603050405020304" charset="0"/>
              </a:rPr>
              <a:t>主动营销话术设置</a:t>
            </a:r>
            <a:endParaRPr lang="zh-CN" altLang="en-US" sz="2200" dirty="0">
              <a:solidFill>
                <a:schemeClr val="accent2"/>
              </a:solidFill>
              <a:latin typeface="+mj-lt"/>
              <a:ea typeface="黑体" panose="02010609060101010101" pitchFamily="49" charset="-122"/>
              <a:cs typeface="Times New Roman" panose="02020603050405020304" charset="0"/>
            </a:endParaRPr>
          </a:p>
        </p:txBody>
      </p:sp>
      <p:grpSp>
        <p:nvGrpSpPr>
          <p:cNvPr id="4" name="组合 643"/>
          <p:cNvGrpSpPr/>
          <p:nvPr/>
        </p:nvGrpSpPr>
        <p:grpSpPr bwMode="auto">
          <a:xfrm>
            <a:off x="2605993" y="1095579"/>
            <a:ext cx="6984776" cy="4781693"/>
            <a:chOff x="3544" y="213"/>
            <a:chExt cx="4881" cy="3341"/>
          </a:xfrm>
          <a:effectLst>
            <a:outerShdw blurRad="50800" dist="38100" dir="2700000" algn="tl" rotWithShape="0">
              <a:prstClr val="black">
                <a:alpha val="40000"/>
              </a:prstClr>
            </a:outerShdw>
          </a:effectLst>
        </p:grpSpPr>
        <p:pic>
          <p:nvPicPr>
            <p:cNvPr id="641" name="图片 207"/>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545" y="214"/>
              <a:ext cx="4880" cy="3340"/>
            </a:xfrm>
            <a:prstGeom prst="rect">
              <a:avLst/>
            </a:prstGeom>
            <a:noFill/>
            <a:extLst>
              <a:ext uri="{909E8E84-426E-40DD-AFC4-6F175D3DCCD1}">
                <a14:hiddenFill xmlns:a14="http://schemas.microsoft.com/office/drawing/2010/main">
                  <a:solidFill>
                    <a:srgbClr val="FFFFFF"/>
                  </a:solidFill>
                </a14:hiddenFill>
              </a:ext>
            </a:extLst>
          </p:spPr>
        </p:pic>
        <p:sp>
          <p:nvSpPr>
            <p:cNvPr id="5" name="任意多边形 642"/>
            <p:cNvSpPr/>
            <p:nvPr/>
          </p:nvSpPr>
          <p:spPr bwMode="auto">
            <a:xfrm>
              <a:off x="3544" y="213"/>
              <a:ext cx="4873" cy="3333"/>
            </a:xfrm>
            <a:custGeom>
              <a:avLst/>
              <a:gdLst>
                <a:gd name="T0" fmla="*/ 0 w 4873"/>
                <a:gd name="T1" fmla="*/ 3332 h 3333"/>
                <a:gd name="T2" fmla="*/ 4872 w 4873"/>
                <a:gd name="T3" fmla="*/ 3332 h 3333"/>
                <a:gd name="T4" fmla="*/ 4872 w 4873"/>
                <a:gd name="T5" fmla="*/ 0 h 3333"/>
                <a:gd name="T6" fmla="*/ 0 w 4873"/>
                <a:gd name="T7" fmla="*/ 0 h 3333"/>
                <a:gd name="T8" fmla="*/ 0 w 4873"/>
                <a:gd name="T9" fmla="*/ 3332 h 3333"/>
                <a:gd name="T10" fmla="*/ 0 w 4873"/>
                <a:gd name="T11" fmla="*/ 0 h 3333"/>
                <a:gd name="T12" fmla="*/ 4873 w 4873"/>
                <a:gd name="T13" fmla="*/ 3333 h 3333"/>
              </a:gdLst>
              <a:ahLst/>
              <a:cxnLst>
                <a:cxn ang="0">
                  <a:pos x="T0" y="T1"/>
                </a:cxn>
                <a:cxn ang="0">
                  <a:pos x="T2" y="T3"/>
                </a:cxn>
                <a:cxn ang="0">
                  <a:pos x="T4" y="T5"/>
                </a:cxn>
                <a:cxn ang="0">
                  <a:pos x="T6" y="T7"/>
                </a:cxn>
                <a:cxn ang="0">
                  <a:pos x="T8" y="T9"/>
                </a:cxn>
              </a:cxnLst>
              <a:rect l="T10" t="T11" r="T12" b="T13"/>
              <a:pathLst>
                <a:path w="4873" h="3333">
                  <a:moveTo>
                    <a:pt x="0" y="3332"/>
                  </a:moveTo>
                  <a:lnTo>
                    <a:pt x="4872" y="3332"/>
                  </a:lnTo>
                  <a:lnTo>
                    <a:pt x="4872" y="0"/>
                  </a:lnTo>
                  <a:lnTo>
                    <a:pt x="0" y="0"/>
                  </a:lnTo>
                  <a:lnTo>
                    <a:pt x="0" y="3332"/>
                  </a:lnTo>
                  <a:close/>
                </a:path>
              </a:pathLst>
            </a:custGeom>
            <a:noFill/>
            <a:ln w="6349">
              <a:solidFill>
                <a:srgbClr val="231F2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Tree>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2688" y="1196752"/>
            <a:ext cx="11111385" cy="5276316"/>
          </a:xfrm>
          <a:prstGeom prst="rect">
            <a:avLst/>
          </a:prstGeom>
          <a:noFill/>
        </p:spPr>
        <p:txBody>
          <a:bodyPr wrap="square" rtlCol="0" anchor="t">
            <a:spAutoFit/>
          </a:bodyPr>
          <a:lstStyle/>
          <a:p>
            <a:pPr algn="ctr">
              <a:lnSpc>
                <a:spcPct val="140000"/>
              </a:lnSpc>
              <a:spcBef>
                <a:spcPts val="1000"/>
              </a:spcBef>
            </a:pPr>
            <a:r>
              <a:rPr lang="zh-CN" altLang="en-US" sz="3200" dirty="0">
                <a:solidFill>
                  <a:srgbClr val="0070C0"/>
                </a:solidFill>
                <a:latin typeface="方正大黑简体" panose="02000000000000000000" pitchFamily="65" charset="-122"/>
                <a:ea typeface="方正大黑简体" panose="02000000000000000000" pitchFamily="65" charset="-122"/>
                <a:cs typeface="+mn-ea"/>
              </a:rPr>
              <a:t>“三只松鼠”客户忠诚度提升策略</a:t>
            </a:r>
            <a:endParaRPr lang="en-US" altLang="zh-CN" sz="3200" dirty="0">
              <a:solidFill>
                <a:srgbClr val="0070C0"/>
              </a:solidFill>
              <a:latin typeface="方正大黑简体" panose="02000000000000000000" pitchFamily="65" charset="-122"/>
              <a:ea typeface="方正大黑简体" panose="02000000000000000000" pitchFamily="65" charset="-122"/>
              <a:cs typeface="+mn-ea"/>
            </a:endParaRPr>
          </a:p>
          <a:p>
            <a:pPr indent="612140" algn="just">
              <a:lnSpc>
                <a:spcPct val="140000"/>
              </a:lnSpc>
              <a:spcBef>
                <a:spcPts val="1000"/>
              </a:spcBef>
            </a:pPr>
            <a:r>
              <a:rPr lang="zh-CN" altLang="en-US" sz="2600" dirty="0">
                <a:solidFill>
                  <a:schemeClr val="accent2"/>
                </a:solidFill>
                <a:ea typeface="黑体" panose="02010609060101010101" pitchFamily="49" charset="-122"/>
                <a:cs typeface="+mn-ea"/>
              </a:rPr>
              <a:t>“三只松鼠”爆发式增长背后靠的是通过客户的极致体验建立口碑，并通过社交化媒体建立网络口碑。不断提高客户的满意度和忠诚度是“三只松鼠”成功的重要法宝。</a:t>
            </a:r>
            <a:endParaRPr lang="zh-CN" altLang="en-US" sz="2600" dirty="0">
              <a:solidFill>
                <a:schemeClr val="accent2"/>
              </a:solidFill>
              <a:ea typeface="黑体" panose="02010609060101010101" pitchFamily="49" charset="-122"/>
              <a:cs typeface="+mn-ea"/>
            </a:endParaRPr>
          </a:p>
          <a:p>
            <a:pPr indent="612140" algn="just">
              <a:lnSpc>
                <a:spcPct val="140000"/>
              </a:lnSpc>
              <a:spcBef>
                <a:spcPts val="1000"/>
              </a:spcBef>
            </a:pPr>
            <a:r>
              <a:rPr lang="en-US" altLang="zh-CN" sz="2600" dirty="0">
                <a:solidFill>
                  <a:schemeClr val="accent2"/>
                </a:solidFill>
                <a:ea typeface="黑体" panose="02010609060101010101" pitchFamily="49" charset="-122"/>
                <a:cs typeface="+mn-ea"/>
              </a:rPr>
              <a:t>1</a:t>
            </a:r>
            <a:r>
              <a:rPr lang="zh-CN" altLang="en-US" sz="2600" dirty="0">
                <a:solidFill>
                  <a:schemeClr val="accent2"/>
                </a:solidFill>
                <a:ea typeface="黑体" panose="02010609060101010101" pitchFamily="49" charset="-122"/>
                <a:cs typeface="+mn-ea"/>
              </a:rPr>
              <a:t>．提升产品总价值</a:t>
            </a:r>
            <a:endParaRPr lang="en-US" altLang="zh-CN" sz="2600" dirty="0">
              <a:solidFill>
                <a:schemeClr val="accent2"/>
              </a:solidFill>
              <a:ea typeface="黑体" panose="02010609060101010101" pitchFamily="49" charset="-122"/>
              <a:cs typeface="+mn-ea"/>
            </a:endParaRPr>
          </a:p>
          <a:p>
            <a:pPr indent="612140" algn="just">
              <a:lnSpc>
                <a:spcPct val="140000"/>
              </a:lnSpc>
              <a:spcBef>
                <a:spcPts val="1000"/>
              </a:spcBef>
            </a:pPr>
            <a:r>
              <a:rPr lang="en-US" altLang="zh-CN" sz="2600" dirty="0">
                <a:solidFill>
                  <a:schemeClr val="accent2"/>
                </a:solidFill>
                <a:ea typeface="黑体" panose="02010609060101010101" pitchFamily="49" charset="-122"/>
                <a:cs typeface="+mn-ea"/>
              </a:rPr>
              <a:t>2</a:t>
            </a:r>
            <a:r>
              <a:rPr lang="zh-CN" altLang="en-US" sz="2600" dirty="0">
                <a:solidFill>
                  <a:schemeClr val="accent2"/>
                </a:solidFill>
                <a:ea typeface="黑体" panose="02010609060101010101" pitchFamily="49" charset="-122"/>
                <a:cs typeface="+mn-ea"/>
              </a:rPr>
              <a:t>．提升服务价值</a:t>
            </a:r>
            <a:endParaRPr lang="zh-CN" altLang="en-US" sz="2600" dirty="0">
              <a:solidFill>
                <a:schemeClr val="accent2"/>
              </a:solidFill>
              <a:ea typeface="黑体" panose="02010609060101010101" pitchFamily="49" charset="-122"/>
              <a:cs typeface="+mn-ea"/>
            </a:endParaRPr>
          </a:p>
          <a:p>
            <a:pPr indent="612140" algn="just">
              <a:lnSpc>
                <a:spcPct val="140000"/>
              </a:lnSpc>
              <a:spcBef>
                <a:spcPts val="1000"/>
              </a:spcBef>
            </a:pPr>
            <a:r>
              <a:rPr lang="en-US" altLang="zh-CN" sz="2600" dirty="0">
                <a:solidFill>
                  <a:schemeClr val="accent2"/>
                </a:solidFill>
                <a:ea typeface="黑体" panose="02010609060101010101" pitchFamily="49" charset="-122"/>
                <a:cs typeface="+mn-ea"/>
              </a:rPr>
              <a:t>3</a:t>
            </a:r>
            <a:r>
              <a:rPr lang="zh-CN" altLang="en-US" sz="2600" dirty="0">
                <a:solidFill>
                  <a:schemeClr val="accent2"/>
                </a:solidFill>
                <a:ea typeface="黑体" panose="02010609060101010101" pitchFamily="49" charset="-122"/>
                <a:cs typeface="+mn-ea"/>
              </a:rPr>
              <a:t>．洞悉心理</a:t>
            </a:r>
            <a:endParaRPr lang="zh-CN" altLang="en-US" sz="2600" dirty="0">
              <a:solidFill>
                <a:schemeClr val="accent2"/>
              </a:solidFill>
              <a:ea typeface="黑体" panose="02010609060101010101" pitchFamily="49" charset="-122"/>
              <a:cs typeface="+mn-ea"/>
            </a:endParaRPr>
          </a:p>
          <a:p>
            <a:pPr indent="612140" algn="just">
              <a:lnSpc>
                <a:spcPct val="140000"/>
              </a:lnSpc>
              <a:spcBef>
                <a:spcPts val="1000"/>
              </a:spcBef>
            </a:pPr>
            <a:r>
              <a:rPr lang="en-US" altLang="zh-CN" sz="2600" dirty="0">
                <a:solidFill>
                  <a:schemeClr val="accent2"/>
                </a:solidFill>
                <a:ea typeface="黑体" panose="02010609060101010101" pitchFamily="49" charset="-122"/>
                <a:cs typeface="+mn-ea"/>
              </a:rPr>
              <a:t>4</a:t>
            </a:r>
            <a:r>
              <a:rPr lang="zh-CN" altLang="en-US" sz="2600" dirty="0">
                <a:solidFill>
                  <a:schemeClr val="accent2"/>
                </a:solidFill>
                <a:ea typeface="黑体" panose="02010609060101010101" pitchFamily="49" charset="-122"/>
                <a:cs typeface="+mn-ea"/>
              </a:rPr>
              <a:t>．重视回头客以及口碑转化</a:t>
            </a:r>
            <a:endParaRPr lang="zh-CN" altLang="en-US" sz="2600" dirty="0">
              <a:solidFill>
                <a:schemeClr val="accent2"/>
              </a:solidFill>
              <a:ea typeface="黑体" panose="02010609060101010101" pitchFamily="49" charset="-122"/>
              <a:cs typeface="+mn-ea"/>
            </a:endParaRPr>
          </a:p>
        </p:txBody>
      </p:sp>
    </p:spTree>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5002" y="1700808"/>
            <a:ext cx="10655875" cy="2688878"/>
          </a:xfrm>
          <a:prstGeom prst="rect">
            <a:avLst/>
          </a:prstGeom>
          <a:noFill/>
        </p:spPr>
        <p:txBody>
          <a:bodyPr wrap="square" rtlCol="0" anchor="t">
            <a:spAutoFit/>
          </a:bodyPr>
          <a:lstStyle/>
          <a:p>
            <a:pPr algn="just">
              <a:lnSpc>
                <a:spcPct val="140000"/>
              </a:lnSpc>
              <a:spcBef>
                <a:spcPts val="1000"/>
              </a:spcBef>
            </a:pPr>
            <a:r>
              <a:rPr lang="zh-CN" altLang="en-US" sz="2800" b="1" dirty="0">
                <a:solidFill>
                  <a:srgbClr val="C00000"/>
                </a:solidFill>
                <a:ea typeface="黑体" panose="02010609060101010101" pitchFamily="49" charset="-122"/>
                <a:cs typeface="+mn-ea"/>
              </a:rPr>
              <a:t>思考讨论：</a:t>
            </a:r>
            <a:endParaRPr lang="en-US" altLang="zh-CN" sz="2800" b="1" dirty="0">
              <a:solidFill>
                <a:srgbClr val="C00000"/>
              </a:solidFill>
              <a:ea typeface="黑体" panose="02010609060101010101" pitchFamily="49" charset="-122"/>
              <a:cs typeface="+mn-ea"/>
            </a:endParaRPr>
          </a:p>
          <a:p>
            <a:pPr indent="612140" algn="just">
              <a:lnSpc>
                <a:spcPct val="140000"/>
              </a:lnSpc>
              <a:spcBef>
                <a:spcPts val="1000"/>
              </a:spcBef>
            </a:pPr>
            <a:r>
              <a:rPr lang="en-US" altLang="zh-CN" sz="2800" dirty="0">
                <a:solidFill>
                  <a:schemeClr val="accent2"/>
                </a:solidFill>
                <a:ea typeface="黑体" panose="02010609060101010101" pitchFamily="49" charset="-122"/>
                <a:cs typeface="+mn-ea"/>
              </a:rPr>
              <a:t>1</a:t>
            </a:r>
            <a:r>
              <a:rPr lang="zh-CN" altLang="en-US" sz="2800" dirty="0">
                <a:solidFill>
                  <a:schemeClr val="accent2"/>
                </a:solidFill>
                <a:ea typeface="黑体" panose="02010609060101010101" pitchFamily="49" charset="-122"/>
                <a:cs typeface="+mn-ea"/>
              </a:rPr>
              <a:t>．“三只松鼠”是如何提升客户忠诚度的？</a:t>
            </a:r>
            <a:endParaRPr lang="zh-CN" altLang="en-US" sz="2800" dirty="0">
              <a:solidFill>
                <a:schemeClr val="accent2"/>
              </a:solidFill>
              <a:ea typeface="黑体" panose="02010609060101010101" pitchFamily="49" charset="-122"/>
              <a:cs typeface="+mn-ea"/>
            </a:endParaRPr>
          </a:p>
          <a:p>
            <a:pPr indent="612140" algn="just">
              <a:lnSpc>
                <a:spcPct val="140000"/>
              </a:lnSpc>
              <a:spcBef>
                <a:spcPts val="1000"/>
              </a:spcBef>
            </a:pPr>
            <a:r>
              <a:rPr lang="en-US" altLang="zh-CN" sz="2800" dirty="0">
                <a:solidFill>
                  <a:schemeClr val="accent2"/>
                </a:solidFill>
                <a:ea typeface="黑体" panose="02010609060101010101" pitchFamily="49" charset="-122"/>
                <a:cs typeface="+mn-ea"/>
              </a:rPr>
              <a:t>2</a:t>
            </a:r>
            <a:r>
              <a:rPr lang="zh-CN" altLang="en-US" sz="2800" dirty="0">
                <a:solidFill>
                  <a:schemeClr val="accent2"/>
                </a:solidFill>
                <a:ea typeface="黑体" panose="02010609060101010101" pitchFamily="49" charset="-122"/>
                <a:cs typeface="+mn-ea"/>
              </a:rPr>
              <a:t>．进入“三只松鼠”天猫旗舰店，分析其售前、售中、售后服务分别是怎样做的。</a:t>
            </a:r>
            <a:endParaRPr lang="zh-CN" altLang="en-US" sz="2800" dirty="0">
              <a:solidFill>
                <a:schemeClr val="accent2"/>
              </a:solidFill>
              <a:ea typeface="黑体" panose="02010609060101010101" pitchFamily="49" charset="-122"/>
              <a:cs typeface="+mn-ea"/>
            </a:endParaRPr>
          </a:p>
        </p:txBody>
      </p:sp>
    </p:spTree>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1777" y="1196752"/>
            <a:ext cx="10873208" cy="4845365"/>
          </a:xfrm>
          <a:prstGeom prst="rect">
            <a:avLst/>
          </a:prstGeom>
          <a:noFill/>
        </p:spPr>
        <p:txBody>
          <a:bodyPr wrap="square" rtlCol="0" anchor="t">
            <a:spAutoFit/>
          </a:bodyPr>
          <a:lstStyle/>
          <a:p>
            <a:pPr indent="612140" algn="just">
              <a:lnSpc>
                <a:spcPct val="140000"/>
              </a:lnSpc>
              <a:spcBef>
                <a:spcPts val="1000"/>
              </a:spcBef>
            </a:pPr>
            <a:r>
              <a:rPr lang="zh-CN" altLang="en-US" sz="2800" dirty="0">
                <a:solidFill>
                  <a:schemeClr val="accent2"/>
                </a:solidFill>
                <a:latin typeface="+mj-lt"/>
                <a:ea typeface="黑体" panose="02010609060101010101" pitchFamily="49" charset="-122"/>
                <a:cs typeface="+mn-ea"/>
              </a:rPr>
              <a:t>本章介绍了电子商务客户关系管理的内容及应用。首先，介绍了客户关系管理的概念、客户关系管理解决的主要问题及客户关系管理系统的主要应用；其次，分析了电子商务客户关系管理的内容，包括电子商务客户信息管理、电子商务客户满意与忠诚管理、电子商务客户服务管理等内容，并介绍了千牛客户运营管理的实务操作；再次，讲述了电子商务客户服务管理的内容、千牛接待中心的设置、千牛智能客服阿里店小蜜；最后，实训案例介绍了“三只松鼠”客户忠诚度提升的策略，说明了做好客户关系管理是电商企业成功的重要因素。</a:t>
            </a:r>
            <a:endParaRPr lang="zh-CN" altLang="en-US" sz="28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7"/>
          <p:cNvSpPr>
            <a:spLocks noChangeShapeType="1"/>
          </p:cNvSpPr>
          <p:nvPr/>
        </p:nvSpPr>
        <p:spPr bwMode="auto">
          <a:xfrm>
            <a:off x="5607994"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8195" name="Freeform 5"/>
          <p:cNvSpPr/>
          <p:nvPr/>
        </p:nvSpPr>
        <p:spPr bwMode="auto">
          <a:xfrm>
            <a:off x="4141144"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6" name="Freeform 6"/>
          <p:cNvSpPr/>
          <p:nvPr/>
        </p:nvSpPr>
        <p:spPr bwMode="auto">
          <a:xfrm>
            <a:off x="4518969"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7" name="Freeform 18"/>
          <p:cNvSpPr/>
          <p:nvPr/>
        </p:nvSpPr>
        <p:spPr bwMode="auto">
          <a:xfrm>
            <a:off x="4946006" y="1842562"/>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8" name="Rectangle 3"/>
          <p:cNvSpPr txBox="1">
            <a:spLocks noChangeArrowheads="1"/>
          </p:cNvSpPr>
          <p:nvPr/>
        </p:nvSpPr>
        <p:spPr bwMode="auto">
          <a:xfrm>
            <a:off x="5128569"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2000000000000000000" pitchFamily="65" charset="-122"/>
                <a:ea typeface="方正大黑简体" panose="02000000000000000000" pitchFamily="65" charset="-122"/>
              </a:rPr>
              <a:t>目录</a:t>
            </a:r>
            <a:endParaRPr lang="zh-CN" altLang="en-US" sz="2400" dirty="0">
              <a:solidFill>
                <a:srgbClr val="FFFFFF"/>
              </a:solidFill>
              <a:latin typeface="方正大黑简体" panose="02000000000000000000" pitchFamily="65" charset="-122"/>
              <a:ea typeface="方正大黑简体" panose="02000000000000000000" pitchFamily="65" charset="-122"/>
            </a:endParaRPr>
          </a:p>
        </p:txBody>
      </p:sp>
      <p:sp>
        <p:nvSpPr>
          <p:cNvPr id="8199" name="Text Box 5"/>
          <p:cNvSpPr txBox="1">
            <a:spLocks noChangeArrowheads="1"/>
          </p:cNvSpPr>
          <p:nvPr/>
        </p:nvSpPr>
        <p:spPr bwMode="auto">
          <a:xfrm>
            <a:off x="5076181"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8200" name="Group 21"/>
          <p:cNvGrpSpPr/>
          <p:nvPr/>
        </p:nvGrpSpPr>
        <p:grpSpPr bwMode="auto">
          <a:xfrm>
            <a:off x="0" y="6715125"/>
            <a:ext cx="12196763" cy="142875"/>
            <a:chOff x="0" y="0"/>
            <a:chExt cx="7634" cy="89"/>
          </a:xfrm>
        </p:grpSpPr>
        <p:sp>
          <p:nvSpPr>
            <p:cNvPr id="8229"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1"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2"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cxnSp>
        <p:nvCxnSpPr>
          <p:cNvPr id="8206" name="直接连接符 35"/>
          <p:cNvCxnSpPr>
            <a:cxnSpLocks noChangeShapeType="1"/>
          </p:cNvCxnSpPr>
          <p:nvPr/>
        </p:nvCxnSpPr>
        <p:spPr bwMode="auto">
          <a:xfrm flipV="1">
            <a:off x="4865044" y="1558400"/>
            <a:ext cx="0" cy="1726584"/>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7" name="TextBox 52"/>
          <p:cNvSpPr txBox="1">
            <a:spLocks noChangeArrowheads="1"/>
          </p:cNvSpPr>
          <p:nvPr/>
        </p:nvSpPr>
        <p:spPr bwMode="auto">
          <a:xfrm>
            <a:off x="6093768" y="1684800"/>
            <a:ext cx="53332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2000000000000000000" pitchFamily="65" charset="-122"/>
                <a:ea typeface="方正大黑简体" panose="02000000000000000000" pitchFamily="65" charset="-122"/>
              </a:rPr>
              <a:t>电子商务客户关系管理概述</a:t>
            </a:r>
            <a:endParaRPr lang="zh-CN" altLang="en-US" sz="3200" dirty="0">
              <a:solidFill>
                <a:srgbClr val="FFFFFF"/>
              </a:solidFill>
              <a:latin typeface="方正大黑简体" panose="02000000000000000000" pitchFamily="65" charset="-122"/>
              <a:ea typeface="方正大黑简体" panose="02000000000000000000" pitchFamily="65" charset="-122"/>
            </a:endParaRPr>
          </a:p>
        </p:txBody>
      </p:sp>
      <p:sp>
        <p:nvSpPr>
          <p:cNvPr id="8203" name="TextBox 53"/>
          <p:cNvSpPr txBox="1">
            <a:spLocks noChangeArrowheads="1"/>
          </p:cNvSpPr>
          <p:nvPr/>
        </p:nvSpPr>
        <p:spPr bwMode="auto">
          <a:xfrm>
            <a:off x="6093768" y="3708321"/>
            <a:ext cx="44691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b="1" dirty="0">
                <a:solidFill>
                  <a:srgbClr val="FFFFFF"/>
                </a:solidFill>
                <a:latin typeface="+mj-lt"/>
                <a:ea typeface="方正大黑简体" panose="02000000000000000000" pitchFamily="65" charset="-122"/>
              </a:rPr>
              <a:t>电子商务客户服务管理</a:t>
            </a:r>
            <a:endParaRPr lang="zh-CN" altLang="en-US" sz="3200" dirty="0">
              <a:solidFill>
                <a:srgbClr val="FFFFFF"/>
              </a:solidFill>
              <a:latin typeface="方正大黑简体" panose="02000000000000000000" pitchFamily="65" charset="-122"/>
              <a:ea typeface="方正大黑简体" panose="02000000000000000000" pitchFamily="65" charset="-122"/>
            </a:endParaRPr>
          </a:p>
        </p:txBody>
      </p:sp>
      <p:grpSp>
        <p:nvGrpSpPr>
          <p:cNvPr id="8209" name="组合 63"/>
          <p:cNvGrpSpPr/>
          <p:nvPr/>
        </p:nvGrpSpPr>
        <p:grpSpPr bwMode="auto">
          <a:xfrm>
            <a:off x="5314306" y="3722721"/>
            <a:ext cx="584200" cy="557212"/>
            <a:chOff x="0" y="0"/>
            <a:chExt cx="650875" cy="620712"/>
          </a:xfrm>
        </p:grpSpPr>
        <p:sp>
          <p:nvSpPr>
            <p:cNvPr id="8223"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4"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1" name="组合 66"/>
          <p:cNvGrpSpPr/>
          <p:nvPr/>
        </p:nvGrpSpPr>
        <p:grpSpPr bwMode="auto">
          <a:xfrm>
            <a:off x="5314306" y="1699200"/>
            <a:ext cx="584200" cy="557212"/>
            <a:chOff x="0" y="0"/>
            <a:chExt cx="650875" cy="620712"/>
          </a:xfrm>
        </p:grpSpPr>
        <p:sp>
          <p:nvSpPr>
            <p:cNvPr id="7"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2"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7" name="组合 74"/>
          <p:cNvGrpSpPr/>
          <p:nvPr/>
        </p:nvGrpSpPr>
        <p:grpSpPr bwMode="auto">
          <a:xfrm>
            <a:off x="5107931" y="1484784"/>
            <a:ext cx="982663" cy="936625"/>
            <a:chOff x="0" y="0"/>
            <a:chExt cx="650875" cy="620712"/>
          </a:xfrm>
        </p:grpSpPr>
        <p:sp>
          <p:nvSpPr>
            <p:cNvPr id="8217" name="Oval 17"/>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18"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30" name="Group 4"/>
          <p:cNvGrpSpPr/>
          <p:nvPr/>
        </p:nvGrpSpPr>
        <p:grpSpPr bwMode="auto">
          <a:xfrm>
            <a:off x="9821219" y="7031038"/>
            <a:ext cx="668337" cy="765175"/>
            <a:chOff x="0" y="0"/>
            <a:chExt cx="421" cy="482"/>
          </a:xfrm>
        </p:grpSpPr>
        <p:sp>
          <p:nvSpPr>
            <p:cNvPr id="8215"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6"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233" name="TextBox 77"/>
          <p:cNvSpPr txBox="1">
            <a:spLocks noChangeArrowheads="1"/>
          </p:cNvSpPr>
          <p:nvPr/>
        </p:nvSpPr>
        <p:spPr bwMode="auto">
          <a:xfrm>
            <a:off x="49709" y="1556792"/>
            <a:ext cx="4808637" cy="166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一、客户关系管理简介</a:t>
            </a:r>
            <a:endPar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FontTx/>
              <a:buNone/>
            </a:pPr>
            <a:r>
              <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二、电子商务客户关系管理的内容</a:t>
            </a:r>
            <a:endPar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FontTx/>
              <a:buNone/>
            </a:pPr>
            <a:r>
              <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三、千牛客户运营管理</a:t>
            </a:r>
            <a:endPar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p:txBody>
      </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4.03358E-6 1.48148E-6 L -0.35507 -0.76991 " pathEditMode="relative" rAng="0" ptsTypes="AA">
                                      <p:cBhvr>
                                        <p:cTn id="6" dur="1000" fill="hold"/>
                                        <p:tgtEl>
                                          <p:spTgt spid="8230"/>
                                        </p:tgtEl>
                                        <p:attrNameLst>
                                          <p:attrName>ppt_x</p:attrName>
                                          <p:attrName>ppt_y</p:attrName>
                                        </p:attrNameLst>
                                      </p:cBhvr>
                                      <p:rCtr x="-17753" y="-38495"/>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8230"/>
                                        </p:tgtEl>
                                      </p:cBhvr>
                                    </p:animEffect>
                                    <p:animScale>
                                      <p:cBhvr>
                                        <p:cTn id="10" dur="100" autoRev="1" fill="hold"/>
                                        <p:tgtEl>
                                          <p:spTgt spid="8230"/>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1"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8207"/>
                                        </p:tgtEl>
                                      </p:cBhvr>
                                    </p:animEffect>
                                    <p:animScale>
                                      <p:cBhvr>
                                        <p:cTn id="13" dur="250" autoRev="1" fill="hold"/>
                                        <p:tgtEl>
                                          <p:spTgt spid="8207"/>
                                        </p:tgtEl>
                                      </p:cBhvr>
                                      <p:by x="105000" y="105000"/>
                                    </p:animScale>
                                  </p:childTnLst>
                                </p:cTn>
                              </p:par>
                              <p:par>
                                <p:cTn id="14" presetID="10" presetClass="entr" presetSubtype="0" fill="hold" nodeType="withEffect">
                                  <p:stCondLst>
                                    <p:cond delay="0"/>
                                  </p:stCondLst>
                                  <p:childTnLst>
                                    <p:set>
                                      <p:cBhvr>
                                        <p:cTn id="15" dur="1" fill="hold">
                                          <p:stCondLst>
                                            <p:cond delay="0"/>
                                          </p:stCondLst>
                                        </p:cTn>
                                        <p:tgtEl>
                                          <p:spTgt spid="8227"/>
                                        </p:tgtEl>
                                        <p:attrNameLst>
                                          <p:attrName>style.visibility</p:attrName>
                                        </p:attrNameLst>
                                      </p:cBhvr>
                                      <p:to>
                                        <p:strVal val="visible"/>
                                      </p:to>
                                    </p:set>
                                    <p:anim calcmode="lin" valueType="num">
                                      <p:cBhvr>
                                        <p:cTn id="16" dur="300" fill="hold"/>
                                        <p:tgtEl>
                                          <p:spTgt spid="8227"/>
                                        </p:tgtEl>
                                        <p:attrNameLst>
                                          <p:attrName>ppt_w</p:attrName>
                                        </p:attrNameLst>
                                      </p:cBhvr>
                                      <p:tavLst>
                                        <p:tav tm="0">
                                          <p:val>
                                            <p:fltVal val="0"/>
                                          </p:val>
                                        </p:tav>
                                        <p:tav tm="100000">
                                          <p:val>
                                            <p:strVal val="#ppt_w"/>
                                          </p:val>
                                        </p:tav>
                                      </p:tavLst>
                                    </p:anim>
                                    <p:anim calcmode="lin" valueType="num">
                                      <p:cBhvr>
                                        <p:cTn id="17" dur="300" fill="hold"/>
                                        <p:tgtEl>
                                          <p:spTgt spid="8227"/>
                                        </p:tgtEl>
                                        <p:attrNameLst>
                                          <p:attrName>ppt_h</p:attrName>
                                        </p:attrNameLst>
                                      </p:cBhvr>
                                      <p:tavLst>
                                        <p:tav tm="0">
                                          <p:val>
                                            <p:fltVal val="0"/>
                                          </p:val>
                                        </p:tav>
                                        <p:tav tm="100000">
                                          <p:val>
                                            <p:strVal val="#ppt_h"/>
                                          </p:val>
                                        </p:tav>
                                      </p:tavLst>
                                    </p:anim>
                                    <p:animEffect transition="in" filter="fade">
                                      <p:cBhvr>
                                        <p:cTn id="18" dur="300"/>
                                        <p:tgtEl>
                                          <p:spTgt spid="8227"/>
                                        </p:tgtEl>
                                      </p:cBhvr>
                                    </p:animEffect>
                                  </p:childTnLst>
                                </p:cTn>
                              </p:par>
                              <p:par>
                                <p:cTn id="19" presetID="10" presetClass="exit" presetSubtype="0" fill="hold" nodeType="withEffect">
                                  <p:stCondLst>
                                    <p:cond delay="0"/>
                                  </p:stCondLst>
                                  <p:childTnLst>
                                    <p:anim calcmode="lin" valueType="num">
                                      <p:cBhvr>
                                        <p:cTn id="20" dur="300"/>
                                        <p:tgtEl>
                                          <p:spTgt spid="8221"/>
                                        </p:tgtEl>
                                        <p:attrNameLst>
                                          <p:attrName>ppt_w</p:attrName>
                                        </p:attrNameLst>
                                      </p:cBhvr>
                                      <p:tavLst>
                                        <p:tav tm="0">
                                          <p:val>
                                            <p:strVal val="ppt_w"/>
                                          </p:val>
                                        </p:tav>
                                        <p:tav tm="100000">
                                          <p:val>
                                            <p:fltVal val="0"/>
                                          </p:val>
                                        </p:tav>
                                      </p:tavLst>
                                    </p:anim>
                                    <p:anim calcmode="lin" valueType="num">
                                      <p:cBhvr>
                                        <p:cTn id="21" dur="300"/>
                                        <p:tgtEl>
                                          <p:spTgt spid="8221"/>
                                        </p:tgtEl>
                                        <p:attrNameLst>
                                          <p:attrName>ppt_h</p:attrName>
                                        </p:attrNameLst>
                                      </p:cBhvr>
                                      <p:tavLst>
                                        <p:tav tm="0">
                                          <p:val>
                                            <p:strVal val="ppt_h"/>
                                          </p:val>
                                        </p:tav>
                                        <p:tav tm="100000">
                                          <p:val>
                                            <p:fltVal val="0"/>
                                          </p:val>
                                        </p:tav>
                                      </p:tavLst>
                                    </p:anim>
                                    <p:animEffect transition="out" filter="fade">
                                      <p:cBhvr>
                                        <p:cTn id="22" dur="300"/>
                                        <p:tgtEl>
                                          <p:spTgt spid="8221"/>
                                        </p:tgtEl>
                                      </p:cBhvr>
                                    </p:animEffect>
                                    <p:set>
                                      <p:cBhvr>
                                        <p:cTn id="23" dur="1" fill="hold">
                                          <p:stCondLst>
                                            <p:cond delay="299"/>
                                          </p:stCondLst>
                                        </p:cTn>
                                        <p:tgtEl>
                                          <p:spTgt spid="8221"/>
                                        </p:tgtEl>
                                        <p:attrNameLst>
                                          <p:attrName>style.visibility</p:attrName>
                                        </p:attrNameLst>
                                      </p:cBhvr>
                                      <p:to>
                                        <p:strVal val="hidden"/>
                                      </p:to>
                                    </p:set>
                                  </p:childTnLst>
                                </p:cTn>
                              </p:par>
                            </p:childTnLst>
                          </p:cTn>
                        </p:par>
                        <p:par>
                          <p:cTn id="24" fill="hold">
                            <p:stCondLst>
                              <p:cond delay="1500"/>
                            </p:stCondLst>
                            <p:childTnLst>
                              <p:par>
                                <p:cTn id="25" presetID="2" presetClass="exit" presetSubtype="4" fill="hold" nodeType="afterEffect">
                                  <p:stCondLst>
                                    <p:cond delay="0"/>
                                  </p:stCondLst>
                                  <p:childTnLst>
                                    <p:anim calcmode="lin" valueType="num">
                                      <p:cBhvr additive="base">
                                        <p:cTn id="26" dur="1000"/>
                                        <p:tgtEl>
                                          <p:spTgt spid="8230"/>
                                        </p:tgtEl>
                                        <p:attrNameLst>
                                          <p:attrName>ppt_x</p:attrName>
                                        </p:attrNameLst>
                                      </p:cBhvr>
                                      <p:tavLst>
                                        <p:tav tm="0">
                                          <p:val>
                                            <p:strVal val="ppt_x"/>
                                          </p:val>
                                        </p:tav>
                                        <p:tav tm="100000">
                                          <p:val>
                                            <p:strVal val="ppt_x"/>
                                          </p:val>
                                        </p:tav>
                                      </p:tavLst>
                                    </p:anim>
                                    <p:anim calcmode="lin" valueType="num">
                                      <p:cBhvr additive="base">
                                        <p:cTn id="27" dur="1000"/>
                                        <p:tgtEl>
                                          <p:spTgt spid="8230"/>
                                        </p:tgtEl>
                                        <p:attrNameLst>
                                          <p:attrName>ppt_y</p:attrName>
                                        </p:attrNameLst>
                                      </p:cBhvr>
                                      <p:tavLst>
                                        <p:tav tm="0">
                                          <p:val>
                                            <p:strVal val="ppt_y"/>
                                          </p:val>
                                        </p:tav>
                                        <p:tav tm="100000">
                                          <p:val>
                                            <p:strVal val="1+ppt_h/2"/>
                                          </p:val>
                                        </p:tav>
                                      </p:tavLst>
                                    </p:anim>
                                    <p:set>
                                      <p:cBhvr>
                                        <p:cTn id="28" dur="1" fill="hold">
                                          <p:stCondLst>
                                            <p:cond delay="999"/>
                                          </p:stCondLst>
                                        </p:cTn>
                                        <p:tgtEl>
                                          <p:spTgt spid="8230"/>
                                        </p:tgtEl>
                                        <p:attrNameLst>
                                          <p:attrName>style.visibility</p:attrName>
                                        </p:attrNameLst>
                                      </p:cBhvr>
                                      <p:to>
                                        <p:strVal val="hidden"/>
                                      </p:to>
                                    </p:set>
                                  </p:childTnLst>
                                </p:cTn>
                              </p:par>
                            </p:childTnLst>
                          </p:cTn>
                        </p:par>
                        <p:par>
                          <p:cTn id="29" fill="hold">
                            <p:stCondLst>
                              <p:cond delay="2500"/>
                            </p:stCondLst>
                            <p:childTnLst>
                              <p:par>
                                <p:cTn id="30" presetID="12" presetClass="entr" presetSubtype="2" fill="hold" grpId="0" nodeType="afterEffect">
                                  <p:stCondLst>
                                    <p:cond delay="0"/>
                                  </p:stCondLst>
                                  <p:childTnLst>
                                    <p:set>
                                      <p:cBhvr>
                                        <p:cTn id="31" dur="1" fill="hold">
                                          <p:stCondLst>
                                            <p:cond delay="0"/>
                                          </p:stCondLst>
                                        </p:cTn>
                                        <p:tgtEl>
                                          <p:spTgt spid="8197"/>
                                        </p:tgtEl>
                                        <p:attrNameLst>
                                          <p:attrName>style.visibility</p:attrName>
                                        </p:attrNameLst>
                                      </p:cBhvr>
                                      <p:to>
                                        <p:strVal val="visible"/>
                                      </p:to>
                                    </p:set>
                                    <p:anim calcmode="lin" valueType="num">
                                      <p:cBhvr additive="base">
                                        <p:cTn id="32" dur="300"/>
                                        <p:tgtEl>
                                          <p:spTgt spid="8197"/>
                                        </p:tgtEl>
                                        <p:attrNameLst>
                                          <p:attrName>ppt_x</p:attrName>
                                        </p:attrNameLst>
                                      </p:cBhvr>
                                      <p:tavLst>
                                        <p:tav tm="0">
                                          <p:val>
                                            <p:strVal val="#ppt_x+#ppt_w*1.125000"/>
                                          </p:val>
                                        </p:tav>
                                        <p:tav tm="100000">
                                          <p:val>
                                            <p:strVal val="#ppt_x"/>
                                          </p:val>
                                        </p:tav>
                                      </p:tavLst>
                                    </p:anim>
                                    <p:animEffect transition="in" filter="wipe(left)">
                                      <p:cBhvr>
                                        <p:cTn id="33" dur="300"/>
                                        <p:tgtEl>
                                          <p:spTgt spid="8197"/>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8206"/>
                                        </p:tgtEl>
                                        <p:attrNameLst>
                                          <p:attrName>style.visibility</p:attrName>
                                        </p:attrNameLst>
                                      </p:cBhvr>
                                      <p:to>
                                        <p:strVal val="visible"/>
                                      </p:to>
                                    </p:set>
                                    <p:animEffect transition="in" filter="wipe(up)">
                                      <p:cBhvr>
                                        <p:cTn id="37" dur="500"/>
                                        <p:tgtEl>
                                          <p:spTgt spid="8206"/>
                                        </p:tgtEl>
                                      </p:cBhvr>
                                    </p:animEffect>
                                  </p:childTnLst>
                                </p:cTn>
                              </p:par>
                            </p:childTnLst>
                          </p:cTn>
                        </p:par>
                        <p:par>
                          <p:cTn id="38" fill="hold">
                            <p:stCondLst>
                              <p:cond delay="3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8233"/>
                                        </p:tgtEl>
                                        <p:attrNameLst>
                                          <p:attrName>style.visibility</p:attrName>
                                        </p:attrNameLst>
                                      </p:cBhvr>
                                      <p:to>
                                        <p:strVal val="visible"/>
                                      </p:to>
                                    </p:set>
                                    <p:anim by="(-#ppt_w*2)" calcmode="lin" valueType="num">
                                      <p:cBhvr rctx="PPT">
                                        <p:cTn id="41" dur="250" autoRev="1" fill="hold">
                                          <p:stCondLst>
                                            <p:cond delay="0"/>
                                          </p:stCondLst>
                                        </p:cTn>
                                        <p:tgtEl>
                                          <p:spTgt spid="8233"/>
                                        </p:tgtEl>
                                        <p:attrNameLst>
                                          <p:attrName>ppt_w</p:attrName>
                                        </p:attrNameLst>
                                      </p:cBhvr>
                                    </p:anim>
                                    <p:anim by="(#ppt_w*0.50)" calcmode="lin" valueType="num">
                                      <p:cBhvr>
                                        <p:cTn id="42" dur="250" decel="50000" autoRev="1" fill="hold">
                                          <p:stCondLst>
                                            <p:cond delay="0"/>
                                          </p:stCondLst>
                                        </p:cTn>
                                        <p:tgtEl>
                                          <p:spTgt spid="8233"/>
                                        </p:tgtEl>
                                        <p:attrNameLst>
                                          <p:attrName>ppt_x</p:attrName>
                                        </p:attrNameLst>
                                      </p:cBhvr>
                                    </p:anim>
                                    <p:anim from="(-#ppt_h/2)" to="(#ppt_y)" calcmode="lin" valueType="num">
                                      <p:cBhvr>
                                        <p:cTn id="43" dur="500" fill="hold">
                                          <p:stCondLst>
                                            <p:cond delay="0"/>
                                          </p:stCondLst>
                                        </p:cTn>
                                        <p:tgtEl>
                                          <p:spTgt spid="8233"/>
                                        </p:tgtEl>
                                        <p:attrNameLst>
                                          <p:attrName>ppt_y</p:attrName>
                                        </p:attrNameLst>
                                      </p:cBhvr>
                                    </p:anim>
                                    <p:animRot by="21600000">
                                      <p:cBhvr>
                                        <p:cTn id="44" dur="500" fill="hold">
                                          <p:stCondLst>
                                            <p:cond delay="0"/>
                                          </p:stCondLst>
                                        </p:cTn>
                                        <p:tgtEl>
                                          <p:spTgt spid="82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07" grpId="0" autoUpdateAnimBg="0"/>
      <p:bldP spid="823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1005882" y="1556792"/>
            <a:ext cx="10184997" cy="3169073"/>
          </a:xfrm>
          <a:prstGeom prst="rect">
            <a:avLst/>
          </a:prstGeom>
        </p:spPr>
        <p:txBody>
          <a:bodyPr wrap="square">
            <a:spAutoFit/>
          </a:bodyPr>
          <a:lstStyle/>
          <a:p>
            <a:pPr algn="just">
              <a:lnSpc>
                <a:spcPct val="140000"/>
              </a:lnSpc>
              <a:spcBef>
                <a:spcPts val="1000"/>
              </a:spcBef>
            </a:pPr>
            <a:r>
              <a:rPr lang="zh-CN" altLang="en-US" sz="3600" dirty="0">
                <a:solidFill>
                  <a:schemeClr val="accent2"/>
                </a:solidFill>
                <a:latin typeface="方正大黑简体" panose="02000000000000000000" pitchFamily="65" charset="-122"/>
                <a:ea typeface="方正大黑简体" panose="02000000000000000000" pitchFamily="65" charset="-122"/>
              </a:rPr>
              <a:t>一、客户关系管理简介</a:t>
            </a:r>
            <a:endParaRPr lang="en-US" altLang="zh-CN" sz="3600" dirty="0">
              <a:solidFill>
                <a:schemeClr val="accent2"/>
              </a:solidFill>
              <a:latin typeface="方正大黑简体" panose="02000000000000000000" pitchFamily="65" charset="-122"/>
              <a:ea typeface="方正大黑简体" panose="02000000000000000000" pitchFamily="65"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客户关系管理（</a:t>
            </a:r>
            <a:r>
              <a:rPr lang="en-US" altLang="zh-CN" sz="2600" dirty="0">
                <a:solidFill>
                  <a:schemeClr val="accent2"/>
                </a:solidFill>
                <a:latin typeface="+mj-lt"/>
                <a:ea typeface="黑体" panose="02010609060101010101" pitchFamily="49" charset="-122"/>
              </a:rPr>
              <a:t>Customer Relationship Management</a:t>
            </a: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CRM</a:t>
            </a:r>
            <a:r>
              <a:rPr lang="zh-CN" altLang="en-US" sz="2600" dirty="0">
                <a:solidFill>
                  <a:schemeClr val="accent2"/>
                </a:solidFill>
                <a:latin typeface="+mj-lt"/>
                <a:ea typeface="黑体" panose="02010609060101010101" pitchFamily="49" charset="-122"/>
              </a:rPr>
              <a:t>）是企业为了提高核心竞争力，以客户为中心，利用相应的信息技术及互联网技术改进客户服务水平，提高客户的满意度与忠诚度，进而提高企业赢利能力的一种管理理念。</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55868" y="2032369"/>
            <a:ext cx="10885026" cy="3384516"/>
          </a:xfrm>
          <a:prstGeom prst="rect">
            <a:avLst/>
          </a:prstGeom>
        </p:spPr>
        <p:txBody>
          <a:bodyPr wrap="square">
            <a:spAutoFit/>
          </a:bodyPr>
          <a:lstStyle/>
          <a:p>
            <a:pPr indent="612140" algn="just">
              <a:spcBef>
                <a:spcPts val="1000"/>
              </a:spcBef>
              <a:spcAft>
                <a:spcPts val="0"/>
              </a:spcAft>
            </a:pPr>
            <a:r>
              <a:rPr lang="en-US" altLang="zh-CN" sz="2800" b="1" dirty="0">
                <a:solidFill>
                  <a:schemeClr val="accent2"/>
                </a:solidFill>
                <a:latin typeface="+mj-lt"/>
                <a:ea typeface="黑体" panose="02010609060101010101" pitchFamily="49" charset="-122"/>
              </a:rPr>
              <a:t>1. </a:t>
            </a:r>
            <a:r>
              <a:rPr lang="zh-CN" altLang="en-US" sz="2800" b="1" dirty="0">
                <a:solidFill>
                  <a:schemeClr val="accent2"/>
                </a:solidFill>
                <a:latin typeface="+mj-lt"/>
                <a:ea typeface="黑体" panose="02010609060101010101" pitchFamily="49" charset="-122"/>
              </a:rPr>
              <a:t>客户关系管理是一种管理理念</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客户关系管理是管理有价值的客户及其关系的一种商业策略。客户关系管理吸收了数据库营销、关系营销、一对一营销等管理思想的精华，通过满足客户的特殊需求，特别是满足最有价值的客户的特殊需求，来与其建立和保持长期、稳定的关系，从而使企业在同客户的长期交往中获得更多的利润。</a:t>
            </a:r>
            <a:endParaRPr lang="zh-CN" altLang="en-US" sz="2600" dirty="0">
              <a:solidFill>
                <a:schemeClr val="accent2"/>
              </a:solidFill>
              <a:latin typeface="+mj-lt"/>
              <a:ea typeface="黑体" panose="02010609060101010101" pitchFamily="49" charset="-122"/>
            </a:endParaRPr>
          </a:p>
        </p:txBody>
      </p:sp>
      <p:sp>
        <p:nvSpPr>
          <p:cNvPr id="4" name="文本框 3"/>
          <p:cNvSpPr txBox="1"/>
          <p:nvPr/>
        </p:nvSpPr>
        <p:spPr>
          <a:xfrm>
            <a:off x="655867" y="1268760"/>
            <a:ext cx="6522633" cy="584775"/>
          </a:xfrm>
          <a:prstGeom prst="rect">
            <a:avLst/>
          </a:prstGeom>
          <a:noFill/>
        </p:spPr>
        <p:txBody>
          <a:bodyPr wrap="square">
            <a:spAutoFit/>
          </a:bodyPr>
          <a:lstStyle/>
          <a:p>
            <a:pPr indent="612140"/>
            <a:r>
              <a:rPr lang="zh-CN" altLang="en-US" sz="3200" dirty="0">
                <a:solidFill>
                  <a:schemeClr val="accent2"/>
                </a:solidFill>
                <a:latin typeface="方正大黑简体" panose="02000000000000000000" pitchFamily="65" charset="-122"/>
                <a:ea typeface="方正大黑简体" panose="02000000000000000000" pitchFamily="65" charset="-122"/>
              </a:rPr>
              <a:t>（一）理解客户关系管理的概念</a:t>
            </a:r>
            <a:endParaRPr lang="zh-CN" altLang="en-US" sz="3200" dirty="0">
              <a:solidFill>
                <a:schemeClr val="accent2"/>
              </a:solidFill>
              <a:latin typeface="方正大黑简体" panose="02000000000000000000" pitchFamily="65" charset="-122"/>
              <a:ea typeface="方正大黑简体" panose="02000000000000000000" pitchFamily="65" charset="-122"/>
            </a:endParaRPr>
          </a:p>
        </p:txBody>
      </p:sp>
      <p:sp>
        <p:nvSpPr>
          <p:cNvPr id="2" name="文本框 1"/>
          <p:cNvSpPr txBox="1"/>
          <p:nvPr/>
        </p:nvSpPr>
        <p:spPr>
          <a:xfrm>
            <a:off x="3157180" y="5861248"/>
            <a:ext cx="3589274" cy="400110"/>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just"/>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点击视频：客户关系管理简介</a:t>
            </a:r>
            <a:endParaRPr lang="zh-CN" altLang="en-US" sz="2000" dirty="0">
              <a:solidFill>
                <a:srgbClr val="FFFFFF"/>
              </a:solidFill>
              <a:latin typeface="黑体" panose="02010609060101010101" pitchFamily="49" charset="-122"/>
              <a:ea typeface="黑体" panose="02010609060101010101" pitchFamily="49" charset="-122"/>
            </a:endParaRPr>
          </a:p>
        </p:txBody>
      </p:sp>
      <p:pic>
        <p:nvPicPr>
          <p:cNvPr id="5" name="图片 4">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5933" y="5595719"/>
            <a:ext cx="931168" cy="93116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6417" y="1025998"/>
            <a:ext cx="11123927" cy="5019836"/>
          </a:xfrm>
          <a:prstGeom prst="rect">
            <a:avLst/>
          </a:prstGeom>
          <a:noFill/>
        </p:spPr>
        <p:txBody>
          <a:bodyPr wrap="square" rtlCol="0" anchor="t">
            <a:spAutoFit/>
          </a:bodyPr>
          <a:lstStyle/>
          <a:p>
            <a:pPr algn="ctr">
              <a:lnSpc>
                <a:spcPct val="140000"/>
              </a:lnSpc>
              <a:spcBef>
                <a:spcPts val="1000"/>
              </a:spcBef>
            </a:pPr>
            <a:r>
              <a:rPr lang="zh-CN" altLang="en-US" sz="3200" dirty="0">
                <a:solidFill>
                  <a:srgbClr val="0070C0"/>
                </a:solidFill>
                <a:latin typeface="方正大黑简体" panose="02000000000000000000" pitchFamily="65" charset="-122"/>
                <a:ea typeface="方正大黑简体" panose="02000000000000000000" pitchFamily="65" charset="-122"/>
                <a:cs typeface="+mn-ea"/>
              </a:rPr>
              <a:t>数据库营销、关系营销、一对一营销</a:t>
            </a:r>
            <a:endParaRPr lang="en-US" altLang="zh-CN" sz="3200" dirty="0">
              <a:solidFill>
                <a:srgbClr val="0070C0"/>
              </a:solidFill>
              <a:latin typeface="方正大黑简体" panose="02000000000000000000" pitchFamily="65" charset="-122"/>
              <a:ea typeface="方正大黑简体" panose="02000000000000000000" pitchFamily="65" charset="-122"/>
              <a:cs typeface="+mn-ea"/>
            </a:endParaRPr>
          </a:p>
          <a:p>
            <a:pPr indent="612140" algn="just">
              <a:lnSpc>
                <a:spcPct val="140000"/>
              </a:lnSpc>
              <a:spcBef>
                <a:spcPts val="1000"/>
              </a:spcBef>
            </a:pPr>
            <a:r>
              <a:rPr lang="zh-CN" altLang="en-US" sz="2600" kern="0" dirty="0">
                <a:solidFill>
                  <a:schemeClr val="accent2"/>
                </a:solidFill>
                <a:latin typeface="+mj-lt"/>
                <a:ea typeface="黑体" panose="02010609060101010101" pitchFamily="49" charset="-122"/>
                <a:cs typeface="+mn-ea"/>
              </a:rPr>
              <a:t>数据库营销是以与客户建立一对一的互动沟通关系为目标，依赖庞大的客户信息库开展长期促销活动的一种全新的销售手段。</a:t>
            </a:r>
            <a:endParaRPr lang="zh-CN" altLang="en-US" sz="2600" kern="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600" kern="0" dirty="0">
                <a:solidFill>
                  <a:schemeClr val="accent2"/>
                </a:solidFill>
                <a:latin typeface="+mj-lt"/>
                <a:ea typeface="黑体" panose="02010609060101010101" pitchFamily="49" charset="-122"/>
                <a:cs typeface="+mn-ea"/>
              </a:rPr>
              <a:t>关系营销是把营销活动看成一个企业与消费者、供应商、分销商、竞争者、政府机构及其他客户产生互动行为的过程，其核心是建立和发展与这些客户的良好关系。</a:t>
            </a:r>
            <a:endParaRPr lang="zh-CN" altLang="en-US" sz="2600" kern="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600" kern="0" dirty="0">
                <a:solidFill>
                  <a:schemeClr val="accent2"/>
                </a:solidFill>
                <a:latin typeface="+mj-lt"/>
                <a:ea typeface="黑体" panose="02010609060101010101" pitchFamily="49" charset="-122"/>
                <a:cs typeface="+mn-ea"/>
              </a:rPr>
              <a:t>一对一营销是先进行客户分类，然后针对每个客户创建个性化的营销沟通，从而建立互动式、个性化沟通的业务流程。</a:t>
            </a:r>
            <a:endParaRPr lang="zh-CN" altLang="en-US" sz="2600" kern="0" dirty="0">
              <a:solidFill>
                <a:schemeClr val="accent2"/>
              </a:solidFill>
              <a:latin typeface="+mj-lt"/>
              <a:ea typeface="黑体" panose="02010609060101010101" pitchFamily="49" charset="-122"/>
              <a:cs typeface="+mn-ea"/>
            </a:endParaRPr>
          </a:p>
        </p:txBody>
      </p:sp>
      <p:sp>
        <p:nvSpPr>
          <p:cNvPr id="3" name="文本框 2"/>
          <p:cNvSpPr txBox="1"/>
          <p:nvPr/>
        </p:nvSpPr>
        <p:spPr>
          <a:xfrm>
            <a:off x="9050655" y="5589270"/>
            <a:ext cx="2540000" cy="922020"/>
          </a:xfrm>
          <a:prstGeom prst="rect">
            <a:avLst/>
          </a:prstGeom>
          <a:solidFill>
            <a:schemeClr val="bg1">
              <a:lumMod val="40000"/>
              <a:lumOff val="60000"/>
            </a:schemeClr>
          </a:solidFill>
        </p:spPr>
        <p:txBody>
          <a:bodyPr wrap="square" rtlCol="0" anchor="t">
            <a:spAutoFit/>
          </a:bodyPr>
          <a:p>
            <a:r>
              <a:rPr lang="zh-CN" altLang="en-US" b="1">
                <a:solidFill>
                  <a:schemeClr val="accent2"/>
                </a:solidFill>
                <a:hlinkClick r:id="rId1" action="ppaction://hlinkfile"/>
              </a:rPr>
              <a:t>收废品的老大爷，如何通过数据库营销，轻松月收入6000+</a:t>
            </a:r>
            <a:endParaRPr lang="zh-CN" altLang="en-US" b="1">
              <a:solidFill>
                <a:schemeClr val="accent2"/>
              </a:solidFill>
            </a:endParaRPr>
          </a:p>
        </p:txBody>
      </p:sp>
      <p:pic>
        <p:nvPicPr>
          <p:cNvPr id="30" name="图片 29">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2320" y="5805170"/>
            <a:ext cx="699135" cy="699135"/>
          </a:xfrm>
          <a:prstGeom prst="rect">
            <a:avLst/>
          </a:prstGeom>
        </p:spPr>
      </p:pic>
      <p:sp>
        <p:nvSpPr>
          <p:cNvPr id="4" name="文本框 3"/>
          <p:cNvSpPr txBox="1"/>
          <p:nvPr/>
        </p:nvSpPr>
        <p:spPr>
          <a:xfrm>
            <a:off x="9122410" y="260350"/>
            <a:ext cx="2540000" cy="645160"/>
          </a:xfrm>
          <a:prstGeom prst="rect">
            <a:avLst/>
          </a:prstGeom>
          <a:solidFill>
            <a:schemeClr val="bg1">
              <a:lumMod val="20000"/>
              <a:lumOff val="80000"/>
            </a:schemeClr>
          </a:solidFill>
        </p:spPr>
        <p:txBody>
          <a:bodyPr wrap="square" rtlCol="0" anchor="t">
            <a:spAutoFit/>
          </a:bodyPr>
          <a:p>
            <a:r>
              <a:rPr lang="zh-CN" altLang="en-US" b="1">
                <a:hlinkClick r:id="rId3" action="ppaction://hlinkfile"/>
              </a:rPr>
              <a:t>以关系营销为导向的4R营销理论</a:t>
            </a:r>
            <a:endParaRPr lang="zh-CN" altLang="en-US" b="1"/>
          </a:p>
        </p:txBody>
      </p:sp>
      <p:pic>
        <p:nvPicPr>
          <p:cNvPr id="5" name="图片 4">
            <a:hlinkClick r:id="rId3"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2320" y="233680"/>
            <a:ext cx="699135" cy="69913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4.3.1"/>
</p:tagLst>
</file>

<file path=ppt/tags/tag2.xml><?xml version="1.0" encoding="utf-8"?>
<p:tagLst xmlns:p="http://schemas.openxmlformats.org/presentationml/2006/main">
  <p:tag name="PA" val="v4.3.1"/>
</p:tagLst>
</file>

<file path=ppt/theme/theme1.xml><?xml version="1.0" encoding="utf-8"?>
<a:theme xmlns:a="http://schemas.openxmlformats.org/drawingml/2006/main" name="2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5549</Words>
  <Application>WPS 演示</Application>
  <PresentationFormat>自定义</PresentationFormat>
  <Paragraphs>317</Paragraphs>
  <Slides>59</Slides>
  <Notes>1</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59</vt:i4>
      </vt:variant>
    </vt:vector>
  </HeadingPairs>
  <TitlesOfParts>
    <vt:vector size="77" baseType="lpstr">
      <vt:lpstr>Arial</vt:lpstr>
      <vt:lpstr>宋体</vt:lpstr>
      <vt:lpstr>Wingdings</vt:lpstr>
      <vt:lpstr>微软雅黑</vt:lpstr>
      <vt:lpstr>仿宋_GB2312</vt:lpstr>
      <vt:lpstr>仿宋</vt:lpstr>
      <vt:lpstr>黑体</vt:lpstr>
      <vt:lpstr>Calibri</vt:lpstr>
      <vt:lpstr>方正粗倩简体</vt:lpstr>
      <vt:lpstr>方正大黑简体</vt:lpstr>
      <vt:lpstr>Arial Unicode MS</vt:lpstr>
      <vt:lpstr>Times New Roman</vt:lpstr>
      <vt:lpstr>方正毡笔黑简体</vt:lpstr>
      <vt:lpstr>华文中宋</vt:lpstr>
      <vt:lpstr>Segoe UI</vt:lpstr>
      <vt:lpstr>Segoe UI</vt:lpstr>
      <vt:lpstr>2_默认设计模板</vt:lpstr>
      <vt:lpstr>3_默认设计模板</vt:lpstr>
      <vt:lpstr>第九章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本页所有文字均可更改，整个模板有创意动画效果</dc:title>
  <dc:creator>Administrator</dc:creator>
  <cp:keywords>ppt模板</cp:keywords>
  <cp:lastModifiedBy>feng</cp:lastModifiedBy>
  <cp:revision>1592</cp:revision>
  <dcterms:created xsi:type="dcterms:W3CDTF">2024-08-27T16:44:00Z</dcterms:created>
  <dcterms:modified xsi:type="dcterms:W3CDTF">2026-03-05T12:17:18Z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7A6FEF99962F47EE87B236D5791F67FE</vt:lpwstr>
  </property>
  <property fmtid="{D5CDD505-2E9C-101B-9397-08002B2CF9AE}" pid="3" name="KSOProductBuildVer">
    <vt:lpwstr>2052-12.1.0.25225</vt:lpwstr>
  </property>
</Properties>
</file>