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53" r:id="rId15"/>
    <p:sldId id="344" r:id="rId16"/>
    <p:sldId id="345" r:id="rId17"/>
    <p:sldId id="346" r:id="rId18"/>
    <p:sldId id="347" r:id="rId19"/>
    <p:sldId id="348" r:id="rId20"/>
    <p:sldId id="349" r:id="rId21"/>
    <p:sldId id="350" r:id="rId22"/>
    <p:sldId id="351" r:id="rId23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0" userDrawn="1">
          <p15:clr>
            <a:srgbClr val="A4A3A4"/>
          </p15:clr>
        </p15:guide>
        <p15:guide id="2" pos="28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4831"/>
    <a:srgbClr val="F0E3D2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76"/>
      </p:cViewPr>
      <p:guideLst>
        <p:guide orient="horz" pos="1680"/>
        <p:guide pos="28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足厥阴经络与腧穴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足厥阴经络与腧穴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足厥阴经络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0923" y="7419"/>
            <a:ext cx="2132333" cy="5136081"/>
          </a:xfrm>
          <a:prstGeom prst="rect">
            <a:avLst/>
          </a:prstGeom>
        </p:spPr>
      </p:pic>
      <p:cxnSp>
        <p:nvCxnSpPr>
          <p:cNvPr id="13" name="直接连接符 12"/>
          <p:cNvCxnSpPr/>
          <p:nvPr/>
        </p:nvCxnSpPr>
        <p:spPr>
          <a:xfrm>
            <a:off x="404842" y="3867894"/>
            <a:ext cx="5400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59332" y="1055514"/>
            <a:ext cx="5860555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lang="en-US" altLang="zh-CN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lang="en-US" altLang="zh-CN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 :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肝足厥阴之脉，起于大指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丛毛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之际，上循足跗上廉，去内踝一寸，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上踝八寸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，交出太阴之后，上腘内廉，循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股阴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，入毛中，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环阴器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，抵小腹，挟胃，属肝，络胆，上贯膈，布胁肋，循喉咙之后，上入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颃颡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，连目系，上出额，与督脉会于</a:t>
            </a:r>
            <a:r>
              <a:rPr lang="zh-CN" altLang="en-US" sz="20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巅</a:t>
            </a: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其支者，从目系下颊里，环唇内。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0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其支者，复从肝别贯膈，上注肺。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07504" y="3939902"/>
            <a:ext cx="4229338" cy="1169551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丛毛：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指足大趾爪甲后方有毫毛处，意同“三毛”。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上踝八寸：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铜人腧穴针灸图经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注“足厥阴行足太阴之前，上踝八寸，而厥阴复出太阴之后也。”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股阴：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股指大腿，内侧为阴。即指本经行于大腿内侧。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265295" y="3933825"/>
            <a:ext cx="4951095" cy="1168400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环阴器：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环，原作“过”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,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此据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脉经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甲乙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太素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千金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、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素问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·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刺疟篇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王冰注引文等改，意指环绕阴部。</a:t>
            </a:r>
            <a:endParaRPr lang="zh-CN" altLang="en-US" sz="14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颃颡：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指鼻咽部，喉头以上至鼻后窍之间，又写作“吭嗓”</a:t>
            </a:r>
            <a:endParaRPr lang="zh-CN" altLang="en-US" sz="14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巅：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本字应作“颠”。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说文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》“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颠，顶也”。指头顶高处，百会穴所在。</a:t>
            </a:r>
            <a:endParaRPr lang="en-US" altLang="zh-CN" sz="14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526" y="1009803"/>
            <a:ext cx="6192689" cy="2138011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：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        是动则病，腰痛不可以俯仰，丈夫    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疝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，妇人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少腹肿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，甚则嗌干，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面尘脱色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        是主肝所生病者，胸满，呕逆，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飧泄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狐疝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，遗溺、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闭癃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431539" y="3075806"/>
            <a:ext cx="5544615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319599" y="3154173"/>
            <a:ext cx="6700673" cy="1814830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   </a:t>
            </a: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疝：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参见足阳明经筋注。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少腹肿：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张介宾说，“足厥阴气逆则为睾肿卒疝，妇人少腹肿，即疝病也”。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面尘脱色：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面垢如尘，神色晦暗。</a:t>
            </a:r>
            <a:endParaRPr lang="en-US" altLang="zh-CN" sz="16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飧泄：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飧音孙。大便稀薄，完谷不化叫飧泄。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狐疝：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七疝之一，其症为阴囊疝气时上时下，像狐之出入无常。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闭癃：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闭为小便点滴不出，癃为小便不畅，点滴而出。闭癃又泛指小便不通或淋沥不畅。</a:t>
            </a:r>
          </a:p>
        </p:txBody>
      </p:sp>
      <p:pic>
        <p:nvPicPr>
          <p:cNvPr id="6" name="Picture 2" descr="tui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130" y="1456055"/>
            <a:ext cx="285750" cy="3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tui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7" y="3219822"/>
            <a:ext cx="188487" cy="213206"/>
          </a:xfrm>
          <a:prstGeom prst="rect">
            <a:avLst/>
          </a:prstGeom>
          <a:solidFill>
            <a:srgbClr val="F0E3D2"/>
          </a:solidFill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395605" y="1167130"/>
            <a:ext cx="6048375" cy="214630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》: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        足厥阴之别，名曰蠡沟，去内踝五寸，别走少阳；其别者，循胫，上睾，结于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茎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        其病，气逆则睾肿卒疝。实则挺长，虚则暴痒。取之所别也。</a:t>
            </a:r>
          </a:p>
        </p:txBody>
      </p:sp>
      <p:sp>
        <p:nvSpPr>
          <p:cNvPr id="3" name="矩形 2"/>
          <p:cNvSpPr/>
          <p:nvPr/>
        </p:nvSpPr>
        <p:spPr>
          <a:xfrm>
            <a:off x="395918" y="3486967"/>
            <a:ext cx="4752528" cy="33718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茎：</a:t>
            </a:r>
            <a:r>
              <a:rPr 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指阴茎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95536" y="3308206"/>
            <a:ext cx="56886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标题 1"/>
          <p:cNvSpPr txBox="1"/>
          <p:nvPr/>
        </p:nvSpPr>
        <p:spPr>
          <a:xfrm>
            <a:off x="971600" y="267494"/>
            <a:ext cx="2952328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足厥阴络脉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6133" y="31495"/>
            <a:ext cx="2084364" cy="43284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接连接符 18"/>
          <p:cNvCxnSpPr/>
          <p:nvPr/>
        </p:nvCxnSpPr>
        <p:spPr>
          <a:xfrm>
            <a:off x="3249670" y="2666812"/>
            <a:ext cx="5201920" cy="13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99795" y="261620"/>
            <a:ext cx="10515600" cy="60642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足厥阴经别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059456" y="1532278"/>
            <a:ext cx="53247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足厥阴之正，别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跗上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，上至毛际，合于少阳，与别俱行。</a:t>
            </a:r>
          </a:p>
        </p:txBody>
      </p:sp>
      <p:sp>
        <p:nvSpPr>
          <p:cNvPr id="14" name="矩形 13"/>
          <p:cNvSpPr/>
          <p:nvPr/>
        </p:nvSpPr>
        <p:spPr>
          <a:xfrm>
            <a:off x="3154564" y="2799651"/>
            <a:ext cx="5324792" cy="58477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跗上：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此经别于足背部分出。正统本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甲乙经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》“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跗”作“膝”，如是，则经别的部位上移。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44" y="1153013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488" y="867430"/>
            <a:ext cx="2076145" cy="4276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204494" y="3716453"/>
            <a:ext cx="6080078" cy="403644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络诸筋：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指足三阴和足阳明之筋结聚于阴器。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27584" y="210406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足厥阴经筋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957973"/>
            <a:ext cx="3131839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04277" y="1418766"/>
            <a:ext cx="5904656" cy="2153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足厥阴之筋，起于大指之上，上结于内踝之前，上循胫，结内辅骨之下，上循阴股，结于阴器，</a:t>
            </a: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络诸筋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00000"/>
              </a:lnSpc>
            </a:pP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    其病，足大指支，内踝之前痛，内辅痛，阴股痛，转筋，阴器不用。伤于内则不起，伤于寒则阴缩入，伤于热则纵挺不收。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7431" y="0"/>
            <a:ext cx="2227667" cy="4416648"/>
          </a:xfrm>
          <a:prstGeom prst="rect">
            <a:avLst/>
          </a:prstGeom>
        </p:spPr>
      </p:pic>
      <p:cxnSp>
        <p:nvCxnSpPr>
          <p:cNvPr id="2" name="直接连接符 1"/>
          <p:cNvCxnSpPr/>
          <p:nvPr/>
        </p:nvCxnSpPr>
        <p:spPr>
          <a:xfrm>
            <a:off x="345799" y="3625144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单元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足厥阴腧穴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378460" y="2778125"/>
            <a:ext cx="5681345" cy="10909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大敦、行间、太冲、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中封、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蠡沟、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中都、膝关、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曲泉、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阴包、足五里、阴廉、急脉、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章门、期门。 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95536" y="3938890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805" y="-12065"/>
            <a:ext cx="2062480" cy="5167630"/>
          </a:xfrm>
          <a:prstGeom prst="rect">
            <a:avLst/>
          </a:prstGeom>
        </p:spPr>
      </p:pic>
      <p:sp>
        <p:nvSpPr>
          <p:cNvPr id="13" name="内容占位符 2"/>
          <p:cNvSpPr txBox="1"/>
          <p:nvPr/>
        </p:nvSpPr>
        <p:spPr>
          <a:xfrm>
            <a:off x="399617" y="1564965"/>
            <a:ext cx="3153817" cy="538434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18168" y="1122255"/>
            <a:ext cx="3153817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穴分布于下肢内侧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穴在腹、胸部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116380" y="1465597"/>
            <a:ext cx="75690" cy="635623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00710" y="713169"/>
            <a:ext cx="5472159" cy="1788128"/>
            <a:chOff x="1284179" y="1470132"/>
            <a:chExt cx="4992793" cy="24568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7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大趾末节外侧，趾甲根角侧后方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寸（指寸）。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取法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：</a:t>
              </a:r>
              <a:r>
                <a:rPr kumimoji="1" 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沿爪甲外侧画一直线与爪甲基底缘水平线交点处取穴。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76384" y="2308655"/>
            <a:ext cx="5737860" cy="1751330"/>
            <a:chOff x="1288596" y="1742486"/>
            <a:chExt cx="4992793" cy="233510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5985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疝气，睾丸肿痛，前阴痛，少腹疼痛，遗尿，癃闭，月经不调，阴挺。</a:t>
              </a: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小儿惊风，癫痫，神昏。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790315" y="195486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大敦*（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井穴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4175" y="3854356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17424" y="4407380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73681" y="4386551"/>
            <a:ext cx="46765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寸，或点刺出血。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166" y="123478"/>
            <a:ext cx="2030992" cy="4263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、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趾之间，趾蹼缘后方赤白肉际处。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1666891"/>
            <a:ext cx="6012837" cy="2488063"/>
            <a:chOff x="1288596" y="1745695"/>
            <a:chExt cx="4992793" cy="3317418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25840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疝气，少腹疼痛，前阴痛，遗尿，癃闭，月经不调，带下。② 目赤肿痛，口干，胁痛，急躁易怒，善太息。③ 癫痫，中风。④ 脚膝肿痛。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行间*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 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荥穴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627114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4155926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203524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432" y="51470"/>
            <a:ext cx="2030992" cy="4263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、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跖骨间，跖骨底结合部前方凹陷中，或触及动脉搏动。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2059641"/>
            <a:ext cx="6012837" cy="2084417"/>
            <a:chOff x="1294802" y="2264218"/>
            <a:chExt cx="4992793" cy="2779223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992793" cy="20912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目赤肿痛，咽干，咽痛。② 阴疝，前阴痛，少腹肿，遗尿，癃闭，月经不调。③ 黄疸，胁痛，腹胀，呕逆。④ 小儿惊风。⑤ 下肢痿痹，足跗肿痛。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5536" y="2955481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太冲*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输穴，原穴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4988" y="3983897"/>
            <a:ext cx="4900615" cy="1124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 hangingPunct="0">
              <a:lnSpc>
                <a:spcPct val="140000"/>
              </a:lnSpc>
            </a:pPr>
            <a:endParaRPr kumimoji="1" lang="zh-CN" altLang="en-US" sz="24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22658" y="447705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19121" y="4515966"/>
            <a:ext cx="4900615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432" y="51470"/>
            <a:ext cx="2030992" cy="4263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388663"/>
            <a:chOff x="1284179" y="1470132"/>
            <a:chExt cx="4992793" cy="1907957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37784"/>
              <a:ext cx="4992793" cy="1140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内踝前，胫骨前肌肌腱的内侧缘凹陷中。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商丘与解溪中间。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2130004"/>
            <a:ext cx="6054131" cy="1384106"/>
            <a:chOff x="1288596" y="1745695"/>
            <a:chExt cx="5027082" cy="184547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5" y="2483174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疝气引腰痛、少腹痛，遗精，小便不利。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中封（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6979" y="32466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6951" y="377545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595" y="380595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432" y="51470"/>
            <a:ext cx="2030992" cy="4263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2157698"/>
            <a:chOff x="1284179" y="1470132"/>
            <a:chExt cx="4992793" cy="296457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 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寸，胫骨内侧面的中央。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髌尖与内踝尖连线的上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交点，胫骨内侧面的中央，横平筑宾。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62262" y="2376034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阴疝，睾丸肿痛，小便不利，遗尿，月经不调，赤白带下，阴痒。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蠡沟*（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络穴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72078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424959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297191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257" y="200109"/>
            <a:ext cx="2639169" cy="40527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2157698"/>
            <a:chOff x="1284179" y="1470132"/>
            <a:chExt cx="4992793" cy="296457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内踝尖上</a:t>
              </a:r>
              <a:r>
                <a:rPr kumimoji="1" 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7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寸，胫骨内侧面的中央。</a:t>
              </a:r>
              <a:r>
                <a:rPr kumimoji="1"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髌尖与内踝尖连线</a:t>
              </a:r>
              <a:r>
                <a:rPr kumimoji="1" 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中点下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寸，胫骨内侧面的中央。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62262" y="2376034"/>
            <a:ext cx="6012837" cy="1379988"/>
            <a:chOff x="1288596" y="1745695"/>
            <a:chExt cx="4992793" cy="1839985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6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疝气，少腹痛，崩漏，恶露不尽。② 泄泻。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6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中都（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郄穴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72078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424959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297191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257" y="200109"/>
            <a:ext cx="2639169" cy="40527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10128" y="672107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胫骨内侧髁的下方，阴陵泉后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6202" y="1900459"/>
            <a:ext cx="6012837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疝气，少腹痛，膝股痛，下肢痿痹。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膝关（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0128" y="3380605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0828" y="3910027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202" y="393843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997" y="200109"/>
            <a:ext cx="2679128" cy="41141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屈膝，当膝关节内侧面横纹内侧端，股骨内侧髁的后缘，半腱肌、半膜肌止</a:t>
              </a:r>
              <a:r>
                <a:rPr kumimoji="1" lang="zh-CN" altLang="en-US" sz="240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端的前方凹陷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4369" y="2293081"/>
            <a:ext cx="6087387" cy="2175287"/>
            <a:chOff x="1288596" y="1745695"/>
            <a:chExt cx="5054696" cy="2900383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疝气，少腹痛，前阴痛，小便不利，遗精，阳痿，月经不调，带下，阴挺，阴痒。② 惊狂。③ 膝肿痛，下肢痿痹。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曲泉*（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合穴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84369" y="3983897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45286" y="450451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9306" y="455210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803" y="244307"/>
            <a:ext cx="2679128" cy="4114103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7203" y="2036246"/>
            <a:ext cx="2824927" cy="22136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2157698"/>
            <a:chOff x="1284179" y="1470132"/>
            <a:chExt cx="4992793" cy="296457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髌底上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寸，股内侧肌与缝匠肌之间。</a:t>
              </a:r>
              <a:r>
                <a:rPr kumimoji="1"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下肢稍屈，稍外展，略提起（或坐位，大腿稍外展，用力收缩肌肉），显露出明显的缝匠肌，在其后缘取穴。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8295" y="2662160"/>
            <a:ext cx="5734403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月经不调，遗尿，小便不利。② 腰骶痛引小腹。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阴包（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400686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9212" y="4527474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3232" y="4575072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698" y="301734"/>
            <a:ext cx="3043492" cy="4214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7118" y="672107"/>
            <a:ext cx="5445564" cy="1053833"/>
            <a:chOff x="1281557" y="1470132"/>
            <a:chExt cx="4992793" cy="1447917"/>
          </a:xfrm>
        </p:grpSpPr>
        <p:sp>
          <p:nvSpPr>
            <p:cNvPr id="28" name="文本框 27"/>
            <p:cNvSpPr txBox="1"/>
            <p:nvPr/>
          </p:nvSpPr>
          <p:spPr>
            <a:xfrm>
              <a:off x="1281557" y="2283743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在股前区，气冲直下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寸，动脉搏动处。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6203" y="1900459"/>
            <a:ext cx="5709973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小腹痛，小便不利，阴挺，睾丸肿痛。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足五里（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0128" y="3380605"/>
            <a:ext cx="4653773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0828" y="3910027"/>
            <a:ext cx="52521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202" y="3938433"/>
            <a:ext cx="46537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836" y="144270"/>
            <a:ext cx="3214925" cy="42482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788128"/>
            <a:chOff x="1284179" y="1470132"/>
            <a:chExt cx="4992793" cy="24568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7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气冲（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ST30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）直下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  <a:r>
                <a:rPr kumimoji="1"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稍屈髋，屈膝，外展，大腿抗阻力内收时显露出长收肌，在其外缘取穴。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8295" y="2518736"/>
            <a:ext cx="5734403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月经不调，不孕，少腹痛。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阴廉（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21674" y="376228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82591" y="4282895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06611" y="433049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698" y="301734"/>
            <a:ext cx="3043492" cy="4214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0105" y="805403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横平耻骨联合上缘，前正中线旁开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67061" y="1923678"/>
            <a:ext cx="5734403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疝气，前阴痛，少腹痛。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急脉（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23528" y="3291830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84445" y="381244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08465" y="3860041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避开动脉，直刺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698" y="301734"/>
            <a:ext cx="3043492" cy="4214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222" y="738759"/>
            <a:ext cx="3522777" cy="3391039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肋游离端的下际。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9022" y="1735626"/>
            <a:ext cx="5163098" cy="1436624"/>
            <a:chOff x="1288596" y="1745695"/>
            <a:chExt cx="5054696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腹痛，腹胀，肠鸣，呕吐。② 胁痛，痞块，黄疸。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1322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章门*（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296" y="3363409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4584" y="3895478"/>
            <a:ext cx="49297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8605" y="3943076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645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八会穴（脏会），脾募穴，足厥阴、足少阳经交会穴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222" y="738759"/>
            <a:ext cx="3522777" cy="3391039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  <a:r>
                <a:rPr kumimoji="1"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女性在锁骨中线与第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416080"/>
            <a:chOff x="1288596" y="1745695"/>
            <a:chExt cx="5027083" cy="1888107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胁下积聚，气喘，呃逆，胸胁胀痛。② 呕吐，腹胀，泄泻。③ 乳痈。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期门*（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LR14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肝募穴，足厥阴、足太阴与阴维脉交会穴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1844</Words>
  <Application>Microsoft Office PowerPoint</Application>
  <PresentationFormat>全屏显示(16:9)</PresentationFormat>
  <Paragraphs>163</Paragraphs>
  <Slides>22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等线</vt:lpstr>
      <vt:lpstr>黑体</vt:lpstr>
      <vt:lpstr>华文楷体</vt:lpstr>
      <vt:lpstr>楷体</vt:lpstr>
      <vt:lpstr>Calibri</vt:lpstr>
      <vt:lpstr>Candara</vt:lpstr>
      <vt:lpstr>Symbol</vt:lpstr>
      <vt:lpstr>波形</vt:lpstr>
      <vt:lpstr>模块14  足厥阴经络与腧穴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93</cp:revision>
  <dcterms:created xsi:type="dcterms:W3CDTF">2021-02-28T10:18:00Z</dcterms:created>
  <dcterms:modified xsi:type="dcterms:W3CDTF">2026-04-26T01:52:56Z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6D7CD785095A4DF7BFF7EDDCC0926A7E</vt:lpwstr>
  </property>
</Properties>
</file>