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6"/>
  </p:notesMasterIdLst>
  <p:sldIdLst>
    <p:sldId id="305" r:id="rId2"/>
    <p:sldId id="310" r:id="rId3"/>
    <p:sldId id="315" r:id="rId4"/>
    <p:sldId id="397" r:id="rId5"/>
    <p:sldId id="333" r:id="rId6"/>
    <p:sldId id="334" r:id="rId7"/>
    <p:sldId id="322" r:id="rId8"/>
    <p:sldId id="398" r:id="rId9"/>
    <p:sldId id="316" r:id="rId10"/>
    <p:sldId id="337" r:id="rId11"/>
    <p:sldId id="340" r:id="rId12"/>
    <p:sldId id="338" r:id="rId13"/>
    <p:sldId id="341" r:id="rId14"/>
    <p:sldId id="342" r:id="rId15"/>
    <p:sldId id="343" r:id="rId16"/>
    <p:sldId id="344" r:id="rId17"/>
    <p:sldId id="345" r:id="rId18"/>
    <p:sldId id="346" r:id="rId19"/>
    <p:sldId id="347" r:id="rId20"/>
    <p:sldId id="348" r:id="rId21"/>
    <p:sldId id="349" r:id="rId22"/>
    <p:sldId id="350" r:id="rId23"/>
    <p:sldId id="351" r:id="rId24"/>
    <p:sldId id="352" r:id="rId25"/>
    <p:sldId id="353" r:id="rId26"/>
    <p:sldId id="354" r:id="rId27"/>
    <p:sldId id="355" r:id="rId28"/>
    <p:sldId id="356" r:id="rId29"/>
    <p:sldId id="357" r:id="rId30"/>
    <p:sldId id="358" r:id="rId31"/>
    <p:sldId id="359" r:id="rId32"/>
    <p:sldId id="360" r:id="rId33"/>
    <p:sldId id="377" r:id="rId34"/>
    <p:sldId id="378" r:id="rId35"/>
    <p:sldId id="379" r:id="rId36"/>
    <p:sldId id="380" r:id="rId37"/>
    <p:sldId id="361" r:id="rId38"/>
    <p:sldId id="381" r:id="rId39"/>
    <p:sldId id="382" r:id="rId40"/>
    <p:sldId id="362" r:id="rId41"/>
    <p:sldId id="367" r:id="rId42"/>
    <p:sldId id="384" r:id="rId43"/>
    <p:sldId id="385" r:id="rId44"/>
    <p:sldId id="386" r:id="rId45"/>
    <p:sldId id="387" r:id="rId46"/>
    <p:sldId id="388" r:id="rId47"/>
    <p:sldId id="389" r:id="rId48"/>
    <p:sldId id="390" r:id="rId49"/>
    <p:sldId id="391" r:id="rId50"/>
    <p:sldId id="368" r:id="rId51"/>
    <p:sldId id="393" r:id="rId52"/>
    <p:sldId id="394" r:id="rId53"/>
    <p:sldId id="395" r:id="rId54"/>
    <p:sldId id="396" r:id="rId55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60" userDrawn="1">
          <p15:clr>
            <a:srgbClr val="A4A3A4"/>
          </p15:clr>
        </p15:guide>
        <p15:guide id="2" pos="287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3D2"/>
    <a:srgbClr val="954831"/>
    <a:srgbClr val="3F1F13"/>
    <a:srgbClr val="253A89"/>
    <a:srgbClr val="243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0" autoAdjust="0"/>
    <p:restoredTop sz="94660"/>
  </p:normalViewPr>
  <p:slideViewPr>
    <p:cSldViewPr showGuides="1">
      <p:cViewPr varScale="1">
        <p:scale>
          <a:sx n="119" d="100"/>
          <a:sy n="119" d="100"/>
        </p:scale>
        <p:origin x="780" y="76"/>
      </p:cViewPr>
      <p:guideLst>
        <p:guide orient="horz" pos="1760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39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50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51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52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53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54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835" y="1200150"/>
            <a:ext cx="8227695" cy="1335405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35" y="2667635"/>
            <a:ext cx="8227695" cy="1104900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978660"/>
            <a:ext cx="8228330" cy="258889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90"/>
            <a:ext cx="8229600" cy="9397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8444"/>
            <a:ext cx="378669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2"/>
                </a:solidFill>
              </a:defRPr>
            </a:lvl1pPr>
          </a:lstStyle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4688444"/>
            <a:ext cx="3786691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8443"/>
            <a:ext cx="1161826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>
                <a:solidFill>
                  <a:schemeClr val="tx2"/>
                </a:solidFill>
              </a:defRPr>
            </a:lvl1pPr>
          </a:lstStyle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6565" y="2007235"/>
            <a:ext cx="8229600" cy="258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>
          <a:blip r:embed="rId7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740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432435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650" kern="1200">
          <a:solidFill>
            <a:schemeClr val="tx2"/>
          </a:solidFill>
          <a:latin typeface="+mn-lt"/>
          <a:ea typeface="+mn-ea"/>
          <a:cs typeface="+mn-cs"/>
        </a:defRPr>
      </a:lvl2pPr>
      <a:lvl3pPr marL="641985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5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350" kern="1200">
          <a:solidFill>
            <a:schemeClr val="tx2"/>
          </a:solidFill>
          <a:latin typeface="+mn-lt"/>
          <a:ea typeface="+mn-ea"/>
          <a:cs typeface="+mn-cs"/>
        </a:defRPr>
      </a:lvl4pPr>
      <a:lvl5pPr marL="109728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31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57734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1800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205803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-10160" y="1850390"/>
            <a:ext cx="9164320" cy="973455"/>
          </a:xfrm>
        </p:spPr>
        <p:txBody>
          <a:bodyPr>
            <a:noAutofit/>
          </a:bodyPr>
          <a:lstStyle/>
          <a:p>
            <a:pPr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模块</a:t>
            </a:r>
            <a:r>
              <a:rPr lang="en-US" altLang="zh-CN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13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足少阳经络与腧穴</a:t>
            </a:r>
            <a:endParaRPr lang="zh-CN" altLang="zh-CN" sz="4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足少阳经络与腧穴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足少阳经络</a:t>
            </a:r>
            <a:endParaRPr lang="zh-CN" altLang="zh-CN" sz="44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827584" y="315969"/>
            <a:ext cx="7632065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经脉循行</a:t>
            </a:r>
          </a:p>
        </p:txBody>
      </p:sp>
      <p:sp>
        <p:nvSpPr>
          <p:cNvPr id="16" name="内容占位符 2"/>
          <p:cNvSpPr txBox="1"/>
          <p:nvPr/>
        </p:nvSpPr>
        <p:spPr>
          <a:xfrm>
            <a:off x="89881" y="721005"/>
            <a:ext cx="6714367" cy="3462858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CN" altLang="zh-CN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《灵枢·经脉》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endParaRPr lang="zh-CN" altLang="zh-CN" sz="1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胆足少阳之脉，起于目锐眦，上抵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头角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，下耳后，循颈，行手少阳之前，至肩上，却交出手少阳之后，入缺盆。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其支者，从耳后入耳中，出走耳前，至目锐眦后。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其支者，别锐眦，下大迎，合于手少阳，抵于䪼，下加颊车，下颈，合缺盆。以下胸中，贯膈，络肝，属胆，循胁里，出气街，绕毛际，横入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髀厌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</a:t>
            </a: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其直者，从缺盆下腋，循胸，过季胁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，下合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髀厌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中。以下循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髀阳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，出膝外廉，下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外辅骨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之前，直下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抵绝骨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之端，下出外踝之前，循足跗上，</a:t>
            </a:r>
            <a:r>
              <a:rPr lang="zh-CN" altLang="en-US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入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小指次指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之间。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其支者，别跗上，入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大指之间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，循大指歧骨内，出其端；还贯爪甲，出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三毛</a:t>
            </a:r>
            <a:r>
              <a:rPr lang="zh-CN" altLang="en-US" sz="1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1520" y="3741033"/>
            <a:ext cx="4968552" cy="1384995"/>
          </a:xfrm>
          <a:prstGeom prst="rect">
            <a:avLst/>
          </a:prstGeom>
          <a:solidFill>
            <a:srgbClr val="F0E3D2"/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头角：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指额结节部，一般称额角，颞骨部又泛称为耳上角。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髀厌：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义同髀枢，指髋关节。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其直者，从缺盆下腋，循胸，过季胁：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参见手太阴经筋注。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髀阳：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大腿外侧。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外辅骨：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指腓骨。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铜人腧穴针灸图经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注：“辅骨，谓辅佐骨之骨，在胻之外”。</a:t>
            </a:r>
            <a:endParaRPr lang="en-US" altLang="zh-CN" sz="1400" dirty="0">
              <a:solidFill>
                <a:srgbClr val="0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0"/>
            <a:ext cx="1851483" cy="443667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827584" y="315969"/>
            <a:ext cx="7632065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经脉循行</a:t>
            </a:r>
          </a:p>
        </p:txBody>
      </p:sp>
      <p:sp>
        <p:nvSpPr>
          <p:cNvPr id="16" name="内容占位符 2"/>
          <p:cNvSpPr txBox="1"/>
          <p:nvPr/>
        </p:nvSpPr>
        <p:spPr>
          <a:xfrm>
            <a:off x="89881" y="721005"/>
            <a:ext cx="6642359" cy="3462858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CN" altLang="zh-CN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《灵枢·经脉》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endParaRPr lang="zh-CN" altLang="zh-CN" sz="1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胆足少阳之脉，起于目锐眦，上抵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头角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，下耳后，循颈，行手少阳之前，至肩上，却交出手少阳之后，入缺盆。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其支者，从耳后入耳中，出走耳前，至目锐眦后。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其支者，别锐眦，下大迎，合于手少阳，抵于䪼，下加颊车，下颈，合缺盆。以下胸中，贯膈，络肝，属胆，循胁里，出气街，绕毛际，横入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髀厌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</a:t>
            </a:r>
            <a:r>
              <a:rPr lang="zh-CN" altLang="en-US" sz="14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其直者，从缺盆下腋，循胸，过季胁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，下合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髀厌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中。以下循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髀阳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，出膝外廉，下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外辅骨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之前，直下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抵绝骨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之端，下出外踝之前，循足跗上，</a:t>
            </a:r>
            <a:r>
              <a:rPr lang="zh-CN" altLang="en-US" sz="1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入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小指次指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之间。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其支者，别跗上，入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大指之间</a:t>
            </a:r>
            <a:r>
              <a:rPr lang="zh-CN" altLang="en-US" sz="1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，循大指歧骨内，出其端；还贯爪甲，出</a:t>
            </a:r>
            <a:r>
              <a:rPr lang="zh-CN" altLang="en-US" sz="1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三毛</a:t>
            </a:r>
            <a:r>
              <a:rPr lang="zh-CN" altLang="en-US" sz="1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。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0"/>
            <a:ext cx="1851483" cy="4436673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251520" y="3579862"/>
            <a:ext cx="6120680" cy="1384995"/>
          </a:xfrm>
          <a:prstGeom prst="rect">
            <a:avLst/>
          </a:prstGeom>
          <a:solidFill>
            <a:srgbClr val="F0E3D2"/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绝骨：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指腓骨长短肌未覆盖的腓骨下端部分的骨骼。其上端稍前为阳辅穴。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小指次指：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即第四足趾。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铜人腧穴针灸图经</a:t>
            </a:r>
            <a:r>
              <a:rPr lang="en-US" altLang="zh-CN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注：“次指之端，窍阴所居”。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大指歧骨：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指足大趾、次趾本节后骨缝。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三毛：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足大趾爪甲后方有毫毛处，意同“丛毛”。杨上善注：“一名丛毛，在上节后毛中也”。滑寿注：“足大指本节后为歧骨，大指爪甲后为三毛”。张介宾注：“足大指次指本节后骨缝为歧骨，大指爪甲后二节为三毛”。</a:t>
            </a:r>
            <a:endParaRPr lang="zh-CN" altLang="en-US" sz="1400" dirty="0">
              <a:solidFill>
                <a:srgbClr val="C00000"/>
              </a:solidFill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971600" y="267494"/>
            <a:ext cx="2304256" cy="694457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经脉病候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323526" y="1009803"/>
            <a:ext cx="8280922" cy="2138011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anose="05050102010706020507" pitchFamily="18" charset="2"/>
              <a:buNone/>
            </a:pPr>
            <a:r>
              <a:rPr lang="en-US" altLang="zh-CN" sz="2000" dirty="0">
                <a:solidFill>
                  <a:schemeClr val="tx1"/>
                </a:solidFill>
                <a:latin typeface="+mn-ea"/>
              </a:rPr>
              <a:t>《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灵枢</a:t>
            </a:r>
            <a:r>
              <a:rPr lang="en-US" altLang="zh-CN" sz="2000" dirty="0">
                <a:solidFill>
                  <a:schemeClr val="tx1"/>
                </a:solidFill>
                <a:latin typeface="+mn-ea"/>
              </a:rPr>
              <a:t>·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经脉</a:t>
            </a:r>
            <a:r>
              <a:rPr lang="en-US" altLang="zh-CN" sz="2000" dirty="0">
                <a:solidFill>
                  <a:schemeClr val="tx1"/>
                </a:solidFill>
                <a:latin typeface="+mn-ea"/>
              </a:rPr>
              <a:t>》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：</a:t>
            </a:r>
          </a:p>
          <a:p>
            <a:pPr marL="0" indent="0">
              <a:buNone/>
            </a:pP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是动则病，口苦，善太息，心胁痛，不能转侧，甚则</a:t>
            </a:r>
            <a:r>
              <a:rPr lang="zh-CN" altLang="en-US" sz="2000" dirty="0">
                <a:solidFill>
                  <a:srgbClr val="FF0000"/>
                </a:solidFill>
                <a:latin typeface="+mn-ea"/>
              </a:rPr>
              <a:t>面微有尘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，体无</a:t>
            </a:r>
            <a:r>
              <a:rPr lang="zh-CN" altLang="en-US" sz="2000" dirty="0">
                <a:solidFill>
                  <a:srgbClr val="FF0000"/>
                </a:solidFill>
                <a:latin typeface="+mn-ea"/>
              </a:rPr>
              <a:t>膏泽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，</a:t>
            </a:r>
            <a:r>
              <a:rPr lang="zh-CN" altLang="en-US" sz="2000" dirty="0">
                <a:solidFill>
                  <a:srgbClr val="FF0000"/>
                </a:solidFill>
                <a:latin typeface="+mn-ea"/>
              </a:rPr>
              <a:t>足外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反热，是为</a:t>
            </a:r>
            <a:r>
              <a:rPr lang="zh-CN" altLang="en-US" sz="2000" dirty="0">
                <a:solidFill>
                  <a:srgbClr val="FF0000"/>
                </a:solidFill>
                <a:latin typeface="+mn-ea"/>
              </a:rPr>
              <a:t>阳厥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。</a:t>
            </a:r>
          </a:p>
          <a:p>
            <a:pPr marL="0" indent="0">
              <a:buNone/>
            </a:pP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是主骨所生病者：</a:t>
            </a:r>
            <a:r>
              <a:rPr lang="zh-CN" altLang="en-US" sz="2000" dirty="0">
                <a:solidFill>
                  <a:srgbClr val="FF0000"/>
                </a:solidFill>
                <a:latin typeface="+mn-ea"/>
              </a:rPr>
              <a:t>头痛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，</a:t>
            </a:r>
            <a:r>
              <a:rPr lang="zh-CN" altLang="en-US" sz="2000" dirty="0">
                <a:solidFill>
                  <a:srgbClr val="FF0000"/>
                </a:solidFill>
                <a:latin typeface="+mn-ea"/>
              </a:rPr>
              <a:t>颔痛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，目锐眦痛，缺盆中肿痛，腋下肿，</a:t>
            </a:r>
            <a:r>
              <a:rPr lang="zh-CN" altLang="en-US" sz="2000" dirty="0">
                <a:solidFill>
                  <a:srgbClr val="FF0000"/>
                </a:solidFill>
                <a:latin typeface="+mn-ea"/>
              </a:rPr>
              <a:t>马刀，侠瘿</a:t>
            </a:r>
            <a:r>
              <a:rPr lang="zh-CN" altLang="en-US" sz="2000" dirty="0">
                <a:solidFill>
                  <a:schemeClr val="tx1"/>
                </a:solidFill>
                <a:latin typeface="+mn-ea"/>
              </a:rPr>
              <a:t>，汗出振寒，疟，胸胁、肋、髀、膝外至胫、绝骨、外踝前，及诸节皆痛，小指次指不用。</a:t>
            </a: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431539" y="3075806"/>
            <a:ext cx="5544615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344581" y="3246495"/>
            <a:ext cx="6700673" cy="1600438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面微有尘：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形容面色灰暗，似蒙有尘土状。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膏泽：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即脂滑润泽之意。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足外：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指下肢外侧，经脉所过部分。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阳厥；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此指足少阳经气阻逆为病。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头痛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，</a:t>
            </a: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颔痛：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颔，多指颏部。此处指颞部，颔厌即由此而名。侧头痛属于少阳。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马刀，侠瘿：</a:t>
            </a:r>
            <a:r>
              <a:rPr lang="zh-CN" altLang="en-US" sz="1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此指瘰疬生在颈项或腋下部位。颈前为“瘿”，“马刀”可生于腋下，而“侠瘿”应在颈侧。</a:t>
            </a:r>
          </a:p>
        </p:txBody>
      </p:sp>
      <p:pic>
        <p:nvPicPr>
          <p:cNvPr id="6" name="Picture 2" descr="tui疝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19622"/>
            <a:ext cx="318298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 txBox="1"/>
          <p:nvPr/>
        </p:nvSpPr>
        <p:spPr>
          <a:xfrm>
            <a:off x="323528" y="1280031"/>
            <a:ext cx="6048672" cy="1507744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anose="05050102010706020507" pitchFamily="18" charset="2"/>
              <a:buNone/>
            </a:pP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灵枢</a:t>
            </a: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·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经脉</a:t>
            </a: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》: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足少阳之别，名曰光明，去踝五寸，别走厥阴，下络足跗。</a:t>
            </a:r>
          </a:p>
          <a:p>
            <a:pPr marL="0" indent="0">
              <a:buFont typeface="Symbol" panose="05050102010706020507" pitchFamily="18" charset="2"/>
              <a:buNone/>
            </a:pP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实则厥；虚则</a:t>
            </a:r>
            <a:r>
              <a:rPr lang="zh-CN" altLang="en-US" sz="2400" dirty="0">
                <a:solidFill>
                  <a:srgbClr val="FF0000"/>
                </a:solidFill>
                <a:latin typeface="+mn-ea"/>
              </a:rPr>
              <a:t>痿躄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，坐不能起。取之所别也</a:t>
            </a:r>
          </a:p>
        </p:txBody>
      </p:sp>
      <p:sp>
        <p:nvSpPr>
          <p:cNvPr id="3" name="矩形 2"/>
          <p:cNvSpPr/>
          <p:nvPr/>
        </p:nvSpPr>
        <p:spPr>
          <a:xfrm>
            <a:off x="323528" y="3123747"/>
            <a:ext cx="4752528" cy="338554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痿躄：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下肢软弱无力，跛行或仆倒。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395536" y="3003798"/>
            <a:ext cx="56886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标题 1"/>
          <p:cNvSpPr txBox="1"/>
          <p:nvPr/>
        </p:nvSpPr>
        <p:spPr>
          <a:xfrm>
            <a:off x="971600" y="267494"/>
            <a:ext cx="2952328" cy="694457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足少阳络脉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6216" y="127881"/>
            <a:ext cx="2376264" cy="39811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3215999" y="1212779"/>
            <a:ext cx="5201920" cy="196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3214173" y="3291830"/>
            <a:ext cx="5201920" cy="139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48970" y="1178560"/>
            <a:ext cx="17881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hangingPunct="0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可替换图片</a:t>
            </a:r>
          </a:p>
        </p:txBody>
      </p:sp>
      <p:sp>
        <p:nvSpPr>
          <p:cNvPr id="10" name="标题 1"/>
          <p:cNvSpPr txBox="1"/>
          <p:nvPr/>
        </p:nvSpPr>
        <p:spPr>
          <a:xfrm>
            <a:off x="899592" y="261854"/>
            <a:ext cx="10515600" cy="919665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足少阳经别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170238" y="1326054"/>
            <a:ext cx="532479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足少阳之正，绕髀，入毛际，合于厥阴；别者入季胁之间，循胸里，属胆，散之上肝，贯心，以上挟咽，出颐颔中，散于面，系目系，合少阳于外眦也。</a:t>
            </a:r>
          </a:p>
        </p:txBody>
      </p:sp>
      <p:sp>
        <p:nvSpPr>
          <p:cNvPr id="14" name="矩形 13"/>
          <p:cNvSpPr/>
          <p:nvPr/>
        </p:nvSpPr>
        <p:spPr>
          <a:xfrm>
            <a:off x="3170238" y="3515222"/>
            <a:ext cx="5324792" cy="830997"/>
          </a:xfrm>
          <a:prstGeom prst="rect">
            <a:avLst/>
          </a:prstGeom>
          <a:solidFill>
            <a:srgbClr val="F0E3D2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散之上肝，贯心：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灵枢评文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拟改为“散之肝，上贯心”，以与足阳明条“散之脾”和与足太阳条“散之肾”句法相合。如是，则足三阳经别分别散于脾、肾、肝而皆通于心。</a:t>
            </a:r>
          </a:p>
        </p:txBody>
      </p:sp>
      <p:sp>
        <p:nvSpPr>
          <p:cNvPr id="17" name="矩形: 圆角 16"/>
          <p:cNvSpPr/>
          <p:nvPr/>
        </p:nvSpPr>
        <p:spPr>
          <a:xfrm>
            <a:off x="2536399" y="1439455"/>
            <a:ext cx="377432" cy="1589529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CN" altLang="en-US" sz="2000" dirty="0">
                <a:latin typeface="华文楷体" panose="02010600040101010101" charset="-122"/>
                <a:ea typeface="华文楷体" panose="02010600040101010101" charset="-122"/>
              </a:rPr>
              <a:t>灵枢</a:t>
            </a:r>
            <a:r>
              <a:rPr lang="en-US" altLang="zh-CN" sz="2000" dirty="0">
                <a:latin typeface="华文楷体" panose="02010600040101010101" charset="-122"/>
                <a:ea typeface="华文楷体" panose="02010600040101010101" charset="-122"/>
              </a:rPr>
              <a:t>·</a:t>
            </a:r>
            <a:r>
              <a:rPr lang="zh-CN" altLang="en-US" sz="2000" dirty="0">
                <a:latin typeface="华文楷体" panose="02010600040101010101" charset="-122"/>
                <a:ea typeface="华文楷体" panose="02010600040101010101" charset="-122"/>
              </a:rPr>
              <a:t>经别</a:t>
            </a:r>
            <a:endParaRPr lang="en-US" altLang="zh-CN" sz="2000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796" y="987393"/>
            <a:ext cx="1528981" cy="40831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3020" y="0"/>
            <a:ext cx="2053553" cy="4515966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235721" y="4013004"/>
            <a:ext cx="6311709" cy="920090"/>
          </a:xfrm>
          <a:prstGeom prst="rect">
            <a:avLst/>
          </a:prstGeom>
          <a:solidFill>
            <a:srgbClr val="F0E3D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 </a:t>
            </a: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音秒，侧腹部季胁之下空软处。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结于目外眦：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目后原无“外”字，据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、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甲乙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补。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外维：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指维系目外眦之筋，此筋收缩即可左右盼视。</a:t>
            </a:r>
          </a:p>
        </p:txBody>
      </p:sp>
      <p:cxnSp>
        <p:nvCxnSpPr>
          <p:cNvPr id="31" name="直接连接符 30"/>
          <p:cNvCxnSpPr/>
          <p:nvPr/>
        </p:nvCxnSpPr>
        <p:spPr>
          <a:xfrm>
            <a:off x="520004" y="2957368"/>
            <a:ext cx="696527" cy="0"/>
          </a:xfrm>
          <a:prstGeom prst="line">
            <a:avLst/>
          </a:prstGeom>
          <a:ln w="5715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: 圆角 33"/>
          <p:cNvSpPr/>
          <p:nvPr/>
        </p:nvSpPr>
        <p:spPr>
          <a:xfrm>
            <a:off x="430654" y="1022911"/>
            <a:ext cx="2270532" cy="372110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  <p:pic>
        <p:nvPicPr>
          <p:cNvPr id="11" name="图片 10" descr="出版社logo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180455" y="4416648"/>
            <a:ext cx="2505075" cy="387350"/>
          </a:xfrm>
          <a:prstGeom prst="rect">
            <a:avLst/>
          </a:prstGeom>
        </p:spPr>
      </p:pic>
      <p:sp>
        <p:nvSpPr>
          <p:cNvPr id="10" name="标题 1"/>
          <p:cNvSpPr txBox="1"/>
          <p:nvPr/>
        </p:nvSpPr>
        <p:spPr>
          <a:xfrm>
            <a:off x="815575" y="171707"/>
            <a:ext cx="3888432" cy="757619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足少阳经筋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0" y="957973"/>
            <a:ext cx="313183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灵枢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经筋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75798" y="1449907"/>
            <a:ext cx="6600457" cy="2021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足少阳之筋，起于小指次指，上结外踝；上循胫外廉，结于膝外廉。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其支者，别起外辅骨，上走髀，前者结于伏兔之上，后者结于尻。其直者，上乘  </a:t>
            </a:r>
            <a:r>
              <a:rPr lang="en-US" altLang="zh-CN" sz="1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、季胁，上走腋前廉，系于膺乳，结于缺盆。直者上出腋，贯缺盆，出太阳之前，循耳后，上额角，交巅上，下走颔，上结于頄。支者，</a:t>
            </a:r>
            <a:r>
              <a:rPr lang="zh-CN" altLang="en-US" sz="1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结于目外眦</a:t>
            </a: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，为</a:t>
            </a:r>
            <a:r>
              <a:rPr lang="zh-CN" altLang="en-US" sz="1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外维</a:t>
            </a: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其病，小指次指支转筋，引膝外转筋，膝不可屈伸，腘筋急，前引髀，后引尻，即上乘䏚季胁痛，上引缺盆、膺乳、颈维筋急，</a:t>
            </a:r>
            <a:r>
              <a:rPr lang="zh-CN" altLang="en-US" sz="1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从左之右，右目不开</a:t>
            </a: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，上过右角，并蹻脉而行，左络于右，故伤左角，右足不用，命曰</a:t>
            </a:r>
            <a:r>
              <a:rPr lang="zh-CN" altLang="en-US" sz="1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维筋相交</a:t>
            </a: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pic>
        <p:nvPicPr>
          <p:cNvPr id="13" name="Picture 2" descr="月少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47" y="2077514"/>
            <a:ext cx="247134" cy="252247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月少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0" y="4120589"/>
            <a:ext cx="188239" cy="192134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3020" y="0"/>
            <a:ext cx="2053553" cy="4515966"/>
          </a:xfrm>
          <a:prstGeom prst="rect">
            <a:avLst/>
          </a:prstGeom>
        </p:spPr>
      </p:pic>
      <p:cxnSp>
        <p:nvCxnSpPr>
          <p:cNvPr id="31" name="直接连接符 30"/>
          <p:cNvCxnSpPr/>
          <p:nvPr/>
        </p:nvCxnSpPr>
        <p:spPr>
          <a:xfrm>
            <a:off x="520004" y="2957368"/>
            <a:ext cx="696527" cy="0"/>
          </a:xfrm>
          <a:prstGeom prst="line">
            <a:avLst/>
          </a:prstGeom>
          <a:ln w="5715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: 圆角 33"/>
          <p:cNvSpPr/>
          <p:nvPr/>
        </p:nvSpPr>
        <p:spPr>
          <a:xfrm>
            <a:off x="430654" y="1022911"/>
            <a:ext cx="2270532" cy="372110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  <p:pic>
        <p:nvPicPr>
          <p:cNvPr id="11" name="图片 10" descr="出版社logo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180455" y="4416648"/>
            <a:ext cx="2505075" cy="387350"/>
          </a:xfrm>
          <a:prstGeom prst="rect">
            <a:avLst/>
          </a:prstGeom>
        </p:spPr>
      </p:pic>
      <p:sp>
        <p:nvSpPr>
          <p:cNvPr id="10" name="标题 1"/>
          <p:cNvSpPr txBox="1"/>
          <p:nvPr/>
        </p:nvSpPr>
        <p:spPr>
          <a:xfrm>
            <a:off x="815575" y="171707"/>
            <a:ext cx="3888432" cy="757619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足少阳经筋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0" y="957973"/>
            <a:ext cx="313183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灵枢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经筋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75798" y="1449907"/>
            <a:ext cx="6600457" cy="2021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足少阳之筋，起于小指次指，上结外踝；上循胫外廉，结于膝外廉。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其支者，别起外辅骨，上走髀，前者结于伏兔之上，后者结于尻。其直者，上乘  </a:t>
            </a:r>
            <a:r>
              <a:rPr lang="en-US" altLang="zh-CN" sz="1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、季胁，上走腋前廉，系于膺乳，结于缺盆。直者上出腋，贯缺盆，出太阳之前，循耳后，上额角，交巅上，下走颔，上结于頄。支者，</a:t>
            </a:r>
            <a:r>
              <a:rPr lang="zh-CN" altLang="en-US" sz="1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结于目外眦</a:t>
            </a: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，为</a:t>
            </a:r>
            <a:r>
              <a:rPr lang="zh-CN" altLang="en-US" sz="1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外维</a:t>
            </a: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其病，小指次指支转筋，引膝外转筋，膝不可屈伸，腘筋急，前引髀，后引尻，即上乘䏚季胁痛，上引缺盆、膺乳、颈维筋急，</a:t>
            </a:r>
            <a:r>
              <a:rPr lang="zh-CN" altLang="en-US" sz="1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从左之右，右目不开</a:t>
            </a: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，上过右角，并蹻脉而行，左络于右，故伤左角，右足不用，命曰</a:t>
            </a:r>
            <a:r>
              <a:rPr lang="zh-CN" altLang="en-US" sz="1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维筋相交</a:t>
            </a:r>
            <a:r>
              <a:rPr lang="zh-CN" altLang="en-US" sz="14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pic>
        <p:nvPicPr>
          <p:cNvPr id="13" name="Picture 2" descr="月少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41" y="2079123"/>
            <a:ext cx="247134" cy="252247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矩形 15"/>
          <p:cNvSpPr/>
          <p:nvPr/>
        </p:nvSpPr>
        <p:spPr>
          <a:xfrm>
            <a:off x="179512" y="3471551"/>
            <a:ext cx="6000943" cy="1507461"/>
          </a:xfrm>
          <a:prstGeom prst="rect">
            <a:avLst/>
          </a:prstGeom>
          <a:solidFill>
            <a:srgbClr val="F0E3D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从左之右，右目不开：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杨注“此筋本起于足，至项上而交至左右目，故左箱有病，引右箱，目不得开；右箱有病，引左箱，目不得开也。”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维筋相交：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《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太素</a:t>
            </a:r>
            <a:r>
              <a:rPr lang="en-US" altLang="zh-CN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》</a:t>
            </a:r>
            <a:r>
              <a:rPr lang="zh-CN" altLang="en-US" sz="16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杨注“乔脉至于目眦，故此筋交颠左右，下于目眦，与之并行也。筋既交于左右，故伤左额角，右足不用；伤右额角，左足不用，以此维筋相交故也。”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27584" y="28262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单元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 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足少阳腧穴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611560" y="1185762"/>
            <a:ext cx="5544616" cy="74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11560" y="4659982"/>
            <a:ext cx="5544616" cy="74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内容占位符 2"/>
          <p:cNvSpPr txBox="1"/>
          <p:nvPr/>
        </p:nvSpPr>
        <p:spPr>
          <a:xfrm>
            <a:off x="827584" y="1726933"/>
            <a:ext cx="2268231" cy="481364"/>
          </a:xfrm>
          <a:prstGeom prst="rect">
            <a:avLst/>
          </a:prstGeom>
        </p:spPr>
        <p:txBody>
          <a:bodyPr>
            <a:normAutofit/>
          </a:bodyPr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一侧</a:t>
            </a: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44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穴</a:t>
            </a:r>
          </a:p>
        </p:txBody>
      </p:sp>
      <p:sp>
        <p:nvSpPr>
          <p:cNvPr id="17" name="矩形 16"/>
          <p:cNvSpPr/>
          <p:nvPr/>
        </p:nvSpPr>
        <p:spPr>
          <a:xfrm>
            <a:off x="2267744" y="1233025"/>
            <a:ext cx="3402227" cy="1296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14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穴分布于</a:t>
            </a:r>
            <a:r>
              <a:rPr lang="zh-CN" altLang="en-US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下肢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外侧面</a:t>
            </a: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穴在髋、侧腹、侧胸部</a:t>
            </a: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楷体" panose="02010609060101010101" pitchFamily="49" charset="-122"/>
                <a:ea typeface="楷体" panose="02010609060101010101" pitchFamily="49" charset="-122"/>
              </a:rPr>
              <a:t>21</a:t>
            </a:r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穴在头面、项、肩部</a:t>
            </a:r>
          </a:p>
        </p:txBody>
      </p:sp>
      <p:sp>
        <p:nvSpPr>
          <p:cNvPr id="18" name="左大括号 17"/>
          <p:cNvSpPr/>
          <p:nvPr/>
        </p:nvSpPr>
        <p:spPr>
          <a:xfrm>
            <a:off x="2178297" y="1472299"/>
            <a:ext cx="45719" cy="958368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3641" y="-958"/>
            <a:ext cx="2290847" cy="4444916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683568" y="2529662"/>
            <a:ext cx="561662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瞳子髎、听会 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上关、颔厌、悬颅、悬厘、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曲鬓 、率谷 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天冲、浮白、头窍阴、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完骨 、本神 、阳白 、头临泣 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目窗、正营、承灵、脑空、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风池 、肩井 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渊腋、辄筋、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日月 、京门 、带脉 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五枢、维道、居髎、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环跳 、风市 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中渎、膝阳关、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阳陵泉 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阳交、外丘、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光明 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阳辅、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悬钟 、丘墟 、足临泣 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地五会、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侠溪 、</a:t>
            </a:r>
            <a:r>
              <a:rPr lang="zh-CN" altLang="en-US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足窍阴。</a:t>
            </a:r>
            <a:r>
              <a:rPr lang="zh-CN" altLang="en-US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7945" y="536899"/>
            <a:ext cx="3696196" cy="38752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00181" y="736399"/>
            <a:ext cx="4734046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目外眦外侧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27302" y="1945093"/>
            <a:ext cx="4963908" cy="1381040"/>
            <a:chOff x="1288596" y="1745695"/>
            <a:chExt cx="4992793" cy="1841387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目赤肿痛，青盲，目翳，白内障。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头痛。 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瞳子髎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en-US" altLang="zh-CN" sz="3600" b="1" dirty="0" err="1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GBl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手太阳、手足少阳经交会穴</a:t>
            </a: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00181" y="3579862"/>
            <a:ext cx="4045711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50153" y="4108674"/>
            <a:ext cx="45658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74173" y="4156272"/>
            <a:ext cx="40457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直刺或平刺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8451503" y="2356636"/>
            <a:ext cx="538609" cy="215444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瞳子髎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6096" y="634150"/>
            <a:ext cx="3696196" cy="38752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00710" y="713169"/>
            <a:ext cx="4924279" cy="1789577"/>
            <a:chOff x="1284179" y="1470132"/>
            <a:chExt cx="4992793" cy="245879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6491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耳屏间切迹与下颌骨髁突之间的凹陷中。取法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: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张口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耳屏间切迹前方的凹陷中。听宫直下。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221578" y="2296720"/>
            <a:ext cx="5163378" cy="1383447"/>
            <a:chOff x="1288596" y="1742486"/>
            <a:chExt cx="4992793" cy="1844596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耳鸣，耳聋，齿痛，口眼歪斜，下颌关节脱位。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790315" y="195486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听会*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(GB2)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35135" y="3539151"/>
            <a:ext cx="420828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18059" y="4071220"/>
            <a:ext cx="474934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238451" y="4099286"/>
            <a:ext cx="42082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张口，直刺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742885" y="3075806"/>
            <a:ext cx="359073" cy="215444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听会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6096" y="634150"/>
            <a:ext cx="3696196" cy="387520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00180" y="736399"/>
            <a:ext cx="4871393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颧弓上缘中央凹陷中。取法：下关直上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颧弓上缘凹陷中。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00181" y="2059641"/>
            <a:ext cx="4963907" cy="1346964"/>
            <a:chOff x="1294802" y="2264218"/>
            <a:chExt cx="4852023" cy="1795952"/>
          </a:xfrm>
        </p:grpSpPr>
        <p:sp>
          <p:nvSpPr>
            <p:cNvPr id="34" name="文本框 33"/>
            <p:cNvSpPr txBox="1"/>
            <p:nvPr/>
          </p:nvSpPr>
          <p:spPr>
            <a:xfrm>
              <a:off x="1294802" y="2952174"/>
              <a:ext cx="485202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耳鸣，耳聋，聤耳，齿痛，口眼歪斜。② 下颌关节脱位、功能紊乱。 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23705" y="2264218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5536" y="2955481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上关（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GB3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手、足少阳，足阳明经交会穴</a:t>
            </a: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4989" y="3435846"/>
            <a:ext cx="4163087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22658" y="3928999"/>
            <a:ext cx="469833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19122" y="3967915"/>
            <a:ext cx="41630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8670627" y="2606085"/>
            <a:ext cx="461665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上关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251520" y="636378"/>
            <a:ext cx="5734403" cy="3236374"/>
            <a:chOff x="1284179" y="1470132"/>
            <a:chExt cx="4992793" cy="4446624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37784"/>
              <a:ext cx="4992793" cy="36789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从头维至曲鬓的弧形连线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(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其弧度与鬓发弧度相应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)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1/4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与下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3/4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的交点处。取法：先定头维和曲鬓。从头维沿鬓角凸至曲鬓作一弧线，于弧线之中点定悬颅，在头维与悬颅之间定颔厌。在悬颅与曲鬓之间定悬厘。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174868" y="3335408"/>
            <a:ext cx="6054131" cy="1014774"/>
            <a:chOff x="1288596" y="1745695"/>
            <a:chExt cx="5027082" cy="1353032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5" y="2483174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目外眦痛，耳鸣。② 偏头痛，眩晕。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颔厌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(GB4)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手、足少阳，足阳明经交会穴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74868" y="4189729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97973" y="4748694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251520" y="4707302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7839" y="1195096"/>
            <a:ext cx="3227603" cy="320420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8604448" y="1851670"/>
            <a:ext cx="461665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颔厌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0180" y="736399"/>
            <a:ext cx="4785589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从头维至曲鬓的弧形连线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(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其弧度与鬓发弧度相应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)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的中点处。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18143" y="2156644"/>
            <a:ext cx="5017953" cy="1381040"/>
            <a:chOff x="1288596" y="1745695"/>
            <a:chExt cx="4992793" cy="1841387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偏头痛引目、颔、齿痛。② 热病。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悬颅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(GB5)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00180" y="3435846"/>
            <a:ext cx="4089759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50152" y="3964658"/>
            <a:ext cx="461558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74172" y="4012256"/>
            <a:ext cx="408975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20" y="756089"/>
            <a:ext cx="3766855" cy="3452144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604448" y="1707654"/>
            <a:ext cx="461665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悬颅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292" y="1001827"/>
            <a:ext cx="3766855" cy="3367144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93616" y="752358"/>
            <a:ext cx="4574087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从头维至曲鬓的弧形连线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(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其弧度与鬓发弧度相应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)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3/4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与下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1/4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的交点处。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22391" y="2355574"/>
            <a:ext cx="4796182" cy="1011708"/>
            <a:chOff x="1288596" y="1745695"/>
            <a:chExt cx="4992793" cy="1348944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偏头痛，目痛。② 热病。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悬厘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(GB6) 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87454" y="3404568"/>
            <a:ext cx="3909010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88153" y="3933990"/>
            <a:ext cx="441159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323528" y="3962396"/>
            <a:ext cx="39090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131840" y="281737"/>
            <a:ext cx="45824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手、足少阳，足阳明经交会穴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8547574" y="2143667"/>
            <a:ext cx="461665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悬厘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2486" y="993034"/>
            <a:ext cx="3956362" cy="3390434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178978" y="805610"/>
            <a:ext cx="4544780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耳前鬓角发际后缘与耳尖水平线的交点处。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178978" y="2283718"/>
            <a:ext cx="4824536" cy="1436624"/>
            <a:chOff x="1288596" y="1745695"/>
            <a:chExt cx="5054696" cy="1915499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齿痛，颊肿，口噤。② 头痛。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041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曲鬓*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(GB7)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足少阳、足太阳经交会穴</a:t>
            </a: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07569" y="3527865"/>
            <a:ext cx="3883964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68485" y="4048478"/>
            <a:ext cx="438332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292506" y="4096076"/>
            <a:ext cx="38839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8435474" y="2411252"/>
            <a:ext cx="461665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曲鬓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987574"/>
            <a:ext cx="3956362" cy="3322947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565151" y="663398"/>
            <a:ext cx="4237184" cy="1789577"/>
            <a:chOff x="1284179" y="1470132"/>
            <a:chExt cx="4992793" cy="245879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6491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耳尖直上入发际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寸。说明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: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角孙直上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入发际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寸。咀嚼时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以手按之有肌肉鼓动。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566222" y="2428074"/>
            <a:ext cx="4237184" cy="1436624"/>
            <a:chOff x="1288596" y="1745695"/>
            <a:chExt cx="4776869" cy="1915499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偏正头痛，眩晕，耳鸣，耳聋。② 呕吐。③ 小儿惊风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率谷*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(GB8) 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1285" y="3888496"/>
            <a:ext cx="3621093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42202" y="4409109"/>
            <a:ext cx="408666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66222" y="4456707"/>
            <a:ext cx="362109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679240" y="303331"/>
            <a:ext cx="45824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足少阳、足太阳经交会穴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5200312" y="1678446"/>
            <a:ext cx="583652" cy="276999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率谷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07118" y="672107"/>
            <a:ext cx="4484134" cy="1423165"/>
            <a:chOff x="1281557" y="1470132"/>
            <a:chExt cx="4992793" cy="1955362"/>
          </a:xfrm>
        </p:grpSpPr>
        <p:sp>
          <p:nvSpPr>
            <p:cNvPr id="28" name="文本框 27"/>
            <p:cNvSpPr txBox="1"/>
            <p:nvPr/>
          </p:nvSpPr>
          <p:spPr>
            <a:xfrm>
              <a:off x="1281557" y="2283743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耳根后缘直上，入发际 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寸。说明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: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率谷之后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27215" y="2003902"/>
            <a:ext cx="4701861" cy="1011708"/>
            <a:chOff x="1288596" y="1745695"/>
            <a:chExt cx="4992793" cy="1348944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头痛，牙龈肿痛。② 癫痫。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天冲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(GB9) 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0396" y="3270203"/>
            <a:ext cx="3832136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11095" y="3799625"/>
            <a:ext cx="432483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46470" y="3828031"/>
            <a:ext cx="38321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561457" y="271723"/>
            <a:ext cx="45824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足少阳、足太阳经交会穴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8849" y="938141"/>
            <a:ext cx="3956362" cy="3467377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5316356" y="1956772"/>
            <a:ext cx="359073" cy="215444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天冲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4443" y="1064679"/>
            <a:ext cx="3546627" cy="3163255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448295" y="627534"/>
            <a:ext cx="5059809" cy="2158908"/>
            <a:chOff x="1284179" y="1470132"/>
            <a:chExt cx="4992793" cy="2966238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21566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耳后乳突的后上方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从天冲至完骨的弧形连线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(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其弧度与耳郭弧度相应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)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与下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交点处。说明：侧头部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耳尖后方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入发际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 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4634" y="2620157"/>
            <a:ext cx="5059809" cy="1067292"/>
            <a:chOff x="1288596" y="1745695"/>
            <a:chExt cx="4776869" cy="1423056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头痛，目痛，齿痛。② 下肢痿痹。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浮白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 GBl0)</a:t>
            </a: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足少阳、足太阳经交会穴</a:t>
            </a:r>
            <a:endParaRPr kumimoji="1" lang="zh-CN" altLang="en-US" sz="36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46376" y="3933406"/>
            <a:ext cx="4324108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07292" y="4454019"/>
            <a:ext cx="488006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31313" y="4501617"/>
            <a:ext cx="43241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652120" y="2279715"/>
            <a:ext cx="359073" cy="215444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浮白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370105" y="805403"/>
            <a:ext cx="4849967" cy="1789577"/>
            <a:chOff x="1284179" y="1470132"/>
            <a:chExt cx="4992793" cy="245879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6491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耳后乳突的后上方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,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从天冲到完骨的弧形连线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(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其弧度与耳郭弧度相应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)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与下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1/3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交点处。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378726" y="2468143"/>
            <a:ext cx="4849967" cy="1067292"/>
            <a:chOff x="1288596" y="1745695"/>
            <a:chExt cx="4776869" cy="1423056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714966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头痛，颈项强痛。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头窍阴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(GB11)  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足少阳、足太阳经交会穴</a:t>
            </a:r>
            <a:endParaRPr lang="zh-CN" altLang="en-US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4340" y="3408598"/>
            <a:ext cx="4144777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35257" y="3929211"/>
            <a:ext cx="467767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59277" y="3976809"/>
            <a:ext cx="414477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7250" y="953111"/>
            <a:ext cx="3726750" cy="3268137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5292080" y="2632162"/>
            <a:ext cx="692497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头窍阴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518337" y="735870"/>
            <a:ext cx="4968718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耳后乳突的后下方凹陷中。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9022" y="1735626"/>
            <a:ext cx="5019082" cy="1805956"/>
            <a:chOff x="1288596" y="1745695"/>
            <a:chExt cx="5054696" cy="2407942"/>
          </a:xfrm>
        </p:grpSpPr>
        <p:sp>
          <p:nvSpPr>
            <p:cNvPr id="34" name="文本框 33"/>
            <p:cNvSpPr txBox="1"/>
            <p:nvPr/>
          </p:nvSpPr>
          <p:spPr>
            <a:xfrm>
              <a:off x="1350499" y="2553198"/>
              <a:ext cx="4992793" cy="1600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咽喉肿痛，齿痛，颊肿。② 癫狂。③ 中风，口眼歪斜，下肢痿痹。④ 头痛，颈项强痛。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1322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完骨*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(GB12)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59286" y="3417466"/>
            <a:ext cx="4246261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25574" y="3949535"/>
            <a:ext cx="479220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49595" y="3997133"/>
            <a:ext cx="424626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足少阳、足太阳经交会穴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7250" y="1106032"/>
            <a:ext cx="3726750" cy="3121933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5689867" y="2965553"/>
            <a:ext cx="461665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完骨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4915793" cy="2158908"/>
            <a:chOff x="1284179" y="1470132"/>
            <a:chExt cx="4992793" cy="2966238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21566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前发际上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寸，头正中线旁开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寸。取法：神庭与头维弧形连线（其弧度与前发际弧度相应）的内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2∕3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与外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1∕3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的交点处。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43645" y="2605194"/>
            <a:ext cx="4938494" cy="1416080"/>
            <a:chOff x="1288596" y="1745695"/>
            <a:chExt cx="5027083" cy="1888107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头痛，眩晕。② 癫痫，小儿惊风③ 颈项强痛。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本神* 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(GB13)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48869" y="3852867"/>
            <a:ext cx="4201031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4379659"/>
            <a:ext cx="445054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29547" y="4419121"/>
            <a:ext cx="42010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平刺 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足少阳、阳维脉交会穴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8966" y="804513"/>
            <a:ext cx="3853925" cy="3501877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078470" y="1216660"/>
            <a:ext cx="514350" cy="24574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本神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眉上1寸，瞳孔直上。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45879" y="1917180"/>
            <a:ext cx="5134893" cy="1045458"/>
            <a:chOff x="1288596" y="1745695"/>
            <a:chExt cx="5027083" cy="139394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头痛，目痛，目痒，目翳。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阳白*（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GB14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1008" y="3319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385136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61157" y="389896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平刺 0.3～0.5寸。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足少阳、阳维脉交会穴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1465" y="803910"/>
            <a:ext cx="3772535" cy="340360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504822" y="1991463"/>
            <a:ext cx="457200" cy="276860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阳白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4485" y="555779"/>
            <a:ext cx="5111289" cy="2127218"/>
            <a:chOff x="1280457" y="1470132"/>
            <a:chExt cx="4992793" cy="2922698"/>
          </a:xfrm>
        </p:grpSpPr>
        <p:sp>
          <p:nvSpPr>
            <p:cNvPr id="28" name="文本框 27"/>
            <p:cNvSpPr txBox="1"/>
            <p:nvPr/>
          </p:nvSpPr>
          <p:spPr>
            <a:xfrm>
              <a:off x="1280457" y="2237853"/>
              <a:ext cx="4992793" cy="21549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前发际上0.5寸，瞳孔直上。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indent="-1260475" algn="just" fontAlgn="auto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取法：两目平视，瞳孔直上，正当神庭与头维弧形连线（其弧度与前发际弧度相应）的中点处。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6519" y="2471535"/>
            <a:ext cx="5134893" cy="1783963"/>
            <a:chOff x="1288596" y="1745695"/>
            <a:chExt cx="5027083" cy="2378618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5985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目痛，流泪，目翳，鼻塞，鼻渊。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头痛，眩晕。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小儿惊风。</a:t>
              </a:r>
              <a:endParaRPr kumimoji="1" lang="zh-CN" altLang="en-US" sz="2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795" y="200025"/>
            <a:ext cx="387921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头临泣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GB15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57843" y="3692043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591185" y="4227830"/>
            <a:ext cx="4694555" cy="279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91002" y="4325050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平刺 0.3～0.5寸。</a:t>
            </a:r>
            <a:r>
              <a:rPr kumimoji="1" lang="zh-CN" altLang="en-US" sz="2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 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442941" y="318103"/>
            <a:ext cx="4582450" cy="39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足少阳、太阳与阳维脉交会穴</a:t>
            </a:r>
            <a:endParaRPr lang="zh-CN" altLang="en-US" sz="20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8025" y="794385"/>
            <a:ext cx="3355975" cy="302768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568322" y="1329793"/>
            <a:ext cx="457200" cy="184150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头临泣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419193"/>
            <a:chOff x="1284179" y="1470132"/>
            <a:chExt cx="4992793" cy="1949904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前发际上1.5寸，瞳孔直上。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1923530"/>
            <a:ext cx="5134893" cy="1045458"/>
            <a:chOff x="1288596" y="1745695"/>
            <a:chExt cx="5027083" cy="139394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头痛，眩晕。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 目痛，近视。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目窗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GB16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5928" y="3319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385136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61157" y="389896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en-US" altLang="zh-CN" sz="2400" dirty="0">
                <a:solidFill>
                  <a:srgbClr val="0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 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平刺 0.3～0.5寸。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39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足少阳、阳维脉交会穴</a:t>
            </a:r>
            <a:endParaRPr lang="zh-CN" altLang="en-US" sz="20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5895" y="712470"/>
            <a:ext cx="3909060" cy="352615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7561212" y="785598"/>
            <a:ext cx="355600" cy="215265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目窗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前发际上2.5寸，瞳孔直上。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1923530"/>
            <a:ext cx="5134893" cy="1045458"/>
            <a:chOff x="1288596" y="1745695"/>
            <a:chExt cx="5027083" cy="139394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l">
                <a:buClrTx/>
                <a:buSzTx/>
                <a:buFontTx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① 头痛，眩晕。② 齿痛。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正营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GB17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19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385136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61157" y="3898965"/>
            <a:ext cx="4368102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l">
              <a:buClrTx/>
              <a:buSzTx/>
              <a:buFontTx/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平刺 0.3～0.5寸。 </a:t>
            </a:r>
          </a:p>
          <a:p>
            <a:pPr lvl="0" algn="l">
              <a:buClrTx/>
              <a:buSzTx/>
              <a:buFontTx/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84801" y="318103"/>
            <a:ext cx="4582450" cy="39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足少阳、阳维脉交会穴</a:t>
            </a:r>
            <a:endParaRPr lang="zh-CN" altLang="en-US" sz="20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5895" y="803910"/>
            <a:ext cx="3909060" cy="352615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7188467" y="877038"/>
            <a:ext cx="355600" cy="215265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正营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前发际上4寸，瞳孔直上。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1923530"/>
            <a:ext cx="5134893" cy="1045458"/>
            <a:chOff x="1288596" y="1745695"/>
            <a:chExt cx="5027083" cy="139394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头痛，恶寒，鼻塞，鼻衄。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承灵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GB18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19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385136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61157" y="389896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平刺 0.3～0.5寸。 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足少阳、阳维脉交会穴</a:t>
            </a:r>
            <a:endParaRPr lang="zh-CN" altLang="en-US" sz="1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5895" y="803910"/>
            <a:ext cx="3909060" cy="352615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6701422" y="877038"/>
            <a:ext cx="355600" cy="215265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承灵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横平枕外隆凸的上缘，风池直上。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6519" y="1677150"/>
            <a:ext cx="5134893" cy="1783963"/>
            <a:chOff x="1288596" y="1745695"/>
            <a:chExt cx="5027083" cy="2378618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5985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目痛，耳聋，鼻衄，鼻部疮疡。 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algn="l"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头痛，眩晕，癫狂痫。</a:t>
              </a:r>
            </a:p>
            <a:p>
              <a:pPr algn="l"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③发热。④ 颈项强痛。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脑空（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GB19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1008" y="3319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385136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61157" y="389896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平刺 0.3～0.5寸。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足少阳、阳维脉交会穴</a:t>
            </a:r>
            <a:endParaRPr lang="zh-CN" altLang="en-US" sz="1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4485" y="884555"/>
            <a:ext cx="3739515" cy="337375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5559692" y="2700758"/>
            <a:ext cx="355600" cy="215265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脑空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484024"/>
            <a:ext cx="5111289" cy="2157698"/>
            <a:chOff x="1284179" y="1470132"/>
            <a:chExt cx="4992793" cy="2964576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21549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枕骨之下，胸锁乳突肌上端与斜方肌上端之间的凹陷中。说明：项部枕骨下两侧，横平风府，胸锁乳突肌与斜方肌两肌之间凹陷中。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68739" y="2365490"/>
            <a:ext cx="5134893" cy="1591558"/>
            <a:chOff x="1288596" y="1745695"/>
            <a:chExt cx="5027083" cy="2122078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3419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ts val="2380"/>
                </a:lnSpc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spc="-20" dirty="0">
                  <a:solidFill>
                    <a:srgbClr val="000000"/>
                  </a:solidFill>
                  <a:uFillTx/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spc="-20" dirty="0">
                  <a:solidFill>
                    <a:srgbClr val="000000"/>
                  </a:solidFill>
                  <a:uFillTx/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耳鸣，耳聋，目赤肿痛，鼻衄，鼻塞。</a:t>
              </a:r>
              <a:r>
                <a:rPr kumimoji="1" lang="zh-CN" altLang="en-US" sz="2400" spc="-20" dirty="0">
                  <a:solidFill>
                    <a:srgbClr val="000000"/>
                  </a:solidFill>
                  <a:uFillTx/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kumimoji="1" lang="zh-CN" altLang="en-US" sz="2400" spc="-20" dirty="0">
                  <a:solidFill>
                    <a:srgbClr val="000000"/>
                  </a:solidFill>
                  <a:uFillTx/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头痛，眩晕，中风，癫狂痫。</a:t>
              </a:r>
              <a:r>
                <a:rPr kumimoji="1" lang="zh-CN" altLang="en-US" sz="2400" spc="-20" dirty="0">
                  <a:solidFill>
                    <a:srgbClr val="000000"/>
                  </a:solidFill>
                  <a:uFillTx/>
                  <a:latin typeface="楷体" panose="02010609060101010101" pitchFamily="49" charset="-122"/>
                  <a:ea typeface="楷体" panose="02010609060101010101" pitchFamily="49" charset="-122"/>
                </a:rPr>
                <a:t>③ 发热。</a:t>
              </a:r>
              <a:r>
                <a:rPr kumimoji="1" lang="zh-CN" altLang="en-US" sz="2400" spc="-20" dirty="0">
                  <a:solidFill>
                    <a:srgbClr val="000000"/>
                  </a:solidFill>
                  <a:uFillTx/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④ 颈项强痛。</a:t>
              </a:r>
              <a:endParaRPr kumimoji="1" lang="zh-CN" altLang="en-US" sz="2400" spc="-20" dirty="0">
                <a:solidFill>
                  <a:srgbClr val="000000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风池*（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GB20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68943" y="374982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428189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435362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向鼻尖方向斜刺 0.8～1.2寸。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077181" y="317468"/>
            <a:ext cx="4582450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足少阳、阳维脉交会穴</a:t>
            </a:r>
            <a:endParaRPr lang="zh-CN" altLang="en-US" sz="1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2110" y="803910"/>
            <a:ext cx="3739515" cy="337375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5766067" y="2950948"/>
            <a:ext cx="355600" cy="215265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风池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419193"/>
            <a:chOff x="1284179" y="1470132"/>
            <a:chExt cx="4992793" cy="1949904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03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第7颈椎棘突与肩峰最外侧点连线的中点。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1851775"/>
            <a:ext cx="5134893" cy="1707128"/>
            <a:chOff x="1288596" y="1745695"/>
            <a:chExt cx="5027083" cy="2276171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4960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fontAlgn="auto">
                <a:lnSpc>
                  <a:spcPts val="2680"/>
                </a:lnSpc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头痛，眩晕。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乳痈，乳汁少，滞产。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③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瘰疬，颈项强痛，肩背疼痛，上肢不遂。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肩井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GB21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19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385136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3898965"/>
            <a:ext cx="4368102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直刺 0.3～0.5寸，切忌深刺，捣刺。 孕妇禁用。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手足少阳、足阳明与阳维脉交会穴</a:t>
            </a:r>
            <a:endParaRPr lang="zh-CN" altLang="en-US" sz="1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9425" y="1107440"/>
            <a:ext cx="3664585" cy="248602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6572517" y="1636498"/>
            <a:ext cx="355600" cy="215265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肩井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99289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buClrTx/>
                <a:buSzTx/>
                <a:buFontTx/>
                <a:buNone/>
              </a:pPr>
              <a:r>
                <a:rPr kumimoji="1" lang="en-US" altLang="zh-CN" sz="2400" dirty="0">
                  <a:solidFill>
                    <a:srgbClr val="000000"/>
                  </a:solidFill>
                  <a:latin typeface="等线" panose="02010600030101010101" pitchFamily="2" charset="-122"/>
                  <a:ea typeface="等线" panose="02010600030101010101" pitchFamily="2" charset="-122"/>
                  <a:sym typeface="+mn-ea"/>
                </a:rPr>
                <a:t>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第4肋间隙中，在腋中线上。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1923530"/>
            <a:ext cx="5134893" cy="1045458"/>
            <a:chOff x="1288596" y="1745695"/>
            <a:chExt cx="5027083" cy="139394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胸胁胀痛，腋下肿。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上肢痹痛。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渊腋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GB22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19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385136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61157" y="389896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9380" y="60325"/>
            <a:ext cx="2385695" cy="425894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0" y="60325"/>
            <a:ext cx="2385695" cy="425894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276857" y="1533628"/>
            <a:ext cx="355600" cy="215265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渊腋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99289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buClrTx/>
                <a:buSzTx/>
                <a:buFontTx/>
                <a:buNone/>
              </a:pPr>
              <a:r>
                <a:rPr kumimoji="1" lang="en-US" altLang="zh-CN" sz="2400" dirty="0">
                  <a:solidFill>
                    <a:srgbClr val="000000"/>
                  </a:solidFill>
                  <a:latin typeface="等线" panose="02010600030101010101" pitchFamily="2" charset="-122"/>
                  <a:ea typeface="等线" panose="02010600030101010101" pitchFamily="2" charset="-122"/>
                  <a:sym typeface="+mn-ea"/>
                </a:rPr>
                <a:t>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第4肋间隙中，在腋中线前1寸。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1923530"/>
            <a:ext cx="5134893" cy="1045458"/>
            <a:chOff x="1288596" y="1745695"/>
            <a:chExt cx="5027083" cy="139394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胸中暴满不得卧，气喘。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辄筋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GB23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19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385136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61157" y="389896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平刺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9380" y="60325"/>
            <a:ext cx="2385695" cy="425894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0" y="60325"/>
            <a:ext cx="2385695" cy="425894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368297" y="1748893"/>
            <a:ext cx="355600" cy="215265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辄筋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3215" y="569114"/>
            <a:ext cx="5111289" cy="2157698"/>
            <a:chOff x="1284179" y="1470132"/>
            <a:chExt cx="4992793" cy="2964576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21549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第7肋间隙中,前正中线旁开4寸。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说明：乳头直下,期门下1肋。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取法：女性在锁骨中线与第7肋间隙交点处。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2497570"/>
            <a:ext cx="5099968" cy="1361688"/>
            <a:chOff x="1288596" y="1745695"/>
            <a:chExt cx="4992891" cy="1815584"/>
          </a:xfrm>
        </p:grpSpPr>
        <p:sp>
          <p:nvSpPr>
            <p:cNvPr id="34" name="文本框 33"/>
            <p:cNvSpPr txBox="1"/>
            <p:nvPr/>
          </p:nvSpPr>
          <p:spPr>
            <a:xfrm>
              <a:off x="1288694" y="2454686"/>
              <a:ext cx="4992793" cy="1106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呕吐，吞酸，呃逆，黄疸。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胁痛。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83285" y="177165"/>
            <a:ext cx="372427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日月*</a:t>
            </a:r>
            <a:r>
              <a:rPr kumimoji="1" lang="zh-CN" altLang="en-US" sz="3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GB24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678073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421014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61157" y="4257740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斜刺或平刺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699135"/>
            <a:ext cx="2385695" cy="366014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583562" y="2940788"/>
            <a:ext cx="355600" cy="215265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日月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胆募穴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，足少阳、足太阴经交会穴</a:t>
            </a:r>
            <a:endParaRPr lang="zh-CN" altLang="en-US" sz="1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3215" y="569114"/>
            <a:ext cx="5111289" cy="2157698"/>
            <a:chOff x="1284179" y="1470132"/>
            <a:chExt cx="4992793" cy="2964576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21549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第12肋骨游离端的下际。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indent="-1260475" algn="just" fontAlgn="auto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取法:侧卧举臂,从腋后线的肋弓软骨缘下方向后触及第12肋骨游离端,在下方取穴。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2497570"/>
            <a:ext cx="5099968" cy="1361688"/>
            <a:chOff x="1288596" y="1745695"/>
            <a:chExt cx="4992891" cy="1815584"/>
          </a:xfrm>
        </p:grpSpPr>
        <p:sp>
          <p:nvSpPr>
            <p:cNvPr id="34" name="文本框 33"/>
            <p:cNvSpPr txBox="1"/>
            <p:nvPr/>
          </p:nvSpPr>
          <p:spPr>
            <a:xfrm>
              <a:off x="1288694" y="2454686"/>
              <a:ext cx="4992793" cy="1106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小便不利，水肿。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腹胀，泄泻，肠鸣。 ③ 胁痛，腰痛，胯痛。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83285" y="177165"/>
            <a:ext cx="372427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京门*</a:t>
            </a:r>
            <a:r>
              <a:rPr kumimoji="1" lang="zh-CN" altLang="en-US" sz="3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GB25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678073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421014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61157" y="4257740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382270"/>
            <a:ext cx="2385695" cy="394144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537575" y="3336925"/>
            <a:ext cx="401320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京门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84801" y="295243"/>
            <a:ext cx="4582450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肾募穴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3215" y="497359"/>
            <a:ext cx="5111289" cy="2527268"/>
            <a:chOff x="1284179" y="1470132"/>
            <a:chExt cx="4992793" cy="3472348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26627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第11肋骨游离端垂线与脐水平线的交点上。说明：尽量收腹,显露肋弓软骨缘,沿此缘向外下方至其底部稍下方可触及第11肋骨游离端。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algn="just"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取法：章门直下，横平神阙。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2763635"/>
            <a:ext cx="5099968" cy="1361688"/>
            <a:chOff x="1288596" y="1745695"/>
            <a:chExt cx="4992891" cy="1815584"/>
          </a:xfrm>
        </p:grpSpPr>
        <p:sp>
          <p:nvSpPr>
            <p:cNvPr id="34" name="文本框 33"/>
            <p:cNvSpPr txBox="1"/>
            <p:nvPr/>
          </p:nvSpPr>
          <p:spPr>
            <a:xfrm>
              <a:off x="1288694" y="2454686"/>
              <a:ext cx="4992793" cy="1106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赤白带下，月经不调，疝气。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小腹疼痛，腰胁痛。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83285" y="177165"/>
            <a:ext cx="372427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带脉*</a:t>
            </a:r>
            <a:r>
              <a:rPr kumimoji="1" lang="zh-CN" altLang="en-US" sz="3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GB26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89333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442540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61157" y="447300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382270"/>
            <a:ext cx="2385695" cy="394144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476615" y="3488690"/>
            <a:ext cx="401320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带脉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077181" y="344138"/>
            <a:ext cx="4582450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足少阳、带脉交会穴</a:t>
            </a:r>
            <a:endParaRPr lang="zh-CN" altLang="en-US" sz="1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横平脐下3寸,髂前上棘内侧。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1923530"/>
            <a:ext cx="5134893" cy="1415029"/>
            <a:chOff x="1288596" y="1745695"/>
            <a:chExt cx="5027083" cy="1886705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106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赤白带下，月经不调，疝气。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少腹痛，腰痛，胯痛。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五枢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GB27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19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385136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389896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直刺 1～1.5寸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足少阳、带脉交会穴</a:t>
            </a:r>
            <a:endParaRPr lang="zh-CN" altLang="en-US" sz="1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9890" y="803910"/>
            <a:ext cx="3674110" cy="339725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8205470" y="2508885"/>
            <a:ext cx="583565" cy="3067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1400">
                <a:solidFill>
                  <a:srgbClr val="FF0000"/>
                </a:solidFill>
              </a:rPr>
              <a:t>五枢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419193"/>
            <a:chOff x="1284179" y="1470132"/>
            <a:chExt cx="4992793" cy="1949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0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髂前上棘内下0.5寸。</a:t>
              </a:r>
            </a:p>
            <a:p>
              <a:pPr algn="just"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说明:五枢内下O.5寸。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1923530"/>
            <a:ext cx="5105048" cy="1415028"/>
            <a:chOff x="1288596" y="1745695"/>
            <a:chExt cx="4997865" cy="1886704"/>
          </a:xfrm>
        </p:grpSpPr>
        <p:sp>
          <p:nvSpPr>
            <p:cNvPr id="34" name="文本框 33"/>
            <p:cNvSpPr txBox="1"/>
            <p:nvPr/>
          </p:nvSpPr>
          <p:spPr>
            <a:xfrm>
              <a:off x="1293668" y="2525806"/>
              <a:ext cx="4992793" cy="1106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呕吐，食欲不振。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水肿。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③ 腰腿痛。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维道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GB28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19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385136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389896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直刺 1～1.5寸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足少阳、带脉交会穴</a:t>
            </a:r>
            <a:endParaRPr lang="zh-CN" altLang="en-US" sz="1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9890" y="803910"/>
            <a:ext cx="3674110" cy="339725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8183245" y="2770505"/>
            <a:ext cx="583565" cy="3067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1400">
                <a:solidFill>
                  <a:srgbClr val="FF0000"/>
                </a:solidFill>
              </a:rPr>
              <a:t>维道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419193"/>
            <a:chOff x="1284179" y="1470132"/>
            <a:chExt cx="4992793" cy="1949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0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髂前上棘与股骨大转子最凸点连线的中点处。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1923530"/>
            <a:ext cx="5134893" cy="1045458"/>
            <a:chOff x="1288596" y="1745695"/>
            <a:chExt cx="5027083" cy="139394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疝气、腰痛引小腹。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腰腿痛。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居髎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GB29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1929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136" y="385136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389896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直刺 1～1.5寸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足少阳、阳蹻脉交会穴</a:t>
            </a:r>
            <a:endParaRPr lang="zh-CN" altLang="en-US" sz="1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9890" y="803910"/>
            <a:ext cx="3674110" cy="339725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8121650" y="3012440"/>
            <a:ext cx="590550" cy="3067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1400">
                <a:solidFill>
                  <a:srgbClr val="FF0000"/>
                </a:solidFill>
              </a:rPr>
              <a:t>居髎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70520" y="619914"/>
            <a:ext cx="5111289" cy="2157698"/>
            <a:chOff x="1284179" y="1470132"/>
            <a:chExt cx="4992793" cy="2964576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21549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股骨大转子最凸点与骶管裂孔连线的外1/3与内2/3交点处。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algn="just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取法:侧卧,伸下腿,上腿屈髋屈膝取穴。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0644" y="2561705"/>
            <a:ext cx="5134893" cy="1045458"/>
            <a:chOff x="1288596" y="1745695"/>
            <a:chExt cx="5027083" cy="139394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腰痛，胯痛，下肢痿痹，半身不遂。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环跳*（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GB30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678073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79986" y="421014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75127" y="4251390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077181" y="344138"/>
            <a:ext cx="4582450" cy="368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足少阳、太阳经交会穴</a:t>
            </a:r>
            <a:endParaRPr lang="zh-CN" altLang="en-US" sz="1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4215" y="748030"/>
            <a:ext cx="3256280" cy="364807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7337425" y="4180840"/>
            <a:ext cx="371475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环跳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484024"/>
            <a:ext cx="5111289" cy="2157698"/>
            <a:chOff x="1284179" y="1470132"/>
            <a:chExt cx="4992793" cy="2964576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21549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髌底上7寸，髂胫束后缘。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algn="just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取法：直立垂手,掌心贴于大腿时,中指尖所指凹陷中；稍屈膝,大腿稍内收提起,可显露髂胫束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0804" y="2405495"/>
            <a:ext cx="5134893" cy="1415029"/>
            <a:chOff x="1288596" y="1745695"/>
            <a:chExt cx="5027083" cy="1886705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1065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遍身瘙痒。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腰腿痛，半身不遂，下肢痿痹。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风市*（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GB31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60631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771" y="413838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421011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直刺1～2寸。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2515" y="52070"/>
            <a:ext cx="2543810" cy="422656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143875" y="2266315"/>
            <a:ext cx="371475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风市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77104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髌底上5寸,髂胫束后缘。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0804" y="1974965"/>
            <a:ext cx="5134893" cy="1045458"/>
            <a:chOff x="1288596" y="1745695"/>
            <a:chExt cx="5027083" cy="139394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下肢痿痹，半身不遂。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中渎（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GB32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17578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771" y="370785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377958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直刺1～2寸。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2515" y="52070"/>
            <a:ext cx="2543810" cy="422656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121015" y="2613660"/>
            <a:ext cx="371475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中渎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99289"/>
            <a:ext cx="5111289" cy="1419193"/>
            <a:chOff x="1284179" y="1470132"/>
            <a:chExt cx="4992793" cy="1949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0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股骨外上髁后上缘,股二头肌腱与髂胫束之间的凹陷中。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0804" y="2118475"/>
            <a:ext cx="5134893" cy="1045458"/>
            <a:chOff x="1288596" y="1745695"/>
            <a:chExt cx="5027083" cy="139394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613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膝腘肿痛、挛急，小腿麻木。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795" y="200025"/>
            <a:ext cx="413512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膝阳关（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GB33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247543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54281" y="377961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3851340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直刺1～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寸。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2515" y="52070"/>
            <a:ext cx="2543810" cy="4226560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8143875" y="3352800"/>
            <a:ext cx="552450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膝阳关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77104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腓骨头前下方凹陷处。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0804" y="1967345"/>
            <a:ext cx="5134893" cy="1415028"/>
            <a:chOff x="1288596" y="1745695"/>
            <a:chExt cx="5027083" cy="188670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口苦，呕吐，吞酸，胁痛。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膝肿痛，下肢痿痹。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795" y="200025"/>
            <a:ext cx="402590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阳陵泉*（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GB34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91053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771" y="392312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3994850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直刺1～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寸。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61686" y="318103"/>
            <a:ext cx="458245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合穴，筋会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7515" y="53340"/>
            <a:ext cx="2192655" cy="41103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241665" y="860425"/>
            <a:ext cx="561975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阳陵泉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77104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外踝尖上7寸，腓骨后缘。 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0804" y="1967345"/>
            <a:ext cx="5134893" cy="1415028"/>
            <a:chOff x="1288596" y="1745695"/>
            <a:chExt cx="5027083" cy="188670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① 咽喉肿痛。  ② 胸满。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③ 癫狂，抽搐。④ 下肢痿痹，转筋。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795" y="200025"/>
            <a:ext cx="402590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阳交（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GB35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1008" y="3391053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771" y="392312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3994850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直刺1～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寸。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7515" y="53340"/>
            <a:ext cx="2192655" cy="41103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226425" y="1967230"/>
            <a:ext cx="561975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阳交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828157" y="271088"/>
            <a:ext cx="458245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阳维脉郄穴</a:t>
            </a:r>
            <a:endParaRPr kumimoji="1" lang="zh-CN" altLang="en-US" sz="24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77104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外踝尖上7寸，腓骨前缘。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0804" y="1967345"/>
            <a:ext cx="5134893" cy="1415028"/>
            <a:chOff x="1288596" y="1745695"/>
            <a:chExt cx="5027083" cy="188670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① 胸胁胀满。② 癫狂痫。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③ 下肢痿痹。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795" y="200025"/>
            <a:ext cx="402590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外丘（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GB36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91053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771" y="392312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3994850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直刺1～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寸。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7515" y="53340"/>
            <a:ext cx="2192655" cy="41103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234045" y="2179955"/>
            <a:ext cx="561975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外丘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957062" y="271723"/>
            <a:ext cx="458245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郄穴</a:t>
            </a:r>
            <a:endParaRPr kumimoji="1" lang="zh-CN" altLang="en-US" sz="24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77104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外踝尖上5寸，腓骨前缘。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0804" y="1967345"/>
            <a:ext cx="5134893" cy="1415028"/>
            <a:chOff x="1288596" y="1745695"/>
            <a:chExt cx="5027083" cy="188670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① 目痛，夜盲，目翳，近视。 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② 下肢痿痹。     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等线" panose="02010600030101010101" pitchFamily="2" charset="-122"/>
                  <a:ea typeface="等线" panose="02010600030101010101" pitchFamily="2" charset="-122"/>
                  <a:sym typeface="+mn-ea"/>
                </a:rPr>
                <a:t>  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795" y="200025"/>
            <a:ext cx="402590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光明*（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GB37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91053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771" y="392312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3994850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直刺1～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寸。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7360" y="0"/>
            <a:ext cx="2192655" cy="41103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271510" y="2475865"/>
            <a:ext cx="539750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光明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040882" y="310458"/>
            <a:ext cx="458245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络穴</a:t>
            </a:r>
            <a:endParaRPr kumimoji="1" lang="zh-CN" altLang="en-US" sz="24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77104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外踝尖上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寸，腓骨前缘。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0804" y="1752080"/>
            <a:ext cx="5134893" cy="1783963"/>
            <a:chOff x="1288596" y="1745695"/>
            <a:chExt cx="5027083" cy="2378618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5985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① 咽喉肿痛。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② 胸胁胀痛，腋下肿痛，瘰疬。   ③ 下肢痿痹。     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等线" panose="02010600030101010101" pitchFamily="2" charset="-122"/>
                  <a:ea typeface="等线" panose="02010600030101010101" pitchFamily="2" charset="-122"/>
                  <a:sym typeface="+mn-ea"/>
                </a:rPr>
                <a:t>  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795" y="200025"/>
            <a:ext cx="402590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阳辅*（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GB38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91053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771" y="392312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3994850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1.2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寸。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7360" y="0"/>
            <a:ext cx="2192655" cy="41103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295005" y="2641600"/>
            <a:ext cx="441325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阳辅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040882" y="310458"/>
            <a:ext cx="458245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经穴</a:t>
            </a:r>
            <a:endParaRPr kumimoji="1" lang="zh-CN" altLang="en-US" sz="24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77104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外踝尖上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寸，腓骨前缘。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0804" y="1967345"/>
            <a:ext cx="5134893" cy="1415028"/>
            <a:chOff x="1288596" y="1745695"/>
            <a:chExt cx="5027083" cy="1886704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1106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① 腹满，食欲不振。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② 半身不遂，下肢痿痹，足胫挛痛。      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795" y="200025"/>
            <a:ext cx="402590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悬钟*（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GB39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70848" y="3391053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771" y="3923122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3994850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寸。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7360" y="0"/>
            <a:ext cx="2192655" cy="41103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271510" y="2823210"/>
            <a:ext cx="539750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悬钟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040882" y="310458"/>
            <a:ext cx="458245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髓会</a:t>
            </a:r>
            <a:endParaRPr kumimoji="1" lang="zh-CN" altLang="en-US" sz="24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484024"/>
            <a:ext cx="5111289" cy="1788128"/>
            <a:chOff x="1284179" y="1470132"/>
            <a:chExt cx="4992793" cy="2456804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647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外踝的前下方，趾长伸肌腱的外侧凹陷中。说明：第2～5趾抗阻力伸展，可显现趾长伸肌腱。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2046720"/>
            <a:ext cx="5134893" cy="2153533"/>
            <a:chOff x="1288596" y="1745695"/>
            <a:chExt cx="5027083" cy="2871378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20912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① 目视不明，目翳。② 胸胁痛，善太息。③ 疟疾。④ 颈肿、腋下肿。⑤ 小腿酸痛，外踝肿痛，足下垂。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丘墟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GB40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1008" y="368124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771" y="421331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80207" y="4283775"/>
            <a:ext cx="4368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040882" y="310458"/>
            <a:ext cx="458245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原穴</a:t>
            </a:r>
            <a:endParaRPr kumimoji="1" lang="zh-CN" altLang="en-US" sz="24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6870" y="0"/>
            <a:ext cx="2145030" cy="433387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840855" y="1339850"/>
            <a:ext cx="433070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丘墟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75600" y="548159"/>
            <a:ext cx="5111289" cy="1419193"/>
            <a:chOff x="1284179" y="1470132"/>
            <a:chExt cx="4992793" cy="1949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0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第4、5跖骨底结合部的前方，第5趾长伸肌腱外侧凹陷中。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75724" y="1759700"/>
            <a:ext cx="5134893" cy="2892038"/>
            <a:chOff x="1288596" y="1745695"/>
            <a:chExt cx="5027083" cy="3856052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3075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① 偏头痛，眩晕。 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② 乳痈，月经不调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③ 疟疾。④ 瘰疬。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⑤ 胁痛，膝痛，足痛。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29310" y="167005"/>
            <a:ext cx="411924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足临泣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GB41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1008" y="368124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771" y="421331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80207" y="428377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463157" y="310458"/>
            <a:ext cx="458245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输穴，八脉交会穴，通带脉</a:t>
            </a:r>
            <a:endParaRPr kumimoji="1" lang="zh-CN" altLang="en-US" sz="24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3205" y="687705"/>
            <a:ext cx="2266315" cy="37179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527165" y="2578735"/>
            <a:ext cx="577215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足临泣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419193"/>
            <a:chOff x="1284179" y="1470132"/>
            <a:chExt cx="4992793" cy="1949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0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第4、5跖骨间，第4跖趾关节近端凹陷中。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0804" y="2046720"/>
            <a:ext cx="5134893" cy="2153533"/>
            <a:chOff x="1288596" y="1745695"/>
            <a:chExt cx="5027083" cy="2871378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20912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① 目赤肿痛。② 腋下肿。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③ 乳痈。    ④ 足背红肿。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795" y="200025"/>
            <a:ext cx="3716020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地五会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GB42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1008" y="346788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557761" y="399995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57347" y="4124390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6870" y="0"/>
            <a:ext cx="2145030" cy="433387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616065" y="2578735"/>
            <a:ext cx="567055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地五会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049623"/>
            <a:chOff x="1284179" y="1470132"/>
            <a:chExt cx="4992793" cy="1442133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25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第4、5跖间，趾蹼缘后方赤白肉际处。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0804" y="1599045"/>
            <a:ext cx="5134893" cy="2153533"/>
            <a:chOff x="1288596" y="1745695"/>
            <a:chExt cx="5027083" cy="2871378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20912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① 目赤肿痛，颊肿，耳鸣，耳聋。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② 发热，头痛，眩晕。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③ 乳痈。</a:t>
              </a: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④ 胸胁疼痛，膝股痛，足痛。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3428012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侠溪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GB43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1008" y="368124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771" y="421331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80207" y="428377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040882" y="310458"/>
            <a:ext cx="458245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荥穴</a:t>
            </a:r>
            <a:endParaRPr kumimoji="1" lang="zh-CN" altLang="en-US" sz="24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6870" y="0"/>
            <a:ext cx="2145030" cy="433387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810375" y="3074035"/>
            <a:ext cx="433070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侠溪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448295" y="627534"/>
            <a:ext cx="5111289" cy="1419193"/>
            <a:chOff x="1284179" y="1470132"/>
            <a:chExt cx="4992793" cy="1949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0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第4趾末节外侧，趾甲根角侧后方0.1寸（指寸）。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598085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480804" y="1974965"/>
            <a:ext cx="5134893" cy="2153533"/>
            <a:chOff x="1288596" y="1745695"/>
            <a:chExt cx="5027083" cy="2871378"/>
          </a:xfrm>
        </p:grpSpPr>
        <p:sp>
          <p:nvSpPr>
            <p:cNvPr id="34" name="文本框 33"/>
            <p:cNvSpPr txBox="1"/>
            <p:nvPr/>
          </p:nvSpPr>
          <p:spPr>
            <a:xfrm>
              <a:off x="1322886" y="2525806"/>
              <a:ext cx="4992793" cy="20912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① 头痛，目赤肿痛，耳鸣，耳聋。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② 胸胁痛。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③ 足痛。</a:t>
              </a: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>
                <a:spcBef>
                  <a:spcPct val="0"/>
                </a:spcBef>
                <a:buClrTx/>
                <a:buSzTx/>
                <a:buNone/>
              </a:pPr>
              <a:endPara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795" y="200025"/>
            <a:ext cx="367093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足窍阴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ea"/>
              </a:rPr>
              <a:t>GB44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1008" y="3681248"/>
            <a:ext cx="43681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37771" y="4213317"/>
            <a:ext cx="4627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580207" y="4283775"/>
            <a:ext cx="436810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浅刺0.1～0.2寸，或点刺出血。</a:t>
            </a:r>
            <a:endParaRPr kumimoji="1" lang="zh-CN" altLang="en-US" sz="2400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413627" y="271723"/>
            <a:ext cx="4582450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ClrTx/>
              <a:buSzTx/>
              <a:buNone/>
            </a:pPr>
            <a:r>
              <a:rPr kumimoji="1" lang="zh-CN" altLang="en-US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井穴</a:t>
            </a:r>
            <a:endParaRPr kumimoji="1" lang="zh-CN" altLang="en-US" sz="2400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6870" y="0"/>
            <a:ext cx="2145030" cy="433387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775450" y="3515360"/>
            <a:ext cx="614680" cy="21526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足窍阴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0</TotalTime>
  <Words>4882</Words>
  <Application>Microsoft Office PowerPoint</Application>
  <PresentationFormat>全屏显示(16:9)</PresentationFormat>
  <Paragraphs>527</Paragraphs>
  <Slides>54</Slides>
  <Notes>49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54</vt:i4>
      </vt:variant>
    </vt:vector>
  </HeadingPairs>
  <TitlesOfParts>
    <vt:vector size="62" baseType="lpstr">
      <vt:lpstr>等线</vt:lpstr>
      <vt:lpstr>黑体</vt:lpstr>
      <vt:lpstr>华文楷体</vt:lpstr>
      <vt:lpstr>楷体</vt:lpstr>
      <vt:lpstr>Calibri</vt:lpstr>
      <vt:lpstr>Candara</vt:lpstr>
      <vt:lpstr>Symbol</vt:lpstr>
      <vt:lpstr>波形</vt:lpstr>
      <vt:lpstr>模块13  足少阳经络与腧穴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126</cp:revision>
  <dcterms:created xsi:type="dcterms:W3CDTF">2021-02-28T10:18:00Z</dcterms:created>
  <dcterms:modified xsi:type="dcterms:W3CDTF">2026-04-26T01:52:11Z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17D8413C7C0A4802A893B1C9BF52260E_12</vt:lpwstr>
  </property>
</Properties>
</file>