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305" r:id="rId2"/>
    <p:sldId id="310" r:id="rId3"/>
    <p:sldId id="315" r:id="rId4"/>
    <p:sldId id="333" r:id="rId5"/>
    <p:sldId id="334" r:id="rId6"/>
    <p:sldId id="322" r:id="rId7"/>
    <p:sldId id="316" r:id="rId8"/>
    <p:sldId id="337" r:id="rId9"/>
    <p:sldId id="338" r:id="rId10"/>
    <p:sldId id="340" r:id="rId11"/>
    <p:sldId id="341" r:id="rId12"/>
    <p:sldId id="342" r:id="rId13"/>
    <p:sldId id="343" r:id="rId14"/>
    <p:sldId id="344" r:id="rId15"/>
    <p:sldId id="345" r:id="rId16"/>
    <p:sldId id="353" r:id="rId17"/>
    <p:sldId id="346" r:id="rId18"/>
    <p:sldId id="347" r:id="rId19"/>
    <p:sldId id="348" r:id="rId20"/>
    <p:sldId id="349" r:id="rId21"/>
    <p:sldId id="350" r:id="rId22"/>
    <p:sldId id="352" r:id="rId23"/>
    <p:sldId id="351" r:id="rId24"/>
    <p:sldId id="355" r:id="rId25"/>
    <p:sldId id="356" r:id="rId26"/>
    <p:sldId id="357" r:id="rId27"/>
    <p:sldId id="358" r:id="rId28"/>
    <p:sldId id="359" r:id="rId29"/>
    <p:sldId id="360" r:id="rId30"/>
    <p:sldId id="361" r:id="rId31"/>
    <p:sldId id="362" r:id="rId32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14" userDrawn="1">
          <p15:clr>
            <a:srgbClr val="A4A3A4"/>
          </p15:clr>
        </p15:guide>
        <p15:guide id="2" pos="29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0" autoAdjust="0"/>
    <p:restoredTop sz="94660"/>
  </p:normalViewPr>
  <p:slideViewPr>
    <p:cSldViewPr showGuides="1">
      <p:cViewPr varScale="1">
        <p:scale>
          <a:sx n="119" d="100"/>
          <a:sy n="119" d="100"/>
        </p:scale>
        <p:origin x="780" y="76"/>
      </p:cViewPr>
      <p:guideLst>
        <p:guide orient="horz" pos="1714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90"/>
            <a:ext cx="8229600" cy="939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8444"/>
            <a:ext cx="378669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2"/>
                </a:solidFill>
              </a:defRPr>
            </a:lvl1pPr>
          </a:lstStyle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4688444"/>
            <a:ext cx="3786691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8443"/>
            <a:ext cx="1161826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2"/>
                </a:solidFill>
              </a:defRPr>
            </a:lvl1pPr>
          </a:lstStyle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65" y="2007235"/>
            <a:ext cx="8229600" cy="258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7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40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435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50" kern="1200">
          <a:solidFill>
            <a:schemeClr val="tx2"/>
          </a:solidFill>
          <a:latin typeface="+mn-lt"/>
          <a:ea typeface="+mn-ea"/>
          <a:cs typeface="+mn-cs"/>
        </a:defRPr>
      </a:lvl2pPr>
      <a:lvl3pPr marL="641985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0160" y="1850390"/>
            <a:ext cx="9164320" cy="973455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模块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手少阳经络与腧穴</a:t>
            </a:r>
            <a:endParaRPr lang="zh-CN" altLang="zh-CN" sz="4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手少阳经络与腧穴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手少阳经络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8063" y="87298"/>
            <a:ext cx="2849658" cy="5056202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827584" y="315969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经脉循行</a:t>
            </a:r>
          </a:p>
        </p:txBody>
      </p:sp>
      <p:sp>
        <p:nvSpPr>
          <p:cNvPr id="16" name="内容占位符 2"/>
          <p:cNvSpPr txBox="1"/>
          <p:nvPr/>
        </p:nvSpPr>
        <p:spPr>
          <a:xfrm>
            <a:off x="179512" y="840321"/>
            <a:ext cx="6240860" cy="346285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》 :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三焦手少阳之脉，起于小指次指之端，上出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两指之间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循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手表腕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，出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臂外两骨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之间，上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贯肘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，循臑外上肩，而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交出足少阳之后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，入缺盆，布膻中，散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心包，下膈，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遍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属三焦。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其支者，从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膻中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，上出缺盆，上项，系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[9]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耳后，直上出耳上角，以屈下颊至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䪼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其支者，从耳后入耳中，出走耳前，过客主人 ，前交颊，至目锐眦。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059832" y="51470"/>
            <a:ext cx="4229338" cy="1169551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丛毛：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指足大趾爪甲后方有毫毛处，意同“三毛”。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上踝八寸：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铜人腧穴针灸图经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注“足厥阴行足太阴之前，上踝八寸，而厥阴复出太阴之后也。”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股阴：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股指大腿，内侧为阴。即指本经行于大腿内侧。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971600" y="267494"/>
            <a:ext cx="2304256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323526" y="1009803"/>
            <a:ext cx="6192689" cy="2138011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《灵枢·经脉》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zh-CN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是动则病，耳聋，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浑浑焞焞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，嗌肿，喉痹。</a:t>
            </a:r>
          </a:p>
          <a:p>
            <a:pPr>
              <a:lnSpc>
                <a:spcPct val="10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是主气所生病者，汗出，目锐眦痛，颊肿，耳后、肩、臑、肘、臂外皆痛，小指次指不用。</a:t>
            </a: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431539" y="3075806"/>
            <a:ext cx="5544615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31539" y="3147814"/>
            <a:ext cx="5868653" cy="584775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浑浑焞焞：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焞，音吞。浑浑焞焞，形容听觉模糊不清，耳内出现烘烘的响声。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323528" y="1123862"/>
            <a:ext cx="6048672" cy="1507744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》:</a:t>
            </a:r>
          </a:p>
          <a:p>
            <a:pPr marL="0" indent="0"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手少阳之别，名曰外关，去腕二寸，外绕臂，注胸中，合心主。</a:t>
            </a:r>
          </a:p>
          <a:p>
            <a:pPr marL="0" indent="0"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其病，实则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肘挛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，虚则不收。取之所别也。</a:t>
            </a:r>
          </a:p>
        </p:txBody>
      </p:sp>
      <p:sp>
        <p:nvSpPr>
          <p:cNvPr id="3" name="矩形 2"/>
          <p:cNvSpPr/>
          <p:nvPr/>
        </p:nvSpPr>
        <p:spPr>
          <a:xfrm>
            <a:off x="323528" y="3123747"/>
            <a:ext cx="4752528" cy="338554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肘挛：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肘部掣引拘挛。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95536" y="2877676"/>
            <a:ext cx="56886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标题 1"/>
          <p:cNvSpPr txBox="1"/>
          <p:nvPr/>
        </p:nvSpPr>
        <p:spPr>
          <a:xfrm>
            <a:off x="971600" y="267494"/>
            <a:ext cx="2952328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手少阳络脉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430" y="0"/>
            <a:ext cx="2495108" cy="43639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216000" y="1201605"/>
            <a:ext cx="5201920" cy="196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216000" y="2658936"/>
            <a:ext cx="5201920" cy="139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48970" y="1178560"/>
            <a:ext cx="17881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可替换图片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971600" y="182797"/>
            <a:ext cx="10515600" cy="91966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手少阳经别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059832" y="1359803"/>
            <a:ext cx="53247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《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灵枢</a:t>
            </a:r>
            <a:r>
              <a:rPr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·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经别</a:t>
            </a:r>
            <a:r>
              <a:rPr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》:</a:t>
            </a:r>
          </a:p>
          <a:p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手少阳之正，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指天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，别于巅，入缺盆</a:t>
            </a:r>
            <a:r>
              <a:rPr lang="en-US" altLang="zh-CN" sz="2400" dirty="0">
                <a:latin typeface="华文楷体" panose="02010600040101010101" charset="-122"/>
                <a:ea typeface="华文楷体" panose="02010600040101010101" charset="-122"/>
              </a:rPr>
              <a:t>,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下走三焦，散于胸中也。</a:t>
            </a:r>
          </a:p>
        </p:txBody>
      </p:sp>
      <p:sp>
        <p:nvSpPr>
          <p:cNvPr id="14" name="矩形 13"/>
          <p:cNvSpPr/>
          <p:nvPr/>
        </p:nvSpPr>
        <p:spPr>
          <a:xfrm>
            <a:off x="3154564" y="2799651"/>
            <a:ext cx="5324792" cy="830997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指天：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两字疑原属添注，与他经文字不一致。或说手少阳经别起于巅顶，其部位在上，故称指天。手三阳只此经从头部分出，与手阳明、手太阳所说不同。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574944" y="1153013"/>
            <a:ext cx="377432" cy="1589529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灵枢</a:t>
            </a:r>
            <a:r>
              <a:rPr lang="en-US" altLang="zh-CN" sz="2000" dirty="0">
                <a:latin typeface="华文楷体" panose="02010600040101010101" charset="-122"/>
                <a:ea typeface="华文楷体" panose="02010600040101010101" charset="-122"/>
              </a:rPr>
              <a:t>·</a:t>
            </a:r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经别</a:t>
            </a:r>
            <a:endParaRPr lang="en-US" altLang="zh-CN" sz="2000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736" y="880020"/>
            <a:ext cx="1944584" cy="42478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45292" y="3457895"/>
            <a:ext cx="6626870" cy="1385749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曲牙：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指颊车上部，下颌关节处。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颔：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此当指颔厌之“颔”。颔厌穴位于指颞前侧部。上乘，意指登上，跨上。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角：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此指额角。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所过者：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“者”后原有“即”字，据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删去。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520004" y="2957368"/>
            <a:ext cx="696527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654" y="1022911"/>
            <a:ext cx="2270532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pic>
        <p:nvPicPr>
          <p:cNvPr id="11" name="图片 10" descr="出版社logo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180455" y="4416648"/>
            <a:ext cx="2505075" cy="387350"/>
          </a:xfrm>
          <a:prstGeom prst="rect">
            <a:avLst/>
          </a:prstGeom>
        </p:spPr>
      </p:pic>
      <p:sp>
        <p:nvSpPr>
          <p:cNvPr id="10" name="标题 1"/>
          <p:cNvSpPr txBox="1"/>
          <p:nvPr/>
        </p:nvSpPr>
        <p:spPr>
          <a:xfrm>
            <a:off x="827584" y="210406"/>
            <a:ext cx="3888432" cy="757619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手少阳经筋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0" y="943811"/>
            <a:ext cx="30917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经脉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82363" y="1395021"/>
            <a:ext cx="65527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手少阳之筋，起于小指次指之端，结于腕；上循臂，结于肘；上绕臑外廉，上肩，走颈，合手太阳。其支者，当曲颊入系舌本；其支者上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曲牙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，循耳前，属目外眦，上乘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颔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，结于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角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ct val="10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其病：当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所过者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支、转筋，舌卷。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2162" y="0"/>
            <a:ext cx="2042166" cy="45315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手少阳腧穴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268554" y="2443965"/>
            <a:ext cx="5681566" cy="7428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关冲、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液门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中渚、阳池、外关、支沟、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会宗、三阳络、四渎、天井、清冷渊、消泺、臑会、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肩髎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、天髎、天牖、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翳风、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瘈脉、颅息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角孙、耳门、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耳和髎、</a:t>
            </a:r>
            <a:r>
              <a:rPr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丝竹空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95536" y="1178969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95536" y="4456216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内容占位符 2"/>
          <p:cNvSpPr txBox="1"/>
          <p:nvPr/>
        </p:nvSpPr>
        <p:spPr>
          <a:xfrm>
            <a:off x="268554" y="1629867"/>
            <a:ext cx="1629427" cy="466638"/>
          </a:xfrm>
          <a:prstGeom prst="rect">
            <a:avLst/>
          </a:prstGeom>
        </p:spPr>
        <p:txBody>
          <a:bodyPr>
            <a:normAutofit/>
          </a:bodyPr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>
                <a:latin typeface="等线" panose="02010600030101010101" pitchFamily="2" charset="-122"/>
                <a:ea typeface="等线" panose="02010600030101010101" pitchFamily="2" charset="-122"/>
              </a:rPr>
              <a:t>一侧</a:t>
            </a:r>
            <a:r>
              <a:rPr lang="en-US" altLang="zh-CN">
                <a:latin typeface="等线" panose="02010600030101010101" pitchFamily="2" charset="-122"/>
                <a:ea typeface="等线" panose="02010600030101010101" pitchFamily="2" charset="-122"/>
              </a:rPr>
              <a:t>23</a:t>
            </a:r>
            <a:endParaRPr lang="zh-CN" altLang="en-US" dirty="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63688" y="1284641"/>
            <a:ext cx="371382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200" dirty="0">
                <a:latin typeface="等线" panose="02010600030101010101" pitchFamily="2" charset="-122"/>
                <a:ea typeface="等线" panose="02010600030101010101" pitchFamily="2" charset="-122"/>
              </a:rPr>
              <a:t>13</a:t>
            </a:r>
            <a:r>
              <a:rPr lang="zh-CN" altLang="en-US" sz="2200" dirty="0">
                <a:latin typeface="等线" panose="02010600030101010101" pitchFamily="2" charset="-122"/>
                <a:ea typeface="等线" panose="02010600030101010101" pitchFamily="2" charset="-122"/>
              </a:rPr>
              <a:t>穴在上肢外侧</a:t>
            </a:r>
          </a:p>
          <a:p>
            <a:pPr>
              <a:lnSpc>
                <a:spcPct val="150000"/>
              </a:lnSpc>
            </a:pPr>
            <a:r>
              <a:rPr lang="en-US" altLang="zh-CN" sz="2200" dirty="0">
                <a:latin typeface="等线" panose="02010600030101010101" pitchFamily="2" charset="-122"/>
                <a:ea typeface="等线" panose="02010600030101010101" pitchFamily="2" charset="-122"/>
              </a:rPr>
              <a:t>10</a:t>
            </a:r>
            <a:r>
              <a:rPr lang="zh-CN" altLang="en-US" sz="2200" dirty="0">
                <a:latin typeface="等线" panose="02010600030101010101" pitchFamily="2" charset="-122"/>
                <a:ea typeface="等线" panose="02010600030101010101" pitchFamily="2" charset="-122"/>
              </a:rPr>
              <a:t>穴分布于侧头、项、肩部</a:t>
            </a:r>
          </a:p>
        </p:txBody>
      </p:sp>
      <p:sp>
        <p:nvSpPr>
          <p:cNvPr id="18" name="左大括号 17"/>
          <p:cNvSpPr/>
          <p:nvPr/>
        </p:nvSpPr>
        <p:spPr>
          <a:xfrm>
            <a:off x="1545954" y="1552163"/>
            <a:ext cx="127720" cy="61342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3208" y="51471"/>
            <a:ext cx="2592238" cy="43204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00710" y="713169"/>
            <a:ext cx="547215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指末节尺侧，指甲根角侧上方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寸（指寸）。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200710" y="2255131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耳鸣，耳聋，目翳，舌强，咽喉肿痛，口渴，唇干。② 热病，头痛。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790315" y="195486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关冲*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(TE1)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井穴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35135" y="356797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18059" y="4100040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38451" y="4128106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浅刺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寸，或用三棱针点刺出血。</a:t>
            </a:r>
          </a:p>
        </p:txBody>
      </p:sp>
      <p:pic>
        <p:nvPicPr>
          <p:cNvPr id="16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007" y="-19921"/>
            <a:ext cx="2739152" cy="4501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、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指间，指蹼缘上方赤白肉际凹陷中。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00180" y="1666891"/>
            <a:ext cx="6012837" cy="1750372"/>
            <a:chOff x="1288596" y="1745695"/>
            <a:chExt cx="4992793" cy="2333830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头痛，目赤，耳鸣，耳聋，咽喉肿痛。 ② 热病，疟疾。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手臂肿痛。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液门（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荥穴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23528" y="345040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73500" y="3979220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397520" y="4026818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19" y="-154541"/>
            <a:ext cx="2812134" cy="462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、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掌骨间，第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掌指关节近端凹陷中。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00180" y="1844491"/>
            <a:ext cx="6012837" cy="1716296"/>
            <a:chOff x="1294802" y="2264218"/>
            <a:chExt cx="4992793" cy="2288395"/>
          </a:xfrm>
        </p:grpSpPr>
        <p:sp>
          <p:nvSpPr>
            <p:cNvPr id="34" name="文本框 33"/>
            <p:cNvSpPr txBox="1"/>
            <p:nvPr/>
          </p:nvSpPr>
          <p:spPr>
            <a:xfrm>
              <a:off x="1294802" y="2952174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头痛，耳鸣，耳聋，目痛，咽喉肿痛。 ② 热病。 ③ 肩背、肘臂酸痛，手指屈伸不利。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5536" y="2955481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中渚*（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输穴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4955" y="3665580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82625" y="4158733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9088" y="4197649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19" y="-154541"/>
            <a:ext cx="2812134" cy="462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5734403" cy="1389715"/>
            <a:chOff x="1284179" y="1470132"/>
            <a:chExt cx="4992793" cy="190940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37784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腕背侧远端横纹上，指伸肌腱的尺侧缘凹陷中。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00180" y="2130004"/>
            <a:ext cx="6054131" cy="1384106"/>
            <a:chOff x="1288596" y="1745695"/>
            <a:chExt cx="5027082" cy="184547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5" y="2483174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 疟疾，口干。② 手腕痛，肩臂痛。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阳池*（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经穴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86979" y="3246638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6951" y="3775450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595" y="3805958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827" y="-92546"/>
            <a:ext cx="2803607" cy="460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536" y="72530"/>
            <a:ext cx="2676664" cy="439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组合 16"/>
          <p:cNvGrpSpPr/>
          <p:nvPr/>
        </p:nvGrpSpPr>
        <p:grpSpPr>
          <a:xfrm>
            <a:off x="400180" y="736399"/>
            <a:ext cx="5734403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寸，尺骨与桡骨间隙中点。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62262" y="2376034"/>
            <a:ext cx="6012837" cy="1011708"/>
            <a:chOff x="1288596" y="1745695"/>
            <a:chExt cx="4992793" cy="134894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耳鸣，耳聋。② 胸胁痛，上肢痿痹。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27584" y="221352"/>
            <a:ext cx="79928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外关* 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络穴，八脉交会穴之一通阳维脉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180" y="3720781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0152" y="4249593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4172" y="4297191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10128" y="672107"/>
            <a:ext cx="5734403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寸，尺骨与桡骨间隙中点。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10128" y="2006189"/>
            <a:ext cx="6012837" cy="1381040"/>
            <a:chOff x="1288596" y="1745695"/>
            <a:chExt cx="4992793" cy="1841385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5"/>
              <a:ext cx="499279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耳鸣，耳聋，暴喑。② 便秘，呕吐。③ 热病。④ 瘰疬。  ⑤ 胸胁痛。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支沟*（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10128" y="3380605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10828" y="3910027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46202" y="3938433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765" y="23862"/>
            <a:ext cx="2625131" cy="431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寸，尺骨的桡侧缘。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15" y="1784811"/>
            <a:ext cx="6087387" cy="2175287"/>
            <a:chOff x="1288596" y="1745695"/>
            <a:chExt cx="5054696" cy="2900383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2092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耳聋。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癫痫。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上肢肌肤疼痛。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会宗（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郄穴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3660683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9212" y="4181296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33232" y="4228894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21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584" y="20346"/>
            <a:ext cx="2607830" cy="4285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923905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寸，尺骨与桡骨间隙中点。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66487" y="1975291"/>
            <a:ext cx="5734403" cy="1436624"/>
            <a:chOff x="1288596" y="1745695"/>
            <a:chExt cx="4776869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耳聋，暴喑，齿痛。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腰胁痛，上肢痹痛。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三阳络（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4060" y="3479832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4977" y="4000445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28997" y="4048043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104" y="51470"/>
            <a:ext cx="2629239" cy="432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肘尖下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寸，尺骨与桡骨间隙中点。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4369" y="1839804"/>
            <a:ext cx="5734403" cy="1436624"/>
            <a:chOff x="1288596" y="1745695"/>
            <a:chExt cx="4776869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耳聋，齿痛。</a:t>
              </a:r>
              <a:endPara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手臂疼痛。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四渎（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4060" y="3479832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4977" y="4000445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28997" y="4048043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698" y="0"/>
            <a:ext cx="2673059" cy="439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7118" y="672107"/>
            <a:ext cx="5245002" cy="1053833"/>
            <a:chOff x="1281557" y="1470132"/>
            <a:chExt cx="4992793" cy="1447917"/>
          </a:xfrm>
        </p:grpSpPr>
        <p:sp>
          <p:nvSpPr>
            <p:cNvPr id="28" name="文本框 27"/>
            <p:cNvSpPr txBox="1"/>
            <p:nvPr/>
          </p:nvSpPr>
          <p:spPr>
            <a:xfrm>
              <a:off x="1281557" y="2283743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肘尖上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6204" y="1900459"/>
            <a:ext cx="5445564" cy="1381040"/>
            <a:chOff x="1288596" y="1745695"/>
            <a:chExt cx="4992793" cy="1841387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 胸痹，心痛。② 癫痫。③ 瘰疬，瘿气。④ 胸胁痛，肩臂痛。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天井（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合穴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10128" y="3380605"/>
            <a:ext cx="4653773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10828" y="3910027"/>
            <a:ext cx="482526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46202" y="3938433"/>
            <a:ext cx="465377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Picture 1" descr="10三焦经-1关冲-9四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044" y="0"/>
            <a:ext cx="2682229" cy="44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6" y="627534"/>
            <a:ext cx="5203826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肘尖与肩峰角连线上，肘尖上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8295" y="1813547"/>
            <a:ext cx="5203826" cy="1067292"/>
            <a:chOff x="1288596" y="1745695"/>
            <a:chExt cx="4776869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头痛。② 上肢痹痛。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清泠渊（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448295" y="3199019"/>
            <a:ext cx="4447184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9211" y="3719632"/>
            <a:ext cx="50189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33232" y="3767230"/>
            <a:ext cx="44471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4132" y="51470"/>
            <a:ext cx="3317695" cy="43139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70105" y="805403"/>
            <a:ext cx="5734403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肘尖与肩峰角连线上，肘尖上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67061" y="1923678"/>
            <a:ext cx="5734403" cy="1067292"/>
            <a:chOff x="1288596" y="1745695"/>
            <a:chExt cx="4776869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齿痛。②头痛，颈项强痛。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消泺（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7061" y="3219822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27978" y="3740435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1998" y="3788033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1428" y="123478"/>
            <a:ext cx="3339530" cy="4342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当肘尖与肩髎的连线上，肩髎下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寸，三角肌的后下缘。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9022" y="1995686"/>
            <a:ext cx="5163098" cy="1436624"/>
            <a:chOff x="1288596" y="1745695"/>
            <a:chExt cx="5054696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瘿气，瘰疬。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上肢痿痹。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1" y="200109"/>
            <a:ext cx="5111289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臑会（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48296" y="3546642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14584" y="4078711"/>
            <a:ext cx="492971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38605" y="4126309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9646" y="84599"/>
            <a:ext cx="3339530" cy="4342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肩髃后方，当臂外展时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于肩峰后下方呈现凹陷处。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514754" y="2437794"/>
            <a:ext cx="5134892" cy="1054293"/>
            <a:chOff x="1321311" y="1821823"/>
            <a:chExt cx="5027083" cy="1405724"/>
          </a:xfrm>
        </p:grpSpPr>
        <p:sp>
          <p:nvSpPr>
            <p:cNvPr id="34" name="文本框 33"/>
            <p:cNvSpPr txBox="1"/>
            <p:nvPr/>
          </p:nvSpPr>
          <p:spPr>
            <a:xfrm>
              <a:off x="1355601" y="2611994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肩痛不举。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1311" y="1821823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74490" y="2518122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1" y="200109"/>
            <a:ext cx="5111289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肩髎*（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250" y="4020357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66538" y="4552426"/>
            <a:ext cx="46652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90559" y="4600024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9646" y="84599"/>
            <a:ext cx="3339530" cy="4342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036" y="51470"/>
            <a:ext cx="3351627" cy="4327926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肩胛骨上角骨际凹陷中。取法：正坐垂肩，肩井与曲垣连线的中点。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030693"/>
            <a:chOff x="1183169" y="1745695"/>
            <a:chExt cx="4992793" cy="1374257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肩臂痛，颈项强痛。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684076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天髎（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手少阳、阳维脉交会穴</a:t>
            </a:r>
          </a:p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横平下颌角，胸锁乳突肌的后缘凹陷中。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400025"/>
            <a:chOff x="1183169" y="1745695"/>
            <a:chExt cx="4992793" cy="1866700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①目视不明，耳聋，咽喉肿痛。②头痛，眩晕。③瘰疬。④颈项强痛。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684076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天牖（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16" name="0014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457163" y="805402"/>
            <a:ext cx="3617240" cy="32785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0014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457162" y="935255"/>
            <a:ext cx="3617240" cy="3367926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乳突下端前方凹陷中。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400025"/>
            <a:chOff x="1183169" y="1745695"/>
            <a:chExt cx="4992793" cy="1866700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①耳鸣，耳聋。②口眼喎斜，颊肿，口噤。③瘰疬。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684076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翳风（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手、足少阳经交会穴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0014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457162" y="843557"/>
            <a:ext cx="3617240" cy="3459623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角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孙与翳风沿耳轮弧形连线的上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的交点处。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030693"/>
            <a:chOff x="1183169" y="1745695"/>
            <a:chExt cx="4992793" cy="1374257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小儿惊痫，瘛疭，头痛，耳鸣，耳聋。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684076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瘈脉（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寸，或点刺出血。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0014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457162" y="915565"/>
            <a:ext cx="3617240" cy="3387615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角孙与翳风沿耳轮弧形连线的上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的交点处。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769357"/>
            <a:chOff x="1183169" y="1745695"/>
            <a:chExt cx="4992793" cy="2359142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①耳鸣，头痛。</a:t>
              </a: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②小儿惊风。</a:t>
              </a:r>
            </a:p>
            <a:p>
              <a:pPr>
                <a:spcBef>
                  <a:spcPct val="0"/>
                </a:spcBef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684076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颅息（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TE19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0014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457162" y="1026953"/>
            <a:ext cx="3617240" cy="3276228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耳尖正对发际处。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030693"/>
            <a:chOff x="1183169" y="1745695"/>
            <a:chExt cx="4992793" cy="1374257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目翳，齿痛，颊肿，头痛，项强。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641434" y="61620"/>
            <a:ext cx="8502566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角孙（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TE20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手少阳经、足少阳经、手阳明经交会穴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0014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457162" y="1026953"/>
            <a:ext cx="3617240" cy="3276228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耳屏上切迹与下颌骨髁状突之间的凹陷中。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030693"/>
            <a:chOff x="1183169" y="1745695"/>
            <a:chExt cx="4992793" cy="1374257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耳鸣，耳聋，齿痛，颊肿痛。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684076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耳门（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TE21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微张口，直刺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0014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457162" y="902627"/>
            <a:ext cx="3617240" cy="3400553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鬓发后缘，耳郭根的前方，颞浅动脉的后缘。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030693"/>
            <a:chOff x="1183169" y="1745695"/>
            <a:chExt cx="4992793" cy="1374257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头痛，耳鸣，牙关紧闭。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464982" y="77546"/>
            <a:ext cx="8931554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耳和髎（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TE22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手少阳经、足少阳经、手太阳经交会穴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807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避开动脉，斜刺或平刺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00144.jpeg"/>
          <p:cNvPicPr/>
          <p:nvPr/>
        </p:nvPicPr>
        <p:blipFill>
          <a:blip r:embed="rId3"/>
          <a:stretch>
            <a:fillRect/>
          </a:stretch>
        </p:blipFill>
        <p:spPr>
          <a:xfrm>
            <a:off x="5457162" y="882937"/>
            <a:ext cx="3617240" cy="3420244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11128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眉梢凹陷中。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57294" y="2188645"/>
            <a:ext cx="5099868" cy="1400025"/>
            <a:chOff x="1183169" y="1745695"/>
            <a:chExt cx="4992793" cy="1866700"/>
          </a:xfrm>
        </p:grpSpPr>
        <p:sp>
          <p:nvSpPr>
            <p:cNvPr id="34" name="文本框 33"/>
            <p:cNvSpPr txBox="1"/>
            <p:nvPr/>
          </p:nvSpPr>
          <p:spPr>
            <a:xfrm>
              <a:off x="1183169" y="2504399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①目赤肿痛，眼睑动，目上视。</a:t>
              </a:r>
            </a:p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②头痛，眩晕，癫痫。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684076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丝竹空（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TE23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5536" y="3425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08938" y="400136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7477" y="4047243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寸。不灸。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1979</Words>
  <Application>Microsoft Office PowerPoint</Application>
  <PresentationFormat>全屏显示(16:9)</PresentationFormat>
  <Paragraphs>236</Paragraphs>
  <Slides>31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9" baseType="lpstr">
      <vt:lpstr>等线</vt:lpstr>
      <vt:lpstr>黑体</vt:lpstr>
      <vt:lpstr>华文楷体</vt:lpstr>
      <vt:lpstr>楷体</vt:lpstr>
      <vt:lpstr>Calibri</vt:lpstr>
      <vt:lpstr>Candara</vt:lpstr>
      <vt:lpstr>Symbol</vt:lpstr>
      <vt:lpstr>波形</vt:lpstr>
      <vt:lpstr>模块12 手少阳经络与腧穴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122</cp:revision>
  <dcterms:created xsi:type="dcterms:W3CDTF">2021-02-28T10:18:00Z</dcterms:created>
  <dcterms:modified xsi:type="dcterms:W3CDTF">2026-04-26T01:51:07Z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7C2038E5D2C241DD96D7DCB261B938BF</vt:lpwstr>
  </property>
</Properties>
</file>