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305" r:id="rId2"/>
    <p:sldId id="310" r:id="rId3"/>
    <p:sldId id="315" r:id="rId4"/>
    <p:sldId id="333" r:id="rId5"/>
    <p:sldId id="334" r:id="rId6"/>
    <p:sldId id="322" r:id="rId7"/>
    <p:sldId id="316" r:id="rId8"/>
    <p:sldId id="337" r:id="rId9"/>
    <p:sldId id="338" r:id="rId10"/>
    <p:sldId id="340" r:id="rId11"/>
    <p:sldId id="341" r:id="rId12"/>
    <p:sldId id="342" r:id="rId13"/>
    <p:sldId id="343" r:id="rId14"/>
    <p:sldId id="344" r:id="rId15"/>
    <p:sldId id="345" r:id="rId16"/>
    <p:sldId id="346" r:id="rId17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4" userDrawn="1">
          <p15:clr>
            <a:srgbClr val="A4A3A4"/>
          </p15:clr>
        </p15:guide>
        <p15:guide id="2" pos="29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0" autoAdjust="0"/>
    <p:restoredTop sz="94660"/>
  </p:normalViewPr>
  <p:slideViewPr>
    <p:cSldViewPr showGuides="1">
      <p:cViewPr varScale="1">
        <p:scale>
          <a:sx n="119" d="100"/>
          <a:sy n="119" d="100"/>
        </p:scale>
        <p:origin x="780" y="76"/>
      </p:cViewPr>
      <p:guideLst>
        <p:guide orient="horz" pos="1714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160" y="1850390"/>
            <a:ext cx="9164320" cy="97345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手厥阴经络与腧穴</a:t>
            </a:r>
            <a:endParaRPr lang="zh-CN" altLang="zh-CN" sz="4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手厥阴经络与腧穴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手厥阴经络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246" y="123478"/>
            <a:ext cx="2351100" cy="4226028"/>
          </a:xfrm>
          <a:prstGeom prst="rect">
            <a:avLst/>
          </a:prstGeom>
        </p:spPr>
      </p:pic>
      <p:cxnSp>
        <p:nvCxnSpPr>
          <p:cNvPr id="13" name="直接连接符 12"/>
          <p:cNvCxnSpPr/>
          <p:nvPr/>
        </p:nvCxnSpPr>
        <p:spPr>
          <a:xfrm>
            <a:off x="404842" y="3867894"/>
            <a:ext cx="5400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27584" y="315969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95902" y="986964"/>
            <a:ext cx="6744916" cy="346285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 :</a:t>
            </a:r>
          </a:p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心主手厥阴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心包络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之脉，起于胸中，出属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心包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下膈，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络三焦。</a:t>
            </a:r>
          </a:p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其支者，循胸出胁，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下腋三寸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，上抵腋下，循臑内，行太阴、少阴之间，入肘中，下臂，行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两筋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之间，入掌中，循中指，出其端。</a:t>
            </a:r>
          </a:p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其支者，别掌中，循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小指次指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出其端。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0" y="3758505"/>
            <a:ext cx="4824536" cy="1384995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心包络：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铜人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无此三字；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发挥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无“络”字。“心包”原意指心外之包膜；“心包络”意指与心包相通的络脉。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心包：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此后原有“络”字，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同；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素问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•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藏气法时论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等篇王冰注、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千金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铜人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发挥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引文均无，因据删。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824536" y="3758505"/>
            <a:ext cx="4412755" cy="954107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历：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经历的意思。杨注：“经历三焦仍络著（着）也。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下腋三寸：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距腋下三寸，与乳头相平处，为天池穴。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两筋：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指桡侧腕屈肌腱与掌长肌腱。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小指次指：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从小指数起的第二指，即无名指。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971600" y="267494"/>
            <a:ext cx="2304256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526" y="1009803"/>
            <a:ext cx="6192689" cy="2138011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》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：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是动则病，手心热，臂、肘挛急，腋肿；甚则胸胁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支满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，心中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澹澹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大动，面赤，目黄，喜笑不休。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是主脉所生病者，烦心，心痛，掌中热。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431539" y="3075806"/>
            <a:ext cx="5544615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319599" y="3154173"/>
            <a:ext cx="5656555" cy="584775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支满：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支撑胀闷的感觉。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澹澹：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音淡，水震动，形容心悸。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323528" y="1165941"/>
            <a:ext cx="6048672" cy="1507744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》: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手心主之别，名曰内关，去腕两寸，出于两筋之间，循经以上，系于心包，络心系。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实则心痛，虚则为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烦心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。取之两筋间也。</a:t>
            </a:r>
          </a:p>
        </p:txBody>
      </p:sp>
      <p:sp>
        <p:nvSpPr>
          <p:cNvPr id="3" name="矩形 2"/>
          <p:cNvSpPr/>
          <p:nvPr/>
        </p:nvSpPr>
        <p:spPr>
          <a:xfrm>
            <a:off x="323528" y="3123747"/>
            <a:ext cx="4752528" cy="338554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烦心：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原作“头强”，据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千金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改。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95536" y="2877676"/>
            <a:ext cx="56886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标题 1"/>
          <p:cNvSpPr txBox="1"/>
          <p:nvPr/>
        </p:nvSpPr>
        <p:spPr>
          <a:xfrm>
            <a:off x="971600" y="267494"/>
            <a:ext cx="2952328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手厥阴络脉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-92546"/>
            <a:ext cx="2480348" cy="45436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5999" y="1212779"/>
            <a:ext cx="5201920" cy="196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49670" y="2666812"/>
            <a:ext cx="5201920" cy="139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48970" y="1178560"/>
            <a:ext cx="1788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899592" y="261854"/>
            <a:ext cx="10515600" cy="91966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手厥阴经别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059832" y="1347612"/>
            <a:ext cx="53247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手心主之正，别下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渊腋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三寸</a:t>
            </a:r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, 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入胸中，别属三焦，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出循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喉咙，出耳后，合少阳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完骨之下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。</a:t>
            </a:r>
          </a:p>
        </p:txBody>
      </p:sp>
      <p:sp>
        <p:nvSpPr>
          <p:cNvPr id="14" name="矩形 13"/>
          <p:cNvSpPr/>
          <p:nvPr/>
        </p:nvSpPr>
        <p:spPr>
          <a:xfrm>
            <a:off x="3154564" y="2799651"/>
            <a:ext cx="5324792" cy="830997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渊腋：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指腋部，其下三寸当天池穴处。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出循：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作“上循”。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完骨之下：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约当天牖穴部。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74944" y="1153013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灵枢</a:t>
            </a:r>
            <a:r>
              <a:rPr lang="en-US" altLang="zh-CN" sz="2000" dirty="0">
                <a:latin typeface="华文楷体" panose="02010600040101010101" charset="-122"/>
                <a:ea typeface="华文楷体" panose="02010600040101010101" charset="-122"/>
              </a:rPr>
              <a:t>·</a:t>
            </a:r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经别</a:t>
            </a:r>
            <a:endParaRPr lang="en-US" altLang="zh-CN" sz="20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488" y="867430"/>
            <a:ext cx="2076145" cy="42760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79512" y="3269981"/>
            <a:ext cx="6095698" cy="592245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贲：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原误作“臂”，据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改。此指膈部。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筋：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此后原误衍“前”字，据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删去。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654" y="1022911"/>
            <a:ext cx="2270532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pic>
        <p:nvPicPr>
          <p:cNvPr id="11" name="图片 10" descr="出版社logo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180455" y="4416648"/>
            <a:ext cx="2505075" cy="387350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827584" y="210406"/>
            <a:ext cx="3888432" cy="757619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手厥阴经筋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957973"/>
            <a:ext cx="31318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经脉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75033" y="1484576"/>
            <a:ext cx="59046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手心主之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筋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，起于中指，与太阴之筋并行，结于肘内廉；上臂阴，结腋下；下散前后挟胁。其支者，入腋，散胸中，结于贲。</a:t>
            </a:r>
          </a:p>
          <a:p>
            <a:pPr>
              <a:lnSpc>
                <a:spcPct val="10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其病，当所过者支转筋，及胸痛、息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贲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7431" y="0"/>
            <a:ext cx="2227667" cy="44166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手厥阴腧穴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95536" y="1178969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95536" y="3651870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4818" y="-122260"/>
            <a:ext cx="2062338" cy="4585969"/>
          </a:xfrm>
          <a:prstGeom prst="rect">
            <a:avLst/>
          </a:prstGeom>
        </p:spPr>
      </p:pic>
      <p:sp>
        <p:nvSpPr>
          <p:cNvPr id="16" name="内容占位符 2"/>
          <p:cNvSpPr txBox="1"/>
          <p:nvPr/>
        </p:nvSpPr>
        <p:spPr>
          <a:xfrm>
            <a:off x="251520" y="1550499"/>
            <a:ext cx="3757463" cy="522159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本经腧穴一侧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987824" y="1216429"/>
            <a:ext cx="3600400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穴分布于胸前外上部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穴分布于上肢内侧</a:t>
            </a:r>
          </a:p>
        </p:txBody>
      </p:sp>
      <p:sp>
        <p:nvSpPr>
          <p:cNvPr id="18" name="左大括号 17"/>
          <p:cNvSpPr/>
          <p:nvPr/>
        </p:nvSpPr>
        <p:spPr>
          <a:xfrm>
            <a:off x="2938396" y="1509348"/>
            <a:ext cx="53642" cy="522159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内容占位符 2"/>
          <p:cNvSpPr txBox="1"/>
          <p:nvPr/>
        </p:nvSpPr>
        <p:spPr>
          <a:xfrm>
            <a:off x="249233" y="2586618"/>
            <a:ext cx="5690920" cy="761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天池、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天泉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、曲泽、郄门、间使、内关、大陵、劳宫、中冲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00710" y="713169"/>
            <a:ext cx="547215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204898" y="1821261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 咳嗽、痰多、气喘、胸闷、胸痛，腋下肿。② 瘰疬。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790315" y="195486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天池*（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PC1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29224" y="3339543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12148" y="3871612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32540" y="3899678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 ~ 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5506" y="35152"/>
            <a:ext cx="3270921" cy="43806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828004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腋前纹头下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寸，肱二头肌的长、短头之间 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99446" y="2008977"/>
            <a:ext cx="6012837" cy="1011708"/>
            <a:chOff x="1288596" y="1745695"/>
            <a:chExt cx="4992793" cy="134894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 心痛，咳嗽，胸胁胀痛。② 臂痛。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天泉（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PC2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64663" y="295219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14635" y="3481010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8655" y="352860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0.5~ 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0"/>
            <a:ext cx="3224492" cy="43185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肘横纹上，肱二头肌腱的尺侧缘凹陷中。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0" y="1787312"/>
            <a:ext cx="6012837" cy="2085627"/>
            <a:chOff x="1294802" y="2264218"/>
            <a:chExt cx="4992793" cy="2780836"/>
          </a:xfrm>
        </p:grpSpPr>
        <p:sp>
          <p:nvSpPr>
            <p:cNvPr id="34" name="文本框 33"/>
            <p:cNvSpPr txBox="1"/>
            <p:nvPr/>
          </p:nvSpPr>
          <p:spPr>
            <a:xfrm>
              <a:off x="1294802" y="2952174"/>
              <a:ext cx="4992793" cy="2092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心痛，心悸，善惊。 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热病，口干。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胃痛，吐血，呕吐。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肘臂挛痛。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5536" y="2955481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曲泽*（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PC3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合穴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0" y="3883782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87850" y="4376935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84313" y="4415851"/>
            <a:ext cx="55306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 ~ l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寸，或用三棱针点刺出血。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5506" y="35152"/>
            <a:ext cx="3270921" cy="43806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389715"/>
            <a:chOff x="1284179" y="1470132"/>
            <a:chExt cx="4992793" cy="190940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37784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寸，掌长肌腱与桡侧腕屈肌腱之间。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72107" y="1994323"/>
            <a:ext cx="5913687" cy="1384106"/>
            <a:chOff x="1288596" y="1745695"/>
            <a:chExt cx="5027082" cy="184547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5" y="2483174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心痛，心悸，心烦，胸痛。② 咯血，吐血，衄血。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1043608" y="170409"/>
            <a:ext cx="75633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郄门*（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PC4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郄穴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86979" y="324663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6951" y="3775450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595" y="380595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0.5~1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321" y="19690"/>
            <a:ext cx="2956578" cy="43396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寸，掌长肌腱与桡侧腕屈肌腱之间。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6704" y="2156644"/>
            <a:ext cx="6012837" cy="1750372"/>
            <a:chOff x="1288596" y="1745695"/>
            <a:chExt cx="4992793" cy="233383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心痛，心悸，心烦。 ② 热病，疟疾，癫狂痫。③ 胃痛，呕吐。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间使*（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PC5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经穴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00180" y="3640981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152" y="4169793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4172" y="4217391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0.5~1.0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454" y="6398"/>
            <a:ext cx="2806906" cy="4365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838" y="47432"/>
            <a:ext cx="2674504" cy="4365549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10129" y="671550"/>
            <a:ext cx="5890064" cy="1457474"/>
            <a:chOff x="1262315" y="1470132"/>
            <a:chExt cx="4992793" cy="2002501"/>
          </a:xfrm>
        </p:grpSpPr>
        <p:sp>
          <p:nvSpPr>
            <p:cNvPr id="28" name="文本框 27"/>
            <p:cNvSpPr txBox="1"/>
            <p:nvPr/>
          </p:nvSpPr>
          <p:spPr>
            <a:xfrm>
              <a:off x="1262315" y="2330882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寸，掌长肌腱与桡侧腕屈肌腱之间。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6406" y="1996919"/>
            <a:ext cx="5923432" cy="1381040"/>
            <a:chOff x="1288596" y="1745695"/>
            <a:chExt cx="4863304" cy="1841387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86330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心悸，心痛，胸闷。② 胃痛，呕吐，呃逆。③ 癫狂痫。④ 肘臂挛痛。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1" y="200109"/>
            <a:ext cx="8043533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内关*（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PC6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</a:t>
            </a:r>
            <a:r>
              <a:rPr kumimoji="1"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1"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八脉交会穴之一，通阴维脉</a:t>
            </a:r>
          </a:p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10128" y="3380605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0828" y="3910027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46202" y="3938433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0.5~1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腕掌侧远端横纹中，掌长肌腱与桡侧腕屈肌腱之间。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37170" y="2047779"/>
            <a:ext cx="5722834" cy="2175287"/>
            <a:chOff x="1288596" y="1745695"/>
            <a:chExt cx="5054696" cy="2900384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2092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心痛，心悸。② 胃痛，呕吐，吐血。③ 悲恐善笑，癫狂痫。④ 疮肿。⑤ 胸胁痛，手臂痛。 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大陵*（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PC7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输穴，原穴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37170" y="3826341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98087" y="4346954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22107" y="4394552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0.3~0.5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838" y="47432"/>
            <a:ext cx="2674504" cy="4365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1170" y="668745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中指末端最高点。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547244" y="1767255"/>
            <a:ext cx="5734403" cy="1436624"/>
            <a:chOff x="1288596" y="1745695"/>
            <a:chExt cx="4776869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中风昏迷，舌强不语。② 心痛，心烦。③ 热病，中暑，晕厥，小儿惊风。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中冲*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(PC9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井穴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547244" y="3270222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87540" y="3820296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611560" y="3867894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浅刺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寸；或用三棱针点刺出血。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838" y="47432"/>
            <a:ext cx="2674504" cy="4365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1198</Words>
  <Application>Microsoft Office PowerPoint</Application>
  <PresentationFormat>全屏显示(16:9)</PresentationFormat>
  <Paragraphs>114</Paragraphs>
  <Slides>16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等线</vt:lpstr>
      <vt:lpstr>黑体</vt:lpstr>
      <vt:lpstr>华文楷体</vt:lpstr>
      <vt:lpstr>楷体</vt:lpstr>
      <vt:lpstr>Calibri</vt:lpstr>
      <vt:lpstr>Candara</vt:lpstr>
      <vt:lpstr>Symbol</vt:lpstr>
      <vt:lpstr>波形</vt:lpstr>
      <vt:lpstr>模块11  手厥阴经络与腧穴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98</cp:revision>
  <dcterms:created xsi:type="dcterms:W3CDTF">2021-02-28T10:18:00Z</dcterms:created>
  <dcterms:modified xsi:type="dcterms:W3CDTF">2026-04-26T01:50:10Z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4152489987E4455F9E1446E5C7839DF0</vt:lpwstr>
  </property>
</Properties>
</file>