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305" r:id="rId2"/>
    <p:sldId id="310" r:id="rId3"/>
    <p:sldId id="315" r:id="rId4"/>
    <p:sldId id="363" r:id="rId5"/>
    <p:sldId id="334" r:id="rId6"/>
    <p:sldId id="322" r:id="rId7"/>
    <p:sldId id="316" r:id="rId8"/>
    <p:sldId id="337" r:id="rId9"/>
    <p:sldId id="338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2" r:id="rId23"/>
    <p:sldId id="353" r:id="rId24"/>
    <p:sldId id="354" r:id="rId25"/>
    <p:sldId id="355" r:id="rId26"/>
    <p:sldId id="357" r:id="rId27"/>
    <p:sldId id="358" r:id="rId28"/>
    <p:sldId id="359" r:id="rId29"/>
  </p:sldIdLst>
  <p:sldSz cx="9144000" cy="5143500" type="screen16x9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40"/>
    <p:restoredTop sz="94660"/>
  </p:normalViewPr>
  <p:slideViewPr>
    <p:cSldViewPr showGuides="1">
      <p:cViewPr varScale="1">
        <p:scale>
          <a:sx n="126" d="100"/>
          <a:sy n="126" d="100"/>
        </p:scale>
        <p:origin x="580" y="80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9CD33BE3-DCCA-4D96-BE31-B98AA57A4A12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12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3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3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6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7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9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10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45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11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662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12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867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13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07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14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27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15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16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17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18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19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20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21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22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91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23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12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24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32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25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53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26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73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27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93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28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/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660E7057-5075-4299-974F-9E851062612C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6347D31-47A4-4C81-B3B1-8582DB86314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6347D31-47A4-4C81-B3B1-8582DB86314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801879F-86F5-4DA9-9481-50BB809AA91A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ctr" eaLnBrk="1" hangingPunct="1">
              <a:buNone/>
            </a:pPr>
            <a:fld id="{9A0DB2DC-4C9A-4742-B13C-FB6460FD3503}" type="slidenum">
              <a:rPr lang="zh-CN" altLang="en-US" dirty="0">
                <a:latin typeface="Candara" panose="020E0502030303020204" pitchFamily="34" charset="0"/>
                <a:ea typeface="华文楷体" pitchFamily="2" charset="-122"/>
              </a:rPr>
              <a:t>‹#›</a:t>
            </a:fld>
            <a:endParaRPr lang="zh-CN" altLang="en-US" dirty="0">
              <a:latin typeface="Candara" panose="020E0502030303020204" pitchFamily="34" charset="0"/>
              <a:ea typeface="华文楷体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9398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6347D31-47A4-4C81-B3B1-8582DB863147}" type="datetimeFigureOut">
              <a:rPr kumimoji="0" lang="zh-CN" altLang="en-US" sz="75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2026/4/26</a:t>
            </a:fld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4687888"/>
            <a:ext cx="3786188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5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75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4687888"/>
            <a:ext cx="116205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>
              <a:defRPr sz="700">
                <a:solidFill>
                  <a:schemeClr val="tx2"/>
                </a:solidFill>
                <a:latin typeface="Candara" panose="020E0502030303020204" pitchFamily="34" charset="0"/>
                <a:ea typeface="华文楷体" pitchFamily="2" charset="-122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06600"/>
            <a:ext cx="8229600" cy="25892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pic>
        <p:nvPicPr>
          <p:cNvPr id="1033" name="图片 1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rgbClr val="FFFFFF"/>
          </a:solidFill>
          <a:latin typeface="Candara" panose="020E0502030303020204" pitchFamily="34" charset="0"/>
          <a:ea typeface="华文新魏" pitchFamily="2" charset="-122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105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431800" indent="-205105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6413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30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0" fontAlgn="base" hangingPunct="0">
        <a:spcBef>
          <a:spcPct val="15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标题 1"/>
          <p:cNvSpPr>
            <a:spLocks noGrp="1"/>
          </p:cNvSpPr>
          <p:nvPr>
            <p:ph type="ctrTitle"/>
          </p:nvPr>
        </p:nvSpPr>
        <p:spPr>
          <a:xfrm>
            <a:off x="-9525" y="1851025"/>
            <a:ext cx="9163050" cy="973138"/>
          </a:xfrm>
        </p:spPr>
        <p:txBody>
          <a:bodyPr vert="horz" wrap="square" lIns="91440" tIns="45720" rIns="91440" bIns="45720" anchor="b" anchorCtr="0"/>
          <a:lstStyle/>
          <a:p>
            <a:pPr defTabSz="685800" eaLnBrk="1" hangingPunct="1">
              <a:buClrTx/>
              <a:buSzTx/>
              <a:buFontTx/>
            </a:pP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模块</a:t>
            </a:r>
            <a:r>
              <a:rPr lang="en-US" altLang="zh-CN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4   </a:t>
            </a:r>
            <a:r>
              <a:rPr lang="zh-CN" altLang="en-US" sz="4800" b="1" kern="1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  手阳明经络与腧穴</a:t>
            </a:r>
            <a:endParaRPr lang="zh-CN" altLang="zh-CN" sz="4800" b="1" kern="1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7"/>
          <p:cNvSpPr/>
          <p:nvPr/>
        </p:nvSpPr>
        <p:spPr>
          <a:xfrm>
            <a:off x="863600" y="307975"/>
            <a:ext cx="763270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  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手阳明经络与腧穴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/>
        </p:nvSpPr>
        <p:spPr>
          <a:xfrm>
            <a:off x="-9525" y="1851025"/>
            <a:ext cx="9163050" cy="973138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 </a:t>
            </a:r>
            <a:r>
              <a:rPr lang="zh-CN" altLang="zh-CN" sz="4400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手</a:t>
            </a:r>
            <a:r>
              <a:rPr lang="zh-CN" altLang="en-US" sz="4400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阳明</a:t>
            </a:r>
            <a:r>
              <a:rPr lang="zh-CN" altLang="zh-CN" sz="4400" b="1" dirty="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179388" y="3076575"/>
            <a:ext cx="7561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3" name="矩形 10"/>
          <p:cNvSpPr/>
          <p:nvPr/>
        </p:nvSpPr>
        <p:spPr>
          <a:xfrm>
            <a:off x="827088" y="195263"/>
            <a:ext cx="2592387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经脉循行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内容占位符 2"/>
          <p:cNvSpPr txBox="1"/>
          <p:nvPr/>
        </p:nvSpPr>
        <p:spPr>
          <a:xfrm>
            <a:off x="250825" y="842963"/>
            <a:ext cx="5834063" cy="208915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ts val="216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》:</a:t>
            </a:r>
          </a:p>
          <a:p>
            <a:pPr marL="0" marR="0" lvl="0" indent="0" algn="l" defTabSz="685800" rtl="0" eaLnBrk="1" fontAlgn="auto" latinLnBrk="0" hangingPunct="1">
              <a:lnSpc>
                <a:spcPts val="216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大肠手阳明之脉，起于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大指次指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之端，循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指上廉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，出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合谷两骨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之间，上入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两筋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之中，循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臂上廉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，入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肘外廉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，上臑外前廉，上肩，出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髃骨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之前廉，上出于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柱骨之会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上，下入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缺盆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，络肺，下膈，属大肠。</a:t>
            </a:r>
          </a:p>
          <a:p>
            <a:pPr marL="0" marR="0" lvl="0" indent="0" algn="l" defTabSz="685800" rtl="0" eaLnBrk="1" fontAlgn="auto" latinLnBrk="0" hangingPunct="1">
              <a:lnSpc>
                <a:spcPts val="216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其支者，从缺盆上颈，贯颊，入下齿中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,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还出挟口，交人中，左之右，右之左，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上挟鼻孔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</a:p>
        </p:txBody>
      </p:sp>
      <p:sp>
        <p:nvSpPr>
          <p:cNvPr id="9221" name="文本框 16"/>
          <p:cNvSpPr txBox="1">
            <a:spLocks noChangeArrowheads="1"/>
          </p:cNvSpPr>
          <p:nvPr/>
        </p:nvSpPr>
        <p:spPr bwMode="auto">
          <a:xfrm>
            <a:off x="107950" y="3292475"/>
            <a:ext cx="3671888" cy="1733550"/>
          </a:xfrm>
          <a:prstGeom prst="rect">
            <a:avLst/>
          </a:prstGeom>
          <a:solidFill>
            <a:srgbClr val="F0E3D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大指次指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：大指侧的次指，即食指。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指上廉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：食指的桡侧边。此按曲肘立拳位描述，故称上廉。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合谷两骨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：指第一、第二掌骨，因其分歧，合称歧骨。中间为合谷穴，即以其开合凹陷如谷而得名。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两筋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：指拇长伸肌腱与拇短伸肌腱</a:t>
            </a:r>
            <a:r>
              <a:rPr kumimoji="0" lang="zh-CN" altLang="en-US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。</a:t>
            </a:r>
            <a:endParaRPr kumimoji="0" lang="en-US" altLang="zh-CN" sz="1100" kern="100" cap="none" spc="0" normalizeH="0" baseline="0" noProof="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臂上廉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：前臂桡侧，此按曲肘立拳体位，故称上廉，即阳溪至曲池穴之间。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3924300" y="3292475"/>
            <a:ext cx="3384550" cy="1733550"/>
          </a:xfrm>
          <a:prstGeom prst="rect">
            <a:avLst/>
          </a:prstGeom>
          <a:solidFill>
            <a:srgbClr val="F0E3D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just" defTabSz="914400" eaLnBrk="1" hangingPunct="1">
              <a:lnSpc>
                <a:spcPts val="1600"/>
              </a:lnSpc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肘外廉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：肘横纹外侧，约曲池穴部。</a:t>
            </a:r>
            <a:endParaRPr kumimoji="0" lang="en-US" altLang="zh-CN" sz="1100" kern="100" cap="none" spc="0" normalizeH="0" baseline="0" noProof="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髃骨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：肩胛骨肩峰部。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柱骨之会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：柱骨，指颈椎，或指锁骨；会，此指大椎穴。</a:t>
            </a:r>
            <a:endParaRPr kumimoji="0" lang="zh-CN" altLang="zh-CN" sz="1100" kern="1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spcAft>
                <a:spcPts val="0"/>
              </a:spcAft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缺盆</a:t>
            </a:r>
            <a:r>
              <a:rPr kumimoji="0" lang="zh-CN" altLang="zh-CN" sz="1100" kern="100" cap="none" spc="0" normalizeH="0" baseline="0" noProof="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：锁骨上窝部；缺盆骨即锁骨，其上有缺盆穴。</a:t>
            </a:r>
            <a:endParaRPr kumimoji="0" lang="en-US" altLang="zh-CN" sz="1100" kern="100" cap="none" spc="0" normalizeH="0" baseline="0" noProof="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R="0" algn="just" defTabSz="914400" eaLnBrk="1" hangingPunct="1">
              <a:lnSpc>
                <a:spcPts val="1600"/>
              </a:lnSpc>
              <a:buClrTx/>
              <a:buSzTx/>
              <a:buFontTx/>
              <a:buNone/>
              <a:tabLst>
                <a:tab pos="600075" algn="l"/>
              </a:tabLst>
              <a:defRPr/>
            </a:pPr>
            <a:r>
              <a:rPr kumimoji="0" lang="zh-CN" altLang="zh-CN" sz="1100" kern="100" cap="none" spc="0" normalizeH="0" baseline="0" noProof="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上挟鼻孔</a:t>
            </a:r>
            <a:r>
              <a:rPr kumimoji="0" lang="zh-CN" altLang="zh-CN" sz="1100" kern="100" cap="none" spc="0" normalizeH="0" baseline="0" noProof="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：帛书《阴阳十一脉灸经》作“夹鼻”。帛书《脉书·十一脉》和汉简《脉书》</a:t>
            </a:r>
            <a:r>
              <a:rPr kumimoji="0" lang="en-US" altLang="zh-CN" sz="1100" kern="100" cap="none" spc="0" normalizeH="0" baseline="0" noProof="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kumimoji="0" lang="zh-CN" altLang="zh-CN" sz="1100" kern="100" cap="none" spc="0" normalizeH="0" baseline="0" noProof="0" dirty="0"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挟”均作“夹”。挟，与“夹”通，音义同夹。</a:t>
            </a:r>
            <a:endParaRPr kumimoji="0" lang="zh-CN" altLang="en-US" sz="1100" kern="1200" cap="none" spc="0" normalizeH="0" baseline="0" noProof="0" dirty="0"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247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9875" y="0"/>
            <a:ext cx="2524125" cy="3651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 txBox="1"/>
          <p:nvPr/>
        </p:nvSpPr>
        <p:spPr>
          <a:xfrm>
            <a:off x="971550" y="268288"/>
            <a:ext cx="2305050" cy="693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  <a:buNone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850" y="915988"/>
            <a:ext cx="8135938" cy="237648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灵枢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·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经脉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：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是动则病，齿痛，颈肿。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是主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津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所生病者，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目黄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，口干，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鼽衄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喉痹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，肩前臑痛，大指次指痛不用。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气有余，则当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脉所过者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热肿；虚，则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寒栗不复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95288" y="3148013"/>
            <a:ext cx="73453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5" name="矩形 7"/>
          <p:cNvSpPr>
            <a:spLocks noChangeArrowheads="1"/>
          </p:cNvSpPr>
          <p:nvPr/>
        </p:nvSpPr>
        <p:spPr bwMode="auto">
          <a:xfrm>
            <a:off x="323850" y="3292475"/>
            <a:ext cx="4608513" cy="1620838"/>
          </a:xfrm>
          <a:prstGeom prst="rect">
            <a:avLst/>
          </a:prstGeom>
          <a:solidFill>
            <a:srgbClr val="F0E3D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津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：此后原有“液”字，《太素》、《脉经》等无。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目黄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：指眼睛昏黄，不同于黄疸。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鼽衄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：鼽，为鼻流清涕。衄，指鼻出血。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喉痹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：指咽喉肿痛，壅闭不通。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脉所过者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：指本经脉外行所过之处。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寒栗不复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：发冷颤抖，难以回温。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250825" y="771525"/>
            <a:ext cx="5184775" cy="201612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•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经脉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》: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手阳明之别，名曰偏历，去腕三寸，别走太阴；其别者，上循臂，乘肩髃，上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曲颊偏齿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；其别者，入耳，合于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宗脉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其病：实则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龋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、聋，虚则齿寒、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痹膈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，取之所别也。</a:t>
            </a:r>
          </a:p>
        </p:txBody>
      </p:sp>
      <p:sp>
        <p:nvSpPr>
          <p:cNvPr id="11267" name="矩形 2"/>
          <p:cNvSpPr>
            <a:spLocks noChangeArrowheads="1"/>
          </p:cNvSpPr>
          <p:nvPr/>
        </p:nvSpPr>
        <p:spPr bwMode="auto">
          <a:xfrm>
            <a:off x="179388" y="3148013"/>
            <a:ext cx="5472113" cy="1117600"/>
          </a:xfrm>
          <a:prstGeom prst="rect">
            <a:avLst/>
          </a:prstGeom>
          <a:solidFill>
            <a:srgbClr val="F0E3D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曲颊偏齿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：指下颌角呈弯曲处，络脉上行到下颌角，偏络于下齿龈。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宗脉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：意指总脉、大脉。耳中为手、足少阳、手太阳脉所总会。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龋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 龋齿。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痹膈</a:t>
            </a:r>
            <a:r>
              <a:rPr kumimoji="0" lang="zh-CN" altLang="zh-CN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：指胸膈痹阻。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23850" y="2932113"/>
            <a:ext cx="504031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317" name="标题 1"/>
          <p:cNvSpPr txBox="1"/>
          <p:nvPr/>
        </p:nvSpPr>
        <p:spPr>
          <a:xfrm>
            <a:off x="971550" y="195263"/>
            <a:ext cx="2952750" cy="6953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手阳明络脉</a:t>
            </a:r>
          </a:p>
        </p:txBody>
      </p:sp>
      <p:pic>
        <p:nvPicPr>
          <p:cNvPr id="1331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25" y="50800"/>
            <a:ext cx="2749550" cy="50212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6275" y="1212850"/>
            <a:ext cx="5202238" cy="190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49613" y="2667000"/>
            <a:ext cx="5202238" cy="142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40" name="标题 1"/>
          <p:cNvSpPr txBox="1"/>
          <p:nvPr/>
        </p:nvSpPr>
        <p:spPr>
          <a:xfrm>
            <a:off x="1116013" y="195263"/>
            <a:ext cx="3240087" cy="7921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手阳明经别</a:t>
            </a:r>
          </a:p>
        </p:txBody>
      </p:sp>
      <p:sp>
        <p:nvSpPr>
          <p:cNvPr id="14341" name="文本框 12"/>
          <p:cNvSpPr txBox="1"/>
          <p:nvPr/>
        </p:nvSpPr>
        <p:spPr>
          <a:xfrm>
            <a:off x="3276600" y="1347788"/>
            <a:ext cx="4964113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手阳明之正，从手循</a:t>
            </a:r>
            <a:r>
              <a:rPr lang="zh-CN" altLang="en-US" sz="2400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膺乳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，别于肩髃，入</a:t>
            </a:r>
            <a:r>
              <a:rPr lang="zh-CN" altLang="en-US" sz="2400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柱骨</a:t>
            </a:r>
            <a:r>
              <a:rPr lang="zh-CN" altLang="en-US" sz="2400" dirty="0">
                <a:latin typeface="华文楷体" pitchFamily="2" charset="-122"/>
                <a:ea typeface="华文楷体" pitchFamily="2" charset="-122"/>
              </a:rPr>
              <a:t>，下走大肠，属于肺，上循喉咙，出缺盆。合于阳明也。</a:t>
            </a:r>
          </a:p>
        </p:txBody>
      </p:sp>
      <p:sp>
        <p:nvSpPr>
          <p:cNvPr id="12295" name="矩形 13"/>
          <p:cNvSpPr>
            <a:spLocks noChangeArrowheads="1"/>
          </p:cNvSpPr>
          <p:nvPr/>
        </p:nvSpPr>
        <p:spPr bwMode="auto">
          <a:xfrm>
            <a:off x="3154363" y="2800350"/>
            <a:ext cx="5324475" cy="595313"/>
          </a:xfrm>
          <a:prstGeom prst="rect">
            <a:avLst/>
          </a:prstGeom>
          <a:solidFill>
            <a:srgbClr val="F0E3D2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6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膺乳</a:t>
            </a:r>
            <a:r>
              <a:rPr kumimoji="0" lang="zh-CN" altLang="zh-CN" sz="16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：膺，胸旁。乳，乳部。</a:t>
            </a: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266700" marR="0" lvl="0" indent="-266700" algn="just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6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柱骨</a:t>
            </a:r>
            <a:r>
              <a:rPr kumimoji="0" lang="zh-CN" altLang="zh-CN" sz="16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：此指锁骨。</a:t>
            </a: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矩形: 圆角 16"/>
          <p:cNvSpPr/>
          <p:nvPr/>
        </p:nvSpPr>
        <p:spPr>
          <a:xfrm>
            <a:off x="2574925" y="1152525"/>
            <a:ext cx="377825" cy="1590675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灵枢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·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楷体" pitchFamily="2" charset="-122"/>
                <a:ea typeface="+mn-ea"/>
                <a:cs typeface="+mn-cs"/>
              </a:rPr>
              <a:t>经别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华文楷体" pitchFamily="2" charset="-122"/>
              <a:ea typeface="+mn-ea"/>
              <a:cs typeface="+mn-cs"/>
            </a:endParaRPr>
          </a:p>
        </p:txBody>
      </p:sp>
      <p:pic>
        <p:nvPicPr>
          <p:cNvPr id="14344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842963"/>
            <a:ext cx="2197100" cy="4194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9388" y="3867150"/>
            <a:ext cx="5400675" cy="1008063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just" defTabSz="914400" rtl="0" eaLnBrk="1" fontAlgn="base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頄</a:t>
            </a: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：音求，颧部。《甲乙》、《太素》作“鼽”，杨注：“鼻形谓之鼽也”。鼽，原意指鼻流清涕，作为部位名，解释为鼻旁。</a:t>
            </a:r>
            <a:endParaRPr kumimoji="0" lang="en-US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just" defTabSz="914400" rtl="0" eaLnBrk="1" fontAlgn="base" latinLnBrk="0" hangingPunct="1">
              <a:lnSpc>
                <a:spcPts val="1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3400" algn="l"/>
              </a:tabLst>
              <a:defRPr/>
            </a:pP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角</a:t>
            </a: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：额角，额骨结节部。</a:t>
            </a:r>
            <a:endParaRPr kumimoji="0" lang="zh-CN" altLang="zh-CN" sz="1200" b="0" i="0" u="none" strike="noStrike" kern="1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颔</a:t>
            </a:r>
            <a:r>
              <a:rPr kumimoji="0" lang="zh-CN" altLang="zh-CN" sz="12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等线" panose="02010600030101010101" pitchFamily="2" charset="-122"/>
                <a:ea typeface="等线" panose="02010600030101010101" pitchFamily="2" charset="-122"/>
                <a:cs typeface="Times New Roman" panose="02020603050405020304" pitchFamily="18" charset="0"/>
              </a:rPr>
              <a:t>：此指颞颌关节部。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20700" y="2957513"/>
            <a:ext cx="695325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213" y="908050"/>
            <a:ext cx="2271713" cy="373063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6389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04775"/>
            <a:ext cx="1212850" cy="808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0" descr="出版社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138" y="4416425"/>
            <a:ext cx="2505075" cy="387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1" name="标题 1"/>
          <p:cNvSpPr txBox="1"/>
          <p:nvPr/>
        </p:nvSpPr>
        <p:spPr>
          <a:xfrm>
            <a:off x="827088" y="211138"/>
            <a:ext cx="2808287" cy="7048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手阳明经筋</a:t>
            </a:r>
          </a:p>
        </p:txBody>
      </p:sp>
      <p:sp>
        <p:nvSpPr>
          <p:cNvPr id="16392" name="文本框 11"/>
          <p:cNvSpPr txBox="1"/>
          <p:nvPr/>
        </p:nvSpPr>
        <p:spPr>
          <a:xfrm>
            <a:off x="0" y="842963"/>
            <a:ext cx="313213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6393" name="文本框 17"/>
          <p:cNvSpPr txBox="1"/>
          <p:nvPr/>
        </p:nvSpPr>
        <p:spPr>
          <a:xfrm>
            <a:off x="107950" y="1333500"/>
            <a:ext cx="5832475" cy="24622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手阳明之筋，起于大指次指之端，结于腕；上循臂，上结于肘外；上臑，结于肩髃。其支者，绕肩胛，挟脊；其直者从肩髃上颈。其支者上颊，结于</a:t>
            </a: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頄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；直者上出于手太阳之前，上左</a:t>
            </a: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角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，络头，下右</a:t>
            </a: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颔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/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其病：当所过者支痛及转筋，肩不举，颈不可左右视。</a:t>
            </a:r>
          </a:p>
        </p:txBody>
      </p:sp>
      <p:pic>
        <p:nvPicPr>
          <p:cNvPr id="16394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475" y="627063"/>
            <a:ext cx="3100388" cy="42814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7"/>
          <p:cNvSpPr/>
          <p:nvPr/>
        </p:nvSpPr>
        <p:spPr>
          <a:xfrm>
            <a:off x="863600" y="307975"/>
            <a:ext cx="4645025" cy="606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第二节 手阳明腧穴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5" name="内容占位符 2"/>
          <p:cNvSpPr txBox="1"/>
          <p:nvPr/>
        </p:nvSpPr>
        <p:spPr>
          <a:xfrm>
            <a:off x="250825" y="2500313"/>
            <a:ext cx="5634038" cy="15113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商阳、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二间、</a:t>
            </a:r>
            <a:r>
              <a:rPr lang="zh-CN" altLang="zh-CN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三间、合谷、阳溪、偏历</a:t>
            </a:r>
            <a:r>
              <a:rPr lang="zh-CN" altLang="zh-CN" sz="2200" dirty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温溜、下廉、上廉、</a:t>
            </a:r>
            <a:r>
              <a:rPr lang="zh-CN" altLang="zh-CN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手三里、曲池、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肘髎、手五里、</a:t>
            </a:r>
            <a:r>
              <a:rPr lang="zh-CN" altLang="en-US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臂臑、</a:t>
            </a:r>
            <a:r>
              <a:rPr lang="zh-CN" altLang="zh-CN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肩髃、</a:t>
            </a:r>
            <a:r>
              <a:rPr lang="zh-CN" altLang="en-US" sz="2200" dirty="0">
                <a:latin typeface="楷体" panose="02010609060101010101" pitchFamily="49" charset="-122"/>
                <a:ea typeface="楷体" panose="02010609060101010101" pitchFamily="49" charset="-122"/>
              </a:rPr>
              <a:t>巨骨、天鼎、扶突、口禾髎、</a:t>
            </a:r>
            <a:r>
              <a:rPr lang="zh-CN" altLang="zh-CN" sz="22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迎香</a:t>
            </a:r>
            <a:endParaRPr lang="zh-CN" altLang="en-US" sz="2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95288" y="1179513"/>
            <a:ext cx="5545138" cy="6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50825" y="4221163"/>
            <a:ext cx="5545138" cy="63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8" name="内容占位符 2"/>
          <p:cNvSpPr txBox="1"/>
          <p:nvPr/>
        </p:nvSpPr>
        <p:spPr>
          <a:xfrm>
            <a:off x="400050" y="1565275"/>
            <a:ext cx="1724025" cy="5381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05105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1800" indent="-205105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3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0" fontAlgn="base" hangingPunct="0">
              <a:spcBef>
                <a:spcPct val="15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205105" lvl="0" indent="-205105" eaLnBrk="1" hangingPunct="1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</a:p>
        </p:txBody>
      </p:sp>
      <p:sp>
        <p:nvSpPr>
          <p:cNvPr id="18439" name="矩形 13"/>
          <p:cNvSpPr/>
          <p:nvPr/>
        </p:nvSpPr>
        <p:spPr>
          <a:xfrm>
            <a:off x="2217738" y="1122363"/>
            <a:ext cx="36496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穴分布于上肢背面桡侧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穴在肩、颈和面部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116138" y="1465263"/>
            <a:ext cx="76200" cy="63658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18441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663" y="123825"/>
            <a:ext cx="2376487" cy="4918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6"/>
          <p:cNvGrpSpPr/>
          <p:nvPr/>
        </p:nvGrpSpPr>
        <p:grpSpPr>
          <a:xfrm>
            <a:off x="200025" y="555625"/>
            <a:ext cx="5472113" cy="1420813"/>
            <a:chOff x="1284179" y="1470132"/>
            <a:chExt cx="4992793" cy="1950894"/>
          </a:xfrm>
        </p:grpSpPr>
        <p:sp>
          <p:nvSpPr>
            <p:cNvPr id="19470" name="文本框 27"/>
            <p:cNvSpPr txBox="1"/>
            <p:nvPr/>
          </p:nvSpPr>
          <p:spPr>
            <a:xfrm>
              <a:off x="1284179" y="2279732"/>
              <a:ext cx="4992793" cy="114129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食指末节桡侧，指甲根角侧上方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寸（指寸）。</a:t>
              </a:r>
            </a:p>
          </p:txBody>
        </p:sp>
        <p:sp>
          <p:nvSpPr>
            <p:cNvPr id="1947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364" y="2237411"/>
              <a:ext cx="4814634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9459" name="组合 32"/>
          <p:cNvGrpSpPr/>
          <p:nvPr/>
        </p:nvGrpSpPr>
        <p:grpSpPr>
          <a:xfrm>
            <a:off x="130175" y="1779588"/>
            <a:ext cx="5737225" cy="2122487"/>
            <a:chOff x="1288596" y="1742486"/>
            <a:chExt cx="4992793" cy="2829108"/>
          </a:xfrm>
        </p:grpSpPr>
        <p:sp>
          <p:nvSpPr>
            <p:cNvPr id="19467" name="文本框 33"/>
            <p:cNvSpPr txBox="1"/>
            <p:nvPr/>
          </p:nvSpPr>
          <p:spPr>
            <a:xfrm>
              <a:off x="1288596" y="2479086"/>
              <a:ext cx="4992793" cy="20925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咽喉肿痛，齿痛，颊肿，耳鸣，耳聋，青盲。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热病无汗，神昏。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手指麻木、肿痛。</a:t>
              </a:r>
            </a:p>
          </p:txBody>
        </p:sp>
        <p:sp>
          <p:nvSpPr>
            <p:cNvPr id="19468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28" y="2398450"/>
              <a:ext cx="4576958" cy="2539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9460" name="矩形 22"/>
          <p:cNvSpPr/>
          <p:nvPr/>
        </p:nvSpPr>
        <p:spPr>
          <a:xfrm>
            <a:off x="827088" y="123825"/>
            <a:ext cx="734536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商阳*（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井穴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9461" name="组合 15"/>
          <p:cNvGrpSpPr/>
          <p:nvPr/>
        </p:nvGrpSpPr>
        <p:grpSpPr>
          <a:xfrm>
            <a:off x="147638" y="3781425"/>
            <a:ext cx="5360987" cy="1022350"/>
            <a:chOff x="35496" y="3723878"/>
            <a:chExt cx="5360687" cy="1021550"/>
          </a:xfrm>
        </p:grpSpPr>
        <p:sp>
          <p:nvSpPr>
            <p:cNvPr id="19464" name="文本框 23"/>
            <p:cNvSpPr txBox="1"/>
            <p:nvPr/>
          </p:nvSpPr>
          <p:spPr>
            <a:xfrm>
              <a:off x="35496" y="3723878"/>
              <a:ext cx="4676502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118041" y="4255275"/>
              <a:ext cx="527814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466" name="文本框 30"/>
            <p:cNvSpPr txBox="1"/>
            <p:nvPr/>
          </p:nvSpPr>
          <p:spPr>
            <a:xfrm>
              <a:off x="38812" y="4284012"/>
              <a:ext cx="4676502" cy="4614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浅刺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0.1-0.2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寸，或点刺出血。</a:t>
              </a:r>
            </a:p>
          </p:txBody>
        </p:sp>
      </p:grpSp>
      <p:pic>
        <p:nvPicPr>
          <p:cNvPr id="1946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125" y="195263"/>
            <a:ext cx="1951038" cy="4084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TextBox 15"/>
          <p:cNvSpPr txBox="1"/>
          <p:nvPr/>
        </p:nvSpPr>
        <p:spPr>
          <a:xfrm>
            <a:off x="6804025" y="4371975"/>
            <a:ext cx="504825" cy="276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商阳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063" y="50800"/>
            <a:ext cx="2020887" cy="42275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07" name="组合 16"/>
          <p:cNvGrpSpPr/>
          <p:nvPr/>
        </p:nvGrpSpPr>
        <p:grpSpPr>
          <a:xfrm>
            <a:off x="277813" y="627063"/>
            <a:ext cx="5734050" cy="1050925"/>
            <a:chOff x="1284179" y="1470132"/>
            <a:chExt cx="4992793" cy="1443898"/>
          </a:xfrm>
        </p:grpSpPr>
        <p:sp>
          <p:nvSpPr>
            <p:cNvPr id="21519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掌指关节桡侧远端赤白肉际处。</a:t>
              </a:r>
            </a:p>
          </p:txBody>
        </p:sp>
        <p:sp>
          <p:nvSpPr>
            <p:cNvPr id="21520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884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508" name="组合 32"/>
          <p:cNvGrpSpPr/>
          <p:nvPr/>
        </p:nvGrpSpPr>
        <p:grpSpPr>
          <a:xfrm>
            <a:off x="250825" y="1766888"/>
            <a:ext cx="6013450" cy="1751012"/>
            <a:chOff x="1288596" y="1745695"/>
            <a:chExt cx="4992793" cy="2333731"/>
          </a:xfrm>
        </p:grpSpPr>
        <p:sp>
          <p:nvSpPr>
            <p:cNvPr id="21516" name="文本框 33"/>
            <p:cNvSpPr txBox="1"/>
            <p:nvPr/>
          </p:nvSpPr>
          <p:spPr>
            <a:xfrm>
              <a:off x="1288596" y="2479086"/>
              <a:ext cx="4992793" cy="16003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咽喉肿痛，齿痛，视物不明，鼻衄，口眼喎斜。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热病。</a:t>
              </a:r>
            </a:p>
          </p:txBody>
        </p:sp>
        <p:sp>
          <p:nvSpPr>
            <p:cNvPr id="21517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4" y="2397363"/>
              <a:ext cx="4576288" cy="2750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509" name="矩形 22"/>
          <p:cNvSpPr/>
          <p:nvPr/>
        </p:nvSpPr>
        <p:spPr>
          <a:xfrm>
            <a:off x="827088" y="195263"/>
            <a:ext cx="6769100" cy="604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二间（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荥穴</a:t>
            </a:r>
            <a:endParaRPr lang="zh-CN" altLang="zh-CN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1510" name="组合 16"/>
          <p:cNvGrpSpPr/>
          <p:nvPr/>
        </p:nvGrpSpPr>
        <p:grpSpPr>
          <a:xfrm>
            <a:off x="179388" y="3363913"/>
            <a:ext cx="5680075" cy="1038225"/>
            <a:chOff x="179388" y="3148013"/>
            <a:chExt cx="5680075" cy="1037927"/>
          </a:xfrm>
        </p:grpSpPr>
        <p:sp>
          <p:nvSpPr>
            <p:cNvPr id="21513" name="文本框 23"/>
            <p:cNvSpPr txBox="1"/>
            <p:nvPr/>
          </p:nvSpPr>
          <p:spPr>
            <a:xfrm>
              <a:off x="179388" y="3148013"/>
              <a:ext cx="49006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330200" y="3676498"/>
              <a:ext cx="552926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515" name="文本框 30"/>
            <p:cNvSpPr txBox="1"/>
            <p:nvPr/>
          </p:nvSpPr>
          <p:spPr>
            <a:xfrm>
              <a:off x="254000" y="3724275"/>
              <a:ext cx="4900613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0.2-0.3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7037388" y="3802063"/>
            <a:ext cx="503238" cy="2778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商阳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2275" y="2917825"/>
            <a:ext cx="504825" cy="276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二间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6"/>
          <p:cNvGrpSpPr/>
          <p:nvPr/>
        </p:nvGrpSpPr>
        <p:grpSpPr>
          <a:xfrm>
            <a:off x="166688" y="736600"/>
            <a:ext cx="5735637" cy="1050925"/>
            <a:chOff x="1284179" y="1470132"/>
            <a:chExt cx="4992793" cy="1443898"/>
          </a:xfrm>
        </p:grpSpPr>
        <p:sp>
          <p:nvSpPr>
            <p:cNvPr id="23566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掌指关节桡侧近端凹陷中。</a:t>
              </a:r>
            </a:p>
          </p:txBody>
        </p:sp>
        <p:sp>
          <p:nvSpPr>
            <p:cNvPr id="2356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7884"/>
              <a:ext cx="481591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3555" name="组合 32"/>
          <p:cNvGrpSpPr/>
          <p:nvPr/>
        </p:nvGrpSpPr>
        <p:grpSpPr>
          <a:xfrm>
            <a:off x="166688" y="1851025"/>
            <a:ext cx="6013450" cy="2085975"/>
            <a:chOff x="1294802" y="2264218"/>
            <a:chExt cx="4992793" cy="2779555"/>
          </a:xfrm>
        </p:grpSpPr>
        <p:sp>
          <p:nvSpPr>
            <p:cNvPr id="23563" name="文本框 33"/>
            <p:cNvSpPr txBox="1"/>
            <p:nvPr/>
          </p:nvSpPr>
          <p:spPr>
            <a:xfrm>
              <a:off x="1294802" y="2952173"/>
              <a:ext cx="4992793" cy="20916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目痛，齿痛，咽喉肿痛。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胸满，身热而喘。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肠鸣。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手背、手指肿痛。</a:t>
              </a:r>
            </a:p>
          </p:txBody>
        </p:sp>
        <p:sp>
          <p:nvSpPr>
            <p:cNvPr id="23564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4974" y="2955934"/>
              <a:ext cx="4577605" cy="2538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556" name="矩形 22"/>
          <p:cNvSpPr/>
          <p:nvPr/>
        </p:nvSpPr>
        <p:spPr>
          <a:xfrm>
            <a:off x="900113" y="123825"/>
            <a:ext cx="69119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三间* 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(LI3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输穴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3557" name="组合 17"/>
          <p:cNvGrpSpPr/>
          <p:nvPr/>
        </p:nvGrpSpPr>
        <p:grpSpPr>
          <a:xfrm>
            <a:off x="179388" y="3810000"/>
            <a:ext cx="5618162" cy="993775"/>
            <a:chOff x="434988" y="3983897"/>
            <a:chExt cx="5618361" cy="993716"/>
          </a:xfrm>
        </p:grpSpPr>
        <p:sp>
          <p:nvSpPr>
            <p:cNvPr id="23560" name="文本框 23"/>
            <p:cNvSpPr txBox="1"/>
            <p:nvPr/>
          </p:nvSpPr>
          <p:spPr>
            <a:xfrm>
              <a:off x="434988" y="3983897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22303" y="4477581"/>
              <a:ext cx="553104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562" name="文本框 30"/>
            <p:cNvSpPr txBox="1"/>
            <p:nvPr/>
          </p:nvSpPr>
          <p:spPr>
            <a:xfrm>
              <a:off x="519121" y="4515967"/>
              <a:ext cx="4900615" cy="4616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355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9563" y="50800"/>
            <a:ext cx="2087562" cy="4370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TextBox 15"/>
          <p:cNvSpPr txBox="1"/>
          <p:nvPr/>
        </p:nvSpPr>
        <p:spPr>
          <a:xfrm>
            <a:off x="6731000" y="2692400"/>
            <a:ext cx="504825" cy="2762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三间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6"/>
          <p:cNvGrpSpPr/>
          <p:nvPr/>
        </p:nvGrpSpPr>
        <p:grpSpPr>
          <a:xfrm>
            <a:off x="179388" y="700088"/>
            <a:ext cx="5734050" cy="1020762"/>
            <a:chOff x="1284179" y="1470132"/>
            <a:chExt cx="4992793" cy="1401722"/>
          </a:xfrm>
        </p:grpSpPr>
        <p:sp>
          <p:nvSpPr>
            <p:cNvPr id="25613" name="文本框 27"/>
            <p:cNvSpPr txBox="1"/>
            <p:nvPr/>
          </p:nvSpPr>
          <p:spPr>
            <a:xfrm>
              <a:off x="1284179" y="2237784"/>
              <a:ext cx="4992793" cy="6340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掌骨桡侧的中点处。</a:t>
              </a:r>
            </a:p>
          </p:txBody>
        </p:sp>
        <p:sp>
          <p:nvSpPr>
            <p:cNvPr id="2561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7483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5603" name="组合 32"/>
          <p:cNvGrpSpPr/>
          <p:nvPr/>
        </p:nvGrpSpPr>
        <p:grpSpPr>
          <a:xfrm>
            <a:off x="179388" y="1563688"/>
            <a:ext cx="6054725" cy="2492375"/>
            <a:chOff x="1288596" y="1745695"/>
            <a:chExt cx="5027082" cy="3322439"/>
          </a:xfrm>
        </p:grpSpPr>
        <p:sp>
          <p:nvSpPr>
            <p:cNvPr id="25610" name="文本框 33"/>
            <p:cNvSpPr txBox="1"/>
            <p:nvPr/>
          </p:nvSpPr>
          <p:spPr>
            <a:xfrm>
              <a:off x="1322885" y="2483174"/>
              <a:ext cx="4992793" cy="25849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头痛，齿痛，目赤肿痛，咽喉肿痛，鼻衄，耳聋，口眼喎斜，口噤。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恶寒发热，无汗，多汗。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滞产，经闭，痛经。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中风失语，上肢不遂。</a:t>
              </a:r>
            </a:p>
          </p:txBody>
        </p:sp>
        <p:sp>
          <p:nvSpPr>
            <p:cNvPr id="2561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5" y="2397486"/>
              <a:ext cx="4576305" cy="275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5604" name="矩形 22"/>
          <p:cNvSpPr/>
          <p:nvPr/>
        </p:nvSpPr>
        <p:spPr>
          <a:xfrm>
            <a:off x="900113" y="123825"/>
            <a:ext cx="5903912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合谷*（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原穴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605" name="文本框 23"/>
          <p:cNvSpPr txBox="1"/>
          <p:nvPr/>
        </p:nvSpPr>
        <p:spPr>
          <a:xfrm>
            <a:off x="179388" y="3927475"/>
            <a:ext cx="4900612" cy="53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eaLnBrk="1">
              <a:lnSpc>
                <a:spcPct val="140000"/>
              </a:lnSpc>
              <a:buNone/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30200" y="4516438"/>
            <a:ext cx="55292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607" name="文本框 30"/>
          <p:cNvSpPr txBox="1"/>
          <p:nvPr/>
        </p:nvSpPr>
        <p:spPr>
          <a:xfrm>
            <a:off x="228600" y="4486275"/>
            <a:ext cx="490061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0.5-1.0</a:t>
            </a:r>
            <a:r>
              <a:rPr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寸。孕妇慎用。</a:t>
            </a:r>
          </a:p>
        </p:txBody>
      </p:sp>
      <p:pic>
        <p:nvPicPr>
          <p:cNvPr id="25608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025" y="123825"/>
            <a:ext cx="2033588" cy="4251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TextBox 15"/>
          <p:cNvSpPr txBox="1"/>
          <p:nvPr/>
        </p:nvSpPr>
        <p:spPr>
          <a:xfrm>
            <a:off x="6804025" y="2432050"/>
            <a:ext cx="503238" cy="2778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合谷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组合 16"/>
          <p:cNvGrpSpPr/>
          <p:nvPr/>
        </p:nvGrpSpPr>
        <p:grpSpPr>
          <a:xfrm>
            <a:off x="34925" y="555625"/>
            <a:ext cx="6337300" cy="2713038"/>
            <a:chOff x="1227249" y="1470132"/>
            <a:chExt cx="4978994" cy="3728301"/>
          </a:xfrm>
        </p:grpSpPr>
        <p:sp>
          <p:nvSpPr>
            <p:cNvPr id="27663" name="文本框 27"/>
            <p:cNvSpPr txBox="1"/>
            <p:nvPr/>
          </p:nvSpPr>
          <p:spPr>
            <a:xfrm>
              <a:off x="1227249" y="2279732"/>
              <a:ext cx="4889927" cy="291870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腕背侧远端横纹桡侧，桡骨茎突远端，解剖学“鼻咽窝”凹陷中。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取法：手拇指充分外展和后伸时，手背外侧部拇指长伸肌腱与拇指短伸肌腱之间形成一明显的凹陷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——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解剖学“鼻咽窝”，其最凹陷处即本穴。</a:t>
              </a:r>
            </a:p>
          </p:txBody>
        </p:sp>
        <p:sp>
          <p:nvSpPr>
            <p:cNvPr id="27664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38" y="2238044"/>
              <a:ext cx="481560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651" name="组合 32"/>
          <p:cNvGrpSpPr/>
          <p:nvPr/>
        </p:nvGrpSpPr>
        <p:grpSpPr>
          <a:xfrm>
            <a:off x="34925" y="2836863"/>
            <a:ext cx="6011863" cy="1319212"/>
            <a:chOff x="1288596" y="1745695"/>
            <a:chExt cx="4992793" cy="1759526"/>
          </a:xfrm>
        </p:grpSpPr>
        <p:sp>
          <p:nvSpPr>
            <p:cNvPr id="27660" name="文本框 33"/>
            <p:cNvSpPr txBox="1"/>
            <p:nvPr/>
          </p:nvSpPr>
          <p:spPr>
            <a:xfrm>
              <a:off x="1288596" y="2479087"/>
              <a:ext cx="4992793" cy="10261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目赤肿痛，齿痛，咽喉肿痛，头痛。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手腕肿痛、无力。</a:t>
              </a:r>
            </a:p>
          </p:txBody>
        </p:sp>
        <p:sp>
          <p:nvSpPr>
            <p:cNvPr id="27661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31" y="2397842"/>
              <a:ext cx="4577496" cy="2540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52" name="矩形 22"/>
          <p:cNvSpPr/>
          <p:nvPr/>
        </p:nvSpPr>
        <p:spPr>
          <a:xfrm>
            <a:off x="900113" y="123825"/>
            <a:ext cx="67675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阳溪*（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经穴</a:t>
            </a:r>
            <a:endParaRPr lang="zh-CN" altLang="zh-CN" sz="1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653" name="组合 17"/>
          <p:cNvGrpSpPr/>
          <p:nvPr/>
        </p:nvGrpSpPr>
        <p:grpSpPr>
          <a:xfrm>
            <a:off x="34925" y="3983038"/>
            <a:ext cx="5680075" cy="1036637"/>
            <a:chOff x="179512" y="3651870"/>
            <a:chExt cx="5680663" cy="1038075"/>
          </a:xfrm>
        </p:grpSpPr>
        <p:sp>
          <p:nvSpPr>
            <p:cNvPr id="27657" name="文本框 23"/>
            <p:cNvSpPr txBox="1"/>
            <p:nvPr/>
          </p:nvSpPr>
          <p:spPr>
            <a:xfrm>
              <a:off x="179512" y="3651870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328752" y="4181240"/>
              <a:ext cx="553142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659" name="文本框 30"/>
            <p:cNvSpPr txBox="1"/>
            <p:nvPr/>
          </p:nvSpPr>
          <p:spPr>
            <a:xfrm>
              <a:off x="253504" y="4228280"/>
              <a:ext cx="4900615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27654" name="文本框 5"/>
          <p:cNvSpPr txBox="1"/>
          <p:nvPr/>
        </p:nvSpPr>
        <p:spPr>
          <a:xfrm>
            <a:off x="7524750" y="4013200"/>
            <a:ext cx="355600" cy="2143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FF0000"/>
                </a:solidFill>
                <a:latin typeface="宋体" panose="02010600030101010101" pitchFamily="2" charset="-122"/>
              </a:rPr>
              <a:t>商丘</a:t>
            </a:r>
          </a:p>
        </p:txBody>
      </p:sp>
      <p:pic>
        <p:nvPicPr>
          <p:cNvPr id="27655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9113" y="214313"/>
            <a:ext cx="2009775" cy="420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6921500" y="1708150"/>
            <a:ext cx="504825" cy="2778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2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阳溪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6"/>
          <p:cNvGrpSpPr/>
          <p:nvPr/>
        </p:nvGrpSpPr>
        <p:grpSpPr>
          <a:xfrm>
            <a:off x="179388" y="700088"/>
            <a:ext cx="5734050" cy="1019175"/>
            <a:chOff x="1284179" y="1470132"/>
            <a:chExt cx="4992793" cy="1401253"/>
          </a:xfrm>
        </p:grpSpPr>
        <p:sp>
          <p:nvSpPr>
            <p:cNvPr id="29710" name="文本框 27"/>
            <p:cNvSpPr txBox="1"/>
            <p:nvPr/>
          </p:nvSpPr>
          <p:spPr>
            <a:xfrm>
              <a:off x="1284179" y="2279731"/>
              <a:ext cx="4992793" cy="5916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寸，阳溪与曲池连线上。</a:t>
              </a:r>
            </a:p>
          </p:txBody>
        </p:sp>
        <p:sp>
          <p:nvSpPr>
            <p:cNvPr id="2971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4" y="2238420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699" name="组合 32"/>
          <p:cNvGrpSpPr/>
          <p:nvPr/>
        </p:nvGrpSpPr>
        <p:grpSpPr>
          <a:xfrm>
            <a:off x="179388" y="1704975"/>
            <a:ext cx="3529012" cy="1997075"/>
            <a:chOff x="1288596" y="1745695"/>
            <a:chExt cx="4992793" cy="2660764"/>
          </a:xfrm>
        </p:grpSpPr>
        <p:sp>
          <p:nvSpPr>
            <p:cNvPr id="29707" name="文本框 33"/>
            <p:cNvSpPr txBox="1"/>
            <p:nvPr/>
          </p:nvSpPr>
          <p:spPr>
            <a:xfrm>
              <a:off x="1288596" y="2479084"/>
              <a:ext cx="4992793" cy="1927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齿痛，鼻衄，咽喉肿痛，耳鸣，耳聋。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水肿，小便不利。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手臂酸痛无力。</a:t>
              </a:r>
            </a:p>
          </p:txBody>
        </p:sp>
        <p:sp>
          <p:nvSpPr>
            <p:cNvPr id="2970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911" y="2397138"/>
              <a:ext cx="4575042" cy="2749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700" name="矩形 22"/>
          <p:cNvSpPr/>
          <p:nvPr/>
        </p:nvSpPr>
        <p:spPr>
          <a:xfrm>
            <a:off x="684213" y="50800"/>
            <a:ext cx="61912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偏历*（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络穴</a:t>
            </a:r>
          </a:p>
        </p:txBody>
      </p:sp>
      <p:grpSp>
        <p:nvGrpSpPr>
          <p:cNvPr id="29701" name="组合 15"/>
          <p:cNvGrpSpPr/>
          <p:nvPr/>
        </p:nvGrpSpPr>
        <p:grpSpPr>
          <a:xfrm>
            <a:off x="136525" y="3651250"/>
            <a:ext cx="5730875" cy="989013"/>
            <a:chOff x="136753" y="3856513"/>
            <a:chExt cx="5731391" cy="988584"/>
          </a:xfrm>
        </p:grpSpPr>
        <p:sp>
          <p:nvSpPr>
            <p:cNvPr id="29704" name="文本框 23"/>
            <p:cNvSpPr txBox="1"/>
            <p:nvPr/>
          </p:nvSpPr>
          <p:spPr>
            <a:xfrm>
              <a:off x="136753" y="3856513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336796" y="4386508"/>
              <a:ext cx="553134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706" name="文本框 30"/>
            <p:cNvSpPr txBox="1"/>
            <p:nvPr/>
          </p:nvSpPr>
          <p:spPr>
            <a:xfrm>
              <a:off x="172827" y="4414340"/>
              <a:ext cx="4900615" cy="4307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直刺或斜刺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2970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413" y="1762125"/>
            <a:ext cx="5370512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3" name="矩形 17"/>
          <p:cNvSpPr/>
          <p:nvPr/>
        </p:nvSpPr>
        <p:spPr>
          <a:xfrm>
            <a:off x="5902325" y="2554288"/>
            <a:ext cx="504825" cy="2778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偏历</a:t>
            </a:r>
            <a:endParaRPr lang="zh-CN" altLang="en-US" sz="12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6"/>
          <p:cNvGrpSpPr/>
          <p:nvPr/>
        </p:nvGrpSpPr>
        <p:grpSpPr>
          <a:xfrm>
            <a:off x="34925" y="555625"/>
            <a:ext cx="5976938" cy="1050925"/>
            <a:chOff x="1284179" y="1470132"/>
            <a:chExt cx="4992793" cy="1443898"/>
          </a:xfrm>
        </p:grpSpPr>
        <p:sp>
          <p:nvSpPr>
            <p:cNvPr id="31758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腕背侧远端横纹上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寸，阳溪与曲池连线上。</a:t>
              </a:r>
            </a:p>
          </p:txBody>
        </p:sp>
        <p:sp>
          <p:nvSpPr>
            <p:cNvPr id="3175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268" y="2237884"/>
              <a:ext cx="481642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747" name="组合 32"/>
          <p:cNvGrpSpPr/>
          <p:nvPr/>
        </p:nvGrpSpPr>
        <p:grpSpPr>
          <a:xfrm>
            <a:off x="34925" y="1492250"/>
            <a:ext cx="6088063" cy="2174875"/>
            <a:chOff x="1288596" y="1745695"/>
            <a:chExt cx="5054696" cy="2899668"/>
          </a:xfrm>
        </p:grpSpPr>
        <p:sp>
          <p:nvSpPr>
            <p:cNvPr id="31755" name="文本框 33"/>
            <p:cNvSpPr txBox="1"/>
            <p:nvPr/>
          </p:nvSpPr>
          <p:spPr>
            <a:xfrm>
              <a:off x="1350499" y="2553199"/>
              <a:ext cx="4992793" cy="20921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头痛，面肿，咽喉肿痛。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腹痛，肠鸣。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热病。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肩背酸痛，疔疮。</a:t>
              </a:r>
            </a:p>
          </p:txBody>
        </p:sp>
        <p:sp>
          <p:nvSpPr>
            <p:cNvPr id="3175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403" y="2397591"/>
              <a:ext cx="4577564" cy="2751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748" name="矩形 22"/>
          <p:cNvSpPr/>
          <p:nvPr/>
        </p:nvSpPr>
        <p:spPr>
          <a:xfrm>
            <a:off x="900113" y="200025"/>
            <a:ext cx="64087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温溜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郄穴</a:t>
            </a:r>
          </a:p>
        </p:txBody>
      </p:sp>
      <p:grpSp>
        <p:nvGrpSpPr>
          <p:cNvPr id="31749" name="组合 15"/>
          <p:cNvGrpSpPr/>
          <p:nvPr/>
        </p:nvGrpSpPr>
        <p:grpSpPr>
          <a:xfrm>
            <a:off x="34925" y="3651250"/>
            <a:ext cx="5692775" cy="1030288"/>
            <a:chOff x="484369" y="3983897"/>
            <a:chExt cx="5691608" cy="1029690"/>
          </a:xfrm>
        </p:grpSpPr>
        <p:sp>
          <p:nvSpPr>
            <p:cNvPr id="31752" name="文本框 23"/>
            <p:cNvSpPr txBox="1"/>
            <p:nvPr/>
          </p:nvSpPr>
          <p:spPr>
            <a:xfrm>
              <a:off x="484369" y="3983897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44674" y="4504295"/>
              <a:ext cx="553130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754" name="文本框 30"/>
            <p:cNvSpPr txBox="1"/>
            <p:nvPr/>
          </p:nvSpPr>
          <p:spPr>
            <a:xfrm>
              <a:off x="569306" y="4552107"/>
              <a:ext cx="4900615" cy="461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1750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1995488"/>
            <a:ext cx="5181600" cy="2362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1" name="矩形 17"/>
          <p:cNvSpPr/>
          <p:nvPr/>
        </p:nvSpPr>
        <p:spPr>
          <a:xfrm>
            <a:off x="6372225" y="2643188"/>
            <a:ext cx="509588" cy="2778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温溜 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6"/>
          <p:cNvGrpSpPr/>
          <p:nvPr/>
        </p:nvGrpSpPr>
        <p:grpSpPr>
          <a:xfrm>
            <a:off x="250825" y="627063"/>
            <a:ext cx="5735638" cy="1050925"/>
            <a:chOff x="1284179" y="1470132"/>
            <a:chExt cx="4992793" cy="1443898"/>
          </a:xfrm>
        </p:grpSpPr>
        <p:sp>
          <p:nvSpPr>
            <p:cNvPr id="33806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寸，阳溪与曲池连线上。</a:t>
              </a:r>
            </a:p>
          </p:txBody>
        </p:sp>
        <p:sp>
          <p:nvSpPr>
            <p:cNvPr id="3380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85" y="2237884"/>
              <a:ext cx="48159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795" name="组合 32"/>
          <p:cNvGrpSpPr/>
          <p:nvPr/>
        </p:nvGrpSpPr>
        <p:grpSpPr>
          <a:xfrm>
            <a:off x="179388" y="1708150"/>
            <a:ext cx="5734050" cy="1436688"/>
            <a:chOff x="1288596" y="1745695"/>
            <a:chExt cx="4776869" cy="1915499"/>
          </a:xfrm>
        </p:grpSpPr>
        <p:sp>
          <p:nvSpPr>
            <p:cNvPr id="33803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眩晕，目痛。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肘臂肿痛、挛急。</a:t>
              </a:r>
            </a:p>
          </p:txBody>
        </p:sp>
        <p:sp>
          <p:nvSpPr>
            <p:cNvPr id="33804" name="文本框 34"/>
            <p:cNvSpPr txBox="1"/>
            <p:nvPr/>
          </p:nvSpPr>
          <p:spPr>
            <a:xfrm>
              <a:off x="1288596" y="1745695"/>
              <a:ext cx="2530687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8" y="2397599"/>
              <a:ext cx="4578494" cy="2539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3796" name="矩形 22"/>
          <p:cNvSpPr/>
          <p:nvPr/>
        </p:nvSpPr>
        <p:spPr>
          <a:xfrm>
            <a:off x="900113" y="123825"/>
            <a:ext cx="575945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3797" name="组合 17"/>
          <p:cNvGrpSpPr/>
          <p:nvPr/>
        </p:nvGrpSpPr>
        <p:grpSpPr>
          <a:xfrm>
            <a:off x="107950" y="3148013"/>
            <a:ext cx="5691188" cy="1030287"/>
            <a:chOff x="448295" y="4006861"/>
            <a:chExt cx="5691608" cy="1029693"/>
          </a:xfrm>
        </p:grpSpPr>
        <p:sp>
          <p:nvSpPr>
            <p:cNvPr id="33800" name="文本框 23"/>
            <p:cNvSpPr txBox="1"/>
            <p:nvPr/>
          </p:nvSpPr>
          <p:spPr>
            <a:xfrm>
              <a:off x="448295" y="4006861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08645" y="4527261"/>
              <a:ext cx="553125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3802" name="文本框 30"/>
            <p:cNvSpPr txBox="1"/>
            <p:nvPr/>
          </p:nvSpPr>
          <p:spPr>
            <a:xfrm>
              <a:off x="533232" y="4575073"/>
              <a:ext cx="4900615" cy="461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379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0" y="1851025"/>
            <a:ext cx="5211763" cy="23764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9" name="矩形 17"/>
          <p:cNvSpPr/>
          <p:nvPr/>
        </p:nvSpPr>
        <p:spPr>
          <a:xfrm>
            <a:off x="6877050" y="2579688"/>
            <a:ext cx="539750" cy="2079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ts val="900"/>
              </a:lnSpc>
            </a:pPr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下廉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6"/>
          <p:cNvGrpSpPr/>
          <p:nvPr/>
        </p:nvGrpSpPr>
        <p:grpSpPr>
          <a:xfrm>
            <a:off x="179388" y="600075"/>
            <a:ext cx="6337300" cy="1006475"/>
            <a:chOff x="1281557" y="1470132"/>
            <a:chExt cx="4992793" cy="1450648"/>
          </a:xfrm>
        </p:grpSpPr>
        <p:sp>
          <p:nvSpPr>
            <p:cNvPr id="35854" name="文本框 27"/>
            <p:cNvSpPr txBox="1"/>
            <p:nvPr/>
          </p:nvSpPr>
          <p:spPr>
            <a:xfrm>
              <a:off x="1281557" y="2300088"/>
              <a:ext cx="4992793" cy="62069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肘横纹下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寸，阳溪与曲池连线上。</a:t>
              </a:r>
            </a:p>
          </p:txBody>
        </p:sp>
        <p:sp>
          <p:nvSpPr>
            <p:cNvPr id="3585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367" y="2238930"/>
              <a:ext cx="481644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5843" name="组合 32"/>
          <p:cNvGrpSpPr/>
          <p:nvPr/>
        </p:nvGrpSpPr>
        <p:grpSpPr>
          <a:xfrm>
            <a:off x="179388" y="1635125"/>
            <a:ext cx="6192837" cy="1658938"/>
            <a:chOff x="1288596" y="1745695"/>
            <a:chExt cx="4992793" cy="2210362"/>
          </a:xfrm>
        </p:grpSpPr>
        <p:sp>
          <p:nvSpPr>
            <p:cNvPr id="35851" name="文本框 33"/>
            <p:cNvSpPr txBox="1"/>
            <p:nvPr/>
          </p:nvSpPr>
          <p:spPr>
            <a:xfrm>
              <a:off x="1288596" y="2479086"/>
              <a:ext cx="4992793" cy="147697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腹痛，肠鸣。</a:t>
              </a:r>
            </a:p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肩臂酸痛、麻木。</a:t>
              </a:r>
            </a:p>
          </p:txBody>
        </p:sp>
        <p:sp>
          <p:nvSpPr>
            <p:cNvPr id="35852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986" y="2397170"/>
              <a:ext cx="4576834" cy="2749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5844" name="矩形 22"/>
          <p:cNvSpPr/>
          <p:nvPr/>
        </p:nvSpPr>
        <p:spPr>
          <a:xfrm>
            <a:off x="900113" y="123825"/>
            <a:ext cx="61928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上廉（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35845" name="组合 15"/>
          <p:cNvGrpSpPr/>
          <p:nvPr/>
        </p:nvGrpSpPr>
        <p:grpSpPr>
          <a:xfrm>
            <a:off x="107950" y="3363913"/>
            <a:ext cx="5832475" cy="989012"/>
            <a:chOff x="410128" y="3380605"/>
            <a:chExt cx="5452812" cy="988584"/>
          </a:xfrm>
        </p:grpSpPr>
        <p:sp>
          <p:nvSpPr>
            <p:cNvPr id="35848" name="文本框 23"/>
            <p:cNvSpPr txBox="1"/>
            <p:nvPr/>
          </p:nvSpPr>
          <p:spPr>
            <a:xfrm>
              <a:off x="410128" y="3380605"/>
              <a:ext cx="4653773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10490" y="3910601"/>
              <a:ext cx="52524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850" name="文本框 30"/>
            <p:cNvSpPr txBox="1"/>
            <p:nvPr/>
          </p:nvSpPr>
          <p:spPr>
            <a:xfrm>
              <a:off x="446202" y="3938432"/>
              <a:ext cx="4653773" cy="4307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2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5846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6475" y="1649413"/>
            <a:ext cx="5732463" cy="2613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7" name="矩形 17"/>
          <p:cNvSpPr/>
          <p:nvPr/>
        </p:nvSpPr>
        <p:spPr>
          <a:xfrm>
            <a:off x="7129463" y="2632075"/>
            <a:ext cx="407987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上廉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6"/>
          <p:cNvGrpSpPr/>
          <p:nvPr/>
        </p:nvGrpSpPr>
        <p:grpSpPr>
          <a:xfrm>
            <a:off x="323850" y="627063"/>
            <a:ext cx="5734050" cy="1050925"/>
            <a:chOff x="1284179" y="1470132"/>
            <a:chExt cx="4992793" cy="1443898"/>
          </a:xfrm>
        </p:grpSpPr>
        <p:sp>
          <p:nvSpPr>
            <p:cNvPr id="37902" name="文本框 27"/>
            <p:cNvSpPr txBox="1"/>
            <p:nvPr/>
          </p:nvSpPr>
          <p:spPr>
            <a:xfrm>
              <a:off x="1284179" y="2279731"/>
              <a:ext cx="4992793" cy="634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寸，阳溪与曲池连线上。</a:t>
              </a:r>
            </a:p>
          </p:txBody>
        </p:sp>
        <p:sp>
          <p:nvSpPr>
            <p:cNvPr id="3790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615" y="2237884"/>
              <a:ext cx="481586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891" name="组合 32"/>
          <p:cNvGrpSpPr/>
          <p:nvPr/>
        </p:nvGrpSpPr>
        <p:grpSpPr>
          <a:xfrm>
            <a:off x="323850" y="1639888"/>
            <a:ext cx="5618163" cy="1806575"/>
            <a:chOff x="1288596" y="1745695"/>
            <a:chExt cx="4680327" cy="2407870"/>
          </a:xfrm>
        </p:grpSpPr>
        <p:sp>
          <p:nvSpPr>
            <p:cNvPr id="37899" name="文本框 33"/>
            <p:cNvSpPr txBox="1"/>
            <p:nvPr/>
          </p:nvSpPr>
          <p:spPr>
            <a:xfrm>
              <a:off x="1350499" y="2553197"/>
              <a:ext cx="2817241" cy="1600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齿痛，颊肿。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肘臂疼痛、不遂，肩背痛，腰痛。</a:t>
              </a:r>
            </a:p>
          </p:txBody>
        </p:sp>
        <p:sp>
          <p:nvSpPr>
            <p:cNvPr id="3790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429" y="2397386"/>
              <a:ext cx="4578494" cy="2539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7892" name="矩形 22"/>
          <p:cNvSpPr/>
          <p:nvPr/>
        </p:nvSpPr>
        <p:spPr>
          <a:xfrm>
            <a:off x="900113" y="123825"/>
            <a:ext cx="77041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手三里*（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grpSp>
        <p:nvGrpSpPr>
          <p:cNvPr id="37893" name="组合 17"/>
          <p:cNvGrpSpPr/>
          <p:nvPr/>
        </p:nvGrpSpPr>
        <p:grpSpPr>
          <a:xfrm>
            <a:off x="250825" y="3486150"/>
            <a:ext cx="5692775" cy="1030288"/>
            <a:chOff x="421674" y="3762282"/>
            <a:chExt cx="5691608" cy="1029693"/>
          </a:xfrm>
        </p:grpSpPr>
        <p:sp>
          <p:nvSpPr>
            <p:cNvPr id="37896" name="文本框 23"/>
            <p:cNvSpPr txBox="1"/>
            <p:nvPr/>
          </p:nvSpPr>
          <p:spPr>
            <a:xfrm>
              <a:off x="421674" y="3762282"/>
              <a:ext cx="4900615" cy="5320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581979" y="4282681"/>
              <a:ext cx="5531303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7898" name="文本框 30"/>
            <p:cNvSpPr txBox="1"/>
            <p:nvPr/>
          </p:nvSpPr>
          <p:spPr>
            <a:xfrm>
              <a:off x="506611" y="4330494"/>
              <a:ext cx="4900615" cy="4614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0.8-1.2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7894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638" y="2128838"/>
            <a:ext cx="5003800" cy="2282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5" name="矩形 17"/>
          <p:cNvSpPr/>
          <p:nvPr/>
        </p:nvSpPr>
        <p:spPr>
          <a:xfrm>
            <a:off x="7500938" y="2787650"/>
            <a:ext cx="479425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手三里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组合 16"/>
          <p:cNvGrpSpPr/>
          <p:nvPr/>
        </p:nvGrpSpPr>
        <p:grpSpPr>
          <a:xfrm>
            <a:off x="34925" y="700088"/>
            <a:ext cx="6985000" cy="1050925"/>
            <a:chOff x="1284178" y="1470132"/>
            <a:chExt cx="6080647" cy="1444097"/>
          </a:xfrm>
        </p:grpSpPr>
        <p:sp>
          <p:nvSpPr>
            <p:cNvPr id="39950" name="文本框 27"/>
            <p:cNvSpPr txBox="1"/>
            <p:nvPr/>
          </p:nvSpPr>
          <p:spPr>
            <a:xfrm>
              <a:off x="1284178" y="2279730"/>
              <a:ext cx="6080647" cy="6344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在肘横纹外侧端，尺泽与肱骨外上髁连线的中点处。</a:t>
              </a:r>
            </a:p>
          </p:txBody>
        </p:sp>
        <p:sp>
          <p:nvSpPr>
            <p:cNvPr id="3995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590" y="2237990"/>
              <a:ext cx="481614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9939" name="组合 32"/>
          <p:cNvGrpSpPr/>
          <p:nvPr/>
        </p:nvGrpSpPr>
        <p:grpSpPr>
          <a:xfrm>
            <a:off x="34925" y="1620838"/>
            <a:ext cx="5661025" cy="2174875"/>
            <a:chOff x="1266217" y="1745695"/>
            <a:chExt cx="4714966" cy="2900287"/>
          </a:xfrm>
        </p:grpSpPr>
        <p:sp>
          <p:nvSpPr>
            <p:cNvPr id="39947" name="文本框 33"/>
            <p:cNvSpPr txBox="1"/>
            <p:nvPr/>
          </p:nvSpPr>
          <p:spPr>
            <a:xfrm>
              <a:off x="1266217" y="2553197"/>
              <a:ext cx="4714966" cy="20927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咽喉肿痛，齿痛，目疾。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瘾疹，湿疹，瘰疬。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热病，惊痫。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④ 手臂肿痛，上肢不遂。</a:t>
              </a:r>
            </a:p>
          </p:txBody>
        </p:sp>
        <p:sp>
          <p:nvSpPr>
            <p:cNvPr id="3994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504" y="2397730"/>
              <a:ext cx="4578780" cy="2540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9940" name="矩形 22"/>
          <p:cNvSpPr/>
          <p:nvPr/>
        </p:nvSpPr>
        <p:spPr>
          <a:xfrm>
            <a:off x="900113" y="123825"/>
            <a:ext cx="7200900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曲池*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合穴</a:t>
            </a:r>
            <a:endParaRPr lang="zh-CN" altLang="en-US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9941" name="组合 15"/>
          <p:cNvGrpSpPr/>
          <p:nvPr/>
        </p:nvGrpSpPr>
        <p:grpSpPr>
          <a:xfrm>
            <a:off x="34925" y="3703638"/>
            <a:ext cx="5691188" cy="1030287"/>
            <a:chOff x="323850" y="3292475"/>
            <a:chExt cx="5691188" cy="1029990"/>
          </a:xfrm>
        </p:grpSpPr>
        <p:sp>
          <p:nvSpPr>
            <p:cNvPr id="39944" name="文本框 23"/>
            <p:cNvSpPr txBox="1"/>
            <p:nvPr/>
          </p:nvSpPr>
          <p:spPr>
            <a:xfrm>
              <a:off x="323850" y="3292475"/>
              <a:ext cx="4900613" cy="5318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484188" y="3813025"/>
              <a:ext cx="55308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9946" name="文本框 30"/>
            <p:cNvSpPr txBox="1"/>
            <p:nvPr/>
          </p:nvSpPr>
          <p:spPr>
            <a:xfrm>
              <a:off x="323850" y="3860800"/>
              <a:ext cx="4900612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3994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738" y="1995488"/>
            <a:ext cx="5268912" cy="2401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3" name="矩形 17"/>
          <p:cNvSpPr/>
          <p:nvPr/>
        </p:nvSpPr>
        <p:spPr>
          <a:xfrm>
            <a:off x="7967663" y="2716213"/>
            <a:ext cx="360362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曲池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组合 16"/>
          <p:cNvGrpSpPr/>
          <p:nvPr/>
        </p:nvGrpSpPr>
        <p:grpSpPr>
          <a:xfrm>
            <a:off x="34925" y="555625"/>
            <a:ext cx="5689600" cy="965200"/>
            <a:chOff x="1284179" y="1470132"/>
            <a:chExt cx="4992793" cy="1326513"/>
          </a:xfrm>
        </p:grpSpPr>
        <p:sp>
          <p:nvSpPr>
            <p:cNvPr id="42000" name="文本框 27"/>
            <p:cNvSpPr txBox="1"/>
            <p:nvPr/>
          </p:nvSpPr>
          <p:spPr>
            <a:xfrm>
              <a:off x="1284179" y="2162400"/>
              <a:ext cx="4992793" cy="6342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屈肘，曲池外上方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寸，当肱骨边缘处。</a:t>
              </a:r>
            </a:p>
          </p:txBody>
        </p:sp>
        <p:sp>
          <p:nvSpPr>
            <p:cNvPr id="42001" name="文本框 28"/>
            <p:cNvSpPr txBox="1"/>
            <p:nvPr/>
          </p:nvSpPr>
          <p:spPr>
            <a:xfrm>
              <a:off x="1315588" y="1470132"/>
              <a:ext cx="2971800" cy="7307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446" y="2161491"/>
              <a:ext cx="459715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1987" name="组合 32"/>
          <p:cNvGrpSpPr/>
          <p:nvPr/>
        </p:nvGrpSpPr>
        <p:grpSpPr>
          <a:xfrm>
            <a:off x="49213" y="1563688"/>
            <a:ext cx="4522787" cy="1008062"/>
            <a:chOff x="1248864" y="1745695"/>
            <a:chExt cx="4992793" cy="1344832"/>
          </a:xfrm>
        </p:grpSpPr>
        <p:sp>
          <p:nvSpPr>
            <p:cNvPr id="41997" name="文本框 33"/>
            <p:cNvSpPr txBox="1"/>
            <p:nvPr/>
          </p:nvSpPr>
          <p:spPr>
            <a:xfrm>
              <a:off x="1248864" y="2474661"/>
              <a:ext cx="4992793" cy="6158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肘臂酸痛、麻木、挛急。</a:t>
              </a:r>
            </a:p>
          </p:txBody>
        </p:sp>
        <p:sp>
          <p:nvSpPr>
            <p:cNvPr id="41998" name="文本框 34"/>
            <p:cNvSpPr txBox="1"/>
            <p:nvPr/>
          </p:nvSpPr>
          <p:spPr>
            <a:xfrm>
              <a:off x="1288597" y="1745695"/>
              <a:ext cx="2530686" cy="7097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4" y="2393756"/>
              <a:ext cx="4577458" cy="2541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1988" name="矩形 22"/>
          <p:cNvSpPr/>
          <p:nvPr/>
        </p:nvSpPr>
        <p:spPr>
          <a:xfrm>
            <a:off x="900113" y="200025"/>
            <a:ext cx="6048375" cy="477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3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肘髎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1989" name="组合 15"/>
          <p:cNvGrpSpPr/>
          <p:nvPr/>
        </p:nvGrpSpPr>
        <p:grpSpPr>
          <a:xfrm>
            <a:off x="34925" y="2682875"/>
            <a:ext cx="4824413" cy="1041400"/>
            <a:chOff x="447675" y="3906614"/>
            <a:chExt cx="5095875" cy="1040970"/>
          </a:xfrm>
        </p:grpSpPr>
        <p:sp>
          <p:nvSpPr>
            <p:cNvPr id="41994" name="文本框 23"/>
            <p:cNvSpPr txBox="1"/>
            <p:nvPr/>
          </p:nvSpPr>
          <p:spPr>
            <a:xfrm>
              <a:off x="447675" y="3906614"/>
              <a:ext cx="4368800" cy="5319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13681" y="4438207"/>
              <a:ext cx="49298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996" name="文本框 30"/>
            <p:cNvSpPr txBox="1"/>
            <p:nvPr/>
          </p:nvSpPr>
          <p:spPr>
            <a:xfrm>
              <a:off x="448370" y="4486051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1990" name="图片 18"/>
          <p:cNvPicPr>
            <a:picLocks noChangeAspect="1"/>
          </p:cNvPicPr>
          <p:nvPr/>
        </p:nvPicPr>
        <p:blipFill>
          <a:blip r:embed="rId3"/>
          <a:srcRect t="15733" b="19089"/>
          <a:stretch>
            <a:fillRect/>
          </a:stretch>
        </p:blipFill>
        <p:spPr>
          <a:xfrm>
            <a:off x="5945188" y="50800"/>
            <a:ext cx="3203575" cy="2089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1" name="矩形 20"/>
          <p:cNvSpPr/>
          <p:nvPr/>
        </p:nvSpPr>
        <p:spPr>
          <a:xfrm>
            <a:off x="6526213" y="555625"/>
            <a:ext cx="282575" cy="1682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en-US" sz="1100" b="1" dirty="0">
                <a:solidFill>
                  <a:srgbClr val="C00000"/>
                </a:solidFill>
                <a:latin typeface="宋体" panose="02010600030101010101" pitchFamily="2" charset="-122"/>
              </a:rPr>
              <a:t>肘髎</a:t>
            </a:r>
          </a:p>
        </p:txBody>
      </p:sp>
      <p:pic>
        <p:nvPicPr>
          <p:cNvPr id="41992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3988" y="1995488"/>
            <a:ext cx="5184775" cy="2363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3" name="矩形 19"/>
          <p:cNvSpPr/>
          <p:nvPr/>
        </p:nvSpPr>
        <p:spPr>
          <a:xfrm>
            <a:off x="8609013" y="2932113"/>
            <a:ext cx="358775" cy="2143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肘髎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034" name="组合 16"/>
          <p:cNvGrpSpPr/>
          <p:nvPr/>
        </p:nvGrpSpPr>
        <p:grpSpPr>
          <a:xfrm>
            <a:off x="250825" y="842963"/>
            <a:ext cx="5111750" cy="1050925"/>
            <a:chOff x="1284179" y="1470132"/>
            <a:chExt cx="4992793" cy="1443787"/>
          </a:xfrm>
        </p:grpSpPr>
        <p:sp>
          <p:nvSpPr>
            <p:cNvPr id="44046" name="文本框 27"/>
            <p:cNvSpPr txBox="1"/>
            <p:nvPr/>
          </p:nvSpPr>
          <p:spPr>
            <a:xfrm>
              <a:off x="1284179" y="2279731"/>
              <a:ext cx="4992793" cy="634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寸，曲池与肩髃连线上。</a:t>
              </a:r>
            </a:p>
          </p:txBody>
        </p:sp>
        <p:sp>
          <p:nvSpPr>
            <p:cNvPr id="4404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2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4035" name="组合 32"/>
          <p:cNvGrpSpPr/>
          <p:nvPr/>
        </p:nvGrpSpPr>
        <p:grpSpPr>
          <a:xfrm>
            <a:off x="265113" y="1876425"/>
            <a:ext cx="5099050" cy="1416050"/>
            <a:chOff x="1288596" y="1745695"/>
            <a:chExt cx="4993474" cy="1888133"/>
          </a:xfrm>
        </p:grpSpPr>
        <p:sp>
          <p:nvSpPr>
            <p:cNvPr id="44043" name="文本框 33"/>
            <p:cNvSpPr txBox="1"/>
            <p:nvPr/>
          </p:nvSpPr>
          <p:spPr>
            <a:xfrm>
              <a:off x="1289277" y="2525806"/>
              <a:ext cx="4992793" cy="11080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瘰疬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肘臂挛急。</a:t>
              </a:r>
            </a:p>
          </p:txBody>
        </p:sp>
        <p:sp>
          <p:nvSpPr>
            <p:cNvPr id="44044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7651"/>
              <a:ext cx="4578387" cy="2540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4036" name="矩形 22"/>
          <p:cNvSpPr/>
          <p:nvPr/>
        </p:nvSpPr>
        <p:spPr>
          <a:xfrm>
            <a:off x="900113" y="200025"/>
            <a:ext cx="6767512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手五里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4037" name="组合 15"/>
          <p:cNvGrpSpPr/>
          <p:nvPr/>
        </p:nvGrpSpPr>
        <p:grpSpPr>
          <a:xfrm>
            <a:off x="179388" y="3435350"/>
            <a:ext cx="4792662" cy="1041400"/>
            <a:chOff x="471488" y="3319463"/>
            <a:chExt cx="4792662" cy="1041102"/>
          </a:xfrm>
        </p:grpSpPr>
        <p:sp>
          <p:nvSpPr>
            <p:cNvPr id="44040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124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4042" name="文本框 30"/>
            <p:cNvSpPr txBox="1"/>
            <p:nvPr/>
          </p:nvSpPr>
          <p:spPr>
            <a:xfrm>
              <a:off x="471612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避开动脉，直刺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4038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538" y="1893888"/>
            <a:ext cx="4598987" cy="2478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9" name="矩形 18"/>
          <p:cNvSpPr/>
          <p:nvPr/>
        </p:nvSpPr>
        <p:spPr>
          <a:xfrm>
            <a:off x="5607050" y="3911600"/>
            <a:ext cx="549275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手五里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组合 16"/>
          <p:cNvGrpSpPr/>
          <p:nvPr/>
        </p:nvGrpSpPr>
        <p:grpSpPr>
          <a:xfrm>
            <a:off x="107950" y="771525"/>
            <a:ext cx="5111750" cy="1050925"/>
            <a:chOff x="1284179" y="1470132"/>
            <a:chExt cx="4992793" cy="1443787"/>
          </a:xfrm>
        </p:grpSpPr>
        <p:sp>
          <p:nvSpPr>
            <p:cNvPr id="46094" name="文本框 27"/>
            <p:cNvSpPr txBox="1"/>
            <p:nvPr/>
          </p:nvSpPr>
          <p:spPr>
            <a:xfrm>
              <a:off x="1284179" y="2279731"/>
              <a:ext cx="4992793" cy="634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曲池上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7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寸，三角肌前缘处。</a:t>
              </a:r>
            </a:p>
          </p:txBody>
        </p:sp>
        <p:sp>
          <p:nvSpPr>
            <p:cNvPr id="4609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2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083" name="组合 32"/>
          <p:cNvGrpSpPr/>
          <p:nvPr/>
        </p:nvGrpSpPr>
        <p:grpSpPr>
          <a:xfrm>
            <a:off x="107950" y="1708150"/>
            <a:ext cx="5099050" cy="1784350"/>
            <a:chOff x="1218768" y="1745695"/>
            <a:chExt cx="4992793" cy="2381462"/>
          </a:xfrm>
        </p:grpSpPr>
        <p:sp>
          <p:nvSpPr>
            <p:cNvPr id="46091" name="文本框 33"/>
            <p:cNvSpPr txBox="1"/>
            <p:nvPr/>
          </p:nvSpPr>
          <p:spPr>
            <a:xfrm>
              <a:off x="1218768" y="2525807"/>
              <a:ext cx="4992793" cy="1601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瘰疬。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目疾。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肩臂疼痛、不举。</a:t>
              </a:r>
            </a:p>
          </p:txBody>
        </p:sp>
        <p:sp>
          <p:nvSpPr>
            <p:cNvPr id="46092" name="文本框 34"/>
            <p:cNvSpPr txBox="1"/>
            <p:nvPr/>
          </p:nvSpPr>
          <p:spPr>
            <a:xfrm>
              <a:off x="1218768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309" y="2398266"/>
              <a:ext cx="4577763" cy="254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6084" name="矩形 22"/>
          <p:cNvSpPr/>
          <p:nvPr/>
        </p:nvSpPr>
        <p:spPr>
          <a:xfrm>
            <a:off x="900113" y="200025"/>
            <a:ext cx="66246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臂臑*（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6085" name="组合 15"/>
          <p:cNvGrpSpPr/>
          <p:nvPr/>
        </p:nvGrpSpPr>
        <p:grpSpPr>
          <a:xfrm>
            <a:off x="60325" y="3435350"/>
            <a:ext cx="4840288" cy="1041400"/>
            <a:chOff x="424756" y="3319463"/>
            <a:chExt cx="4839394" cy="1041102"/>
          </a:xfrm>
        </p:grpSpPr>
        <p:sp>
          <p:nvSpPr>
            <p:cNvPr id="46088" name="文本框 23"/>
            <p:cNvSpPr txBox="1"/>
            <p:nvPr/>
          </p:nvSpPr>
          <p:spPr>
            <a:xfrm>
              <a:off x="424756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5855" y="3851124"/>
              <a:ext cx="462829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6090" name="文本框 30"/>
            <p:cNvSpPr txBox="1"/>
            <p:nvPr/>
          </p:nvSpPr>
          <p:spPr>
            <a:xfrm>
              <a:off x="471612" y="3898900"/>
              <a:ext cx="436880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直刺或向上斜刺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0.8-1.5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46086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0488" y="1492250"/>
            <a:ext cx="5214937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7" name="矩形 17"/>
          <p:cNvSpPr/>
          <p:nvPr/>
        </p:nvSpPr>
        <p:spPr>
          <a:xfrm>
            <a:off x="6205538" y="3797300"/>
            <a:ext cx="41592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臂臑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912938"/>
            <a:ext cx="4545013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1" name="矩形 17"/>
          <p:cNvSpPr/>
          <p:nvPr/>
        </p:nvSpPr>
        <p:spPr>
          <a:xfrm>
            <a:off x="7713663" y="1984375"/>
            <a:ext cx="43180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肩髃</a:t>
            </a:r>
          </a:p>
        </p:txBody>
      </p:sp>
      <p:grpSp>
        <p:nvGrpSpPr>
          <p:cNvPr id="48132" name="组合 16"/>
          <p:cNvGrpSpPr/>
          <p:nvPr/>
        </p:nvGrpSpPr>
        <p:grpSpPr>
          <a:xfrm>
            <a:off x="34925" y="782638"/>
            <a:ext cx="7273925" cy="1666875"/>
            <a:chOff x="1284179" y="1470132"/>
            <a:chExt cx="5440864" cy="2289846"/>
          </a:xfrm>
        </p:grpSpPr>
        <p:sp>
          <p:nvSpPr>
            <p:cNvPr id="48142" name="文本框 27"/>
            <p:cNvSpPr txBox="1"/>
            <p:nvPr/>
          </p:nvSpPr>
          <p:spPr>
            <a:xfrm>
              <a:off x="1284179" y="2279732"/>
              <a:ext cx="5440864" cy="148024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肩峰外侧缘前端与肱骨大结节两骨间凹陷中。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取法：屈臂外展，肩峰外侧缘前后端呈现两个凹陷，前一较深凹陷即本穴，后一凹陷为肩髎。</a:t>
              </a:r>
            </a:p>
          </p:txBody>
        </p:sp>
        <p:sp>
          <p:nvSpPr>
            <p:cNvPr id="4814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049" y="2237776"/>
              <a:ext cx="459777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8133" name="组合 32"/>
          <p:cNvGrpSpPr/>
          <p:nvPr/>
        </p:nvGrpSpPr>
        <p:grpSpPr>
          <a:xfrm>
            <a:off x="34925" y="2500313"/>
            <a:ext cx="5133975" cy="1414462"/>
            <a:chOff x="1288596" y="1745695"/>
            <a:chExt cx="5027083" cy="1888741"/>
          </a:xfrm>
        </p:grpSpPr>
        <p:sp>
          <p:nvSpPr>
            <p:cNvPr id="48139" name="文本框 33"/>
            <p:cNvSpPr txBox="1"/>
            <p:nvPr/>
          </p:nvSpPr>
          <p:spPr>
            <a:xfrm>
              <a:off x="1322886" y="2525808"/>
              <a:ext cx="4992793" cy="11086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风疹。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上肢不遂，肩臂疼痛。</a:t>
              </a:r>
            </a:p>
          </p:txBody>
        </p:sp>
        <p:sp>
          <p:nvSpPr>
            <p:cNvPr id="48140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8593"/>
              <a:ext cx="4577848" cy="2543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134" name="矩形 22"/>
          <p:cNvSpPr/>
          <p:nvPr/>
        </p:nvSpPr>
        <p:spPr>
          <a:xfrm>
            <a:off x="846138" y="306388"/>
            <a:ext cx="6408737" cy="477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3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肩髃*（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手阳明、阳蹻交会穴</a:t>
            </a:r>
            <a:endParaRPr lang="zh-CN" altLang="en-US" sz="1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8135" name="组合 15"/>
          <p:cNvGrpSpPr/>
          <p:nvPr/>
        </p:nvGrpSpPr>
        <p:grpSpPr>
          <a:xfrm>
            <a:off x="34925" y="3833813"/>
            <a:ext cx="4792663" cy="1041400"/>
            <a:chOff x="471488" y="3319463"/>
            <a:chExt cx="4792662" cy="1040970"/>
          </a:xfrm>
        </p:grpSpPr>
        <p:sp>
          <p:nvSpPr>
            <p:cNvPr id="48136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055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8138" name="文本框 30"/>
            <p:cNvSpPr txBox="1"/>
            <p:nvPr/>
          </p:nvSpPr>
          <p:spPr>
            <a:xfrm>
              <a:off x="543496" y="3898900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直刺或向下斜刺，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0.8-1.5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</p:spTree>
  </p:cSld>
  <p:clrMapOvr>
    <a:masterClrMapping/>
  </p:clrMapOvr>
  <p:transition spd="slow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787"/>
          </a:xfrm>
        </p:grpSpPr>
        <p:sp>
          <p:nvSpPr>
            <p:cNvPr id="50190" name="文本框 27"/>
            <p:cNvSpPr txBox="1"/>
            <p:nvPr/>
          </p:nvSpPr>
          <p:spPr>
            <a:xfrm>
              <a:off x="1284179" y="2279731"/>
              <a:ext cx="4992793" cy="634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锁骨肩峰端与肩胛冈之间凹陷中。</a:t>
              </a:r>
            </a:p>
          </p:txBody>
        </p:sp>
        <p:sp>
          <p:nvSpPr>
            <p:cNvPr id="50191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2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0179" name="组合 32"/>
          <p:cNvGrpSpPr/>
          <p:nvPr/>
        </p:nvGrpSpPr>
        <p:grpSpPr>
          <a:xfrm>
            <a:off x="250825" y="2092325"/>
            <a:ext cx="5099050" cy="1046163"/>
            <a:chOff x="1288596" y="1745695"/>
            <a:chExt cx="4993474" cy="1396017"/>
          </a:xfrm>
        </p:grpSpPr>
        <p:sp>
          <p:nvSpPr>
            <p:cNvPr id="50187" name="文本框 33"/>
            <p:cNvSpPr txBox="1"/>
            <p:nvPr/>
          </p:nvSpPr>
          <p:spPr>
            <a:xfrm>
              <a:off x="1289277" y="2525808"/>
              <a:ext cx="4992793" cy="6159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肩痛不举。</a:t>
              </a:r>
            </a:p>
          </p:txBody>
        </p:sp>
        <p:sp>
          <p:nvSpPr>
            <p:cNvPr id="50188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8158"/>
              <a:ext cx="4578388" cy="25421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0180" name="矩形 22"/>
          <p:cNvSpPr/>
          <p:nvPr/>
        </p:nvSpPr>
        <p:spPr>
          <a:xfrm>
            <a:off x="827088" y="323850"/>
            <a:ext cx="6048375" cy="477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3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巨骨（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手阳明、阳蹻交会穴</a:t>
            </a:r>
            <a:endParaRPr lang="zh-CN" altLang="en-US" sz="1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0181" name="组合 15"/>
          <p:cNvGrpSpPr/>
          <p:nvPr/>
        </p:nvGrpSpPr>
        <p:grpSpPr>
          <a:xfrm>
            <a:off x="179388" y="3076575"/>
            <a:ext cx="4792662" cy="1409700"/>
            <a:chOff x="471488" y="3319463"/>
            <a:chExt cx="4792662" cy="1410195"/>
          </a:xfrm>
        </p:grpSpPr>
        <p:sp>
          <p:nvSpPr>
            <p:cNvPr id="50184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463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0186" name="文本框 30"/>
            <p:cNvSpPr txBox="1"/>
            <p:nvPr/>
          </p:nvSpPr>
          <p:spPr>
            <a:xfrm>
              <a:off x="471612" y="3898899"/>
              <a:ext cx="4368800" cy="8307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直刺，微斜向外下方，进针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018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7675" y="868363"/>
            <a:ext cx="3381375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3" name="矩形 17"/>
          <p:cNvSpPr/>
          <p:nvPr/>
        </p:nvSpPr>
        <p:spPr>
          <a:xfrm>
            <a:off x="6513513" y="1023938"/>
            <a:ext cx="361950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巨骨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组合 16"/>
          <p:cNvGrpSpPr/>
          <p:nvPr/>
        </p:nvGrpSpPr>
        <p:grpSpPr>
          <a:xfrm>
            <a:off x="107950" y="627063"/>
            <a:ext cx="5111750" cy="1666875"/>
            <a:chOff x="1284179" y="1470132"/>
            <a:chExt cx="4992793" cy="2288532"/>
          </a:xfrm>
        </p:grpSpPr>
        <p:sp>
          <p:nvSpPr>
            <p:cNvPr id="52238" name="文本框 27"/>
            <p:cNvSpPr txBox="1"/>
            <p:nvPr/>
          </p:nvSpPr>
          <p:spPr>
            <a:xfrm>
              <a:off x="1284179" y="2279731"/>
              <a:ext cx="4992793" cy="14789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横平环状软骨， 胸锁乳突肌后缘。</a:t>
              </a:r>
            </a:p>
            <a:p>
              <a:pPr eaLnBrk="1" hangingPunct="1"/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取法：扶突（</a:t>
              </a:r>
              <a:r>
                <a:rPr lang="en-US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LI18</a:t>
              </a:r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）直下，横平水突（</a:t>
              </a:r>
              <a:r>
                <a:rPr lang="en-US" altLang="zh-CN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ST10</a:t>
              </a:r>
              <a:r>
                <a:rPr lang="zh-CN" altLang="en-US" sz="20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）。</a:t>
              </a:r>
            </a:p>
          </p:txBody>
        </p:sp>
        <p:sp>
          <p:nvSpPr>
            <p:cNvPr id="5223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33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2227" name="组合 32"/>
          <p:cNvGrpSpPr/>
          <p:nvPr/>
        </p:nvGrpSpPr>
        <p:grpSpPr>
          <a:xfrm>
            <a:off x="107950" y="2379663"/>
            <a:ext cx="5133975" cy="1416050"/>
            <a:chOff x="1288596" y="1745695"/>
            <a:chExt cx="5027083" cy="1888741"/>
          </a:xfrm>
        </p:grpSpPr>
        <p:sp>
          <p:nvSpPr>
            <p:cNvPr id="52235" name="文本框 33"/>
            <p:cNvSpPr txBox="1"/>
            <p:nvPr/>
          </p:nvSpPr>
          <p:spPr>
            <a:xfrm>
              <a:off x="1322886" y="2525808"/>
              <a:ext cx="4992793" cy="11086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咽喉肿痛，暴喑，呃逆。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瘰疬，瘿气。</a:t>
              </a:r>
            </a:p>
          </p:txBody>
        </p:sp>
        <p:sp>
          <p:nvSpPr>
            <p:cNvPr id="52236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190" y="2397861"/>
              <a:ext cx="4577848" cy="2540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2228" name="矩形 22"/>
          <p:cNvSpPr/>
          <p:nvPr/>
        </p:nvSpPr>
        <p:spPr>
          <a:xfrm>
            <a:off x="900113" y="200025"/>
            <a:ext cx="61928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2229" name="组合 15"/>
          <p:cNvGrpSpPr/>
          <p:nvPr/>
        </p:nvGrpSpPr>
        <p:grpSpPr>
          <a:xfrm>
            <a:off x="107950" y="3762375"/>
            <a:ext cx="4792663" cy="1041400"/>
            <a:chOff x="471488" y="3319463"/>
            <a:chExt cx="4792662" cy="1040969"/>
          </a:xfrm>
        </p:grpSpPr>
        <p:sp>
          <p:nvSpPr>
            <p:cNvPr id="52232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056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2234" name="文本框 30"/>
            <p:cNvSpPr txBox="1"/>
            <p:nvPr/>
          </p:nvSpPr>
          <p:spPr>
            <a:xfrm>
              <a:off x="560388" y="3898899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2230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338" y="987425"/>
            <a:ext cx="3959225" cy="3406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31" name="矩形 17"/>
          <p:cNvSpPr/>
          <p:nvPr/>
        </p:nvSpPr>
        <p:spPr>
          <a:xfrm>
            <a:off x="8080375" y="3530600"/>
            <a:ext cx="360363" cy="184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200" b="1" dirty="0">
                <a:solidFill>
                  <a:srgbClr val="C00000"/>
                </a:solidFill>
                <a:latin typeface="宋体" panose="02010600030101010101" pitchFamily="2" charset="-122"/>
              </a:rPr>
              <a:t>天鼎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组合 16"/>
          <p:cNvGrpSpPr/>
          <p:nvPr/>
        </p:nvGrpSpPr>
        <p:grpSpPr>
          <a:xfrm>
            <a:off x="107950" y="842963"/>
            <a:ext cx="5111750" cy="1050925"/>
            <a:chOff x="1284179" y="1470132"/>
            <a:chExt cx="4992793" cy="1443787"/>
          </a:xfrm>
        </p:grpSpPr>
        <p:sp>
          <p:nvSpPr>
            <p:cNvPr id="54286" name="文本框 27"/>
            <p:cNvSpPr txBox="1"/>
            <p:nvPr/>
          </p:nvSpPr>
          <p:spPr>
            <a:xfrm>
              <a:off x="1284179" y="2279731"/>
              <a:ext cx="4992793" cy="634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横平喉结，胸锁乳突肌前、后缘中间。</a:t>
              </a:r>
            </a:p>
          </p:txBody>
        </p:sp>
        <p:sp>
          <p:nvSpPr>
            <p:cNvPr id="54287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2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275" name="组合 32"/>
          <p:cNvGrpSpPr/>
          <p:nvPr/>
        </p:nvGrpSpPr>
        <p:grpSpPr>
          <a:xfrm>
            <a:off x="107950" y="2092325"/>
            <a:ext cx="5099050" cy="1785938"/>
            <a:chOff x="1288596" y="1745695"/>
            <a:chExt cx="4993474" cy="2380606"/>
          </a:xfrm>
        </p:grpSpPr>
        <p:sp>
          <p:nvSpPr>
            <p:cNvPr id="54283" name="文本框 33"/>
            <p:cNvSpPr txBox="1"/>
            <p:nvPr/>
          </p:nvSpPr>
          <p:spPr>
            <a:xfrm>
              <a:off x="1289277" y="2525806"/>
              <a:ext cx="4992793" cy="160049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咽喉肿痛，暴喑，呃逆。</a:t>
              </a: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咳嗽，气喘。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瘿气。</a:t>
              </a:r>
            </a:p>
          </p:txBody>
        </p:sp>
        <p:sp>
          <p:nvSpPr>
            <p:cNvPr id="54284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7452"/>
              <a:ext cx="4578388" cy="2539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4276" name="矩形 22"/>
          <p:cNvSpPr/>
          <p:nvPr/>
        </p:nvSpPr>
        <p:spPr>
          <a:xfrm>
            <a:off x="900113" y="200025"/>
            <a:ext cx="5400675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扶突（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4277" name="组合 15"/>
          <p:cNvGrpSpPr/>
          <p:nvPr/>
        </p:nvGrpSpPr>
        <p:grpSpPr>
          <a:xfrm>
            <a:off x="107950" y="3835400"/>
            <a:ext cx="4792663" cy="1039813"/>
            <a:chOff x="471488" y="3319463"/>
            <a:chExt cx="4792662" cy="1040970"/>
          </a:xfrm>
        </p:grpSpPr>
        <p:sp>
          <p:nvSpPr>
            <p:cNvPr id="54280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868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4282" name="文本框 30"/>
            <p:cNvSpPr txBox="1"/>
            <p:nvPr/>
          </p:nvSpPr>
          <p:spPr>
            <a:xfrm>
              <a:off x="471612" y="3898900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直刺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0.5-0.8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4278" name="图片 16"/>
          <p:cNvPicPr>
            <a:picLocks noChangeAspect="1"/>
          </p:cNvPicPr>
          <p:nvPr/>
        </p:nvPicPr>
        <p:blipFill>
          <a:blip r:embed="rId3"/>
          <a:srcRect l="9647" t="9814" r="7590" b="1852"/>
          <a:stretch>
            <a:fillRect/>
          </a:stretch>
        </p:blipFill>
        <p:spPr>
          <a:xfrm>
            <a:off x="5287963" y="911225"/>
            <a:ext cx="3762375" cy="3455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矩形 17"/>
          <p:cNvSpPr/>
          <p:nvPr/>
        </p:nvSpPr>
        <p:spPr>
          <a:xfrm>
            <a:off x="8335963" y="3071813"/>
            <a:ext cx="407988" cy="223838"/>
          </a:xfrm>
          <a:prstGeom prst="rect">
            <a:avLst/>
          </a:prstGeom>
          <a:solidFill>
            <a:schemeClr val="bg1"/>
          </a:solidFill>
        </p:spPr>
        <p:txBody>
          <a:bodyPr lIns="0" tIns="0" rIns="0" bIns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45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扶突</a:t>
            </a:r>
            <a:endParaRPr kumimoji="0" lang="zh-CN" altLang="en-US" sz="145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组合 16"/>
          <p:cNvGrpSpPr/>
          <p:nvPr/>
        </p:nvGrpSpPr>
        <p:grpSpPr>
          <a:xfrm>
            <a:off x="107950" y="771525"/>
            <a:ext cx="5111750" cy="1420813"/>
            <a:chOff x="1284179" y="1470132"/>
            <a:chExt cx="4992793" cy="1951137"/>
          </a:xfrm>
        </p:grpSpPr>
        <p:sp>
          <p:nvSpPr>
            <p:cNvPr id="56334" name="文本框 27"/>
            <p:cNvSpPr txBox="1"/>
            <p:nvPr/>
          </p:nvSpPr>
          <p:spPr>
            <a:xfrm>
              <a:off x="1284179" y="2279731"/>
              <a:ext cx="4992793" cy="11415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横平人中沟上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交点，鼻孔外缘直下</a:t>
              </a:r>
              <a:endParaRPr lang="zh-CN" altLang="en-US" sz="24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56335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506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6323" name="组合 32"/>
          <p:cNvGrpSpPr/>
          <p:nvPr/>
        </p:nvGrpSpPr>
        <p:grpSpPr>
          <a:xfrm>
            <a:off x="107950" y="2092325"/>
            <a:ext cx="5099050" cy="1416050"/>
            <a:chOff x="1288596" y="1745695"/>
            <a:chExt cx="4993474" cy="1888741"/>
          </a:xfrm>
        </p:grpSpPr>
        <p:sp>
          <p:nvSpPr>
            <p:cNvPr id="56331" name="文本框 33"/>
            <p:cNvSpPr txBox="1"/>
            <p:nvPr/>
          </p:nvSpPr>
          <p:spPr>
            <a:xfrm>
              <a:off x="1289277" y="2525808"/>
              <a:ext cx="4992793" cy="11086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鼻塞，鼽衄。</a:t>
              </a:r>
            </a:p>
            <a:p>
              <a:pPr eaLnBrk="1" hangingPunct="1"/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口眼喎斜，口噤。</a:t>
              </a:r>
            </a:p>
          </p:txBody>
        </p:sp>
        <p:sp>
          <p:nvSpPr>
            <p:cNvPr id="56332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202" y="2397861"/>
              <a:ext cx="4578388" cy="2540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6324" name="矩形 22"/>
          <p:cNvSpPr/>
          <p:nvPr/>
        </p:nvSpPr>
        <p:spPr>
          <a:xfrm>
            <a:off x="900113" y="200025"/>
            <a:ext cx="7272337" cy="60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4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口禾髎（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LI19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6325" name="组合 15"/>
          <p:cNvGrpSpPr/>
          <p:nvPr/>
        </p:nvGrpSpPr>
        <p:grpSpPr>
          <a:xfrm>
            <a:off x="107950" y="3546475"/>
            <a:ext cx="4864100" cy="1041400"/>
            <a:chOff x="399604" y="3319463"/>
            <a:chExt cx="4864546" cy="1040970"/>
          </a:xfrm>
        </p:grpSpPr>
        <p:sp>
          <p:nvSpPr>
            <p:cNvPr id="56328" name="文本框 23"/>
            <p:cNvSpPr txBox="1"/>
            <p:nvPr/>
          </p:nvSpPr>
          <p:spPr>
            <a:xfrm>
              <a:off x="399604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164" y="3851056"/>
              <a:ext cx="462798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6330" name="文本框 30"/>
            <p:cNvSpPr txBox="1"/>
            <p:nvPr/>
          </p:nvSpPr>
          <p:spPr>
            <a:xfrm>
              <a:off x="423292" y="3898900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平刺或斜刺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0.3-1.0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pic>
        <p:nvPicPr>
          <p:cNvPr id="56326" name="图片 16"/>
          <p:cNvPicPr>
            <a:picLocks noChangeAspect="1"/>
          </p:cNvPicPr>
          <p:nvPr/>
        </p:nvPicPr>
        <p:blipFill>
          <a:blip r:embed="rId3"/>
          <a:srcRect t="7867" r="1624" b="12315"/>
          <a:stretch>
            <a:fillRect/>
          </a:stretch>
        </p:blipFill>
        <p:spPr>
          <a:xfrm>
            <a:off x="5732463" y="339725"/>
            <a:ext cx="3240087" cy="4051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327" name="矩形 17"/>
          <p:cNvSpPr/>
          <p:nvPr/>
        </p:nvSpPr>
        <p:spPr>
          <a:xfrm>
            <a:off x="8396288" y="2860675"/>
            <a:ext cx="677862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Arial" panose="020B0604020202020204" pitchFamily="34" charset="0"/>
              </a:rPr>
              <a:t>口禾髎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图片 18"/>
          <p:cNvPicPr>
            <a:picLocks noChangeAspect="1"/>
          </p:cNvPicPr>
          <p:nvPr/>
        </p:nvPicPr>
        <p:blipFill>
          <a:blip r:embed="rId3"/>
          <a:srcRect t="6149" r="-1074" b="13895"/>
          <a:stretch>
            <a:fillRect/>
          </a:stretch>
        </p:blipFill>
        <p:spPr>
          <a:xfrm>
            <a:off x="5838825" y="596900"/>
            <a:ext cx="3125788" cy="380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8371" name="组合 16"/>
          <p:cNvGrpSpPr/>
          <p:nvPr/>
        </p:nvGrpSpPr>
        <p:grpSpPr>
          <a:xfrm>
            <a:off x="250825" y="1089025"/>
            <a:ext cx="5111750" cy="1050925"/>
            <a:chOff x="1284179" y="1470132"/>
            <a:chExt cx="4992793" cy="1443787"/>
          </a:xfrm>
        </p:grpSpPr>
        <p:sp>
          <p:nvSpPr>
            <p:cNvPr id="58382" name="文本框 27"/>
            <p:cNvSpPr txBox="1"/>
            <p:nvPr/>
          </p:nvSpPr>
          <p:spPr>
            <a:xfrm>
              <a:off x="1284179" y="2279731"/>
              <a:ext cx="4992793" cy="6341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鼻翼外缘中点旁，鼻唇沟中。</a:t>
              </a:r>
            </a:p>
          </p:txBody>
        </p:sp>
        <p:sp>
          <p:nvSpPr>
            <p:cNvPr id="58383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1168" y="2237825"/>
              <a:ext cx="4597401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8372" name="组合 32"/>
          <p:cNvGrpSpPr/>
          <p:nvPr/>
        </p:nvGrpSpPr>
        <p:grpSpPr>
          <a:xfrm>
            <a:off x="179388" y="2173288"/>
            <a:ext cx="5099050" cy="1784350"/>
            <a:chOff x="1218768" y="1745695"/>
            <a:chExt cx="4992793" cy="2381854"/>
          </a:xfrm>
        </p:grpSpPr>
        <p:sp>
          <p:nvSpPr>
            <p:cNvPr id="58379" name="文本框 33"/>
            <p:cNvSpPr txBox="1"/>
            <p:nvPr/>
          </p:nvSpPr>
          <p:spPr>
            <a:xfrm>
              <a:off x="1218768" y="2525808"/>
              <a:ext cx="4992793" cy="16017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鼻渊，鼻衄。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TW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口眼喎斜。</a:t>
              </a:r>
              <a:endParaRPr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③面痒，面肿。</a:t>
              </a:r>
            </a:p>
          </p:txBody>
        </p:sp>
        <p:sp>
          <p:nvSpPr>
            <p:cNvPr id="58380" name="文本框 34"/>
            <p:cNvSpPr txBox="1"/>
            <p:nvPr/>
          </p:nvSpPr>
          <p:spPr>
            <a:xfrm>
              <a:off x="1288596" y="1745695"/>
              <a:ext cx="4372263" cy="7102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1308" y="2398374"/>
              <a:ext cx="4577764" cy="2542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8373" name="矩形 22"/>
          <p:cNvSpPr/>
          <p:nvPr/>
        </p:nvSpPr>
        <p:spPr>
          <a:xfrm>
            <a:off x="827088" y="339725"/>
            <a:ext cx="6696075" cy="47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7330">
              <a:lnSpc>
                <a:spcPts val="3000"/>
              </a:lnSpc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迎香* 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LI20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手、足阳明交会穴</a:t>
            </a:r>
          </a:p>
        </p:txBody>
      </p:sp>
      <p:grpSp>
        <p:nvGrpSpPr>
          <p:cNvPr id="58374" name="组合 15"/>
          <p:cNvGrpSpPr/>
          <p:nvPr/>
        </p:nvGrpSpPr>
        <p:grpSpPr>
          <a:xfrm>
            <a:off x="34925" y="3906838"/>
            <a:ext cx="4792663" cy="1041400"/>
            <a:chOff x="471488" y="3319463"/>
            <a:chExt cx="4792662" cy="1040970"/>
          </a:xfrm>
        </p:grpSpPr>
        <p:sp>
          <p:nvSpPr>
            <p:cNvPr id="58376" name="文本框 23"/>
            <p:cNvSpPr txBox="1"/>
            <p:nvPr/>
          </p:nvSpPr>
          <p:spPr>
            <a:xfrm>
              <a:off x="471488" y="3319463"/>
              <a:ext cx="4367212" cy="5318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 eaLnBrk="1">
                <a:lnSpc>
                  <a:spcPct val="140000"/>
                </a:lnSpc>
                <a:buNone/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操作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】 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636588" y="3851055"/>
              <a:ext cx="46275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8378" name="文本框 30"/>
            <p:cNvSpPr txBox="1"/>
            <p:nvPr/>
          </p:nvSpPr>
          <p:spPr>
            <a:xfrm>
              <a:off x="471612" y="3898900"/>
              <a:ext cx="4368800" cy="461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斜刺或平刺，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0.3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～</a:t>
              </a:r>
              <a:r>
                <a:rPr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</p:grpSp>
      <p:sp>
        <p:nvSpPr>
          <p:cNvPr id="58375" name="矩形 20"/>
          <p:cNvSpPr/>
          <p:nvPr/>
        </p:nvSpPr>
        <p:spPr>
          <a:xfrm>
            <a:off x="8532813" y="2713038"/>
            <a:ext cx="358775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C00000"/>
                </a:solidFill>
                <a:latin typeface="宋体" panose="02010600030101010101" pitchFamily="2" charset="-122"/>
              </a:rPr>
              <a:t>迎香</a:t>
            </a:r>
          </a:p>
        </p:txBody>
      </p:sp>
    </p:spTree>
  </p:cSld>
  <p:clrMapOvr>
    <a:masterClrMapping/>
  </p:clrMapOvr>
  <p:transition spd="slow" advTm="300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2207</Words>
  <Application>Microsoft Office PowerPoint</Application>
  <PresentationFormat>全屏显示(16:9)</PresentationFormat>
  <Paragraphs>274</Paragraphs>
  <Slides>28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8" baseType="lpstr">
      <vt:lpstr>等线</vt:lpstr>
      <vt:lpstr>黑体</vt:lpstr>
      <vt:lpstr>华文楷体</vt:lpstr>
      <vt:lpstr>楷体</vt:lpstr>
      <vt:lpstr>宋体</vt:lpstr>
      <vt:lpstr>Arial</vt:lpstr>
      <vt:lpstr>Calibri</vt:lpstr>
      <vt:lpstr>Candara</vt:lpstr>
      <vt:lpstr>Symbol</vt:lpstr>
      <vt:lpstr>波形</vt:lpstr>
      <vt:lpstr>模块4     手阳明经络与腧穴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105</cp:revision>
  <dcterms:created xsi:type="dcterms:W3CDTF">2021-02-28T10:18:00Z</dcterms:created>
  <dcterms:modified xsi:type="dcterms:W3CDTF">2026-04-26T01:42:59Z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68551FA8597C4A43B1BA712677DC48A8_13</vt:lpwstr>
  </property>
</Properties>
</file>