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5"/>
  </p:notesMasterIdLst>
  <p:sldIdLst>
    <p:sldId id="305" r:id="rId2"/>
    <p:sldId id="333" r:id="rId3"/>
    <p:sldId id="339" r:id="rId4"/>
    <p:sldId id="338" r:id="rId5"/>
    <p:sldId id="340" r:id="rId6"/>
    <p:sldId id="323" r:id="rId7"/>
    <p:sldId id="396" r:id="rId8"/>
    <p:sldId id="397" r:id="rId9"/>
    <p:sldId id="322" r:id="rId10"/>
    <p:sldId id="326" r:id="rId11"/>
    <p:sldId id="398" r:id="rId12"/>
    <p:sldId id="342" r:id="rId13"/>
    <p:sldId id="366" r:id="rId14"/>
    <p:sldId id="367" r:id="rId15"/>
    <p:sldId id="343" r:id="rId16"/>
    <p:sldId id="368" r:id="rId17"/>
    <p:sldId id="399" r:id="rId18"/>
    <p:sldId id="344" r:id="rId19"/>
    <p:sldId id="345" r:id="rId20"/>
    <p:sldId id="444" r:id="rId21"/>
    <p:sldId id="372" r:id="rId22"/>
    <p:sldId id="371" r:id="rId23"/>
    <p:sldId id="346" r:id="rId24"/>
    <p:sldId id="373" r:id="rId25"/>
    <p:sldId id="347" r:id="rId26"/>
    <p:sldId id="374" r:id="rId27"/>
    <p:sldId id="376" r:id="rId28"/>
    <p:sldId id="375" r:id="rId29"/>
    <p:sldId id="377" r:id="rId30"/>
    <p:sldId id="351" r:id="rId31"/>
    <p:sldId id="378" r:id="rId32"/>
    <p:sldId id="379" r:id="rId33"/>
    <p:sldId id="382" r:id="rId34"/>
    <p:sldId id="383" r:id="rId35"/>
    <p:sldId id="384" r:id="rId36"/>
    <p:sldId id="386" r:id="rId37"/>
    <p:sldId id="387" r:id="rId38"/>
    <p:sldId id="388" r:id="rId39"/>
    <p:sldId id="353" r:id="rId40"/>
    <p:sldId id="354" r:id="rId41"/>
    <p:sldId id="412" r:id="rId42"/>
    <p:sldId id="411" r:id="rId43"/>
    <p:sldId id="410" r:id="rId44"/>
    <p:sldId id="407" r:id="rId45"/>
    <p:sldId id="409" r:id="rId46"/>
    <p:sldId id="355" r:id="rId47"/>
    <p:sldId id="356" r:id="rId48"/>
    <p:sldId id="389" r:id="rId49"/>
    <p:sldId id="358" r:id="rId50"/>
    <p:sldId id="390" r:id="rId51"/>
    <p:sldId id="391" r:id="rId52"/>
    <p:sldId id="392" r:id="rId53"/>
    <p:sldId id="394" r:id="rId54"/>
  </p:sldIdLst>
  <p:sldSz cx="9144000" cy="5143500" type="screen16x9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76" userDrawn="1">
          <p15:clr>
            <a:srgbClr val="A4A3A4"/>
          </p15:clr>
        </p15:guide>
        <p15:guide id="2" pos="29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08A6"/>
    <a:srgbClr val="F2E6D9"/>
    <a:srgbClr val="F6EFE8"/>
    <a:srgbClr val="DDCEC2"/>
    <a:srgbClr val="E3D4C5"/>
    <a:srgbClr val="253A89"/>
    <a:srgbClr val="954831"/>
    <a:srgbClr val="F2E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74"/>
    <p:restoredTop sz="94660"/>
  </p:normalViewPr>
  <p:slideViewPr>
    <p:cSldViewPr showGuides="1">
      <p:cViewPr varScale="1">
        <p:scale>
          <a:sx n="126" d="100"/>
          <a:sy n="126" d="100"/>
        </p:scale>
        <p:origin x="388" y="80"/>
      </p:cViewPr>
      <p:guideLst>
        <p:guide orient="horz" pos="1776"/>
        <p:guide pos="29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2A48B96-639E-45A3-A0BA-2464DFDB1FAA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‹#›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229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22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638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63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843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843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10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/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en-US" noProof="1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mtClean="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mtClean="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939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defRPr sz="750" noProof="1" smtClean="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BD4192-D8D3-4D51-8B40-CEB15F56F5C7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750" noProof="1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700">
                <a:solidFill>
                  <a:schemeClr val="tx2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  <p:sp>
        <p:nvSpPr>
          <p:cNvPr id="1031" name="Text Placeholder 2"/>
          <p:cNvSpPr>
            <a:spLocks noGrp="1"/>
          </p:cNvSpPr>
          <p:nvPr>
            <p:ph type="body"/>
          </p:nvPr>
        </p:nvSpPr>
        <p:spPr>
          <a:xfrm>
            <a:off x="457200" y="2006600"/>
            <a:ext cx="8229600" cy="25892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en-US" dirty="0"/>
              <a:t>单击此处编辑母版文本样式</a:t>
            </a:r>
          </a:p>
          <a:p>
            <a:pPr lvl="1"/>
            <a:r>
              <a:rPr lang="en-US" altLang="en-US" dirty="0"/>
              <a:t>第二级</a:t>
            </a:r>
          </a:p>
          <a:p>
            <a:pPr lvl="2"/>
            <a:r>
              <a:rPr lang="en-US" altLang="en-US" dirty="0"/>
              <a:t>第三级</a:t>
            </a:r>
          </a:p>
          <a:p>
            <a:pPr lvl="3"/>
            <a:r>
              <a:rPr lang="en-US" altLang="en-US" dirty="0"/>
              <a:t>第四级</a:t>
            </a:r>
          </a:p>
          <a:p>
            <a:pPr lvl="4"/>
            <a:r>
              <a:rPr lang="en-US" altLang="en-US" dirty="0"/>
              <a:t>第五级</a:t>
            </a:r>
            <a:endParaRPr lang="en-US" altLang="zh-CN" dirty="0"/>
          </a:p>
        </p:txBody>
      </p:sp>
      <p:pic>
        <p:nvPicPr>
          <p:cNvPr id="1033" name="图片 1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685800" rtl="0" fontAlgn="base">
        <a:spcBef>
          <a:spcPct val="0"/>
        </a:spcBef>
        <a:spcAft>
          <a:spcPct val="0"/>
        </a:spcAft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2pPr>
      <a:lvl3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3pPr>
      <a:lvl4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4pPr>
      <a:lvl5pPr algn="ctr" defTabSz="685800" rtl="0" fontAlgn="base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6375" indent="-206375" algn="l" defTabSz="685800" rtl="0" fontAlgn="base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431800" indent="-205105" algn="l" defTabSz="685800" rtl="0" fontAlgn="base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641350" indent="-171450" algn="l" defTabSz="685800" rtl="0" fontAlgn="base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fontAlgn="base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30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fontAlgn="base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标题 1"/>
          <p:cNvSpPr>
            <a:spLocks noGrp="1"/>
          </p:cNvSpPr>
          <p:nvPr>
            <p:ph type="ctrTitle"/>
          </p:nvPr>
        </p:nvSpPr>
        <p:spPr>
          <a:xfrm>
            <a:off x="-9525" y="1851025"/>
            <a:ext cx="9163050" cy="973138"/>
          </a:xfrm>
        </p:spPr>
        <p:txBody>
          <a:bodyPr vert="horz" wrap="square" lIns="91440" tIns="45720" rIns="91440" bIns="45720" anchor="b" anchorCtr="0"/>
          <a:lstStyle/>
          <a:p>
            <a:pPr defTabSz="685800" eaLnBrk="1" hangingPunct="1">
              <a:buClrTx/>
              <a:buSzTx/>
              <a:buFontTx/>
            </a:pP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模块</a:t>
            </a:r>
            <a:r>
              <a:rPr lang="en-US" altLang="zh-CN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2  </a:t>
            </a: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  腧穴概述</a:t>
            </a:r>
            <a:endParaRPr lang="zh-CN" altLang="zh-CN" sz="4800" b="1" kern="1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2988" y="479425"/>
            <a:ext cx="4114800" cy="588963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</a:br>
            <a:endParaRPr kumimoji="0" lang="zh-CN" altLang="en-US" sz="33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171" name="Text Box 5"/>
          <p:cNvSpPr txBox="1"/>
          <p:nvPr/>
        </p:nvSpPr>
        <p:spPr>
          <a:xfrm>
            <a:off x="928688" y="642938"/>
            <a:ext cx="7516812" cy="3709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腧穴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: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是脏腑经络之气输注出入的特殊部位。</a:t>
            </a:r>
            <a:endParaRPr lang="zh-CN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腧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:又作</a:t>
            </a:r>
            <a:r>
              <a:rPr lang="zh-CN" altLang="zh-CN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“俞”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通</a:t>
            </a:r>
            <a:r>
              <a:rPr lang="zh-CN" altLang="zh-CN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“输”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有输注、转输之意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即孔隙。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《内经》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zh-CN" sz="2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“节”“会”“气穴”“气府”“骨空”</a:t>
            </a: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《针灸甲乙经》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“孔穴”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《太平圣惠方》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“穴道”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《铜人腧穴针灸图经》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“腧穴”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《神灸经纶》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“穴位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1"/>
          <p:cNvSpPr>
            <a:spLocks noGrp="1"/>
          </p:cNvSpPr>
          <p:nvPr/>
        </p:nvSpPr>
        <p:spPr>
          <a:xfrm>
            <a:off x="-9525" y="1851025"/>
            <a:ext cx="9163050" cy="9731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  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腧穴的分类和命名</a:t>
            </a:r>
            <a:endParaRPr lang="zh-CN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116013" y="268288"/>
            <a:ext cx="4114800" cy="588963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kumimoji="0" lang="en-US" altLang="zh-CN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腧穴概述</a:t>
            </a:r>
            <a:endParaRPr kumimoji="0" lang="zh-CN" altLang="en-US" sz="33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4"/>
          <p:cNvSpPr/>
          <p:nvPr/>
        </p:nvSpPr>
        <p:spPr>
          <a:xfrm>
            <a:off x="361950" y="1620838"/>
            <a:ext cx="177800" cy="1901825"/>
          </a:xfrm>
          <a:prstGeom prst="leftBrace">
            <a:avLst>
              <a:gd name="adj1" fmla="val 26716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1" hangingPunct="1"/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19" name="Text Box 5"/>
          <p:cNvSpPr txBox="1"/>
          <p:nvPr/>
        </p:nvSpPr>
        <p:spPr>
          <a:xfrm>
            <a:off x="1763713" y="1131888"/>
            <a:ext cx="6899275" cy="830262"/>
          </a:xfrm>
          <a:prstGeom prst="rect">
            <a:avLst/>
          </a:prstGeom>
          <a:solidFill>
            <a:srgbClr val="F2F2F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Wingdings" panose="05000000000000000000" pitchFamily="2" charset="2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指归属于经脉的腧穴，有具体的穴名和明确的位置。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</a:pPr>
            <a:r>
              <a:rPr lang="zh-CN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经穴是“脉气所发”及“络脉之渗灌”之处。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0" name="Text Box 6"/>
          <p:cNvSpPr txBox="1"/>
          <p:nvPr/>
        </p:nvSpPr>
        <p:spPr>
          <a:xfrm>
            <a:off x="1785938" y="2157413"/>
            <a:ext cx="6899275" cy="830262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凡未归入经穴范围，而有具体的位置和名称的穴位，称“经外奇穴”，简称“奇穴”。</a:t>
            </a:r>
          </a:p>
        </p:txBody>
      </p:sp>
      <p:sp>
        <p:nvSpPr>
          <p:cNvPr id="9221" name="Text Box 7"/>
          <p:cNvSpPr txBox="1"/>
          <p:nvPr/>
        </p:nvSpPr>
        <p:spPr>
          <a:xfrm>
            <a:off x="1785938" y="3241675"/>
            <a:ext cx="6877050" cy="830263"/>
          </a:xfrm>
          <a:prstGeom prst="rect">
            <a:avLst/>
          </a:prstGeom>
          <a:solidFill>
            <a:srgbClr val="F2F2F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又称天应穴、不定穴等，通常是指该处既不是经穴，又不是奇穴，只是按压痛点取穴。</a:t>
            </a:r>
          </a:p>
        </p:txBody>
      </p:sp>
      <p:sp>
        <p:nvSpPr>
          <p:cNvPr id="9222" name="Rectangle 8"/>
          <p:cNvSpPr/>
          <p:nvPr/>
        </p:nvSpPr>
        <p:spPr>
          <a:xfrm>
            <a:off x="415925" y="993775"/>
            <a:ext cx="1368425" cy="3078163"/>
          </a:xfrm>
          <a:prstGeom prst="rect">
            <a:avLst/>
          </a:prstGeom>
          <a:noFill/>
          <a:ln w="9525">
            <a:noFill/>
          </a:ln>
        </p:spPr>
        <p:txBody>
          <a:bodyPr lIns="0"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经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en-US" altLang="zh-CN" sz="1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en-US" altLang="zh-CN" sz="1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en-US" altLang="zh-CN" sz="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zh-CN" altLang="en-US" sz="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奇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穴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en-US" altLang="zh-CN" sz="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en-US" altLang="zh-CN" sz="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en-US" altLang="zh-CN" sz="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zh-CN" altLang="en-US" sz="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阿是穴 </a:t>
            </a:r>
          </a:p>
        </p:txBody>
      </p:sp>
      <p:sp>
        <p:nvSpPr>
          <p:cNvPr id="9223" name="标题 1"/>
          <p:cNvSpPr>
            <a:spLocks noGrp="1"/>
          </p:cNvSpPr>
          <p:nvPr>
            <p:ph type="title"/>
          </p:nvPr>
        </p:nvSpPr>
        <p:spPr>
          <a:xfrm>
            <a:off x="1042988" y="195263"/>
            <a:ext cx="4114800" cy="588962"/>
          </a:xfrm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一、腧穴的分类 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>
          <a:xfrm>
            <a:off x="1690688" y="484188"/>
            <a:ext cx="5761037" cy="458787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历代医籍记载的十四经穴数</a:t>
            </a:r>
          </a:p>
        </p:txBody>
      </p:sp>
      <p:graphicFrame>
        <p:nvGraphicFramePr>
          <p:cNvPr id="7" name="Group 75"/>
          <p:cNvGraphicFramePr/>
          <p:nvPr/>
        </p:nvGraphicFramePr>
        <p:xfrm>
          <a:off x="404813" y="1063625"/>
          <a:ext cx="8277225" cy="3200401"/>
        </p:xfrm>
        <a:graphic>
          <a:graphicData uri="http://schemas.openxmlformats.org/drawingml/2006/table">
            <a:tbl>
              <a:tblPr/>
              <a:tblGrid>
                <a:gridCol w="2462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7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5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26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39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0050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  代（公元）</a:t>
                      </a:r>
                    </a:p>
                  </a:txBody>
                  <a:tcPr marT="42863" marB="4286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作  者</a:t>
                      </a:r>
                    </a:p>
                  </a:txBody>
                  <a:tcPr marT="42863" marB="4286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书  名</a:t>
                      </a:r>
                    </a:p>
                  </a:txBody>
                  <a:tcPr marT="42863" marB="4286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穴 </a:t>
                      </a:r>
                      <a:r>
                        <a:rPr kumimoji="0" lang="en-US" altLang="zh-CN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   名    </a:t>
                      </a:r>
                      <a:r>
                        <a:rPr kumimoji="0" lang="en-US" altLang="zh-CN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zh-CN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数</a:t>
                      </a:r>
                      <a:endParaRPr kumimoji="0" lang="zh-CN" alt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正中单穴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两侧双穴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穴名总数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战国（公元前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475~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公元前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221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内经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约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约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135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约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160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三国魏晋（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256~260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年）</a:t>
                      </a:r>
                    </a:p>
                  </a:txBody>
                  <a:tcPr marL="108000"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皇甫谧</a:t>
                      </a:r>
                    </a:p>
                  </a:txBody>
                  <a:tcPr marL="108000"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甲乙经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L="108000"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49</a:t>
                      </a:r>
                    </a:p>
                  </a:txBody>
                  <a:tcPr marL="108000" marT="42863" marB="4286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300</a:t>
                      </a:r>
                    </a:p>
                  </a:txBody>
                  <a:tcPr marL="108000" marT="42863" marB="4286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349</a:t>
                      </a:r>
                    </a:p>
                  </a:txBody>
                  <a:tcPr marL="108000" marT="42863" marB="4286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唐（</a:t>
                      </a:r>
                      <a:r>
                        <a:rPr kumimoji="0" lang="en-US" altLang="zh-CN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682</a:t>
                      </a: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年）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孙思邈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千金翼方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宋（</a:t>
                      </a:r>
                      <a:r>
                        <a:rPr kumimoji="0" lang="en-US" altLang="zh-CN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1026</a:t>
                      </a: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年）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王惟一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铜人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303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354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元（</a:t>
                      </a:r>
                      <a:r>
                        <a:rPr kumimoji="0" lang="en-US" altLang="zh-CN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1341</a:t>
                      </a: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年）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滑伯仁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发挥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303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354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明（</a:t>
                      </a:r>
                      <a:r>
                        <a:rPr kumimoji="0" lang="en-US" altLang="zh-CN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1601</a:t>
                      </a: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年）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杨继洲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大成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308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359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清（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1742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年）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吴  谦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金鉴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308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360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清（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1817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年）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李学川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逢源</a:t>
                      </a: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309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361</a:t>
                      </a:r>
                    </a:p>
                  </a:txBody>
                  <a:tcPr marT="42863" marB="4286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文本框 31"/>
          <p:cNvSpPr txBox="1"/>
          <p:nvPr/>
        </p:nvSpPr>
        <p:spPr>
          <a:xfrm>
            <a:off x="755650" y="123825"/>
            <a:ext cx="4583113" cy="54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二、腧穴的命名</a:t>
            </a:r>
          </a:p>
        </p:txBody>
      </p:sp>
      <p:grpSp>
        <p:nvGrpSpPr>
          <p:cNvPr id="11268" name="组合 1"/>
          <p:cNvGrpSpPr/>
          <p:nvPr/>
        </p:nvGrpSpPr>
        <p:grpSpPr>
          <a:xfrm>
            <a:off x="500063" y="762000"/>
            <a:ext cx="8332787" cy="3810000"/>
            <a:chOff x="220" y="1362"/>
            <a:chExt cx="13124" cy="6000"/>
          </a:xfrm>
        </p:grpSpPr>
        <p:sp>
          <p:nvSpPr>
            <p:cNvPr id="11269" name="Rectangle 3"/>
            <p:cNvSpPr txBox="1"/>
            <p:nvPr/>
          </p:nvSpPr>
          <p:spPr>
            <a:xfrm>
              <a:off x="220" y="2074"/>
              <a:ext cx="3600" cy="528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206375" indent="-206375" algn="l" defTabSz="685800" rtl="0" fontAlgn="base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1800" indent="-205105" algn="l" defTabSz="685800" rtl="0" fontAlgn="base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350" indent="-171450" algn="l" defTabSz="685800" rtl="0" fontAlgn="base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fontAlgn="base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fontAlgn="base">
                <a:spcBef>
                  <a:spcPct val="150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206375" lvl="0" indent="-206375" defTabSz="685800" eaLnBrk="1" hangingPunct="1">
                <a:buSzTx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（一）天象地理类</a:t>
              </a:r>
            </a:p>
            <a:p>
              <a:pPr marL="206375" lvl="0" indent="-206375" defTabSz="685800" eaLnBrk="1" hangingPunct="1">
                <a:buSzTx/>
                <a:buFont typeface="Wingdings" panose="05000000000000000000" pitchFamily="2" charset="2"/>
                <a:buNone/>
              </a:pPr>
              <a:endPara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206375" lvl="0" indent="-206375" defTabSz="685800" eaLnBrk="1" hangingPunct="1">
                <a:buSzTx/>
                <a:buFont typeface="Wingdings" panose="05000000000000000000" pitchFamily="2" charset="2"/>
                <a:buNone/>
              </a:pPr>
              <a:endPara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206375" lvl="0" indent="-206375" defTabSz="685800" eaLnBrk="1" hangingPunct="1">
                <a:buSzTx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（二）人事物象类</a:t>
              </a:r>
            </a:p>
            <a:p>
              <a:pPr marL="206375" lvl="0" indent="-206375" defTabSz="685800" eaLnBrk="1" hangingPunct="1">
                <a:buSzTx/>
                <a:buFont typeface="Wingdings" panose="05000000000000000000" pitchFamily="2" charset="2"/>
                <a:buNone/>
              </a:pPr>
              <a:endPara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206375" lvl="0" indent="-206375" defTabSz="685800" eaLnBrk="1" hangingPunct="1">
                <a:buSzTx/>
                <a:buFont typeface="Wingdings" panose="05000000000000000000" pitchFamily="2" charset="2"/>
                <a:buNone/>
              </a:pPr>
              <a:endPara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marL="206375" lvl="0" indent="-206375" defTabSz="685800" eaLnBrk="1" hangingPunct="1">
                <a:buSzTx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（三）形态功能类</a:t>
              </a:r>
            </a:p>
          </p:txBody>
        </p:sp>
        <p:sp>
          <p:nvSpPr>
            <p:cNvPr id="11270" name="Text Box 4"/>
            <p:cNvSpPr txBox="1"/>
            <p:nvPr/>
          </p:nvSpPr>
          <p:spPr>
            <a:xfrm>
              <a:off x="4046" y="1362"/>
              <a:ext cx="9295" cy="1888"/>
            </a:xfrm>
            <a:prstGeom prst="rect">
              <a:avLst/>
            </a:prstGeom>
            <a:solidFill>
              <a:srgbClr val="F2F2F2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．以日月星辰命名：如日月、上星、璇玑、华盖、太乙。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．以山、谷、丘、陵命名：如承山、合谷、大陵、梁丘。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．以大小水流命名：如后溪、少海、尺泽、曲池、曲泉。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．以交通要冲命名：如气冲、水道、关冲、内关、风市。 </a:t>
              </a:r>
            </a:p>
          </p:txBody>
        </p:sp>
        <p:sp>
          <p:nvSpPr>
            <p:cNvPr id="11271" name="Text Box 5"/>
            <p:cNvSpPr txBox="1"/>
            <p:nvPr/>
          </p:nvSpPr>
          <p:spPr>
            <a:xfrm>
              <a:off x="4045" y="3305"/>
              <a:ext cx="9298" cy="1888"/>
            </a:xfrm>
            <a:prstGeom prst="rect">
              <a:avLst/>
            </a:prstGeom>
            <a:solidFill>
              <a:srgbClr val="CCFF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．以动植物名称命名：如鱼际、鸠尾、伏兔、攒竹等。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．以建筑居处命名：如天井、玉堂、巨阙、库房、梁门。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．以生活用具命名：如大杼、地机、颊车、缺盆、悬钟。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．以人事活动命名：如人迎、百会、归来、三里等。</a:t>
              </a:r>
            </a:p>
          </p:txBody>
        </p:sp>
        <p:sp>
          <p:nvSpPr>
            <p:cNvPr id="11272" name="Text Box 6"/>
            <p:cNvSpPr txBox="1"/>
            <p:nvPr/>
          </p:nvSpPr>
          <p:spPr>
            <a:xfrm>
              <a:off x="4046" y="5232"/>
              <a:ext cx="9298" cy="1888"/>
            </a:xfrm>
            <a:prstGeom prst="rect">
              <a:avLst/>
            </a:prstGeom>
            <a:solidFill>
              <a:srgbClr val="F2F2F2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．以解剖部位命名：如腕骨、完骨、大椎、曲骨、京骨。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．以脏腑功能命名：如脏腑背俞和神堂、魄户、魂门。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．以经络阴阳命名：如三阴交、三阳络、阴、阳陵泉等。</a:t>
              </a:r>
            </a:p>
            <a:p>
              <a:pPr eaLnBrk="1" hangingPunct="1"/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．以穴位作用命名：如听会、迎香、廉泉、光明、水分。 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AppData\Roaming\Tencent\Users\4715680\QQ\WinTemp\RichOle\[O7[6FE}PNQD%I%C40NDR%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928688"/>
            <a:ext cx="1978025" cy="2676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71500" y="785813"/>
            <a:ext cx="8143875" cy="4000500"/>
          </a:xfrm>
          <a:prstGeom prst="rect">
            <a:avLst/>
          </a:prstGeom>
        </p:spPr>
        <p:txBody>
          <a:bodyPr/>
          <a:lstStyle/>
          <a:p>
            <a:pPr marL="342900" marR="0" indent="-342900" defTabSz="914400" eaLnBrk="1" fontAlgn="auto" hangingPunct="1">
              <a:lnSpc>
                <a:spcPct val="80000"/>
              </a:lnSpc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0" cap="none" spc="0" normalizeH="0" baseline="0" noProof="1">
                <a:solidFill>
                  <a:srgbClr val="FF0000"/>
                </a:solidFill>
                <a:latin typeface="+mn-lt"/>
                <a:ea typeface="楷体_GB2312" pitchFamily="49" charset="-122"/>
                <a:cs typeface="+mn-cs"/>
              </a:rPr>
              <a:t>    </a:t>
            </a:r>
          </a:p>
          <a:p>
            <a:pPr marR="0" defTabSz="914400" eaLnBrk="1" fontAlgn="auto" hangingPunct="1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1"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穴名常反映腧穴的部位和功能</a:t>
            </a:r>
            <a:endParaRPr kumimoji="0" lang="en-US" altLang="zh-CN" sz="2400" kern="1200" cap="none" spc="0" normalizeH="0" baseline="0" noProof="1"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R="0" defTabSz="914400" eaLnBrk="1" fontAlgn="auto" hangingPunct="1">
              <a:buClrTx/>
              <a:buSzTx/>
              <a:buFontTx/>
              <a:buNone/>
              <a:defRPr/>
            </a:pPr>
            <a:endParaRPr kumimoji="0" lang="en-US" altLang="zh-CN" sz="2400" kern="1200" cap="none" spc="0" normalizeH="0" baseline="0" noProof="1"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R="0" defTabSz="914400" eaLnBrk="1" fontAlgn="auto" hangingPunct="1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如：手三里、足三里，睛明、神门。</a:t>
            </a:r>
            <a:endParaRPr kumimoji="0" lang="zh-CN" altLang="en-US" sz="2400" kern="0" cap="none" spc="0" normalizeH="0" baseline="0" noProof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/>
        </p:nvSpPr>
        <p:spPr>
          <a:xfrm>
            <a:off x="-9525" y="1851025"/>
            <a:ext cx="9163050" cy="9731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  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腧穴的作用及主治规律</a:t>
            </a:r>
            <a:endParaRPr lang="zh-CN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116013" y="268288"/>
            <a:ext cx="4114800" cy="588963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kumimoji="0" lang="en-US" altLang="zh-CN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腧穴概述</a:t>
            </a:r>
            <a:endParaRPr kumimoji="0" lang="zh-CN" altLang="en-US" sz="33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6"/>
          <p:cNvSpPr txBox="1"/>
          <p:nvPr/>
        </p:nvSpPr>
        <p:spPr>
          <a:xfrm>
            <a:off x="611188" y="842963"/>
            <a:ext cx="8281987" cy="3108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Wingdings" panose="05000000000000000000" pitchFamily="2" charset="2"/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（一）诊断 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反映病症、协助诊断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</a:pPr>
            <a:endParaRPr lang="zh-CN" altLang="en-US" sz="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临床上常用指压背俞穴、募穴、郄穴、原穴的方法，察其腧穴的压痛、过敏、肿胀、硬结、凉、热及局部肌肉的坚实虚软程度，并审其皮肤的色泽、瘀点、丘疹、脱屑、肌肉的隆起、凹陷等来协助诊断。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    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近年来，应用声、光、电、磁、热等物理学方法，对腧穴进行探查以协助诊断方面又有新的发展，如经络穴位测定仪、生命信息诊断仪等。通过仪器对腧穴的探测，可以在一定程度上反应经络、脏腑、组织器官的病变，为协助诊断增添了新的内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3" name="文本框 31"/>
          <p:cNvSpPr txBox="1"/>
          <p:nvPr/>
        </p:nvSpPr>
        <p:spPr>
          <a:xfrm>
            <a:off x="755650" y="123825"/>
            <a:ext cx="4583113" cy="54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一、腧穴的作用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7"/>
          <p:cNvSpPr txBox="1"/>
          <p:nvPr/>
        </p:nvSpPr>
        <p:spPr>
          <a:xfrm>
            <a:off x="857250" y="857250"/>
            <a:ext cx="69850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Wingdings" panose="05000000000000000000" pitchFamily="2" charset="2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（二）治疗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接受刺激、防治疾病</a:t>
            </a:r>
          </a:p>
        </p:txBody>
      </p:sp>
      <p:sp>
        <p:nvSpPr>
          <p:cNvPr id="17411" name="Text Box 4"/>
          <p:cNvSpPr txBox="1"/>
          <p:nvPr/>
        </p:nvSpPr>
        <p:spPr>
          <a:xfrm>
            <a:off x="393700" y="1714500"/>
            <a:ext cx="1719263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邻近作用 </a:t>
            </a: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远道作用 </a:t>
            </a:r>
          </a:p>
        </p:txBody>
      </p:sp>
      <p:sp>
        <p:nvSpPr>
          <p:cNvPr id="17412" name="Text Box 5"/>
          <p:cNvSpPr txBox="1"/>
          <p:nvPr/>
        </p:nvSpPr>
        <p:spPr>
          <a:xfrm>
            <a:off x="1928813" y="1319213"/>
            <a:ext cx="7086600" cy="984250"/>
          </a:xfrm>
          <a:prstGeom prst="rect">
            <a:avLst/>
          </a:prstGeom>
          <a:solidFill>
            <a:srgbClr val="F2F2F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经穴、奇穴和阿是穴所共有的主治作用，即腧穴都能治疗其所在部位及邻近部位病症。</a:t>
            </a:r>
            <a:endParaRPr lang="en-US" altLang="zh-CN" sz="20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如：眼区的穴位均能治眼病。</a:t>
            </a:r>
          </a:p>
        </p:txBody>
      </p:sp>
      <p:sp>
        <p:nvSpPr>
          <p:cNvPr id="17413" name="Text Box 6"/>
          <p:cNvSpPr txBox="1"/>
          <p:nvPr/>
        </p:nvSpPr>
        <p:spPr>
          <a:xfrm>
            <a:off x="1928813" y="2355850"/>
            <a:ext cx="7059612" cy="12922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经穴，尤其是十二经脉在四肢肘、膝关节以下的腧穴的主治作用特点。这些穴位不仅能治局部病症，而且能治本经循行所到达的远隔部位的病症。即“经络所通，主治所及”。 </a:t>
            </a:r>
          </a:p>
          <a:p>
            <a:pPr eaLnBrk="1" hangingPunct="1"/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如：合谷不仅能治上肢病，而且能治颈部和头面部的病症。</a:t>
            </a:r>
          </a:p>
        </p:txBody>
      </p:sp>
      <p:sp>
        <p:nvSpPr>
          <p:cNvPr id="17414" name="Text Box 7"/>
          <p:cNvSpPr txBox="1"/>
          <p:nvPr/>
        </p:nvSpPr>
        <p:spPr>
          <a:xfrm>
            <a:off x="1943100" y="3724275"/>
            <a:ext cx="7059613" cy="676275"/>
          </a:xfrm>
          <a:prstGeom prst="rect">
            <a:avLst/>
          </a:prstGeom>
          <a:solidFill>
            <a:srgbClr val="F2F2F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Wingdings" panose="05000000000000000000" pitchFamily="2" charset="2"/>
            </a:pPr>
            <a:r>
              <a:rPr lang="en-US" altLang="zh-CN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有些腧穴还具有双向调节、整体调整和相对的特异治疗作用。</a:t>
            </a:r>
            <a:endParaRPr lang="en-US" altLang="zh-CN" sz="20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</a:pP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如：刺灸天枢能止泻，针刺天枢可通便。</a:t>
            </a:r>
          </a:p>
        </p:txBody>
      </p:sp>
      <p:sp>
        <p:nvSpPr>
          <p:cNvPr id="17415" name="Text Box 4"/>
          <p:cNvSpPr txBox="1"/>
          <p:nvPr/>
        </p:nvSpPr>
        <p:spPr>
          <a:xfrm>
            <a:off x="427038" y="3795713"/>
            <a:ext cx="1558925" cy="398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特殊作用 </a:t>
            </a:r>
          </a:p>
        </p:txBody>
      </p:sp>
      <p:sp>
        <p:nvSpPr>
          <p:cNvPr id="17416" name="文本框 31"/>
          <p:cNvSpPr txBox="1"/>
          <p:nvPr/>
        </p:nvSpPr>
        <p:spPr>
          <a:xfrm>
            <a:off x="755650" y="123825"/>
            <a:ext cx="4583113" cy="54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一、腧穴的作用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"/>
          <p:cNvSpPr txBox="1"/>
          <p:nvPr/>
        </p:nvSpPr>
        <p:spPr>
          <a:xfrm>
            <a:off x="752475" y="195263"/>
            <a:ext cx="4657725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二、腧穴的主治规律</a:t>
            </a:r>
          </a:p>
        </p:txBody>
      </p:sp>
      <p:sp>
        <p:nvSpPr>
          <p:cNvPr id="19459" name="文本框 13"/>
          <p:cNvSpPr txBox="1"/>
          <p:nvPr/>
        </p:nvSpPr>
        <p:spPr>
          <a:xfrm>
            <a:off x="611188" y="987425"/>
            <a:ext cx="6604000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Wingdings" panose="05000000000000000000" pitchFamily="2" charset="2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腧穴主治与其所属经络和所在部位有直接关系。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腧穴主治规律从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分经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分部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两方面归纳。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"/>
          <p:cNvSpPr txBox="1"/>
          <p:nvPr/>
        </p:nvSpPr>
        <p:spPr>
          <a:xfrm>
            <a:off x="755650" y="195263"/>
            <a:ext cx="4614863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二、腧穴的主治规律</a:t>
            </a:r>
          </a:p>
        </p:txBody>
      </p:sp>
      <p:sp>
        <p:nvSpPr>
          <p:cNvPr id="20483" name="文本框 13"/>
          <p:cNvSpPr txBox="1"/>
          <p:nvPr/>
        </p:nvSpPr>
        <p:spPr>
          <a:xfrm>
            <a:off x="785813" y="987425"/>
            <a:ext cx="3046412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Wingdings" panose="05000000000000000000" pitchFamily="2" charset="2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（一）分经主治规律</a:t>
            </a:r>
          </a:p>
        </p:txBody>
      </p:sp>
      <p:graphicFrame>
        <p:nvGraphicFramePr>
          <p:cNvPr id="19" name="Group 849"/>
          <p:cNvGraphicFramePr/>
          <p:nvPr/>
        </p:nvGraphicFramePr>
        <p:xfrm>
          <a:off x="581025" y="1563688"/>
          <a:ext cx="7988300" cy="1584325"/>
        </p:xfrm>
        <a:graphic>
          <a:graphicData uri="http://schemas.openxmlformats.org/drawingml/2006/table">
            <a:tbl>
              <a:tblPr/>
              <a:tblGrid>
                <a:gridCol w="1787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0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0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2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  名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本经主病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二经相同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三经相同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3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手太阴经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肺、喉病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胸部病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03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手厥阴经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心、胃病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神志病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03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手少阴经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心病</a:t>
                      </a:r>
                    </a:p>
                  </a:txBody>
                  <a:tcPr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Group 848"/>
          <p:cNvGraphicFramePr/>
          <p:nvPr/>
        </p:nvGraphicFramePr>
        <p:xfrm>
          <a:off x="574675" y="3148013"/>
          <a:ext cx="7993063" cy="1209675"/>
        </p:xfrm>
        <a:graphic>
          <a:graphicData uri="http://schemas.openxmlformats.org/drawingml/2006/table">
            <a:tbl>
              <a:tblPr/>
              <a:tblGrid>
                <a:gridCol w="1779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9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48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0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356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足太阴经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384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脾胃病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5717" marB="4571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腹部病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足厥阴经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3845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肝病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前阴病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24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足少阴经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肾、肺、咽喉病</a:t>
                      </a:r>
                    </a:p>
                  </a:txBody>
                  <a:tcPr marT="45717" marB="4571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1"/>
          <p:cNvSpPr txBox="1"/>
          <p:nvPr/>
        </p:nvSpPr>
        <p:spPr>
          <a:xfrm>
            <a:off x="755650" y="195263"/>
            <a:ext cx="4583113" cy="54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二、腧穴的主治规律</a:t>
            </a:r>
          </a:p>
        </p:txBody>
      </p:sp>
      <p:graphicFrame>
        <p:nvGraphicFramePr>
          <p:cNvPr id="6" name="Group 432"/>
          <p:cNvGraphicFramePr/>
          <p:nvPr/>
        </p:nvGraphicFramePr>
        <p:xfrm>
          <a:off x="857250" y="1285875"/>
          <a:ext cx="7429501" cy="1614488"/>
        </p:xfrm>
        <a:graphic>
          <a:graphicData uri="http://schemas.openxmlformats.org/drawingml/2006/table">
            <a:tbl>
              <a:tblPr/>
              <a:tblGrid>
                <a:gridCol w="1585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1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4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81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8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名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本经主病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二经相同</a:t>
                      </a:r>
                    </a:p>
                  </a:txBody>
                  <a:tcPr marL="91439" marR="91439" marT="45731" marB="45731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三经相同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43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足阳明经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前头、口齿、咽喉、胃肠病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39" marR="91439" marT="45731" marB="45731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神志病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热病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足少阳经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侧头、耳、项、胁肋、胆病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眼病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足太阳经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后头、项、背腰、肛肠病</a:t>
                      </a:r>
                    </a:p>
                  </a:txBody>
                  <a:tcPr marL="91439" marR="91439" marT="45731" marB="45731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Group 483"/>
          <p:cNvGraphicFramePr/>
          <p:nvPr/>
        </p:nvGraphicFramePr>
        <p:xfrm>
          <a:off x="857250" y="2898775"/>
          <a:ext cx="7429500" cy="1157288"/>
        </p:xfrm>
        <a:graphic>
          <a:graphicData uri="http://schemas.openxmlformats.org/drawingml/2006/table">
            <a:tbl>
              <a:tblPr/>
              <a:tblGrid>
                <a:gridCol w="15849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21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7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49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5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手阳明经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前头、鼻、口齿病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39" marR="91439" marT="45688" marB="4568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眼病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咽喉病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热病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5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手少阳经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侧头、胁肋病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耳病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27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手太阳经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后头、肩胛、神志病</a:t>
                      </a:r>
                    </a:p>
                  </a:txBody>
                  <a:tcPr marL="91439" marR="91439" marT="45688" marB="45688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"/>
          <p:cNvSpPr txBox="1"/>
          <p:nvPr/>
        </p:nvSpPr>
        <p:spPr>
          <a:xfrm>
            <a:off x="755650" y="195263"/>
            <a:ext cx="4699000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二、腧穴的主治规律</a:t>
            </a:r>
          </a:p>
        </p:txBody>
      </p:sp>
      <p:graphicFrame>
        <p:nvGraphicFramePr>
          <p:cNvPr id="9" name="Group 29"/>
          <p:cNvGraphicFramePr/>
          <p:nvPr/>
        </p:nvGraphicFramePr>
        <p:xfrm>
          <a:off x="1009650" y="1420813"/>
          <a:ext cx="7092950" cy="1360488"/>
        </p:xfrm>
        <a:graphic>
          <a:graphicData uri="http://schemas.openxmlformats.org/drawingml/2006/table">
            <a:tbl>
              <a:tblPr/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1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9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33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名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本经主病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二经相同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07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任  脉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中风脱证、虚寒、下焦病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神志病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脏腑病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07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督  脉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中风昏迷、热病、头部病</a:t>
                      </a:r>
                    </a:p>
                  </a:txBody>
                  <a:tcPr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/>
          <p:nvPr/>
        </p:nvSpPr>
        <p:spPr>
          <a:xfrm>
            <a:off x="2843213" y="1276350"/>
            <a:ext cx="3714750" cy="3984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algn="ctr" eaLnBrk="1" hangingPunct="1"/>
            <a:r>
              <a:rPr lang="zh-CN" altLang="en-US" sz="2000" b="1" dirty="0">
                <a:latin typeface="等线" panose="02010600030101010101" pitchFamily="2" charset="-122"/>
                <a:ea typeface="等线" panose="02010600030101010101" pitchFamily="2" charset="-122"/>
              </a:rPr>
              <a:t>头面颈项部经穴</a:t>
            </a:r>
          </a:p>
        </p:txBody>
      </p:sp>
      <p:graphicFrame>
        <p:nvGraphicFramePr>
          <p:cNvPr id="9" name="Group 99"/>
          <p:cNvGraphicFramePr>
            <a:graphicFrameLocks noGrp="1"/>
          </p:cNvGraphicFramePr>
          <p:nvPr/>
        </p:nvGraphicFramePr>
        <p:xfrm>
          <a:off x="1377950" y="1674813"/>
          <a:ext cx="6804025" cy="2541588"/>
        </p:xfrm>
        <a:graphic>
          <a:graphicData uri="http://schemas.openxmlformats.org/drawingml/2006/table">
            <a:tbl>
              <a:tblPr/>
              <a:tblGrid>
                <a:gridCol w="267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16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4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分  部</a:t>
                      </a:r>
                    </a:p>
                  </a:txBody>
                  <a:tcPr marL="90008" marR="90008" marT="36007" marB="3600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主  治</a:t>
                      </a:r>
                    </a:p>
                  </a:txBody>
                  <a:tcPr marL="90008" marR="90008" marT="36007" marB="3600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前头、侧头区</a:t>
                      </a: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眼、鼻病</a:t>
                      </a: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后   头   区</a:t>
                      </a: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神志、头部病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项        区</a:t>
                      </a: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神志、咽喉、眼、头项病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眼        区</a:t>
                      </a: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眼病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8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鼻        区</a:t>
                      </a: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鼻病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8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颈        区</a:t>
                      </a: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舌、咽喉、气管、颈部病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30" marB="4573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3581" name="Rectangle 194"/>
          <p:cNvSpPr/>
          <p:nvPr/>
        </p:nvSpPr>
        <p:spPr>
          <a:xfrm>
            <a:off x="971550" y="800100"/>
            <a:ext cx="3130550" cy="43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（二）分部主治规律</a:t>
            </a:r>
          </a:p>
        </p:txBody>
      </p:sp>
      <p:sp>
        <p:nvSpPr>
          <p:cNvPr id="23582" name="文本框 1"/>
          <p:cNvSpPr txBox="1"/>
          <p:nvPr/>
        </p:nvSpPr>
        <p:spPr>
          <a:xfrm>
            <a:off x="750888" y="195263"/>
            <a:ext cx="4659312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二、腧穴的主治规律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/>
          <p:nvPr/>
        </p:nvSpPr>
        <p:spPr>
          <a:xfrm>
            <a:off x="2286000" y="1285875"/>
            <a:ext cx="4537075" cy="4000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algn="ctr" eaLnBrk="1" hangingPunct="1"/>
            <a:r>
              <a:rPr lang="zh-CN" altLang="en-US" sz="2000" b="1" dirty="0">
                <a:latin typeface="等线" panose="02010600030101010101" pitchFamily="2" charset="-122"/>
                <a:ea typeface="等线" panose="02010600030101010101" pitchFamily="2" charset="-122"/>
              </a:rPr>
              <a:t>胸腹背腰部经穴主治</a:t>
            </a:r>
          </a:p>
        </p:txBody>
      </p:sp>
      <p:graphicFrame>
        <p:nvGraphicFramePr>
          <p:cNvPr id="7" name="Group 197"/>
          <p:cNvGraphicFramePr>
            <a:graphicFrameLocks noGrp="1"/>
          </p:cNvGraphicFramePr>
          <p:nvPr/>
        </p:nvGraphicFramePr>
        <p:xfrm>
          <a:off x="1285875" y="1785938"/>
          <a:ext cx="6548438" cy="1463676"/>
        </p:xfrm>
        <a:graphic>
          <a:graphicData uri="http://schemas.openxmlformats.org/drawingml/2006/table">
            <a:tbl>
              <a:tblPr/>
              <a:tblGrid>
                <a:gridCol w="1403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1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30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前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后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主  治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胸膺部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上背部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肺、心（上焦病）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胁腹部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下背部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肝、胆、脾、胃（中焦病）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少腹部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腰尻部</a:t>
                      </a: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前后阴、肾、肠、膀胱（下焦病）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9" marR="91449" marT="45750" marB="4575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4601" name="文本框 1"/>
          <p:cNvSpPr txBox="1"/>
          <p:nvPr/>
        </p:nvSpPr>
        <p:spPr>
          <a:xfrm>
            <a:off x="755650" y="195263"/>
            <a:ext cx="4654550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二、腧穴的主治规律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 1"/>
          <p:cNvSpPr>
            <a:spLocks noGrp="1"/>
          </p:cNvSpPr>
          <p:nvPr/>
        </p:nvSpPr>
        <p:spPr>
          <a:xfrm>
            <a:off x="-20637" y="1643063"/>
            <a:ext cx="9164637" cy="97313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      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特定穴</a:t>
            </a:r>
            <a:endParaRPr lang="zh-CN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116013" y="268288"/>
            <a:ext cx="4114800" cy="588963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kumimoji="0" lang="en-US" altLang="zh-CN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腧穴概述</a:t>
            </a:r>
            <a:endParaRPr kumimoji="0" lang="zh-CN" altLang="en-US" sz="33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3"/>
          <p:cNvSpPr txBox="1"/>
          <p:nvPr/>
        </p:nvSpPr>
        <p:spPr>
          <a:xfrm>
            <a:off x="2268538" y="1654175"/>
            <a:ext cx="2016125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五输穴</a:t>
            </a:r>
          </a:p>
          <a:p>
            <a:pPr eaLnBrk="1" hangingPunct="1"/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原穴</a:t>
            </a:r>
          </a:p>
          <a:p>
            <a:pPr eaLnBrk="1" hangingPunct="1"/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</a:t>
            </a:r>
          </a:p>
          <a:p>
            <a:pPr eaLnBrk="1" hangingPunct="1"/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</a:p>
          <a:p>
            <a:pPr eaLnBrk="1" hangingPunct="1"/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八脉交会穴</a:t>
            </a:r>
          </a:p>
          <a:p>
            <a:pPr eaLnBrk="1" hangingPunct="1"/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下合穴</a:t>
            </a:r>
            <a:endParaRPr lang="en-US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500563" y="1785938"/>
            <a:ext cx="1285875" cy="830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胸腹、</a:t>
            </a:r>
            <a:endParaRPr kumimoji="0" lang="en-US" altLang="zh-CN" sz="2400" b="0" i="0" u="none" strike="noStrike" kern="1200" cap="none" spc="0" normalizeH="0" baseline="0" noProof="1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背腰部</a:t>
            </a:r>
          </a:p>
        </p:txBody>
      </p:sp>
      <p:sp>
        <p:nvSpPr>
          <p:cNvPr id="26628" name="Text Box 6"/>
          <p:cNvSpPr txBox="1"/>
          <p:nvPr/>
        </p:nvSpPr>
        <p:spPr>
          <a:xfrm>
            <a:off x="647700" y="928688"/>
            <a:ext cx="7848600" cy="349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70000"/>
              </a:lnSpc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特定穴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：具有特殊治疗作用并按特定称号归类的经穴。</a:t>
            </a:r>
          </a:p>
        </p:txBody>
      </p:sp>
      <p:sp>
        <p:nvSpPr>
          <p:cNvPr id="26629" name="Text Box 7"/>
          <p:cNvSpPr txBox="1"/>
          <p:nvPr/>
        </p:nvSpPr>
        <p:spPr>
          <a:xfrm>
            <a:off x="714375" y="2571750"/>
            <a:ext cx="14065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肘膝以下</a:t>
            </a:r>
          </a:p>
        </p:txBody>
      </p:sp>
      <p:sp>
        <p:nvSpPr>
          <p:cNvPr id="26630" name="AutoShape 8"/>
          <p:cNvSpPr/>
          <p:nvPr/>
        </p:nvSpPr>
        <p:spPr>
          <a:xfrm>
            <a:off x="2071688" y="1857375"/>
            <a:ext cx="214312" cy="2000250"/>
          </a:xfrm>
          <a:prstGeom prst="leftBrace">
            <a:avLst>
              <a:gd name="adj1" fmla="val 121636"/>
              <a:gd name="adj2" fmla="val 50000"/>
            </a:avLst>
          </a:prstGeom>
          <a:noFill/>
          <a:ln w="9525" cap="flat" cmpd="sng">
            <a:solidFill>
              <a:srgbClr val="0033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eaLnBrk="1" hangingPunct="1"/>
            <a:endParaRPr lang="zh-CN" altLang="zh-CN" sz="2400" dirty="0">
              <a:solidFill>
                <a:srgbClr val="FF33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AutoShape 9"/>
          <p:cNvSpPr/>
          <p:nvPr/>
        </p:nvSpPr>
        <p:spPr bwMode="auto">
          <a:xfrm>
            <a:off x="5929313" y="1857375"/>
            <a:ext cx="142875" cy="647700"/>
          </a:xfrm>
          <a:prstGeom prst="leftBrace">
            <a:avLst>
              <a:gd name="adj1" fmla="val 75555"/>
              <a:gd name="adj2" fmla="val 50000"/>
            </a:avLst>
          </a:prstGeom>
          <a:noFill/>
          <a:ln w="9525">
            <a:solidFill>
              <a:schemeClr val="accent4">
                <a:lumMod val="50000"/>
              </a:schemeClr>
            </a:solidFill>
            <a:rou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6632" name="AutoShape 10"/>
          <p:cNvSpPr/>
          <p:nvPr/>
        </p:nvSpPr>
        <p:spPr>
          <a:xfrm>
            <a:off x="6000750" y="3071813"/>
            <a:ext cx="142875" cy="576262"/>
          </a:xfrm>
          <a:prstGeom prst="leftBrace">
            <a:avLst>
              <a:gd name="adj1" fmla="val 37681"/>
              <a:gd name="adj2" fmla="val 50000"/>
            </a:avLst>
          </a:prstGeom>
          <a:noFill/>
          <a:ln w="9525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1" hangingPunct="1"/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72188" y="1714500"/>
            <a:ext cx="110807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1">
                <a:solidFill>
                  <a:schemeClr val="accent4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背俞穴</a:t>
            </a:r>
          </a:p>
          <a:p>
            <a:pPr marR="0" defTabSz="914400" eaLnBrk="1" fontAlgn="auto" hangingPunct="1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1">
                <a:solidFill>
                  <a:schemeClr val="accent4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募穴</a:t>
            </a:r>
          </a:p>
        </p:txBody>
      </p:sp>
      <p:sp>
        <p:nvSpPr>
          <p:cNvPr id="26634" name="文本框 17"/>
          <p:cNvSpPr txBox="1"/>
          <p:nvPr/>
        </p:nvSpPr>
        <p:spPr>
          <a:xfrm>
            <a:off x="6124575" y="2897188"/>
            <a:ext cx="1108075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八会穴</a:t>
            </a:r>
          </a:p>
          <a:p>
            <a:pPr eaLnBrk="1" hangingPunct="1"/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交会穴</a:t>
            </a:r>
          </a:p>
        </p:txBody>
      </p:sp>
      <p:sp>
        <p:nvSpPr>
          <p:cNvPr id="26635" name="Text Box 4"/>
          <p:cNvSpPr txBox="1"/>
          <p:nvPr/>
        </p:nvSpPr>
        <p:spPr>
          <a:xfrm>
            <a:off x="4500563" y="3071813"/>
            <a:ext cx="14335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四肢躯干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文本框 1"/>
          <p:cNvSpPr txBox="1"/>
          <p:nvPr/>
        </p:nvSpPr>
        <p:spPr>
          <a:xfrm>
            <a:off x="755650" y="195263"/>
            <a:ext cx="4654550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一、五输穴</a:t>
            </a:r>
          </a:p>
        </p:txBody>
      </p:sp>
      <p:sp>
        <p:nvSpPr>
          <p:cNvPr id="27651" name="Rectangle 5"/>
          <p:cNvSpPr/>
          <p:nvPr/>
        </p:nvSpPr>
        <p:spPr>
          <a:xfrm>
            <a:off x="682625" y="928688"/>
            <a:ext cx="8247063" cy="2000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十二经脉在肘膝关节以下各有称为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井、荥、输、经、合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的五个腧穴，合称“五输穴”。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首见于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灵枢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九针十二原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：“所出为井、所溜为荥、所注为输、所行为经、所入为合”。 </a:t>
            </a: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endParaRPr lang="en-US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endParaRPr lang="zh-CN" altLang="en-US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52" name="文本框 9"/>
          <p:cNvSpPr txBox="1"/>
          <p:nvPr/>
        </p:nvSpPr>
        <p:spPr>
          <a:xfrm>
            <a:off x="827088" y="4429125"/>
            <a:ext cx="2973387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手阳明大肠经五输穴图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88" y="3167063"/>
            <a:ext cx="2973388" cy="1262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696913" y="1212850"/>
          <a:ext cx="8042275" cy="304006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46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9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2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37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3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五输穴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部</a:t>
                      </a:r>
                      <a:r>
                        <a:rPr lang="en-US" altLang="zh-CN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lang="zh-CN" altLang="en-US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位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比</a:t>
                      </a:r>
                      <a:r>
                        <a:rPr lang="en-US" altLang="zh-CN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lang="zh-CN" altLang="en-US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喻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60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经气流注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2E6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02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所出为井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多位于手足之端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喻水的源头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经气所出的部位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18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所溜为荥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多位于掌指</a:t>
                      </a:r>
                      <a:r>
                        <a:rPr lang="en-US" altLang="zh-CN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</a:t>
                      </a: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跖趾关节之前</a:t>
                      </a:r>
                      <a:endParaRPr lang="zh-CN" altLang="en-US" sz="1600" strike="noStrike" noProof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喻水流尚微，萦迂未成大流</a:t>
                      </a:r>
                      <a:endParaRPr lang="zh-CN" altLang="en-US" sz="1600" strike="noStrike" noProof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是经气流行的部位</a:t>
                      </a:r>
                      <a:endParaRPr lang="zh-CN" altLang="en-US" sz="1600" strike="noStrike" noProof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18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所注为输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多位于掌指</a:t>
                      </a:r>
                      <a:r>
                        <a:rPr lang="en-US" altLang="zh-CN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</a:t>
                      </a: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跖趾关节之后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喻水流由小而大，由浅注深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是经气渐盛，由此注彼的部位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918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所行为经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多位于腕踝关节以上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喻水流变大，畅通无阻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是经气正盛运行经过的部位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18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所入为合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位于肘膝关节附近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喻江河水流汇入湖海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是经气由此深入，进而会合于脏腑的部位</a:t>
                      </a:r>
                    </a:p>
                  </a:txBody>
                  <a:tcPr marT="45725" marB="45725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8711" name="Rectangle 4"/>
          <p:cNvSpPr/>
          <p:nvPr/>
        </p:nvSpPr>
        <p:spPr>
          <a:xfrm>
            <a:off x="1116013" y="484188"/>
            <a:ext cx="76342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井荥输经合是按经气的由小到大，由浅而深所作的排列。 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 txBox="1"/>
          <p:nvPr/>
        </p:nvSpPr>
        <p:spPr>
          <a:xfrm>
            <a:off x="466725" y="1144588"/>
            <a:ext cx="8229600" cy="4175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六阳经五输穴与五行配属表</a:t>
            </a:r>
          </a:p>
        </p:txBody>
      </p:sp>
      <p:graphicFrame>
        <p:nvGraphicFramePr>
          <p:cNvPr id="5" name="Group 277"/>
          <p:cNvGraphicFramePr/>
          <p:nvPr/>
        </p:nvGraphicFramePr>
        <p:xfrm>
          <a:off x="692150" y="1571625"/>
          <a:ext cx="7799388" cy="2560638"/>
        </p:xfrm>
        <a:graphic>
          <a:graphicData uri="http://schemas.openxmlformats.org/drawingml/2006/table">
            <a:tbl>
              <a:tblPr/>
              <a:tblGrid>
                <a:gridCol w="592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14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89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50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59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92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62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5805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六阳经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井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金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荥</a:t>
                      </a: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水</a:t>
                      </a: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输</a:t>
                      </a: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木</a:t>
                      </a: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火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合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土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05"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手三阳</a:t>
                      </a:r>
                    </a:p>
                  </a:txBody>
                  <a:tcPr marL="91436" marR="91436" marT="45726" marB="45726" vert="eaVert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大肠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金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商阳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二间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三间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阳溪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曲池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三焦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相火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关冲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液门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中渚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支沟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天井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小肠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火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少泽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前谷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后溪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阳谷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小海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05"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足三阳</a:t>
                      </a:r>
                    </a:p>
                  </a:txBody>
                  <a:tcPr marL="91436" marR="91436" marT="45726" marB="45726" vert="eaVert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胃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土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厉兑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内庭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陷谷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解溪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足三里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胆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木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窍阴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侠溪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足临泣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阳辅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阳陵泉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膀胱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水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至阴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通谷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束骨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昆仑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委中</a:t>
                      </a:r>
                    </a:p>
                  </a:txBody>
                  <a:tcPr marL="91436" marR="91436"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9760" name="文本框 2"/>
          <p:cNvSpPr txBox="1"/>
          <p:nvPr/>
        </p:nvSpPr>
        <p:spPr>
          <a:xfrm>
            <a:off x="611188" y="411163"/>
            <a:ext cx="7324725" cy="52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五输穴的五行配属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“阳井金”、“阴井木”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 txBox="1"/>
          <p:nvPr/>
        </p:nvSpPr>
        <p:spPr>
          <a:xfrm>
            <a:off x="500063" y="785813"/>
            <a:ext cx="8072437" cy="377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六阴经五输穴与五行配属表</a:t>
            </a:r>
          </a:p>
        </p:txBody>
      </p:sp>
      <p:graphicFrame>
        <p:nvGraphicFramePr>
          <p:cNvPr id="3" name="Group 280"/>
          <p:cNvGraphicFramePr/>
          <p:nvPr/>
        </p:nvGraphicFramePr>
        <p:xfrm>
          <a:off x="666750" y="1214438"/>
          <a:ext cx="7886700" cy="2560638"/>
        </p:xfrm>
        <a:graphic>
          <a:graphicData uri="http://schemas.openxmlformats.org/drawingml/2006/table">
            <a:tbl>
              <a:tblPr/>
              <a:tblGrid>
                <a:gridCol w="512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6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79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87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2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865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5805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六阴经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井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木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荥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火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输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土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金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合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水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05"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手三阴</a:t>
                      </a:r>
                    </a:p>
                  </a:txBody>
                  <a:tcPr marT="45726" marB="45726" vert="eaVert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肺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金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少商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鱼际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太渊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经渠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尺泽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心包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相火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中冲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劳宫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大陵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间使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曲泽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火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少冲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少府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神门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灵道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少海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05">
                <a:tc row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足三阴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45726" marB="45726" vert="eaVert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脾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土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隐白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大都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太白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商丘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阴陵泉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肝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木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大敦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行间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太冲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中封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曲泉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肾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水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涌泉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然谷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太溪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复溜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阴谷</a:t>
                      </a:r>
                    </a:p>
                  </a:txBody>
                  <a:tcPr marT="45726" marB="45726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1"/>
          <p:cNvSpPr txBox="1"/>
          <p:nvPr/>
        </p:nvSpPr>
        <p:spPr>
          <a:xfrm>
            <a:off x="285750" y="571500"/>
            <a:ext cx="3357563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临床应用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55625" y="1222375"/>
            <a:ext cx="8177213" cy="2982913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9580" marR="0" lvl="0" indent="-44958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1.《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难经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·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六十八难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：“井主心下满，荥主身热，俞主体重节痛，经主喘咳寒热，合主逆气而泄”。 </a:t>
            </a:r>
          </a:p>
          <a:p>
            <a:pPr marL="449580" marR="0" lvl="0" indent="-44958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2.《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难经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·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七十四难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：“春刺井，夏刺荥，季夏刺俞，秋刺经，冬刺合”。</a:t>
            </a:r>
          </a:p>
          <a:p>
            <a:pPr marL="205740" marR="0" lvl="0" indent="-20574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3.《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难经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·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六十九难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虚者补其母，实者泻其子”。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 txBox="1"/>
          <p:nvPr/>
        </p:nvSpPr>
        <p:spPr>
          <a:xfrm>
            <a:off x="950913" y="930275"/>
            <a:ext cx="7529512" cy="2008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5105" lvl="0" indent="-205105" defTabSz="685800" eaLnBrk="1" hangingPunct="1">
              <a:buClrTx/>
              <a:buSzTx/>
            </a:pPr>
            <a:r>
              <a:rPr lang="en-US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本穴：与本经五行属性相同的腧穴。</a:t>
            </a:r>
            <a:endParaRPr lang="en-US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5105" lvl="0" indent="-205105" defTabSz="685800" eaLnBrk="1" hangingPunct="1">
              <a:buClrTx/>
              <a:buSzTx/>
            </a:pPr>
            <a:r>
              <a:rPr lang="en-US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母穴：五输穴中五行属性生我者为母穴。</a:t>
            </a:r>
          </a:p>
          <a:p>
            <a:pPr marL="205105" lvl="0" indent="-205105" defTabSz="685800" eaLnBrk="1" hangingPunct="1">
              <a:buClrTx/>
              <a:buSzTx/>
            </a:pPr>
            <a:r>
              <a:rPr lang="en-US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子穴：五输穴中五行属性我生者为子穴。</a:t>
            </a:r>
          </a:p>
          <a:p>
            <a:pPr marL="205105" lvl="0" indent="-205105" defTabSz="685800" eaLnBrk="1" hangingPunct="1">
              <a:buSzTx/>
              <a:buFontTx/>
              <a:buNone/>
            </a:pPr>
            <a:endParaRPr lang="en-US" altLang="zh-CN" sz="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05105" lvl="0" indent="-205105" defTabSz="685800" eaLnBrk="1" hangingPunct="1">
              <a:buSzTx/>
              <a:buFontTx/>
              <a:buNone/>
            </a:pPr>
            <a:endParaRPr lang="en-US" altLang="zh-CN" sz="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05105" lvl="0" indent="-205105" defTabSz="685800" eaLnBrk="1" hangingPunct="1">
              <a:buSzTx/>
              <a:buFontTx/>
              <a:buNone/>
            </a:pPr>
            <a:endParaRPr lang="en-US" altLang="zh-CN" sz="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05105" lvl="0" indent="-205105" defTabSz="685800" eaLnBrk="1" hangingPunct="1">
              <a:buSzTx/>
              <a:buFontTx/>
              <a:buNone/>
            </a:pPr>
            <a:r>
              <a:rPr lang="en-US" altLang="en-US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如：肺的</a:t>
            </a:r>
            <a:r>
              <a:rPr lang="en-US" altLang="zh-CN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虚</a:t>
            </a:r>
            <a:r>
              <a:rPr lang="en-US" altLang="en-US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证</a:t>
            </a:r>
            <a:r>
              <a:rPr lang="en-US" altLang="zh-CN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取太渊（土），实</a:t>
            </a:r>
            <a:r>
              <a:rPr lang="en-US" altLang="en-US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证</a:t>
            </a:r>
            <a:r>
              <a:rPr lang="en-US" altLang="zh-CN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则取尺泽（水）</a:t>
            </a:r>
            <a:r>
              <a:rPr lang="en-US" altLang="en-US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marL="205105" lvl="0" indent="-205105" defTabSz="685800" eaLnBrk="1" hangingPunct="1">
              <a:buSzTx/>
              <a:buFontTx/>
              <a:buNone/>
            </a:pPr>
            <a:endParaRPr lang="en-US" altLang="en-US" sz="240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5105" lvl="0" indent="-205105" algn="ctr" defTabSz="6858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3" name="Group 280"/>
          <p:cNvGraphicFramePr/>
          <p:nvPr/>
        </p:nvGraphicFramePr>
        <p:xfrm>
          <a:off x="1042988" y="3579813"/>
          <a:ext cx="5897563" cy="731838"/>
        </p:xfrm>
        <a:graphic>
          <a:graphicData uri="http://schemas.openxmlformats.org/drawingml/2006/table">
            <a:tbl>
              <a:tblPr/>
              <a:tblGrid>
                <a:gridCol w="1144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4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29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91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井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木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荥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火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输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土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金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合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水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少商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鱼际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太渊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经渠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尺泽</a:t>
                      </a:r>
                    </a:p>
                  </a:txBody>
                  <a:tcPr marT="45740" marB="4574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2791" name="矩形 4"/>
          <p:cNvSpPr/>
          <p:nvPr/>
        </p:nvSpPr>
        <p:spPr>
          <a:xfrm>
            <a:off x="928688" y="285750"/>
            <a:ext cx="385762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补母泻子法应用举例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792" name="AutoShape 5"/>
          <p:cNvSpPr/>
          <p:nvPr/>
        </p:nvSpPr>
        <p:spPr>
          <a:xfrm>
            <a:off x="3708400" y="3074988"/>
            <a:ext cx="914400" cy="395287"/>
          </a:xfrm>
          <a:prstGeom prst="wedgeRoundRectCallout">
            <a:avLst>
              <a:gd name="adj1" fmla="val -34718"/>
              <a:gd name="adj2" fmla="val 79199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 eaLnBrk="1" hangingPunct="1"/>
            <a:r>
              <a:rPr lang="zh-CN" altLang="en-US" sz="2400" dirty="0">
                <a:latin typeface="Arial Black" panose="020B0A04020102020204" pitchFamily="34" charset="0"/>
              </a:rPr>
              <a:t>母穴</a:t>
            </a:r>
          </a:p>
        </p:txBody>
      </p:sp>
      <p:sp>
        <p:nvSpPr>
          <p:cNvPr id="32793" name="AutoShape 6"/>
          <p:cNvSpPr/>
          <p:nvPr/>
        </p:nvSpPr>
        <p:spPr>
          <a:xfrm>
            <a:off x="5867400" y="3074988"/>
            <a:ext cx="914400" cy="395287"/>
          </a:xfrm>
          <a:prstGeom prst="wedgeRoundRectCallout">
            <a:avLst>
              <a:gd name="adj1" fmla="val -33134"/>
              <a:gd name="adj2" fmla="val 75236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 eaLnBrk="1" hangingPunct="1"/>
            <a:r>
              <a:rPr lang="zh-CN" altLang="en-US" sz="2400" dirty="0">
                <a:latin typeface="Arial Black" panose="020B0A04020102020204" pitchFamily="34" charset="0"/>
              </a:rPr>
              <a:t>子穴</a:t>
            </a:r>
          </a:p>
        </p:txBody>
      </p:sp>
      <p:sp>
        <p:nvSpPr>
          <p:cNvPr id="32794" name="AutoShape 7"/>
          <p:cNvSpPr/>
          <p:nvPr/>
        </p:nvSpPr>
        <p:spPr>
          <a:xfrm>
            <a:off x="4786313" y="3074988"/>
            <a:ext cx="914400" cy="395287"/>
          </a:xfrm>
          <a:prstGeom prst="wedgeRoundRectCallout">
            <a:avLst>
              <a:gd name="adj1" fmla="val -33671"/>
              <a:gd name="adj2" fmla="val 74523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 eaLnBrk="1" hangingPunct="1"/>
            <a:r>
              <a:rPr lang="zh-CN" altLang="en-US" sz="2400" dirty="0">
                <a:latin typeface="Arial Black" panose="020B0A04020102020204" pitchFamily="34" charset="0"/>
              </a:rPr>
              <a:t>本穴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文本框 1"/>
          <p:cNvSpPr txBox="1"/>
          <p:nvPr/>
        </p:nvSpPr>
        <p:spPr>
          <a:xfrm>
            <a:off x="663575" y="214313"/>
            <a:ext cx="470535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二、原穴</a:t>
            </a:r>
          </a:p>
        </p:txBody>
      </p:sp>
      <p:sp>
        <p:nvSpPr>
          <p:cNvPr id="33795" name="Rectangle 2"/>
          <p:cNvSpPr txBox="1"/>
          <p:nvPr/>
        </p:nvSpPr>
        <p:spPr>
          <a:xfrm>
            <a:off x="714375" y="1058863"/>
            <a:ext cx="8215313" cy="30972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992505" lvl="0" indent="-992505" defTabSz="685800" eaLnBrk="1" hangingPunct="1">
              <a:spcBef>
                <a:spcPts val="1200"/>
              </a:spcBef>
              <a:buClrTx/>
              <a:buSzTx/>
              <a:buFontTx/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 marL="992505" lvl="0" indent="-992505" defTabSz="6858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十二经脉在腕、踝关节附近各有一个腧穴，是脏腑原</a:t>
            </a:r>
            <a:endParaRPr lang="en-US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92505" lvl="0" indent="-992505" defTabSz="6858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气留止的部位，称为“原穴”，合称“十二原”。   </a:t>
            </a:r>
            <a:endParaRPr lang="en-US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92505" lvl="0" indent="-992505" defTabSz="685800" eaLnBrk="1" hangingPunct="1">
              <a:spcBef>
                <a:spcPts val="12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“原”即本原、原气之意。</a:t>
            </a:r>
            <a:endParaRPr lang="en-US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92505" lvl="0" indent="-992505" defTabSz="685800" eaLnBrk="1" hangingPunct="1">
              <a:spcBef>
                <a:spcPts val="1200"/>
              </a:spcBef>
              <a:buClrTx/>
              <a:buSzTx/>
              <a:buFont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    阴经以输为原，阳经输原分立。</a:t>
            </a:r>
            <a:endParaRPr lang="zh-CN" altLang="en-US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992505" lvl="0" indent="-992505" defTabSz="685800" eaLnBrk="1" hangingPunct="1">
              <a:lnSpc>
                <a:spcPts val="45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52"/>
          <p:cNvGraphicFramePr/>
          <p:nvPr/>
        </p:nvGraphicFramePr>
        <p:xfrm>
          <a:off x="728663" y="1143000"/>
          <a:ext cx="7737475" cy="2022476"/>
        </p:xfrm>
        <a:graphic>
          <a:graphicData uri="http://schemas.openxmlformats.org/drawingml/2006/table">
            <a:tbl>
              <a:tblPr/>
              <a:tblGrid>
                <a:gridCol w="1504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7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77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77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502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  脉  穴位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  脉  穴位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  脉  穴位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4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手三阴经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肺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太渊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神门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心包经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大陵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88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手三阳经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大肠经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合谷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小肠经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腕骨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三焦经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阳池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4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足三阴经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脾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太白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肾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太溪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肝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太冲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388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足三阳经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胃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冲阳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膀胱经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京骨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胆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丘墟</a:t>
                      </a:r>
                    </a:p>
                  </a:txBody>
                  <a:tcPr marT="45708" marB="4570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4850" name="Rectangle 44"/>
          <p:cNvSpPr/>
          <p:nvPr/>
        </p:nvSpPr>
        <p:spPr>
          <a:xfrm>
            <a:off x="3505200" y="714375"/>
            <a:ext cx="1714500" cy="3984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十二经原穴表</a:t>
            </a:r>
          </a:p>
        </p:txBody>
      </p:sp>
      <p:sp>
        <p:nvSpPr>
          <p:cNvPr id="34851" name="文本框 5"/>
          <p:cNvSpPr txBox="1"/>
          <p:nvPr/>
        </p:nvSpPr>
        <p:spPr>
          <a:xfrm>
            <a:off x="539750" y="3571875"/>
            <a:ext cx="711835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临床应用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】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1.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反映脏腑的病症；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  <a:sym typeface="华文楷体" pitchFamily="2" charset="-122"/>
            </a:endParaRPr>
          </a:p>
          <a:p>
            <a:pPr eaLnBrk="1" hangingPunct="1"/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            2.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调整脏腑经络虚实。</a:t>
            </a:r>
            <a:endParaRPr lang="zh-CN" altLang="en-US" sz="2400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1"/>
          <p:cNvSpPr txBox="1"/>
          <p:nvPr/>
        </p:nvSpPr>
        <p:spPr>
          <a:xfrm>
            <a:off x="714375" y="214313"/>
            <a:ext cx="4654550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三、络穴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84213" y="1023938"/>
            <a:ext cx="7802563" cy="309562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992505" marR="0" lvl="0" indent="-992505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【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概念</a:t>
            </a:r>
            <a:r>
              <a:rPr kumimoji="0" lang="en-US" altLang="zh-CN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】</a:t>
            </a:r>
          </a:p>
          <a:p>
            <a:pPr marL="992505" marR="0" lvl="0" indent="-992505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    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络脉由经脉分出之处各有一穴，称络穴。</a:t>
            </a:r>
          </a:p>
          <a:p>
            <a:pPr marL="0" marR="0" lvl="0" indent="-992505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j-cs"/>
              </a:rPr>
              <a:t>    十二经在肘膝关节以下各有一络穴，加上任脉络穴、督脉络穴和脾之大络，合称“十五络穴”。 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52"/>
          <p:cNvGraphicFramePr/>
          <p:nvPr/>
        </p:nvGraphicFramePr>
        <p:xfrm>
          <a:off x="642938" y="690563"/>
          <a:ext cx="7712075" cy="2193925"/>
        </p:xfrm>
        <a:graphic>
          <a:graphicData uri="http://schemas.openxmlformats.org/drawingml/2006/table">
            <a:tbl>
              <a:tblPr/>
              <a:tblGrid>
                <a:gridCol w="2004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69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5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47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65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  脉  穴位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  脉  穴位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  脉  穴位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手三阴经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肺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列缺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通里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心包经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内关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手三阳经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大肠经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偏历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小肠经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支正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三焦经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外关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足三阴经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脾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公孙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肾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大钟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肝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蠡沟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足三阳经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胃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丰隆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膀胱经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飞扬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胆  经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光明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任、督、脾大络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任  脉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鸠尾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督  脉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长强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脾大络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—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大包</a:t>
                      </a:r>
                    </a:p>
                  </a:txBody>
                  <a:tcPr marL="91434" marR="91434" marT="45707" marB="4570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6903" name="Rectangle 44"/>
          <p:cNvSpPr/>
          <p:nvPr/>
        </p:nvSpPr>
        <p:spPr>
          <a:xfrm>
            <a:off x="3768725" y="268288"/>
            <a:ext cx="1460500" cy="3984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十五络穴表</a:t>
            </a:r>
          </a:p>
        </p:txBody>
      </p:sp>
      <p:sp>
        <p:nvSpPr>
          <p:cNvPr id="10" name="Text Box 60"/>
          <p:cNvSpPr txBox="1">
            <a:spLocks noChangeArrowheads="1"/>
          </p:cNvSpPr>
          <p:nvPr/>
        </p:nvSpPr>
        <p:spPr bwMode="auto">
          <a:xfrm>
            <a:off x="642938" y="3076575"/>
            <a:ext cx="8177213" cy="18764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1" lang="en-US" altLang="zh-CN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1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临床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应用</a:t>
            </a:r>
            <a:r>
              <a:rPr kumimoji="0" lang="en-US" altLang="zh-CN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1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主治其络脉病症；</a:t>
            </a:r>
            <a:endParaRPr kumimoji="1" lang="en-US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1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</a:t>
            </a:r>
            <a:r>
              <a:rPr kumimoji="1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1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既治本经病，也治其相表里之经的病；</a:t>
            </a:r>
            <a:endParaRPr kumimoji="1" lang="en-US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1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 3.</a:t>
            </a:r>
            <a:r>
              <a:rPr kumimoji="1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原络配穴。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endParaRPr kumimoji="1" lang="en-US" altLang="zh-CN" sz="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1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1008A6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如：肺经络穴列缺，既能治疗肺经的咳喘，</a:t>
            </a:r>
            <a:endParaRPr kumimoji="1" lang="en-US" altLang="zh-CN" sz="1800" b="0" i="0" u="none" strike="noStrike" kern="1200" cap="none" spc="0" normalizeH="0" baseline="0" noProof="1">
              <a:ln>
                <a:noFill/>
              </a:ln>
              <a:solidFill>
                <a:srgbClr val="1008A6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1" lang="en-US" altLang="zh-CN" sz="1800" b="0" i="0" u="none" strike="noStrike" kern="1200" cap="none" spc="0" normalizeH="0" baseline="0" noProof="1">
                <a:ln>
                  <a:noFill/>
                </a:ln>
                <a:solidFill>
                  <a:srgbClr val="1008A6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1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1008A6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也可治疗与肺经相表里的大肠经的齿痛、头项强痛。   </a:t>
            </a:r>
            <a:endParaRPr kumimoji="1" lang="en-US" altLang="zh-CN" sz="1800" b="0" i="0" u="none" strike="noStrike" kern="1200" cap="none" spc="0" normalizeH="0" baseline="0" noProof="1">
              <a:ln>
                <a:noFill/>
              </a:ln>
              <a:solidFill>
                <a:srgbClr val="1008A6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文本框 11"/>
          <p:cNvSpPr txBox="1"/>
          <p:nvPr/>
        </p:nvSpPr>
        <p:spPr>
          <a:xfrm>
            <a:off x="739775" y="180975"/>
            <a:ext cx="2449513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四、郄穴</a:t>
            </a:r>
          </a:p>
        </p:txBody>
      </p:sp>
      <p:sp>
        <p:nvSpPr>
          <p:cNvPr id="37891" name="Rectangle 3"/>
          <p:cNvSpPr txBox="1"/>
          <p:nvPr/>
        </p:nvSpPr>
        <p:spPr>
          <a:xfrm>
            <a:off x="793750" y="1131888"/>
            <a:ext cx="7778750" cy="27749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-206375" eaLnBrk="1" hangingPunct="1">
              <a:spcBef>
                <a:spcPct val="0"/>
              </a:spcBef>
              <a:buSzTx/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 marL="0" lvl="0" indent="-206375" eaLnBrk="1" hangingPunct="1">
              <a:spcBef>
                <a:spcPts val="600"/>
              </a:spcBef>
              <a:buSzTx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各经脉在四肢部经气深聚的部位。</a:t>
            </a:r>
          </a:p>
          <a:p>
            <a:pPr marL="0" lvl="0" indent="-206375" eaLnBrk="1" hangingPunct="1">
              <a:spcBef>
                <a:spcPts val="600"/>
              </a:spcBef>
              <a:buSz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郄与“隙”通，是空隙、间隙的意思。</a:t>
            </a:r>
          </a:p>
          <a:p>
            <a:pPr marL="0" lvl="0" indent="-206375" eaLnBrk="1" hangingPunct="1">
              <a:spcBef>
                <a:spcPts val="600"/>
              </a:spcBef>
              <a:buSz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大多分布于四肢肘膝关节以下。十二经脉、阴阳蹻脉和阴阳维脉各有一郄穴，合为十六郄穴。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oup 60"/>
          <p:cNvGraphicFramePr>
            <a:graphicFrameLocks noGrp="1"/>
          </p:cNvGraphicFramePr>
          <p:nvPr/>
        </p:nvGraphicFramePr>
        <p:xfrm>
          <a:off x="827088" y="928688"/>
          <a:ext cx="7413625" cy="3292479"/>
        </p:xfrm>
        <a:graphic>
          <a:graphicData uri="http://schemas.openxmlformats.org/drawingml/2006/table">
            <a:tbl>
              <a:tblPr/>
              <a:tblGrid>
                <a:gridCol w="2183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16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  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郄 穴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  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郄 穴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手太阴肺经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孔最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手阳明大肠经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温溜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手厥阴心包经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郄门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手少阳三焦经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会宗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手少阴心经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阴郄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手太阳小肠经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养老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足太阴脾经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地机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足阳明胃经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梁丘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足厥阴肝经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中都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足少阳胆经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外丘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足少阴肾经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水泉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足太阳膀胱经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金门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阴维脉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筑宾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阳维脉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阳交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阴蹻脉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交信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阳蹻脉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跗阳</a:t>
                      </a:r>
                    </a:p>
                  </a:txBody>
                  <a:tcPr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8966" name="Rectangle 55"/>
          <p:cNvSpPr/>
          <p:nvPr/>
        </p:nvSpPr>
        <p:spPr>
          <a:xfrm>
            <a:off x="3794125" y="500063"/>
            <a:ext cx="1458913" cy="3984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r" eaLnBrk="1" hangingPunct="1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十六郄穴表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1"/>
          <p:cNvSpPr txBox="1"/>
          <p:nvPr/>
        </p:nvSpPr>
        <p:spPr>
          <a:xfrm>
            <a:off x="746125" y="266700"/>
            <a:ext cx="245110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四、郄穴</a:t>
            </a:r>
          </a:p>
        </p:txBody>
      </p:sp>
      <p:sp>
        <p:nvSpPr>
          <p:cNvPr id="39939" name="Rectangle 4"/>
          <p:cNvSpPr txBox="1"/>
          <p:nvPr/>
        </p:nvSpPr>
        <p:spPr>
          <a:xfrm>
            <a:off x="684213" y="1131888"/>
            <a:ext cx="8158162" cy="3232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spcBef>
                <a:spcPts val="1200"/>
              </a:spcBef>
              <a:buSzTx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【临床应用】</a:t>
            </a:r>
          </a:p>
          <a:p>
            <a:pPr marL="206375" lvl="0" indent="-206375" defTabSz="685800" eaLnBrk="1" hangingPunct="1">
              <a:spcBef>
                <a:spcPts val="1200"/>
              </a:spcBef>
              <a:buSzTx/>
              <a:buFont typeface="Wingdings" panose="05000000000000000000" pitchFamily="2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1.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治疗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本经循行部位及所属脏腑的急性病症。</a:t>
            </a:r>
          </a:p>
          <a:p>
            <a:pPr marL="206375" lvl="0" indent="-206375" defTabSz="685800" eaLnBrk="1" hangingPunct="1">
              <a:spcBef>
                <a:spcPct val="0"/>
              </a:spcBef>
              <a:buSzTx/>
              <a:buFont typeface="Wingdings" panose="05000000000000000000" pitchFamily="2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阴经郄穴多治血证，</a:t>
            </a:r>
            <a:r>
              <a:rPr lang="zh-CN" altLang="en-US" sz="20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如肺经郄穴孔最治疗咳血；</a:t>
            </a:r>
          </a:p>
          <a:p>
            <a:pPr marL="206375" lvl="0" indent="-206375" defTabSz="685800" eaLnBrk="1" hangingPunct="1">
              <a:spcBef>
                <a:spcPct val="0"/>
              </a:spcBef>
              <a:buSzTx/>
              <a:buFont typeface="Wingdings" panose="05000000000000000000" pitchFamily="2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阳经郄穴多治急性疼痛，</a:t>
            </a:r>
            <a:r>
              <a:rPr lang="zh-CN" altLang="en-US" sz="20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如胃经郄穴梁丘治疗胃脘痛。</a:t>
            </a:r>
          </a:p>
          <a:p>
            <a:pPr marL="206375" lvl="0" indent="-206375" defTabSz="685800" eaLnBrk="1" hangingPunct="1">
              <a:spcBef>
                <a:spcPts val="1200"/>
              </a:spcBef>
              <a:buSzTx/>
              <a:buFont typeface="Wingdings" panose="05000000000000000000" pitchFamily="2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按压郄穴进行检查，协助诊断脏腑病变。 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文本框 1"/>
          <p:cNvSpPr txBox="1"/>
          <p:nvPr/>
        </p:nvSpPr>
        <p:spPr>
          <a:xfrm>
            <a:off x="711200" y="195263"/>
            <a:ext cx="3363913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五、背俞穴 </a:t>
            </a:r>
          </a:p>
        </p:txBody>
      </p:sp>
      <p:sp>
        <p:nvSpPr>
          <p:cNvPr id="40963" name="Rectangle 188"/>
          <p:cNvSpPr/>
          <p:nvPr/>
        </p:nvSpPr>
        <p:spPr>
          <a:xfrm>
            <a:off x="722313" y="892175"/>
            <a:ext cx="8020050" cy="13350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11430" indent="-11430" eaLnBrk="1" hangingPunct="1">
              <a:spcBef>
                <a:spcPts val="1200"/>
              </a:spcBef>
              <a:buClr>
                <a:schemeClr val="hlink"/>
              </a:buClr>
              <a:buSzPct val="120000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【概念】脏腑之气输注于背腰部的腧穴。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11430" indent="-11430" eaLnBrk="1" hangingPunct="1">
              <a:spcBef>
                <a:spcPts val="1200"/>
              </a:spcBef>
              <a:buClr>
                <a:schemeClr val="hlink"/>
              </a:buClr>
              <a:buSzPct val="120000"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背俞穴位于背腰部足太阳膀胱经的第一侧线上，大体依脏腑位置而上下排列。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931863" y="2357438"/>
          <a:ext cx="6583363" cy="20002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20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53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96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82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上部</a:t>
                      </a:r>
                    </a:p>
                  </a:txBody>
                  <a:tcPr marL="68577" marR="68577" marT="0" marB="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背俞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下部</a:t>
                      </a:r>
                    </a:p>
                  </a:txBody>
                  <a:tcPr marL="68577" marR="68577" marT="0" marB="0" anchor="ctr" anchorCtr="1">
                    <a:lnL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背俞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肺</a:t>
                      </a:r>
                    </a:p>
                  </a:txBody>
                  <a:tcPr marL="68577" marR="68577" marT="0" marB="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肺俞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胃</a:t>
                      </a:r>
                    </a:p>
                  </a:txBody>
                  <a:tcPr marL="68577" marR="68577" marT="0" marB="0" anchor="ctr" anchorCtr="1">
                    <a:lnL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胃俞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48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心包</a:t>
                      </a:r>
                    </a:p>
                  </a:txBody>
                  <a:tcPr marL="68577" marR="68577" marT="0" marB="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厥阴俞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三焦</a:t>
                      </a:r>
                    </a:p>
                  </a:txBody>
                  <a:tcPr marL="68577" marR="68577" marT="0" marB="0" anchor="ctr" anchorCtr="1">
                    <a:lnL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三焦俞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心</a:t>
                      </a:r>
                    </a:p>
                  </a:txBody>
                  <a:tcPr marL="68577" marR="68577" marT="0" marB="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心俞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肾</a:t>
                      </a:r>
                    </a:p>
                  </a:txBody>
                  <a:tcPr marL="68577" marR="68577" marT="0" marB="0" anchor="ctr" anchorCtr="1">
                    <a:lnL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肾俞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肝</a:t>
                      </a:r>
                    </a:p>
                  </a:txBody>
                  <a:tcPr marL="68577" marR="68577" marT="0" marB="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肝俞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大肠</a:t>
                      </a:r>
                    </a:p>
                  </a:txBody>
                  <a:tcPr marL="68577" marR="68577" marT="0" marB="0" anchor="ctr" anchorCtr="1">
                    <a:lnL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大肠俞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胆</a:t>
                      </a:r>
                    </a:p>
                  </a:txBody>
                  <a:tcPr marL="68577" marR="68577" marT="0" marB="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胆俞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小肠</a:t>
                      </a:r>
                    </a:p>
                  </a:txBody>
                  <a:tcPr marL="68577" marR="68577" marT="0" marB="0" anchor="ctr" anchorCtr="1">
                    <a:lnL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小肠俞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脾</a:t>
                      </a:r>
                    </a:p>
                  </a:txBody>
                  <a:tcPr marL="68577" marR="68577" marT="0" marB="0" anchor="ctr" anchorCtr="1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脾俞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膀胱</a:t>
                      </a:r>
                    </a:p>
                  </a:txBody>
                  <a:tcPr marL="68577" marR="68577" marT="0" marB="0" anchor="ctr" anchorCtr="1">
                    <a:lnL w="12700" cap="flat" cmpd="dbl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膀胱俞</a:t>
                      </a:r>
                    </a:p>
                  </a:txBody>
                  <a:tcPr marL="68577" marR="68577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框 1"/>
          <p:cNvSpPr txBox="1"/>
          <p:nvPr/>
        </p:nvSpPr>
        <p:spPr>
          <a:xfrm>
            <a:off x="754063" y="180975"/>
            <a:ext cx="332105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五、背俞穴 </a:t>
            </a:r>
          </a:p>
        </p:txBody>
      </p:sp>
      <p:sp>
        <p:nvSpPr>
          <p:cNvPr id="41987" name="Rectangle 4"/>
          <p:cNvSpPr txBox="1"/>
          <p:nvPr/>
        </p:nvSpPr>
        <p:spPr>
          <a:xfrm>
            <a:off x="971550" y="1058863"/>
            <a:ext cx="4198938" cy="331628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ts val="1200"/>
              </a:spcBef>
              <a:buSzTx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华文楷体" pitchFamily="2" charset="-122"/>
              </a:rPr>
              <a:t>【临床应用】</a:t>
            </a:r>
            <a:endParaRPr lang="zh-CN" altLang="en-US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eaLnBrk="1" hangingPunct="1">
              <a:spcBef>
                <a:spcPts val="1200"/>
              </a:spcBef>
              <a:buSzTx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1.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治疗脏腑病症；</a:t>
            </a:r>
          </a:p>
          <a:p>
            <a:pPr marL="0" lvl="0" indent="0" eaLnBrk="1" hangingPunct="1">
              <a:spcBef>
                <a:spcPts val="1200"/>
              </a:spcBef>
              <a:buSzTx/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2.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治疗与五脏相关的五官九窍、皮肉筋骨等病症；</a:t>
            </a:r>
          </a:p>
          <a:p>
            <a:pPr marL="0" lvl="0" indent="0" eaLnBrk="1" hangingPunct="1">
              <a:spcBef>
                <a:spcPts val="1200"/>
              </a:spcBef>
              <a:buSzTx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3.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协助诊断疾病。</a:t>
            </a:r>
          </a:p>
          <a:p>
            <a:pPr marL="0" lvl="0" indent="0" eaLnBrk="1" hangingPunct="1">
              <a:spcBef>
                <a:spcPts val="1200"/>
              </a:spcBef>
              <a:buSzTx/>
              <a:buNone/>
            </a:pPr>
            <a:r>
              <a:rPr lang="zh-CN" altLang="en-US" sz="8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8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 eaLnBrk="1" hangingPunct="1">
              <a:spcBef>
                <a:spcPts val="1200"/>
              </a:spcBef>
              <a:buSzTx/>
              <a:buNone/>
            </a:pPr>
            <a:r>
              <a:rPr lang="zh-CN" altLang="en-US" sz="20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如：肝俞可以治疗肝病，又能治疗与肝有关的目疾、筋急等病。</a:t>
            </a:r>
          </a:p>
        </p:txBody>
      </p:sp>
      <p:pic>
        <p:nvPicPr>
          <p:cNvPr id="40963" name="图片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1203325"/>
            <a:ext cx="2446338" cy="3013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文本框 1"/>
          <p:cNvSpPr txBox="1"/>
          <p:nvPr/>
        </p:nvSpPr>
        <p:spPr>
          <a:xfrm>
            <a:off x="704850" y="195263"/>
            <a:ext cx="3370263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六、募穴 </a:t>
            </a:r>
          </a:p>
        </p:txBody>
      </p:sp>
      <p:sp>
        <p:nvSpPr>
          <p:cNvPr id="43011" name="Rectangle 188"/>
          <p:cNvSpPr/>
          <p:nvPr/>
        </p:nvSpPr>
        <p:spPr>
          <a:xfrm>
            <a:off x="539750" y="1000125"/>
            <a:ext cx="8135938" cy="33956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1" hangingPunct="1">
              <a:buClr>
                <a:schemeClr val="hlink"/>
              </a:buClr>
              <a:buSzPct val="120000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【概念】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脏腑之气结聚于胸腹部的腧穴，称募穴。</a:t>
            </a:r>
          </a:p>
          <a:p>
            <a:pPr marL="342900" indent="-342900" eaLnBrk="1" hangingPunct="1">
              <a:buClr>
                <a:schemeClr val="hlink"/>
              </a:buClr>
              <a:buSzPct val="120000"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五脏六腑各有一募穴，募穴部位接近其脏腑所在。</a:t>
            </a:r>
          </a:p>
        </p:txBody>
      </p:sp>
      <p:graphicFrame>
        <p:nvGraphicFramePr>
          <p:cNvPr id="4" name="Group 50"/>
          <p:cNvGraphicFramePr>
            <a:graphicFrameLocks noGrp="1"/>
          </p:cNvGraphicFramePr>
          <p:nvPr/>
        </p:nvGraphicFramePr>
        <p:xfrm>
          <a:off x="827088" y="1995488"/>
          <a:ext cx="4535488" cy="2560638"/>
        </p:xfrm>
        <a:graphic>
          <a:graphicData uri="http://schemas.openxmlformats.org/drawingml/2006/table">
            <a:tbl>
              <a:tblPr/>
              <a:tblGrid>
                <a:gridCol w="802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86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68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两侧募穴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46" marR="91446"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正中募穴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0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肺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中府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心包</a:t>
                      </a:r>
                    </a:p>
                  </a:txBody>
                  <a:tcPr marL="91446" marR="91446"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膻中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0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肝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期门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心</a:t>
                      </a:r>
                    </a:p>
                  </a:txBody>
                  <a:tcPr marL="91446" marR="91446"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巨阙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0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胆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日月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胃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中脘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0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脾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章门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三焦</a:t>
                      </a:r>
                    </a:p>
                  </a:txBody>
                  <a:tcPr marL="91446" marR="91446"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石门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80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肾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京门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小肠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关元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80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大肠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天枢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膀胱</a:t>
                      </a:r>
                    </a:p>
                  </a:txBody>
                  <a:tcPr marL="91446" marR="91446"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中极</a:t>
                      </a:r>
                    </a:p>
                  </a:txBody>
                  <a:tcPr marL="91446" marR="91446" marT="45726" marB="45726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1"/>
          <p:cNvSpPr txBox="1"/>
          <p:nvPr/>
        </p:nvSpPr>
        <p:spPr>
          <a:xfrm>
            <a:off x="746125" y="180975"/>
            <a:ext cx="3328988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六、募穴 </a:t>
            </a:r>
          </a:p>
        </p:txBody>
      </p:sp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395288" y="987425"/>
            <a:ext cx="8424863" cy="3176588"/>
          </a:xfrm>
          <a:prstGeom prst="rect">
            <a:avLst/>
          </a:prstGeom>
          <a:noFill/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【临床应用】</a:t>
            </a:r>
            <a:endParaRPr kumimoji="1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1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1.</a:t>
            </a:r>
            <a:r>
              <a:rPr kumimoji="1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募穴主治性能与背俞穴有共同之处，六腑病症多取募穴。</a:t>
            </a:r>
          </a:p>
          <a:p>
            <a:pPr marL="0" marR="0" lvl="0" indent="-20574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1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1" lang="en-US" altLang="zh-CN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“前后配穴”：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1008A6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俞募同用</a:t>
            </a:r>
          </a:p>
          <a:p>
            <a:pPr marL="0" marR="0" lvl="0" indent="-20574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“远近配穴”：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1008A6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如脏病配用原穴，腑病配用合穴</a:t>
            </a:r>
          </a:p>
          <a:p>
            <a:pPr marL="0" marR="0" lvl="0" indent="-205740" algn="l" defTabSz="6858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Tx/>
              <a:buFont typeface="Symbol" panose="05050102010706020507" pitchFamily="18" charset="2"/>
              <a:buNone/>
              <a:defRPr/>
            </a:pPr>
            <a:r>
              <a:rPr kumimoji="1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    2.诊断</a:t>
            </a:r>
            <a:r>
              <a:rPr kumimoji="1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相应脏腑疾病。</a:t>
            </a:r>
            <a:endParaRPr kumimoji="1" lang="en-US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文本框 1"/>
          <p:cNvSpPr txBox="1"/>
          <p:nvPr/>
        </p:nvSpPr>
        <p:spPr>
          <a:xfrm>
            <a:off x="649288" y="195263"/>
            <a:ext cx="3424237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七、八会穴</a:t>
            </a:r>
          </a:p>
        </p:txBody>
      </p:sp>
      <p:graphicFrame>
        <p:nvGraphicFramePr>
          <p:cNvPr id="5" name="Group 243"/>
          <p:cNvGraphicFramePr/>
          <p:nvPr/>
        </p:nvGraphicFramePr>
        <p:xfrm>
          <a:off x="998538" y="2063750"/>
          <a:ext cx="7185025" cy="914400"/>
        </p:xfrm>
        <a:graphic>
          <a:graphicData uri="http://schemas.openxmlformats.org/drawingml/2006/table">
            <a:tbl>
              <a:tblPr/>
              <a:tblGrid>
                <a:gridCol w="819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85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16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17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94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81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5155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八会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脏会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腑会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气会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血会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筋会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脉会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骨会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髓会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8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穴位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章门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中脘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膻中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膈俞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阳陵泉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太渊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大杼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绝骨</a:t>
                      </a:r>
                    </a:p>
                  </a:txBody>
                  <a:tcPr marT="45727" marB="45727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5091" name="Rectangle 238"/>
          <p:cNvSpPr/>
          <p:nvPr/>
        </p:nvSpPr>
        <p:spPr>
          <a:xfrm>
            <a:off x="714375" y="1033463"/>
            <a:ext cx="8143875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【概念】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脏、腑、气、血、筋、脉、骨、髓所会聚的八个腧穴。</a:t>
            </a:r>
            <a:r>
              <a:rPr lang="zh-CN" altLang="en-US" sz="2400" dirty="0">
                <a:solidFill>
                  <a:srgbClr val="00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45092" name="Rectangle 240"/>
          <p:cNvSpPr/>
          <p:nvPr/>
        </p:nvSpPr>
        <p:spPr>
          <a:xfrm>
            <a:off x="693738" y="3435350"/>
            <a:ext cx="7904162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【临床应用】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脏、腑、气、血、筋、脉、骨、髓相关病症。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"/>
          <p:cNvSpPr txBox="1"/>
          <p:nvPr/>
        </p:nvSpPr>
        <p:spPr>
          <a:xfrm>
            <a:off x="754063" y="180975"/>
            <a:ext cx="41052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八、八脉交会穴</a:t>
            </a:r>
          </a:p>
        </p:txBody>
      </p:sp>
      <p:sp>
        <p:nvSpPr>
          <p:cNvPr id="46083" name="Rectangle 223"/>
          <p:cNvSpPr/>
          <p:nvPr/>
        </p:nvSpPr>
        <p:spPr>
          <a:xfrm>
            <a:off x="857250" y="987425"/>
            <a:ext cx="7604125" cy="1524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1" hangingPunct="1">
              <a:spcBef>
                <a:spcPts val="1200"/>
              </a:spcBef>
              <a:buClr>
                <a:schemeClr val="hlink"/>
              </a:buClr>
              <a:buSzPct val="120000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【概念】</a:t>
            </a:r>
          </a:p>
          <a:p>
            <a:pPr marL="342900" indent="-342900" eaLnBrk="1" hangingPunct="1">
              <a:buClr>
                <a:schemeClr val="hlink"/>
              </a:buClr>
              <a:buSzPct val="120000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十二经四肢部脉气通向奇经八脉的八个经穴。</a:t>
            </a:r>
          </a:p>
          <a:p>
            <a:pPr marL="342900" indent="-342900" eaLnBrk="1" hangingPunct="1">
              <a:buClr>
                <a:schemeClr val="hlink"/>
              </a:buClr>
              <a:buSzPct val="120000"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八穴均分布于肘膝以下。</a:t>
            </a:r>
          </a:p>
        </p:txBody>
      </p:sp>
      <p:sp>
        <p:nvSpPr>
          <p:cNvPr id="46084" name="Rectangle 225"/>
          <p:cNvSpPr/>
          <p:nvPr/>
        </p:nvSpPr>
        <p:spPr>
          <a:xfrm>
            <a:off x="842963" y="2355850"/>
            <a:ext cx="7816850" cy="187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ts val="1200"/>
              </a:spcBef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【临床应用】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ts val="1200"/>
              </a:spcBef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可作为远道取穴单独选用，再配上头身部的邻近穴，成为远近配穴，又可上下配合应用。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ts val="1200"/>
              </a:spcBef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如：公孙配内关，治疗胃、心、胸病症。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55"/>
          <p:cNvGraphicFramePr>
            <a:graphicFrameLocks noGrp="1"/>
          </p:cNvGraphicFramePr>
          <p:nvPr/>
        </p:nvGraphicFramePr>
        <p:xfrm>
          <a:off x="1098550" y="998538"/>
          <a:ext cx="6853238" cy="3292479"/>
        </p:xfrm>
        <a:graphic>
          <a:graphicData uri="http://schemas.openxmlformats.org/drawingml/2006/table">
            <a:tbl>
              <a:tblPr/>
              <a:tblGrid>
                <a:gridCol w="1210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8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74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069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属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八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穴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通八脉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会合部位</a:t>
                      </a:r>
                    </a:p>
                  </a:txBody>
                  <a:tcPr marL="91436" marR="91436" marT="45733" marB="4573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足太阴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公 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孙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冲脉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胃、心、胸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手厥阴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内 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关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阴维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手少阳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外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关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阳维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目外眦、颊、颈、耳后、肩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足少阳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足临泣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带脉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手太阳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后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溪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督脉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目内眦、项、耳、肩胛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足太阳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申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脉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阳蹻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手太阴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列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缺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任脉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胸、肺、膈、喉咙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83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足少阴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照</a:t>
                      </a:r>
                      <a:r>
                        <a:rPr kumimoji="0" lang="en-US" altLang="zh-CN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 海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阴蹻</a:t>
                      </a:r>
                    </a:p>
                  </a:txBody>
                  <a:tcPr marL="91436" marR="91436" marT="45733" marB="4573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7154" name="文本框 6"/>
          <p:cNvSpPr txBox="1"/>
          <p:nvPr/>
        </p:nvSpPr>
        <p:spPr>
          <a:xfrm>
            <a:off x="3425825" y="428625"/>
            <a:ext cx="2295525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八脉交会穴表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文本框 2"/>
          <p:cNvSpPr txBox="1"/>
          <p:nvPr/>
        </p:nvSpPr>
        <p:spPr>
          <a:xfrm>
            <a:off x="763588" y="180975"/>
            <a:ext cx="46386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九、下合穴</a:t>
            </a:r>
          </a:p>
        </p:txBody>
      </p:sp>
      <p:graphicFrame>
        <p:nvGraphicFramePr>
          <p:cNvPr id="4" name="Group 182"/>
          <p:cNvGraphicFramePr>
            <a:graphicFrameLocks noGrp="1"/>
          </p:cNvGraphicFramePr>
          <p:nvPr/>
        </p:nvGraphicFramePr>
        <p:xfrm>
          <a:off x="1042988" y="2139950"/>
          <a:ext cx="4516438" cy="2560638"/>
        </p:xfrm>
        <a:graphic>
          <a:graphicData uri="http://schemas.openxmlformats.org/drawingml/2006/table">
            <a:tbl>
              <a:tblPr/>
              <a:tblGrid>
                <a:gridCol w="1129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9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76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97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8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手足三阳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六腑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下合穴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0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手三阳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小肠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下巨虚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阳明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大肠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上巨虚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三焦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委  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0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太阳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膀胱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委  中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阳明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胃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足三里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8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少阳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胆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阳陵泉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8168" name="Rectangle 174"/>
          <p:cNvSpPr/>
          <p:nvPr/>
        </p:nvSpPr>
        <p:spPr>
          <a:xfrm>
            <a:off x="2727325" y="4159250"/>
            <a:ext cx="354013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eaLnBrk="1" hangingPunct="1"/>
            <a:r>
              <a:rPr lang="en-US" altLang="zh-CN" sz="2400" dirty="0">
                <a:latin typeface="等线" panose="02010600030101010101" pitchFamily="2" charset="-122"/>
                <a:ea typeface="等线" panose="02010600030101010101" pitchFamily="2" charset="-122"/>
              </a:rPr>
              <a:t>  </a:t>
            </a:r>
          </a:p>
        </p:txBody>
      </p:sp>
      <p:sp>
        <p:nvSpPr>
          <p:cNvPr id="48169" name="Text Box 175"/>
          <p:cNvSpPr txBox="1"/>
          <p:nvPr/>
        </p:nvSpPr>
        <p:spPr>
          <a:xfrm>
            <a:off x="865188" y="820738"/>
            <a:ext cx="773906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Clr>
                <a:schemeClr val="accent2"/>
              </a:buClr>
              <a:buSzPct val="80000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【概念】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即六腑下合穴，是六腑之气下合于足三阳经的六个腧穴。</a:t>
            </a:r>
            <a:endParaRPr lang="en-US" altLang="zh-CN" sz="24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Clr>
                <a:schemeClr val="accent2"/>
              </a:buClr>
              <a:buSzPct val="80000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【临床应用】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治疗六腑病症的主要穴位。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170" name="矩形 5"/>
          <p:cNvSpPr/>
          <p:nvPr/>
        </p:nvSpPr>
        <p:spPr>
          <a:xfrm>
            <a:off x="6227763" y="2355850"/>
            <a:ext cx="2568575" cy="1198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</a:t>
            </a:r>
            <a:endParaRPr lang="en-US" altLang="zh-CN" sz="2400" dirty="0">
              <a:solidFill>
                <a:srgbClr val="1008A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足三里治胃脘痛，下巨虚治泄泻。</a:t>
            </a:r>
            <a:r>
              <a:rPr lang="zh-CN" altLang="en-US" sz="20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文本框 1"/>
          <p:cNvSpPr txBox="1"/>
          <p:nvPr/>
        </p:nvSpPr>
        <p:spPr>
          <a:xfrm>
            <a:off x="738188" y="180975"/>
            <a:ext cx="46640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十、交会穴</a:t>
            </a:r>
          </a:p>
        </p:txBody>
      </p:sp>
      <p:sp>
        <p:nvSpPr>
          <p:cNvPr id="49155" name="Rectangle 3"/>
          <p:cNvSpPr txBox="1"/>
          <p:nvPr/>
        </p:nvSpPr>
        <p:spPr>
          <a:xfrm>
            <a:off x="819150" y="1058863"/>
            <a:ext cx="8229600" cy="6731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buSzTx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【概念】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是指两经或数经相交会合的腧穴。 </a:t>
            </a:r>
          </a:p>
        </p:txBody>
      </p:sp>
      <p:sp>
        <p:nvSpPr>
          <p:cNvPr id="49156" name="Rectangle 5"/>
          <p:cNvSpPr/>
          <p:nvPr/>
        </p:nvSpPr>
        <p:spPr>
          <a:xfrm>
            <a:off x="819150" y="1779588"/>
            <a:ext cx="8132763" cy="135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【临床应用】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治本经病，兼治所交经脉病症。</a:t>
            </a:r>
          </a:p>
          <a:p>
            <a:pPr eaLnBrk="1" hangingPunct="1"/>
            <a:endParaRPr lang="zh-CN" altLang="en-US" sz="1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en-US" altLang="zh-CN" sz="24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如：关元是任脉经穴，又与足三阴经交会，</a:t>
            </a:r>
          </a:p>
          <a:p>
            <a:pPr eaLnBrk="1" hangingPunct="1"/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既可治任脉病症，又可治疗足三阴经病症。 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idx="1"/>
          </p:nvPr>
        </p:nvSpPr>
        <p:spPr>
          <a:xfrm>
            <a:off x="1000125" y="249238"/>
            <a:ext cx="4286250" cy="4645025"/>
          </a:xfrm>
        </p:spPr>
        <p:txBody>
          <a:bodyPr vert="horz" wrap="square" lIns="91440" tIns="45720" rIns="91440" bIns="45720" anchor="t" anchorCtr="0"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井荥输原经合歌</a:t>
            </a:r>
            <a:endParaRPr lang="en-US" altLang="zh-CN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（阴经以输为原）</a:t>
            </a:r>
            <a:b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0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少商鱼际与太渊，经渠尺泽肺相连，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商阳二三间合谷，阳溪曲池大肠牵。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隐白大都太白脾，商丘阴陵泉要知，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历兑内庭陷谷胃，冲阳解溪三里随。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少冲少府属于心，神门灵道少海寻，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少泽前谷后溪腕，阳谷小海小肠经。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涌泉然谷与太溪，复溜阴谷肾所宜，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至阴通谷束京骨，昆仑委中膀胱知。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中冲劳宫心包络，大陵间使传曲泽，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关冲液门中渚焦，阳池支沟天井索。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大敦行间太冲看，中封曲泉属于肝，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窍阴侠溪临泣胆，丘墟阳辅阳陵泉。</a:t>
            </a:r>
          </a:p>
        </p:txBody>
      </p:sp>
      <p:sp>
        <p:nvSpPr>
          <p:cNvPr id="50179" name="Rectangle 3"/>
          <p:cNvSpPr txBox="1"/>
          <p:nvPr/>
        </p:nvSpPr>
        <p:spPr>
          <a:xfrm>
            <a:off x="5715000" y="714375"/>
            <a:ext cx="2214563" cy="3143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十二原穴歌</a:t>
            </a:r>
            <a:b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en-US" altLang="zh-CN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algn="ctr" defTabSz="685800" eaLnBrk="1" hangingPunct="1">
              <a:buSzTx/>
              <a:buFontTx/>
              <a:buNone/>
            </a:pPr>
            <a:endParaRPr lang="zh-CN" altLang="en-US" sz="11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肺渊包陵心神门，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大肠合谷焦阳池，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小肠之原腕骨穴，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足之三阴三原太，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胃原冲阳胆丘墟，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膀胱之原京骨取。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idx="1"/>
          </p:nvPr>
        </p:nvSpPr>
        <p:spPr>
          <a:xfrm>
            <a:off x="755650" y="411163"/>
            <a:ext cx="4457700" cy="4481512"/>
          </a:xfrm>
        </p:spPr>
        <p:txBody>
          <a:bodyPr vert="horz" wrap="square" lIns="91440" tIns="45720" rIns="91440" bIns="45720" anchor="t" anchorCtr="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十五络穴歌</a:t>
            </a:r>
            <a:b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人身络穴一十五，我今逐一从头举，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手太阴络为列缺，手少阴络即通里，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手厥阴络为内关，手太阳络支正是，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手阳明络偏历当，手少阳络外关位，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足太阳络号飞扬，足阳明络丰隆记，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足少阳络为光明，足太阴络公孙寄，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足少阴络名大钟，足厥阴络蠡沟配，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阳督之络号长强，阴任之络号尾翳，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脾之大络为大包，十五络脉君须知。</a:t>
            </a:r>
          </a:p>
        </p:txBody>
      </p:sp>
      <p:sp>
        <p:nvSpPr>
          <p:cNvPr id="51203" name="Rectangle 3"/>
          <p:cNvSpPr txBox="1"/>
          <p:nvPr/>
        </p:nvSpPr>
        <p:spPr>
          <a:xfrm>
            <a:off x="5364163" y="339725"/>
            <a:ext cx="3276600" cy="45545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十六郄穴歌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endParaRPr lang="zh-CN" altLang="en-US" sz="20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郄义即孔隙，本属气血集。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肺向孔最取，大肠温溜别；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胃经是梁丘，脾属地机穴；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心则取阴郄，小肠养老列；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膀胱金门守，肾向水泉施；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心包郄门刺，三焦会宗持；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胆郄在外丘，肝经中都是；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阳跷跗阳走，阴跷交信期；</a:t>
            </a:r>
          </a:p>
          <a:p>
            <a:pPr marL="206375" lvl="0" indent="-206375" defTabSz="685800" eaLnBrk="1" hangingPunct="1">
              <a:lnSpc>
                <a:spcPct val="90000"/>
              </a:lnSpc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阳维阳交穴，阴维筑宾知。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/>
          </p:cNvSpPr>
          <p:nvPr>
            <p:ph idx="1"/>
          </p:nvPr>
        </p:nvSpPr>
        <p:spPr>
          <a:xfrm>
            <a:off x="1000125" y="603250"/>
            <a:ext cx="2286000" cy="3914775"/>
          </a:xfrm>
        </p:spPr>
        <p:txBody>
          <a:bodyPr vert="horz" wrap="square" lIns="91440" tIns="45720" rIns="91440" bIns="45720" anchor="t" anchorCtr="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背俞穴歌</a:t>
            </a:r>
            <a:b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0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三椎肺俞厥阴四，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心五肝九十胆俞，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十一脾俞十二胃，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十三三焦椎旁居，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肾俞却与命门平，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十四椎外穴是真，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大肠十六小十八，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膀胱俞与十九平。</a:t>
            </a:r>
          </a:p>
        </p:txBody>
      </p:sp>
      <p:sp>
        <p:nvSpPr>
          <p:cNvPr id="52227" name="Rectangle 3"/>
          <p:cNvSpPr txBox="1"/>
          <p:nvPr/>
        </p:nvSpPr>
        <p:spPr>
          <a:xfrm>
            <a:off x="3571875" y="285750"/>
            <a:ext cx="2243138" cy="439261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十二募穴歌</a:t>
            </a:r>
            <a:b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天枢大肠肺中府，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关元小肠巨阙心，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中极膀胱京门肾，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胆日月肝期门寻，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脾募章门胃中脘，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气化三焦石门针，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心包募穴何处寻？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胸前膻中觅浅深。</a:t>
            </a:r>
          </a:p>
        </p:txBody>
      </p:sp>
      <p:sp>
        <p:nvSpPr>
          <p:cNvPr id="52228" name="Rectangle 3"/>
          <p:cNvSpPr txBox="1"/>
          <p:nvPr/>
        </p:nvSpPr>
        <p:spPr>
          <a:xfrm>
            <a:off x="6072188" y="714375"/>
            <a:ext cx="2714625" cy="30003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八会穴歌</a:t>
            </a: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algn="ctr" eaLnBrk="1" hangingPunct="1">
              <a:spcBef>
                <a:spcPct val="20000"/>
              </a:spcBef>
            </a:pP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腑会中脘脏章门，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髓会绝骨筋阳陵，</a:t>
            </a: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血会膈俞骨大杼，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脉太渊气膻中存。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/>
          </p:cNvSpPr>
          <p:nvPr>
            <p:ph idx="1"/>
          </p:nvPr>
        </p:nvSpPr>
        <p:spPr>
          <a:xfrm>
            <a:off x="1428750" y="285750"/>
            <a:ext cx="2530475" cy="4464050"/>
          </a:xfrm>
        </p:spPr>
        <p:txBody>
          <a:bodyPr vert="horz" wrap="square" lIns="91440" tIns="45720" rIns="91440" bIns="45720" anchor="t" anchorCtr="0"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八脉交会穴歌</a:t>
            </a:r>
            <a:endParaRPr lang="en-US" altLang="zh-CN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endParaRPr lang="zh-CN" altLang="en-US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公孙冲脉胃心胸，</a:t>
            </a:r>
            <a:endParaRPr lang="en-US" altLang="zh-CN" sz="20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内关阴维下总同，</a:t>
            </a: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临泣胆经连带脉，</a:t>
            </a:r>
            <a:endParaRPr lang="en-US" altLang="zh-CN" sz="20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阳维目锐外关逢，</a:t>
            </a: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后溪督脉内眦颈，</a:t>
            </a:r>
            <a:endParaRPr lang="en-US" altLang="zh-CN" sz="20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申脉阳跷络亦通，</a:t>
            </a: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列缺任脉行肺系，</a:t>
            </a:r>
            <a:endParaRPr lang="en-US" altLang="zh-CN" sz="20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阴跷照海膈喉咙。</a:t>
            </a:r>
          </a:p>
        </p:txBody>
      </p:sp>
      <p:sp>
        <p:nvSpPr>
          <p:cNvPr id="53251" name="Rectangle 3"/>
          <p:cNvSpPr txBox="1"/>
          <p:nvPr/>
        </p:nvSpPr>
        <p:spPr>
          <a:xfrm>
            <a:off x="4357688" y="963613"/>
            <a:ext cx="2098675" cy="35861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下合穴歌</a:t>
            </a:r>
            <a:b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胃经下合三里乡，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上下巨虚大小肠，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膀胱当合委中穴，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三焦下合属委阳，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胆经之合阳陵泉，</a:t>
            </a:r>
          </a:p>
          <a:p>
            <a:pPr marL="206375" lvl="0" indent="-206375" defTabSz="685800" eaLnBrk="1" hangingPunct="1">
              <a:buSzTx/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腑病用之效必彰。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标题 1"/>
          <p:cNvSpPr>
            <a:spLocks noGrp="1"/>
          </p:cNvSpPr>
          <p:nvPr/>
        </p:nvSpPr>
        <p:spPr>
          <a:xfrm>
            <a:off x="-9525" y="1851025"/>
            <a:ext cx="9163050" cy="9731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 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腧穴定位法</a:t>
            </a:r>
            <a:endParaRPr lang="zh-CN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116013" y="268288"/>
            <a:ext cx="4114800" cy="588963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kumimoji="0" lang="en-US" altLang="zh-CN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95483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腧穴概述</a:t>
            </a:r>
            <a:endParaRPr kumimoji="0" lang="zh-CN" altLang="en-US" sz="33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 txBox="1"/>
          <p:nvPr/>
        </p:nvSpPr>
        <p:spPr>
          <a:xfrm>
            <a:off x="539750" y="1203325"/>
            <a:ext cx="3178175" cy="32305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lnSpc>
                <a:spcPct val="120000"/>
              </a:lnSpc>
              <a:buSzTx/>
              <a:buFont typeface="Wingdings" panose="05000000000000000000" pitchFamily="2" charset="2"/>
              <a:buNone/>
            </a:pP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defTabSz="685800" eaLnBrk="1" hangingPunct="1">
              <a:lnSpc>
                <a:spcPct val="120000"/>
              </a:lnSpc>
              <a:buSzTx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（一）固定标志</a:t>
            </a:r>
          </a:p>
          <a:p>
            <a:pPr marL="206375" lvl="0" indent="-206375" defTabSz="685800" eaLnBrk="1" hangingPunct="1">
              <a:buSzTx/>
              <a:buFont typeface="Wingdings" panose="05000000000000000000" pitchFamily="2" charset="2"/>
              <a:buNone/>
            </a:pPr>
            <a:endParaRPr lang="zh-CN" altLang="en-US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defTabSz="685800" eaLnBrk="1" hangingPunct="1">
              <a:buSzTx/>
              <a:buFont typeface="Wingdings" panose="05000000000000000000" pitchFamily="2" charset="2"/>
              <a:buNone/>
            </a:pPr>
            <a:endParaRPr lang="zh-CN" altLang="en-US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06375" lvl="0" indent="-206375" defTabSz="685800" eaLnBrk="1" hangingPunct="1">
              <a:buSzTx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（二）活动标志</a:t>
            </a:r>
          </a:p>
        </p:txBody>
      </p:sp>
      <p:sp>
        <p:nvSpPr>
          <p:cNvPr id="55299" name="Text Box 4"/>
          <p:cNvSpPr txBox="1"/>
          <p:nvPr/>
        </p:nvSpPr>
        <p:spPr>
          <a:xfrm>
            <a:off x="2894013" y="1419225"/>
            <a:ext cx="5818187" cy="1198563"/>
          </a:xfrm>
          <a:prstGeom prst="rect">
            <a:avLst/>
          </a:prstGeom>
          <a:solidFill>
            <a:srgbClr val="F2F2F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是指利用五官、毛发、爪甲、乳头、脐窝和骨节凸起、凹陷及肌肉隆起等固定标志来取穴的方法。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894013" y="2787650"/>
            <a:ext cx="5818188" cy="11985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1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是指利用关节、肌肉、皮肤随活动而出现的孔隙、凹陷、皱纹等活动标志来取穴的方法。 </a:t>
            </a:r>
          </a:p>
        </p:txBody>
      </p:sp>
      <p:sp>
        <p:nvSpPr>
          <p:cNvPr id="55301" name="文本框 1"/>
          <p:cNvSpPr txBox="1"/>
          <p:nvPr/>
        </p:nvSpPr>
        <p:spPr>
          <a:xfrm>
            <a:off x="709613" y="180975"/>
            <a:ext cx="469265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一、体表标志法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标题 1"/>
          <p:cNvSpPr txBox="1"/>
          <p:nvPr/>
        </p:nvSpPr>
        <p:spPr>
          <a:xfrm>
            <a:off x="1368425" y="627063"/>
            <a:ext cx="6408738" cy="4937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zh-CN" sz="2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人体全身各部主要体表标志</a:t>
            </a:r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611188" y="1120775"/>
          <a:ext cx="8064500" cy="2926048"/>
        </p:xfrm>
        <a:graphic>
          <a:graphicData uri="http://schemas.openxmlformats.org/drawingml/2006/table">
            <a:tbl>
              <a:tblPr/>
              <a:tblGrid>
                <a:gridCol w="1544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20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第</a:t>
                      </a:r>
                      <a:r>
                        <a:rPr lang="en-US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2</a:t>
                      </a: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肋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平胸骨角水平，锁骨下可触及的肋骨即第</a:t>
                      </a:r>
                      <a:r>
                        <a:rPr lang="en-US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2</a:t>
                      </a: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肋。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第</a:t>
                      </a:r>
                      <a:r>
                        <a:rPr lang="en-US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4</a:t>
                      </a: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肋间隙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男性乳头平第</a:t>
                      </a:r>
                      <a:r>
                        <a:rPr lang="en-US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4</a:t>
                      </a: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肋间隙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第</a:t>
                      </a:r>
                      <a:r>
                        <a:rPr lang="en-US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3</a:t>
                      </a: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胸椎棘突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直立，两手下垂时，两肩胛冈内侧端连线与后正中线的交点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第</a:t>
                      </a:r>
                      <a:r>
                        <a:rPr lang="en-US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7</a:t>
                      </a: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胸椎棘突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直立，两手下垂时，两肩胛骨下角水平线与后正中线的交点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第</a:t>
                      </a:r>
                      <a:r>
                        <a:rPr lang="en-US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4</a:t>
                      </a: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腰椎棘突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两髂嵴最高点连线与后正中线的交点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第</a:t>
                      </a:r>
                      <a:r>
                        <a:rPr lang="en-US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2</a:t>
                      </a: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骶椎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两髂后上棘连线与后正中线的交点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内踝尖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内踝最凸起处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b="1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外踝尖</a:t>
                      </a:r>
                      <a:endParaRPr kumimoji="0" lang="zh-CN" altLang="zh-CN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800" kern="1200" dirty="0">
                          <a:solidFill>
                            <a:schemeClr val="tx1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外踝最凸起处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33" marR="91433"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组合 14"/>
          <p:cNvGrpSpPr/>
          <p:nvPr/>
        </p:nvGrpSpPr>
        <p:grpSpPr>
          <a:xfrm>
            <a:off x="3136900" y="593725"/>
            <a:ext cx="4675188" cy="3849688"/>
            <a:chOff x="4014" y="-28"/>
            <a:chExt cx="9083" cy="7870"/>
          </a:xfrm>
        </p:grpSpPr>
        <p:pic>
          <p:nvPicPr>
            <p:cNvPr id="56322" name="图片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632" y="-28"/>
              <a:ext cx="6465" cy="78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7349" name="Text Box 18"/>
            <p:cNvSpPr txBox="1"/>
            <p:nvPr/>
          </p:nvSpPr>
          <p:spPr>
            <a:xfrm>
              <a:off x="4276" y="2568"/>
              <a:ext cx="1679" cy="6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zh-CN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T7</a:t>
              </a:r>
              <a:r>
                <a:rPr lang="zh-CN" altLang="en-US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棘突</a:t>
              </a:r>
              <a:endParaRPr lang="en-US" altLang="zh-CN" sz="1400" dirty="0">
                <a:solidFill>
                  <a:srgbClr val="003399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350" name="Text Box 16"/>
            <p:cNvSpPr txBox="1"/>
            <p:nvPr/>
          </p:nvSpPr>
          <p:spPr>
            <a:xfrm>
              <a:off x="4333" y="4797"/>
              <a:ext cx="1679" cy="6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zh-CN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L4</a:t>
              </a:r>
              <a:r>
                <a:rPr lang="zh-CN" altLang="en-US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棘突</a:t>
              </a:r>
              <a:endParaRPr lang="en-US" altLang="zh-CN" sz="1400" dirty="0">
                <a:solidFill>
                  <a:srgbClr val="003399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351" name="Line 24"/>
            <p:cNvSpPr/>
            <p:nvPr/>
          </p:nvSpPr>
          <p:spPr>
            <a:xfrm flipH="1">
              <a:off x="5920" y="1374"/>
              <a:ext cx="3855" cy="0"/>
            </a:xfrm>
            <a:prstGeom prst="line">
              <a:avLst/>
            </a:prstGeom>
            <a:ln w="12700" cap="flat" cmpd="sng">
              <a:solidFill>
                <a:srgbClr val="003399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57352" name="Text Box 25"/>
            <p:cNvSpPr txBox="1"/>
            <p:nvPr/>
          </p:nvSpPr>
          <p:spPr>
            <a:xfrm>
              <a:off x="4246" y="991"/>
              <a:ext cx="1920" cy="6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zh-CN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C7</a:t>
              </a:r>
              <a:r>
                <a:rPr lang="zh-CN" altLang="en-US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棘突</a:t>
              </a:r>
              <a:endParaRPr lang="en-US" altLang="zh-CN" sz="1400" dirty="0">
                <a:solidFill>
                  <a:srgbClr val="003399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353" name="Text Box 27"/>
            <p:cNvSpPr txBox="1"/>
            <p:nvPr/>
          </p:nvSpPr>
          <p:spPr>
            <a:xfrm>
              <a:off x="4014" y="1706"/>
              <a:ext cx="2280" cy="6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zh-CN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T3</a:t>
              </a:r>
              <a:r>
                <a:rPr lang="zh-CN" altLang="en-US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棘突</a:t>
              </a:r>
              <a:endParaRPr lang="en-US" altLang="zh-CN" sz="1400" dirty="0">
                <a:solidFill>
                  <a:srgbClr val="003399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354" name="Text Box 34"/>
            <p:cNvSpPr txBox="1"/>
            <p:nvPr/>
          </p:nvSpPr>
          <p:spPr>
            <a:xfrm>
              <a:off x="4882" y="5563"/>
              <a:ext cx="910" cy="6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altLang="zh-CN" sz="1400" dirty="0">
                  <a:solidFill>
                    <a:srgbClr val="00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S2</a:t>
              </a:r>
            </a:p>
          </p:txBody>
        </p:sp>
        <p:sp>
          <p:nvSpPr>
            <p:cNvPr id="57355" name="Line 24"/>
            <p:cNvSpPr/>
            <p:nvPr/>
          </p:nvSpPr>
          <p:spPr>
            <a:xfrm flipH="1">
              <a:off x="5920" y="1895"/>
              <a:ext cx="3855" cy="0"/>
            </a:xfrm>
            <a:prstGeom prst="line">
              <a:avLst/>
            </a:prstGeom>
            <a:ln w="12700" cap="flat" cmpd="sng">
              <a:solidFill>
                <a:srgbClr val="003399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57356" name="Line 24"/>
            <p:cNvSpPr/>
            <p:nvPr/>
          </p:nvSpPr>
          <p:spPr>
            <a:xfrm flipH="1">
              <a:off x="5858" y="2795"/>
              <a:ext cx="3969" cy="0"/>
            </a:xfrm>
            <a:prstGeom prst="line">
              <a:avLst/>
            </a:prstGeom>
            <a:ln w="12700" cap="flat" cmpd="sng">
              <a:solidFill>
                <a:srgbClr val="003399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57357" name="Line 24"/>
            <p:cNvSpPr/>
            <p:nvPr/>
          </p:nvSpPr>
          <p:spPr>
            <a:xfrm flipH="1">
              <a:off x="5858" y="5147"/>
              <a:ext cx="3969" cy="0"/>
            </a:xfrm>
            <a:prstGeom prst="line">
              <a:avLst/>
            </a:prstGeom>
            <a:ln w="12700" cap="flat" cmpd="sng">
              <a:solidFill>
                <a:srgbClr val="003399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57358" name="Line 24"/>
            <p:cNvSpPr/>
            <p:nvPr/>
          </p:nvSpPr>
          <p:spPr>
            <a:xfrm flipH="1">
              <a:off x="5792" y="5864"/>
              <a:ext cx="3969" cy="0"/>
            </a:xfrm>
            <a:prstGeom prst="line">
              <a:avLst/>
            </a:prstGeom>
            <a:ln w="12700" cap="flat" cmpd="sng">
              <a:solidFill>
                <a:srgbClr val="003399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57347" name="文本框 13"/>
          <p:cNvSpPr txBox="1"/>
          <p:nvPr/>
        </p:nvSpPr>
        <p:spPr>
          <a:xfrm>
            <a:off x="2124075" y="1203325"/>
            <a:ext cx="889000" cy="29654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eaLnBrk="1" hangingPunct="1"/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背腰部骨性标志</a:t>
            </a:r>
            <a:endParaRPr lang="zh-CN" altLang="en-US" sz="3000" dirty="0">
              <a:solidFill>
                <a:srgbClr val="00339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 txBox="1"/>
          <p:nvPr/>
        </p:nvSpPr>
        <p:spPr>
          <a:xfrm>
            <a:off x="768350" y="1231900"/>
            <a:ext cx="7607300" cy="31115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6375" lvl="0" indent="-206375" defTabSz="685800" eaLnBrk="1" hangingPunct="1">
              <a:spcBef>
                <a:spcPts val="1200"/>
              </a:spcBef>
              <a:buSzTx/>
              <a:buFont typeface="Wingdings" panose="05000000000000000000" pitchFamily="2" charset="2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古称“骨度法”，即以骨节为主要标志测量周身各部的大小、长短，并依其尺寸按比例折算作为定穴的标准。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58371" name="文本框 1"/>
          <p:cNvSpPr txBox="1"/>
          <p:nvPr/>
        </p:nvSpPr>
        <p:spPr>
          <a:xfrm>
            <a:off x="768350" y="180975"/>
            <a:ext cx="4633913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二、骨度分寸法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50"/>
          <p:cNvSpPr txBox="1"/>
          <p:nvPr/>
        </p:nvSpPr>
        <p:spPr>
          <a:xfrm>
            <a:off x="1474788" y="555625"/>
            <a:ext cx="2520950" cy="76041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常用骨度表</a:t>
            </a:r>
            <a:r>
              <a:rPr lang="zh-CN" altLang="en-US" sz="330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graphicFrame>
        <p:nvGraphicFramePr>
          <p:cNvPr id="55299" name="表格 55298"/>
          <p:cNvGraphicFramePr/>
          <p:nvPr/>
        </p:nvGraphicFramePr>
        <p:xfrm>
          <a:off x="250825" y="1131888"/>
          <a:ext cx="5245100" cy="3359150"/>
        </p:xfrm>
        <a:graphic>
          <a:graphicData uri="http://schemas.openxmlformats.org/drawingml/2006/table">
            <a:tbl>
              <a:tblPr/>
              <a:tblGrid>
                <a:gridCol w="760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750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8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309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部位</a:t>
                      </a:r>
                    </a:p>
                  </a:txBody>
                  <a:tcPr marL="91430" marR="91430" marT="45737" marB="45737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起止点</a:t>
                      </a:r>
                    </a:p>
                  </a:txBody>
                  <a:tcPr marL="91430" marR="91430" marT="45737" marB="4573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折量</a:t>
                      </a:r>
                    </a:p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寸</a:t>
                      </a:r>
                    </a:p>
                  </a:txBody>
                  <a:tcPr marL="91430" marR="91430" marT="45737" marB="4573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度量</a:t>
                      </a:r>
                    </a:p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法</a:t>
                      </a:r>
                    </a:p>
                  </a:txBody>
                  <a:tcPr marL="91430" marR="91430" marT="45737" marB="4573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5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92">
                <a:tc rowSpan="3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solidFill>
                            <a:srgbClr val="0000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头面</a:t>
                      </a:r>
                    </a:p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solidFill>
                            <a:srgbClr val="0000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部</a:t>
                      </a:r>
                    </a:p>
                  </a:txBody>
                  <a:tcPr marL="91430" marR="91430" marT="45737" marB="45737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前发际正中→后发际正中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12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9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眉间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印堂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)→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前发际正中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3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925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eaLnBrk="1" fontAlgn="t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两额角发际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头维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之间</a:t>
                      </a:r>
                    </a:p>
                    <a:p>
                      <a:pPr lvl="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耳后两完骨（乳突）之间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9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9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横寸</a:t>
                      </a:r>
                    </a:p>
                    <a:p>
                      <a:pPr marL="342900" lvl="0" indent="-34290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横寸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2034">
                <a:tc rowSpan="3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solidFill>
                            <a:srgbClr val="0000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胸腹</a:t>
                      </a:r>
                    </a:p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solidFill>
                            <a:srgbClr val="0000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胁部</a:t>
                      </a:r>
                    </a:p>
                  </a:txBody>
                  <a:tcPr marL="91430" marR="91430" marT="45737" marB="45737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胸骨上窝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天突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 →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剑胸结合中点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歧骨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  <a:endParaRPr lang="zh-CN" altLang="en-US" sz="1400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marL="342900" lvl="0" indent="-34290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剑胸结合中点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歧骨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 →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脐中</a:t>
                      </a:r>
                    </a:p>
                    <a:p>
                      <a:pPr marL="342900" lvl="0" indent="-34290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脐中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→ 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耻骨联合上缘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曲骨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9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8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5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  <a:p>
                      <a:pPr marL="342900" lvl="0" indent="-34290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  <a:p>
                      <a:pPr marL="342900" lvl="0" indent="-34290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9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两肩胛骨喙突内侧缘之间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12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横寸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9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两乳头之间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8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横寸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99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b="1" dirty="0">
                          <a:solidFill>
                            <a:srgbClr val="0000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背腰部</a:t>
                      </a:r>
                    </a:p>
                  </a:txBody>
                  <a:tcPr marL="91430" marR="91430" marT="45737" marB="45737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152400" lvl="0" indent="-15240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肩胛骨内侧缘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→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后正中线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3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marL="342900" lvl="0" indent="-34290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横寸</a:t>
                      </a:r>
                    </a:p>
                  </a:txBody>
                  <a:tcPr marL="91430" marR="91430" marT="45737" marB="45737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8421" name="图片 6"/>
          <p:cNvPicPr>
            <a:picLocks noChangeAspect="1" noChangeArrowheads="1"/>
          </p:cNvPicPr>
          <p:nvPr/>
        </p:nvPicPr>
        <p:blipFill>
          <a:blip r:embed="rId2"/>
          <a:srcRect r="6906"/>
          <a:stretch>
            <a:fillRect/>
          </a:stretch>
        </p:blipFill>
        <p:spPr bwMode="auto">
          <a:xfrm>
            <a:off x="5867400" y="842963"/>
            <a:ext cx="2979738" cy="3587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2" name="表格 56321"/>
          <p:cNvGraphicFramePr/>
          <p:nvPr/>
        </p:nvGraphicFramePr>
        <p:xfrm>
          <a:off x="285750" y="1143000"/>
          <a:ext cx="5483225" cy="3249613"/>
        </p:xfrm>
        <a:graphic>
          <a:graphicData uri="http://schemas.openxmlformats.org/drawingml/2006/table">
            <a:tbl>
              <a:tblPr/>
              <a:tblGrid>
                <a:gridCol w="615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1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29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24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038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部位</a:t>
                      </a:r>
                    </a:p>
                  </a:txBody>
                  <a:tcPr marT="45723" marB="45723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起止点</a:t>
                      </a:r>
                    </a:p>
                  </a:txBody>
                  <a:tcPr marT="45723" marB="4572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折量寸</a:t>
                      </a:r>
                    </a:p>
                  </a:txBody>
                  <a:tcPr marT="45723" marB="4572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0" hangingPunct="0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度量法</a:t>
                      </a:r>
                    </a:p>
                  </a:txBody>
                  <a:tcPr marT="45723" marB="45723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6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62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上</a:t>
                      </a: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肢</a:t>
                      </a: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部</a:t>
                      </a:r>
                    </a:p>
                  </a:txBody>
                  <a:tcPr marT="45723" marB="45723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腋前、后纹头→肘横纹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（平尺骨鹰嘴）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肘横纹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平尺骨鹰嘴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→腕掌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背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侧远端横纹</a:t>
                      </a: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9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12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  <a:p>
                      <a:pPr lvl="0" algn="ctr" eaLnBrk="0" hangingPunct="0">
                        <a:buNone/>
                      </a:pPr>
                      <a:endParaRPr lang="zh-CN" altLang="en-US" sz="1400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5675">
                <a:tc rowSpan="2"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下</a:t>
                      </a: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肢</a:t>
                      </a: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endParaRPr lang="en-US" altLang="zh-CN" sz="1400" b="1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1" hangingPunct="1">
                        <a:buNone/>
                      </a:pPr>
                      <a:r>
                        <a:rPr lang="zh-CN" altLang="en-US" sz="1400" b="1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部</a:t>
                      </a:r>
                    </a:p>
                  </a:txBody>
                  <a:tcPr marT="45723" marB="45723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耻骨联合上缘→髌底</a:t>
                      </a:r>
                    </a:p>
                    <a:p>
                      <a:pPr lvl="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髌底→髌尖</a:t>
                      </a:r>
                      <a:endParaRPr lang="en-US" altLang="zh-CN" sz="1400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髌尖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膝中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→内踝尖</a:t>
                      </a:r>
                      <a:endParaRPr lang="en-US" altLang="zh-CN" sz="1400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胫骨内侧髁下方阴陵泉→内踝尖</a:t>
                      </a: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18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2</a:t>
                      </a: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15</a:t>
                      </a: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13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  <a:p>
                      <a:pPr lvl="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  <a:endParaRPr lang="en-US" altLang="zh-CN" sz="1400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  <a:endParaRPr lang="en-US" altLang="zh-CN" sz="1400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726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股骨大转子→腘横纹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平髌尖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臀沟→腘横纹</a:t>
                      </a:r>
                    </a:p>
                    <a:p>
                      <a:pPr lvl="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腘横纹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(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平髌尖</a:t>
                      </a:r>
                      <a:r>
                        <a:rPr lang="en-US" altLang="zh-CN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)</a:t>
                      </a: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 →外踝尖</a:t>
                      </a:r>
                    </a:p>
                    <a:p>
                      <a:pPr lvl="0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内踝尖→足底</a:t>
                      </a: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19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14</a:t>
                      </a: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16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en-US" altLang="zh-CN" sz="1400" b="1" dirty="0">
                          <a:solidFill>
                            <a:srgbClr val="FF3300"/>
                          </a:solidFill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3</a:t>
                      </a:r>
                      <a:endParaRPr lang="zh-CN" altLang="en-US" sz="1400" b="1" dirty="0">
                        <a:solidFill>
                          <a:srgbClr val="FF3300"/>
                        </a:solidFill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Candara" panose="020E0502030303020204" pitchFamily="34" charset="0"/>
                          <a:ea typeface="华文楷体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  <a:p>
                      <a:pPr lvl="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  <a:p>
                      <a:pPr lvl="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  <a:endParaRPr lang="en-US" altLang="zh-CN" sz="1400" dirty="0"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  <a:p>
                      <a:pPr lvl="0" algn="ctr" eaLnBrk="0" hangingPunct="0">
                        <a:buNone/>
                      </a:pPr>
                      <a:r>
                        <a:rPr lang="zh-CN" altLang="en-US" sz="1400" dirty="0"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直寸</a:t>
                      </a:r>
                    </a:p>
                  </a:txBody>
                  <a:tcPr marT="45723" marB="45723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0445" name="Rectangle 250"/>
          <p:cNvSpPr txBox="1"/>
          <p:nvPr/>
        </p:nvSpPr>
        <p:spPr>
          <a:xfrm>
            <a:off x="1474788" y="555625"/>
            <a:ext cx="2520950" cy="76041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常用骨度表</a:t>
            </a:r>
            <a:r>
              <a:rPr lang="zh-CN" altLang="en-US" sz="330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pic>
        <p:nvPicPr>
          <p:cNvPr id="59421" name="图片 3"/>
          <p:cNvPicPr>
            <a:picLocks noChangeAspect="1" noChangeArrowheads="1"/>
          </p:cNvPicPr>
          <p:nvPr/>
        </p:nvPicPr>
        <p:blipFill>
          <a:blip r:embed="rId2"/>
          <a:srcRect r="6906"/>
          <a:stretch>
            <a:fillRect/>
          </a:stretch>
        </p:blipFill>
        <p:spPr bwMode="auto">
          <a:xfrm>
            <a:off x="5867400" y="842963"/>
            <a:ext cx="2979738" cy="3587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 txBox="1"/>
          <p:nvPr/>
        </p:nvSpPr>
        <p:spPr>
          <a:xfrm>
            <a:off x="1071563" y="214313"/>
            <a:ext cx="3470275" cy="5810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fontAlgn="base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-206375" eaLnBrk="1" hangingPunct="1"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附：手指同身寸</a:t>
            </a:r>
          </a:p>
        </p:txBody>
      </p:sp>
      <p:grpSp>
        <p:nvGrpSpPr>
          <p:cNvPr id="61443" name="组合 8"/>
          <p:cNvGrpSpPr/>
          <p:nvPr/>
        </p:nvGrpSpPr>
        <p:grpSpPr>
          <a:xfrm>
            <a:off x="357188" y="1214438"/>
            <a:ext cx="8572500" cy="2065337"/>
            <a:chOff x="681" y="1645"/>
            <a:chExt cx="13148" cy="3253"/>
          </a:xfrm>
        </p:grpSpPr>
        <p:sp>
          <p:nvSpPr>
            <p:cNvPr id="61447" name="Text Box 17"/>
            <p:cNvSpPr txBox="1"/>
            <p:nvPr/>
          </p:nvSpPr>
          <p:spPr>
            <a:xfrm>
              <a:off x="4297" y="1645"/>
              <a:ext cx="9532" cy="1115"/>
            </a:xfrm>
            <a:prstGeom prst="rect">
              <a:avLst/>
            </a:prstGeom>
            <a:solidFill>
              <a:srgbClr val="F2F2F2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Wingdings" panose="05000000000000000000" pitchFamily="2" charset="2"/>
              </a:pPr>
              <a:r>
                <a:rPr lang="zh-CN" altLang="en-US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以患者中指屈曲时中节内侧两端纹头之间的距离为</a:t>
              </a:r>
              <a:r>
                <a:rPr lang="en-US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寸，称“中指同身寸”</a:t>
              </a:r>
            </a:p>
          </p:txBody>
        </p:sp>
        <p:sp>
          <p:nvSpPr>
            <p:cNvPr id="61448" name="Text Box 18"/>
            <p:cNvSpPr txBox="1"/>
            <p:nvPr/>
          </p:nvSpPr>
          <p:spPr>
            <a:xfrm>
              <a:off x="4297" y="2917"/>
              <a:ext cx="9460" cy="630"/>
            </a:xfrm>
            <a:prstGeom prst="rect">
              <a:avLst/>
            </a:prstGeom>
            <a:solidFill>
              <a:srgbClr val="CCFF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Wingdings" panose="05000000000000000000" pitchFamily="2" charset="2"/>
              </a:pPr>
              <a:r>
                <a:rPr lang="zh-CN" altLang="en-US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以患者拇指指间关节之宽度为</a:t>
              </a:r>
              <a:r>
                <a:rPr lang="en-US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寸，称“拇指同身寸”。</a:t>
              </a:r>
            </a:p>
          </p:txBody>
        </p:sp>
        <p:sp>
          <p:nvSpPr>
            <p:cNvPr id="61449" name="Text Box 19"/>
            <p:cNvSpPr txBox="1"/>
            <p:nvPr/>
          </p:nvSpPr>
          <p:spPr>
            <a:xfrm>
              <a:off x="4297" y="3783"/>
              <a:ext cx="9460" cy="1115"/>
            </a:xfrm>
            <a:prstGeom prst="rect">
              <a:avLst/>
            </a:prstGeom>
            <a:solidFill>
              <a:srgbClr val="F2F2F2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Wingdings" panose="05000000000000000000" pitchFamily="2" charset="2"/>
              </a:pPr>
              <a:r>
                <a:rPr lang="zh-CN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以患者第</a:t>
              </a:r>
              <a:r>
                <a:rPr lang="en-US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2~5</a:t>
              </a:r>
              <a:r>
                <a:rPr lang="zh-CN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指并拢时，中指近侧指间关节横纹水平的</a:t>
              </a:r>
              <a:r>
                <a:rPr lang="en-US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指宽度为</a:t>
              </a:r>
              <a:r>
                <a:rPr lang="en-US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zh-CN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寸，称“横指同身寸”，又称“一夫法”</a:t>
              </a:r>
              <a:r>
                <a:rPr lang="zh-CN" altLang="en-US" sz="2000" dirty="0"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</a:p>
          </p:txBody>
        </p:sp>
        <p:sp>
          <p:nvSpPr>
            <p:cNvPr id="61450" name="文本框 5"/>
            <p:cNvSpPr txBox="1"/>
            <p:nvPr/>
          </p:nvSpPr>
          <p:spPr>
            <a:xfrm>
              <a:off x="681" y="3895"/>
              <a:ext cx="356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三、横指同身寸</a:t>
              </a:r>
            </a:p>
          </p:txBody>
        </p:sp>
        <p:sp>
          <p:nvSpPr>
            <p:cNvPr id="61451" name="矩形 6"/>
            <p:cNvSpPr/>
            <p:nvPr/>
          </p:nvSpPr>
          <p:spPr>
            <a:xfrm>
              <a:off x="681" y="2770"/>
              <a:ext cx="356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二、拇指同身寸</a:t>
              </a:r>
            </a:p>
          </p:txBody>
        </p:sp>
        <p:sp>
          <p:nvSpPr>
            <p:cNvPr id="61452" name="矩形 7"/>
            <p:cNvSpPr/>
            <p:nvPr/>
          </p:nvSpPr>
          <p:spPr>
            <a:xfrm>
              <a:off x="681" y="1758"/>
              <a:ext cx="356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一、中指同身寸</a:t>
              </a: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3429000"/>
            <a:ext cx="1000125" cy="1535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700" y="3429000"/>
            <a:ext cx="1008063" cy="1543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5800" y="3429000"/>
            <a:ext cx="1131888" cy="1543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/>
          <p:nvPr/>
        </p:nvSpPr>
        <p:spPr>
          <a:xfrm>
            <a:off x="963613" y="214313"/>
            <a:ext cx="4521200" cy="6381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附：简便取穴法举例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endParaRPr lang="zh-CN" altLang="en-US" sz="2400" dirty="0">
              <a:solidFill>
                <a:srgbClr val="1008A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dirty="0">
                <a:solidFill>
                  <a:srgbClr val="1008A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如：列缺、劳宫、风市</a:t>
            </a:r>
          </a:p>
        </p:txBody>
      </p:sp>
      <p:sp>
        <p:nvSpPr>
          <p:cNvPr id="62467" name="文本框 3"/>
          <p:cNvSpPr txBox="1"/>
          <p:nvPr/>
        </p:nvSpPr>
        <p:spPr>
          <a:xfrm>
            <a:off x="1763713" y="3865563"/>
            <a:ext cx="693737" cy="3984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sym typeface="华文楷体" pitchFamily="2" charset="-122"/>
              </a:rPr>
              <a:t>列缺</a:t>
            </a:r>
          </a:p>
        </p:txBody>
      </p:sp>
      <p:sp>
        <p:nvSpPr>
          <p:cNvPr id="62468" name="文本框 5"/>
          <p:cNvSpPr txBox="1"/>
          <p:nvPr/>
        </p:nvSpPr>
        <p:spPr>
          <a:xfrm>
            <a:off x="4572000" y="3865563"/>
            <a:ext cx="787400" cy="398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sym typeface="华文楷体" pitchFamily="2" charset="-122"/>
              </a:rPr>
              <a:t>劳宫</a:t>
            </a:r>
          </a:p>
        </p:txBody>
      </p:sp>
      <p:sp>
        <p:nvSpPr>
          <p:cNvPr id="62469" name="文本框 7"/>
          <p:cNvSpPr txBox="1"/>
          <p:nvPr/>
        </p:nvSpPr>
        <p:spPr>
          <a:xfrm>
            <a:off x="7224713" y="3865563"/>
            <a:ext cx="693737" cy="3984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zh-CN" sz="2000" b="1" dirty="0">
                <a:latin typeface="宋体" panose="02010600030101010101" pitchFamily="2" charset="-122"/>
                <a:ea typeface="宋体" panose="02010600030101010101" pitchFamily="2" charset="-122"/>
                <a:sym typeface="华文楷体" pitchFamily="2" charset="-122"/>
              </a:rPr>
              <a:t>风市</a:t>
            </a:r>
          </a:p>
        </p:txBody>
      </p:sp>
      <p:pic>
        <p:nvPicPr>
          <p:cNvPr id="9" name="图片 8" descr="风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25" y="1357313"/>
            <a:ext cx="1614488" cy="23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图片 9" descr="劳宫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738" y="2143125"/>
            <a:ext cx="2092325" cy="1570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图片 10" descr="列缺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2143125"/>
            <a:ext cx="2374900" cy="1576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3000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</TotalTime>
  <Words>4793</Words>
  <Application>Microsoft Office PowerPoint</Application>
  <PresentationFormat>全屏显示(16:9)</PresentationFormat>
  <Paragraphs>887</Paragraphs>
  <Slides>53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64" baseType="lpstr">
      <vt:lpstr>等线</vt:lpstr>
      <vt:lpstr>黑体</vt:lpstr>
      <vt:lpstr>楷体</vt:lpstr>
      <vt:lpstr>宋体</vt:lpstr>
      <vt:lpstr>Arial</vt:lpstr>
      <vt:lpstr>Arial Black</vt:lpstr>
      <vt:lpstr>Calibri</vt:lpstr>
      <vt:lpstr>Candara</vt:lpstr>
      <vt:lpstr>Symbol</vt:lpstr>
      <vt:lpstr>Wingdings</vt:lpstr>
      <vt:lpstr>波形</vt:lpstr>
      <vt:lpstr>模块2    腧穴概述</vt:lpstr>
      <vt:lpstr> </vt:lpstr>
      <vt:lpstr>模块2    腧穴概述</vt:lpstr>
      <vt:lpstr>一、腧穴的分类 </vt:lpstr>
      <vt:lpstr>历代医籍记载的十四经穴数</vt:lpstr>
      <vt:lpstr>PowerPoint 演示文稿</vt:lpstr>
      <vt:lpstr>PowerPoint 演示文稿</vt:lpstr>
      <vt:lpstr>模块2    腧穴概述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模块2    腧穴概述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模块2    腧穴概述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165</cp:revision>
  <dcterms:created xsi:type="dcterms:W3CDTF">2021-02-28T10:18:00Z</dcterms:created>
  <dcterms:modified xsi:type="dcterms:W3CDTF">2026-04-26T01:38:51Z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66238E0FCEF44AEEAFCC48D71094D6D1_13</vt:lpwstr>
  </property>
</Properties>
</file>