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sldIdLst>
    <p:sldId id="310" r:id="rId2"/>
    <p:sldId id="333" r:id="rId3"/>
    <p:sldId id="334" r:id="rId4"/>
    <p:sldId id="335" r:id="rId5"/>
    <p:sldId id="336" r:id="rId6"/>
    <p:sldId id="339" r:id="rId7"/>
    <p:sldId id="338" r:id="rId8"/>
    <p:sldId id="323" r:id="rId9"/>
    <p:sldId id="341" r:id="rId10"/>
    <p:sldId id="340" r:id="rId11"/>
    <p:sldId id="322" r:id="rId12"/>
    <p:sldId id="342" r:id="rId13"/>
    <p:sldId id="326" r:id="rId14"/>
    <p:sldId id="371" r:id="rId15"/>
    <p:sldId id="343" r:id="rId16"/>
    <p:sldId id="344" r:id="rId17"/>
    <p:sldId id="345" r:id="rId18"/>
    <p:sldId id="346" r:id="rId19"/>
    <p:sldId id="348" r:id="rId20"/>
    <p:sldId id="349" r:id="rId21"/>
    <p:sldId id="350" r:id="rId22"/>
    <p:sldId id="351" r:id="rId23"/>
    <p:sldId id="372" r:id="rId24"/>
    <p:sldId id="352" r:id="rId25"/>
    <p:sldId id="353" r:id="rId26"/>
    <p:sldId id="354" r:id="rId27"/>
    <p:sldId id="356" r:id="rId28"/>
    <p:sldId id="357" r:id="rId29"/>
    <p:sldId id="359" r:id="rId30"/>
    <p:sldId id="361" r:id="rId31"/>
    <p:sldId id="364" r:id="rId32"/>
    <p:sldId id="363" r:id="rId33"/>
    <p:sldId id="365" r:id="rId34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83" userDrawn="1">
          <p15:clr>
            <a:srgbClr val="A4A3A4"/>
          </p15:clr>
        </p15:guide>
        <p15:guide id="2" pos="293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CEC2"/>
    <a:srgbClr val="E3D4C5"/>
    <a:srgbClr val="1008A6"/>
    <a:srgbClr val="253A89"/>
    <a:srgbClr val="954831"/>
    <a:srgbClr val="3F1F13"/>
    <a:srgbClr val="243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1" autoAdjust="0"/>
    <p:restoredTop sz="94660"/>
  </p:normalViewPr>
  <p:slideViewPr>
    <p:cSldViewPr showGuides="1">
      <p:cViewPr varScale="1">
        <p:scale>
          <a:sx n="126" d="100"/>
          <a:sy n="126" d="100"/>
        </p:scale>
        <p:origin x="344" y="80"/>
      </p:cViewPr>
      <p:guideLst>
        <p:guide orient="horz" pos="1683"/>
        <p:guide pos="29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835" y="1200150"/>
            <a:ext cx="8227695" cy="1335405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835" y="2667635"/>
            <a:ext cx="8227695" cy="1104900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835" y="1978660"/>
            <a:ext cx="8228330" cy="258889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53790"/>
            <a:ext cx="8229600" cy="9397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4688444"/>
            <a:ext cx="378669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2"/>
                </a:solidFill>
              </a:defRPr>
            </a:lvl1pPr>
          </a:lstStyle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4688444"/>
            <a:ext cx="3786691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4688443"/>
            <a:ext cx="1161826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0">
                <a:solidFill>
                  <a:schemeClr val="tx2"/>
                </a:solidFill>
              </a:defRPr>
            </a:lvl1pPr>
          </a:lstStyle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6565" y="2007235"/>
            <a:ext cx="8229600" cy="258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pic>
        <p:nvPicPr>
          <p:cNvPr id="20" name="图片 19"/>
          <p:cNvPicPr>
            <a:picLocks noChangeAspect="1"/>
          </p:cNvPicPr>
          <p:nvPr userDrawn="1"/>
        </p:nvPicPr>
        <p:blipFill>
          <a:blip r:embed="rId7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5740" indent="-20574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432435" indent="-20574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650" kern="1200">
          <a:solidFill>
            <a:schemeClr val="tx2"/>
          </a:solidFill>
          <a:latin typeface="+mn-lt"/>
          <a:ea typeface="+mn-ea"/>
          <a:cs typeface="+mn-cs"/>
        </a:defRPr>
      </a:lvl2pPr>
      <a:lvl3pPr marL="641985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50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350" kern="1200">
          <a:solidFill>
            <a:schemeClr val="tx2"/>
          </a:solidFill>
          <a:latin typeface="+mn-lt"/>
          <a:ea typeface="+mn-ea"/>
          <a:cs typeface="+mn-cs"/>
        </a:defRPr>
      </a:lvl4pPr>
      <a:lvl5pPr marL="1097280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31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6pPr>
      <a:lvl7pPr marL="157734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7pPr>
      <a:lvl8pPr marL="181800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8pPr>
      <a:lvl9pPr marL="205803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上</a:t>
            </a: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篇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经络腧穴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概述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-10160" y="1850390"/>
            <a:ext cx="9164320" cy="9734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模块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  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经络概述</a:t>
            </a:r>
            <a:endParaRPr lang="zh-CN" altLang="zh-CN" sz="4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43608" y="442194"/>
            <a:ext cx="4114800" cy="589768"/>
          </a:xfrm>
        </p:spPr>
        <p:txBody>
          <a:bodyPr>
            <a:normAutofit fontScale="90000"/>
          </a:bodyPr>
          <a:lstStyle/>
          <a:p>
            <a:pPr algn="l"/>
            <a:r>
              <a:rPr lang="zh-CN" altLang="en-US" sz="4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lang="en-US" altLang="zh-CN" sz="4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   </a:t>
            </a:r>
            <a:r>
              <a:rPr lang="zh-CN" altLang="en-US" sz="4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经络概述</a:t>
            </a:r>
            <a:br>
              <a:rPr lang="zh-CN" altLang="zh-CN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dirty="0"/>
          </a:p>
        </p:txBody>
      </p:sp>
      <p:sp>
        <p:nvSpPr>
          <p:cNvPr id="5" name="内容占位符 2"/>
          <p:cNvSpPr txBox="1"/>
          <p:nvPr/>
        </p:nvSpPr>
        <p:spPr>
          <a:xfrm>
            <a:off x="395605" y="1073150"/>
            <a:ext cx="8292465" cy="883920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666115">
              <a:buNone/>
            </a:pP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经络</a:t>
            </a: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是经脉和络脉的总称，是气血运行的通道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，</a:t>
            </a: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是脏腑与体表及全身各部的联系通路。</a:t>
            </a:r>
            <a:endParaRPr lang="zh-CN" altLang="en-US" sz="24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67360" y="1779905"/>
            <a:ext cx="8392795" cy="296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《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论语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·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季氏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》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：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“ 少之时，血气未定； ”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  <a:cs typeface="+mn-ea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                  “ 壮之时，血气方刚； ”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  <a:cs typeface="+mn-ea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                  “ 老之时，血气既衰。 ” 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  <a:cs typeface="+mn-ea"/>
            </a:endParaRP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《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灵枢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·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经脉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》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：“人始生，先成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精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，精成而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脑髓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生，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骨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为干，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脉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为营，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筋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为刚，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肉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为墙，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皮肤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坚而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毛发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长。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谷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入于胃，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脉道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以通，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血气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乃行。”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44830" y="1019175"/>
            <a:ext cx="8270875" cy="1753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latin typeface="+mn-ea"/>
              </a:rPr>
              <a:t>        </a:t>
            </a:r>
            <a:r>
              <a:rPr lang="zh-CN" altLang="en-US" sz="2400" dirty="0">
                <a:solidFill>
                  <a:srgbClr val="003399"/>
                </a:solidFill>
                <a:latin typeface="+mn-ea"/>
              </a:rPr>
              <a:t>脉：</a:t>
            </a:r>
            <a:r>
              <a:rPr lang="zh-CN" altLang="en-US" sz="2400" dirty="0">
                <a:latin typeface="+mn-ea"/>
              </a:rPr>
              <a:t>本义指血管。</a:t>
            </a:r>
            <a:r>
              <a:rPr lang="en-US" altLang="zh-CN" sz="2400" dirty="0">
                <a:latin typeface="+mn-ea"/>
              </a:rPr>
              <a:t>《</a:t>
            </a:r>
            <a:r>
              <a:rPr lang="zh-CN" altLang="en-US" sz="2400" dirty="0">
                <a:latin typeface="+mn-ea"/>
              </a:rPr>
              <a:t>说文解字</a:t>
            </a:r>
            <a:r>
              <a:rPr lang="en-US" altLang="zh-CN" sz="2400" dirty="0">
                <a:latin typeface="+mn-ea"/>
              </a:rPr>
              <a:t>》</a:t>
            </a:r>
            <a:r>
              <a:rPr lang="zh-CN" altLang="en-US" sz="2400" dirty="0">
                <a:latin typeface="+mn-ea"/>
              </a:rPr>
              <a:t>：“ </a:t>
            </a:r>
            <a:r>
              <a:rPr lang="zh-CN" altLang="en-US" sz="2400" dirty="0">
                <a:solidFill>
                  <a:srgbClr val="FF0000"/>
                </a:solidFill>
                <a:latin typeface="+mn-ea"/>
              </a:rPr>
              <a:t>血理分衺行体者也</a:t>
            </a:r>
            <a:r>
              <a:rPr lang="zh-CN" altLang="en-US" sz="2400" dirty="0">
                <a:latin typeface="+mn-ea"/>
              </a:rPr>
              <a:t>。 ” 五代</a:t>
            </a:r>
            <a:r>
              <a:rPr lang="en-US" altLang="zh-CN" sz="2400" dirty="0">
                <a:latin typeface="+mn-ea"/>
              </a:rPr>
              <a:t>·</a:t>
            </a:r>
            <a:r>
              <a:rPr lang="zh-CN" altLang="en-US" sz="2400" dirty="0">
                <a:latin typeface="+mn-ea"/>
              </a:rPr>
              <a:t>徐锴的</a:t>
            </a:r>
            <a:r>
              <a:rPr lang="en-US" altLang="zh-CN" sz="2400" dirty="0">
                <a:latin typeface="+mn-ea"/>
              </a:rPr>
              <a:t>《</a:t>
            </a:r>
            <a:r>
              <a:rPr lang="zh-CN" altLang="en-US" sz="2400" dirty="0">
                <a:latin typeface="+mn-ea"/>
              </a:rPr>
              <a:t>说文解字系传</a:t>
            </a:r>
            <a:r>
              <a:rPr lang="en-US" altLang="zh-CN" sz="2400" dirty="0">
                <a:latin typeface="+mn-ea"/>
              </a:rPr>
              <a:t>》</a:t>
            </a:r>
            <a:r>
              <a:rPr lang="zh-CN" altLang="en-US" sz="2400" dirty="0">
                <a:latin typeface="+mn-ea"/>
              </a:rPr>
              <a:t>：“ </a:t>
            </a:r>
            <a:r>
              <a:rPr lang="zh-CN" altLang="en-US" sz="2400" dirty="0">
                <a:solidFill>
                  <a:srgbClr val="FF0000"/>
                </a:solidFill>
                <a:latin typeface="+mn-ea"/>
              </a:rPr>
              <a:t>五藏六府之气血分流四肢也</a:t>
            </a:r>
            <a:r>
              <a:rPr lang="zh-CN" altLang="en-US" sz="2400" dirty="0">
                <a:latin typeface="+mn-ea"/>
              </a:rPr>
              <a:t>。” </a:t>
            </a:r>
            <a:endParaRPr lang="en-US" altLang="zh-CN" sz="2400" dirty="0">
              <a:latin typeface="+mn-ea"/>
            </a:endParaRPr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1115695" y="267970"/>
            <a:ext cx="4859655" cy="724535"/>
          </a:xfrm>
        </p:spPr>
        <p:txBody>
          <a:bodyPr>
            <a:normAutofit/>
          </a:bodyPr>
          <a:lstStyle/>
          <a:p>
            <a:pPr algn="l"/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  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经络概述</a:t>
            </a:r>
            <a:endParaRPr lang="zh-CN" altLang="en-US" sz="3600" dirty="0"/>
          </a:p>
        </p:txBody>
      </p:sp>
      <p:grpSp>
        <p:nvGrpSpPr>
          <p:cNvPr id="2" name="组合 1"/>
          <p:cNvGrpSpPr/>
          <p:nvPr/>
        </p:nvGrpSpPr>
        <p:grpSpPr>
          <a:xfrm>
            <a:off x="544830" y="2788285"/>
            <a:ext cx="8127354" cy="1641475"/>
            <a:chOff x="1077" y="3493"/>
            <a:chExt cx="13023" cy="2585"/>
          </a:xfrm>
        </p:grpSpPr>
        <p:sp>
          <p:nvSpPr>
            <p:cNvPr id="7" name="文本框 6"/>
            <p:cNvSpPr txBox="1"/>
            <p:nvPr/>
          </p:nvSpPr>
          <p:spPr>
            <a:xfrm>
              <a:off x="1077" y="3493"/>
              <a:ext cx="13023" cy="25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en-US" altLang="zh-CN" sz="2400" dirty="0">
                  <a:solidFill>
                    <a:srgbClr val="003399"/>
                  </a:solidFill>
                  <a:latin typeface="+mn-ea"/>
                </a:rPr>
                <a:t>        </a:t>
              </a:r>
              <a:r>
                <a:rPr lang="zh-CN" altLang="en-US" sz="2400" dirty="0">
                  <a:solidFill>
                    <a:srgbClr val="003399"/>
                  </a:solidFill>
                  <a:latin typeface="+mn-ea"/>
                </a:rPr>
                <a:t>脉：</a:t>
              </a:r>
              <a:r>
                <a:rPr lang="zh-CN" altLang="en-US" sz="2400" dirty="0">
                  <a:latin typeface="+mn-ea"/>
                </a:rPr>
                <a:t>原写作“脈”，又作“衇”，</a:t>
              </a:r>
              <a:r>
                <a:rPr lang="en-US" altLang="zh-CN" sz="2400" dirty="0">
                  <a:latin typeface="+mn-ea"/>
                </a:rPr>
                <a:t>《</a:t>
              </a:r>
              <a:r>
                <a:rPr lang="zh-CN" altLang="en-US" sz="2400" dirty="0">
                  <a:latin typeface="+mn-ea"/>
                </a:rPr>
                <a:t>说文</a:t>
              </a:r>
              <a:r>
                <a:rPr lang="en-US" altLang="zh-CN" sz="2400" dirty="0">
                  <a:latin typeface="+mn-ea"/>
                </a:rPr>
                <a:t>》</a:t>
              </a:r>
              <a:r>
                <a:rPr lang="zh-CN" altLang="en-US" sz="2400" dirty="0">
                  <a:latin typeface="+mn-ea"/>
                </a:rPr>
                <a:t>作“</a:t>
              </a:r>
              <a:r>
                <a:rPr lang="zh-CN" altLang="zh-CN" sz="2400" dirty="0">
                  <a:latin typeface="+mn-ea"/>
                </a:rPr>
                <a:t>衇</a:t>
              </a:r>
              <a:r>
                <a:rPr lang="zh-CN" altLang="en-US" sz="2400" dirty="0">
                  <a:latin typeface="+mn-ea"/>
                </a:rPr>
                <a:t>”，马王堆帛书作“     ”。</a:t>
              </a:r>
              <a:r>
                <a:rPr lang="en-US" altLang="zh-CN" sz="2400" dirty="0">
                  <a:latin typeface="+mn-ea"/>
                </a:rPr>
                <a:t>   </a:t>
              </a:r>
              <a:r>
                <a:rPr lang="zh-CN" altLang="en-US" sz="2400" dirty="0">
                  <a:latin typeface="+mn-ea"/>
                </a:rPr>
                <a:t>：同“派”，既表声，又表义，是“永”字的反文，现写作“永”。</a:t>
              </a:r>
            </a:p>
          </p:txBody>
        </p:sp>
        <p:pic>
          <p:nvPicPr>
            <p:cNvPr id="8" name="Picture 2" descr="200A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0" y="4513"/>
              <a:ext cx="658" cy="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3" descr="温月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6" y="4513"/>
              <a:ext cx="591" cy="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 txBox="1"/>
          <p:nvPr/>
        </p:nvSpPr>
        <p:spPr>
          <a:xfrm>
            <a:off x="571500" y="1059815"/>
            <a:ext cx="8001635" cy="463550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 </a:t>
            </a:r>
            <a:r>
              <a:rPr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经、络名词的出现较脉为晚，是对脉的概念的进一步认识。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    </a:t>
            </a:r>
            <a:endParaRPr lang="zh-CN" altLang="en-US" sz="2400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612775" y="1552575"/>
            <a:ext cx="8213725" cy="2158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        </a:t>
            </a:r>
            <a:r>
              <a:rPr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经：纵丝，大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而直行，</a:t>
            </a:r>
            <a:r>
              <a:rPr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深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而在</a:t>
            </a:r>
            <a:r>
              <a:rPr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里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，贯通上下，沟通内外，经络系统的</a:t>
            </a:r>
            <a:r>
              <a:rPr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主干。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        </a:t>
            </a:r>
            <a:r>
              <a:rPr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络：网络，小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而横斜，</a:t>
            </a:r>
            <a:r>
              <a:rPr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浅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而在</a:t>
            </a:r>
            <a:r>
              <a:rPr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表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，纵横交错，遍布全身，经络别出的</a:t>
            </a:r>
            <a:r>
              <a:rPr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分支。</a:t>
            </a:r>
          </a:p>
        </p:txBody>
      </p:sp>
      <p:sp>
        <p:nvSpPr>
          <p:cNvPr id="5" name="矩形 4"/>
          <p:cNvSpPr/>
          <p:nvPr/>
        </p:nvSpPr>
        <p:spPr>
          <a:xfrm>
            <a:off x="422910" y="3710940"/>
            <a:ext cx="8299450" cy="12003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indent="0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华文楷体" panose="02010600040101010101" charset="-122"/>
                <a:ea typeface="华文楷体" panose="02010600040101010101" charset="-122"/>
              </a:rPr>
              <a:t>《灵枢·脉度》</a:t>
            </a:r>
            <a:r>
              <a:rPr lang="zh-CN" altLang="en-US" sz="2400" kern="100" dirty="0">
                <a:latin typeface="华文楷体" panose="02010600040101010101" charset="-122"/>
                <a:ea typeface="华文楷体" panose="02010600040101010101" charset="-122"/>
              </a:rPr>
              <a:t>：</a:t>
            </a:r>
            <a:r>
              <a:rPr lang="zh-CN" altLang="zh-CN" sz="2400" kern="100" dirty="0">
                <a:latin typeface="华文楷体" panose="02010600040101010101" charset="-122"/>
                <a:ea typeface="华文楷体" panose="02010600040101010101" charset="-122"/>
              </a:rPr>
              <a:t>“经脉为里，支而横者为络，络之别者为孙</a:t>
            </a:r>
            <a:r>
              <a:rPr lang="zh-CN" altLang="en-US" sz="2400" kern="100" dirty="0">
                <a:latin typeface="华文楷体" panose="02010600040101010101" charset="-122"/>
                <a:ea typeface="华文楷体" panose="02010600040101010101" charset="-122"/>
              </a:rPr>
              <a:t>。</a:t>
            </a:r>
            <a:r>
              <a:rPr lang="zh-CN" altLang="zh-CN" sz="2400" kern="100" dirty="0">
                <a:latin typeface="华文楷体" panose="02010600040101010101" charset="-122"/>
                <a:ea typeface="华文楷体" panose="02010600040101010101" charset="-122"/>
              </a:rPr>
              <a:t>”</a:t>
            </a:r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1043940" y="217805"/>
            <a:ext cx="4668520" cy="589915"/>
          </a:xfrm>
        </p:spPr>
        <p:txBody>
          <a:bodyPr>
            <a:normAutofit fontScale="90000"/>
          </a:bodyPr>
          <a:lstStyle/>
          <a:p>
            <a:pPr algn="l"/>
            <a:r>
              <a:rPr lang="zh-CN" altLang="en-US" sz="4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lang="en-US" altLang="zh-CN" sz="4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   </a:t>
            </a:r>
            <a:r>
              <a:rPr lang="zh-CN" altLang="en-US" sz="4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经络概述</a:t>
            </a:r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 txBox="1"/>
          <p:nvPr/>
        </p:nvSpPr>
        <p:spPr>
          <a:xfrm>
            <a:off x="467360" y="1031875"/>
            <a:ext cx="8366125" cy="3315970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经络学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en-US" altLang="zh-CN" sz="2400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        </a:t>
            </a:r>
            <a:r>
              <a:rPr lang="zh-CN" altLang="zh-CN" sz="2400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是阐述人体经络的循行分布、生理功能、病理变化及其与脏腑的相互关系，是针灸学的基础，也是</a:t>
            </a:r>
            <a:r>
              <a:rPr lang="zh-CN" altLang="zh-CN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中医基础理论</a:t>
            </a:r>
            <a:r>
              <a:rPr lang="zh-CN" altLang="zh-CN" sz="2400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的重要组成部分。</a:t>
            </a:r>
            <a:endParaRPr lang="en-US" altLang="zh-CN" sz="2400" dirty="0">
              <a:solidFill>
                <a:schemeClr val="tx1"/>
              </a:solidFill>
              <a:latin typeface="华文楷体" panose="02010600040101010101" charset="-122"/>
              <a:ea typeface="华文楷体" panose="02010600040101010101" charset="-122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zh-CN" sz="2400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        </a:t>
            </a:r>
            <a:r>
              <a:rPr lang="zh-CN" altLang="zh-CN" sz="2400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经络理论贯串于中医的生理、病理、诊断和治疗等各个方面，对</a:t>
            </a:r>
            <a:r>
              <a:rPr lang="zh-CN" altLang="zh-CN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中医各科的临床实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践</a:t>
            </a:r>
            <a:r>
              <a:rPr lang="zh-CN" altLang="zh-CN" sz="2400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有重要指导意义。</a:t>
            </a:r>
            <a:endParaRPr lang="zh-CN" altLang="zh-CN" sz="2400" dirty="0">
              <a:solidFill>
                <a:schemeClr val="tx1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1043940" y="195580"/>
            <a:ext cx="4114800" cy="714375"/>
          </a:xfrm>
        </p:spPr>
        <p:txBody>
          <a:bodyPr>
            <a:normAutofit fontScale="90000"/>
          </a:bodyPr>
          <a:lstStyle/>
          <a:p>
            <a:pPr algn="l"/>
            <a:r>
              <a:rPr lang="zh-CN" altLang="en-US" sz="4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lang="en-US" altLang="zh-CN" sz="4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   </a:t>
            </a:r>
            <a:r>
              <a:rPr lang="zh-CN" altLang="en-US" sz="4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经络概述</a:t>
            </a:r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经络概述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-10160" y="1850390"/>
            <a:ext cx="9164320" cy="9734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 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经络系统概貌 </a:t>
            </a:r>
            <a:endParaRPr lang="zh-CN" altLang="zh-CN" sz="4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39750" y="987425"/>
            <a:ext cx="8142632" cy="3409950"/>
            <a:chOff x="861" y="1329"/>
            <a:chExt cx="12058" cy="5370"/>
          </a:xfrm>
        </p:grpSpPr>
        <p:sp>
          <p:nvSpPr>
            <p:cNvPr id="3" name="文本框 2"/>
            <p:cNvSpPr txBox="1"/>
            <p:nvPr/>
          </p:nvSpPr>
          <p:spPr>
            <a:xfrm>
              <a:off x="2707" y="1999"/>
              <a:ext cx="10212" cy="28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200" dirty="0">
                  <a:solidFill>
                    <a:srgbClr val="003399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十二经脉 </a:t>
              </a:r>
              <a:r>
                <a:rPr kumimoji="1" lang="zh-CN" altLang="en-US" sz="2200" dirty="0">
                  <a:latin typeface="楷体" panose="02010609060101010101" pitchFamily="49" charset="-122"/>
                  <a:ea typeface="楷体" panose="02010609060101010101" pitchFamily="49" charset="-122"/>
                </a:rPr>
                <a:t>是经络系统的主体，</a:t>
              </a:r>
              <a:r>
                <a:rPr kumimoji="1" lang="zh-CN" altLang="zh-CN" sz="2200" dirty="0">
                  <a:latin typeface="楷体" panose="02010609060101010101" pitchFamily="49" charset="-122"/>
                  <a:ea typeface="楷体" panose="02010609060101010101" pitchFamily="49" charset="-122"/>
                </a:rPr>
                <a:t>故</a:t>
              </a:r>
              <a:r>
                <a:rPr kumimoji="1" lang="zh-CN" altLang="en-US" sz="2200" dirty="0">
                  <a:latin typeface="楷体" panose="02010609060101010101" pitchFamily="49" charset="-122"/>
                  <a:ea typeface="楷体" panose="02010609060101010101" pitchFamily="49" charset="-122"/>
                </a:rPr>
                <a:t>又被称“正经” </a:t>
              </a:r>
              <a:endPara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zh-CN" altLang="en-US" sz="2200" dirty="0">
                  <a:solidFill>
                    <a:srgbClr val="003399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奇经八脉</a:t>
              </a:r>
              <a:r>
                <a:rPr lang="en-US" altLang="zh-CN" sz="2200" dirty="0">
                  <a:solidFill>
                    <a:srgbClr val="003399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  <a:r>
                <a:rPr kumimoji="1" lang="zh-CN" altLang="en-US" sz="2200" dirty="0">
                  <a:latin typeface="楷体" panose="02010609060101010101" pitchFamily="49" charset="-122"/>
                  <a:ea typeface="楷体" panose="02010609060101010101" pitchFamily="49" charset="-122"/>
                </a:rPr>
                <a:t>是具有特殊分布和作用的经脉 </a:t>
              </a:r>
              <a:endParaRPr kumimoji="1"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zh-CN" altLang="en-US" sz="2200" dirty="0">
                  <a:solidFill>
                    <a:srgbClr val="003399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十二经别 </a:t>
              </a:r>
              <a:r>
                <a:rPr kumimoji="1" lang="zh-CN" altLang="en-US" sz="2200" dirty="0">
                  <a:latin typeface="楷体" panose="02010609060101010101" pitchFamily="49" charset="-122"/>
                  <a:ea typeface="楷体" panose="02010609060101010101" pitchFamily="49" charset="-122"/>
                </a:rPr>
                <a:t>是十二经脉在胸、腹及头部的内行支脉</a:t>
              </a:r>
              <a:endParaRPr kumimoji="1" lang="en-US" altLang="zh-CN" sz="22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zh-CN" altLang="en-US" sz="2200" dirty="0">
                  <a:solidFill>
                    <a:srgbClr val="003399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十五络脉 </a:t>
              </a:r>
              <a:r>
                <a:rPr kumimoji="1" lang="zh-CN" altLang="en-US" sz="2200" dirty="0">
                  <a:latin typeface="楷体" panose="02010609060101010101" pitchFamily="49" charset="-122"/>
                  <a:ea typeface="楷体" panose="02010609060101010101" pitchFamily="49" charset="-122"/>
                </a:rPr>
                <a:t>是十二经脉在四肢部及躯干前、后、侧三部</a:t>
              </a:r>
            </a:p>
            <a:p>
              <a:r>
                <a:rPr kumimoji="1" lang="zh-CN" altLang="en-US" sz="2200" dirty="0"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  <a:r>
                <a:rPr kumimoji="1" lang="en-US" altLang="zh-CN" sz="2200" dirty="0">
                  <a:latin typeface="楷体" panose="02010609060101010101" pitchFamily="49" charset="-122"/>
                  <a:ea typeface="楷体" panose="02010609060101010101" pitchFamily="49" charset="-122"/>
                </a:rPr>
                <a:t>        </a:t>
              </a:r>
              <a:r>
                <a:rPr kumimoji="1" lang="zh-CN" altLang="en-US" sz="2200" dirty="0">
                  <a:latin typeface="楷体" panose="02010609060101010101" pitchFamily="49" charset="-122"/>
                  <a:ea typeface="楷体" panose="02010609060101010101" pitchFamily="49" charset="-122"/>
                </a:rPr>
                <a:t>的外行支脉</a:t>
              </a:r>
              <a:endPara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2668" y="4835"/>
              <a:ext cx="10251" cy="18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zh-CN" altLang="en-US" sz="2200" dirty="0">
                  <a:solidFill>
                    <a:srgbClr val="003399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十二经筋</a:t>
              </a:r>
              <a:r>
                <a:rPr lang="en-US" altLang="zh-CN" sz="2200" dirty="0">
                  <a:latin typeface="华文楷体" panose="02010600040101010101" charset="-122"/>
                  <a:ea typeface="华文楷体" panose="02010600040101010101" charset="-122"/>
                </a:rPr>
                <a:t>  </a:t>
              </a:r>
              <a:r>
                <a:rPr kumimoji="1" lang="zh-CN" altLang="en-US" sz="2200" dirty="0">
                  <a:latin typeface="华文楷体" panose="02010600040101010101" charset="-122"/>
                  <a:ea typeface="华文楷体" panose="02010600040101010101" charset="-122"/>
                </a:rPr>
                <a:t>是指与十二经脉相应的筋肉部分，</a:t>
              </a:r>
              <a:r>
                <a:rPr kumimoji="1" lang="en-US" altLang="zh-CN" sz="2200" dirty="0">
                  <a:latin typeface="华文楷体" panose="02010600040101010101" charset="-122"/>
                  <a:ea typeface="华文楷体" panose="02010600040101010101" charset="-122"/>
                </a:rPr>
                <a:t> </a:t>
              </a:r>
              <a:r>
                <a:rPr kumimoji="1" lang="zh-CN" altLang="en-US" sz="2200" dirty="0">
                  <a:latin typeface="华文楷体" panose="02010600040101010101" charset="-122"/>
                  <a:ea typeface="华文楷体" panose="02010600040101010101" charset="-122"/>
                </a:rPr>
                <a:t>其分布范</a:t>
              </a:r>
            </a:p>
            <a:p>
              <a:pPr>
                <a:spcBef>
                  <a:spcPts val="600"/>
                </a:spcBef>
              </a:pPr>
              <a:r>
                <a:rPr kumimoji="1" lang="zh-CN" altLang="en-US" sz="2200" dirty="0">
                  <a:latin typeface="华文楷体" panose="02010600040101010101" charset="-122"/>
                  <a:ea typeface="华文楷体" panose="02010600040101010101" charset="-122"/>
                </a:rPr>
                <a:t> </a:t>
              </a:r>
              <a:r>
                <a:rPr kumimoji="1" lang="en-US" altLang="zh-CN" sz="2200" dirty="0">
                  <a:latin typeface="华文楷体" panose="02010600040101010101" charset="-122"/>
                  <a:ea typeface="华文楷体" panose="02010600040101010101" charset="-122"/>
                </a:rPr>
                <a:t>                 </a:t>
              </a:r>
              <a:r>
                <a:rPr kumimoji="1" lang="zh-CN" altLang="en-US" sz="2200" dirty="0">
                  <a:latin typeface="华文楷体" panose="02010600040101010101" charset="-122"/>
                  <a:ea typeface="华文楷体" panose="02010600040101010101" charset="-122"/>
                </a:rPr>
                <a:t>围与十二经脉大体一致 </a:t>
              </a:r>
              <a:endParaRPr lang="zh-CN" altLang="en-US" sz="2200" dirty="0">
                <a:latin typeface="华文楷体" panose="02010600040101010101" charset="-122"/>
                <a:ea typeface="华文楷体" panose="02010600040101010101" charset="-122"/>
              </a:endParaRPr>
            </a:p>
            <a:p>
              <a:r>
                <a:rPr lang="zh-CN" altLang="en-US" sz="2200" dirty="0">
                  <a:solidFill>
                    <a:srgbClr val="003399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十二皮部</a:t>
              </a:r>
              <a:r>
                <a:rPr lang="en-US" altLang="zh-CN" sz="2200" dirty="0">
                  <a:latin typeface="华文楷体" panose="02010600040101010101" charset="-122"/>
                  <a:ea typeface="华文楷体" panose="02010600040101010101" charset="-122"/>
                </a:rPr>
                <a:t>  </a:t>
              </a:r>
              <a:r>
                <a:rPr kumimoji="1" lang="zh-CN" altLang="en-US" sz="2200" dirty="0">
                  <a:latin typeface="华文楷体" panose="02010600040101010101" charset="-122"/>
                  <a:ea typeface="华文楷体" panose="02010600040101010101" charset="-122"/>
                </a:rPr>
                <a:t>是指与十二经脉相应的皮肤部分</a:t>
              </a:r>
              <a:endParaRPr lang="zh-CN" altLang="en-US" sz="2200" dirty="0">
                <a:latin typeface="华文楷体" panose="02010600040101010101" charset="-122"/>
                <a:ea typeface="华文楷体" panose="02010600040101010101" charset="-122"/>
              </a:endParaRPr>
            </a:p>
          </p:txBody>
        </p:sp>
        <p:sp>
          <p:nvSpPr>
            <p:cNvPr id="5" name="Text Box 18"/>
            <p:cNvSpPr txBox="1">
              <a:spLocks noChangeArrowheads="1"/>
            </p:cNvSpPr>
            <p:nvPr/>
          </p:nvSpPr>
          <p:spPr bwMode="auto">
            <a:xfrm>
              <a:off x="861" y="1329"/>
              <a:ext cx="4757" cy="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（内） </a:t>
              </a: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—    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脏腑</a:t>
              </a:r>
            </a:p>
          </p:txBody>
        </p:sp>
        <p:sp>
          <p:nvSpPr>
            <p:cNvPr id="6" name="Text Box 20"/>
            <p:cNvSpPr txBox="1">
              <a:spLocks noChangeArrowheads="1"/>
            </p:cNvSpPr>
            <p:nvPr/>
          </p:nvSpPr>
          <p:spPr bwMode="auto">
            <a:xfrm>
              <a:off x="861" y="5343"/>
              <a:ext cx="2051" cy="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（外）</a:t>
              </a: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1037" y="2776"/>
              <a:ext cx="1370" cy="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3399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经络</a:t>
              </a:r>
            </a:p>
          </p:txBody>
        </p:sp>
        <p:sp>
          <p:nvSpPr>
            <p:cNvPr id="8" name="Line 17"/>
            <p:cNvSpPr>
              <a:spLocks noChangeShapeType="1"/>
            </p:cNvSpPr>
            <p:nvPr/>
          </p:nvSpPr>
          <p:spPr bwMode="auto">
            <a:xfrm flipH="1" flipV="1">
              <a:off x="1643" y="2119"/>
              <a:ext cx="1" cy="6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9" name="Line 19"/>
            <p:cNvSpPr>
              <a:spLocks noChangeShapeType="1"/>
            </p:cNvSpPr>
            <p:nvPr/>
          </p:nvSpPr>
          <p:spPr bwMode="auto">
            <a:xfrm>
              <a:off x="1644" y="3628"/>
              <a:ext cx="23" cy="160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0" name="AutoShape 34"/>
            <p:cNvSpPr/>
            <p:nvPr/>
          </p:nvSpPr>
          <p:spPr bwMode="auto">
            <a:xfrm>
              <a:off x="2487" y="2268"/>
              <a:ext cx="358" cy="1671"/>
            </a:xfrm>
            <a:prstGeom prst="leftBrace">
              <a:avLst>
                <a:gd name="adj1" fmla="val 19102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1800">
                <a:solidFill>
                  <a:srgbClr val="FFFF99"/>
                </a:solidFill>
                <a:latin typeface="等线" panose="02010600030101010101" pitchFamily="2" charset="-122"/>
                <a:ea typeface="等线" panose="02010600030101010101" pitchFamily="2" charset="-122"/>
              </a:endParaRPr>
            </a:p>
          </p:txBody>
        </p:sp>
        <p:sp>
          <p:nvSpPr>
            <p:cNvPr id="11" name="AutoShape 34"/>
            <p:cNvSpPr/>
            <p:nvPr/>
          </p:nvSpPr>
          <p:spPr bwMode="auto">
            <a:xfrm>
              <a:off x="2528" y="5016"/>
              <a:ext cx="179" cy="1504"/>
            </a:xfrm>
            <a:prstGeom prst="leftBrace">
              <a:avLst>
                <a:gd name="adj1" fmla="val 19102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1800">
                <a:solidFill>
                  <a:srgbClr val="FFFF99"/>
                </a:solidFill>
                <a:latin typeface="等线" panose="02010600030101010101" pitchFamily="2" charset="-122"/>
                <a:ea typeface="等线" panose="02010600030101010101" pitchFamily="2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1068705" y="480060"/>
            <a:ext cx="7506335" cy="507365"/>
          </a:xfrm>
          <a:prstGeom prst="rect">
            <a:avLst/>
          </a:prstGeom>
          <a:solidFill>
            <a:srgbClr val="762C14">
              <a:alpha val="92000"/>
            </a:srgbClr>
          </a:solidFill>
          <a:ln w="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2000" b="1" dirty="0">
                <a:solidFill>
                  <a:schemeClr val="accent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2000" b="1" dirty="0">
                <a:solidFill>
                  <a:schemeClr val="accent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灵枢</a:t>
            </a:r>
            <a:r>
              <a:rPr lang="en-US" altLang="zh-CN" sz="2000" b="1" dirty="0">
                <a:solidFill>
                  <a:schemeClr val="accent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·</a:t>
            </a:r>
            <a:r>
              <a:rPr lang="zh-CN" altLang="en-US" sz="2000" b="1" dirty="0">
                <a:solidFill>
                  <a:schemeClr val="accent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海论</a:t>
            </a:r>
            <a:r>
              <a:rPr lang="en-US" altLang="zh-CN" sz="2000" b="1" dirty="0">
                <a:solidFill>
                  <a:schemeClr val="accent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2000" b="1" dirty="0">
                <a:solidFill>
                  <a:schemeClr val="accent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：“ 夫十二经脉者，内属于府藏，外络于支节。”</a:t>
            </a:r>
            <a:r>
              <a:rPr lang="zh-CN" altLang="en-US" sz="1400" dirty="0">
                <a:solidFill>
                  <a:schemeClr val="accent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  <p:sp>
        <p:nvSpPr>
          <p:cNvPr id="19" name="椭圆 18"/>
          <p:cNvSpPr/>
          <p:nvPr/>
        </p:nvSpPr>
        <p:spPr>
          <a:xfrm>
            <a:off x="3635375" y="1545610"/>
            <a:ext cx="747395" cy="746760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762C14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 dirty="0">
              <a:latin typeface="字魂95号-手刻宋" panose="00000500000000000000" pitchFamily="2" charset="-122"/>
              <a:ea typeface="字魂95号-手刻宋" panose="00000500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3635375" y="2616855"/>
            <a:ext cx="747395" cy="747395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762C14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 dirty="0">
              <a:latin typeface="字魂95号-手刻宋" panose="00000500000000000000" pitchFamily="2" charset="-122"/>
              <a:ea typeface="字魂95号-手刻宋" panose="00000500000000000000" pitchFamily="2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4552950" y="1545610"/>
            <a:ext cx="746760" cy="746760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762C14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 dirty="0">
              <a:latin typeface="字魂95号-手刻宋" panose="00000500000000000000" pitchFamily="2" charset="-122"/>
              <a:ea typeface="字魂95号-手刻宋" panose="00000500000000000000" pitchFamily="2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4552950" y="2616855"/>
            <a:ext cx="746760" cy="747395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762C14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 dirty="0">
              <a:latin typeface="字魂95号-手刻宋" panose="00000500000000000000" pitchFamily="2" charset="-122"/>
              <a:ea typeface="字魂95号-手刻宋" panose="00000500000000000000" pitchFamily="2" charset="-122"/>
            </a:endParaRPr>
          </a:p>
        </p:txBody>
      </p:sp>
      <p:pic>
        <p:nvPicPr>
          <p:cNvPr id="15" name="图片 14" descr="预览图_千图网_编号28875477_0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1860" y="1503700"/>
            <a:ext cx="957580" cy="830580"/>
          </a:xfrm>
          <a:prstGeom prst="rect">
            <a:avLst/>
          </a:prstGeom>
        </p:spPr>
      </p:pic>
      <p:pic>
        <p:nvPicPr>
          <p:cNvPr id="16" name="图片 15" descr="预览图_千图网_编号28875477_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2950" y="1503700"/>
            <a:ext cx="800735" cy="891540"/>
          </a:xfrm>
          <a:prstGeom prst="rect">
            <a:avLst/>
          </a:prstGeom>
        </p:spPr>
      </p:pic>
      <p:pic>
        <p:nvPicPr>
          <p:cNvPr id="17" name="图片 16" descr="预览图_千图网_编号28875477_0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9655" y="2568595"/>
            <a:ext cx="819785" cy="845185"/>
          </a:xfrm>
          <a:prstGeom prst="rect">
            <a:avLst/>
          </a:prstGeom>
        </p:spPr>
      </p:pic>
      <p:pic>
        <p:nvPicPr>
          <p:cNvPr id="26" name="图片 25" descr="预览图_千图网_编号28875477_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79632" y="2681647"/>
            <a:ext cx="593725" cy="566420"/>
          </a:xfrm>
          <a:prstGeom prst="rect">
            <a:avLst/>
          </a:prstGeom>
        </p:spPr>
      </p:pic>
      <p:sp>
        <p:nvSpPr>
          <p:cNvPr id="6" name="矩形: 圆角 33"/>
          <p:cNvSpPr/>
          <p:nvPr/>
        </p:nvSpPr>
        <p:spPr>
          <a:xfrm>
            <a:off x="1847215" y="995216"/>
            <a:ext cx="1620520" cy="372110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kumimoji="1" lang="zh-CN" altLang="en-US" sz="2400" dirty="0">
                <a:latin typeface="等线" panose="02010600030101010101" pitchFamily="2" charset="-122"/>
                <a:ea typeface="等线" panose="02010600030101010101" pitchFamily="2" charset="-122"/>
              </a:rPr>
              <a:t>手三阴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: 圆角 33"/>
          <p:cNvSpPr/>
          <p:nvPr/>
        </p:nvSpPr>
        <p:spPr>
          <a:xfrm>
            <a:off x="1773555" y="2707660"/>
            <a:ext cx="1620520" cy="372110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kumimoji="1" lang="zh-CN" altLang="en-US" sz="2400" dirty="0">
                <a:latin typeface="等线" panose="02010600030101010101" pitchFamily="2" charset="-122"/>
                <a:ea typeface="等线" panose="02010600030101010101" pitchFamily="2" charset="-122"/>
              </a:rPr>
              <a:t>足三阳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: 圆角 33"/>
          <p:cNvSpPr/>
          <p:nvPr/>
        </p:nvSpPr>
        <p:spPr>
          <a:xfrm>
            <a:off x="5535930" y="917754"/>
            <a:ext cx="1620520" cy="372110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kumimoji="1" lang="zh-CN" altLang="en-US" sz="2400" dirty="0">
                <a:latin typeface="等线" panose="02010600030101010101" pitchFamily="2" charset="-122"/>
                <a:ea typeface="等线" panose="02010600030101010101" pitchFamily="2" charset="-122"/>
              </a:rPr>
              <a:t>手三阳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矩形: 圆角 33"/>
          <p:cNvSpPr/>
          <p:nvPr/>
        </p:nvSpPr>
        <p:spPr>
          <a:xfrm>
            <a:off x="5511800" y="2707660"/>
            <a:ext cx="1620520" cy="372110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kumimoji="1" lang="zh-CN" altLang="en-US" sz="2400" dirty="0">
                <a:latin typeface="等线" panose="02010600030101010101" pitchFamily="2" charset="-122"/>
                <a:ea typeface="等线" panose="02010600030101010101" pitchFamily="2" charset="-122"/>
              </a:rPr>
              <a:t>足三阴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-446202" y="1378328"/>
            <a:ext cx="3892347" cy="135421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ts val="600"/>
              </a:spcBef>
              <a:defRPr/>
            </a:pPr>
            <a:r>
              <a:rPr kumimoji="1" lang="en-US" altLang="zh-CN" sz="2400" dirty="0">
                <a:solidFill>
                  <a:schemeClr val="accent4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	  </a:t>
            </a:r>
            <a:r>
              <a:rPr kumimoji="1" lang="zh-CN" altLang="en-US" sz="2400" dirty="0">
                <a:solidFill>
                  <a:schemeClr val="accent4">
                    <a:lumMod val="75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手</a:t>
            </a:r>
            <a:r>
              <a:rPr kumimoji="1"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太阴</a:t>
            </a:r>
            <a:r>
              <a:rPr kumimoji="1"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肺</a:t>
            </a:r>
            <a:r>
              <a:rPr kumimoji="1"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经      </a:t>
            </a:r>
            <a:r>
              <a:rPr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LU</a:t>
            </a:r>
            <a:r>
              <a:rPr lang="en-US" altLang="zh-CN" sz="2400" dirty="0">
                <a:solidFill>
                  <a:srgbClr val="66FF66"/>
                </a:solidFill>
                <a:latin typeface="华文楷体" panose="02010600040101010101" charset="-122"/>
                <a:ea typeface="华文楷体" panose="02010600040101010101" charset="-122"/>
              </a:rPr>
              <a:t>                     </a:t>
            </a:r>
            <a:r>
              <a:rPr kumimoji="1"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    </a:t>
            </a:r>
          </a:p>
          <a:p>
            <a:pPr algn="ctr" eaLnBrk="1" hangingPunct="1">
              <a:spcBef>
                <a:spcPts val="600"/>
              </a:spcBef>
              <a:defRPr/>
            </a:pPr>
            <a:r>
              <a:rPr kumimoji="1" lang="zh-CN" altLang="en-US" sz="2400" dirty="0">
                <a:solidFill>
                  <a:schemeClr val="accent4">
                    <a:lumMod val="75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              手</a:t>
            </a:r>
            <a:r>
              <a:rPr kumimoji="1"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厥阴</a:t>
            </a:r>
            <a:r>
              <a:rPr kumimoji="1" lang="zh-CN" altLang="en-US" sz="2400" dirty="0">
                <a:solidFill>
                  <a:srgbClr val="FF3300"/>
                </a:solidFill>
                <a:latin typeface="华文楷体" panose="02010600040101010101" charset="-122"/>
                <a:ea typeface="华文楷体" panose="02010600040101010101" charset="-122"/>
              </a:rPr>
              <a:t>心包</a:t>
            </a:r>
            <a:r>
              <a:rPr kumimoji="1"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经  </a:t>
            </a:r>
            <a:r>
              <a:rPr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PC</a:t>
            </a:r>
            <a:endParaRPr kumimoji="1" lang="en-US" altLang="zh-CN" sz="2400" dirty="0">
              <a:latin typeface="华文楷体" panose="02010600040101010101" charset="-122"/>
              <a:ea typeface="华文楷体" panose="02010600040101010101" charset="-122"/>
            </a:endParaRPr>
          </a:p>
          <a:p>
            <a:pPr algn="ctr" eaLnBrk="1" hangingPunct="1">
              <a:spcBef>
                <a:spcPts val="600"/>
              </a:spcBef>
              <a:defRPr/>
            </a:pPr>
            <a:r>
              <a:rPr kumimoji="1" lang="en-US" altLang="zh-CN" sz="2400" dirty="0">
                <a:solidFill>
                  <a:schemeClr val="accent4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	  </a:t>
            </a:r>
            <a:r>
              <a:rPr kumimoji="1" lang="zh-CN" altLang="en-US" sz="2400" dirty="0">
                <a:solidFill>
                  <a:schemeClr val="accent4">
                    <a:lumMod val="75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手</a:t>
            </a:r>
            <a:r>
              <a:rPr kumimoji="1"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少阴</a:t>
            </a:r>
            <a:r>
              <a:rPr kumimoji="1" lang="zh-CN" altLang="en-US" sz="2400" dirty="0">
                <a:solidFill>
                  <a:srgbClr val="FF3300"/>
                </a:solidFill>
                <a:latin typeface="华文楷体" panose="02010600040101010101" charset="-122"/>
                <a:ea typeface="华文楷体" panose="02010600040101010101" charset="-122"/>
              </a:rPr>
              <a:t>心</a:t>
            </a:r>
            <a:r>
              <a:rPr kumimoji="1"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经</a:t>
            </a:r>
            <a:r>
              <a:rPr kumimoji="1"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      </a:t>
            </a:r>
            <a:r>
              <a:rPr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HT</a:t>
            </a: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-540567" y="3125811"/>
            <a:ext cx="4130222" cy="135421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/>
            </a:pPr>
            <a:r>
              <a:rPr kumimoji="1" lang="en-US" altLang="zh-CN" sz="2400" dirty="0">
                <a:solidFill>
                  <a:schemeClr val="accent4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             </a:t>
            </a:r>
            <a:r>
              <a:rPr kumimoji="1" lang="zh-CN" altLang="en-US" sz="2400" dirty="0">
                <a:solidFill>
                  <a:schemeClr val="accent4">
                    <a:lumMod val="75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足</a:t>
            </a:r>
            <a:r>
              <a:rPr kumimoji="1"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阳明</a:t>
            </a:r>
            <a:r>
              <a:rPr kumimoji="1"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胃</a:t>
            </a:r>
            <a:r>
              <a:rPr kumimoji="1"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经</a:t>
            </a:r>
            <a:r>
              <a:rPr kumimoji="1" lang="zh-CN" altLang="en-US" sz="2400" dirty="0">
                <a:solidFill>
                  <a:schemeClr val="accent4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      </a:t>
            </a:r>
            <a:r>
              <a:rPr kumimoji="1"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ST</a:t>
            </a:r>
            <a:r>
              <a:rPr kumimoji="1" lang="en-US" altLang="zh-CN" sz="2400" dirty="0">
                <a:solidFill>
                  <a:schemeClr val="accent4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                         </a:t>
            </a:r>
          </a:p>
          <a:p>
            <a:pPr algn="ctr">
              <a:spcBef>
                <a:spcPts val="600"/>
              </a:spcBef>
              <a:defRPr/>
            </a:pPr>
            <a:r>
              <a:rPr kumimoji="1" lang="zh-CN" altLang="en-US" sz="2400" dirty="0">
                <a:solidFill>
                  <a:schemeClr val="accent4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             </a:t>
            </a:r>
            <a:r>
              <a:rPr kumimoji="1" lang="zh-CN" altLang="en-US" sz="2400" dirty="0">
                <a:solidFill>
                  <a:schemeClr val="accent4">
                    <a:lumMod val="75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足</a:t>
            </a:r>
            <a:r>
              <a:rPr kumimoji="1"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少阳</a:t>
            </a:r>
            <a:r>
              <a:rPr kumimoji="1"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胆</a:t>
            </a:r>
            <a:r>
              <a:rPr kumimoji="1"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经</a:t>
            </a:r>
            <a:r>
              <a:rPr kumimoji="1" lang="zh-CN" altLang="en-US" sz="2400" dirty="0">
                <a:solidFill>
                  <a:schemeClr val="accent4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      </a:t>
            </a:r>
            <a:r>
              <a:rPr kumimoji="1"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GB</a:t>
            </a:r>
            <a:r>
              <a:rPr kumimoji="1" lang="en-US" altLang="zh-CN" sz="2400" dirty="0">
                <a:solidFill>
                  <a:schemeClr val="accent4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        </a:t>
            </a:r>
          </a:p>
          <a:p>
            <a:pPr algn="ctr">
              <a:spcBef>
                <a:spcPts val="600"/>
              </a:spcBef>
              <a:defRPr/>
            </a:pPr>
            <a:r>
              <a:rPr kumimoji="1" lang="en-US" altLang="zh-CN" sz="2400" dirty="0">
                <a:solidFill>
                  <a:schemeClr val="accent4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             </a:t>
            </a:r>
            <a:r>
              <a:rPr kumimoji="1" lang="zh-CN" altLang="en-US" sz="2400" dirty="0">
                <a:solidFill>
                  <a:schemeClr val="accent4">
                    <a:lumMod val="75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足</a:t>
            </a:r>
            <a:r>
              <a:rPr kumimoji="1"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太阳</a:t>
            </a:r>
            <a:r>
              <a:rPr kumimoji="1"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膀胱</a:t>
            </a:r>
            <a:r>
              <a:rPr kumimoji="1"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经   </a:t>
            </a:r>
            <a:r>
              <a:rPr kumimoji="1"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BL </a:t>
            </a:r>
          </a:p>
        </p:txBody>
      </p:sp>
      <p:sp>
        <p:nvSpPr>
          <p:cNvPr id="27" name="Text Box 4"/>
          <p:cNvSpPr txBox="1">
            <a:spLocks noChangeArrowheads="1"/>
          </p:cNvSpPr>
          <p:nvPr/>
        </p:nvSpPr>
        <p:spPr bwMode="auto">
          <a:xfrm>
            <a:off x="4355976" y="1287022"/>
            <a:ext cx="3794286" cy="135421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/>
            </a:pPr>
            <a:r>
              <a:rPr kumimoji="1" lang="en-US" altLang="zh-CN" sz="2400" dirty="0">
                <a:latin typeface="等线" panose="02010600030101010101" pitchFamily="2" charset="-122"/>
                <a:ea typeface="等线" panose="02010600030101010101" pitchFamily="2" charset="-122"/>
              </a:rPr>
              <a:t>	  </a:t>
            </a:r>
            <a:r>
              <a:rPr kumimoji="1" lang="zh-CN" altLang="en-US" sz="2400" dirty="0">
                <a:solidFill>
                  <a:schemeClr val="accent4">
                    <a:lumMod val="75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手</a:t>
            </a:r>
            <a:r>
              <a:rPr kumimoji="1"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阳明</a:t>
            </a:r>
            <a:r>
              <a:rPr kumimoji="1"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大肠</a:t>
            </a:r>
            <a:r>
              <a:rPr kumimoji="1"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经   </a:t>
            </a:r>
            <a:r>
              <a:rPr kumimoji="1"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LI</a:t>
            </a:r>
          </a:p>
          <a:p>
            <a:pPr algn="ctr">
              <a:spcBef>
                <a:spcPts val="600"/>
              </a:spcBef>
              <a:defRPr/>
            </a:pPr>
            <a:r>
              <a:rPr kumimoji="1"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              </a:t>
            </a:r>
            <a:r>
              <a:rPr kumimoji="1" lang="zh-CN" altLang="en-US" sz="2400" dirty="0">
                <a:solidFill>
                  <a:schemeClr val="accent4">
                    <a:lumMod val="75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手</a:t>
            </a:r>
            <a:r>
              <a:rPr kumimoji="1"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少阳</a:t>
            </a:r>
            <a:r>
              <a:rPr kumimoji="1"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三焦</a:t>
            </a:r>
            <a:r>
              <a:rPr kumimoji="1"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经   </a:t>
            </a:r>
            <a:r>
              <a:rPr kumimoji="1"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SJ     </a:t>
            </a:r>
          </a:p>
          <a:p>
            <a:pPr algn="ctr">
              <a:spcBef>
                <a:spcPts val="600"/>
              </a:spcBef>
              <a:defRPr/>
            </a:pPr>
            <a:r>
              <a:rPr kumimoji="1"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	  </a:t>
            </a:r>
            <a:r>
              <a:rPr kumimoji="1" lang="zh-CN" altLang="en-US" sz="2400" dirty="0">
                <a:solidFill>
                  <a:schemeClr val="accent4">
                    <a:lumMod val="75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手</a:t>
            </a:r>
            <a:r>
              <a:rPr kumimoji="1"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太阳</a:t>
            </a:r>
            <a:r>
              <a:rPr kumimoji="1"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小肠</a:t>
            </a:r>
            <a:r>
              <a:rPr kumimoji="1"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经   </a:t>
            </a:r>
            <a:r>
              <a:rPr kumimoji="1"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SI</a:t>
            </a: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889527" y="3125810"/>
            <a:ext cx="4780648" cy="135421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/>
            </a:pPr>
            <a:r>
              <a:rPr kumimoji="1" lang="en-US" altLang="zh-CN" sz="2400" dirty="0">
                <a:solidFill>
                  <a:schemeClr val="accent4">
                    <a:lumMod val="50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	</a:t>
            </a:r>
            <a:r>
              <a:rPr kumimoji="1" lang="en-US" altLang="zh-CN" sz="2400" dirty="0">
                <a:solidFill>
                  <a:schemeClr val="accent4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  </a:t>
            </a:r>
            <a:r>
              <a:rPr kumimoji="1" lang="zh-CN" altLang="en-US" sz="2400" dirty="0">
                <a:solidFill>
                  <a:schemeClr val="accent4">
                    <a:lumMod val="75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足</a:t>
            </a:r>
            <a:r>
              <a:rPr kumimoji="1"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太阴</a:t>
            </a:r>
            <a:r>
              <a:rPr kumimoji="1"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脾</a:t>
            </a:r>
            <a:r>
              <a:rPr kumimoji="1"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经</a:t>
            </a:r>
            <a:r>
              <a:rPr kumimoji="1" lang="zh-CN" altLang="en-US" sz="2400" dirty="0">
                <a:solidFill>
                  <a:schemeClr val="accent4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      </a:t>
            </a:r>
            <a:r>
              <a:rPr kumimoji="1"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SP</a:t>
            </a:r>
          </a:p>
          <a:p>
            <a:pPr algn="ctr">
              <a:spcBef>
                <a:spcPts val="600"/>
              </a:spcBef>
              <a:defRPr/>
            </a:pPr>
            <a:r>
              <a:rPr kumimoji="1" lang="zh-CN" altLang="en-US" sz="2400" dirty="0">
                <a:solidFill>
                  <a:schemeClr val="accent4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              </a:t>
            </a:r>
            <a:r>
              <a:rPr kumimoji="1" lang="zh-CN" altLang="en-US" sz="2400" dirty="0">
                <a:solidFill>
                  <a:schemeClr val="accent4">
                    <a:lumMod val="75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足</a:t>
            </a:r>
            <a:r>
              <a:rPr kumimoji="1"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厥阴</a:t>
            </a:r>
            <a:r>
              <a:rPr kumimoji="1"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肝</a:t>
            </a:r>
            <a:r>
              <a:rPr kumimoji="1"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经</a:t>
            </a:r>
            <a:r>
              <a:rPr kumimoji="1" lang="zh-CN" altLang="en-US" sz="2400" dirty="0">
                <a:solidFill>
                  <a:schemeClr val="accent4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      </a:t>
            </a:r>
            <a:r>
              <a:rPr kumimoji="1"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LR</a:t>
            </a:r>
          </a:p>
          <a:p>
            <a:pPr algn="ctr">
              <a:spcBef>
                <a:spcPts val="600"/>
              </a:spcBef>
              <a:defRPr/>
            </a:pPr>
            <a:r>
              <a:rPr kumimoji="1" lang="en-US" altLang="zh-CN" sz="2400" dirty="0">
                <a:solidFill>
                  <a:schemeClr val="accent4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	  </a:t>
            </a:r>
            <a:r>
              <a:rPr kumimoji="1" lang="zh-CN" altLang="en-US" sz="2400" dirty="0">
                <a:solidFill>
                  <a:schemeClr val="accent4">
                    <a:lumMod val="75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足</a:t>
            </a:r>
            <a:r>
              <a:rPr kumimoji="1"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少阴</a:t>
            </a:r>
            <a:r>
              <a:rPr kumimoji="1"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肾</a:t>
            </a:r>
            <a:r>
              <a:rPr kumimoji="1"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经</a:t>
            </a:r>
            <a:r>
              <a:rPr kumimoji="1" lang="zh-CN" altLang="en-US" sz="2400" dirty="0">
                <a:solidFill>
                  <a:schemeClr val="accent4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      </a:t>
            </a:r>
            <a:r>
              <a:rPr kumimoji="1"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KI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827584" y="249279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一、十二经脉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276225"/>
            <a:ext cx="5760640" cy="3879701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27584" y="268258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一、十二经脉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45160" y="987425"/>
            <a:ext cx="8070850" cy="3229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7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（一）十二经脉的名称和含义</a:t>
            </a:r>
          </a:p>
          <a:p>
            <a:pPr eaLnBrk="1" hangingPunct="1">
              <a:lnSpc>
                <a:spcPct val="17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           十二经脉的名称由</a:t>
            </a:r>
            <a:r>
              <a:rPr kumimoji="1" lang="zh-CN" altLang="en-US" sz="2400" dirty="0">
                <a:solidFill>
                  <a:schemeClr val="accent4">
                    <a:lumMod val="75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手足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、</a:t>
            </a:r>
            <a:r>
              <a:rPr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阴阳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和</a:t>
            </a:r>
            <a:r>
              <a:rPr lang="zh-CN" altLang="en-US" sz="2400" dirty="0">
                <a:solidFill>
                  <a:srgbClr val="FF3300"/>
                </a:solidFill>
                <a:latin typeface="华文楷体" panose="02010600040101010101" charset="-122"/>
                <a:ea typeface="华文楷体" panose="02010600040101010101" charset="-122"/>
              </a:rPr>
              <a:t>脏腑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三部分组成。</a:t>
            </a:r>
          </a:p>
          <a:p>
            <a:pPr eaLnBrk="1" hangingPunct="1">
              <a:lnSpc>
                <a:spcPct val="17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           </a:t>
            </a:r>
            <a:r>
              <a:rPr kumimoji="1" lang="zh-CN" altLang="en-US" sz="2400" dirty="0">
                <a:solidFill>
                  <a:schemeClr val="accent4">
                    <a:lumMod val="75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手足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，表示经脉在上、下肢分布的不同。</a:t>
            </a:r>
          </a:p>
          <a:p>
            <a:pPr eaLnBrk="1" hangingPunct="1">
              <a:lnSpc>
                <a:spcPct val="17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chemeClr val="bg1"/>
                </a:solidFill>
                <a:latin typeface="华文楷体" panose="02010600040101010101" charset="-122"/>
                <a:ea typeface="华文楷体" panose="02010600040101010101" charset="-122"/>
              </a:rPr>
              <a:t>           </a:t>
            </a:r>
            <a:r>
              <a:rPr lang="zh-CN" altLang="en-US" sz="2400" dirty="0">
                <a:solidFill>
                  <a:srgbClr val="003399"/>
                </a:solidFill>
                <a:latin typeface="华文楷体" panose="02010600040101010101" charset="-122"/>
                <a:ea typeface="华文楷体" panose="02010600040101010101" charset="-122"/>
              </a:rPr>
              <a:t>阴阳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，表示经脉的阴阳属性及阴阳气的多寡。</a:t>
            </a:r>
          </a:p>
          <a:p>
            <a:pPr eaLnBrk="1" hangingPunct="1">
              <a:lnSpc>
                <a:spcPct val="17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rgbClr val="FF3300"/>
                </a:solidFill>
                <a:latin typeface="华文楷体" panose="02010600040101010101" charset="-122"/>
                <a:ea typeface="华文楷体" panose="02010600040101010101" charset="-122"/>
              </a:rPr>
              <a:t>           脏腑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，表示经脉的脏腑属性。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467360" y="986790"/>
            <a:ext cx="5131435" cy="15297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（一）十二经脉的名称和含义</a:t>
            </a: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        一阴一阳衍化为三阴三阳，以区分阴阳气的多少盛衰。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105400" y="771525"/>
            <a:ext cx="3729990" cy="3570605"/>
            <a:chOff x="8683" y="645"/>
            <a:chExt cx="5838" cy="6211"/>
          </a:xfrm>
        </p:grpSpPr>
        <p:sp>
          <p:nvSpPr>
            <p:cNvPr id="13" name="Text Box 4"/>
            <p:cNvSpPr txBox="1">
              <a:spLocks noChangeArrowheads="1"/>
            </p:cNvSpPr>
            <p:nvPr/>
          </p:nvSpPr>
          <p:spPr bwMode="auto">
            <a:xfrm>
              <a:off x="8683" y="2326"/>
              <a:ext cx="5593" cy="26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latin typeface="等线" panose="02010600030101010101" pitchFamily="2" charset="-122"/>
                  <a:ea typeface="等线" panose="02010600030101010101" pitchFamily="2" charset="-122"/>
                </a:rPr>
                <a:t>太阴  </a:t>
              </a:r>
              <a:r>
                <a:rPr lang="en-US" altLang="zh-CN" sz="1800" dirty="0">
                  <a:latin typeface="等线" panose="02010600030101010101" pitchFamily="2" charset="-122"/>
                  <a:ea typeface="等线" panose="02010600030101010101" pitchFamily="2" charset="-122"/>
                </a:rPr>
                <a:t>------</a:t>
              </a:r>
              <a:r>
                <a:rPr lang="en-US" altLang="zh-CN" sz="2400" dirty="0">
                  <a:latin typeface="等线" panose="02010600030101010101" pitchFamily="2" charset="-122"/>
                  <a:ea typeface="等线" panose="02010600030101010101" pitchFamily="2" charset="-122"/>
                </a:rPr>
                <a:t> </a:t>
              </a:r>
              <a:r>
                <a:rPr lang="zh-CN" altLang="en-US" sz="2400" dirty="0">
                  <a:latin typeface="等线" panose="02010600030101010101" pitchFamily="2" charset="-122"/>
                  <a:ea typeface="等线" panose="02010600030101010101" pitchFamily="2" charset="-122"/>
                </a:rPr>
                <a:t>阳明</a:t>
              </a:r>
            </a:p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等线" panose="02010600030101010101" pitchFamily="2" charset="-122"/>
                  <a:ea typeface="等线" panose="02010600030101010101" pitchFamily="2" charset="-122"/>
                </a:rPr>
                <a:t>少阴  </a:t>
              </a:r>
              <a:r>
                <a:rPr lang="en-US" altLang="zh-CN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等线" panose="02010600030101010101" pitchFamily="2" charset="-122"/>
                  <a:ea typeface="等线" panose="02010600030101010101" pitchFamily="2" charset="-122"/>
                </a:rPr>
                <a:t>------ </a:t>
              </a: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等线" panose="02010600030101010101" pitchFamily="2" charset="-122"/>
                  <a:ea typeface="等线" panose="02010600030101010101" pitchFamily="2" charset="-122"/>
                </a:rPr>
                <a:t>太阳       </a:t>
              </a:r>
            </a:p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等线" panose="02010600030101010101" pitchFamily="2" charset="-122"/>
                  <a:ea typeface="等线" panose="02010600030101010101" pitchFamily="2" charset="-122"/>
                </a:rPr>
                <a:t>厥阴 </a:t>
              </a:r>
              <a:r>
                <a:rPr lang="en-US" altLang="zh-CN" sz="1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等线" panose="02010600030101010101" pitchFamily="2" charset="-122"/>
                  <a:ea typeface="等线" panose="02010600030101010101" pitchFamily="2" charset="-122"/>
                </a:rPr>
                <a:t>------</a:t>
              </a:r>
              <a:r>
                <a:rPr lang="en-US" altLang="zh-CN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等线" panose="02010600030101010101" pitchFamily="2" charset="-122"/>
                  <a:ea typeface="等线" panose="02010600030101010101" pitchFamily="2" charset="-122"/>
                </a:rPr>
                <a:t> </a:t>
              </a:r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等线" panose="02010600030101010101" pitchFamily="2" charset="-122"/>
                  <a:ea typeface="等线" panose="02010600030101010101" pitchFamily="2" charset="-122"/>
                </a:rPr>
                <a:t>少阳</a:t>
              </a:r>
            </a:p>
          </p:txBody>
        </p:sp>
        <p:sp>
          <p:nvSpPr>
            <p:cNvPr id="14" name="Line 5"/>
            <p:cNvSpPr>
              <a:spLocks noChangeShapeType="1"/>
            </p:cNvSpPr>
            <p:nvPr/>
          </p:nvSpPr>
          <p:spPr bwMode="auto">
            <a:xfrm>
              <a:off x="11607" y="2357"/>
              <a:ext cx="0" cy="249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 type="stealth" w="sm" len="lg"/>
              <a:tailEnd type="stealth" w="sm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b="1">
                <a:latin typeface="等线" panose="02010600030101010101" pitchFamily="2" charset="-122"/>
                <a:ea typeface="等线" panose="02010600030101010101" pitchFamily="2" charset="-122"/>
              </a:endParaRPr>
            </a:p>
          </p:txBody>
        </p:sp>
        <p:sp>
          <p:nvSpPr>
            <p:cNvPr id="16" name="AutoShape 6"/>
            <p:cNvSpPr/>
            <p:nvPr/>
          </p:nvSpPr>
          <p:spPr bwMode="auto">
            <a:xfrm>
              <a:off x="9386" y="2821"/>
              <a:ext cx="340" cy="1588"/>
            </a:xfrm>
            <a:prstGeom prst="leftBrace">
              <a:avLst>
                <a:gd name="adj1" fmla="val 38909"/>
                <a:gd name="adj2" fmla="val 50079"/>
              </a:avLst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1800" b="1">
                <a:latin typeface="等线" panose="02010600030101010101" pitchFamily="2" charset="-122"/>
                <a:ea typeface="等线" panose="02010600030101010101" pitchFamily="2" charset="-122"/>
              </a:endParaRPr>
            </a:p>
          </p:txBody>
        </p:sp>
        <p:sp>
          <p:nvSpPr>
            <p:cNvPr id="17" name="AutoShape 7"/>
            <p:cNvSpPr/>
            <p:nvPr/>
          </p:nvSpPr>
          <p:spPr bwMode="auto">
            <a:xfrm rot="10800000">
              <a:off x="13317" y="2984"/>
              <a:ext cx="340" cy="1587"/>
            </a:xfrm>
            <a:prstGeom prst="leftBrace">
              <a:avLst>
                <a:gd name="adj1" fmla="val 38909"/>
                <a:gd name="adj2" fmla="val 50079"/>
              </a:avLst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1800" b="1">
                <a:latin typeface="等线" panose="02010600030101010101" pitchFamily="2" charset="-122"/>
                <a:ea typeface="等线" panose="02010600030101010101" pitchFamily="2" charset="-122"/>
              </a:endParaRPr>
            </a:p>
          </p:txBody>
        </p:sp>
        <p:sp>
          <p:nvSpPr>
            <p:cNvPr id="18" name="Text Box 8"/>
            <p:cNvSpPr txBox="1">
              <a:spLocks noChangeArrowheads="1"/>
            </p:cNvSpPr>
            <p:nvPr/>
          </p:nvSpPr>
          <p:spPr bwMode="auto">
            <a:xfrm>
              <a:off x="9201" y="5029"/>
              <a:ext cx="4803" cy="1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latin typeface="等线" panose="02010600030101010101" pitchFamily="2" charset="-122"/>
                  <a:ea typeface="等线" panose="02010600030101010101" pitchFamily="2" charset="-122"/>
                </a:rPr>
                <a:t>  </a:t>
              </a:r>
              <a:r>
                <a:rPr lang="zh-CN" altLang="en-US" sz="2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等线" panose="02010600030101010101" pitchFamily="2" charset="-122"/>
                  <a:ea typeface="等线" panose="02010600030101010101" pitchFamily="2" charset="-122"/>
                </a:rPr>
                <a:t>衰（少）</a:t>
              </a:r>
            </a:p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等线" panose="02010600030101010101" pitchFamily="2" charset="-122"/>
                  <a:ea typeface="等线" panose="02010600030101010101" pitchFamily="2" charset="-122"/>
                </a:rPr>
                <a:t>阴阳气</a:t>
              </a:r>
            </a:p>
          </p:txBody>
        </p:sp>
        <p:sp>
          <p:nvSpPr>
            <p:cNvPr id="20" name="Text Box 9"/>
            <p:cNvSpPr txBox="1">
              <a:spLocks noChangeArrowheads="1"/>
            </p:cNvSpPr>
            <p:nvPr/>
          </p:nvSpPr>
          <p:spPr bwMode="auto">
            <a:xfrm>
              <a:off x="9992" y="645"/>
              <a:ext cx="3402" cy="1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b="1" dirty="0">
                  <a:latin typeface="等线" panose="02010600030101010101" pitchFamily="2" charset="-122"/>
                  <a:ea typeface="等线" panose="02010600030101010101" pitchFamily="2" charset="-122"/>
                </a:rPr>
                <a:t>阴阳气</a:t>
              </a:r>
            </a:p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b="1" dirty="0">
                  <a:latin typeface="等线" panose="02010600030101010101" pitchFamily="2" charset="-122"/>
                  <a:ea typeface="等线" panose="02010600030101010101" pitchFamily="2" charset="-122"/>
                </a:rPr>
                <a:t>  盛（多）</a:t>
              </a:r>
            </a:p>
          </p:txBody>
        </p:sp>
        <p:sp>
          <p:nvSpPr>
            <p:cNvPr id="21" name="Text Box 10"/>
            <p:cNvSpPr txBox="1">
              <a:spLocks noChangeArrowheads="1"/>
            </p:cNvSpPr>
            <p:nvPr/>
          </p:nvSpPr>
          <p:spPr bwMode="auto">
            <a:xfrm>
              <a:off x="13726" y="3106"/>
              <a:ext cx="795" cy="9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b="1" dirty="0">
                  <a:latin typeface="等线" panose="02010600030101010101" pitchFamily="2" charset="-122"/>
                  <a:ea typeface="等线" panose="02010600030101010101" pitchFamily="2" charset="-122"/>
                </a:rPr>
                <a:t>阳</a:t>
              </a:r>
            </a:p>
          </p:txBody>
        </p:sp>
        <p:sp>
          <p:nvSpPr>
            <p:cNvPr id="22" name="Text Box 11"/>
            <p:cNvSpPr txBox="1">
              <a:spLocks noChangeArrowheads="1"/>
            </p:cNvSpPr>
            <p:nvPr/>
          </p:nvSpPr>
          <p:spPr bwMode="auto">
            <a:xfrm>
              <a:off x="8683" y="3106"/>
              <a:ext cx="795" cy="9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b="1" dirty="0">
                  <a:latin typeface="等线" panose="02010600030101010101" pitchFamily="2" charset="-122"/>
                  <a:ea typeface="等线" panose="02010600030101010101" pitchFamily="2" charset="-122"/>
                </a:rPr>
                <a:t>阴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827584" y="249279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一、十二经脉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611505" y="2571750"/>
            <a:ext cx="4320540" cy="1687830"/>
            <a:chOff x="2324" y="4277"/>
            <a:chExt cx="6804" cy="2658"/>
          </a:xfrm>
        </p:grpSpPr>
        <p:pic>
          <p:nvPicPr>
            <p:cNvPr id="7" name="Picture 20"/>
            <p:cNvPicPr>
              <a:picLocks noGrp="1" noChangeAspect="1" noChangeArrowheads="1"/>
            </p:cNvPicPr>
            <p:nvPr/>
          </p:nvPicPr>
          <p:blipFill>
            <a:blip r:embed="rId3"/>
            <a:srcRect l="9514" t="50256" r="13410" b="4386"/>
            <a:stretch>
              <a:fillRect/>
            </a:stretch>
          </p:blipFill>
          <p:spPr>
            <a:xfrm>
              <a:off x="2324" y="4277"/>
              <a:ext cx="6805" cy="2658"/>
            </a:xfrm>
            <a:prstGeom prst="rect">
              <a:avLst/>
            </a:prstGeom>
            <a:noFill/>
          </p:spPr>
        </p:pic>
        <p:cxnSp>
          <p:nvCxnSpPr>
            <p:cNvPr id="3" name="直接连接符 2"/>
            <p:cNvCxnSpPr/>
            <p:nvPr/>
          </p:nvCxnSpPr>
          <p:spPr>
            <a:xfrm flipV="1">
              <a:off x="6606" y="5865"/>
              <a:ext cx="1615" cy="24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 advTm="3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7527" y="195598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一、十二经脉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83945" y="884282"/>
            <a:ext cx="5087138" cy="5708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（二）十二经脉的分布  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653415" y="1708150"/>
            <a:ext cx="4494812" cy="1050254"/>
            <a:chOff x="2895" y="2128"/>
            <a:chExt cx="7201" cy="1654"/>
          </a:xfrm>
        </p:grpSpPr>
        <p:sp>
          <p:nvSpPr>
            <p:cNvPr id="10" name="箭头: 右 9"/>
            <p:cNvSpPr/>
            <p:nvPr/>
          </p:nvSpPr>
          <p:spPr>
            <a:xfrm>
              <a:off x="5116" y="2801"/>
              <a:ext cx="835" cy="4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5824" y="2128"/>
              <a:ext cx="4272" cy="16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  <a:buClrTx/>
                <a:buSzTx/>
                <a:buNone/>
              </a:pPr>
              <a:r>
                <a:rPr lang="zh-CN" altLang="en-US" sz="2400" dirty="0">
                  <a:latin typeface="等线" panose="02010600030101010101" pitchFamily="2" charset="-122"/>
                  <a:ea typeface="等线" panose="02010600030101010101" pitchFamily="2" charset="-122"/>
                </a:rPr>
                <a:t> 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  <a:cs typeface="+mn-ea"/>
                </a:rPr>
                <a:t>（</a:t>
              </a: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  <a:cs typeface="+mn-ea"/>
                </a:rPr>
                <a:t>1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  <a:cs typeface="+mn-ea"/>
                </a:rPr>
                <a:t>）四肢部</a:t>
              </a:r>
              <a:endPara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endParaRPr>
            </a:p>
            <a:p>
              <a:pPr>
                <a:lnSpc>
                  <a:spcPct val="130000"/>
                </a:lnSpc>
                <a:spcBef>
                  <a:spcPct val="0"/>
                </a:spcBef>
                <a:buClrTx/>
                <a:buSzTx/>
                <a:buNone/>
              </a:pP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  <a:cs typeface="+mn-ea"/>
                </a:rPr>
                <a:t> （</a:t>
              </a: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  <a:cs typeface="+mn-ea"/>
                </a:rPr>
                <a:t>2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  <a:cs typeface="+mn-ea"/>
                </a:rPr>
                <a:t>）头和躯干部 </a:t>
              </a:r>
            </a:p>
          </p:txBody>
        </p:sp>
        <p:sp>
          <p:nvSpPr>
            <p:cNvPr id="13" name="左大括号 12"/>
            <p:cNvSpPr/>
            <p:nvPr/>
          </p:nvSpPr>
          <p:spPr>
            <a:xfrm>
              <a:off x="6004" y="2424"/>
              <a:ext cx="201" cy="1204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2895" y="2695"/>
              <a:ext cx="2373" cy="5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altLang="zh-CN" dirty="0"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ea"/>
                </a:rPr>
                <a:t>1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ea"/>
                </a:rPr>
                <a:t>．外行部分</a:t>
              </a:r>
              <a:endParaRPr lang="zh-CN" altLang="en-US"/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7945" y="1203960"/>
            <a:ext cx="3506470" cy="309181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20980" y="854710"/>
            <a:ext cx="5386070" cy="3937000"/>
          </a:xfrm>
          <a:prstGeom prst="rect">
            <a:avLst/>
          </a:prstGeom>
          <a:solidFill>
            <a:schemeClr val="bg1">
              <a:lumMod val="95000"/>
              <a:alpha val="92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0" name="图片 9" descr="出版社log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0455" y="4404360"/>
            <a:ext cx="2505075" cy="387350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27584" y="249279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一、十二经脉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89890" y="804545"/>
            <a:ext cx="5407025" cy="36925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（二）十二经脉的分布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．外行部分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 （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）四肢部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      内侧面为阴，外侧面为阳，分三阴三阳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      以大指在前、小指在后体位描述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20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太阴、阳明在前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0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厥阴、少阳在中</a:t>
            </a:r>
            <a:r>
              <a:rPr lang="en-US" altLang="zh-CN" sz="20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0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侧</a:t>
            </a:r>
            <a:r>
              <a:rPr lang="en-US" altLang="zh-CN" sz="20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sz="20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20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少阴、太阳在后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足厥阴有例外的曲折、交叉情况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5580380" y="1365250"/>
            <a:ext cx="3215640" cy="2799080"/>
            <a:chOff x="8788" y="2150"/>
            <a:chExt cx="5064" cy="4408"/>
          </a:xfrm>
        </p:grpSpPr>
        <p:pic>
          <p:nvPicPr>
            <p:cNvPr id="50181" name="Picture 4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8788" y="2150"/>
              <a:ext cx="5065" cy="3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" name="文本框 1"/>
            <p:cNvSpPr txBox="1"/>
            <p:nvPr/>
          </p:nvSpPr>
          <p:spPr>
            <a:xfrm>
              <a:off x="10270" y="5978"/>
              <a:ext cx="2101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/>
                <a:t>以上肢为例</a:t>
              </a:r>
            </a:p>
          </p:txBody>
        </p:sp>
      </p:grpSp>
    </p:spTree>
  </p:cSld>
  <p:clrMapOvr>
    <a:masterClrMapping/>
  </p:clrMapOvr>
  <p:transition spd="slow" advTm="3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Group 6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611505" y="3004185"/>
          <a:ext cx="5077460" cy="1451624"/>
        </p:xfrm>
        <a:graphic>
          <a:graphicData uri="http://schemas.openxmlformats.org/drawingml/2006/table">
            <a:tbl>
              <a:tblPr/>
              <a:tblGrid>
                <a:gridCol w="704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09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70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46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52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CE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第一侧线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CE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第二侧线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CE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第三侧线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CE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背腰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 1.5</a:t>
                      </a:r>
                      <a:r>
                        <a:rPr kumimoji="0" lang="zh-CN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寸（膀胱经）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3</a:t>
                      </a:r>
                      <a:r>
                        <a:rPr kumimoji="0" lang="zh-CN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寸（膀胱经）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27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腹部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 0.5</a:t>
                      </a:r>
                      <a:r>
                        <a:rPr kumimoji="0" lang="zh-CN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寸（肾经）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2</a:t>
                      </a:r>
                      <a:r>
                        <a:rPr kumimoji="0" lang="zh-CN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寸（胃经）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  4</a:t>
                      </a:r>
                      <a:r>
                        <a:rPr kumimoji="0" lang="zh-CN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寸（脾经）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胸部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 2</a:t>
                      </a:r>
                      <a:r>
                        <a:rPr kumimoji="0" lang="zh-CN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寸（肾经）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4</a:t>
                      </a:r>
                      <a:r>
                        <a:rPr kumimoji="0" lang="zh-CN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寸（胃经）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  6</a:t>
                      </a:r>
                      <a:r>
                        <a:rPr kumimoji="0" lang="zh-CN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寸（脾经）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389890" y="804545"/>
            <a:ext cx="8424545" cy="2091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（二）十二经脉的分布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．外行部分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 （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）躯干部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ea"/>
              </a:rPr>
              <a:t>  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在躯干部，足三阳经的足阳明胃经行身之</a:t>
            </a:r>
            <a:r>
              <a:rPr lang="zh-CN" altLang="en-US" sz="20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前；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足太阳膀胱经行于身之</a:t>
            </a:r>
            <a:r>
              <a:rPr lang="zh-CN" altLang="en-US" sz="20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后；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足少阳胆经行于身之</a:t>
            </a:r>
            <a:r>
              <a:rPr lang="zh-CN" altLang="en-US" sz="20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侧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过胸胁部。足三阴经则行于</a:t>
            </a:r>
            <a:r>
              <a:rPr lang="zh-CN" altLang="en-US" sz="20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体内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（其行于体外者为穴位连线）。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27584" y="249279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一、十二经脉</a:t>
            </a:r>
          </a:p>
        </p:txBody>
      </p:sp>
      <p:pic>
        <p:nvPicPr>
          <p:cNvPr id="5427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8080" y="2428240"/>
            <a:ext cx="2031365" cy="1941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99587" y="1635894"/>
            <a:ext cx="7704138" cy="2455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2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．内行部分 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      手三阴联系于胸部，内属于肺、心包、心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      足三阴联系于腹部，内属于脾、肝、肾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      足三阳内属于胃、胆、膀胱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      手三阳内属于大肠、三焦、小肠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55772" y="987832"/>
            <a:ext cx="5087138" cy="5708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（二）十二经脉的分布 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19907" y="181628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一、十二经脉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86150" y="872879"/>
            <a:ext cx="4824536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（三）十二经脉的表里属络</a:t>
            </a:r>
          </a:p>
        </p:txBody>
      </p:sp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899795" y="1419860"/>
            <a:ext cx="7994650" cy="74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十二经脉内属于脏腑，与脏腑相应的表里相合关系。</a:t>
            </a:r>
            <a:r>
              <a:rPr lang="zh-CN" altLang="en-US" sz="2000" dirty="0">
                <a:solidFill>
                  <a:srgbClr val="9900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阴经属脏络腑，阳经属腑络脏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27527" y="267988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一、十二经脉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331392" y="2211771"/>
            <a:ext cx="6311274" cy="23069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buFont typeface="Wingdings" panose="05000000000000000000" pitchFamily="2" charset="2"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手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太阴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>
                <a:solidFill>
                  <a:srgbClr val="0066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肺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经与手阳明</a:t>
            </a:r>
            <a:r>
              <a:rPr lang="zh-CN" altLang="en-US" sz="2400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大肠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经，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	</a:t>
            </a:r>
            <a:r>
              <a:rPr lang="en-US" altLang="zh-CN" sz="2400" dirty="0">
                <a:solidFill>
                  <a:srgbClr val="0066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LU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--</a:t>
            </a:r>
            <a:r>
              <a:rPr lang="en-US" altLang="zh-CN" sz="2400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手厥阴</a:t>
            </a:r>
            <a:r>
              <a:rPr lang="zh-CN" altLang="en-US" sz="2400" dirty="0">
                <a:solidFill>
                  <a:srgbClr val="0066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心包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经与手少阳</a:t>
            </a:r>
            <a:r>
              <a:rPr lang="zh-CN" altLang="en-US" sz="2400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三焦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经，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	</a:t>
            </a:r>
            <a:r>
              <a:rPr lang="en-US" altLang="zh-CN" sz="2400" dirty="0">
                <a:solidFill>
                  <a:srgbClr val="0066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PC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--</a:t>
            </a:r>
            <a:r>
              <a:rPr lang="en-US" altLang="zh-CN" sz="2400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SJ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手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少阴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>
                <a:solidFill>
                  <a:srgbClr val="0066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经与手太阳</a:t>
            </a:r>
            <a:r>
              <a:rPr lang="zh-CN" altLang="en-US" sz="2400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小肠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经，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	</a:t>
            </a:r>
            <a:r>
              <a:rPr lang="en-US" altLang="zh-CN" sz="2400" dirty="0">
                <a:solidFill>
                  <a:srgbClr val="0066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HT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--</a:t>
            </a:r>
            <a:r>
              <a:rPr lang="en-US" altLang="zh-CN" sz="2400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SI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足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太阴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>
                <a:solidFill>
                  <a:srgbClr val="0066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脾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经与足阳明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400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胃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经，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	</a:t>
            </a:r>
            <a:r>
              <a:rPr lang="en-US" altLang="zh-CN" sz="2400" dirty="0">
                <a:solidFill>
                  <a:srgbClr val="0066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SP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--</a:t>
            </a:r>
            <a:r>
              <a:rPr lang="en-US" altLang="zh-CN" sz="2400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ST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足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厥阴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>
                <a:solidFill>
                  <a:srgbClr val="0066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肝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经与足少阳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400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胆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经，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	</a:t>
            </a:r>
            <a:r>
              <a:rPr lang="en-US" altLang="zh-CN" sz="2400" dirty="0">
                <a:solidFill>
                  <a:srgbClr val="0066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LR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--</a:t>
            </a:r>
            <a:r>
              <a:rPr lang="en-US" altLang="zh-CN" sz="2400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GB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足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少阴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>
                <a:solidFill>
                  <a:srgbClr val="0066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肾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经与足太阳</a:t>
            </a:r>
            <a:r>
              <a:rPr lang="zh-CN" altLang="en-US" sz="2400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膀胱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经。 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	</a:t>
            </a:r>
            <a:r>
              <a:rPr lang="en-US" altLang="zh-CN" sz="2400" dirty="0">
                <a:solidFill>
                  <a:srgbClr val="0066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KI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--</a:t>
            </a:r>
            <a:r>
              <a:rPr lang="en-US" altLang="zh-CN" sz="2400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BL</a:t>
            </a:r>
            <a:r>
              <a:rPr lang="en-US" altLang="zh-CN" sz="2400" dirty="0">
                <a:solidFill>
                  <a:schemeClr val="folHlin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19907" y="267988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一、十二经脉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819907" y="988323"/>
            <a:ext cx="4388537" cy="50436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  <a:defRPr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（四）十二经脉的走向和流注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971550" y="1694815"/>
            <a:ext cx="7783195" cy="1753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．走向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《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灵枢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逆顺肥瘦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 手之三阴从藏走手；手之三阳从手走头；足之三阳从头走足；足之三阴从足走腹</a:t>
            </a:r>
            <a:r>
              <a:rPr lang="zh-CN" altLang="en-US" sz="2400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 </a:t>
            </a:r>
            <a:endParaRPr lang="zh-CN" altLang="en-US" sz="2400" dirty="0"/>
          </a:p>
        </p:txBody>
      </p:sp>
      <p:sp>
        <p:nvSpPr>
          <p:cNvPr id="8" name="Text Box 38"/>
          <p:cNvSpPr txBox="1">
            <a:spLocks noChangeArrowheads="1"/>
          </p:cNvSpPr>
          <p:nvPr/>
        </p:nvSpPr>
        <p:spPr bwMode="auto">
          <a:xfrm>
            <a:off x="3131820" y="3796030"/>
            <a:ext cx="2966085" cy="423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举手直立，阴升阳降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7527" y="267988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一、十二经脉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827527" y="988259"/>
            <a:ext cx="4388537" cy="50436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  <a:defRPr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（四）十二经脉的走向和流注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043940" y="1635760"/>
            <a:ext cx="4268470" cy="2861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Tx/>
              <a:buNone/>
            </a:pPr>
            <a:r>
              <a:rPr lang="en-US" altLang="zh-CN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．流注</a:t>
            </a:r>
            <a:r>
              <a:rPr lang="zh-CN" altLang="en-US" sz="2400" b="1" dirty="0">
                <a:sym typeface="+mn-ea"/>
              </a:rPr>
              <a:t> </a:t>
            </a:r>
            <a:r>
              <a:rPr lang="zh-CN" altLang="en-US" sz="2400" b="1" dirty="0">
                <a:ea typeface="黑体" panose="02010609060101010101" pitchFamily="49" charset="-122"/>
                <a:sym typeface="+mn-ea"/>
              </a:rPr>
              <a:t>    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十二经脉的气血流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注从肺经开始逐经相传，至肝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经而终，再由肝经复传于肺经，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流注不已，从而构成了周而复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始、如环无端的循环传注系统。 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7990" y="796925"/>
            <a:ext cx="3275330" cy="355028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539750" y="2571750"/>
            <a:ext cx="8192770" cy="1782445"/>
          </a:xfrm>
          <a:prstGeom prst="rect">
            <a:avLst/>
          </a:prstGeom>
          <a:noFill/>
          <a:ln w="0" cap="flat" cmpd="sng" algn="ctr">
            <a:noFill/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762C14">
                    <a:alpha val="92000"/>
                  </a:srgb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 dirty="0">
              <a:latin typeface="字魂95号-手刻宋" panose="00000500000000000000" pitchFamily="2" charset="-122"/>
              <a:ea typeface="字魂95号-手刻宋" panose="00000500000000000000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35990" y="843915"/>
            <a:ext cx="3676015" cy="603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None/>
              <a:defRPr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（五）十二经脉的衔接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11560" y="2422978"/>
            <a:ext cx="8388449" cy="497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．阴经与阳经（表里经）在手足（指趾）部衔接  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400" dirty="0">
                <a:solidFill>
                  <a:schemeClr val="accent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∨ </a:t>
            </a:r>
            <a:r>
              <a:rPr lang="zh-CN" altLang="en-US" sz="2400" dirty="0">
                <a:solidFill>
                  <a:schemeClr val="accent2"/>
                </a:solidFill>
                <a:latin typeface="楷体" panose="02010609060101010101" pitchFamily="49" charset="-122"/>
                <a:ea typeface="楷体" panose="02010609060101010101" pitchFamily="49" charset="-122"/>
                <a:sym typeface="Marlett" pitchFamily="2" charset="2"/>
              </a:rPr>
              <a:t>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187450" y="1447800"/>
            <a:ext cx="7202805" cy="938056"/>
            <a:chOff x="1063" y="1419"/>
            <a:chExt cx="11343" cy="1477"/>
          </a:xfrm>
        </p:grpSpPr>
        <p:sp>
          <p:nvSpPr>
            <p:cNvPr id="5" name="Text Box 5"/>
            <p:cNvSpPr txBox="1">
              <a:spLocks noChangeArrowheads="1"/>
            </p:cNvSpPr>
            <p:nvPr/>
          </p:nvSpPr>
          <p:spPr bwMode="auto">
            <a:xfrm>
              <a:off x="1063" y="1419"/>
              <a:ext cx="11343" cy="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中焦→肺</a:t>
              </a: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大  胃 脾  心 小  胱 肾  包 三  胆 肝</a:t>
              </a:r>
            </a:p>
          </p:txBody>
        </p:sp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2975" y="1838"/>
              <a:ext cx="635" cy="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dirty="0">
                  <a:solidFill>
                    <a:schemeClr val="accent2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∨</a:t>
              </a: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4622" y="1838"/>
              <a:ext cx="635" cy="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dirty="0">
                  <a:solidFill>
                    <a:schemeClr val="accent2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∨</a:t>
              </a:r>
            </a:p>
          </p:txBody>
        </p:sp>
        <p:sp>
          <p:nvSpPr>
            <p:cNvPr id="8" name="Text Box 8"/>
            <p:cNvSpPr txBox="1">
              <a:spLocks noChangeArrowheads="1"/>
            </p:cNvSpPr>
            <p:nvPr/>
          </p:nvSpPr>
          <p:spPr bwMode="auto">
            <a:xfrm>
              <a:off x="6370" y="1838"/>
              <a:ext cx="635" cy="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dirty="0">
                  <a:solidFill>
                    <a:schemeClr val="accent2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∨</a:t>
              </a:r>
            </a:p>
          </p:txBody>
        </p:sp>
        <p:sp>
          <p:nvSpPr>
            <p:cNvPr id="9" name="Text Box 9"/>
            <p:cNvSpPr txBox="1">
              <a:spLocks noChangeArrowheads="1"/>
            </p:cNvSpPr>
            <p:nvPr/>
          </p:nvSpPr>
          <p:spPr bwMode="auto">
            <a:xfrm>
              <a:off x="8153" y="1838"/>
              <a:ext cx="635" cy="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dirty="0">
                  <a:solidFill>
                    <a:schemeClr val="accent2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∨</a:t>
              </a: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9814" y="1838"/>
              <a:ext cx="635" cy="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dirty="0">
                  <a:solidFill>
                    <a:schemeClr val="accent2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∨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11371" y="1838"/>
              <a:ext cx="635" cy="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dirty="0">
                  <a:solidFill>
                    <a:schemeClr val="accent2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∨</a:t>
              </a:r>
            </a:p>
          </p:txBody>
        </p:sp>
        <p:sp>
          <p:nvSpPr>
            <p:cNvPr id="12" name="Text Box 12"/>
            <p:cNvSpPr txBox="1">
              <a:spLocks noChangeArrowheads="1"/>
            </p:cNvSpPr>
            <p:nvPr/>
          </p:nvSpPr>
          <p:spPr bwMode="auto">
            <a:xfrm>
              <a:off x="2642" y="2291"/>
              <a:ext cx="1013" cy="6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chemeClr val="accent2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食指</a:t>
              </a:r>
            </a:p>
          </p:txBody>
        </p:sp>
        <p:sp>
          <p:nvSpPr>
            <p:cNvPr id="13" name="Text Box 13"/>
            <p:cNvSpPr txBox="1">
              <a:spLocks noChangeArrowheads="1"/>
            </p:cNvSpPr>
            <p:nvPr/>
          </p:nvSpPr>
          <p:spPr bwMode="auto">
            <a:xfrm>
              <a:off x="4421" y="2291"/>
              <a:ext cx="1013" cy="6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chemeClr val="accent2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大趾</a:t>
              </a:r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6168" y="2291"/>
              <a:ext cx="1013" cy="6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chemeClr val="accent2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小指</a:t>
              </a:r>
            </a:p>
          </p:txBody>
        </p:sp>
        <p:sp>
          <p:nvSpPr>
            <p:cNvPr id="15" name="Text Box 15"/>
            <p:cNvSpPr txBox="1">
              <a:spLocks noChangeArrowheads="1"/>
            </p:cNvSpPr>
            <p:nvPr/>
          </p:nvSpPr>
          <p:spPr bwMode="auto">
            <a:xfrm>
              <a:off x="7867" y="2291"/>
              <a:ext cx="1013" cy="6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chemeClr val="accent2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小趾</a:t>
              </a:r>
            </a:p>
          </p:txBody>
        </p:sp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9314" y="2291"/>
              <a:ext cx="1690" cy="6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chemeClr val="accent2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无名指</a:t>
              </a:r>
            </a:p>
          </p:txBody>
        </p:sp>
        <p:sp>
          <p:nvSpPr>
            <p:cNvPr id="17" name="Text Box 17"/>
            <p:cNvSpPr txBox="1">
              <a:spLocks noChangeArrowheads="1"/>
            </p:cNvSpPr>
            <p:nvPr/>
          </p:nvSpPr>
          <p:spPr bwMode="auto">
            <a:xfrm>
              <a:off x="11083" y="2291"/>
              <a:ext cx="983" cy="6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chemeClr val="accent2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大趾</a:t>
              </a:r>
            </a:p>
          </p:txBody>
        </p:sp>
      </p:grpSp>
      <p:graphicFrame>
        <p:nvGraphicFramePr>
          <p:cNvPr id="18" name="Group 18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935990" y="3183255"/>
          <a:ext cx="7776845" cy="1067435"/>
        </p:xfrm>
        <a:graphic>
          <a:graphicData uri="http://schemas.openxmlformats.org/drawingml/2006/table">
            <a:tbl>
              <a:tblPr/>
              <a:tblGrid>
                <a:gridCol w="12966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73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66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933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肺大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胃脾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心小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胱肾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包三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胆肝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40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2400" kern="1200" dirty="0">
                          <a:solidFill>
                            <a:schemeClr val="accent2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食指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2400" kern="1200" dirty="0">
                          <a:solidFill>
                            <a:schemeClr val="accent2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大趾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2400" kern="1200" dirty="0">
                          <a:solidFill>
                            <a:schemeClr val="accent2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小指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2400" kern="1200" dirty="0">
                          <a:solidFill>
                            <a:schemeClr val="accent2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小趾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2400" kern="1200" dirty="0">
                          <a:solidFill>
                            <a:schemeClr val="accent2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无名指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2400" kern="1200" dirty="0">
                          <a:solidFill>
                            <a:schemeClr val="accent2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大趾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1" name="文本框 20"/>
          <p:cNvSpPr txBox="1"/>
          <p:nvPr/>
        </p:nvSpPr>
        <p:spPr>
          <a:xfrm>
            <a:off x="827527" y="267988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一、十二经脉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43940" y="2571750"/>
            <a:ext cx="7584440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．阳经与阳经（同名阳经）在头面部衔接    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∧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Marlett" pitchFamily="2" charset="2"/>
              </a:rPr>
              <a:t>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1475740" y="1419860"/>
            <a:ext cx="6814071" cy="1026160"/>
            <a:chOff x="396" y="1405"/>
            <a:chExt cx="11508" cy="1616"/>
          </a:xfrm>
        </p:grpSpPr>
        <p:sp>
          <p:nvSpPr>
            <p:cNvPr id="3" name="Text Box 5"/>
            <p:cNvSpPr txBox="1">
              <a:spLocks noChangeArrowheads="1"/>
            </p:cNvSpPr>
            <p:nvPr/>
          </p:nvSpPr>
          <p:spPr bwMode="auto">
            <a:xfrm>
              <a:off x="396" y="2122"/>
              <a:ext cx="11508" cy="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中焦→肺 大 胃 脾 </a:t>
              </a: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心 小 胱 肾 </a:t>
              </a: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包 三 胆 肝</a:t>
              </a:r>
            </a:p>
          </p:txBody>
        </p:sp>
        <p:sp>
          <p:nvSpPr>
            <p:cNvPr id="16" name="Text Box 5"/>
            <p:cNvSpPr txBox="1">
              <a:spLocks noChangeArrowheads="1"/>
            </p:cNvSpPr>
            <p:nvPr/>
          </p:nvSpPr>
          <p:spPr bwMode="auto">
            <a:xfrm>
              <a:off x="3048" y="1481"/>
              <a:ext cx="1594" cy="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鼻旁</a:t>
              </a:r>
            </a:p>
          </p:txBody>
        </p:sp>
        <p:sp>
          <p:nvSpPr>
            <p:cNvPr id="17" name="Text Box 8"/>
            <p:cNvSpPr txBox="1">
              <a:spLocks noChangeArrowheads="1"/>
            </p:cNvSpPr>
            <p:nvPr/>
          </p:nvSpPr>
          <p:spPr bwMode="auto">
            <a:xfrm>
              <a:off x="6419" y="1481"/>
              <a:ext cx="1284" cy="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内眦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</a:p>
          </p:txBody>
        </p:sp>
        <p:sp>
          <p:nvSpPr>
            <p:cNvPr id="18" name="Text Box 9"/>
            <p:cNvSpPr txBox="1">
              <a:spLocks noChangeArrowheads="1"/>
            </p:cNvSpPr>
            <p:nvPr/>
          </p:nvSpPr>
          <p:spPr bwMode="auto">
            <a:xfrm>
              <a:off x="9655" y="1405"/>
              <a:ext cx="1148" cy="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外眦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</a:p>
          </p:txBody>
        </p:sp>
        <p:sp>
          <p:nvSpPr>
            <p:cNvPr id="19" name="Text Box 6"/>
            <p:cNvSpPr txBox="1">
              <a:spLocks noChangeArrowheads="1"/>
            </p:cNvSpPr>
            <p:nvPr/>
          </p:nvSpPr>
          <p:spPr bwMode="auto">
            <a:xfrm rot="10800000">
              <a:off x="3169" y="1921"/>
              <a:ext cx="632" cy="7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∨</a:t>
              </a:r>
            </a:p>
          </p:txBody>
        </p:sp>
        <p:sp>
          <p:nvSpPr>
            <p:cNvPr id="20" name="Text Box 6"/>
            <p:cNvSpPr txBox="1">
              <a:spLocks noChangeArrowheads="1"/>
            </p:cNvSpPr>
            <p:nvPr/>
          </p:nvSpPr>
          <p:spPr bwMode="auto">
            <a:xfrm rot="10800000">
              <a:off x="6513" y="2005"/>
              <a:ext cx="632" cy="7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∨</a:t>
              </a:r>
            </a:p>
          </p:txBody>
        </p:sp>
        <p:sp>
          <p:nvSpPr>
            <p:cNvPr id="21" name="Text Box 6"/>
            <p:cNvSpPr txBox="1">
              <a:spLocks noChangeArrowheads="1"/>
            </p:cNvSpPr>
            <p:nvPr/>
          </p:nvSpPr>
          <p:spPr bwMode="auto">
            <a:xfrm rot="10800000">
              <a:off x="9805" y="1910"/>
              <a:ext cx="632" cy="7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∨</a:t>
              </a:r>
            </a:p>
          </p:txBody>
        </p:sp>
      </p:grpSp>
      <p:sp>
        <p:nvSpPr>
          <p:cNvPr id="22" name="矩形 21"/>
          <p:cNvSpPr/>
          <p:nvPr/>
        </p:nvSpPr>
        <p:spPr>
          <a:xfrm>
            <a:off x="3379291" y="3292146"/>
            <a:ext cx="203132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阳明：鼻旁</a:t>
            </a:r>
            <a:endParaRPr lang="en-US" altLang="zh-CN" sz="24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太阳：目内眦</a:t>
            </a:r>
            <a:endParaRPr lang="en-US" altLang="zh-CN" sz="24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少阳：目外眦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84203" y="873284"/>
            <a:ext cx="5472608" cy="603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None/>
              <a:defRPr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（五）十二经脉的衔接 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827527" y="267988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一、十二经脉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504117" y="2880327"/>
            <a:ext cx="8639968" cy="152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．阴经与阳经（表里经）在手足（指趾）部衔接   </a:t>
            </a:r>
            <a:r>
              <a:rPr lang="zh-CN" altLang="en-US" sz="2400" dirty="0">
                <a:solidFill>
                  <a:schemeClr val="accent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∨ </a:t>
            </a:r>
            <a:r>
              <a:rPr lang="zh-CN" altLang="en-US" sz="2400" dirty="0">
                <a:solidFill>
                  <a:schemeClr val="accent2"/>
                </a:solidFill>
                <a:latin typeface="楷体" panose="02010609060101010101" pitchFamily="49" charset="-122"/>
                <a:ea typeface="楷体" panose="02010609060101010101" pitchFamily="49" charset="-122"/>
                <a:sym typeface="Marlett" pitchFamily="2" charset="2"/>
              </a:rPr>
              <a:t></a:t>
            </a:r>
            <a:endParaRPr lang="en-US" altLang="zh-CN" sz="2400" dirty="0">
              <a:solidFill>
                <a:schemeClr val="accent2"/>
              </a:solidFill>
              <a:latin typeface="楷体" panose="02010609060101010101" pitchFamily="49" charset="-122"/>
              <a:ea typeface="楷体" panose="02010609060101010101" pitchFamily="49" charset="-122"/>
              <a:sym typeface="Marlett" pitchFamily="2" charset="2"/>
            </a:endParaRP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．阳经与阳经（同名阳经）在头面部衔接     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∧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Marlett" pitchFamily="2" charset="2"/>
              </a:rPr>
              <a:t></a:t>
            </a:r>
            <a:endParaRPr lang="en-US" altLang="zh-CN" sz="24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Marlett" pitchFamily="2" charset="2"/>
            </a:endParaRP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．阴经与阴经（手足三阴经）在胸部衔接     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>
                <a:solidFill>
                  <a:srgbClr val="0033CC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∧ </a:t>
            </a:r>
            <a:r>
              <a:rPr lang="zh-CN" altLang="en-US" sz="2400" dirty="0">
                <a:solidFill>
                  <a:srgbClr val="0033CC"/>
                </a:solidFill>
                <a:latin typeface="等线" panose="02010600030101010101" pitchFamily="2" charset="-122"/>
                <a:ea typeface="等线" panose="02010600030101010101" pitchFamily="2" charset="-122"/>
                <a:sym typeface="Marlett" pitchFamily="2" charset="2"/>
              </a:rPr>
              <a:t></a:t>
            </a:r>
            <a:r>
              <a:rPr lang="zh-CN" altLang="en-US" sz="2400" dirty="0">
                <a:latin typeface="等线" panose="02010600030101010101" pitchFamily="2" charset="-122"/>
                <a:ea typeface="等线" panose="02010600030101010101" pitchFamily="2" charset="-122"/>
              </a:rPr>
              <a:t>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900103" y="771684"/>
            <a:ext cx="3960440" cy="603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None/>
              <a:defRPr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（五）十二经脉的衔接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1043940" y="1419860"/>
            <a:ext cx="7858760" cy="1542848"/>
            <a:chOff x="396" y="1341"/>
            <a:chExt cx="13608" cy="3561"/>
          </a:xfrm>
        </p:grpSpPr>
        <p:sp>
          <p:nvSpPr>
            <p:cNvPr id="3" name="Text Box 5"/>
            <p:cNvSpPr txBox="1">
              <a:spLocks noChangeArrowheads="1"/>
            </p:cNvSpPr>
            <p:nvPr/>
          </p:nvSpPr>
          <p:spPr bwMode="auto">
            <a:xfrm>
              <a:off x="396" y="2122"/>
              <a:ext cx="13608" cy="1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中焦→肺 大 胃 </a:t>
              </a: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脾 心 小 </a:t>
              </a: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胱 肾 包 </a:t>
              </a: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三 </a:t>
              </a: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胆</a:t>
              </a: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</a:rPr>
                <a:t>肝</a:t>
              </a: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2425" y="1341"/>
              <a:ext cx="10321" cy="3561"/>
              <a:chOff x="2425" y="1341"/>
              <a:chExt cx="10321" cy="3561"/>
            </a:xfrm>
          </p:grpSpPr>
          <p:sp>
            <p:nvSpPr>
              <p:cNvPr id="4" name="Text Box 6"/>
              <p:cNvSpPr txBox="1">
                <a:spLocks noChangeArrowheads="1"/>
              </p:cNvSpPr>
              <p:nvPr/>
            </p:nvSpPr>
            <p:spPr bwMode="auto">
              <a:xfrm>
                <a:off x="2640" y="2693"/>
                <a:ext cx="632" cy="1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3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 dirty="0">
                    <a:solidFill>
                      <a:schemeClr val="accent2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∨</a:t>
                </a:r>
              </a:p>
            </p:txBody>
          </p:sp>
          <p:sp>
            <p:nvSpPr>
              <p:cNvPr id="5" name="Text Box 7"/>
              <p:cNvSpPr txBox="1">
                <a:spLocks noChangeArrowheads="1"/>
              </p:cNvSpPr>
              <p:nvPr/>
            </p:nvSpPr>
            <p:spPr bwMode="auto">
              <a:xfrm>
                <a:off x="4225" y="2720"/>
                <a:ext cx="632" cy="1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3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 dirty="0">
                    <a:solidFill>
                      <a:schemeClr val="accent2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∨</a:t>
                </a:r>
              </a:p>
            </p:txBody>
          </p:sp>
          <p:sp>
            <p:nvSpPr>
              <p:cNvPr id="6" name="Text Box 8"/>
              <p:cNvSpPr txBox="1">
                <a:spLocks noChangeArrowheads="1"/>
              </p:cNvSpPr>
              <p:nvPr/>
            </p:nvSpPr>
            <p:spPr bwMode="auto">
              <a:xfrm>
                <a:off x="6060" y="2751"/>
                <a:ext cx="632" cy="1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3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 dirty="0">
                    <a:solidFill>
                      <a:schemeClr val="accent2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∨</a:t>
                </a:r>
              </a:p>
            </p:txBody>
          </p:sp>
          <p:sp>
            <p:nvSpPr>
              <p:cNvPr id="7" name="Text Box 9"/>
              <p:cNvSpPr txBox="1">
                <a:spLocks noChangeArrowheads="1"/>
              </p:cNvSpPr>
              <p:nvPr/>
            </p:nvSpPr>
            <p:spPr bwMode="auto">
              <a:xfrm>
                <a:off x="9499" y="2720"/>
                <a:ext cx="635" cy="1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3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 dirty="0">
                    <a:solidFill>
                      <a:schemeClr val="accent2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∨</a:t>
                </a:r>
              </a:p>
            </p:txBody>
          </p:sp>
          <p:sp>
            <p:nvSpPr>
              <p:cNvPr id="8" name="Text Box 10"/>
              <p:cNvSpPr txBox="1">
                <a:spLocks noChangeArrowheads="1"/>
              </p:cNvSpPr>
              <p:nvPr/>
            </p:nvSpPr>
            <p:spPr bwMode="auto">
              <a:xfrm>
                <a:off x="7789" y="2693"/>
                <a:ext cx="635" cy="1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3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 dirty="0">
                    <a:solidFill>
                      <a:schemeClr val="accent2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∨</a:t>
                </a:r>
              </a:p>
            </p:txBody>
          </p:sp>
          <p:sp>
            <p:nvSpPr>
              <p:cNvPr id="9" name="Text Box 11"/>
              <p:cNvSpPr txBox="1">
                <a:spLocks noChangeArrowheads="1"/>
              </p:cNvSpPr>
              <p:nvPr/>
            </p:nvSpPr>
            <p:spPr bwMode="auto">
              <a:xfrm>
                <a:off x="11725" y="2748"/>
                <a:ext cx="635" cy="1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3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 dirty="0">
                    <a:solidFill>
                      <a:schemeClr val="accent2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∨</a:t>
                </a:r>
              </a:p>
            </p:txBody>
          </p:sp>
          <p:sp>
            <p:nvSpPr>
              <p:cNvPr id="10" name="Text Box 12"/>
              <p:cNvSpPr txBox="1">
                <a:spLocks noChangeArrowheads="1"/>
              </p:cNvSpPr>
              <p:nvPr/>
            </p:nvSpPr>
            <p:spPr bwMode="auto">
              <a:xfrm>
                <a:off x="2486" y="3371"/>
                <a:ext cx="1179" cy="10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zh-CN" altLang="en-US" sz="2400" dirty="0">
                    <a:solidFill>
                      <a:schemeClr val="accent2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食指</a:t>
                </a:r>
              </a:p>
            </p:txBody>
          </p:sp>
          <p:sp>
            <p:nvSpPr>
              <p:cNvPr id="11" name="Text Box 13"/>
              <p:cNvSpPr txBox="1">
                <a:spLocks noChangeArrowheads="1"/>
              </p:cNvSpPr>
              <p:nvPr/>
            </p:nvSpPr>
            <p:spPr bwMode="auto">
              <a:xfrm>
                <a:off x="3958" y="3371"/>
                <a:ext cx="1201" cy="10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zh-CN" altLang="en-US" sz="2400" dirty="0">
                    <a:solidFill>
                      <a:schemeClr val="accent2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大趾</a:t>
                </a:r>
              </a:p>
            </p:txBody>
          </p:sp>
          <p:sp>
            <p:nvSpPr>
              <p:cNvPr id="12" name="Text Box 14"/>
              <p:cNvSpPr txBox="1">
                <a:spLocks noChangeArrowheads="1"/>
              </p:cNvSpPr>
              <p:nvPr/>
            </p:nvSpPr>
            <p:spPr bwMode="auto">
              <a:xfrm>
                <a:off x="5801" y="3371"/>
                <a:ext cx="1231" cy="10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zh-CN" altLang="en-US" sz="2400" dirty="0">
                    <a:solidFill>
                      <a:schemeClr val="accent2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小指</a:t>
                </a:r>
              </a:p>
            </p:txBody>
          </p:sp>
          <p:sp>
            <p:nvSpPr>
              <p:cNvPr id="13" name="Text Box 15"/>
              <p:cNvSpPr txBox="1">
                <a:spLocks noChangeArrowheads="1"/>
              </p:cNvSpPr>
              <p:nvPr/>
            </p:nvSpPr>
            <p:spPr bwMode="auto">
              <a:xfrm>
                <a:off x="7570" y="3371"/>
                <a:ext cx="1189" cy="10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zh-CN" altLang="en-US" sz="2400" dirty="0">
                    <a:solidFill>
                      <a:schemeClr val="accent2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小趾</a:t>
                </a:r>
              </a:p>
            </p:txBody>
          </p:sp>
          <p:sp>
            <p:nvSpPr>
              <p:cNvPr id="14" name="Text Box 16"/>
              <p:cNvSpPr txBox="1">
                <a:spLocks noChangeArrowheads="1"/>
              </p:cNvSpPr>
              <p:nvPr/>
            </p:nvSpPr>
            <p:spPr bwMode="auto">
              <a:xfrm>
                <a:off x="8971" y="3385"/>
                <a:ext cx="1690" cy="10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zh-CN" altLang="en-US" sz="2400" dirty="0">
                    <a:solidFill>
                      <a:schemeClr val="accent2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无名指</a:t>
                </a:r>
              </a:p>
            </p:txBody>
          </p:sp>
          <p:sp>
            <p:nvSpPr>
              <p:cNvPr id="15" name="Text Box 17"/>
              <p:cNvSpPr txBox="1">
                <a:spLocks noChangeArrowheads="1"/>
              </p:cNvSpPr>
              <p:nvPr/>
            </p:nvSpPr>
            <p:spPr bwMode="auto">
              <a:xfrm>
                <a:off x="11505" y="3394"/>
                <a:ext cx="1135" cy="10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zh-CN" altLang="en-US" sz="2400" dirty="0">
                    <a:solidFill>
                      <a:schemeClr val="accent2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大趾</a:t>
                </a:r>
              </a:p>
            </p:txBody>
          </p:sp>
          <p:sp>
            <p:nvSpPr>
              <p:cNvPr id="16" name="Text Box 5"/>
              <p:cNvSpPr txBox="1">
                <a:spLocks noChangeArrowheads="1"/>
              </p:cNvSpPr>
              <p:nvPr/>
            </p:nvSpPr>
            <p:spPr bwMode="auto">
              <a:xfrm>
                <a:off x="3128" y="1390"/>
                <a:ext cx="1594" cy="10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zh-CN" altLang="en-US" sz="2400" dirty="0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鼻旁</a:t>
                </a:r>
              </a:p>
            </p:txBody>
          </p:sp>
          <p:sp>
            <p:nvSpPr>
              <p:cNvPr id="17" name="Text Box 8"/>
              <p:cNvSpPr txBox="1">
                <a:spLocks noChangeArrowheads="1"/>
              </p:cNvSpPr>
              <p:nvPr/>
            </p:nvSpPr>
            <p:spPr bwMode="auto">
              <a:xfrm>
                <a:off x="6768" y="1341"/>
                <a:ext cx="1284" cy="10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zh-CN" altLang="en-US" sz="2400" dirty="0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内眦</a:t>
                </a:r>
                <a:r>
                  <a:rPr lang="zh-CN" altLang="en-US" sz="24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 </a:t>
                </a:r>
              </a:p>
            </p:txBody>
          </p:sp>
          <p:sp>
            <p:nvSpPr>
              <p:cNvPr id="18" name="Text Box 9"/>
              <p:cNvSpPr txBox="1">
                <a:spLocks noChangeArrowheads="1"/>
              </p:cNvSpPr>
              <p:nvPr/>
            </p:nvSpPr>
            <p:spPr bwMode="auto">
              <a:xfrm>
                <a:off x="10453" y="1381"/>
                <a:ext cx="1148" cy="10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zh-CN" altLang="en-US" sz="2400" dirty="0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外眦</a:t>
                </a:r>
                <a:r>
                  <a:rPr lang="zh-CN" altLang="en-US" sz="24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 </a:t>
                </a:r>
              </a:p>
            </p:txBody>
          </p:sp>
          <p:sp>
            <p:nvSpPr>
              <p:cNvPr id="19" name="Text Box 6"/>
              <p:cNvSpPr txBox="1">
                <a:spLocks noChangeArrowheads="1"/>
              </p:cNvSpPr>
              <p:nvPr/>
            </p:nvSpPr>
            <p:spPr bwMode="auto">
              <a:xfrm rot="10800000">
                <a:off x="3152" y="1874"/>
                <a:ext cx="632" cy="1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3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 dirty="0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∨</a:t>
                </a:r>
              </a:p>
            </p:txBody>
          </p:sp>
          <p:sp>
            <p:nvSpPr>
              <p:cNvPr id="20" name="Text Box 6"/>
              <p:cNvSpPr txBox="1">
                <a:spLocks noChangeArrowheads="1"/>
              </p:cNvSpPr>
              <p:nvPr/>
            </p:nvSpPr>
            <p:spPr bwMode="auto">
              <a:xfrm rot="10800000">
                <a:off x="6828" y="1865"/>
                <a:ext cx="632" cy="1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3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 dirty="0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∨</a:t>
                </a:r>
              </a:p>
            </p:txBody>
          </p:sp>
          <p:sp>
            <p:nvSpPr>
              <p:cNvPr id="21" name="Text Box 6"/>
              <p:cNvSpPr txBox="1">
                <a:spLocks noChangeArrowheads="1"/>
              </p:cNvSpPr>
              <p:nvPr/>
            </p:nvSpPr>
            <p:spPr bwMode="auto">
              <a:xfrm rot="10800000">
                <a:off x="10602" y="1886"/>
                <a:ext cx="632" cy="1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3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 dirty="0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∨ </a:t>
                </a:r>
              </a:p>
            </p:txBody>
          </p:sp>
          <p:sp>
            <p:nvSpPr>
              <p:cNvPr id="23" name="Text Box 12"/>
              <p:cNvSpPr txBox="1">
                <a:spLocks noChangeArrowheads="1"/>
              </p:cNvSpPr>
              <p:nvPr/>
            </p:nvSpPr>
            <p:spPr bwMode="auto">
              <a:xfrm>
                <a:off x="4833" y="1397"/>
                <a:ext cx="1106" cy="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zh-CN" altLang="en-US" sz="2000" b="1" dirty="0">
                    <a:solidFill>
                      <a:srgbClr val="0033CC"/>
                    </a:solidFill>
                    <a:ea typeface="仿宋_GB2312" pitchFamily="49" charset="-122"/>
                  </a:rPr>
                  <a:t>心中</a:t>
                </a: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034" y="1813"/>
                <a:ext cx="776" cy="10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400" dirty="0">
                    <a:solidFill>
                      <a:srgbClr val="0033CC"/>
                    </a:solidFill>
                    <a:latin typeface="等线" panose="02010600030101010101" pitchFamily="2" charset="-122"/>
                    <a:ea typeface="等线" panose="02010600030101010101" pitchFamily="2" charset="-122"/>
                  </a:rPr>
                  <a:t>∧</a:t>
                </a:r>
                <a:endParaRPr lang="zh-CN" altLang="en-US" sz="2400" dirty="0"/>
              </a:p>
            </p:txBody>
          </p:sp>
          <p:sp>
            <p:nvSpPr>
              <p:cNvPr id="25" name="Text Box 13"/>
              <p:cNvSpPr txBox="1">
                <a:spLocks noChangeArrowheads="1"/>
              </p:cNvSpPr>
              <p:nvPr/>
            </p:nvSpPr>
            <p:spPr bwMode="auto">
              <a:xfrm>
                <a:off x="8459" y="1364"/>
                <a:ext cx="1106" cy="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zh-CN" altLang="en-US" sz="2000" b="1" dirty="0">
                    <a:solidFill>
                      <a:srgbClr val="0033CC"/>
                    </a:solidFill>
                    <a:ea typeface="仿宋_GB2312" pitchFamily="49" charset="-122"/>
                  </a:rPr>
                  <a:t>胸中</a:t>
                </a: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8436" y="1796"/>
                <a:ext cx="776" cy="10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400" dirty="0">
                    <a:solidFill>
                      <a:srgbClr val="0033CC"/>
                    </a:solidFill>
                    <a:latin typeface="等线" panose="02010600030101010101" pitchFamily="2" charset="-122"/>
                    <a:ea typeface="等线" panose="02010600030101010101" pitchFamily="2" charset="-122"/>
                  </a:rPr>
                  <a:t>∧</a:t>
                </a:r>
                <a:endParaRPr lang="zh-CN" altLang="en-US" sz="2400" dirty="0"/>
              </a:p>
            </p:txBody>
          </p:sp>
          <p:sp>
            <p:nvSpPr>
              <p:cNvPr id="27" name="Text Box 29"/>
              <p:cNvSpPr txBox="1">
                <a:spLocks noChangeArrowheads="1"/>
              </p:cNvSpPr>
              <p:nvPr/>
            </p:nvSpPr>
            <p:spPr bwMode="auto">
              <a:xfrm>
                <a:off x="6903" y="4050"/>
                <a:ext cx="1289" cy="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3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60000"/>
                  <a:buFont typeface="Wingdings" panose="05000000000000000000" pitchFamily="2" charset="2"/>
                  <a:buChar char="q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65000"/>
                  <a:buFont typeface="Wingdings" panose="05000000000000000000" pitchFamily="2" charset="2"/>
                  <a:buChar char="n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q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000" b="1" dirty="0">
                    <a:ea typeface="仿宋_GB2312" pitchFamily="49" charset="-122"/>
                  </a:rPr>
                  <a:t> </a:t>
                </a:r>
                <a:r>
                  <a:rPr lang="zh-CN" altLang="en-US" sz="2000" b="1" dirty="0">
                    <a:solidFill>
                      <a:srgbClr val="0033CC"/>
                    </a:solidFill>
                    <a:ea typeface="仿宋_GB2312" pitchFamily="49" charset="-122"/>
                  </a:rPr>
                  <a:t>肺中</a:t>
                </a:r>
                <a:r>
                  <a:rPr lang="zh-CN" altLang="en-US" sz="2000" dirty="0"/>
                  <a:t> </a:t>
                </a:r>
              </a:p>
            </p:txBody>
          </p:sp>
          <p:sp>
            <p:nvSpPr>
              <p:cNvPr id="28" name="Line 16"/>
              <p:cNvSpPr>
                <a:spLocks noChangeShapeType="1"/>
              </p:cNvSpPr>
              <p:nvPr/>
            </p:nvSpPr>
            <p:spPr bwMode="auto">
              <a:xfrm flipH="1">
                <a:off x="8149" y="4272"/>
                <a:ext cx="4597" cy="0"/>
              </a:xfrm>
              <a:prstGeom prst="line">
                <a:avLst/>
              </a:prstGeom>
              <a:noFill/>
              <a:ln w="9525">
                <a:solidFill>
                  <a:srgbClr val="0033CC"/>
                </a:solidFill>
                <a:round/>
                <a:headEnd type="none" w="lg" len="lg"/>
                <a:tailEnd type="none" w="sm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" name="Line 30"/>
              <p:cNvSpPr>
                <a:spLocks noChangeShapeType="1"/>
              </p:cNvSpPr>
              <p:nvPr/>
            </p:nvSpPr>
            <p:spPr bwMode="auto">
              <a:xfrm flipH="1">
                <a:off x="2425" y="4290"/>
                <a:ext cx="4155" cy="18"/>
              </a:xfrm>
              <a:prstGeom prst="line">
                <a:avLst/>
              </a:prstGeom>
              <a:noFill/>
              <a:ln w="9525">
                <a:solidFill>
                  <a:srgbClr val="0033CC"/>
                </a:solidFill>
                <a:round/>
                <a:headEnd type="none" w="lg" len="lg"/>
                <a:tailEnd type="none" w="sm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" name="Line 30"/>
              <p:cNvSpPr>
                <a:spLocks noChangeShapeType="1"/>
              </p:cNvSpPr>
              <p:nvPr/>
            </p:nvSpPr>
            <p:spPr bwMode="auto">
              <a:xfrm flipV="1">
                <a:off x="2425" y="3174"/>
                <a:ext cx="20" cy="1143"/>
              </a:xfrm>
              <a:prstGeom prst="line">
                <a:avLst/>
              </a:prstGeom>
              <a:noFill/>
              <a:ln w="9525">
                <a:solidFill>
                  <a:srgbClr val="0033CC"/>
                </a:solidFill>
                <a:round/>
                <a:headEnd type="none" w="lg" len="lg"/>
                <a:tailEnd type="none" w="sm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dirty="0"/>
              </a:p>
            </p:txBody>
          </p:sp>
          <p:sp>
            <p:nvSpPr>
              <p:cNvPr id="34" name="Line 30"/>
              <p:cNvSpPr>
                <a:spLocks noChangeShapeType="1"/>
              </p:cNvSpPr>
              <p:nvPr/>
            </p:nvSpPr>
            <p:spPr bwMode="auto">
              <a:xfrm flipV="1">
                <a:off x="12726" y="3136"/>
                <a:ext cx="20" cy="1143"/>
              </a:xfrm>
              <a:prstGeom prst="line">
                <a:avLst/>
              </a:prstGeom>
              <a:noFill/>
              <a:ln w="9525">
                <a:solidFill>
                  <a:srgbClr val="0033CC"/>
                </a:solidFill>
                <a:round/>
                <a:headEnd type="none" w="lg" len="lg"/>
                <a:tailEnd type="none" w="sm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dirty="0"/>
              </a:p>
            </p:txBody>
          </p:sp>
        </p:grpSp>
      </p:grpSp>
      <p:sp>
        <p:nvSpPr>
          <p:cNvPr id="36" name="矩形 35"/>
          <p:cNvSpPr/>
          <p:nvPr/>
        </p:nvSpPr>
        <p:spPr>
          <a:xfrm>
            <a:off x="611256" y="4371845"/>
            <a:ext cx="56491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1008A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脾心：心中  肾包：胸中  肝肺：肺中  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827527" y="267988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一、十二经脉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7527" y="267988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二、奇经八脉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395605" y="1203325"/>
            <a:ext cx="4467225" cy="2817495"/>
          </a:xfrm>
          <a:prstGeom prst="rect">
            <a:avLst/>
          </a:prstGeom>
        </p:spPr>
        <p:txBody>
          <a:bodyPr>
            <a:normAutofit/>
          </a:bodyPr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80000"/>
              </a:lnSpc>
              <a:buNone/>
            </a:pP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奇经八脉是指十二经脉之外别道奇行”的八条经脉。“奇”是奇异的意思，指这八条经脉的分布和作用有异于十二正经。 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364537" y="977012"/>
            <a:ext cx="3671888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督脉      </a:t>
            </a:r>
            <a:r>
              <a:rPr lang="en-US" altLang="zh-CN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Du</a:t>
            </a:r>
          </a:p>
          <a:p>
            <a:pPr eaLnBrk="1" hangingPunct="1"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任脉      </a:t>
            </a:r>
            <a:r>
              <a:rPr lang="en-US" altLang="zh-CN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Ren</a:t>
            </a:r>
          </a:p>
          <a:p>
            <a:pPr eaLnBrk="1" hangingPunct="1"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冲脉      </a:t>
            </a:r>
            <a:r>
              <a:rPr lang="en-US" altLang="zh-CN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Chong</a:t>
            </a:r>
          </a:p>
          <a:p>
            <a:pPr eaLnBrk="1" hangingPunct="1"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带脉      </a:t>
            </a:r>
            <a:r>
              <a:rPr lang="en-US" altLang="zh-CN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Dai</a:t>
            </a:r>
          </a:p>
          <a:p>
            <a:pPr eaLnBrk="1" hangingPunct="1"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阳蹻脉  </a:t>
            </a:r>
            <a:r>
              <a:rPr lang="en-US" altLang="zh-CN" sz="2400" dirty="0" err="1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Yangqiao</a:t>
            </a:r>
            <a:endParaRPr lang="en-US" altLang="zh-CN" sz="2400" dirty="0">
              <a:solidFill>
                <a:srgbClr val="003399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阴蹻脉  </a:t>
            </a:r>
            <a:r>
              <a:rPr lang="en-US" altLang="zh-CN" sz="2400" dirty="0" err="1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Yinqiao</a:t>
            </a:r>
            <a:endParaRPr lang="en-US" altLang="zh-CN" sz="2400" dirty="0">
              <a:solidFill>
                <a:srgbClr val="003399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阳维脉  </a:t>
            </a:r>
            <a:r>
              <a:rPr lang="en-US" altLang="zh-CN" sz="2400" dirty="0" err="1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Yangwei</a:t>
            </a:r>
            <a:endParaRPr lang="en-US" altLang="zh-CN" sz="2400" dirty="0">
              <a:solidFill>
                <a:srgbClr val="003399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阴维脉  </a:t>
            </a:r>
            <a:r>
              <a:rPr lang="en-US" altLang="zh-CN" sz="2400" dirty="0" err="1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Yinwei</a:t>
            </a:r>
            <a:endParaRPr lang="en-US" altLang="zh-CN" sz="2400" dirty="0">
              <a:solidFill>
                <a:srgbClr val="003399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AutoShape 5"/>
          <p:cNvSpPr/>
          <p:nvPr/>
        </p:nvSpPr>
        <p:spPr bwMode="auto">
          <a:xfrm>
            <a:off x="5998563" y="3843585"/>
            <a:ext cx="792162" cy="537567"/>
          </a:xfrm>
          <a:prstGeom prst="leftBrace">
            <a:avLst>
              <a:gd name="adj1" fmla="val 43938"/>
              <a:gd name="adj2" fmla="val 500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sp>
        <p:nvSpPr>
          <p:cNvPr id="6" name="AutoShape 6"/>
          <p:cNvSpPr/>
          <p:nvPr/>
        </p:nvSpPr>
        <p:spPr bwMode="auto">
          <a:xfrm>
            <a:off x="4862830" y="1088390"/>
            <a:ext cx="501015" cy="3127375"/>
          </a:xfrm>
          <a:prstGeom prst="leftBrace">
            <a:avLst>
              <a:gd name="adj1" fmla="val 546115"/>
              <a:gd name="adj2" fmla="val 50000"/>
            </a:avLst>
          </a:prstGeom>
          <a:noFill/>
          <a:ln w="317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7405" y="987425"/>
            <a:ext cx="7846695" cy="37445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奇经八脉的分布部位与十二经脉纵横交互，八脉中的督脉、任脉、冲脉皆起于胞中，同出于会阴，“别道奇行”，称为“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一源三歧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”。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督脉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行于背正中线；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任脉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行于前正中线；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冲脉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行于腹部于足少阴经相并；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带脉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横行于腰部；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阳蹻脉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行于下肢外侧及肩、头部；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阴蹻脉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行于下肢内侧及眼；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阳维脉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行于下肢外侧、肩和头项；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阴维脉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行于下肢内侧、腹和颈部。 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27527" y="339743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二、奇经八脉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7527" y="267988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三、十二经别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467360" y="915670"/>
            <a:ext cx="8592185" cy="36741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0" tIns="10800" rIns="0" bIns="10800">
            <a:spAutoFit/>
          </a:bodyPr>
          <a:lstStyle/>
          <a:p>
            <a:pPr eaLnBrk="1" hangingPunct="1">
              <a:lnSpc>
                <a:spcPct val="110000"/>
              </a:lnSpc>
              <a:defRPr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1.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概念</a:t>
            </a:r>
          </a:p>
          <a:p>
            <a:pPr eaLnBrk="1" hangingPunct="1">
              <a:lnSpc>
                <a:spcPct val="110000"/>
              </a:lnSpc>
              <a:defRPr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是十二正经别行深入体腔的支脉，即“ 别行之正经也 ”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10000"/>
              </a:lnSpc>
              <a:defRPr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2.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分布特点</a:t>
            </a:r>
          </a:p>
          <a:p>
            <a:pPr eaLnBrk="1" hangingPunct="1">
              <a:lnSpc>
                <a:spcPct val="110000"/>
              </a:lnSpc>
              <a:defRPr/>
            </a:pP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离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：指十二经别在四肢部从十二经脉别离正经</a:t>
            </a:r>
          </a:p>
          <a:p>
            <a:pPr eaLnBrk="1" hangingPunct="1">
              <a:lnSpc>
                <a:spcPct val="110000"/>
              </a:lnSpc>
              <a:defRPr/>
            </a:pP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入：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指进入胸腹腔</a:t>
            </a:r>
          </a:p>
          <a:p>
            <a:pPr eaLnBrk="1" hangingPunct="1">
              <a:lnSpc>
                <a:spcPct val="110000"/>
              </a:lnSpc>
              <a:defRPr/>
            </a:pP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出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：指在头颈部浅出</a:t>
            </a:r>
          </a:p>
          <a:p>
            <a:pPr eaLnBrk="1" hangingPunct="1">
              <a:lnSpc>
                <a:spcPct val="110000"/>
              </a:lnSpc>
              <a:defRPr/>
            </a:pP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合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：指经别与经脉在头面部相合 </a:t>
            </a:r>
          </a:p>
          <a:p>
            <a:pPr eaLnBrk="1" hangingPunct="1">
              <a:lnSpc>
                <a:spcPct val="110000"/>
              </a:lnSpc>
              <a:defRPr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阳经经别合入原经脉，阴经经别与相表里的阳经经脉相合，手足三阴三阳组成六对，称 “ 六合 ”。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825770" y="1059582"/>
            <a:ext cx="8424863" cy="2532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 bIns="1080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7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2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．作用</a:t>
            </a:r>
          </a:p>
          <a:p>
            <a:pPr eaLnBrk="1" hangingPunct="1">
              <a:lnSpc>
                <a:spcPct val="17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（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）加强了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表里经脉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之间及经脉与脏腑之间的联系</a:t>
            </a:r>
          </a:p>
          <a:p>
            <a:pPr eaLnBrk="1" hangingPunct="1">
              <a:lnSpc>
                <a:spcPct val="17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（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）扩大了经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脉的循行联系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和经穴的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主治范围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  <a:p>
            <a:pPr eaLnBrk="1" hangingPunct="1">
              <a:lnSpc>
                <a:spcPct val="17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（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）加强了经脉与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心和头面部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的联系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19907" y="181628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三、十二经别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19907" y="325138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四、十五络脉</a:t>
            </a: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576129" y="987094"/>
            <a:ext cx="7992888" cy="3936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0800" rIns="0" bIns="1080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1.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概念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十二经脉在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四肢部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各分出一络，再加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躯干前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的任脉络、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躯干后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的督脉络及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躯干侧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的脾之大络，共十五条，称“十五络脉 ”。</a:t>
            </a:r>
            <a:endParaRPr lang="zh-CN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2.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分布特点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十二络脉在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四肢部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从相应络穴分出，走向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表里经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躯干部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三络分布于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身前、身后和身侧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3.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作用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（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）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沟通表里；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2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）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渗灌气血；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3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）补充经脉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循行的不足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327757" y="1691451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2000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37282" y="1384617"/>
            <a:ext cx="719138" cy="10147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noFill/>
            <a:miter lim="800000"/>
          </a:ln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000" dirty="0">
                <a:latin typeface="等线" panose="02010600030101010101" pitchFamily="2" charset="-122"/>
                <a:ea typeface="等线" panose="02010600030101010101" pitchFamily="2" charset="-122"/>
              </a:rPr>
              <a:t>  </a:t>
            </a:r>
            <a:r>
              <a:rPr lang="zh-CN" altLang="en-US" sz="2000" dirty="0">
                <a:latin typeface="等线" panose="02010600030101010101" pitchFamily="2" charset="-122"/>
                <a:ea typeface="等线" panose="02010600030101010101" pitchFamily="2" charset="-122"/>
              </a:rPr>
              <a:t>经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2000" dirty="0"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000" dirty="0">
                <a:latin typeface="等线" panose="02010600030101010101" pitchFamily="2" charset="-122"/>
                <a:ea typeface="等线" panose="02010600030101010101" pitchFamily="2" charset="-122"/>
              </a:rPr>
              <a:t>  别 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37917" y="2860299"/>
            <a:ext cx="719138" cy="10147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noFill/>
            <a:miter lim="800000"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000" dirty="0">
                <a:latin typeface="等线" panose="02010600030101010101" pitchFamily="2" charset="-122"/>
                <a:ea typeface="等线" panose="02010600030101010101" pitchFamily="2" charset="-122"/>
              </a:rPr>
              <a:t>  </a:t>
            </a:r>
            <a:r>
              <a:rPr lang="zh-CN" altLang="en-US" sz="2000" dirty="0">
                <a:latin typeface="等线" panose="02010600030101010101" pitchFamily="2" charset="-122"/>
                <a:ea typeface="等线" panose="02010600030101010101" pitchFamily="2" charset="-122"/>
              </a:rPr>
              <a:t>络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2000" dirty="0"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000" dirty="0">
                <a:latin typeface="等线" panose="02010600030101010101" pitchFamily="2" charset="-122"/>
                <a:ea typeface="等线" panose="02010600030101010101" pitchFamily="2" charset="-122"/>
              </a:rPr>
              <a:t>  脉 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31388" y="1416050"/>
            <a:ext cx="1080120" cy="26301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noFill/>
            <a:miter lim="800000"/>
          </a:ln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000" dirty="0">
                <a:solidFill>
                  <a:srgbClr val="0066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000" dirty="0">
                <a:latin typeface="等线" panose="02010600030101010101" pitchFamily="2" charset="-122"/>
                <a:ea typeface="等线" panose="02010600030101010101" pitchFamily="2" charset="-122"/>
              </a:rPr>
              <a:t>加强表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000" dirty="0">
                <a:latin typeface="等线" panose="02010600030101010101" pitchFamily="2" charset="-122"/>
                <a:ea typeface="等线" panose="02010600030101010101" pitchFamily="2" charset="-122"/>
              </a:rPr>
              <a:t> 里两经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000" dirty="0">
                <a:latin typeface="等线" panose="02010600030101010101" pitchFamily="2" charset="-122"/>
                <a:ea typeface="等线" panose="02010600030101010101" pitchFamily="2" charset="-122"/>
              </a:rPr>
              <a:t> 联系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000" dirty="0">
                <a:latin typeface="等线" panose="02010600030101010101" pitchFamily="2" charset="-122"/>
                <a:ea typeface="等线" panose="02010600030101010101" pitchFamily="2" charset="-122"/>
              </a:rPr>
              <a:t> 经脉的 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000" dirty="0">
                <a:latin typeface="等线" panose="02010600030101010101" pitchFamily="2" charset="-122"/>
                <a:ea typeface="等线" panose="02010600030101010101" pitchFamily="2" charset="-122"/>
              </a:rPr>
              <a:t> 支脉 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2000" dirty="0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722245" y="1245870"/>
            <a:ext cx="6241415" cy="1559560"/>
            <a:chOff x="4287" y="945"/>
            <a:chExt cx="9829" cy="2456"/>
          </a:xfrm>
        </p:grpSpPr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4287" y="979"/>
              <a:ext cx="3894" cy="161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5400">
              <a:noFill/>
              <a:miter lim="800000"/>
            </a:ln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6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000" dirty="0">
                  <a:latin typeface="等线" panose="02010600030101010101" pitchFamily="2" charset="-122"/>
                  <a:ea typeface="等线" panose="02010600030101010101" pitchFamily="2" charset="-122"/>
                </a:rPr>
                <a:t>深部，主内，主要在胸、腹腔和头部</a:t>
              </a: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8181" y="945"/>
              <a:ext cx="2796" cy="242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5400">
              <a:noFill/>
              <a:miter lim="800000"/>
            </a:ln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zh-CN" sz="2000" dirty="0">
                <a:latin typeface="等线" panose="02010600030101010101" pitchFamily="2" charset="-122"/>
                <a:ea typeface="等线" panose="02010600030101010101" pitchFamily="2" charset="-122"/>
              </a:endParaRPr>
            </a:p>
            <a:p>
              <a:pPr eaLnBrk="1" hangingPunct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000" dirty="0">
                  <a:latin typeface="等线" panose="02010600030101010101" pitchFamily="2" charset="-122"/>
                  <a:ea typeface="等线" panose="02010600030101010101" pitchFamily="2" charset="-122"/>
                </a:rPr>
                <a:t>无所属穴位，</a:t>
              </a:r>
            </a:p>
            <a:p>
              <a:pPr eaLnBrk="1" hangingPunct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000" dirty="0">
                  <a:latin typeface="等线" panose="02010600030101010101" pitchFamily="2" charset="-122"/>
                  <a:ea typeface="等线" panose="02010600030101010101" pitchFamily="2" charset="-122"/>
                </a:rPr>
                <a:t>也无所主病症</a:t>
              </a:r>
            </a:p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zh-CN" sz="2000" dirty="0">
                <a:latin typeface="等线" panose="02010600030101010101" pitchFamily="2" charset="-122"/>
                <a:ea typeface="等线" panose="02010600030101010101" pitchFamily="2" charset="-122"/>
              </a:endParaRPr>
            </a:p>
          </p:txBody>
        </p:sp>
        <p:sp>
          <p:nvSpPr>
            <p:cNvPr id="8" name="Text Box 8"/>
            <p:cNvSpPr txBox="1">
              <a:spLocks noChangeArrowheads="1"/>
            </p:cNvSpPr>
            <p:nvPr/>
          </p:nvSpPr>
          <p:spPr bwMode="auto">
            <a:xfrm>
              <a:off x="10956" y="979"/>
              <a:ext cx="3160" cy="242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5400">
              <a:noFill/>
              <a:miter lim="800000"/>
            </a:ln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zh-CN" sz="2000" dirty="0">
                <a:latin typeface="等线" panose="02010600030101010101" pitchFamily="2" charset="-122"/>
                <a:ea typeface="等线" panose="02010600030101010101" pitchFamily="2" charset="-122"/>
              </a:endParaRPr>
            </a:p>
            <a:p>
              <a:pPr eaLnBrk="1" hangingPunct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000" dirty="0">
                  <a:latin typeface="等线" panose="02010600030101010101" pitchFamily="2" charset="-122"/>
                  <a:ea typeface="等线" panose="02010600030101010101" pitchFamily="2" charset="-122"/>
                </a:rPr>
                <a:t>起沟通脏腑和表</a:t>
              </a:r>
            </a:p>
            <a:p>
              <a:pPr eaLnBrk="1" hangingPunct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000" dirty="0">
                  <a:latin typeface="等线" panose="02010600030101010101" pitchFamily="2" charset="-122"/>
                  <a:ea typeface="等线" panose="02010600030101010101" pitchFamily="2" charset="-122"/>
                </a:rPr>
                <a:t>里相合的作用</a:t>
              </a:r>
            </a:p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zh-CN" sz="2000" dirty="0">
                <a:latin typeface="等线" panose="02010600030101010101" pitchFamily="2" charset="-122"/>
                <a:ea typeface="等线" panose="02010600030101010101" pitchFamily="2" charset="-122"/>
              </a:endParaRPr>
            </a:p>
          </p:txBody>
        </p:sp>
      </p:grp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2736393" y="2787597"/>
            <a:ext cx="2472707" cy="15150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noFill/>
            <a:miter lim="800000"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6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000" dirty="0">
                <a:latin typeface="等线" panose="02010600030101010101" pitchFamily="2" charset="-122"/>
                <a:ea typeface="等线" panose="02010600030101010101" pitchFamily="2" charset="-122"/>
              </a:rPr>
              <a:t>浅部，主外，主要在四肢和躯干前、后、侧部</a:t>
            </a: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5216813" y="2764463"/>
            <a:ext cx="1751828" cy="15381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noFill/>
            <a:miter lim="800000"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zh-CN" sz="2000" dirty="0"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000" dirty="0">
                <a:latin typeface="等线" panose="02010600030101010101" pitchFamily="2" charset="-122"/>
                <a:ea typeface="等线" panose="02010600030101010101" pitchFamily="2" charset="-122"/>
              </a:rPr>
              <a:t>各有一络穴，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000" dirty="0">
                <a:latin typeface="等线" panose="02010600030101010101" pitchFamily="2" charset="-122"/>
                <a:ea typeface="等线" panose="02010600030101010101" pitchFamily="2" charset="-122"/>
              </a:rPr>
              <a:t>并有所主病症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zh-CN" sz="2000" dirty="0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6991971" y="2776055"/>
            <a:ext cx="1971898" cy="15381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noFill/>
            <a:miter lim="800000"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zh-CN" sz="2000" dirty="0"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000" dirty="0">
                <a:latin typeface="等线" panose="02010600030101010101" pitchFamily="2" charset="-122"/>
                <a:ea typeface="等线" panose="02010600030101010101" pitchFamily="2" charset="-122"/>
              </a:rPr>
              <a:t>起沟通表里和渗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000" dirty="0">
                <a:latin typeface="等线" panose="02010600030101010101" pitchFamily="2" charset="-122"/>
                <a:ea typeface="等线" panose="02010600030101010101" pitchFamily="2" charset="-122"/>
              </a:rPr>
              <a:t>灌气血的作用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zh-CN" sz="2000" dirty="0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sp>
        <p:nvSpPr>
          <p:cNvPr id="12" name="AutoShape 13"/>
          <p:cNvSpPr>
            <a:spLocks noChangeArrowheads="1"/>
          </p:cNvSpPr>
          <p:nvPr/>
        </p:nvSpPr>
        <p:spPr bwMode="auto">
          <a:xfrm rot="10800000">
            <a:off x="2368318" y="2240757"/>
            <a:ext cx="360362" cy="606425"/>
          </a:xfrm>
          <a:prstGeom prst="chevron">
            <a:avLst>
              <a:gd name="adj" fmla="val 75773"/>
            </a:avLst>
          </a:prstGeom>
          <a:solidFill>
            <a:schemeClr val="tx1"/>
          </a:solidFill>
          <a:ln w="9525">
            <a:noFill/>
            <a:miter lim="800000"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2000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sp>
        <p:nvSpPr>
          <p:cNvPr id="13" name="AutoShape 13"/>
          <p:cNvSpPr>
            <a:spLocks noChangeArrowheads="1"/>
          </p:cNvSpPr>
          <p:nvPr/>
        </p:nvSpPr>
        <p:spPr bwMode="auto">
          <a:xfrm rot="10800000" flipH="1">
            <a:off x="957372" y="2240757"/>
            <a:ext cx="369888" cy="606425"/>
          </a:xfrm>
          <a:prstGeom prst="chevron">
            <a:avLst>
              <a:gd name="adj" fmla="val 75773"/>
            </a:avLst>
          </a:prstGeom>
          <a:solidFill>
            <a:schemeClr val="tx1"/>
          </a:solidFill>
          <a:ln w="9525">
            <a:noFill/>
            <a:miter lim="800000"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2000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27527" y="339743"/>
            <a:ext cx="4583082" cy="603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经别与络脉异同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19907" y="181628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五、十二经筋</a:t>
            </a:r>
          </a:p>
        </p:txBody>
      </p:sp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554990" y="771525"/>
            <a:ext cx="8261985" cy="3674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0800" rIns="0" bIns="1080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1.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概念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是指与十二经脉相应的筋肉部分。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2.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分布特点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与十二经脉的外行路线基本一致，均起于四肢末端，结聚于关节和骨骼，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行于体表，不入内脏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，有的入胸腹腔，但不连属脏腑。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手足三阳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之筋均达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头目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手三阴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之筋均达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胸膈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足三阴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之筋均达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阴部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>
              <a:lnSpc>
                <a:spcPct val="11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3.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作用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约束骨骼，活动关节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，维持人体正常的运动功能。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7584" y="195486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六、十二皮部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467360" y="772160"/>
            <a:ext cx="8174990" cy="3747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0800" rIns="0" bIns="1080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1.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概念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是指与十二经脉相应的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皮肤部分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，属十二经脉及其络脉的散布部位。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2.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分布特点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  十二皮部的分布部位与相应经脉的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体表皮肤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基本相同。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3.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作用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（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）抗御外邪，保卫机体（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2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）反映病候，协助诊断 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皮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    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络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     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经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      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脏腑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7" name="连接符: 肘形 6"/>
          <p:cNvCxnSpPr/>
          <p:nvPr/>
        </p:nvCxnSpPr>
        <p:spPr>
          <a:xfrm>
            <a:off x="1691055" y="4301723"/>
            <a:ext cx="1274440" cy="12700"/>
          </a:xfrm>
          <a:prstGeom prst="bentConnector3">
            <a:avLst>
              <a:gd name="adj1" fmla="val 100442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连接符: 肘形 9"/>
          <p:cNvCxnSpPr/>
          <p:nvPr/>
        </p:nvCxnSpPr>
        <p:spPr>
          <a:xfrm>
            <a:off x="3790896" y="4301723"/>
            <a:ext cx="1274440" cy="12700"/>
          </a:xfrm>
          <a:prstGeom prst="bentConnector3">
            <a:avLst>
              <a:gd name="adj1" fmla="val 100442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连接符: 肘形 10"/>
          <p:cNvCxnSpPr/>
          <p:nvPr/>
        </p:nvCxnSpPr>
        <p:spPr>
          <a:xfrm>
            <a:off x="6033239" y="4307908"/>
            <a:ext cx="1274440" cy="12700"/>
          </a:xfrm>
          <a:prstGeom prst="bentConnector3">
            <a:avLst>
              <a:gd name="adj1" fmla="val 100442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300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9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827405" y="2068195"/>
          <a:ext cx="3542665" cy="2061210"/>
        </p:xfrm>
        <a:graphic>
          <a:graphicData uri="http://schemas.openxmlformats.org/drawingml/2006/table">
            <a:tbl>
              <a:tblPr/>
              <a:tblGrid>
                <a:gridCol w="5060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60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60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60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60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60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0609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8432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六  经</a:t>
                      </a:r>
                    </a:p>
                  </a:txBody>
                  <a:tcPr marT="45743" marB="45743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太阳</a:t>
                      </a:r>
                    </a:p>
                  </a:txBody>
                  <a:tcPr marT="45743" marB="45743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阳明</a:t>
                      </a:r>
                    </a:p>
                  </a:txBody>
                  <a:tcPr marT="45743" marB="45743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少阳</a:t>
                      </a:r>
                    </a:p>
                  </a:txBody>
                  <a:tcPr marT="45743" marB="45743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太阴</a:t>
                      </a:r>
                    </a:p>
                  </a:txBody>
                  <a:tcPr marT="45743" marB="45743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少阴</a:t>
                      </a:r>
                    </a:p>
                  </a:txBody>
                  <a:tcPr marT="45743" marB="45743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厥阴</a:t>
                      </a:r>
                    </a:p>
                  </a:txBody>
                  <a:tcPr marT="45743" marB="45743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79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皮部名</a:t>
                      </a:r>
                    </a:p>
                  </a:txBody>
                  <a:tcPr marT="45743" marB="4574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关枢</a:t>
                      </a:r>
                    </a:p>
                  </a:txBody>
                  <a:tcPr marT="45743" marB="4574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害蜚</a:t>
                      </a:r>
                    </a:p>
                  </a:txBody>
                  <a:tcPr marT="45743" marB="4574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枢持</a:t>
                      </a:r>
                    </a:p>
                  </a:txBody>
                  <a:tcPr marT="45743" marB="4574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关蛰</a:t>
                      </a:r>
                    </a:p>
                  </a:txBody>
                  <a:tcPr marT="45743" marB="4574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枢儒</a:t>
                      </a:r>
                    </a:p>
                  </a:txBody>
                  <a:tcPr marT="45743" marB="4574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害肩</a:t>
                      </a:r>
                    </a:p>
                  </a:txBody>
                  <a:tcPr marT="45743" marB="45743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827584" y="195486"/>
            <a:ext cx="4583082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六、十二皮部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827405" y="1183640"/>
            <a:ext cx="3288665" cy="501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0800" rIns="0" bIns="1080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六经皮部名称</a:t>
            </a:r>
          </a:p>
        </p:txBody>
      </p:sp>
      <p:pic>
        <p:nvPicPr>
          <p:cNvPr id="5" name="Picture 4" descr="六经皮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4"/>
          <a:stretch>
            <a:fillRect/>
          </a:stretch>
        </p:blipFill>
        <p:spPr bwMode="auto">
          <a:xfrm>
            <a:off x="4571365" y="426720"/>
            <a:ext cx="4371975" cy="3917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经络概述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467544" y="1707654"/>
            <a:ext cx="7966536" cy="9734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buClrTx/>
              <a:buSzTx/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  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经络的作用及临床应用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827837" y="339249"/>
            <a:ext cx="5172992" cy="605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227330" eaLnBrk="0" hangingPunct="0">
              <a:lnSpc>
                <a:spcPts val="4000"/>
              </a:lnSpc>
              <a:spcBef>
                <a:spcPct val="0"/>
              </a:spcBef>
              <a:buClrTx/>
              <a:buSz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一、经络的作用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2339975" y="1567180"/>
            <a:ext cx="3963035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（一）沟通内外，网络全身 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（二）运行气血，协调阴阳 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（三）抗御病邪，反映症候 </a:t>
            </a:r>
          </a:p>
          <a:p>
            <a:pPr>
              <a:lnSpc>
                <a:spcPct val="13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（四）传导感应，调整虚实 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187624" y="195486"/>
            <a:ext cx="5454352" cy="7103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二、经络理论的临床应用</a:t>
            </a:r>
            <a:r>
              <a:rPr lang="zh-CN" altLang="en-US" sz="1800" dirty="0">
                <a:latin typeface="等线" panose="02010600030101010101" pitchFamily="2" charset="-122"/>
                <a:ea typeface="等线" panose="02010600030101010101" pitchFamily="2" charset="-122"/>
              </a:rPr>
              <a:t> 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987675" y="1366520"/>
            <a:ext cx="3152140" cy="2411095"/>
            <a:chOff x="2437" y="2132"/>
            <a:chExt cx="4964" cy="3797"/>
          </a:xfrm>
        </p:grpSpPr>
        <p:sp>
          <p:nvSpPr>
            <p:cNvPr id="4" name="AutoShape 5"/>
            <p:cNvSpPr/>
            <p:nvPr/>
          </p:nvSpPr>
          <p:spPr bwMode="auto">
            <a:xfrm>
              <a:off x="3705" y="2427"/>
              <a:ext cx="272" cy="1045"/>
            </a:xfrm>
            <a:prstGeom prst="leftBrace">
              <a:avLst>
                <a:gd name="adj1" fmla="val 31957"/>
                <a:gd name="adj2" fmla="val 51912"/>
              </a:avLst>
            </a:prstGeom>
            <a:noFill/>
            <a:ln w="31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28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" name="AutoShape 6"/>
            <p:cNvSpPr/>
            <p:nvPr/>
          </p:nvSpPr>
          <p:spPr bwMode="auto">
            <a:xfrm>
              <a:off x="3730" y="4410"/>
              <a:ext cx="273" cy="1045"/>
            </a:xfrm>
            <a:prstGeom prst="leftBrace">
              <a:avLst>
                <a:gd name="adj1" fmla="val 31957"/>
                <a:gd name="adj2" fmla="val 51912"/>
              </a:avLst>
            </a:prstGeom>
            <a:noFill/>
            <a:ln w="31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28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6" name="Text Box 7"/>
            <p:cNvSpPr txBox="1">
              <a:spLocks noChangeArrowheads="1"/>
            </p:cNvSpPr>
            <p:nvPr/>
          </p:nvSpPr>
          <p:spPr bwMode="auto">
            <a:xfrm>
              <a:off x="2437" y="2236"/>
              <a:ext cx="1338" cy="1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800">
                  <a:latin typeface="楷体" panose="02010609060101010101" pitchFamily="49" charset="-122"/>
                  <a:ea typeface="楷体" panose="02010609060101010101" pitchFamily="49" charset="-122"/>
                </a:rPr>
                <a:t>诊断</a:t>
              </a:r>
            </a:p>
          </p:txBody>
        </p:sp>
        <p:sp>
          <p:nvSpPr>
            <p:cNvPr id="7" name="Text Box 8"/>
            <p:cNvSpPr txBox="1">
              <a:spLocks noChangeArrowheads="1"/>
            </p:cNvSpPr>
            <p:nvPr/>
          </p:nvSpPr>
          <p:spPr bwMode="auto">
            <a:xfrm>
              <a:off x="4002" y="2132"/>
              <a:ext cx="3060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800">
                  <a:latin typeface="楷体" panose="02010609060101010101" pitchFamily="49" charset="-122"/>
                  <a:ea typeface="楷体" panose="02010609060101010101" pitchFamily="49" charset="-122"/>
                </a:rPr>
                <a:t>经络诊法</a:t>
              </a:r>
            </a:p>
          </p:txBody>
        </p:sp>
        <p:sp>
          <p:nvSpPr>
            <p:cNvPr id="8" name="Text Box 9"/>
            <p:cNvSpPr txBox="1">
              <a:spLocks noChangeArrowheads="1"/>
            </p:cNvSpPr>
            <p:nvPr/>
          </p:nvSpPr>
          <p:spPr bwMode="auto">
            <a:xfrm>
              <a:off x="4045" y="3107"/>
              <a:ext cx="3357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800" dirty="0">
                  <a:latin typeface="楷体" panose="02010609060101010101" pitchFamily="49" charset="-122"/>
                  <a:ea typeface="楷体" panose="02010609060101010101" pitchFamily="49" charset="-122"/>
                </a:rPr>
                <a:t>分经辩证</a:t>
              </a: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2437" y="4176"/>
              <a:ext cx="1360" cy="1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800">
                  <a:latin typeface="楷体" panose="02010609060101010101" pitchFamily="49" charset="-122"/>
                  <a:ea typeface="楷体" panose="02010609060101010101" pitchFamily="49" charset="-122"/>
                </a:rPr>
                <a:t>治疗</a:t>
              </a:r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4070" y="4197"/>
              <a:ext cx="2880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800" dirty="0">
                  <a:latin typeface="楷体" panose="02010609060101010101" pitchFamily="49" charset="-122"/>
                  <a:ea typeface="楷体" panose="02010609060101010101" pitchFamily="49" charset="-122"/>
                </a:rPr>
                <a:t>循经取穴</a:t>
              </a:r>
            </a:p>
          </p:txBody>
        </p:sp>
        <p:sp>
          <p:nvSpPr>
            <p:cNvPr id="11" name="Text Box 12"/>
            <p:cNvSpPr txBox="1">
              <a:spLocks noChangeArrowheads="1"/>
            </p:cNvSpPr>
            <p:nvPr/>
          </p:nvSpPr>
          <p:spPr bwMode="auto">
            <a:xfrm>
              <a:off x="4070" y="5105"/>
              <a:ext cx="2880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3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q"/>
                <a:defRPr sz="2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n"/>
                <a:defRPr sz="2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q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800">
                  <a:latin typeface="楷体" panose="02010609060101010101" pitchFamily="49" charset="-122"/>
                  <a:ea typeface="楷体" panose="02010609060101010101" pitchFamily="49" charset="-122"/>
                </a:rPr>
                <a:t>药物归经</a:t>
              </a:r>
            </a:p>
          </p:txBody>
        </p:sp>
      </p:grpSp>
    </p:spTree>
  </p:cSld>
  <p:clrMapOvr>
    <a:masterClrMapping/>
  </p:clrMapOvr>
  <p:transition spd="slow" advTm="3000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cf74f778-899a-40e9-bd90-4bc9d9f5394a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37d27de9-f176-4d67-9ebc-c801f2de6c7b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be36e5e3-c9a6-4c30-ba40-70cb0c83c13c}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</TotalTime>
  <Words>2490</Words>
  <Application>Microsoft Office PowerPoint</Application>
  <PresentationFormat>全屏显示(16:9)</PresentationFormat>
  <Paragraphs>318</Paragraphs>
  <Slides>33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4" baseType="lpstr">
      <vt:lpstr>等线</vt:lpstr>
      <vt:lpstr>仿宋_GB2312</vt:lpstr>
      <vt:lpstr>黑体</vt:lpstr>
      <vt:lpstr>华文楷体</vt:lpstr>
      <vt:lpstr>楷体</vt:lpstr>
      <vt:lpstr>字魂95号-手刻宋</vt:lpstr>
      <vt:lpstr>Calibri</vt:lpstr>
      <vt:lpstr>Candara</vt:lpstr>
      <vt:lpstr>Symbol</vt:lpstr>
      <vt:lpstr>Wingdings</vt:lpstr>
      <vt:lpstr>波形</vt:lpstr>
      <vt:lpstr>PowerPoint 演示文稿</vt:lpstr>
      <vt:lpstr>模块1   经络概述 </vt:lpstr>
      <vt:lpstr>模块1   经络概述</vt:lpstr>
      <vt:lpstr>模块1   经络概述</vt:lpstr>
      <vt:lpstr>模块1   经络概述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章  名</dc:title>
  <dc:creator>中国中医药出版社有限公司</dc:creator>
  <cp:lastModifiedBy>chi peifen</cp:lastModifiedBy>
  <cp:revision>103</cp:revision>
  <dcterms:created xsi:type="dcterms:W3CDTF">2021-02-28T10:18:00Z</dcterms:created>
  <dcterms:modified xsi:type="dcterms:W3CDTF">2026-04-26T01:39:54Z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2052-12.1.0.21915</vt:lpwstr>
  </property>
  <property fmtid="{D5CDD505-2E9C-101B-9397-08002B2CF9AE}" pid="3" name="ICV">
    <vt:lpwstr>0D9DDCA75E824154815C07E1853AF2B3</vt:lpwstr>
  </property>
</Properties>
</file>