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5"/>
  </p:notesMasterIdLst>
  <p:sldIdLst>
    <p:sldId id="305" r:id="rId2"/>
    <p:sldId id="310" r:id="rId3"/>
    <p:sldId id="404" r:id="rId4"/>
    <p:sldId id="405" r:id="rId5"/>
    <p:sldId id="315" r:id="rId6"/>
    <p:sldId id="333" r:id="rId7"/>
    <p:sldId id="406" r:id="rId8"/>
    <p:sldId id="334" r:id="rId9"/>
    <p:sldId id="407" r:id="rId10"/>
    <p:sldId id="322" r:id="rId11"/>
    <p:sldId id="408" r:id="rId12"/>
    <p:sldId id="316" r:id="rId13"/>
    <p:sldId id="374" r:id="rId14"/>
    <p:sldId id="337" r:id="rId15"/>
    <p:sldId id="444" r:id="rId16"/>
    <p:sldId id="338" r:id="rId17"/>
    <p:sldId id="340" r:id="rId18"/>
    <p:sldId id="341" r:id="rId19"/>
    <p:sldId id="342" r:id="rId20"/>
    <p:sldId id="343" r:id="rId21"/>
    <p:sldId id="344" r:id="rId22"/>
    <p:sldId id="345" r:id="rId23"/>
    <p:sldId id="353" r:id="rId24"/>
    <p:sldId id="346" r:id="rId25"/>
    <p:sldId id="347" r:id="rId26"/>
    <p:sldId id="445" r:id="rId27"/>
    <p:sldId id="348" r:id="rId28"/>
    <p:sldId id="349" r:id="rId29"/>
    <p:sldId id="350" r:id="rId30"/>
    <p:sldId id="352" r:id="rId31"/>
    <p:sldId id="351" r:id="rId32"/>
    <p:sldId id="354" r:id="rId33"/>
    <p:sldId id="355" r:id="rId34"/>
    <p:sldId id="356" r:id="rId35"/>
    <p:sldId id="357" r:id="rId36"/>
    <p:sldId id="358" r:id="rId37"/>
    <p:sldId id="359" r:id="rId38"/>
    <p:sldId id="360" r:id="rId39"/>
    <p:sldId id="361" r:id="rId40"/>
    <p:sldId id="362" r:id="rId41"/>
    <p:sldId id="363" r:id="rId42"/>
    <p:sldId id="364" r:id="rId43"/>
    <p:sldId id="365" r:id="rId4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46" userDrawn="1">
          <p15:clr>
            <a:srgbClr val="A4A3A4"/>
          </p15:clr>
        </p15:guide>
        <p15:guide id="2" pos="297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3D2"/>
    <a:srgbClr val="954831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0" autoAdjust="0"/>
    <p:restoredTop sz="94660"/>
  </p:normalViewPr>
  <p:slideViewPr>
    <p:cSldViewPr showGuides="1">
      <p:cViewPr varScale="1">
        <p:scale>
          <a:sx n="119" d="100"/>
          <a:sy n="119" d="100"/>
        </p:scale>
        <p:origin x="780" y="56"/>
      </p:cViewPr>
      <p:guideLst>
        <p:guide orient="horz" pos="1746"/>
        <p:guide pos="297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90"/>
            <a:ext cx="8229600" cy="939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8444"/>
            <a:ext cx="378669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2"/>
                </a:solidFill>
              </a:defRPr>
            </a:lvl1pPr>
          </a:lstStyle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4688444"/>
            <a:ext cx="3786691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8443"/>
            <a:ext cx="1161826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2"/>
                </a:solidFill>
              </a:defRPr>
            </a:lvl1pPr>
          </a:lstStyle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65" y="2007235"/>
            <a:ext cx="8229600" cy="258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7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40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435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650" kern="1200">
          <a:solidFill>
            <a:schemeClr val="tx2"/>
          </a:solidFill>
          <a:latin typeface="+mn-lt"/>
          <a:ea typeface="+mn-ea"/>
          <a:cs typeface="+mn-cs"/>
        </a:defRPr>
      </a:lvl2pPr>
      <a:lvl3pPr marL="641985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35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10160" y="1850390"/>
            <a:ext cx="9164320" cy="973455"/>
          </a:xfrm>
        </p:spPr>
        <p:txBody>
          <a:bodyPr>
            <a:noAutofit/>
          </a:bodyPr>
          <a:lstStyle/>
          <a:p>
            <a:pPr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模块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足少阴经络与腧穴</a:t>
            </a:r>
            <a:endParaRPr lang="zh-CN" altLang="zh-CN" sz="4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10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足少阴经络与腧穴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1764030" y="4095750"/>
            <a:ext cx="3281680" cy="3200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 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足少阴腧穴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764030" y="1511935"/>
            <a:ext cx="5684520" cy="2114550"/>
            <a:chOff x="736" y="2430"/>
            <a:chExt cx="8952" cy="3330"/>
          </a:xfrm>
        </p:grpSpPr>
        <p:sp>
          <p:nvSpPr>
            <p:cNvPr id="4" name="标题 1"/>
            <p:cNvSpPr>
              <a:spLocks noGrp="1"/>
            </p:cNvSpPr>
            <p:nvPr/>
          </p:nvSpPr>
          <p:spPr>
            <a:xfrm>
              <a:off x="736" y="3585"/>
              <a:ext cx="5168" cy="856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lvl1pPr algn="ctr" defTabSz="685800" rtl="0" eaLnBrk="1" latinLnBrk="0" hangingPunct="1">
                <a:spcBef>
                  <a:spcPct val="0"/>
                </a:spcBef>
                <a:buNone/>
                <a:defRPr sz="3300" kern="1200">
                  <a:solidFill>
                    <a:srgbClr val="FFFFFF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zh-CN" altLang="en-US" sz="28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单元</a:t>
              </a:r>
              <a:r>
                <a:rPr lang="en-US" altLang="zh-CN" sz="28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 </a:t>
              </a:r>
              <a:r>
                <a:rPr lang="zh-CN" altLang="en-US" sz="28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足少阴经络</a:t>
              </a:r>
            </a:p>
          </p:txBody>
        </p:sp>
        <p:sp>
          <p:nvSpPr>
            <p:cNvPr id="3" name="标题 1"/>
            <p:cNvSpPr>
              <a:spLocks noGrp="1"/>
            </p:cNvSpPr>
            <p:nvPr/>
          </p:nvSpPr>
          <p:spPr>
            <a:xfrm>
              <a:off x="5840" y="2430"/>
              <a:ext cx="3848" cy="333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lvl1pPr algn="ctr" defTabSz="685800" rtl="0" eaLnBrk="1" latinLnBrk="0" hangingPunct="1">
                <a:spcBef>
                  <a:spcPct val="0"/>
                </a:spcBef>
                <a:buNone/>
                <a:defRPr sz="3300" kern="1200">
                  <a:solidFill>
                    <a:srgbClr val="FFFFFF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 fontAlgn="auto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足少阴经脉</a:t>
              </a:r>
            </a:p>
            <a:p>
              <a:pPr algn="ctr" fontAlgn="auto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足少阴络脉</a:t>
              </a:r>
            </a:p>
            <a:p>
              <a:pPr algn="ctr" fontAlgn="auto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足少阴经别</a:t>
              </a:r>
            </a:p>
            <a:p>
              <a:pPr algn="ctr" fontAlgn="auto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足少阴经筋</a:t>
              </a:r>
            </a:p>
          </p:txBody>
        </p:sp>
        <p:sp>
          <p:nvSpPr>
            <p:cNvPr id="5" name="左大括号 4"/>
            <p:cNvSpPr/>
            <p:nvPr/>
          </p:nvSpPr>
          <p:spPr>
            <a:xfrm>
              <a:off x="6066" y="2512"/>
              <a:ext cx="190" cy="3022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10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足少阴经络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8051165" cy="546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模块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10 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足少阴经络与腧穴</a:t>
            </a:r>
            <a:r>
              <a:rPr lang="en-US" altLang="zh-CN" sz="2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第一节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</a:t>
            </a: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一、足少阴经脉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899160" y="244475"/>
            <a:ext cx="386080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algn="ctr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（一）经脉循行</a:t>
            </a:r>
          </a:p>
        </p:txBody>
      </p:sp>
      <p:sp>
        <p:nvSpPr>
          <p:cNvPr id="16" name="内容占位符 2"/>
          <p:cNvSpPr txBox="1"/>
          <p:nvPr/>
        </p:nvSpPr>
        <p:spPr>
          <a:xfrm>
            <a:off x="179705" y="750570"/>
            <a:ext cx="6734175" cy="3116580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ts val="3500"/>
              </a:lnSpc>
              <a:buFont typeface="Symbol" panose="05050102010706020507" pitchFamily="18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》:</a:t>
            </a:r>
          </a:p>
          <a:p>
            <a:pPr marL="0" marR="0" lvl="0" indent="0" algn="l" defTabSz="914400" rtl="0"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肾足少阴之脉，起于小指之下，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邪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走足心，出于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然骨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之下，循内踝之后，别入跟中，以上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腨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内，出腘内廉，上股内后廉，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贯脊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属肾，络膀胱。</a:t>
            </a:r>
          </a:p>
          <a:p>
            <a:pPr marL="0" marR="0" lvl="0" indent="0" algn="l" defTabSz="914400" rtl="0"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其直者，从肾上贯肝膈，入肺中，循喉咙，挟舌本。</a:t>
            </a:r>
          </a:p>
          <a:p>
            <a:pPr marL="0" marR="0" lvl="0" indent="0" algn="l" defTabSz="914400" rtl="0" fontAlgn="auto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其支者，从肺出，络心，注胸中。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8134" y="3995162"/>
            <a:ext cx="3584684" cy="1076325"/>
          </a:xfrm>
          <a:prstGeom prst="rect">
            <a:avLst/>
          </a:prstGeom>
          <a:solidFill>
            <a:srgbClr val="F0E3D2"/>
          </a:solidFill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邪：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通</a:t>
            </a:r>
            <a:r>
              <a:rPr lang="en-US" altLang="zh-CN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</a:t>
            </a:r>
            <a:r>
              <a:rPr lang="en-US" altLang="zh-CN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fontAlgn="auto"/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然骨：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指内踝前突起的舟骨粗隆。</a:t>
            </a:r>
          </a:p>
          <a:p>
            <a:pPr fontAlgn="auto"/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腨：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参见足太阴经脉循行注。</a:t>
            </a:r>
          </a:p>
          <a:p>
            <a:pPr fontAlgn="auto"/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贯脊：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贯穿脊柱。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460" y="123825"/>
            <a:ext cx="1811655" cy="42310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971550" y="267335"/>
            <a:ext cx="3712210" cy="53784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ctr" defTabSz="914400" eaLnBrk="0" hangingPunct="0">
              <a:lnSpc>
                <a:spcPts val="4000"/>
              </a:lnSpc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（二）经脉病候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255905" y="805180"/>
            <a:ext cx="8632825" cy="3180715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ts val="3500"/>
              </a:lnSpc>
              <a:spcBef>
                <a:spcPts val="0"/>
              </a:spcBef>
              <a:buNone/>
            </a:pP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《灵枢·经脉》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</a:p>
          <a:p>
            <a:pPr marL="0" indent="0" fontAlgn="auto">
              <a:lnSpc>
                <a:spcPts val="3500"/>
              </a:lnSpc>
              <a:spcBef>
                <a:spcPts val="0"/>
              </a:spcBef>
              <a:buNone/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是动则病，饥不欲食，面如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漆柴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，咳唾则有血，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喝喝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而喘，坐而欲起，目</a:t>
            </a:r>
            <a:r>
              <a:rPr lang="en-US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[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目巟</a:t>
            </a:r>
            <a:r>
              <a:rPr lang="en-US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] [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目巟</a:t>
            </a:r>
            <a:r>
              <a:rPr lang="en-US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]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如无所见，心如悬若饥状，气不足则善恐，心惕惕如人将捕之，是为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骨厥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marL="0" indent="0" fontAlgn="auto">
              <a:lnSpc>
                <a:spcPts val="3500"/>
              </a:lnSpc>
              <a:spcBef>
                <a:spcPts val="0"/>
              </a:spcBef>
              <a:buNone/>
            </a:pP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是主肾所生病者，口热、舌干、咽肿，上气，嗌干及痛，烦心，心痛，黄疸，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肠澼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，脊、股内后廉痛，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痿、厥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，嗜卧，足下热而痛。</a:t>
            </a:r>
          </a:p>
        </p:txBody>
      </p:sp>
      <p:sp>
        <p:nvSpPr>
          <p:cNvPr id="8" name="矩形 7"/>
          <p:cNvSpPr/>
          <p:nvPr/>
        </p:nvSpPr>
        <p:spPr>
          <a:xfrm>
            <a:off x="252095" y="4067175"/>
            <a:ext cx="5914390" cy="1076325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漆柴：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形容病者面色发黑，如漆如炭。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喝喝：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形容气喘声。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目巟</a:t>
            </a:r>
            <a:r>
              <a:rPr lang="en-US" altLang="zh-CN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目巟：</a:t>
            </a:r>
            <a:r>
              <a:rPr lang="zh-CN" altLang="en-US" sz="1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音荒，指视物不清。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骨厥：</a:t>
            </a:r>
            <a:r>
              <a:rPr lang="zh-CN" altLang="en-US" sz="1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肾主骨，指本经气血厥逆而出现的症候。</a:t>
            </a:r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肠澼：</a:t>
            </a:r>
            <a:r>
              <a:rPr lang="zh-CN" altLang="en-US" sz="1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澼，音僻，肠间水也。此指泄泻。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痿厥：</a:t>
            </a:r>
            <a:r>
              <a:rPr lang="zh-CN" altLang="en-US" sz="1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痿，指下肢软弱；厥，指厥冷。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二、足少阴络脉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63600" y="308610"/>
            <a:ext cx="8051165" cy="546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模块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10 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足少阴经络与腧穴</a:t>
            </a:r>
            <a:r>
              <a:rPr lang="en-US" altLang="zh-CN" sz="2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第一节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/>
          <p:nvPr/>
        </p:nvSpPr>
        <p:spPr>
          <a:xfrm>
            <a:off x="971550" y="267335"/>
            <a:ext cx="2952115" cy="59499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足少阴络脉</a:t>
            </a:r>
          </a:p>
        </p:txBody>
      </p:sp>
      <p:sp>
        <p:nvSpPr>
          <p:cNvPr id="9" name="内容占位符 2"/>
          <p:cNvSpPr txBox="1"/>
          <p:nvPr/>
        </p:nvSpPr>
        <p:spPr>
          <a:xfrm>
            <a:off x="322580" y="1562100"/>
            <a:ext cx="6595110" cy="22396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ts val="35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Droid Serif" panose="02020600060500020200" pitchFamily="18" charset="0"/>
              </a:rPr>
              <a:t>《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Droid Serif" panose="02020600060500020200" pitchFamily="18" charset="0"/>
              </a:rPr>
              <a:t>灵枢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Droid Serif" panose="02020600060500020200" pitchFamily="18" charset="0"/>
              </a:rPr>
              <a:t>·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Droid Serif" panose="02020600060500020200" pitchFamily="18" charset="0"/>
              </a:rPr>
              <a:t>经脉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Droid Serif" panose="02020600060500020200" pitchFamily="18" charset="0"/>
              </a:rPr>
              <a:t>》:</a:t>
            </a:r>
          </a:p>
          <a:p>
            <a:pPr marL="0" indent="0" fontAlgn="auto">
              <a:lnSpc>
                <a:spcPts val="35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Droid Serif" panose="02020600060500020200" pitchFamily="18" charset="0"/>
              </a:rPr>
              <a:t>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Droid Serif" panose="02020600060500020200" pitchFamily="18" charset="0"/>
              </a:rPr>
              <a:t>足少阴之别，名曰大钟，当踝后绕跟，别走太阳；其别者，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并经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Droid Serif" panose="02020600060500020200" pitchFamily="18" charset="0"/>
              </a:rPr>
              <a:t>上走于心包下，外贯腰脊。</a:t>
            </a:r>
          </a:p>
          <a:p>
            <a:pPr marL="0" indent="0" fontAlgn="auto">
              <a:lnSpc>
                <a:spcPts val="35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Droid Serif" panose="02020600060500020200" pitchFamily="18" charset="0"/>
              </a:rPr>
              <a:t> 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Droid Serif" panose="02020600060500020200" pitchFamily="18" charset="0"/>
              </a:rPr>
              <a:t>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Droid Serif" panose="02020600060500020200" pitchFamily="18" charset="0"/>
              </a:rPr>
              <a:t>其病：气逆则烦闷。实，则闭癃；虚，则腰痛。取之所别也。</a:t>
            </a:r>
          </a:p>
        </p:txBody>
      </p:sp>
      <p:sp>
        <p:nvSpPr>
          <p:cNvPr id="10" name="矩形 9"/>
          <p:cNvSpPr/>
          <p:nvPr/>
        </p:nvSpPr>
        <p:spPr>
          <a:xfrm>
            <a:off x="322580" y="3938270"/>
            <a:ext cx="2181225" cy="337185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并经：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与经脉一起。</a:t>
            </a: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379335" y="71755"/>
            <a:ext cx="1490345" cy="43668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三、足少阴经别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63600" y="308610"/>
            <a:ext cx="8051165" cy="546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模块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10 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足少阴经络与腧穴</a:t>
            </a:r>
            <a:r>
              <a:rPr lang="en-US" altLang="zh-CN" sz="2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第一节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1"/>
          <p:cNvSpPr txBox="1"/>
          <p:nvPr/>
        </p:nvSpPr>
        <p:spPr>
          <a:xfrm>
            <a:off x="1043305" y="254635"/>
            <a:ext cx="2549525" cy="59753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足少阴经别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359669" y="1635110"/>
            <a:ext cx="5324792" cy="1886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ts val="35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灵枢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经别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》:</a:t>
            </a:r>
          </a:p>
          <a:p>
            <a:pPr fontAlgn="auto">
              <a:lnSpc>
                <a:spcPts val="35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足少阴之正，至腘中，别走太阳而合，上至肾，当十四椎出属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带脉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；直者系舌本，复出于项，合于太阳。</a:t>
            </a:r>
          </a:p>
        </p:txBody>
      </p:sp>
      <p:sp>
        <p:nvSpPr>
          <p:cNvPr id="17" name="矩形: 圆角 16"/>
          <p:cNvSpPr/>
          <p:nvPr/>
        </p:nvSpPr>
        <p:spPr>
          <a:xfrm>
            <a:off x="2699404" y="1783568"/>
            <a:ext cx="377432" cy="1589529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灵枢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·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经别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419475" y="3723005"/>
            <a:ext cx="3989070" cy="337185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带脉：</a:t>
            </a:r>
            <a:r>
              <a:rPr lang="zh-CN" altLang="en-US" sz="1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从第十四椎（第二腰椎）处横出。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55" y="771512"/>
            <a:ext cx="1624322" cy="43315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四、足少阴经筋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63600" y="308610"/>
            <a:ext cx="8051165" cy="546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模块</a:t>
            </a:r>
            <a:r>
              <a:rPr lang="en-US" altLang="zh-CN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10 </a:t>
            </a:r>
            <a:r>
              <a:rPr lang="zh-CN" altLang="en-US" sz="32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足少阴经络与腧穴</a:t>
            </a:r>
            <a:r>
              <a:rPr lang="en-US" altLang="zh-CN" sz="28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第一节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415" y="195580"/>
            <a:ext cx="2173605" cy="4088765"/>
          </a:xfrm>
          <a:prstGeom prst="rect">
            <a:avLst/>
          </a:prstGeom>
        </p:spPr>
      </p:pic>
      <p:cxnSp>
        <p:nvCxnSpPr>
          <p:cNvPr id="31" name="直接连接符 30"/>
          <p:cNvCxnSpPr/>
          <p:nvPr/>
        </p:nvCxnSpPr>
        <p:spPr>
          <a:xfrm>
            <a:off x="520004" y="2957368"/>
            <a:ext cx="696527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图片 19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  <p:sp>
        <p:nvSpPr>
          <p:cNvPr id="10" name="标题 1"/>
          <p:cNvSpPr txBox="1"/>
          <p:nvPr/>
        </p:nvSpPr>
        <p:spPr>
          <a:xfrm>
            <a:off x="970915" y="281940"/>
            <a:ext cx="2809240" cy="57467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ctr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足少阴经筋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2652" y="679259"/>
            <a:ext cx="6552728" cy="3681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ts val="3500"/>
              </a:lnSpc>
            </a:pP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《灵枢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经筋》：</a:t>
            </a:r>
          </a:p>
          <a:p>
            <a:pPr fontAlgn="auto">
              <a:lnSpc>
                <a:spcPts val="3500"/>
              </a:lnSpc>
            </a:pP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足少阴之筋，起于小指之下，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入足心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，并太阴之经，邪走内踝之下，结于踵；与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足太阳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之筋合，而上结于内辅骨之下；并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太阴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之经筋而上，循阴股，结于阴器。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循膂内挟脊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，上至项，结于枕骨，与足太阳之筋合。</a:t>
            </a:r>
          </a:p>
          <a:p>
            <a:pPr fontAlgn="auto">
              <a:lnSpc>
                <a:spcPts val="3500"/>
              </a:lnSpc>
            </a:pP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其病：足下转筋，及所过而结者皆痛及转筋。病在此者，主痫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瘈及痉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，在外者不能俯，在内者不能仰。故阳病者腰反折，不能俯；阴病者，不能仰。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6835" y="4372610"/>
            <a:ext cx="6109335" cy="737235"/>
          </a:xfrm>
          <a:prstGeom prst="rect">
            <a:avLst/>
          </a:prstGeom>
          <a:solidFill>
            <a:srgbClr val="F0E3D2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入足心：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三字原无，据</a:t>
            </a:r>
            <a:r>
              <a:rPr lang="en-US" altLang="zh-CN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甲乙</a:t>
            </a:r>
            <a:r>
              <a:rPr lang="en-US" altLang="zh-CN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补。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足太阳：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原文为“太阳”二字，据</a:t>
            </a:r>
            <a:r>
              <a:rPr lang="en-US" altLang="zh-CN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太素</a:t>
            </a:r>
            <a:r>
              <a:rPr lang="en-US" altLang="zh-CN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补。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太阴：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此指足太阴。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循膂内挟脊：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原作“循脊内挟膂”，据</a:t>
            </a:r>
            <a:r>
              <a:rPr lang="en-US" altLang="zh-CN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甲乙经</a:t>
            </a:r>
            <a:r>
              <a:rPr lang="en-US" altLang="zh-CN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改。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瘈及痉：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瘈，原作瘛，音制。瘛疭，手足抽搐。痉：痉挛强直。</a:t>
            </a:r>
            <a:endParaRPr lang="zh-CN" altLang="en-US" sz="1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/>
        </p:nvSpPr>
        <p:spPr>
          <a:xfrm>
            <a:off x="-20320" y="185166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足少阴腧穴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10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305" y="80010"/>
            <a:ext cx="1988185" cy="434022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323850" y="1275715"/>
            <a:ext cx="5923280" cy="1198880"/>
            <a:chOff x="126" y="1990"/>
            <a:chExt cx="9328" cy="1888"/>
          </a:xfrm>
        </p:grpSpPr>
        <p:sp>
          <p:nvSpPr>
            <p:cNvPr id="12" name="内容占位符 2"/>
            <p:cNvSpPr txBox="1"/>
            <p:nvPr/>
          </p:nvSpPr>
          <p:spPr>
            <a:xfrm>
              <a:off x="126" y="2710"/>
              <a:ext cx="3179" cy="710"/>
            </a:xfrm>
            <a:prstGeom prst="rect">
              <a:avLst/>
            </a:prstGeom>
          </p:spPr>
          <p:txBody>
            <a:bodyPr/>
            <a:lstStyle>
              <a:lvl1pPr marL="205740" indent="-205740" algn="l" defTabSz="685800" rtl="0" eaLnBrk="1" latinLnBrk="0" hangingPunct="1">
                <a:spcBef>
                  <a:spcPct val="15000"/>
                </a:spcBef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8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1pPr>
              <a:lvl2pPr marL="432435" indent="-205740" algn="l" defTabSz="685800" rtl="0" eaLnBrk="1" latinLnBrk="0" hangingPunct="1">
                <a:spcBef>
                  <a:spcPct val="15000"/>
                </a:spcBef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65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2pPr>
              <a:lvl3pPr marL="641985" indent="-171450" algn="l" defTabSz="685800" rtl="0" eaLnBrk="1" latinLnBrk="0" hangingPunct="1">
                <a:spcBef>
                  <a:spcPct val="15000"/>
                </a:spcBef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5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3pPr>
              <a:lvl4pPr marL="857250" indent="-171450" algn="l" defTabSz="685800" rtl="0" eaLnBrk="1" latinLnBrk="0" hangingPunct="1">
                <a:spcBef>
                  <a:spcPct val="15000"/>
                </a:spcBef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35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4pPr>
              <a:lvl5pPr marL="1097280" indent="-171450" algn="l" defTabSz="685800" rtl="0" eaLnBrk="1" latinLnBrk="0" hangingPunct="1">
                <a:spcBef>
                  <a:spcPct val="15000"/>
                </a:spcBef>
                <a:buClr>
                  <a:schemeClr val="accent1"/>
                </a:buClr>
                <a:buSzPct val="100000"/>
                <a:buFont typeface="Symbol" panose="05050102010706020507" pitchFamily="18" charset="2"/>
                <a:buChar char=""/>
                <a:defRPr sz="120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5pPr>
              <a:lvl6pPr marL="1337310" indent="-171450" algn="l" defTabSz="685800" rtl="0" eaLnBrk="1" latinLnBrk="0" hangingPunct="1">
                <a:spcBef>
                  <a:spcPct val="58000"/>
                </a:spcBef>
                <a:buClr>
                  <a:schemeClr val="accent1"/>
                </a:buClr>
                <a:buFont typeface="Symbol" panose="05050102010706020507" pitchFamily="18" charset="2"/>
                <a:buChar char="*"/>
                <a:defRPr sz="105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6pPr>
              <a:lvl7pPr marL="1577340" indent="-171450" algn="l" defTabSz="685800" rtl="0" eaLnBrk="1" latinLnBrk="0" hangingPunct="1">
                <a:spcBef>
                  <a:spcPct val="58000"/>
                </a:spcBef>
                <a:buClr>
                  <a:schemeClr val="accent1"/>
                </a:buClr>
                <a:buFont typeface="Symbol" panose="05050102010706020507" pitchFamily="18" charset="2"/>
                <a:buChar char="*"/>
                <a:defRPr sz="105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7pPr>
              <a:lvl8pPr marL="1818005" indent="-171450" algn="l" defTabSz="685800" rtl="0" eaLnBrk="1" latinLnBrk="0" hangingPunct="1">
                <a:spcBef>
                  <a:spcPct val="58000"/>
                </a:spcBef>
                <a:buClr>
                  <a:schemeClr val="accent1"/>
                </a:buClr>
                <a:buFont typeface="Symbol" panose="05050102010706020507" pitchFamily="18" charset="2"/>
                <a:buChar char="*"/>
                <a:defRPr sz="105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8pPr>
              <a:lvl9pPr marL="2058035" indent="-171450" algn="l" defTabSz="685800" rtl="0" eaLnBrk="1" latinLnBrk="0" hangingPunct="1">
                <a:spcBef>
                  <a:spcPct val="58000"/>
                </a:spcBef>
                <a:buClr>
                  <a:schemeClr val="accent1"/>
                </a:buClr>
                <a:buFont typeface="Symbol" panose="05050102010706020507" pitchFamily="18" charset="2"/>
                <a:buChar char="*"/>
                <a:defRPr sz="1050" kern="120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本经一侧</a:t>
              </a:r>
              <a:r>
                <a:rPr lang="en-US" altLang="zh-CN" sz="24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27</a:t>
              </a: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穴</a:t>
              </a:r>
              <a:endPara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3458" y="1990"/>
              <a:ext cx="5997" cy="18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10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穴分布于下肢内侧面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17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穴分布于胸腹第一侧线</a:t>
              </a:r>
            </a:p>
          </p:txBody>
        </p:sp>
        <p:sp>
          <p:nvSpPr>
            <p:cNvPr id="14" name="左大括号 13"/>
            <p:cNvSpPr/>
            <p:nvPr/>
          </p:nvSpPr>
          <p:spPr>
            <a:xfrm>
              <a:off x="3305" y="2576"/>
              <a:ext cx="153" cy="978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内容占位符 2"/>
          <p:cNvSpPr txBox="1"/>
          <p:nvPr/>
        </p:nvSpPr>
        <p:spPr>
          <a:xfrm>
            <a:off x="323850" y="2498090"/>
            <a:ext cx="6053455" cy="23171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ts val="3500"/>
              </a:lnSpc>
              <a:spcBef>
                <a:spcPts val="0"/>
              </a:spcBef>
              <a:buNone/>
            </a:pP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涌泉、然谷、太溪、大钟、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水泉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、照海、复溜、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交信、筑宾、阴谷、横骨、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大赫、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气穴、四满、中注、肓俞、商曲、石关、阴都、腹通谷、幽门、步廊、神封、灵墟、神藏、彧中、俞府。</a:t>
            </a:r>
          </a:p>
        </p:txBody>
      </p:sp>
      <p:sp>
        <p:nvSpPr>
          <p:cNvPr id="3" name="矩形 2"/>
          <p:cNvSpPr/>
          <p:nvPr/>
        </p:nvSpPr>
        <p:spPr>
          <a:xfrm>
            <a:off x="863600" y="236855"/>
            <a:ext cx="6339205" cy="528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模块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10 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足少阴经络与腧穴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zh-CN" altLang="en-US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第二节</a:t>
            </a:r>
            <a:r>
              <a: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足少阴腧穴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305" y="80010"/>
            <a:ext cx="1988185" cy="4340225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983615" y="1851660"/>
            <a:ext cx="4878070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分布于下肢内侧面（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10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穴）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5" name="内容占位符 2"/>
          <p:cNvSpPr txBox="1"/>
          <p:nvPr/>
        </p:nvSpPr>
        <p:spPr>
          <a:xfrm>
            <a:off x="395605" y="2787650"/>
            <a:ext cx="6053455" cy="9582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涌泉、然谷、太溪、大钟、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水泉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、照海、复溜、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交信、筑宾、阴谷。</a:t>
            </a:r>
          </a:p>
        </p:txBody>
      </p:sp>
      <p:sp>
        <p:nvSpPr>
          <p:cNvPr id="3" name="矩形 2"/>
          <p:cNvSpPr/>
          <p:nvPr/>
        </p:nvSpPr>
        <p:spPr>
          <a:xfrm>
            <a:off x="863600" y="236855"/>
            <a:ext cx="6339205" cy="528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模块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10 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足少阴经络与腧穴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zh-CN" altLang="en-US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第二节</a:t>
            </a:r>
            <a:r>
              <a: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足少阴腧穴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235148" y="707165"/>
            <a:ext cx="5472159" cy="1640458"/>
            <a:chOff x="1315588" y="1470132"/>
            <a:chExt cx="4992793" cy="2253912"/>
          </a:xfrm>
        </p:grpSpPr>
        <p:sp>
          <p:nvSpPr>
            <p:cNvPr id="28" name="文本框 27"/>
            <p:cNvSpPr txBox="1"/>
            <p:nvPr/>
          </p:nvSpPr>
          <p:spPr>
            <a:xfrm>
              <a:off x="1315588" y="2076839"/>
              <a:ext cx="4992793" cy="1647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屈足卷趾时足心最凹陷中。取法：当足底第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、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趾蹼缘与足跟连线的前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与后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的交点处。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00566" y="2232660"/>
            <a:ext cx="5757118" cy="2058805"/>
            <a:chOff x="1273708" y="1725817"/>
            <a:chExt cx="5009550" cy="2745073"/>
          </a:xfrm>
        </p:grpSpPr>
        <p:sp>
          <p:nvSpPr>
            <p:cNvPr id="34" name="文本框 33"/>
            <p:cNvSpPr txBox="1"/>
            <p:nvPr/>
          </p:nvSpPr>
          <p:spPr>
            <a:xfrm>
              <a:off x="1290465" y="2378010"/>
              <a:ext cx="4992793" cy="2092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发热，心烦，惊风。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fontAlgn="auto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咽喉肿痛，咳嗽，气喘。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fontAlgn="auto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便秘，小便不利。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fontAlgn="auto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足心热，腰脊痛。 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73708" y="1725817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77595" y="267335"/>
            <a:ext cx="437388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algn="ctr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涌泉*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(KI1)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井穴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00566" y="4156836"/>
            <a:ext cx="4696475" cy="891294"/>
            <a:chOff x="345" y="6332"/>
            <a:chExt cx="7396" cy="1404"/>
          </a:xfrm>
        </p:grpSpPr>
        <p:sp>
          <p:nvSpPr>
            <p:cNvPr id="24" name="文本框 23"/>
            <p:cNvSpPr txBox="1"/>
            <p:nvPr/>
          </p:nvSpPr>
          <p:spPr>
            <a:xfrm>
              <a:off x="345" y="6332"/>
              <a:ext cx="7365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76" y="7011"/>
              <a:ext cx="7365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0.5~1.0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438265" y="86995"/>
            <a:ext cx="2644140" cy="4291330"/>
            <a:chOff x="10139" y="137"/>
            <a:chExt cx="4164" cy="6758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139" y="137"/>
              <a:ext cx="4164" cy="6758"/>
            </a:xfrm>
            <a:prstGeom prst="rect">
              <a:avLst/>
            </a:prstGeom>
          </p:spPr>
        </p:pic>
        <p:sp>
          <p:nvSpPr>
            <p:cNvPr id="21" name="文本框 7"/>
            <p:cNvSpPr txBox="1"/>
            <p:nvPr/>
          </p:nvSpPr>
          <p:spPr>
            <a:xfrm>
              <a:off x="10214" y="2931"/>
              <a:ext cx="722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涌泉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17904" y="951664"/>
            <a:ext cx="4734046" cy="942591"/>
            <a:chOff x="1302871" y="1470132"/>
            <a:chExt cx="4992793" cy="1295076"/>
          </a:xfrm>
        </p:grpSpPr>
        <p:sp>
          <p:nvSpPr>
            <p:cNvPr id="28" name="文本框 27"/>
            <p:cNvSpPr txBox="1"/>
            <p:nvPr/>
          </p:nvSpPr>
          <p:spPr>
            <a:xfrm>
              <a:off x="1302871" y="2132674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足舟骨粗隆下方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赤白肉际处。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67307" y="1755543"/>
            <a:ext cx="5572845" cy="2781450"/>
            <a:chOff x="1265234" y="1650022"/>
            <a:chExt cx="4992793" cy="3708601"/>
          </a:xfrm>
        </p:grpSpPr>
        <p:sp>
          <p:nvSpPr>
            <p:cNvPr id="34" name="文本框 33"/>
            <p:cNvSpPr txBox="1"/>
            <p:nvPr/>
          </p:nvSpPr>
          <p:spPr>
            <a:xfrm>
              <a:off x="1265234" y="2280857"/>
              <a:ext cx="4992793" cy="30777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咳血，咽喉肿痛。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消渴，黄疸，泄泻。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月经不调，阴挺，阴痒，遗精，阳痿。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小儿脐风。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⑤ 足跗肿痛。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650022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3305" y="271780"/>
            <a:ext cx="433578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algn="ctr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然谷*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(KI2)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荥穴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67307" y="4090602"/>
            <a:ext cx="4127237" cy="892782"/>
            <a:chOff x="617" y="5935"/>
            <a:chExt cx="6500" cy="1406"/>
          </a:xfrm>
        </p:grpSpPr>
        <p:sp>
          <p:nvSpPr>
            <p:cNvPr id="24" name="文本框 23"/>
            <p:cNvSpPr txBox="1"/>
            <p:nvPr/>
          </p:nvSpPr>
          <p:spPr>
            <a:xfrm>
              <a:off x="617" y="5935"/>
              <a:ext cx="6371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46" y="6616"/>
              <a:ext cx="6371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0.5~1.0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447001" y="1563638"/>
            <a:ext cx="3621433" cy="2398762"/>
            <a:chOff x="8245" y="1486"/>
            <a:chExt cx="6036" cy="4754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245" y="1486"/>
              <a:ext cx="6037" cy="4754"/>
            </a:xfrm>
            <a:prstGeom prst="rect">
              <a:avLst/>
            </a:prstGeom>
          </p:spPr>
        </p:pic>
        <p:sp>
          <p:nvSpPr>
            <p:cNvPr id="21" name="文本框 7"/>
            <p:cNvSpPr txBox="1"/>
            <p:nvPr/>
          </p:nvSpPr>
          <p:spPr>
            <a:xfrm>
              <a:off x="11706" y="5839"/>
              <a:ext cx="704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然谷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56252" y="886804"/>
            <a:ext cx="4688405" cy="948695"/>
            <a:chOff x="1285526" y="1470132"/>
            <a:chExt cx="5075778" cy="1303463"/>
          </a:xfrm>
        </p:grpSpPr>
        <p:sp>
          <p:nvSpPr>
            <p:cNvPr id="28" name="文本框 27"/>
            <p:cNvSpPr txBox="1"/>
            <p:nvPr/>
          </p:nvSpPr>
          <p:spPr>
            <a:xfrm>
              <a:off x="1285526" y="2141061"/>
              <a:ext cx="5075778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内踝尖与跟腱之间的凹陷中。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56252" y="1763775"/>
            <a:ext cx="4835677" cy="2454959"/>
            <a:chOff x="1294802" y="2264218"/>
            <a:chExt cx="4992793" cy="3273279"/>
          </a:xfrm>
        </p:grpSpPr>
        <p:sp>
          <p:nvSpPr>
            <p:cNvPr id="34" name="文本框 33"/>
            <p:cNvSpPr txBox="1"/>
            <p:nvPr/>
          </p:nvSpPr>
          <p:spPr>
            <a:xfrm>
              <a:off x="1294802" y="2952174"/>
              <a:ext cx="4992793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遗精，阳痿，月经不调。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咳嗽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气喘，咳血，胸痛。咽喉肿痛，齿痛。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消渴，便秘。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腰背痛，下肢冷痛。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23705" y="2264218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186815" y="200025"/>
            <a:ext cx="502729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太溪*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(KI3)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输穴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原穴</a:t>
            </a: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kumimoji="1" lang="zh-CN" altLang="en-US" sz="36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56252" y="4155926"/>
            <a:ext cx="4040315" cy="920988"/>
            <a:chOff x="622" y="5660"/>
            <a:chExt cx="6363" cy="1450"/>
          </a:xfrm>
        </p:grpSpPr>
        <p:sp>
          <p:nvSpPr>
            <p:cNvPr id="24" name="文本框 23"/>
            <p:cNvSpPr txBox="1"/>
            <p:nvPr/>
          </p:nvSpPr>
          <p:spPr>
            <a:xfrm>
              <a:off x="622" y="5660"/>
              <a:ext cx="6207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78" y="6385"/>
              <a:ext cx="6207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0.5~1.0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235575" y="1373084"/>
            <a:ext cx="3898900" cy="2589315"/>
            <a:chOff x="8245" y="1486"/>
            <a:chExt cx="6140" cy="4754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245" y="1486"/>
              <a:ext cx="6037" cy="4754"/>
            </a:xfrm>
            <a:prstGeom prst="rect">
              <a:avLst/>
            </a:prstGeom>
          </p:spPr>
        </p:pic>
        <p:sp>
          <p:nvSpPr>
            <p:cNvPr id="21" name="文本框 7"/>
            <p:cNvSpPr txBox="1"/>
            <p:nvPr/>
          </p:nvSpPr>
          <p:spPr>
            <a:xfrm>
              <a:off x="13711" y="3029"/>
              <a:ext cx="674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太溪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64152" y="1172210"/>
            <a:ext cx="6784112" cy="1294385"/>
            <a:chOff x="1283869" y="1470132"/>
            <a:chExt cx="4992793" cy="1845486"/>
          </a:xfrm>
        </p:grpSpPr>
        <p:sp>
          <p:nvSpPr>
            <p:cNvPr id="28" name="文本框 27"/>
            <p:cNvSpPr txBox="1"/>
            <p:nvPr/>
          </p:nvSpPr>
          <p:spPr>
            <a:xfrm>
              <a:off x="1283869" y="2132313"/>
              <a:ext cx="4992793" cy="11833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内踝后下方，跟骨上缘，跟腱附着部前缘凹陷中。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866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74531" y="2051622"/>
            <a:ext cx="5379613" cy="2046941"/>
            <a:chOff x="1288596" y="1551338"/>
            <a:chExt cx="5075217" cy="2729256"/>
          </a:xfrm>
        </p:grpSpPr>
        <p:sp>
          <p:nvSpPr>
            <p:cNvPr id="34" name="文本框 33"/>
            <p:cNvSpPr txBox="1"/>
            <p:nvPr/>
          </p:nvSpPr>
          <p:spPr>
            <a:xfrm>
              <a:off x="1371020" y="2187713"/>
              <a:ext cx="4992793" cy="2092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癃闭，便秘。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咳血，气喘。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痴呆，嗜卧。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腰背痛，足跟痛。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551338"/>
              <a:ext cx="2530686" cy="7094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115060" y="271780"/>
            <a:ext cx="431165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大钟*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(KI4)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络穴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64152" y="4155926"/>
            <a:ext cx="4362885" cy="895985"/>
            <a:chOff x="259" y="5358"/>
            <a:chExt cx="6871" cy="1411"/>
          </a:xfrm>
        </p:grpSpPr>
        <p:sp>
          <p:nvSpPr>
            <p:cNvPr id="24" name="文本框 23"/>
            <p:cNvSpPr txBox="1"/>
            <p:nvPr/>
          </p:nvSpPr>
          <p:spPr>
            <a:xfrm>
              <a:off x="259" y="5358"/>
              <a:ext cx="6793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37" y="6044"/>
              <a:ext cx="6793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0.3~0.5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310505" y="966470"/>
            <a:ext cx="3856990" cy="3018790"/>
            <a:chOff x="8363" y="1522"/>
            <a:chExt cx="6074" cy="4754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63" y="1522"/>
              <a:ext cx="6037" cy="4754"/>
            </a:xfrm>
            <a:prstGeom prst="rect">
              <a:avLst/>
            </a:prstGeom>
          </p:spPr>
        </p:pic>
        <p:sp>
          <p:nvSpPr>
            <p:cNvPr id="16" name="文本框 7"/>
            <p:cNvSpPr txBox="1"/>
            <p:nvPr/>
          </p:nvSpPr>
          <p:spPr>
            <a:xfrm>
              <a:off x="13765" y="3634"/>
              <a:ext cx="672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大钟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5172710" y="1203598"/>
            <a:ext cx="3971290" cy="2781662"/>
            <a:chOff x="8146" y="1522"/>
            <a:chExt cx="6254" cy="4754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146" y="1522"/>
              <a:ext cx="6254" cy="4754"/>
            </a:xfrm>
            <a:prstGeom prst="rect">
              <a:avLst/>
            </a:prstGeom>
          </p:spPr>
        </p:pic>
        <p:sp>
          <p:nvSpPr>
            <p:cNvPr id="19" name="文本框 7"/>
            <p:cNvSpPr txBox="1"/>
            <p:nvPr/>
          </p:nvSpPr>
          <p:spPr>
            <a:xfrm>
              <a:off x="13783" y="4026"/>
              <a:ext cx="617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水泉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00180" y="1095174"/>
            <a:ext cx="5395956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太溪直下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寸，跟骨结节内侧凹陷中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10592" y="2201781"/>
            <a:ext cx="5395956" cy="1822127"/>
            <a:chOff x="1288596" y="1650022"/>
            <a:chExt cx="4992793" cy="2429503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月经不调，痛经，阴挺，小便不利。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目视不明。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650022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2670" y="293370"/>
            <a:ext cx="425005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水泉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(KI5)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郄穴</a:t>
            </a:r>
            <a:endParaRPr kumimoji="1" lang="zh-CN" altLang="en-US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528" y="3795886"/>
            <a:ext cx="4024129" cy="1017905"/>
            <a:chOff x="672" y="5336"/>
            <a:chExt cx="6337" cy="1603"/>
          </a:xfrm>
        </p:grpSpPr>
        <p:sp>
          <p:nvSpPr>
            <p:cNvPr id="24" name="文本框 23"/>
            <p:cNvSpPr txBox="1"/>
            <p:nvPr/>
          </p:nvSpPr>
          <p:spPr>
            <a:xfrm>
              <a:off x="672" y="5336"/>
              <a:ext cx="6162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7" y="6214"/>
              <a:ext cx="6162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0.3~0.5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5003800" y="1038225"/>
            <a:ext cx="4140200" cy="3045460"/>
            <a:chOff x="7880" y="1635"/>
            <a:chExt cx="6520" cy="4796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80" y="1635"/>
              <a:ext cx="6520" cy="4754"/>
            </a:xfrm>
            <a:prstGeom prst="rect">
              <a:avLst/>
            </a:prstGeom>
          </p:spPr>
        </p:pic>
        <p:sp>
          <p:nvSpPr>
            <p:cNvPr id="20" name="文本框 7"/>
            <p:cNvSpPr txBox="1"/>
            <p:nvPr/>
          </p:nvSpPr>
          <p:spPr>
            <a:xfrm>
              <a:off x="12304" y="6092"/>
              <a:ext cx="873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照海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10128" y="887372"/>
            <a:ext cx="5674039" cy="1419193"/>
            <a:chOff x="1284179" y="1470132"/>
            <a:chExt cx="4992793" cy="1949904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内踝尖下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寸，内踝下缘边际凹陷中。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5822" y="1876972"/>
            <a:ext cx="4702241" cy="2119703"/>
            <a:chOff x="1288596" y="1745695"/>
            <a:chExt cx="4992793" cy="2826268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5"/>
              <a:ext cx="4992793" cy="2092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失眠，目赤肿痛，咽干，咽痛。② 月经不调，赤白带下，阴挺，癃闭，疝气。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癫痫。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115060" y="271780"/>
            <a:ext cx="696595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algn="ctr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照海*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(KI6)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八脉交会穴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通阴蹻脉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en-US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19776" y="3996675"/>
            <a:ext cx="3828631" cy="1017920"/>
            <a:chOff x="661" y="5729"/>
            <a:chExt cx="6029" cy="1603"/>
          </a:xfrm>
        </p:grpSpPr>
        <p:sp>
          <p:nvSpPr>
            <p:cNvPr id="24" name="文本框 23"/>
            <p:cNvSpPr txBox="1"/>
            <p:nvPr/>
          </p:nvSpPr>
          <p:spPr>
            <a:xfrm>
              <a:off x="661" y="5729"/>
              <a:ext cx="5972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8" y="6607"/>
              <a:ext cx="5972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0.5~0.8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89520" y="986309"/>
            <a:ext cx="5734403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内踝尖上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寸，跟腱的前缘。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22958" y="1994906"/>
            <a:ext cx="6087387" cy="1805956"/>
            <a:chOff x="1288596" y="1745695"/>
            <a:chExt cx="5054696" cy="2407941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992793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腹胀，泄泻。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多汗，无汗，水肿。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腰背痛，下肢痿痹。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795" y="267335"/>
            <a:ext cx="442785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复溜*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(KI7)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经穴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89535" y="3759835"/>
            <a:ext cx="4986097" cy="1028883"/>
            <a:chOff x="706" y="5356"/>
            <a:chExt cx="7852" cy="1620"/>
          </a:xfrm>
        </p:grpSpPr>
        <p:sp>
          <p:nvSpPr>
            <p:cNvPr id="24" name="文本框 23"/>
            <p:cNvSpPr txBox="1"/>
            <p:nvPr/>
          </p:nvSpPr>
          <p:spPr>
            <a:xfrm>
              <a:off x="706" y="5356"/>
              <a:ext cx="7718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0" y="6251"/>
              <a:ext cx="7718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0.5~1.0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218887" y="235612"/>
            <a:ext cx="2857577" cy="3921541"/>
            <a:chOff x="9772" y="44"/>
            <a:chExt cx="4635" cy="6616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772" y="44"/>
              <a:ext cx="4635" cy="6616"/>
            </a:xfrm>
            <a:prstGeom prst="rect">
              <a:avLst/>
            </a:prstGeom>
          </p:spPr>
        </p:pic>
        <p:sp>
          <p:nvSpPr>
            <p:cNvPr id="18" name="文本框 7"/>
            <p:cNvSpPr txBox="1"/>
            <p:nvPr/>
          </p:nvSpPr>
          <p:spPr>
            <a:xfrm>
              <a:off x="13655" y="4556"/>
              <a:ext cx="723" cy="36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复溜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04785" y="986309"/>
            <a:ext cx="5923905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内踝尖上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寸，胫骨内侧缘后际凹陷中。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22977" y="2334066"/>
            <a:ext cx="5734403" cy="1435573"/>
            <a:chOff x="1288596" y="1745695"/>
            <a:chExt cx="4776869" cy="1914097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1106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癃闭，疝气痛引股膝，月经不调。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泄泻，便秘。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795" y="200025"/>
            <a:ext cx="500443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交信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(KI8)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阴蹻脉郄穴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00550" y="3838607"/>
            <a:ext cx="4986110" cy="1028668"/>
            <a:chOff x="699" y="5480"/>
            <a:chExt cx="7852" cy="1620"/>
          </a:xfrm>
        </p:grpSpPr>
        <p:sp>
          <p:nvSpPr>
            <p:cNvPr id="24" name="文本框 23"/>
            <p:cNvSpPr txBox="1"/>
            <p:nvPr/>
          </p:nvSpPr>
          <p:spPr>
            <a:xfrm>
              <a:off x="699" y="5480"/>
              <a:ext cx="7718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33" y="6375"/>
              <a:ext cx="7718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0.5~1.0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72547" y="339718"/>
            <a:ext cx="2654376" cy="3896784"/>
            <a:chOff x="9869" y="103"/>
            <a:chExt cx="4565" cy="6792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869" y="103"/>
              <a:ext cx="4565" cy="6792"/>
            </a:xfrm>
            <a:prstGeom prst="rect">
              <a:avLst/>
            </a:prstGeom>
          </p:spPr>
        </p:pic>
        <p:sp>
          <p:nvSpPr>
            <p:cNvPr id="19" name="文本框 7"/>
            <p:cNvSpPr txBox="1"/>
            <p:nvPr/>
          </p:nvSpPr>
          <p:spPr>
            <a:xfrm>
              <a:off x="10983" y="4747"/>
              <a:ext cx="953" cy="3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交信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2808" y="1007450"/>
            <a:ext cx="5023735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太溪直上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寸，比目鱼肌与跟腱之间。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72473" y="1997494"/>
            <a:ext cx="5023735" cy="2175288"/>
            <a:chOff x="1288596" y="1745695"/>
            <a:chExt cx="4776869" cy="2900383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2092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癫痫，吐舌。 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呕吐。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疝气。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小腿疼痛。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115060" y="271780"/>
            <a:ext cx="506666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筑宾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(KI9)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阴维脉郄穴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43865" y="4053840"/>
            <a:ext cx="4378325" cy="1028700"/>
            <a:chOff x="699" y="5819"/>
            <a:chExt cx="6895" cy="1620"/>
          </a:xfrm>
        </p:grpSpPr>
        <p:sp>
          <p:nvSpPr>
            <p:cNvPr id="24" name="文本框 23"/>
            <p:cNvSpPr txBox="1"/>
            <p:nvPr/>
          </p:nvSpPr>
          <p:spPr>
            <a:xfrm>
              <a:off x="699" y="5819"/>
              <a:ext cx="6761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33" y="6714"/>
              <a:ext cx="6761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1.0~1.5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181185" y="273718"/>
            <a:ext cx="2833876" cy="4018697"/>
            <a:chOff x="9477" y="81"/>
            <a:chExt cx="4720" cy="6792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77" y="81"/>
              <a:ext cx="4565" cy="6792"/>
            </a:xfrm>
            <a:prstGeom prst="rect">
              <a:avLst/>
            </a:prstGeom>
          </p:spPr>
        </p:pic>
        <p:sp>
          <p:nvSpPr>
            <p:cNvPr id="19" name="文本框 7"/>
            <p:cNvSpPr txBox="1"/>
            <p:nvPr/>
          </p:nvSpPr>
          <p:spPr>
            <a:xfrm>
              <a:off x="13324" y="3937"/>
              <a:ext cx="873" cy="3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筑宾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7118" y="959127"/>
            <a:ext cx="4393190" cy="1422113"/>
            <a:chOff x="1281557" y="1470132"/>
            <a:chExt cx="4992793" cy="1953917"/>
          </a:xfrm>
        </p:grpSpPr>
        <p:sp>
          <p:nvSpPr>
            <p:cNvPr id="28" name="文本框 27"/>
            <p:cNvSpPr txBox="1"/>
            <p:nvPr/>
          </p:nvSpPr>
          <p:spPr>
            <a:xfrm>
              <a:off x="1281557" y="2283743"/>
              <a:ext cx="4992793" cy="1140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在腘窝内侧，屈膝时，当半腱肌肌腱与半膜肌肌腱之间。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2868" y="2258180"/>
            <a:ext cx="5423262" cy="1750372"/>
            <a:chOff x="1288596" y="1745695"/>
            <a:chExt cx="4992793" cy="2333830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阳痿，小便不利，月经不调，崩漏。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癫狂。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腰脊痛，少腹、前阴、膝股引痛。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3305" y="267335"/>
            <a:ext cx="43916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阴谷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(KI10)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合穴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07118" y="3974560"/>
            <a:ext cx="3934460" cy="1017905"/>
            <a:chOff x="628" y="5653"/>
            <a:chExt cx="6196" cy="1603"/>
          </a:xfrm>
        </p:grpSpPr>
        <p:sp>
          <p:nvSpPr>
            <p:cNvPr id="24" name="文本框 23"/>
            <p:cNvSpPr txBox="1"/>
            <p:nvPr/>
          </p:nvSpPr>
          <p:spPr>
            <a:xfrm>
              <a:off x="628" y="5653"/>
              <a:ext cx="6139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85" y="6531"/>
              <a:ext cx="6139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1.0~1.5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92090" y="0"/>
            <a:ext cx="2120900" cy="3040380"/>
            <a:chOff x="8334" y="0"/>
            <a:chExt cx="3340" cy="4788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34" y="0"/>
              <a:ext cx="3218" cy="4788"/>
            </a:xfrm>
            <a:prstGeom prst="rect">
              <a:avLst/>
            </a:prstGeom>
          </p:spPr>
        </p:pic>
        <p:sp>
          <p:nvSpPr>
            <p:cNvPr id="3" name="文本框 7"/>
            <p:cNvSpPr txBox="1"/>
            <p:nvPr/>
          </p:nvSpPr>
          <p:spPr>
            <a:xfrm>
              <a:off x="11056" y="591"/>
              <a:ext cx="619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阴谷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876415" y="2644140"/>
            <a:ext cx="2195830" cy="1798955"/>
            <a:chOff x="10829" y="4164"/>
            <a:chExt cx="3458" cy="2833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829" y="4164"/>
              <a:ext cx="3458" cy="2776"/>
            </a:xfrm>
            <a:prstGeom prst="rect">
              <a:avLst/>
            </a:prstGeom>
          </p:spPr>
        </p:pic>
        <p:sp>
          <p:nvSpPr>
            <p:cNvPr id="4" name="文本框 7"/>
            <p:cNvSpPr txBox="1"/>
            <p:nvPr/>
          </p:nvSpPr>
          <p:spPr>
            <a:xfrm>
              <a:off x="12077" y="6658"/>
              <a:ext cx="619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阴谷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305" y="80010"/>
            <a:ext cx="1988185" cy="4340225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187450" y="1635125"/>
            <a:ext cx="4801235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分布于胸腹第一侧线（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17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穴）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5" name="内容占位符 2"/>
          <p:cNvSpPr txBox="1"/>
          <p:nvPr/>
        </p:nvSpPr>
        <p:spPr>
          <a:xfrm>
            <a:off x="561340" y="2571750"/>
            <a:ext cx="6053455" cy="17335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横骨、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大赫、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气穴、四满、中注、肓俞、商曲、石关、阴都、腹通谷、幽门。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步廊、神封、灵墟、神藏、彧中、俞府。</a:t>
            </a:r>
          </a:p>
        </p:txBody>
      </p:sp>
      <p:sp>
        <p:nvSpPr>
          <p:cNvPr id="3" name="矩形 2"/>
          <p:cNvSpPr/>
          <p:nvPr/>
        </p:nvSpPr>
        <p:spPr>
          <a:xfrm>
            <a:off x="863600" y="236855"/>
            <a:ext cx="6339205" cy="528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模块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10 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足少阴经络与腧穴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zh-CN" altLang="en-US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第二节</a:t>
            </a:r>
            <a:r>
              <a:rPr lang="en-US" altLang="zh-CN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0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足少阴腧穴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55545" y="1012545"/>
            <a:ext cx="4483745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1484" y="2211710"/>
            <a:ext cx="4483745" cy="1435572"/>
            <a:chOff x="1288596" y="1745695"/>
            <a:chExt cx="4776869" cy="1914094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7"/>
              <a:ext cx="4714966" cy="11065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少腹胀痛，小便不利，遗尿，遗精，阳痿，疝气。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756337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横骨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(KI11)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足少阴经、冲脉交会穴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48310" y="3988435"/>
            <a:ext cx="3916680" cy="1028700"/>
            <a:chOff x="706" y="5038"/>
            <a:chExt cx="6168" cy="1620"/>
          </a:xfrm>
        </p:grpSpPr>
        <p:sp>
          <p:nvSpPr>
            <p:cNvPr id="24" name="文本框 23"/>
            <p:cNvSpPr txBox="1"/>
            <p:nvPr/>
          </p:nvSpPr>
          <p:spPr>
            <a:xfrm>
              <a:off x="706" y="5038"/>
              <a:ext cx="6034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0" y="5933"/>
              <a:ext cx="6034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1.0~1.5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948680" y="803275"/>
            <a:ext cx="3134995" cy="3488690"/>
            <a:chOff x="9334" y="380"/>
            <a:chExt cx="4971" cy="6379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334" y="380"/>
              <a:ext cx="4971" cy="6379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9468" y="5751"/>
              <a:ext cx="593" cy="39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横骨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70105" y="1020668"/>
            <a:ext cx="4708995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67062" y="2210598"/>
            <a:ext cx="4708995" cy="1435572"/>
            <a:chOff x="1288596" y="1745695"/>
            <a:chExt cx="4776869" cy="1914096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遗精，阳痿，阴挺，带下，阴囊挛缩。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3305" y="271780"/>
            <a:ext cx="706755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大赫*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(KI12) 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足少阴经、冲脉交会穴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67062" y="3937372"/>
            <a:ext cx="4108924" cy="1028328"/>
            <a:chOff x="578" y="5071"/>
            <a:chExt cx="6471" cy="1619"/>
          </a:xfrm>
        </p:grpSpPr>
        <p:sp>
          <p:nvSpPr>
            <p:cNvPr id="24" name="文本框 23"/>
            <p:cNvSpPr txBox="1"/>
            <p:nvPr/>
          </p:nvSpPr>
          <p:spPr>
            <a:xfrm>
              <a:off x="578" y="5071"/>
              <a:ext cx="6337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2" y="5965"/>
              <a:ext cx="6337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1.0~1.5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868670" y="772160"/>
            <a:ext cx="2834640" cy="3638550"/>
            <a:chOff x="9242" y="1216"/>
            <a:chExt cx="4464" cy="5730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242" y="1216"/>
              <a:ext cx="4465" cy="5731"/>
            </a:xfrm>
            <a:prstGeom prst="rect">
              <a:avLst/>
            </a:prstGeom>
          </p:spPr>
        </p:pic>
        <p:sp>
          <p:nvSpPr>
            <p:cNvPr id="20" name="文本框 19"/>
            <p:cNvSpPr txBox="1"/>
            <p:nvPr/>
          </p:nvSpPr>
          <p:spPr>
            <a:xfrm>
              <a:off x="9355" y="5742"/>
              <a:ext cx="567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大赫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04785" y="1129819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47396" y="2167125"/>
            <a:ext cx="5155653" cy="1727426"/>
            <a:chOff x="1288596" y="1745695"/>
            <a:chExt cx="5047407" cy="2303234"/>
          </a:xfrm>
        </p:grpSpPr>
        <p:sp>
          <p:nvSpPr>
            <p:cNvPr id="34" name="文本框 33"/>
            <p:cNvSpPr txBox="1"/>
            <p:nvPr/>
          </p:nvSpPr>
          <p:spPr>
            <a:xfrm>
              <a:off x="1343210" y="2448491"/>
              <a:ext cx="4992793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月经不调，带下。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不孕。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腹痛引腰脊。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3305" y="271780"/>
            <a:ext cx="672020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气穴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(KI13)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足少阴经、冲脉交会穴</a:t>
            </a:r>
            <a:endParaRPr kumimoji="1" lang="zh-CN" altLang="en-US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083935" y="730885"/>
            <a:ext cx="2863850" cy="3674110"/>
            <a:chOff x="9581" y="1151"/>
            <a:chExt cx="4510" cy="5786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583" y="1151"/>
              <a:ext cx="4509" cy="5786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9581" y="5524"/>
              <a:ext cx="680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气穴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04785" y="3942176"/>
            <a:ext cx="4458335" cy="1040130"/>
            <a:chOff x="706" y="5297"/>
            <a:chExt cx="7021" cy="1638"/>
          </a:xfrm>
        </p:grpSpPr>
        <p:sp>
          <p:nvSpPr>
            <p:cNvPr id="2" name="文本框 1"/>
            <p:cNvSpPr txBox="1"/>
            <p:nvPr/>
          </p:nvSpPr>
          <p:spPr>
            <a:xfrm>
              <a:off x="706" y="5297"/>
              <a:ext cx="6879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848" y="6210"/>
              <a:ext cx="6879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1.0~1.5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76540" y="986309"/>
            <a:ext cx="511128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76540" y="2139702"/>
            <a:ext cx="5134892" cy="1422573"/>
            <a:chOff x="1321311" y="1821823"/>
            <a:chExt cx="5027083" cy="1896762"/>
          </a:xfrm>
        </p:grpSpPr>
        <p:sp>
          <p:nvSpPr>
            <p:cNvPr id="34" name="文本框 33"/>
            <p:cNvSpPr txBox="1"/>
            <p:nvPr/>
          </p:nvSpPr>
          <p:spPr>
            <a:xfrm>
              <a:off x="1355601" y="2611993"/>
              <a:ext cx="4992793" cy="11065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月经不调，带下，遗精，遗尿。② 泄泻，腹痛，积聚，水肿。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21311" y="1821823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971550" y="271780"/>
            <a:ext cx="686562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四满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(KI14)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足少阴经、冲脉交会穴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6555" y="3883025"/>
            <a:ext cx="4458335" cy="1040130"/>
            <a:chOff x="706" y="5889"/>
            <a:chExt cx="7021" cy="1638"/>
          </a:xfrm>
        </p:grpSpPr>
        <p:sp>
          <p:nvSpPr>
            <p:cNvPr id="24" name="文本框 23"/>
            <p:cNvSpPr txBox="1"/>
            <p:nvPr/>
          </p:nvSpPr>
          <p:spPr>
            <a:xfrm>
              <a:off x="706" y="5889"/>
              <a:ext cx="6879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8" y="6802"/>
              <a:ext cx="6879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1.0~1.5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46800" y="774700"/>
            <a:ext cx="2781300" cy="3569970"/>
            <a:chOff x="10019" y="1220"/>
            <a:chExt cx="4380" cy="5622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019" y="1220"/>
              <a:ext cx="4381" cy="5622"/>
            </a:xfrm>
            <a:prstGeom prst="rect">
              <a:avLst/>
            </a:prstGeom>
          </p:spPr>
        </p:pic>
        <p:sp>
          <p:nvSpPr>
            <p:cNvPr id="20" name="文本框 19"/>
            <p:cNvSpPr txBox="1"/>
            <p:nvPr/>
          </p:nvSpPr>
          <p:spPr>
            <a:xfrm>
              <a:off x="10036" y="5185"/>
              <a:ext cx="579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四满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3810" y="1317929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39729" y="2558688"/>
            <a:ext cx="5099868" cy="1029403"/>
            <a:chOff x="1264503" y="1745695"/>
            <a:chExt cx="4992793" cy="1372537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腹痛，便秘。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3102" y="271864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中注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(KI15)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足少阴经、冲脉交会穴</a:t>
            </a:r>
            <a:endParaRPr kumimoji="1" lang="zh-CN" altLang="en-US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74635" y="3849631"/>
            <a:ext cx="4430426" cy="1082414"/>
            <a:chOff x="747" y="5271"/>
            <a:chExt cx="6977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879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5" y="6251"/>
              <a:ext cx="6879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1.0~1.5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939790" y="862330"/>
            <a:ext cx="3107055" cy="3488690"/>
            <a:chOff x="8881" y="-34"/>
            <a:chExt cx="5366" cy="6886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81" y="-34"/>
              <a:ext cx="5366" cy="6886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8964" y="4523"/>
              <a:ext cx="766" cy="42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中注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3810" y="1174419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39729" y="2415178"/>
            <a:ext cx="5099868" cy="1029403"/>
            <a:chOff x="1264503" y="1745695"/>
            <a:chExt cx="4992793" cy="1372537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腹痛，便秘。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71864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肓俞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(KI16)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足少阴经、冲脉交会穴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5895" y="3724536"/>
            <a:ext cx="4430426" cy="1082414"/>
            <a:chOff x="747" y="5271"/>
            <a:chExt cx="6977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879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5" y="6251"/>
              <a:ext cx="6879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1.0~1.5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812155" y="862330"/>
            <a:ext cx="3162935" cy="3488690"/>
            <a:chOff x="8881" y="-34"/>
            <a:chExt cx="5366" cy="6886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81" y="-34"/>
              <a:ext cx="5366" cy="6886"/>
            </a:xfrm>
            <a:prstGeom prst="rect">
              <a:avLst/>
            </a:prstGeom>
          </p:spPr>
        </p:pic>
        <p:sp>
          <p:nvSpPr>
            <p:cNvPr id="19" name="文本框 18"/>
            <p:cNvSpPr txBox="1"/>
            <p:nvPr/>
          </p:nvSpPr>
          <p:spPr>
            <a:xfrm>
              <a:off x="9015" y="4186"/>
              <a:ext cx="627" cy="42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肓俞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3810" y="1317929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39729" y="2558688"/>
            <a:ext cx="5099868" cy="1029403"/>
            <a:chOff x="1264503" y="1745695"/>
            <a:chExt cx="4992793" cy="1372537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腹痛，泄泻，便秘，积聚。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3102" y="271864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商曲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(KI17)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足少阴经、冲脉交会穴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9710" y="3868046"/>
            <a:ext cx="4430426" cy="1082414"/>
            <a:chOff x="747" y="5271"/>
            <a:chExt cx="6977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879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5" y="6251"/>
              <a:ext cx="6879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1.0~1.5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726430" y="779780"/>
            <a:ext cx="3320415" cy="3571240"/>
            <a:chOff x="8881" y="-34"/>
            <a:chExt cx="5366" cy="6886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81" y="-34"/>
              <a:ext cx="5366" cy="6886"/>
            </a:xfrm>
            <a:prstGeom prst="rect">
              <a:avLst/>
            </a:prstGeom>
          </p:spPr>
        </p:pic>
        <p:sp>
          <p:nvSpPr>
            <p:cNvPr id="19" name="文本框 18"/>
            <p:cNvSpPr txBox="1"/>
            <p:nvPr/>
          </p:nvSpPr>
          <p:spPr>
            <a:xfrm>
              <a:off x="9076" y="3923"/>
              <a:ext cx="630" cy="41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商曲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00300" y="110266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96219" y="2343423"/>
            <a:ext cx="5099868" cy="1029403"/>
            <a:chOff x="1264503" y="1745695"/>
            <a:chExt cx="4992793" cy="1372537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腹痛，便秘，多唾，嗳气。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3102" y="271864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石关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(KI18)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足少阴经、冲脉交会穴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00355" y="3580130"/>
            <a:ext cx="4430395" cy="1082675"/>
            <a:chOff x="747" y="5271"/>
            <a:chExt cx="6977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879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5" y="6251"/>
              <a:ext cx="6879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1.0~1.5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775325" y="875665"/>
            <a:ext cx="3140710" cy="3475990"/>
            <a:chOff x="8901" y="-146"/>
            <a:chExt cx="5366" cy="6886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01" y="-146"/>
              <a:ext cx="5366" cy="6886"/>
            </a:xfrm>
            <a:prstGeom prst="rect">
              <a:avLst/>
            </a:prstGeom>
          </p:spPr>
        </p:pic>
        <p:sp>
          <p:nvSpPr>
            <p:cNvPr id="21" name="文本框 20"/>
            <p:cNvSpPr txBox="1"/>
            <p:nvPr/>
          </p:nvSpPr>
          <p:spPr>
            <a:xfrm>
              <a:off x="9127" y="3580"/>
              <a:ext cx="685" cy="42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石关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72055" y="1317929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67974" y="2558688"/>
            <a:ext cx="5099868" cy="1029403"/>
            <a:chOff x="1264503" y="1745695"/>
            <a:chExt cx="4992793" cy="1372537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腹痛，腹胀，肠鸣。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3102" y="271864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阴都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(KI19)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足少阴经、冲脉交会穴</a:t>
            </a:r>
            <a:endParaRPr kumimoji="1" lang="zh-CN" altLang="en-US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2110" y="3867785"/>
            <a:ext cx="4462780" cy="1051560"/>
            <a:chOff x="747" y="5271"/>
            <a:chExt cx="7028" cy="1656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879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96" y="6202"/>
              <a:ext cx="6879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1.0~1.5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850890" y="807720"/>
            <a:ext cx="3195955" cy="3543300"/>
            <a:chOff x="8881" y="-34"/>
            <a:chExt cx="5366" cy="6886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81" y="-34"/>
              <a:ext cx="5366" cy="6886"/>
            </a:xfrm>
            <a:prstGeom prst="rect">
              <a:avLst/>
            </a:prstGeom>
          </p:spPr>
        </p:pic>
        <p:sp>
          <p:nvSpPr>
            <p:cNvPr id="21" name="文本框 20"/>
            <p:cNvSpPr txBox="1"/>
            <p:nvPr/>
          </p:nvSpPr>
          <p:spPr>
            <a:xfrm>
              <a:off x="9127" y="3512"/>
              <a:ext cx="646" cy="41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阴都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00300" y="1174419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96219" y="2415178"/>
            <a:ext cx="5099868" cy="1029403"/>
            <a:chOff x="1264503" y="1745695"/>
            <a:chExt cx="4992793" cy="1372537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腹痛，腹胀，腹中积聚，呕吐。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3305" y="271780"/>
            <a:ext cx="736473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腹通谷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(KI20)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足少阴经、冲脉交会穴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32740" y="3724275"/>
            <a:ext cx="4430395" cy="1082675"/>
            <a:chOff x="747" y="5271"/>
            <a:chExt cx="6977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879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5" y="6251"/>
              <a:ext cx="6879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0.5~1.0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808345" y="803910"/>
            <a:ext cx="3166745" cy="3475355"/>
            <a:chOff x="8881" y="-34"/>
            <a:chExt cx="5366" cy="6886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81" y="-34"/>
              <a:ext cx="5366" cy="6886"/>
            </a:xfrm>
            <a:prstGeom prst="rect">
              <a:avLst/>
            </a:prstGeom>
          </p:spPr>
        </p:pic>
        <p:sp>
          <p:nvSpPr>
            <p:cNvPr id="19" name="文本框 18"/>
            <p:cNvSpPr txBox="1"/>
            <p:nvPr/>
          </p:nvSpPr>
          <p:spPr>
            <a:xfrm>
              <a:off x="9015" y="3263"/>
              <a:ext cx="779" cy="3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2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腹通谷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00300" y="1174419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脐中上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6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96219" y="2415178"/>
            <a:ext cx="5099868" cy="1029403"/>
            <a:chOff x="1264503" y="1745695"/>
            <a:chExt cx="4992793" cy="1372537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腹痛，腹胀，呃逆，呕吐，泄泻。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71864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幽门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(KI21)  </a:t>
            </a:r>
            <a:r>
              <a:rPr kumimoji="1"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足少阴经、冲脉交会穴</a:t>
            </a:r>
            <a:endParaRPr kumimoji="1" lang="zh-CN" altLang="en-US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95910" y="3724275"/>
            <a:ext cx="4430395" cy="1082675"/>
            <a:chOff x="747" y="5271"/>
            <a:chExt cx="6977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879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5" y="6251"/>
              <a:ext cx="6879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0.5~1.0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867400" y="885190"/>
            <a:ext cx="3192145" cy="3467100"/>
            <a:chOff x="8901" y="-32"/>
            <a:chExt cx="5366" cy="6886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01" y="-32"/>
              <a:ext cx="5366" cy="6886"/>
            </a:xfrm>
            <a:prstGeom prst="rect">
              <a:avLst/>
            </a:prstGeom>
          </p:spPr>
        </p:pic>
        <p:sp>
          <p:nvSpPr>
            <p:cNvPr id="21" name="文本框 20"/>
            <p:cNvSpPr txBox="1"/>
            <p:nvPr/>
          </p:nvSpPr>
          <p:spPr>
            <a:xfrm>
              <a:off x="9087" y="3130"/>
              <a:ext cx="710" cy="42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幽门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228545" y="1030909"/>
            <a:ext cx="471887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22218" y="2279615"/>
            <a:ext cx="4708335" cy="1398973"/>
            <a:chOff x="1264503" y="1745695"/>
            <a:chExt cx="4992793" cy="1865297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咳嗽，气喘，胸胁胀满。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呕吐。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71864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步廊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(KI22)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59080" y="3992880"/>
            <a:ext cx="4095115" cy="1082675"/>
            <a:chOff x="747" y="5271"/>
            <a:chExt cx="6449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351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5" y="6251"/>
              <a:ext cx="6351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斜刺或平刺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0.5~0.8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 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04435" y="276860"/>
            <a:ext cx="4067810" cy="3923030"/>
            <a:chOff x="7994" y="436"/>
            <a:chExt cx="6406" cy="6178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94" y="436"/>
              <a:ext cx="6406" cy="6178"/>
            </a:xfrm>
            <a:prstGeom prst="rect">
              <a:avLst/>
            </a:prstGeom>
          </p:spPr>
        </p:pic>
        <p:sp>
          <p:nvSpPr>
            <p:cNvPr id="20" name="文本框 19"/>
            <p:cNvSpPr txBox="1"/>
            <p:nvPr/>
          </p:nvSpPr>
          <p:spPr>
            <a:xfrm>
              <a:off x="8124" y="4522"/>
              <a:ext cx="646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步廊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00300" y="887399"/>
            <a:ext cx="471887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00300" y="1961692"/>
            <a:ext cx="4708335" cy="1786079"/>
            <a:chOff x="1264503" y="1723399"/>
            <a:chExt cx="4992793" cy="2381438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咳嗽，气喘，胸胁胀满。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呕吐，食欲不振。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乳痈。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64503" y="1723399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71864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神封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(KI23)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0835" y="3921125"/>
            <a:ext cx="4095115" cy="1082675"/>
            <a:chOff x="747" y="5271"/>
            <a:chExt cx="6449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351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5" y="6251"/>
              <a:ext cx="6351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斜刺或平刺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0.5~0.8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076190" y="267970"/>
            <a:ext cx="4067810" cy="3923030"/>
            <a:chOff x="7994" y="422"/>
            <a:chExt cx="6406" cy="6178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94" y="422"/>
              <a:ext cx="6406" cy="6178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8077" y="4204"/>
              <a:ext cx="691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神封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00300" y="1030909"/>
            <a:ext cx="471887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10844" y="2081822"/>
            <a:ext cx="4708335" cy="1769357"/>
            <a:chOff x="1264503" y="1745695"/>
            <a:chExt cx="4992793" cy="2359142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咳嗽，气喘，胸胁胀满。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呕吐。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乳痈。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3102" y="271864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灵墟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(KI24) 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29986" y="3889057"/>
            <a:ext cx="4095115" cy="1082675"/>
            <a:chOff x="747" y="5271"/>
            <a:chExt cx="6449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351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5" y="6251"/>
              <a:ext cx="6351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斜刺或平刺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0.5~0.8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076190" y="276860"/>
            <a:ext cx="4067810" cy="3923030"/>
            <a:chOff x="7994" y="436"/>
            <a:chExt cx="6406" cy="6178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94" y="436"/>
              <a:ext cx="6406" cy="6178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8129" y="3772"/>
              <a:ext cx="646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灵墟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00300" y="1030909"/>
            <a:ext cx="471887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10844" y="2202412"/>
            <a:ext cx="4708335" cy="1398973"/>
            <a:chOff x="1264503" y="1745695"/>
            <a:chExt cx="4992793" cy="1865297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咳嗽，气喘，胸胁胀满。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呕吐，食欲不振。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71864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神藏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(KI25)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10844" y="3749665"/>
            <a:ext cx="4095115" cy="1082675"/>
            <a:chOff x="747" y="5271"/>
            <a:chExt cx="6449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351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5" y="6251"/>
              <a:ext cx="6351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斜刺或平刺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0.5~0.8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 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76190" y="276860"/>
            <a:ext cx="4067810" cy="3923030"/>
            <a:chOff x="7994" y="436"/>
            <a:chExt cx="6406" cy="6178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94" y="436"/>
              <a:ext cx="6406" cy="6178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8059" y="3265"/>
              <a:ext cx="873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神藏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72055" y="1030909"/>
            <a:ext cx="471887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67974" y="2558688"/>
            <a:ext cx="4708335" cy="1030693"/>
            <a:chOff x="1264503" y="1745695"/>
            <a:chExt cx="4992793" cy="1374257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咳嗽，气喘，痰多，胸胁胀满。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99592" y="200109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彧中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(KI26)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02590" y="3992880"/>
            <a:ext cx="4095115" cy="1082675"/>
            <a:chOff x="747" y="5271"/>
            <a:chExt cx="6449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47" y="5271"/>
              <a:ext cx="6351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45" y="6251"/>
              <a:ext cx="6351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斜刺或平刺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0.5~0.8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 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03800" y="269240"/>
            <a:ext cx="4067810" cy="3923030"/>
            <a:chOff x="7880" y="424"/>
            <a:chExt cx="6406" cy="6178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80" y="424"/>
              <a:ext cx="6406" cy="6178"/>
            </a:xfrm>
            <a:prstGeom prst="rect">
              <a:avLst/>
            </a:prstGeom>
          </p:spPr>
        </p:pic>
        <p:sp>
          <p:nvSpPr>
            <p:cNvPr id="16" name="矩形 15"/>
            <p:cNvSpPr/>
            <p:nvPr/>
          </p:nvSpPr>
          <p:spPr>
            <a:xfrm>
              <a:off x="8108" y="2879"/>
              <a:ext cx="564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彧中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62701" y="1312790"/>
            <a:ext cx="471887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锁骨下缘，前正中线旁开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53348" y="2379477"/>
            <a:ext cx="4708335" cy="1400025"/>
            <a:chOff x="1264503" y="1745695"/>
            <a:chExt cx="4992793" cy="1866700"/>
          </a:xfrm>
        </p:grpSpPr>
        <p:sp>
          <p:nvSpPr>
            <p:cNvPr id="34" name="文本框 33"/>
            <p:cNvSpPr txBox="1"/>
            <p:nvPr/>
          </p:nvSpPr>
          <p:spPr>
            <a:xfrm>
              <a:off x="1264503" y="2504399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咳嗽，气喘，胸痛。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呕吐。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043102" y="271864"/>
            <a:ext cx="684076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俞府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(KI27)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18120" y="3866141"/>
            <a:ext cx="4094860" cy="1082414"/>
            <a:chOff x="771" y="5297"/>
            <a:chExt cx="6449" cy="1705"/>
          </a:xfrm>
        </p:grpSpPr>
        <p:sp>
          <p:nvSpPr>
            <p:cNvPr id="24" name="文本框 23"/>
            <p:cNvSpPr txBox="1"/>
            <p:nvPr/>
          </p:nvSpPr>
          <p:spPr>
            <a:xfrm>
              <a:off x="771" y="5297"/>
              <a:ext cx="6351" cy="8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69" y="6277"/>
              <a:ext cx="6351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斜刺或平刺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0.5~0.8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 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76190" y="267970"/>
            <a:ext cx="4067810" cy="3923030"/>
            <a:chOff x="7994" y="422"/>
            <a:chExt cx="6406" cy="6178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94" y="422"/>
              <a:ext cx="6406" cy="6178"/>
            </a:xfrm>
            <a:prstGeom prst="rect">
              <a:avLst/>
            </a:prstGeom>
          </p:spPr>
        </p:pic>
        <p:sp>
          <p:nvSpPr>
            <p:cNvPr id="16" name="矩形 15"/>
            <p:cNvSpPr/>
            <p:nvPr/>
          </p:nvSpPr>
          <p:spPr>
            <a:xfrm>
              <a:off x="8221" y="2532"/>
              <a:ext cx="564" cy="33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俞府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/>
    </mc:Choice>
    <mc:Fallback xmlns="">
      <p:transition spd="slow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680,&quot;width&quot;:3645}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</TotalTime>
  <Words>2613</Words>
  <Application>Microsoft Office PowerPoint</Application>
  <PresentationFormat>全屏显示(16:9)</PresentationFormat>
  <Paragraphs>342</Paragraphs>
  <Slides>43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51" baseType="lpstr">
      <vt:lpstr>黑体</vt:lpstr>
      <vt:lpstr>楷体</vt:lpstr>
      <vt:lpstr>宋体</vt:lpstr>
      <vt:lpstr>Arial</vt:lpstr>
      <vt:lpstr>Calibri</vt:lpstr>
      <vt:lpstr>Candara</vt:lpstr>
      <vt:lpstr>Symbol</vt:lpstr>
      <vt:lpstr>波形</vt:lpstr>
      <vt:lpstr>模块10 足少阴经络与腧穴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119</cp:revision>
  <dcterms:created xsi:type="dcterms:W3CDTF">2021-02-28T10:18:00Z</dcterms:created>
  <dcterms:modified xsi:type="dcterms:W3CDTF">2026-04-26T01:49:21Z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13317F6D40E043EEA33D1BC67AF7AA24</vt:lpwstr>
  </property>
</Properties>
</file>