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8"/>
  </p:notesMasterIdLst>
  <p:sldIdLst>
    <p:sldId id="305" r:id="rId2"/>
    <p:sldId id="310" r:id="rId3"/>
    <p:sldId id="315" r:id="rId4"/>
    <p:sldId id="363" r:id="rId5"/>
    <p:sldId id="334" r:id="rId6"/>
    <p:sldId id="322" r:id="rId7"/>
    <p:sldId id="316" r:id="rId8"/>
    <p:sldId id="337" r:id="rId9"/>
    <p:sldId id="338" r:id="rId10"/>
    <p:sldId id="431" r:id="rId11"/>
    <p:sldId id="340" r:id="rId12"/>
    <p:sldId id="432" r:id="rId13"/>
    <p:sldId id="433" r:id="rId14"/>
    <p:sldId id="434" r:id="rId15"/>
    <p:sldId id="435" r:id="rId16"/>
    <p:sldId id="436" r:id="rId17"/>
    <p:sldId id="437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355" r:id="rId33"/>
    <p:sldId id="357" r:id="rId34"/>
    <p:sldId id="358" r:id="rId35"/>
    <p:sldId id="389" r:id="rId36"/>
    <p:sldId id="390" r:id="rId37"/>
    <p:sldId id="391" r:id="rId38"/>
    <p:sldId id="392" r:id="rId39"/>
    <p:sldId id="393" r:id="rId40"/>
    <p:sldId id="394" r:id="rId41"/>
    <p:sldId id="395" r:id="rId42"/>
    <p:sldId id="396" r:id="rId43"/>
    <p:sldId id="397" r:id="rId44"/>
    <p:sldId id="398" r:id="rId45"/>
    <p:sldId id="399" r:id="rId46"/>
    <p:sldId id="400" r:id="rId47"/>
    <p:sldId id="402" r:id="rId48"/>
    <p:sldId id="403" r:id="rId49"/>
    <p:sldId id="404" r:id="rId50"/>
    <p:sldId id="405" r:id="rId51"/>
    <p:sldId id="406" r:id="rId52"/>
    <p:sldId id="407" r:id="rId53"/>
    <p:sldId id="408" r:id="rId54"/>
    <p:sldId id="409" r:id="rId55"/>
    <p:sldId id="410" r:id="rId56"/>
    <p:sldId id="411" r:id="rId57"/>
    <p:sldId id="412" r:id="rId58"/>
    <p:sldId id="413" r:id="rId59"/>
    <p:sldId id="414" r:id="rId60"/>
    <p:sldId id="415" r:id="rId61"/>
    <p:sldId id="416" r:id="rId62"/>
    <p:sldId id="417" r:id="rId63"/>
    <p:sldId id="418" r:id="rId64"/>
    <p:sldId id="419" r:id="rId65"/>
    <p:sldId id="420" r:id="rId66"/>
    <p:sldId id="421" r:id="rId67"/>
    <p:sldId id="422" r:id="rId68"/>
    <p:sldId id="423" r:id="rId69"/>
    <p:sldId id="424" r:id="rId70"/>
    <p:sldId id="425" r:id="rId71"/>
    <p:sldId id="426" r:id="rId72"/>
    <p:sldId id="427" r:id="rId73"/>
    <p:sldId id="428" r:id="rId74"/>
    <p:sldId id="429" r:id="rId75"/>
    <p:sldId id="430" r:id="rId76"/>
    <p:sldId id="359" r:id="rId77"/>
  </p:sldIdLst>
  <p:sldSz cx="9144000" cy="5143500" type="screen16x9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26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24"/>
    <p:restoredTop sz="94660"/>
  </p:normalViewPr>
  <p:slideViewPr>
    <p:cSldViewPr showGuides="1">
      <p:cViewPr varScale="1">
        <p:scale>
          <a:sx n="126" d="100"/>
          <a:sy n="126" d="100"/>
        </p:scale>
        <p:origin x="752" y="88"/>
      </p:cViewPr>
      <p:guideLst>
        <p:guide orient="horz" pos="172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40B5722-3979-4352-B65F-D4C019673F87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31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3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741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74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945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253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25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560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765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969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6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174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584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993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99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198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9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03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0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608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60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813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017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222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427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632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63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837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83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041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04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246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24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451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45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656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65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861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86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065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06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270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27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475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47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680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68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885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88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8089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08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8294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29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8499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49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8704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70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890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90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9113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11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9318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31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9523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52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9728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72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9933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93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137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13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342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34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547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54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752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75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957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95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1161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16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1366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36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1571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57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1776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77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1981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98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2185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18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2390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39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2595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59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2800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80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005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00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209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20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414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4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619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61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824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82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02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02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233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23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438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43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643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64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848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84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053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05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257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25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462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46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667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66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872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87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/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en-US" strike="noStrike" noProof="1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279A856-6BCD-49F0-9D37-D3ADE6D70F61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ndara" panose="020E0502030303020204" pitchFamily="34" charset="0"/>
                <a:ea typeface="华文楷体" panose="0201060004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ndara" panose="020E0502030303020204" pitchFamily="34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421A27-3662-4872-8A8A-C64DC6DEE28B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ndara" panose="020E0502030303020204" pitchFamily="34" charset="0"/>
                <a:ea typeface="华文楷体" panose="0201060004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421A27-3662-4872-8A8A-C64DC6DEE28B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ndara" panose="020E0502030303020204" pitchFamily="34" charset="0"/>
                <a:ea typeface="华文楷体" panose="0201060004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3C7C49F-5E43-46CC-B65D-2976CCCB1E53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ndara" panose="020E0502030303020204" pitchFamily="34" charset="0"/>
                <a:ea typeface="华文楷体" panose="0201060004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ndara" panose="020E0502030303020204" pitchFamily="34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939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5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421A27-3662-4872-8A8A-C64DC6DEE28B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5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700">
                <a:solidFill>
                  <a:schemeClr val="tx2"/>
                </a:solidFill>
                <a:latin typeface="Candara" panose="020E0502030303020204" pitchFamily="34" charset="0"/>
                <a:ea typeface="华文楷体" panose="02010600040101010101" pitchFamily="2" charset="-122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ndara" panose="020E0502030303020204" pitchFamily="34" charset="0"/>
                <a:ea typeface="华文楷体" panose="0201060004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1031" name="Text Placeholder 2"/>
          <p:cNvSpPr>
            <a:spLocks noGrp="1"/>
          </p:cNvSpPr>
          <p:nvPr>
            <p:ph type="body"/>
          </p:nvPr>
        </p:nvSpPr>
        <p:spPr>
          <a:xfrm>
            <a:off x="457200" y="2006600"/>
            <a:ext cx="8229600" cy="258921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pic>
        <p:nvPicPr>
          <p:cNvPr id="1033" name="图片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105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431800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6413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30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标题 1"/>
          <p:cNvSpPr>
            <a:spLocks noGrp="1"/>
          </p:cNvSpPr>
          <p:nvPr>
            <p:ph type="ctrTitle"/>
          </p:nvPr>
        </p:nvSpPr>
        <p:spPr>
          <a:xfrm>
            <a:off x="-9525" y="1851025"/>
            <a:ext cx="9163050" cy="973138"/>
          </a:xfrm>
        </p:spPr>
        <p:txBody>
          <a:bodyPr vert="horz" wrap="square" lIns="91440" tIns="45720" rIns="91440" bIns="45720" anchor="b" anchorCtr="0"/>
          <a:lstStyle/>
          <a:p>
            <a:pPr defTabSz="685800" eaLnBrk="1" hangingPunct="1">
              <a:buClrTx/>
              <a:buSzTx/>
              <a:buFontTx/>
            </a:pP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模块</a:t>
            </a:r>
            <a:r>
              <a:rPr lang="en-US" altLang="zh-CN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9</a:t>
            </a: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  足太阳经络与腧穴</a:t>
            </a:r>
            <a:endParaRPr lang="zh-CN" altLang="zh-CN" sz="48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7"/>
          <p:cNvSpPr/>
          <p:nvPr/>
        </p:nvSpPr>
        <p:spPr>
          <a:xfrm>
            <a:off x="863600" y="307975"/>
            <a:ext cx="7632700" cy="604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足太阳经络与腧穴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66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algn="ctr" defTabSz="685800">
              <a:buClrTx/>
              <a:buFontTx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latin typeface="等线" panose="02010600030101010101" pitchFamily="2" charset="-122"/>
                <a:ea typeface="等线" panose="02010600030101010101" pitchFamily="2" charset="-122"/>
              </a:rPr>
              <a:t>足太阳经络</a:t>
            </a:r>
            <a:endParaRPr lang="zh-CN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>
            <a:off x="250825" y="4300538"/>
            <a:ext cx="75612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0" name="矩形 10"/>
          <p:cNvSpPr/>
          <p:nvPr/>
        </p:nvSpPr>
        <p:spPr>
          <a:xfrm>
            <a:off x="827088" y="123825"/>
            <a:ext cx="2592387" cy="604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经脉循行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内容占位符 2"/>
          <p:cNvSpPr txBox="1"/>
          <p:nvPr/>
        </p:nvSpPr>
        <p:spPr>
          <a:xfrm>
            <a:off x="179388" y="700088"/>
            <a:ext cx="6410325" cy="208915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ts val="216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Tx/>
              <a:buFont typeface="Symbol" panose="05050102010706020507" pitchFamily="18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·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经脉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》: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膀胱足太阳之脉，起于目内眦，上额，交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巅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其支者，从巅至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耳上角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其直者，从巅入络脑，还出别下项，循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肩髆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内，挟脊抵腰中，入循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膂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，络肾，属膀胱。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其支者，从腰中，下挟脊，贯臀，入腘中。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其支者，从髆内左右别下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贯胛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，挟脊内，过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髀枢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，循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髀外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后廉下合腘中，以下贯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腨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内，出外踝之后，循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京骨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至小指外侧。</a:t>
            </a:r>
          </a:p>
        </p:txBody>
      </p:sp>
      <p:pic>
        <p:nvPicPr>
          <p:cNvPr id="12292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5725" y="-92075"/>
            <a:ext cx="2752725" cy="4583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6350" y="4067175"/>
            <a:ext cx="4540250" cy="1062038"/>
          </a:xfrm>
          <a:prstGeom prst="rect">
            <a:avLst/>
          </a:prstGeom>
          <a:solidFill>
            <a:srgbClr val="F0E3D2"/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050" kern="12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巅：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指头顶最高处。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050" kern="12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耳上角：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指耳上方。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050" kern="12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肩髆：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指肩胛部。髆，音博。马莳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灵枢注证发微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、张志聪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灵枢集注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》“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髆”作“膊”。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050" kern="12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膂：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夹脊两旁的肌肉。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050" kern="12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髀外：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大腿外侧。“髀外”后原误衍“从”字，据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太素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、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甲乙</a:t>
            </a:r>
            <a:r>
              <a:rPr kumimoji="0" lang="en-US" altLang="zh-CN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等删去。</a:t>
            </a:r>
            <a:endParaRPr kumimoji="0" lang="zh-CN" altLang="en-US" sz="1050" kern="1200" cap="none" spc="0" normalizeH="0" baseline="0" noProof="0" dirty="0">
              <a:solidFill>
                <a:srgbClr val="C00000"/>
              </a:solidFill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Rectangle 4"/>
          <p:cNvSpPr/>
          <p:nvPr/>
        </p:nvSpPr>
        <p:spPr>
          <a:xfrm>
            <a:off x="4546600" y="4070350"/>
            <a:ext cx="4800600" cy="1062038"/>
          </a:xfrm>
          <a:prstGeom prst="rect">
            <a:avLst/>
          </a:prstGeom>
          <a:solidFill>
            <a:srgbClr val="F0E3D2"/>
          </a:solidFill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贯胛：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胛，应从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太素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、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千金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、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素问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·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厥论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等篇王冰注引文及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铜人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、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发挥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改作“胂”。杨上善注：“胂，侠脊肉也。”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髀枢：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指髋关节。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腨：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参见足太阴经脉循行注。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京骨：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第五跖骨粗隆部，其下为京骨穴。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1"/>
          <p:cNvSpPr txBox="1"/>
          <p:nvPr/>
        </p:nvSpPr>
        <p:spPr>
          <a:xfrm>
            <a:off x="971550" y="268288"/>
            <a:ext cx="2305050" cy="6937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indent="227330" eaLnBrk="0" hangingPunct="0">
              <a:lnSpc>
                <a:spcPts val="4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850" y="915988"/>
            <a:ext cx="8135938" cy="237648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《灵枢·经脉》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zh-CN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是动则病，冲头痛，目似脱，项如拔，脊痛，腰似折，髀不可以曲，腘如结，腨如裂，是为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踝厥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是主筋所生病者，痔，疟，狂、癫疾，头囟项痛，目黄，泪出，鼽衄，项、背、腰、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尻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、腘、腨、脚皆痛，小指不用。</a:t>
            </a:r>
          </a:p>
        </p:txBody>
      </p:sp>
      <p:sp>
        <p:nvSpPr>
          <p:cNvPr id="7" name="矩形 6"/>
          <p:cNvSpPr/>
          <p:nvPr/>
        </p:nvSpPr>
        <p:spPr>
          <a:xfrm>
            <a:off x="450850" y="3673475"/>
            <a:ext cx="6619875" cy="585788"/>
          </a:xfrm>
          <a:prstGeom prst="rect">
            <a:avLst/>
          </a:prstGeom>
          <a:solidFill>
            <a:srgbClr val="F0E3D2"/>
          </a:solidFill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 踝厥：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指本经经脉循行小腿部气血厥逆的见症。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 尻：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骶尾骨部。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250825" y="771525"/>
            <a:ext cx="5184775" cy="2016125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灵枢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·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经脉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》: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足太阳之别，名曰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飞阳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，去踝七寸，别走少阴。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实则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鼽窒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Droid Serif" pitchFamily="18" charset="0"/>
              </a:rPr>
              <a:t>，头背痛；虚则鼽衄。取之所别也。</a:t>
            </a:r>
          </a:p>
        </p:txBody>
      </p:sp>
      <p:sp>
        <p:nvSpPr>
          <p:cNvPr id="15363" name="标题 1"/>
          <p:cNvSpPr txBox="1"/>
          <p:nvPr/>
        </p:nvSpPr>
        <p:spPr>
          <a:xfrm>
            <a:off x="971550" y="195263"/>
            <a:ext cx="2952750" cy="695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足太阳络脉</a:t>
            </a:r>
          </a:p>
        </p:txBody>
      </p:sp>
      <p:sp>
        <p:nvSpPr>
          <p:cNvPr id="15364" name="矩形 6"/>
          <p:cNvSpPr/>
          <p:nvPr/>
        </p:nvSpPr>
        <p:spPr>
          <a:xfrm>
            <a:off x="395288" y="3292475"/>
            <a:ext cx="5040312" cy="646113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飞阳：</a:t>
            </a:r>
            <a:r>
              <a:rPr lang="zh-CN" altLang="en-US" dirty="0">
                <a:latin typeface="等线" panose="02010600030101010101" pitchFamily="2" charset="-122"/>
                <a:ea typeface="等线" panose="02010600030101010101" pitchFamily="2" charset="-122"/>
              </a:rPr>
              <a:t>即飞扬穴。</a:t>
            </a:r>
          </a:p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鼽窒：</a:t>
            </a:r>
            <a:r>
              <a:rPr lang="zh-CN" altLang="en-US" dirty="0">
                <a:latin typeface="等线" panose="02010600030101010101" pitchFamily="2" charset="-122"/>
                <a:ea typeface="等线" panose="02010600030101010101" pitchFamily="2" charset="-122"/>
              </a:rPr>
              <a:t>指鼻塞不通气。</a:t>
            </a:r>
          </a:p>
        </p:txBody>
      </p:sp>
      <p:pic>
        <p:nvPicPr>
          <p:cNvPr id="15365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2513" y="50800"/>
            <a:ext cx="2700337" cy="4189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标题 1"/>
          <p:cNvSpPr txBox="1"/>
          <p:nvPr/>
        </p:nvSpPr>
        <p:spPr>
          <a:xfrm>
            <a:off x="1116013" y="195263"/>
            <a:ext cx="3240087" cy="79216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defTabSz="685800">
              <a:buClrTx/>
              <a:buFontTx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足太阳经别</a:t>
            </a:r>
          </a:p>
        </p:txBody>
      </p:sp>
      <p:sp>
        <p:nvSpPr>
          <p:cNvPr id="16388" name="文本框 12"/>
          <p:cNvSpPr txBox="1"/>
          <p:nvPr/>
        </p:nvSpPr>
        <p:spPr>
          <a:xfrm>
            <a:off x="3267075" y="1231900"/>
            <a:ext cx="4964113" cy="1422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足太阳之正，别入于腘中，其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一道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下尻五寸，别入于肛，属于膀胱，散之肾，循膂，当心入散；直者，从膂上入于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，复属于太阳。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25" y="1152525"/>
            <a:ext cx="377825" cy="1590675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anose="02010600040101010101" pitchFamily="2" charset="-122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anose="02010600040101010101" pitchFamily="2" charset="-122"/>
                <a:ea typeface="+mn-ea"/>
                <a:cs typeface="+mn-cs"/>
              </a:rPr>
              <a:t>·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anose="02010600040101010101" pitchFamily="2" charset="-122"/>
                <a:ea typeface="+mn-ea"/>
                <a:cs typeface="+mn-cs"/>
              </a:rPr>
              <a:t>经别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楷体" panose="02010600040101010101" pitchFamily="2" charset="-122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95916" y="3147814"/>
            <a:ext cx="5016500" cy="647700"/>
          </a:xfrm>
          <a:prstGeom prst="rect">
            <a:avLst/>
          </a:prstGeom>
          <a:solidFill>
            <a:srgbClr val="F0E3D2"/>
          </a:solidFill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一道：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即一条或一支。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项：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约当天柱穴部。</a:t>
            </a:r>
          </a:p>
        </p:txBody>
      </p:sp>
      <p:pic>
        <p:nvPicPr>
          <p:cNvPr id="16391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25" y="842963"/>
            <a:ext cx="1627188" cy="4224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直接连接符 30"/>
          <p:cNvCxnSpPr/>
          <p:nvPr/>
        </p:nvCxnSpPr>
        <p:spPr>
          <a:xfrm>
            <a:off x="520700" y="2957513"/>
            <a:ext cx="695325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213" y="908050"/>
            <a:ext cx="2271713" cy="373063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8435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图片 10" descr="出版社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0138" y="4416425"/>
            <a:ext cx="2505075" cy="387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文本框 11"/>
          <p:cNvSpPr txBox="1"/>
          <p:nvPr/>
        </p:nvSpPr>
        <p:spPr>
          <a:xfrm>
            <a:off x="0" y="842963"/>
            <a:ext cx="3132138" cy="4619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438" name="文本框 17"/>
          <p:cNvSpPr txBox="1"/>
          <p:nvPr/>
        </p:nvSpPr>
        <p:spPr>
          <a:xfrm>
            <a:off x="107950" y="1271588"/>
            <a:ext cx="5832475" cy="31702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足太阳之筋，起于足小指，上结于踝；邪上结于膝；其下循足外踝，结于踵；上循跟，结于腘；其别者，结于腨外。上腘中内廉，与腘中并，上结于臀。上挟脊上项；其支者，别入结于舌本。其直者，结于枕骨；上头下颜，结于鼻。其支者，为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目上纲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，下结于頄。其支者，从腋后外廉，结于肩髃。其支者，入腋下，上出缺盆，上结于完骨。其支者，出缺盆，邪上出于頄。</a:t>
            </a:r>
          </a:p>
          <a:p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其病：小指支，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跟肿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痛，腘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挛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脊反折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，项筋急，肩不举，腋支，缺盆中纽痛，不可左右摇。</a:t>
            </a:r>
          </a:p>
        </p:txBody>
      </p:sp>
      <p:sp>
        <p:nvSpPr>
          <p:cNvPr id="18439" name="文本框 10"/>
          <p:cNvSpPr txBox="1"/>
          <p:nvPr/>
        </p:nvSpPr>
        <p:spPr>
          <a:xfrm>
            <a:off x="0" y="4408488"/>
            <a:ext cx="5940425" cy="769937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11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目上纲：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纲原作“网”，据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改。上眼睑称“目上纲”，下眼睑称“目下纲”。</a:t>
            </a:r>
          </a:p>
          <a:p>
            <a:r>
              <a:rPr lang="zh-CN" altLang="en-US" sz="11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跟肿：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肿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作“踵”，指足跟底部；跟，则指跟腱部。</a:t>
            </a:r>
          </a:p>
          <a:p>
            <a:r>
              <a:rPr lang="zh-CN" altLang="en-US" sz="11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挛：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此下有“急”字。</a:t>
            </a:r>
          </a:p>
          <a:p>
            <a:r>
              <a:rPr lang="zh-CN" altLang="en-US" sz="11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脊反折：</a:t>
            </a:r>
            <a:r>
              <a:rPr lang="zh-CN" altLang="en-US" sz="11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指脊柱强直、角弓反张。</a:t>
            </a:r>
          </a:p>
        </p:txBody>
      </p:sp>
      <p:sp>
        <p:nvSpPr>
          <p:cNvPr id="18440" name="文本框 12"/>
          <p:cNvSpPr txBox="1"/>
          <p:nvPr/>
        </p:nvSpPr>
        <p:spPr>
          <a:xfrm>
            <a:off x="1069975" y="168275"/>
            <a:ext cx="4583113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defTabSz="685800">
              <a:buClrTx/>
              <a:buFontTx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经筋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8441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2063" y="0"/>
            <a:ext cx="2422525" cy="4422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7"/>
          <p:cNvSpPr/>
          <p:nvPr/>
        </p:nvSpPr>
        <p:spPr>
          <a:xfrm>
            <a:off x="863600" y="307975"/>
            <a:ext cx="4645025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第二节 足太阳腧穴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2" name="内容占位符 2"/>
          <p:cNvSpPr txBox="1"/>
          <p:nvPr/>
        </p:nvSpPr>
        <p:spPr>
          <a:xfrm>
            <a:off x="673100" y="1233488"/>
            <a:ext cx="1725613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marL="205105" indent="-205105" defTabSz="685800" eaLnBrk="0" hangingPunct="0">
              <a:spcBef>
                <a:spcPct val="15000"/>
              </a:spcBef>
              <a:buClr>
                <a:schemeClr val="accent1"/>
              </a:buClr>
              <a:buFont typeface="Symbol" panose="05050102010706020507" pitchFamily="18" charset="2"/>
              <a:buChar char=""/>
            </a:pPr>
            <a:r>
              <a:rPr lang="zh-CN" altLang="en-US" sz="2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一侧</a:t>
            </a:r>
            <a:r>
              <a:rPr lang="en-US" altLang="zh-CN" sz="2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67</a:t>
            </a:r>
            <a:r>
              <a:rPr lang="zh-CN" altLang="en-US" sz="2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</a:p>
          <a:p>
            <a:pPr marL="205105" indent="-205105" defTabSz="685800" eaLnBrk="0" hangingPunct="0">
              <a:spcBef>
                <a:spcPct val="15000"/>
              </a:spcBef>
              <a:buClr>
                <a:schemeClr val="accent1"/>
              </a:buClr>
              <a:buFont typeface="Symbol" panose="05050102010706020507" pitchFamily="18" charset="2"/>
              <a:buChar char=""/>
            </a:pPr>
            <a:endParaRPr lang="zh-CN" altLang="en-US" sz="2400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3" name="矩形 12"/>
          <p:cNvSpPr/>
          <p:nvPr/>
        </p:nvSpPr>
        <p:spPr>
          <a:xfrm>
            <a:off x="2489200" y="866775"/>
            <a:ext cx="3019425" cy="1149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穴分布于头项部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2800"/>
              </a:lnSpc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39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穴分布于背腰部</a:t>
            </a:r>
          </a:p>
          <a:p>
            <a:pPr>
              <a:lnSpc>
                <a:spcPts val="2800"/>
              </a:lnSpc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18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穴分布在下肢后外侧部</a:t>
            </a:r>
          </a:p>
        </p:txBody>
      </p:sp>
      <p:sp>
        <p:nvSpPr>
          <p:cNvPr id="14" name="左大括号 13"/>
          <p:cNvSpPr/>
          <p:nvPr/>
        </p:nvSpPr>
        <p:spPr>
          <a:xfrm>
            <a:off x="2398713" y="1066800"/>
            <a:ext cx="46038" cy="811213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0485" name="文本框 15"/>
          <p:cNvSpPr txBox="1"/>
          <p:nvPr/>
        </p:nvSpPr>
        <p:spPr>
          <a:xfrm>
            <a:off x="225425" y="2001838"/>
            <a:ext cx="5921375" cy="2797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睛明、攒竹、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眉冲、曲差、五处、承光、通天、络却、玉枕、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天柱、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大杼、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风门、肺俞、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厥阴俞、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心俞、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督俞、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膈俞、肝俞、胆俞、脾俞、胃俞、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三焦俞、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肾俞、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气海俞、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大肠俞、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关元俞、小肠俞、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膀胱俞、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中膂俞、白环俞、上髎、次髎*、中髎、下髎、会阳、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承扶、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殷门、浮郄、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委阳、委中、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附分、魄户、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膏肓、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神堂、譩譆、膈关、魂门、阳纲、意舍、胃仓、肓门、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志室、 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胞肓、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秩边、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合阳、承筋、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承山、飞扬、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跗阳、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昆仑、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仆参、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申脉、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金门、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京骨、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束骨、足通谷、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至阴。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0486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325" y="0"/>
            <a:ext cx="2786063" cy="5143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5" name="组合 16"/>
          <p:cNvGrpSpPr/>
          <p:nvPr/>
        </p:nvGrpSpPr>
        <p:grpSpPr>
          <a:xfrm>
            <a:off x="200025" y="555625"/>
            <a:ext cx="5472113" cy="1420813"/>
            <a:chOff x="1284179" y="1470132"/>
            <a:chExt cx="4992793" cy="1950894"/>
          </a:xfrm>
        </p:grpSpPr>
        <p:sp>
          <p:nvSpPr>
            <p:cNvPr id="21506" name="文本框 27"/>
            <p:cNvSpPr txBox="1"/>
            <p:nvPr/>
          </p:nvSpPr>
          <p:spPr>
            <a:xfrm>
              <a:off x="1284179" y="2279732"/>
              <a:ext cx="4992793" cy="11412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目内眦内上方眶内侧壁凹陷中（闭目，在目内眦内上方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寸的凹陷中）</a:t>
              </a:r>
            </a:p>
          </p:txBody>
        </p:sp>
        <p:sp>
          <p:nvSpPr>
            <p:cNvPr id="215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21509" name="组合 32"/>
          <p:cNvGrpSpPr/>
          <p:nvPr/>
        </p:nvGrpSpPr>
        <p:grpSpPr>
          <a:xfrm>
            <a:off x="130175" y="1779588"/>
            <a:ext cx="5737225" cy="1753222"/>
            <a:chOff x="1288596" y="1742486"/>
            <a:chExt cx="4992793" cy="2335754"/>
          </a:xfrm>
        </p:grpSpPr>
        <p:sp>
          <p:nvSpPr>
            <p:cNvPr id="21510" name="文本框 33"/>
            <p:cNvSpPr txBox="1"/>
            <p:nvPr/>
          </p:nvSpPr>
          <p:spPr>
            <a:xfrm>
              <a:off x="1288596" y="2479085"/>
              <a:ext cx="4992793" cy="159915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目赤肿痛，迎风流泪，目视不明，夜盲，目翳。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眩晕。</a:t>
              </a:r>
            </a:p>
          </p:txBody>
        </p:sp>
        <p:sp>
          <p:nvSpPr>
            <p:cNvPr id="21511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21513" name="矩形 22"/>
          <p:cNvSpPr/>
          <p:nvPr/>
        </p:nvSpPr>
        <p:spPr>
          <a:xfrm>
            <a:off x="827088" y="123825"/>
            <a:ext cx="8116887" cy="1041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睛明*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(BL1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手、足太阳、足阳明、阴蹻、阳蹻脉                </a:t>
            </a:r>
            <a:endParaRPr lang="en-US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227330" eaLnBrk="0" hangingPunct="0">
              <a:lnSpc>
                <a:spcPts val="4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交会穴</a:t>
            </a:r>
          </a:p>
        </p:txBody>
      </p:sp>
      <p:pic>
        <p:nvPicPr>
          <p:cNvPr id="21514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2746375"/>
            <a:ext cx="4276725" cy="2232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组合 15"/>
          <p:cNvGrpSpPr/>
          <p:nvPr/>
        </p:nvGrpSpPr>
        <p:grpSpPr>
          <a:xfrm>
            <a:off x="268288" y="842963"/>
            <a:ext cx="4679950" cy="2870200"/>
            <a:chOff x="35496" y="3723878"/>
            <a:chExt cx="4679818" cy="2866652"/>
          </a:xfrm>
        </p:grpSpPr>
        <p:sp>
          <p:nvSpPr>
            <p:cNvPr id="23554" name="文本框 23"/>
            <p:cNvSpPr txBox="1"/>
            <p:nvPr/>
          </p:nvSpPr>
          <p:spPr>
            <a:xfrm>
              <a:off x="35496" y="3723878"/>
              <a:ext cx="4676502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3556" name="文本框 30"/>
            <p:cNvSpPr txBox="1"/>
            <p:nvPr/>
          </p:nvSpPr>
          <p:spPr>
            <a:xfrm>
              <a:off x="38812" y="4284012"/>
              <a:ext cx="4676502" cy="2306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eaLnBrk="0" hangingPunct="0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嘱患者闭目，医者押手轻轻固定眼球，刺手持针，于眶内侧缘和眼球之间，靠近眶内缘缓慢直刺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寸，不宜提插捻转，出针时按压针孔片刻，以防出血引起血肿；不宜灸。</a:t>
              </a:r>
            </a:p>
          </p:txBody>
        </p:sp>
      </p:grpSp>
      <p:sp>
        <p:nvSpPr>
          <p:cNvPr id="23557" name="文本框 6"/>
          <p:cNvSpPr txBox="1"/>
          <p:nvPr/>
        </p:nvSpPr>
        <p:spPr>
          <a:xfrm>
            <a:off x="1047750" y="196850"/>
            <a:ext cx="4581525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睛明*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(BL1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600" y="1512888"/>
            <a:ext cx="4278313" cy="2232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组合 16"/>
          <p:cNvGrpSpPr/>
          <p:nvPr/>
        </p:nvGrpSpPr>
        <p:grpSpPr>
          <a:xfrm>
            <a:off x="277813" y="627063"/>
            <a:ext cx="4340225" cy="1050925"/>
            <a:chOff x="1284179" y="1470132"/>
            <a:chExt cx="4992793" cy="1443898"/>
          </a:xfrm>
        </p:grpSpPr>
        <p:sp>
          <p:nvSpPr>
            <p:cNvPr id="24578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眉头凹陷中，额切迹处。</a:t>
              </a:r>
            </a:p>
          </p:txBody>
        </p:sp>
        <p:sp>
          <p:nvSpPr>
            <p:cNvPr id="2457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24581" name="组合 32"/>
          <p:cNvGrpSpPr/>
          <p:nvPr/>
        </p:nvGrpSpPr>
        <p:grpSpPr>
          <a:xfrm>
            <a:off x="307975" y="1608138"/>
            <a:ext cx="4551363" cy="1776097"/>
            <a:chOff x="1288596" y="1711486"/>
            <a:chExt cx="4992793" cy="2367850"/>
          </a:xfrm>
        </p:grpSpPr>
        <p:sp>
          <p:nvSpPr>
            <p:cNvPr id="24582" name="文本框 33"/>
            <p:cNvSpPr txBox="1"/>
            <p:nvPr/>
          </p:nvSpPr>
          <p:spPr>
            <a:xfrm>
              <a:off x="1288596" y="2479087"/>
              <a:ext cx="4992793" cy="16002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头痛，眉头痛。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目赤肿痛，目视不明，流泪，眼睑瞤动，眼睑下垂，口眼㖞斜。</a:t>
              </a:r>
            </a:p>
          </p:txBody>
        </p:sp>
        <p:sp>
          <p:nvSpPr>
            <p:cNvPr id="24583" name="文本框 34"/>
            <p:cNvSpPr txBox="1"/>
            <p:nvPr/>
          </p:nvSpPr>
          <p:spPr>
            <a:xfrm>
              <a:off x="1288596" y="1711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24585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攒竹*（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荥穴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4586" name="组合 16"/>
          <p:cNvGrpSpPr/>
          <p:nvPr/>
        </p:nvGrpSpPr>
        <p:grpSpPr>
          <a:xfrm>
            <a:off x="314325" y="3292475"/>
            <a:ext cx="3765486" cy="1038225"/>
            <a:chOff x="179388" y="3148013"/>
            <a:chExt cx="4975225" cy="1037927"/>
          </a:xfrm>
        </p:grpSpPr>
        <p:sp>
          <p:nvSpPr>
            <p:cNvPr id="24587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4589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4590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4113" y="700088"/>
            <a:ext cx="4014787" cy="2190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16"/>
          <p:cNvGrpSpPr/>
          <p:nvPr/>
        </p:nvGrpSpPr>
        <p:grpSpPr>
          <a:xfrm>
            <a:off x="277813" y="627063"/>
            <a:ext cx="4340225" cy="1050925"/>
            <a:chOff x="1284179" y="1470132"/>
            <a:chExt cx="4992793" cy="1443898"/>
          </a:xfrm>
        </p:grpSpPr>
        <p:sp>
          <p:nvSpPr>
            <p:cNvPr id="26626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额切迹直上入发际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662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26629" name="组合 32"/>
          <p:cNvGrpSpPr/>
          <p:nvPr/>
        </p:nvGrpSpPr>
        <p:grpSpPr>
          <a:xfrm>
            <a:off x="307975" y="1608138"/>
            <a:ext cx="4551363" cy="1776097"/>
            <a:chOff x="1288596" y="1711486"/>
            <a:chExt cx="4992793" cy="2367849"/>
          </a:xfrm>
        </p:grpSpPr>
        <p:sp>
          <p:nvSpPr>
            <p:cNvPr id="26630" name="文本框 33"/>
            <p:cNvSpPr txBox="1"/>
            <p:nvPr/>
          </p:nvSpPr>
          <p:spPr>
            <a:xfrm>
              <a:off x="1288596" y="2479086"/>
              <a:ext cx="4992793" cy="16002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鼻塞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癫痫。</a:t>
              </a:r>
            </a:p>
          </p:txBody>
        </p:sp>
        <p:sp>
          <p:nvSpPr>
            <p:cNvPr id="26631" name="文本框 34"/>
            <p:cNvSpPr txBox="1"/>
            <p:nvPr/>
          </p:nvSpPr>
          <p:spPr>
            <a:xfrm>
              <a:off x="1288596" y="1711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26633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眉冲（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 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6634" name="组合 16"/>
          <p:cNvGrpSpPr/>
          <p:nvPr/>
        </p:nvGrpSpPr>
        <p:grpSpPr>
          <a:xfrm>
            <a:off x="247019" y="3465513"/>
            <a:ext cx="3765486" cy="1038225"/>
            <a:chOff x="179388" y="3148013"/>
            <a:chExt cx="4975225" cy="1037927"/>
          </a:xfrm>
        </p:grpSpPr>
        <p:sp>
          <p:nvSpPr>
            <p:cNvPr id="26635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6637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向后平刺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6638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450" y="134938"/>
            <a:ext cx="4329113" cy="4097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9" name="文本框 18"/>
          <p:cNvSpPr txBox="1"/>
          <p:nvPr/>
        </p:nvSpPr>
        <p:spPr>
          <a:xfrm>
            <a:off x="6732588" y="4017963"/>
            <a:ext cx="422275" cy="214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eaLnBrk="0" hangingPunct="0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眉冲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组合 16"/>
          <p:cNvGrpSpPr/>
          <p:nvPr/>
        </p:nvGrpSpPr>
        <p:grpSpPr>
          <a:xfrm>
            <a:off x="277813" y="627063"/>
            <a:ext cx="4340225" cy="1420812"/>
            <a:chOff x="1284179" y="1470132"/>
            <a:chExt cx="4992793" cy="1951332"/>
          </a:xfrm>
        </p:grpSpPr>
        <p:sp>
          <p:nvSpPr>
            <p:cNvPr id="28674" name="文本框 27"/>
            <p:cNvSpPr txBox="1"/>
            <p:nvPr/>
          </p:nvSpPr>
          <p:spPr>
            <a:xfrm>
              <a:off x="1284179" y="2279732"/>
              <a:ext cx="4992793" cy="1141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前发际正中直上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867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28677" name="组合 32"/>
          <p:cNvGrpSpPr/>
          <p:nvPr/>
        </p:nvGrpSpPr>
        <p:grpSpPr>
          <a:xfrm>
            <a:off x="304800" y="1868488"/>
            <a:ext cx="4551363" cy="1406525"/>
            <a:chOff x="1288596" y="1711486"/>
            <a:chExt cx="4992793" cy="1875145"/>
          </a:xfrm>
        </p:grpSpPr>
        <p:sp>
          <p:nvSpPr>
            <p:cNvPr id="28678" name="文本框 33"/>
            <p:cNvSpPr txBox="1"/>
            <p:nvPr/>
          </p:nvSpPr>
          <p:spPr>
            <a:xfrm>
              <a:off x="1288596" y="2479086"/>
              <a:ext cx="4992793" cy="11075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 头痛，眩晕。② 目视不明，鼻塞。</a:t>
              </a:r>
            </a:p>
          </p:txBody>
        </p:sp>
        <p:sp>
          <p:nvSpPr>
            <p:cNvPr id="28679" name="文本框 34"/>
            <p:cNvSpPr txBox="1"/>
            <p:nvPr/>
          </p:nvSpPr>
          <p:spPr>
            <a:xfrm>
              <a:off x="1288596" y="1711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28681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曲差（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grpSp>
        <p:nvGrpSpPr>
          <p:cNvPr id="28682" name="组合 16"/>
          <p:cNvGrpSpPr/>
          <p:nvPr/>
        </p:nvGrpSpPr>
        <p:grpSpPr>
          <a:xfrm>
            <a:off x="277813" y="3275013"/>
            <a:ext cx="3765486" cy="1038225"/>
            <a:chOff x="179388" y="3148013"/>
            <a:chExt cx="4975225" cy="1037927"/>
          </a:xfrm>
        </p:grpSpPr>
        <p:sp>
          <p:nvSpPr>
            <p:cNvPr id="28683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85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8686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450" y="134938"/>
            <a:ext cx="4329113" cy="4097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7" name="文本框 17"/>
          <p:cNvSpPr txBox="1"/>
          <p:nvPr/>
        </p:nvSpPr>
        <p:spPr>
          <a:xfrm>
            <a:off x="4765675" y="2859088"/>
            <a:ext cx="433388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eaLnBrk="0" hangingPunct="0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曲差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组合 16"/>
          <p:cNvGrpSpPr/>
          <p:nvPr/>
        </p:nvGrpSpPr>
        <p:grpSpPr>
          <a:xfrm>
            <a:off x="277813" y="627063"/>
            <a:ext cx="4340225" cy="1420812"/>
            <a:chOff x="1284179" y="1470132"/>
            <a:chExt cx="4992793" cy="1951332"/>
          </a:xfrm>
        </p:grpSpPr>
        <p:sp>
          <p:nvSpPr>
            <p:cNvPr id="30722" name="文本框 27"/>
            <p:cNvSpPr txBox="1"/>
            <p:nvPr/>
          </p:nvSpPr>
          <p:spPr>
            <a:xfrm>
              <a:off x="1284179" y="2279732"/>
              <a:ext cx="4992793" cy="1141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前发际正中直上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3072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30725" name="组合 32"/>
          <p:cNvGrpSpPr/>
          <p:nvPr/>
        </p:nvGrpSpPr>
        <p:grpSpPr>
          <a:xfrm>
            <a:off x="304800" y="1882775"/>
            <a:ext cx="4551363" cy="1406525"/>
            <a:chOff x="1288596" y="1711486"/>
            <a:chExt cx="4992793" cy="1875145"/>
          </a:xfrm>
        </p:grpSpPr>
        <p:sp>
          <p:nvSpPr>
            <p:cNvPr id="30726" name="文本框 33"/>
            <p:cNvSpPr txBox="1"/>
            <p:nvPr/>
          </p:nvSpPr>
          <p:spPr>
            <a:xfrm>
              <a:off x="1288596" y="2479086"/>
              <a:ext cx="4992793" cy="11075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头痛，头重，眩晕。②  癫痫，抽搐，热病。 </a:t>
              </a:r>
            </a:p>
          </p:txBody>
        </p:sp>
        <p:sp>
          <p:nvSpPr>
            <p:cNvPr id="30727" name="文本框 34"/>
            <p:cNvSpPr txBox="1"/>
            <p:nvPr/>
          </p:nvSpPr>
          <p:spPr>
            <a:xfrm>
              <a:off x="1288596" y="1711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30729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五处（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0730" name="组合 16"/>
          <p:cNvGrpSpPr/>
          <p:nvPr/>
        </p:nvGrpSpPr>
        <p:grpSpPr>
          <a:xfrm>
            <a:off x="314325" y="3292475"/>
            <a:ext cx="3765486" cy="1038225"/>
            <a:chOff x="179388" y="3148013"/>
            <a:chExt cx="4975225" cy="1037927"/>
          </a:xfrm>
        </p:grpSpPr>
        <p:sp>
          <p:nvSpPr>
            <p:cNvPr id="30731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0733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0734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34925"/>
            <a:ext cx="4327525" cy="4097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5" name="文本框 17"/>
          <p:cNvSpPr txBox="1"/>
          <p:nvPr/>
        </p:nvSpPr>
        <p:spPr>
          <a:xfrm>
            <a:off x="4821238" y="2571750"/>
            <a:ext cx="3603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eaLnBrk="0" hangingPunct="0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五处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9" name="组合 16"/>
          <p:cNvGrpSpPr/>
          <p:nvPr/>
        </p:nvGrpSpPr>
        <p:grpSpPr>
          <a:xfrm>
            <a:off x="277813" y="627063"/>
            <a:ext cx="4340225" cy="1420812"/>
            <a:chOff x="1284179" y="1470132"/>
            <a:chExt cx="4992793" cy="1951332"/>
          </a:xfrm>
        </p:grpSpPr>
        <p:sp>
          <p:nvSpPr>
            <p:cNvPr id="32770" name="文本框 27"/>
            <p:cNvSpPr txBox="1"/>
            <p:nvPr/>
          </p:nvSpPr>
          <p:spPr>
            <a:xfrm>
              <a:off x="1284179" y="2279732"/>
              <a:ext cx="4992793" cy="1141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前发际正中直上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3277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32773" name="组合 32"/>
          <p:cNvGrpSpPr/>
          <p:nvPr/>
        </p:nvGrpSpPr>
        <p:grpSpPr>
          <a:xfrm>
            <a:off x="277813" y="2000250"/>
            <a:ext cx="4551362" cy="1406397"/>
            <a:chOff x="1288596" y="1711486"/>
            <a:chExt cx="4992793" cy="1876172"/>
          </a:xfrm>
        </p:grpSpPr>
        <p:sp>
          <p:nvSpPr>
            <p:cNvPr id="32774" name="文本框 33"/>
            <p:cNvSpPr txBox="1"/>
            <p:nvPr/>
          </p:nvSpPr>
          <p:spPr>
            <a:xfrm>
              <a:off x="1288596" y="2479086"/>
              <a:ext cx="4992793" cy="11085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鼻塞。</a:t>
              </a:r>
            </a:p>
          </p:txBody>
        </p:sp>
        <p:sp>
          <p:nvSpPr>
            <p:cNvPr id="32775" name="文本框 34"/>
            <p:cNvSpPr txBox="1"/>
            <p:nvPr/>
          </p:nvSpPr>
          <p:spPr>
            <a:xfrm>
              <a:off x="1288596" y="1711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32777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grpSp>
        <p:nvGrpSpPr>
          <p:cNvPr id="32778" name="组合 16"/>
          <p:cNvGrpSpPr/>
          <p:nvPr/>
        </p:nvGrpSpPr>
        <p:grpSpPr>
          <a:xfrm>
            <a:off x="277813" y="3495654"/>
            <a:ext cx="3765486" cy="1038224"/>
            <a:chOff x="179388" y="3148013"/>
            <a:chExt cx="4975225" cy="1037927"/>
          </a:xfrm>
        </p:grpSpPr>
        <p:sp>
          <p:nvSpPr>
            <p:cNvPr id="32779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2781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278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34925"/>
            <a:ext cx="4327525" cy="4097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83" name="文本框 17"/>
          <p:cNvSpPr txBox="1"/>
          <p:nvPr/>
        </p:nvSpPr>
        <p:spPr>
          <a:xfrm>
            <a:off x="4794250" y="2047875"/>
            <a:ext cx="433388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eaLnBrk="0" hangingPunct="0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承光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组合 16"/>
          <p:cNvGrpSpPr/>
          <p:nvPr/>
        </p:nvGrpSpPr>
        <p:grpSpPr>
          <a:xfrm>
            <a:off x="277813" y="693738"/>
            <a:ext cx="4340225" cy="1420812"/>
            <a:chOff x="1284179" y="1470132"/>
            <a:chExt cx="4992793" cy="1951332"/>
          </a:xfrm>
        </p:grpSpPr>
        <p:sp>
          <p:nvSpPr>
            <p:cNvPr id="34818" name="文本框 27"/>
            <p:cNvSpPr txBox="1"/>
            <p:nvPr/>
          </p:nvSpPr>
          <p:spPr>
            <a:xfrm>
              <a:off x="1284179" y="2279732"/>
              <a:ext cx="4992793" cy="1141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前发际正中直上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3481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34821" name="组合 32"/>
          <p:cNvGrpSpPr/>
          <p:nvPr/>
        </p:nvGrpSpPr>
        <p:grpSpPr>
          <a:xfrm>
            <a:off x="277813" y="2039617"/>
            <a:ext cx="4552950" cy="1314770"/>
            <a:chOff x="1288596" y="1833811"/>
            <a:chExt cx="4992793" cy="1752820"/>
          </a:xfrm>
        </p:grpSpPr>
        <p:sp>
          <p:nvSpPr>
            <p:cNvPr id="34822" name="文本框 33"/>
            <p:cNvSpPr txBox="1"/>
            <p:nvPr/>
          </p:nvSpPr>
          <p:spPr>
            <a:xfrm>
              <a:off x="1288596" y="2479086"/>
              <a:ext cx="4992793" cy="11075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鼻塞，鼻渊，鼻衄。</a:t>
              </a:r>
            </a:p>
          </p:txBody>
        </p:sp>
        <p:sp>
          <p:nvSpPr>
            <p:cNvPr id="34823" name="文本框 34"/>
            <p:cNvSpPr txBox="1"/>
            <p:nvPr/>
          </p:nvSpPr>
          <p:spPr>
            <a:xfrm>
              <a:off x="1288596" y="1833811"/>
              <a:ext cx="2530686" cy="7094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34825" name="矩形 22"/>
          <p:cNvSpPr/>
          <p:nvPr/>
        </p:nvSpPr>
        <p:spPr>
          <a:xfrm>
            <a:off x="827088" y="219075"/>
            <a:ext cx="6769100" cy="604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通天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(BL7)</a:t>
            </a:r>
          </a:p>
        </p:txBody>
      </p:sp>
      <p:grpSp>
        <p:nvGrpSpPr>
          <p:cNvPr id="34826" name="组合 16"/>
          <p:cNvGrpSpPr/>
          <p:nvPr/>
        </p:nvGrpSpPr>
        <p:grpSpPr>
          <a:xfrm>
            <a:off x="304800" y="3477735"/>
            <a:ext cx="3765486" cy="1038232"/>
            <a:chOff x="179388" y="3501447"/>
            <a:chExt cx="4975225" cy="1037934"/>
          </a:xfrm>
        </p:grpSpPr>
        <p:sp>
          <p:nvSpPr>
            <p:cNvPr id="34827" name="文本框 23"/>
            <p:cNvSpPr txBox="1"/>
            <p:nvPr/>
          </p:nvSpPr>
          <p:spPr>
            <a:xfrm>
              <a:off x="179388" y="3501447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4829" name="文本框 30"/>
            <p:cNvSpPr txBox="1"/>
            <p:nvPr/>
          </p:nvSpPr>
          <p:spPr>
            <a:xfrm>
              <a:off x="254000" y="4077716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4830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34925"/>
            <a:ext cx="4327525" cy="4097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31" name="文本框 18"/>
          <p:cNvSpPr txBox="1"/>
          <p:nvPr/>
        </p:nvSpPr>
        <p:spPr>
          <a:xfrm>
            <a:off x="4830763" y="1419225"/>
            <a:ext cx="407987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eaLnBrk="0" hangingPunct="0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通天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组合 16"/>
          <p:cNvGrpSpPr/>
          <p:nvPr/>
        </p:nvGrpSpPr>
        <p:grpSpPr>
          <a:xfrm>
            <a:off x="277813" y="627063"/>
            <a:ext cx="4340225" cy="1420812"/>
            <a:chOff x="1284179" y="1470132"/>
            <a:chExt cx="4992793" cy="1951332"/>
          </a:xfrm>
        </p:grpSpPr>
        <p:sp>
          <p:nvSpPr>
            <p:cNvPr id="36866" name="文本框 27"/>
            <p:cNvSpPr txBox="1"/>
            <p:nvPr/>
          </p:nvSpPr>
          <p:spPr>
            <a:xfrm>
              <a:off x="1284179" y="2279732"/>
              <a:ext cx="4992793" cy="1141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前发际正中直上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3686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36869" name="组合 32"/>
          <p:cNvGrpSpPr/>
          <p:nvPr/>
        </p:nvGrpSpPr>
        <p:grpSpPr>
          <a:xfrm>
            <a:off x="277813" y="2000250"/>
            <a:ext cx="4551362" cy="1776097"/>
            <a:chOff x="1288596" y="1711486"/>
            <a:chExt cx="4992793" cy="2367849"/>
          </a:xfrm>
        </p:grpSpPr>
        <p:sp>
          <p:nvSpPr>
            <p:cNvPr id="36870" name="文本框 33"/>
            <p:cNvSpPr txBox="1"/>
            <p:nvPr/>
          </p:nvSpPr>
          <p:spPr>
            <a:xfrm>
              <a:off x="1288596" y="2479086"/>
              <a:ext cx="4992793" cy="16002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耳鸣。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癫狂。</a:t>
              </a:r>
            </a:p>
          </p:txBody>
        </p:sp>
        <p:sp>
          <p:nvSpPr>
            <p:cNvPr id="36871" name="文本框 34"/>
            <p:cNvSpPr txBox="1"/>
            <p:nvPr/>
          </p:nvSpPr>
          <p:spPr>
            <a:xfrm>
              <a:off x="1288596" y="1711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36873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络却（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grpSp>
        <p:nvGrpSpPr>
          <p:cNvPr id="36874" name="组合 16"/>
          <p:cNvGrpSpPr/>
          <p:nvPr/>
        </p:nvGrpSpPr>
        <p:grpSpPr>
          <a:xfrm>
            <a:off x="282575" y="3693765"/>
            <a:ext cx="3765486" cy="1038225"/>
            <a:chOff x="179388" y="3148013"/>
            <a:chExt cx="4975225" cy="1037927"/>
          </a:xfrm>
        </p:grpSpPr>
        <p:sp>
          <p:nvSpPr>
            <p:cNvPr id="36875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6877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6878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34925"/>
            <a:ext cx="4327525" cy="4097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9" name="文本框 18"/>
          <p:cNvSpPr txBox="1"/>
          <p:nvPr/>
        </p:nvSpPr>
        <p:spPr>
          <a:xfrm>
            <a:off x="4716463" y="747713"/>
            <a:ext cx="484187" cy="2460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eaLnBrk="0" hangingPunct="0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络却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3" name="组合 16"/>
          <p:cNvGrpSpPr/>
          <p:nvPr/>
        </p:nvGrpSpPr>
        <p:grpSpPr>
          <a:xfrm>
            <a:off x="95250" y="736600"/>
            <a:ext cx="5735638" cy="1419225"/>
            <a:chOff x="1284179" y="1470132"/>
            <a:chExt cx="4992793" cy="1949886"/>
          </a:xfrm>
        </p:grpSpPr>
        <p:sp>
          <p:nvSpPr>
            <p:cNvPr id="38914" name="文本框 27"/>
            <p:cNvSpPr txBox="1"/>
            <p:nvPr/>
          </p:nvSpPr>
          <p:spPr>
            <a:xfrm>
              <a:off x="1284179" y="2279731"/>
              <a:ext cx="4992793" cy="11402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横平枕外隆凸上缘，后发际正中</a:t>
              </a:r>
            </a:p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旁开1.3寸。</a:t>
              </a:r>
            </a:p>
          </p:txBody>
        </p:sp>
        <p:sp>
          <p:nvSpPr>
            <p:cNvPr id="3891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38917" name="组合 32"/>
          <p:cNvGrpSpPr/>
          <p:nvPr/>
        </p:nvGrpSpPr>
        <p:grpSpPr>
          <a:xfrm>
            <a:off x="95250" y="2066925"/>
            <a:ext cx="6013450" cy="1489075"/>
            <a:chOff x="1294802" y="2264218"/>
            <a:chExt cx="4992793" cy="1985080"/>
          </a:xfrm>
        </p:grpSpPr>
        <p:sp>
          <p:nvSpPr>
            <p:cNvPr id="38918" name="文本框 33"/>
            <p:cNvSpPr txBox="1"/>
            <p:nvPr/>
          </p:nvSpPr>
          <p:spPr>
            <a:xfrm>
              <a:off x="1294802" y="3143399"/>
              <a:ext cx="4992793" cy="11058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头痛，颈项强痛。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目痛，鼻塞。</a:t>
              </a:r>
            </a:p>
          </p:txBody>
        </p:sp>
        <p:sp>
          <p:nvSpPr>
            <p:cNvPr id="38919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38921" name="矩形 22"/>
          <p:cNvSpPr/>
          <p:nvPr/>
        </p:nvSpPr>
        <p:spPr>
          <a:xfrm>
            <a:off x="900113" y="123825"/>
            <a:ext cx="6911975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玉枕 (BL9)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8922" name="组合 17"/>
          <p:cNvGrpSpPr/>
          <p:nvPr/>
        </p:nvGrpSpPr>
        <p:grpSpPr>
          <a:xfrm>
            <a:off x="85362" y="3655460"/>
            <a:ext cx="5010343" cy="1038133"/>
            <a:chOff x="412399" y="4045175"/>
            <a:chExt cx="5010520" cy="1036716"/>
          </a:xfrm>
        </p:grpSpPr>
        <p:sp>
          <p:nvSpPr>
            <p:cNvPr id="38923" name="文本框 23"/>
            <p:cNvSpPr txBox="1"/>
            <p:nvPr/>
          </p:nvSpPr>
          <p:spPr>
            <a:xfrm>
              <a:off x="412399" y="4045175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8925" name="文本框 30"/>
            <p:cNvSpPr txBox="1"/>
            <p:nvPr/>
          </p:nvSpPr>
          <p:spPr>
            <a:xfrm>
              <a:off x="522304" y="4621543"/>
              <a:ext cx="4900615" cy="460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平刺0.3～0.5寸。</a:t>
              </a:r>
            </a:p>
          </p:txBody>
        </p:sp>
      </p:grpSp>
      <p:pic>
        <p:nvPicPr>
          <p:cNvPr id="38926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4900" y="736600"/>
            <a:ext cx="4156075" cy="433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7" name="文本框 3"/>
          <p:cNvSpPr txBox="1"/>
          <p:nvPr/>
        </p:nvSpPr>
        <p:spPr>
          <a:xfrm>
            <a:off x="8607425" y="2598738"/>
            <a:ext cx="414338" cy="2460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6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玉枕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组合 16"/>
          <p:cNvGrpSpPr/>
          <p:nvPr/>
        </p:nvGrpSpPr>
        <p:grpSpPr>
          <a:xfrm>
            <a:off x="107950" y="557213"/>
            <a:ext cx="5430838" cy="1222449"/>
            <a:chOff x="1284179" y="1470132"/>
            <a:chExt cx="4992793" cy="1679709"/>
          </a:xfrm>
        </p:grpSpPr>
        <p:sp>
          <p:nvSpPr>
            <p:cNvPr id="40962" name="文本框 27"/>
            <p:cNvSpPr txBox="1"/>
            <p:nvPr/>
          </p:nvSpPr>
          <p:spPr>
            <a:xfrm>
              <a:off x="1284179" y="2178993"/>
              <a:ext cx="4992793" cy="9708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横平第2颈椎棘突上际，斜方肌外缘凹陷中（后发际正中直上0.5寸，斜方肌外缘凹陷中）。</a:t>
              </a:r>
            </a:p>
          </p:txBody>
        </p:sp>
        <p:sp>
          <p:nvSpPr>
            <p:cNvPr id="40963" name="文本框 28"/>
            <p:cNvSpPr txBox="1"/>
            <p:nvPr/>
          </p:nvSpPr>
          <p:spPr>
            <a:xfrm>
              <a:off x="1315588" y="1470132"/>
              <a:ext cx="2971800" cy="8347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40965" name="组合 32"/>
          <p:cNvGrpSpPr/>
          <p:nvPr/>
        </p:nvGrpSpPr>
        <p:grpSpPr>
          <a:xfrm>
            <a:off x="107950" y="1725613"/>
            <a:ext cx="5611813" cy="1946275"/>
            <a:chOff x="1288596" y="1745695"/>
            <a:chExt cx="5027082" cy="2595823"/>
          </a:xfrm>
        </p:grpSpPr>
        <p:sp>
          <p:nvSpPr>
            <p:cNvPr id="40966" name="文本框 33"/>
            <p:cNvSpPr txBox="1"/>
            <p:nvPr/>
          </p:nvSpPr>
          <p:spPr>
            <a:xfrm>
              <a:off x="1322885" y="2578843"/>
              <a:ext cx="4992793" cy="17626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</a:p>
            <a:p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目痛。</a:t>
              </a:r>
            </a:p>
            <a:p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癫狂痫，热病。</a:t>
              </a:r>
            </a:p>
            <a:p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颈项强痛，肩背痛。</a:t>
              </a:r>
            </a:p>
          </p:txBody>
        </p:sp>
        <p:sp>
          <p:nvSpPr>
            <p:cNvPr id="40967" name="文本框 34"/>
            <p:cNvSpPr txBox="1"/>
            <p:nvPr/>
          </p:nvSpPr>
          <p:spPr>
            <a:xfrm>
              <a:off x="1288596" y="1745695"/>
              <a:ext cx="2530686" cy="8102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40969" name="矩形 22"/>
          <p:cNvSpPr/>
          <p:nvPr/>
        </p:nvSpPr>
        <p:spPr>
          <a:xfrm>
            <a:off x="900113" y="123825"/>
            <a:ext cx="5903912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天柱*（BL10）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0970" name="组合 1"/>
          <p:cNvGrpSpPr/>
          <p:nvPr/>
        </p:nvGrpSpPr>
        <p:grpSpPr>
          <a:xfrm>
            <a:off x="93663" y="3597275"/>
            <a:ext cx="4950460" cy="1265238"/>
            <a:chOff x="282" y="6185"/>
            <a:chExt cx="7796" cy="1993"/>
          </a:xfrm>
        </p:grpSpPr>
        <p:sp>
          <p:nvSpPr>
            <p:cNvPr id="40971" name="文本框 23"/>
            <p:cNvSpPr txBox="1"/>
            <p:nvPr/>
          </p:nvSpPr>
          <p:spPr>
            <a:xfrm>
              <a:off x="282" y="6185"/>
              <a:ext cx="7717" cy="8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0973" name="文本框 30"/>
            <p:cNvSpPr txBox="1"/>
            <p:nvPr/>
          </p:nvSpPr>
          <p:spPr>
            <a:xfrm>
              <a:off x="360" y="7065"/>
              <a:ext cx="7718" cy="11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直刺或斜刺0.5～0.8寸，</a:t>
              </a:r>
            </a:p>
            <a:p>
              <a:r>
                <a:rPr lang="zh-CN" altLang="zh-CN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不可向内上方深刺。</a:t>
              </a:r>
            </a:p>
          </p:txBody>
        </p:sp>
      </p:grpSp>
      <p:pic>
        <p:nvPicPr>
          <p:cNvPr id="40974" name="图片 7"/>
          <p:cNvPicPr>
            <a:picLocks noChangeAspect="1"/>
          </p:cNvPicPr>
          <p:nvPr/>
        </p:nvPicPr>
        <p:blipFill>
          <a:blip r:embed="rId3"/>
          <a:srcRect l="3938"/>
          <a:stretch>
            <a:fillRect/>
          </a:stretch>
        </p:blipFill>
        <p:spPr>
          <a:xfrm>
            <a:off x="5461000" y="1155700"/>
            <a:ext cx="3597275" cy="3902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75" name="文本框 3"/>
          <p:cNvSpPr txBox="1"/>
          <p:nvPr/>
        </p:nvSpPr>
        <p:spPr>
          <a:xfrm>
            <a:off x="8689975" y="3252788"/>
            <a:ext cx="36830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天柱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09" name="组合 16"/>
          <p:cNvGrpSpPr/>
          <p:nvPr/>
        </p:nvGrpSpPr>
        <p:grpSpPr>
          <a:xfrm>
            <a:off x="34925" y="842963"/>
            <a:ext cx="5578467" cy="1019175"/>
            <a:chOff x="1227249" y="1470132"/>
            <a:chExt cx="4889927" cy="1400250"/>
          </a:xfrm>
        </p:grpSpPr>
        <p:sp>
          <p:nvSpPr>
            <p:cNvPr id="43010" name="文本框 27"/>
            <p:cNvSpPr txBox="1"/>
            <p:nvPr/>
          </p:nvSpPr>
          <p:spPr>
            <a:xfrm>
              <a:off x="1227249" y="2279732"/>
              <a:ext cx="4889927" cy="5906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第1胸椎棘突下，后正中线旁开1.5寸。</a:t>
              </a:r>
            </a:p>
          </p:txBody>
        </p:sp>
        <p:sp>
          <p:nvSpPr>
            <p:cNvPr id="43011" name="文本框 28"/>
            <p:cNvSpPr txBox="1"/>
            <p:nvPr/>
          </p:nvSpPr>
          <p:spPr>
            <a:xfrm>
              <a:off x="1252690" y="1470132"/>
              <a:ext cx="2971800" cy="83493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43013" name="组合 32"/>
          <p:cNvGrpSpPr/>
          <p:nvPr/>
        </p:nvGrpSpPr>
        <p:grpSpPr>
          <a:xfrm>
            <a:off x="34925" y="1903413"/>
            <a:ext cx="6011863" cy="1728787"/>
            <a:chOff x="1288596" y="1745695"/>
            <a:chExt cx="4992793" cy="2305321"/>
          </a:xfrm>
        </p:grpSpPr>
        <p:sp>
          <p:nvSpPr>
            <p:cNvPr id="43014" name="文本框 33"/>
            <p:cNvSpPr txBox="1"/>
            <p:nvPr/>
          </p:nvSpPr>
          <p:spPr>
            <a:xfrm>
              <a:off x="1288596" y="2574792"/>
              <a:ext cx="4992793" cy="14762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咳嗽，气喘。</a:t>
              </a:r>
            </a:p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发热。</a:t>
              </a:r>
            </a:p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颈项强痛，肩背痛。</a:t>
              </a:r>
            </a:p>
          </p:txBody>
        </p:sp>
        <p:sp>
          <p:nvSpPr>
            <p:cNvPr id="4301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43017" name="矩形 22"/>
          <p:cNvSpPr/>
          <p:nvPr/>
        </p:nvSpPr>
        <p:spPr>
          <a:xfrm>
            <a:off x="900113" y="123825"/>
            <a:ext cx="6767512" cy="8175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大杼（BL11）</a:t>
            </a:r>
          </a:p>
          <a:p>
            <a:pPr indent="227330" eaLnBrk="0" hangingPunct="0">
              <a:lnSpc>
                <a:spcPts val="3000"/>
              </a:lnSpc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骨会，手、足太阳经交会穴</a:t>
            </a:r>
          </a:p>
        </p:txBody>
      </p:sp>
      <p:grpSp>
        <p:nvGrpSpPr>
          <p:cNvPr id="43018" name="组合 17"/>
          <p:cNvGrpSpPr/>
          <p:nvPr/>
        </p:nvGrpSpPr>
        <p:grpSpPr>
          <a:xfrm>
            <a:off x="34925" y="3560763"/>
            <a:ext cx="4974092" cy="1035050"/>
            <a:chOff x="179512" y="3651870"/>
            <a:chExt cx="4974607" cy="1037424"/>
          </a:xfrm>
        </p:grpSpPr>
        <p:sp>
          <p:nvSpPr>
            <p:cNvPr id="43019" name="文本框 23"/>
            <p:cNvSpPr txBox="1"/>
            <p:nvPr/>
          </p:nvSpPr>
          <p:spPr>
            <a:xfrm>
              <a:off x="179512" y="3651870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3021" name="文本框 30"/>
            <p:cNvSpPr txBox="1"/>
            <p:nvPr/>
          </p:nvSpPr>
          <p:spPr>
            <a:xfrm>
              <a:off x="253504" y="4228280"/>
              <a:ext cx="4900615" cy="46101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43022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9363" y="682625"/>
            <a:ext cx="4040187" cy="4416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23" name="文本框 3"/>
          <p:cNvSpPr txBox="1"/>
          <p:nvPr/>
        </p:nvSpPr>
        <p:spPr>
          <a:xfrm>
            <a:off x="8693150" y="1401763"/>
            <a:ext cx="247650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大杼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7" name="组合 16"/>
          <p:cNvGrpSpPr/>
          <p:nvPr/>
        </p:nvGrpSpPr>
        <p:grpSpPr>
          <a:xfrm>
            <a:off x="107950" y="700088"/>
            <a:ext cx="5276850" cy="1019175"/>
            <a:chOff x="1284179" y="1470132"/>
            <a:chExt cx="4992793" cy="1400774"/>
          </a:xfrm>
        </p:grpSpPr>
        <p:sp>
          <p:nvSpPr>
            <p:cNvPr id="45058" name="文本框 27"/>
            <p:cNvSpPr txBox="1"/>
            <p:nvPr/>
          </p:nvSpPr>
          <p:spPr>
            <a:xfrm>
              <a:off x="1284179" y="2279731"/>
              <a:ext cx="4992793" cy="591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第2胸椎棘突下，后正中线旁开1.5寸。</a:t>
              </a:r>
            </a:p>
          </p:txBody>
        </p:sp>
        <p:sp>
          <p:nvSpPr>
            <p:cNvPr id="45059" name="文本框 28"/>
            <p:cNvSpPr txBox="1"/>
            <p:nvPr/>
          </p:nvSpPr>
          <p:spPr>
            <a:xfrm>
              <a:off x="1315588" y="1470132"/>
              <a:ext cx="2971800" cy="8356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45061" name="组合 32"/>
          <p:cNvGrpSpPr/>
          <p:nvPr/>
        </p:nvGrpSpPr>
        <p:grpSpPr>
          <a:xfrm>
            <a:off x="107950" y="1704975"/>
            <a:ext cx="5581650" cy="1390650"/>
            <a:chOff x="1288596" y="1745695"/>
            <a:chExt cx="4992793" cy="1852526"/>
          </a:xfrm>
        </p:grpSpPr>
        <p:sp>
          <p:nvSpPr>
            <p:cNvPr id="45062" name="文本框 33"/>
            <p:cNvSpPr txBox="1"/>
            <p:nvPr/>
          </p:nvSpPr>
          <p:spPr>
            <a:xfrm>
              <a:off x="1288596" y="2574672"/>
              <a:ext cx="4992793" cy="10235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咳嗽，发热，头痛，鼻塞，鼻流清涕。</a:t>
              </a:r>
            </a:p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颈项强痛，胸背痛。</a:t>
              </a:r>
            </a:p>
          </p:txBody>
        </p:sp>
        <p:sp>
          <p:nvSpPr>
            <p:cNvPr id="45063" name="文本框 34"/>
            <p:cNvSpPr txBox="1"/>
            <p:nvPr/>
          </p:nvSpPr>
          <p:spPr>
            <a:xfrm>
              <a:off x="1288596" y="1745695"/>
              <a:ext cx="2530686" cy="80953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45065" name="矩形 22"/>
          <p:cNvSpPr/>
          <p:nvPr/>
        </p:nvSpPr>
        <p:spPr>
          <a:xfrm>
            <a:off x="755650" y="342900"/>
            <a:ext cx="6480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风门* (BL12) 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足太阳、督脉交会穴</a:t>
            </a:r>
          </a:p>
        </p:txBody>
      </p:sp>
      <p:grpSp>
        <p:nvGrpSpPr>
          <p:cNvPr id="45066" name="组合 15"/>
          <p:cNvGrpSpPr/>
          <p:nvPr/>
        </p:nvGrpSpPr>
        <p:grpSpPr>
          <a:xfrm>
            <a:off x="65088" y="3221038"/>
            <a:ext cx="4528044" cy="987425"/>
            <a:chOff x="57268" y="3856513"/>
            <a:chExt cx="5016174" cy="987476"/>
          </a:xfrm>
        </p:grpSpPr>
        <p:sp>
          <p:nvSpPr>
            <p:cNvPr id="45067" name="文本框 23"/>
            <p:cNvSpPr txBox="1"/>
            <p:nvPr/>
          </p:nvSpPr>
          <p:spPr>
            <a:xfrm>
              <a:off x="57268" y="3856513"/>
              <a:ext cx="4900615" cy="6073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5069" name="文本框 30"/>
            <p:cNvSpPr txBox="1"/>
            <p:nvPr/>
          </p:nvSpPr>
          <p:spPr>
            <a:xfrm>
              <a:off x="172827" y="4414340"/>
              <a:ext cx="4900615" cy="4296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45070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0" y="784225"/>
            <a:ext cx="3840163" cy="4198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71" name="文本框 3"/>
          <p:cNvSpPr txBox="1"/>
          <p:nvPr/>
        </p:nvSpPr>
        <p:spPr>
          <a:xfrm flipH="1">
            <a:off x="8702675" y="1581150"/>
            <a:ext cx="244475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风门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5" name="组合 16"/>
          <p:cNvGrpSpPr/>
          <p:nvPr/>
        </p:nvGrpSpPr>
        <p:grpSpPr>
          <a:xfrm>
            <a:off x="34925" y="555625"/>
            <a:ext cx="5976938" cy="1049338"/>
            <a:chOff x="1284179" y="1470132"/>
            <a:chExt cx="4992793" cy="1442122"/>
          </a:xfrm>
        </p:grpSpPr>
        <p:sp>
          <p:nvSpPr>
            <p:cNvPr id="47106" name="文本框 27"/>
            <p:cNvSpPr txBox="1"/>
            <p:nvPr/>
          </p:nvSpPr>
          <p:spPr>
            <a:xfrm>
              <a:off x="1284179" y="2279731"/>
              <a:ext cx="4992793" cy="632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第3胸椎棘突下，后正中线旁开1.5寸。</a:t>
              </a:r>
            </a:p>
          </p:txBody>
        </p:sp>
        <p:sp>
          <p:nvSpPr>
            <p:cNvPr id="471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47109" name="组合 32"/>
          <p:cNvGrpSpPr/>
          <p:nvPr/>
        </p:nvGrpSpPr>
        <p:grpSpPr>
          <a:xfrm>
            <a:off x="34925" y="1492250"/>
            <a:ext cx="6016625" cy="1804988"/>
            <a:chOff x="1288596" y="1745695"/>
            <a:chExt cx="4995120" cy="2405920"/>
          </a:xfrm>
        </p:grpSpPr>
        <p:sp>
          <p:nvSpPr>
            <p:cNvPr id="47110" name="文本框 33"/>
            <p:cNvSpPr txBox="1"/>
            <p:nvPr/>
          </p:nvSpPr>
          <p:spPr>
            <a:xfrm>
              <a:off x="1290923" y="2553199"/>
              <a:ext cx="4992793" cy="15984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咳嗽，气喘，肺痨，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咳血，潮热，盗汗。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小儿龟背。</a:t>
              </a:r>
            </a:p>
          </p:txBody>
        </p:sp>
        <p:sp>
          <p:nvSpPr>
            <p:cNvPr id="4711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47113" name="矩形 22"/>
          <p:cNvSpPr/>
          <p:nvPr/>
        </p:nvSpPr>
        <p:spPr>
          <a:xfrm>
            <a:off x="900113" y="200025"/>
            <a:ext cx="7837487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肺俞* （BL13）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肺之背俞穴</a:t>
            </a:r>
          </a:p>
        </p:txBody>
      </p:sp>
      <p:grpSp>
        <p:nvGrpSpPr>
          <p:cNvPr id="47114" name="组合 15"/>
          <p:cNvGrpSpPr/>
          <p:nvPr/>
        </p:nvGrpSpPr>
        <p:grpSpPr>
          <a:xfrm>
            <a:off x="34925" y="3651250"/>
            <a:ext cx="4914820" cy="1028700"/>
            <a:chOff x="484369" y="3983897"/>
            <a:chExt cx="4913812" cy="1028318"/>
          </a:xfrm>
        </p:grpSpPr>
        <p:sp>
          <p:nvSpPr>
            <p:cNvPr id="47115" name="文本框 23"/>
            <p:cNvSpPr txBox="1"/>
            <p:nvPr/>
          </p:nvSpPr>
          <p:spPr>
            <a:xfrm>
              <a:off x="484369" y="3983897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7117" name="文本框 30"/>
            <p:cNvSpPr txBox="1"/>
            <p:nvPr/>
          </p:nvSpPr>
          <p:spPr>
            <a:xfrm>
              <a:off x="497566" y="4552107"/>
              <a:ext cx="4900615" cy="46010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47118" name="图片 7"/>
          <p:cNvPicPr>
            <a:picLocks noChangeAspect="1"/>
          </p:cNvPicPr>
          <p:nvPr/>
        </p:nvPicPr>
        <p:blipFill>
          <a:blip r:embed="rId3"/>
          <a:srcRect l="3992" t="1006"/>
          <a:stretch>
            <a:fillRect/>
          </a:stretch>
        </p:blipFill>
        <p:spPr>
          <a:xfrm>
            <a:off x="5307013" y="803275"/>
            <a:ext cx="3836987" cy="4327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9" name="文本框 3"/>
          <p:cNvSpPr txBox="1"/>
          <p:nvPr/>
        </p:nvSpPr>
        <p:spPr>
          <a:xfrm>
            <a:off x="8737600" y="1749425"/>
            <a:ext cx="233363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肺俞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3" name="组合 16"/>
          <p:cNvGrpSpPr/>
          <p:nvPr/>
        </p:nvGrpSpPr>
        <p:grpSpPr>
          <a:xfrm>
            <a:off x="107950" y="769938"/>
            <a:ext cx="5735638" cy="1050925"/>
            <a:chOff x="1284179" y="1470132"/>
            <a:chExt cx="4992793" cy="1442122"/>
          </a:xfrm>
        </p:grpSpPr>
        <p:sp>
          <p:nvSpPr>
            <p:cNvPr id="49154" name="文本框 27"/>
            <p:cNvSpPr txBox="1"/>
            <p:nvPr/>
          </p:nvSpPr>
          <p:spPr>
            <a:xfrm>
              <a:off x="1284179" y="2279731"/>
              <a:ext cx="4992793" cy="632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第4胸椎棘突下，后正中线旁开1.5寸。</a:t>
              </a:r>
            </a:p>
          </p:txBody>
        </p:sp>
        <p:sp>
          <p:nvSpPr>
            <p:cNvPr id="4915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49157" name="组合 32"/>
          <p:cNvGrpSpPr/>
          <p:nvPr/>
        </p:nvGrpSpPr>
        <p:grpSpPr>
          <a:xfrm>
            <a:off x="107950" y="1851025"/>
            <a:ext cx="5734050" cy="1804988"/>
            <a:chOff x="1288596" y="1745695"/>
            <a:chExt cx="4776869" cy="2405939"/>
          </a:xfrm>
        </p:grpSpPr>
        <p:sp>
          <p:nvSpPr>
            <p:cNvPr id="49158" name="文本框 33"/>
            <p:cNvSpPr txBox="1"/>
            <p:nvPr/>
          </p:nvSpPr>
          <p:spPr>
            <a:xfrm>
              <a:off x="1350499" y="2553198"/>
              <a:ext cx="4714966" cy="159843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心痛，胸闷。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咳嗽。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呕吐。</a:t>
              </a:r>
            </a:p>
          </p:txBody>
        </p:sp>
        <p:sp>
          <p:nvSpPr>
            <p:cNvPr id="49159" name="文本框 34"/>
            <p:cNvSpPr txBox="1"/>
            <p:nvPr/>
          </p:nvSpPr>
          <p:spPr>
            <a:xfrm>
              <a:off x="1288596" y="1745695"/>
              <a:ext cx="2530687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49161" name="矩形 22"/>
          <p:cNvSpPr/>
          <p:nvPr/>
        </p:nvSpPr>
        <p:spPr>
          <a:xfrm>
            <a:off x="827088" y="388938"/>
            <a:ext cx="8010525" cy="477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厥阴俞（BL14）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心包之背俞穴</a:t>
            </a:r>
          </a:p>
        </p:txBody>
      </p:sp>
      <p:grpSp>
        <p:nvGrpSpPr>
          <p:cNvPr id="49162" name="组合 17"/>
          <p:cNvGrpSpPr/>
          <p:nvPr/>
        </p:nvGrpSpPr>
        <p:grpSpPr>
          <a:xfrm>
            <a:off x="36513" y="3722688"/>
            <a:ext cx="4913429" cy="1028700"/>
            <a:chOff x="448295" y="4006861"/>
            <a:chExt cx="4913792" cy="1028322"/>
          </a:xfrm>
        </p:grpSpPr>
        <p:sp>
          <p:nvSpPr>
            <p:cNvPr id="49163" name="文本框 23"/>
            <p:cNvSpPr txBox="1"/>
            <p:nvPr/>
          </p:nvSpPr>
          <p:spPr>
            <a:xfrm>
              <a:off x="448295" y="4006861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9165" name="文本框 30"/>
            <p:cNvSpPr txBox="1"/>
            <p:nvPr/>
          </p:nvSpPr>
          <p:spPr>
            <a:xfrm>
              <a:off x="461472" y="4575073"/>
              <a:ext cx="4900615" cy="46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49166" name="图片 7"/>
          <p:cNvPicPr>
            <a:picLocks noChangeAspect="1"/>
          </p:cNvPicPr>
          <p:nvPr/>
        </p:nvPicPr>
        <p:blipFill>
          <a:blip r:embed="rId3"/>
          <a:srcRect l="3661" t="2550"/>
          <a:stretch>
            <a:fillRect/>
          </a:stretch>
        </p:blipFill>
        <p:spPr>
          <a:xfrm>
            <a:off x="5273675" y="862013"/>
            <a:ext cx="3870325" cy="4281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67" name="文本框 3"/>
          <p:cNvSpPr txBox="1"/>
          <p:nvPr/>
        </p:nvSpPr>
        <p:spPr>
          <a:xfrm>
            <a:off x="8772525" y="1900238"/>
            <a:ext cx="371475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厥阴俞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1" name="组合 16"/>
          <p:cNvGrpSpPr/>
          <p:nvPr/>
        </p:nvGrpSpPr>
        <p:grpSpPr>
          <a:xfrm>
            <a:off x="179388" y="600075"/>
            <a:ext cx="6337300" cy="1006475"/>
            <a:chOff x="1281557" y="1470132"/>
            <a:chExt cx="4992793" cy="1449570"/>
          </a:xfrm>
        </p:grpSpPr>
        <p:sp>
          <p:nvSpPr>
            <p:cNvPr id="51202" name="文本框 27"/>
            <p:cNvSpPr txBox="1"/>
            <p:nvPr/>
          </p:nvSpPr>
          <p:spPr>
            <a:xfrm>
              <a:off x="1281557" y="2300088"/>
              <a:ext cx="4992793" cy="61961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第5胸椎棘突下，后正中线旁开1.5寸。</a:t>
              </a:r>
            </a:p>
          </p:txBody>
        </p:sp>
        <p:sp>
          <p:nvSpPr>
            <p:cNvPr id="5120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51205" name="组合 32"/>
          <p:cNvGrpSpPr/>
          <p:nvPr/>
        </p:nvGrpSpPr>
        <p:grpSpPr>
          <a:xfrm>
            <a:off x="179388" y="1706563"/>
            <a:ext cx="6192837" cy="1657350"/>
            <a:chOff x="1288596" y="1745695"/>
            <a:chExt cx="4992793" cy="2208093"/>
          </a:xfrm>
        </p:grpSpPr>
        <p:sp>
          <p:nvSpPr>
            <p:cNvPr id="51206" name="文本框 33"/>
            <p:cNvSpPr txBox="1"/>
            <p:nvPr/>
          </p:nvSpPr>
          <p:spPr>
            <a:xfrm>
              <a:off x="1288596" y="2479086"/>
              <a:ext cx="4992793" cy="14747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心痛，惊悸，失眠，健忘，梦遗。</a:t>
              </a:r>
            </a:p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咳嗽，咳血，盗汗。</a:t>
              </a:r>
            </a:p>
            <a:p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癫痫。</a:t>
              </a:r>
            </a:p>
          </p:txBody>
        </p:sp>
        <p:sp>
          <p:nvSpPr>
            <p:cNvPr id="5120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51209" name="矩形 22"/>
          <p:cNvSpPr/>
          <p:nvPr/>
        </p:nvSpPr>
        <p:spPr>
          <a:xfrm>
            <a:off x="900113" y="123825"/>
            <a:ext cx="7486650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心俞* （BL15）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心之背俞穴</a:t>
            </a:r>
          </a:p>
        </p:txBody>
      </p:sp>
      <p:grpSp>
        <p:nvGrpSpPr>
          <p:cNvPr id="51210" name="组合 15"/>
          <p:cNvGrpSpPr/>
          <p:nvPr/>
        </p:nvGrpSpPr>
        <p:grpSpPr>
          <a:xfrm>
            <a:off x="107950" y="3363913"/>
            <a:ext cx="5016387" cy="987425"/>
            <a:chOff x="410128" y="3380605"/>
            <a:chExt cx="4689847" cy="987536"/>
          </a:xfrm>
        </p:grpSpPr>
        <p:sp>
          <p:nvSpPr>
            <p:cNvPr id="51211" name="文本框 23"/>
            <p:cNvSpPr txBox="1"/>
            <p:nvPr/>
          </p:nvSpPr>
          <p:spPr>
            <a:xfrm>
              <a:off x="410128" y="3380605"/>
              <a:ext cx="4653773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1213" name="文本框 30"/>
            <p:cNvSpPr txBox="1"/>
            <p:nvPr/>
          </p:nvSpPr>
          <p:spPr>
            <a:xfrm>
              <a:off x="446202" y="3938432"/>
              <a:ext cx="4653773" cy="42970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51214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6350" y="860425"/>
            <a:ext cx="3914775" cy="4283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15" name="文本框 3"/>
          <p:cNvSpPr txBox="1"/>
          <p:nvPr/>
        </p:nvSpPr>
        <p:spPr>
          <a:xfrm>
            <a:off x="8613775" y="2100263"/>
            <a:ext cx="279400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心俞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49" name="组合 16"/>
          <p:cNvGrpSpPr/>
          <p:nvPr/>
        </p:nvGrpSpPr>
        <p:grpSpPr>
          <a:xfrm>
            <a:off x="107950" y="769938"/>
            <a:ext cx="5734050" cy="1050925"/>
            <a:chOff x="1284179" y="1470132"/>
            <a:chExt cx="4992793" cy="1442122"/>
          </a:xfrm>
        </p:grpSpPr>
        <p:sp>
          <p:nvSpPr>
            <p:cNvPr id="53250" name="文本框 27"/>
            <p:cNvSpPr txBox="1"/>
            <p:nvPr/>
          </p:nvSpPr>
          <p:spPr>
            <a:xfrm>
              <a:off x="1284179" y="2279731"/>
              <a:ext cx="4992793" cy="632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第6胸椎棘突下，后正中线旁开1.5寸。</a:t>
              </a:r>
            </a:p>
          </p:txBody>
        </p:sp>
        <p:sp>
          <p:nvSpPr>
            <p:cNvPr id="5325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53253" name="组合 32"/>
          <p:cNvGrpSpPr/>
          <p:nvPr/>
        </p:nvGrpSpPr>
        <p:grpSpPr>
          <a:xfrm>
            <a:off x="107950" y="1927225"/>
            <a:ext cx="4213860" cy="1435100"/>
            <a:chOff x="1288596" y="1745695"/>
            <a:chExt cx="3510443" cy="1913600"/>
          </a:xfrm>
        </p:grpSpPr>
        <p:sp>
          <p:nvSpPr>
            <p:cNvPr id="53254" name="文本框 33"/>
            <p:cNvSpPr txBox="1"/>
            <p:nvPr/>
          </p:nvSpPr>
          <p:spPr>
            <a:xfrm>
              <a:off x="1290712" y="2553114"/>
              <a:ext cx="3508327" cy="11061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腹痛，腹胀，肠鸣，气逆。</a:t>
              </a:r>
            </a:p>
          </p:txBody>
        </p:sp>
        <p:sp>
          <p:nvSpPr>
            <p:cNvPr id="5325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53257" name="矩形 22"/>
          <p:cNvSpPr/>
          <p:nvPr/>
        </p:nvSpPr>
        <p:spPr>
          <a:xfrm>
            <a:off x="900113" y="123825"/>
            <a:ext cx="5721350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督俞（BL16）</a:t>
            </a:r>
          </a:p>
        </p:txBody>
      </p:sp>
      <p:grpSp>
        <p:nvGrpSpPr>
          <p:cNvPr id="53258" name="组合 17"/>
          <p:cNvGrpSpPr/>
          <p:nvPr/>
        </p:nvGrpSpPr>
        <p:grpSpPr>
          <a:xfrm>
            <a:off x="107950" y="3486150"/>
            <a:ext cx="4913709" cy="1028700"/>
            <a:chOff x="421674" y="3762282"/>
            <a:chExt cx="4913812" cy="1028321"/>
          </a:xfrm>
        </p:grpSpPr>
        <p:sp>
          <p:nvSpPr>
            <p:cNvPr id="53259" name="文本框 23"/>
            <p:cNvSpPr txBox="1"/>
            <p:nvPr/>
          </p:nvSpPr>
          <p:spPr>
            <a:xfrm>
              <a:off x="421674" y="3762282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3261" name="文本框 30"/>
            <p:cNvSpPr txBox="1"/>
            <p:nvPr/>
          </p:nvSpPr>
          <p:spPr>
            <a:xfrm>
              <a:off x="434871" y="4330494"/>
              <a:ext cx="4900615" cy="46010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53262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200" y="876300"/>
            <a:ext cx="3790950" cy="4143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63" name="文本框 3"/>
          <p:cNvSpPr txBox="1"/>
          <p:nvPr/>
        </p:nvSpPr>
        <p:spPr>
          <a:xfrm>
            <a:off x="8689975" y="2208213"/>
            <a:ext cx="244475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督俞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7" name="组合 16"/>
          <p:cNvGrpSpPr/>
          <p:nvPr/>
        </p:nvGrpSpPr>
        <p:grpSpPr>
          <a:xfrm>
            <a:off x="34925" y="700088"/>
            <a:ext cx="5735638" cy="1049337"/>
            <a:chOff x="1284179" y="1470132"/>
            <a:chExt cx="4992793" cy="1442325"/>
          </a:xfrm>
        </p:grpSpPr>
        <p:sp>
          <p:nvSpPr>
            <p:cNvPr id="55298" name="文本框 27"/>
            <p:cNvSpPr txBox="1"/>
            <p:nvPr/>
          </p:nvSpPr>
          <p:spPr>
            <a:xfrm>
              <a:off x="1284179" y="2279731"/>
              <a:ext cx="4992793" cy="6327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第7胸椎棘突下，后正中线旁开1.5寸。</a:t>
              </a:r>
            </a:p>
          </p:txBody>
        </p:sp>
        <p:sp>
          <p:nvSpPr>
            <p:cNvPr id="5529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55301" name="组合 32"/>
          <p:cNvGrpSpPr/>
          <p:nvPr/>
        </p:nvGrpSpPr>
        <p:grpSpPr>
          <a:xfrm>
            <a:off x="34925" y="1836738"/>
            <a:ext cx="5661025" cy="1435100"/>
            <a:chOff x="1266217" y="1745695"/>
            <a:chExt cx="4714966" cy="1914268"/>
          </a:xfrm>
        </p:grpSpPr>
        <p:sp>
          <p:nvSpPr>
            <p:cNvPr id="55302" name="文本框 33"/>
            <p:cNvSpPr txBox="1"/>
            <p:nvPr/>
          </p:nvSpPr>
          <p:spPr>
            <a:xfrm>
              <a:off x="1266217" y="2553197"/>
              <a:ext cx="4714966" cy="110676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呕吐，呃逆，吐血。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气喘。</a:t>
              </a:r>
            </a:p>
          </p:txBody>
        </p:sp>
        <p:sp>
          <p:nvSpPr>
            <p:cNvPr id="5530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55305" name="矩形 22"/>
          <p:cNvSpPr/>
          <p:nvPr/>
        </p:nvSpPr>
        <p:spPr>
          <a:xfrm>
            <a:off x="900113" y="123825"/>
            <a:ext cx="7200900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膈俞* (BL17)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血会</a:t>
            </a:r>
          </a:p>
        </p:txBody>
      </p:sp>
      <p:grpSp>
        <p:nvGrpSpPr>
          <p:cNvPr id="55306" name="组合 15"/>
          <p:cNvGrpSpPr/>
          <p:nvPr/>
        </p:nvGrpSpPr>
        <p:grpSpPr>
          <a:xfrm>
            <a:off x="34925" y="3273425"/>
            <a:ext cx="4900613" cy="1028700"/>
            <a:chOff x="323850" y="3292475"/>
            <a:chExt cx="4900613" cy="1028567"/>
          </a:xfrm>
        </p:grpSpPr>
        <p:sp>
          <p:nvSpPr>
            <p:cNvPr id="55307" name="文本框 23"/>
            <p:cNvSpPr txBox="1"/>
            <p:nvPr/>
          </p:nvSpPr>
          <p:spPr>
            <a:xfrm>
              <a:off x="323850" y="3292475"/>
              <a:ext cx="4900613" cy="5318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5309" name="文本框 30"/>
            <p:cNvSpPr txBox="1"/>
            <p:nvPr/>
          </p:nvSpPr>
          <p:spPr>
            <a:xfrm>
              <a:off x="323850" y="3860800"/>
              <a:ext cx="4900612" cy="4602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</a:t>
              </a:r>
            </a:p>
          </p:txBody>
        </p:sp>
      </p:grpSp>
      <p:pic>
        <p:nvPicPr>
          <p:cNvPr id="5531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850" y="938213"/>
            <a:ext cx="3786188" cy="414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11" name="文本框 3"/>
          <p:cNvSpPr txBox="1"/>
          <p:nvPr/>
        </p:nvSpPr>
        <p:spPr>
          <a:xfrm>
            <a:off x="8686800" y="2416175"/>
            <a:ext cx="238125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膈俞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5" name="组合 16"/>
          <p:cNvGrpSpPr/>
          <p:nvPr/>
        </p:nvGrpSpPr>
        <p:grpSpPr>
          <a:xfrm>
            <a:off x="34925" y="555625"/>
            <a:ext cx="5192713" cy="1035050"/>
            <a:chOff x="1284179" y="1470132"/>
            <a:chExt cx="4992793" cy="1423691"/>
          </a:xfrm>
        </p:grpSpPr>
        <p:sp>
          <p:nvSpPr>
            <p:cNvPr id="57346" name="文本框 27"/>
            <p:cNvSpPr txBox="1"/>
            <p:nvPr/>
          </p:nvSpPr>
          <p:spPr>
            <a:xfrm>
              <a:off x="1284179" y="2261029"/>
              <a:ext cx="4992793" cy="6327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第9胸椎棘突下，后正中线旁开1.5寸。</a:t>
              </a:r>
            </a:p>
          </p:txBody>
        </p:sp>
        <p:sp>
          <p:nvSpPr>
            <p:cNvPr id="57347" name="文本框 28"/>
            <p:cNvSpPr txBox="1"/>
            <p:nvPr/>
          </p:nvSpPr>
          <p:spPr>
            <a:xfrm>
              <a:off x="1315588" y="1470132"/>
              <a:ext cx="2971800" cy="835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57349" name="组合 32"/>
          <p:cNvGrpSpPr/>
          <p:nvPr/>
        </p:nvGrpSpPr>
        <p:grpSpPr>
          <a:xfrm>
            <a:off x="34925" y="1473200"/>
            <a:ext cx="4789488" cy="2114550"/>
            <a:chOff x="1248864" y="1745695"/>
            <a:chExt cx="5077263" cy="2821818"/>
          </a:xfrm>
        </p:grpSpPr>
        <p:sp>
          <p:nvSpPr>
            <p:cNvPr id="57350" name="文本框 33"/>
            <p:cNvSpPr txBox="1"/>
            <p:nvPr/>
          </p:nvSpPr>
          <p:spPr>
            <a:xfrm>
              <a:off x="1248864" y="2475081"/>
              <a:ext cx="5077263" cy="20924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胁痛，黄疸。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目赤，目视不明，夜盲，流泪。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吐血。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癫狂痫。</a:t>
              </a:r>
            </a:p>
          </p:txBody>
        </p:sp>
        <p:sp>
          <p:nvSpPr>
            <p:cNvPr id="57351" name="文本框 34"/>
            <p:cNvSpPr txBox="1"/>
            <p:nvPr/>
          </p:nvSpPr>
          <p:spPr>
            <a:xfrm>
              <a:off x="1288597" y="1745695"/>
              <a:ext cx="2530686" cy="8107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57353" name="矩形 22"/>
          <p:cNvSpPr/>
          <p:nvPr/>
        </p:nvSpPr>
        <p:spPr>
          <a:xfrm>
            <a:off x="900113" y="200025"/>
            <a:ext cx="7602537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肝俞* (BL18)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肝之背俞穴</a:t>
            </a:r>
          </a:p>
        </p:txBody>
      </p:sp>
      <p:grpSp>
        <p:nvGrpSpPr>
          <p:cNvPr id="57354" name="组合 15"/>
          <p:cNvGrpSpPr/>
          <p:nvPr/>
        </p:nvGrpSpPr>
        <p:grpSpPr>
          <a:xfrm>
            <a:off x="34925" y="3516313"/>
            <a:ext cx="4136728" cy="1409700"/>
            <a:chOff x="447675" y="3906614"/>
            <a:chExt cx="4369495" cy="1409039"/>
          </a:xfrm>
        </p:grpSpPr>
        <p:sp>
          <p:nvSpPr>
            <p:cNvPr id="57355" name="文本框 23"/>
            <p:cNvSpPr txBox="1"/>
            <p:nvPr/>
          </p:nvSpPr>
          <p:spPr>
            <a:xfrm>
              <a:off x="447675" y="3906614"/>
              <a:ext cx="4368800" cy="5319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7357" name="文本框 30"/>
            <p:cNvSpPr txBox="1"/>
            <p:nvPr/>
          </p:nvSpPr>
          <p:spPr>
            <a:xfrm>
              <a:off x="448370" y="4486051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57358" name="图片 7"/>
          <p:cNvPicPr>
            <a:picLocks noChangeAspect="1"/>
          </p:cNvPicPr>
          <p:nvPr/>
        </p:nvPicPr>
        <p:blipFill>
          <a:blip r:embed="rId3"/>
          <a:srcRect l="3836" t="1733"/>
          <a:stretch>
            <a:fillRect/>
          </a:stretch>
        </p:blipFill>
        <p:spPr>
          <a:xfrm>
            <a:off x="5138738" y="752475"/>
            <a:ext cx="3900487" cy="4357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9" name="文本框 3"/>
          <p:cNvSpPr txBox="1"/>
          <p:nvPr/>
        </p:nvSpPr>
        <p:spPr>
          <a:xfrm>
            <a:off x="8629650" y="2546350"/>
            <a:ext cx="252413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肝俞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3" name="组合 16"/>
          <p:cNvGrpSpPr/>
          <p:nvPr/>
        </p:nvGrpSpPr>
        <p:grpSpPr>
          <a:xfrm>
            <a:off x="250825" y="842963"/>
            <a:ext cx="5111750" cy="1419225"/>
            <a:chOff x="1284179" y="1470132"/>
            <a:chExt cx="4992793" cy="1949798"/>
          </a:xfrm>
        </p:grpSpPr>
        <p:sp>
          <p:nvSpPr>
            <p:cNvPr id="59394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第10胸椎棘突下，后正中线旁开1.5寸。</a:t>
              </a:r>
            </a:p>
          </p:txBody>
        </p:sp>
        <p:sp>
          <p:nvSpPr>
            <p:cNvPr id="5939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59397" name="组合 32"/>
          <p:cNvGrpSpPr/>
          <p:nvPr/>
        </p:nvGrpSpPr>
        <p:grpSpPr>
          <a:xfrm>
            <a:off x="265113" y="2306638"/>
            <a:ext cx="5099050" cy="1046162"/>
            <a:chOff x="1288596" y="1745695"/>
            <a:chExt cx="4993474" cy="1393966"/>
          </a:xfrm>
        </p:grpSpPr>
        <p:sp>
          <p:nvSpPr>
            <p:cNvPr id="59398" name="文本框 33"/>
            <p:cNvSpPr txBox="1"/>
            <p:nvPr/>
          </p:nvSpPr>
          <p:spPr>
            <a:xfrm>
              <a:off x="1289277" y="2525806"/>
              <a:ext cx="4992793" cy="61385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呕吐，口苦，黄疸，胁痛。</a:t>
              </a:r>
            </a:p>
          </p:txBody>
        </p:sp>
        <p:sp>
          <p:nvSpPr>
            <p:cNvPr id="5939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59401" name="矩形 22"/>
          <p:cNvSpPr/>
          <p:nvPr/>
        </p:nvSpPr>
        <p:spPr>
          <a:xfrm>
            <a:off x="900113" y="200025"/>
            <a:ext cx="7512050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胆俞*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BL19）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胆之背俞穴</a:t>
            </a:r>
          </a:p>
        </p:txBody>
      </p:sp>
      <p:grpSp>
        <p:nvGrpSpPr>
          <p:cNvPr id="59402" name="组合 15"/>
          <p:cNvGrpSpPr/>
          <p:nvPr/>
        </p:nvGrpSpPr>
        <p:grpSpPr>
          <a:xfrm>
            <a:off x="179388" y="3435350"/>
            <a:ext cx="4368924" cy="1409700"/>
            <a:chOff x="471488" y="3319463"/>
            <a:chExt cx="4368924" cy="1409145"/>
          </a:xfrm>
        </p:grpSpPr>
        <p:sp>
          <p:nvSpPr>
            <p:cNvPr id="5940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9405" name="文本框 30"/>
            <p:cNvSpPr txBox="1"/>
            <p:nvPr/>
          </p:nvSpPr>
          <p:spPr>
            <a:xfrm>
              <a:off x="471612" y="3898900"/>
              <a:ext cx="4368800" cy="82970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59406" name="图片 7"/>
          <p:cNvPicPr>
            <a:picLocks noChangeAspect="1"/>
          </p:cNvPicPr>
          <p:nvPr/>
        </p:nvPicPr>
        <p:blipFill>
          <a:blip r:embed="rId3"/>
          <a:srcRect l="3290" t="1018"/>
          <a:stretch>
            <a:fillRect/>
          </a:stretch>
        </p:blipFill>
        <p:spPr>
          <a:xfrm>
            <a:off x="5265738" y="803275"/>
            <a:ext cx="3808412" cy="4264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407" name="文本框 3"/>
          <p:cNvSpPr txBox="1"/>
          <p:nvPr/>
        </p:nvSpPr>
        <p:spPr>
          <a:xfrm>
            <a:off x="8686800" y="2700338"/>
            <a:ext cx="257175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胆俞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图片 7"/>
          <p:cNvPicPr>
            <a:picLocks noChangeAspect="1"/>
          </p:cNvPicPr>
          <p:nvPr/>
        </p:nvPicPr>
        <p:blipFill>
          <a:blip r:embed="rId3"/>
          <a:srcRect l="3780" t="1656"/>
          <a:stretch>
            <a:fillRect/>
          </a:stretch>
        </p:blipFill>
        <p:spPr>
          <a:xfrm>
            <a:off x="5200650" y="50800"/>
            <a:ext cx="3889375" cy="434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2" name="文本框 3"/>
          <p:cNvSpPr txBox="1"/>
          <p:nvPr/>
        </p:nvSpPr>
        <p:spPr>
          <a:xfrm>
            <a:off x="8693150" y="2089150"/>
            <a:ext cx="233363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脾俞</a:t>
            </a:r>
          </a:p>
        </p:txBody>
      </p:sp>
      <p:grpSp>
        <p:nvGrpSpPr>
          <p:cNvPr id="61443" name="组合 16"/>
          <p:cNvGrpSpPr/>
          <p:nvPr/>
        </p:nvGrpSpPr>
        <p:grpSpPr>
          <a:xfrm>
            <a:off x="107950" y="628650"/>
            <a:ext cx="5111750" cy="1419225"/>
            <a:chOff x="1284179" y="1470132"/>
            <a:chExt cx="4992793" cy="1949798"/>
          </a:xfrm>
        </p:grpSpPr>
        <p:sp>
          <p:nvSpPr>
            <p:cNvPr id="61444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第11胸椎棘突下，后正中线旁开1.5寸。</a:t>
              </a:r>
            </a:p>
          </p:txBody>
        </p:sp>
        <p:sp>
          <p:nvSpPr>
            <p:cNvPr id="6144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61447" name="组合 32"/>
          <p:cNvGrpSpPr/>
          <p:nvPr/>
        </p:nvGrpSpPr>
        <p:grpSpPr>
          <a:xfrm>
            <a:off x="107950" y="1995488"/>
            <a:ext cx="5099050" cy="1782762"/>
            <a:chOff x="1218768" y="1745695"/>
            <a:chExt cx="4992793" cy="2380183"/>
          </a:xfrm>
        </p:grpSpPr>
        <p:sp>
          <p:nvSpPr>
            <p:cNvPr id="61448" name="文本框 33"/>
            <p:cNvSpPr txBox="1"/>
            <p:nvPr/>
          </p:nvSpPr>
          <p:spPr>
            <a:xfrm>
              <a:off x="1218768" y="2525807"/>
              <a:ext cx="4992793" cy="16000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腹胀，呕吐，泄泻。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水肿，黄疸。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多食善饥，身瘦。</a:t>
              </a:r>
            </a:p>
          </p:txBody>
        </p:sp>
        <p:sp>
          <p:nvSpPr>
            <p:cNvPr id="61449" name="文本框 34"/>
            <p:cNvSpPr txBox="1"/>
            <p:nvPr/>
          </p:nvSpPr>
          <p:spPr>
            <a:xfrm>
              <a:off x="1218768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61451" name="矩形 22"/>
          <p:cNvSpPr/>
          <p:nvPr/>
        </p:nvSpPr>
        <p:spPr>
          <a:xfrm>
            <a:off x="900113" y="200025"/>
            <a:ext cx="7370762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脾俞*（BL20）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脾之背俞穴</a:t>
            </a:r>
          </a:p>
        </p:txBody>
      </p:sp>
      <p:grpSp>
        <p:nvGrpSpPr>
          <p:cNvPr id="61452" name="组合 15"/>
          <p:cNvGrpSpPr/>
          <p:nvPr/>
        </p:nvGrpSpPr>
        <p:grpSpPr>
          <a:xfrm>
            <a:off x="60325" y="3651250"/>
            <a:ext cx="4416472" cy="1039813"/>
            <a:chOff x="424756" y="3319463"/>
            <a:chExt cx="4415656" cy="1039680"/>
          </a:xfrm>
        </p:grpSpPr>
        <p:sp>
          <p:nvSpPr>
            <p:cNvPr id="61453" name="文本框 23"/>
            <p:cNvSpPr txBox="1"/>
            <p:nvPr/>
          </p:nvSpPr>
          <p:spPr>
            <a:xfrm>
              <a:off x="424756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1455" name="文本框 30"/>
            <p:cNvSpPr txBox="1"/>
            <p:nvPr/>
          </p:nvSpPr>
          <p:spPr>
            <a:xfrm>
              <a:off x="471612" y="3898900"/>
              <a:ext cx="4368800" cy="46024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675" y="268288"/>
            <a:ext cx="3683000" cy="4029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0" name="文本框 3"/>
          <p:cNvSpPr txBox="1"/>
          <p:nvPr/>
        </p:nvSpPr>
        <p:spPr>
          <a:xfrm>
            <a:off x="8701088" y="2341563"/>
            <a:ext cx="247650" cy="136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胃俞</a:t>
            </a:r>
          </a:p>
        </p:txBody>
      </p:sp>
      <p:grpSp>
        <p:nvGrpSpPr>
          <p:cNvPr id="63491" name="组合 16"/>
          <p:cNvGrpSpPr/>
          <p:nvPr/>
        </p:nvGrpSpPr>
        <p:grpSpPr>
          <a:xfrm>
            <a:off x="34925" y="782638"/>
            <a:ext cx="5664200" cy="1049337"/>
            <a:chOff x="1284179" y="1470132"/>
            <a:chExt cx="5440864" cy="1442121"/>
          </a:xfrm>
        </p:grpSpPr>
        <p:sp>
          <p:nvSpPr>
            <p:cNvPr id="63492" name="文本框 27"/>
            <p:cNvSpPr txBox="1"/>
            <p:nvPr/>
          </p:nvSpPr>
          <p:spPr>
            <a:xfrm>
              <a:off x="1284179" y="2279731"/>
              <a:ext cx="5440864" cy="6325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第12胸椎棘突下，后正中线旁开1.5寸。</a:t>
              </a:r>
            </a:p>
          </p:txBody>
        </p:sp>
        <p:sp>
          <p:nvSpPr>
            <p:cNvPr id="63493" name="文本框 28"/>
            <p:cNvSpPr txBox="1"/>
            <p:nvPr/>
          </p:nvSpPr>
          <p:spPr>
            <a:xfrm>
              <a:off x="1315588" y="1470132"/>
              <a:ext cx="2971800" cy="8349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63495" name="组合 32"/>
          <p:cNvGrpSpPr/>
          <p:nvPr/>
        </p:nvGrpSpPr>
        <p:grpSpPr>
          <a:xfrm>
            <a:off x="34925" y="1998663"/>
            <a:ext cx="5133975" cy="1412875"/>
            <a:chOff x="1288596" y="1745695"/>
            <a:chExt cx="5027083" cy="1888344"/>
          </a:xfrm>
        </p:grpSpPr>
        <p:sp>
          <p:nvSpPr>
            <p:cNvPr id="63496" name="文本框 33"/>
            <p:cNvSpPr txBox="1"/>
            <p:nvPr/>
          </p:nvSpPr>
          <p:spPr>
            <a:xfrm>
              <a:off x="1322886" y="2525808"/>
              <a:ext cx="4992793" cy="1108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胃痛，呕吐，腹胀，肠鸣。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多食善饥，身瘦。</a:t>
              </a:r>
            </a:p>
          </p:txBody>
        </p:sp>
        <p:sp>
          <p:nvSpPr>
            <p:cNvPr id="6349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63499" name="矩形 22"/>
          <p:cNvSpPr/>
          <p:nvPr/>
        </p:nvSpPr>
        <p:spPr>
          <a:xfrm>
            <a:off x="755650" y="195263"/>
            <a:ext cx="76739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胃俞*（BL21）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胃之背俞穴</a:t>
            </a:r>
          </a:p>
        </p:txBody>
      </p:sp>
      <p:grpSp>
        <p:nvGrpSpPr>
          <p:cNvPr id="63500" name="组合 15"/>
          <p:cNvGrpSpPr/>
          <p:nvPr/>
        </p:nvGrpSpPr>
        <p:grpSpPr>
          <a:xfrm>
            <a:off x="34925" y="3833813"/>
            <a:ext cx="4440809" cy="1039812"/>
            <a:chOff x="471488" y="3319463"/>
            <a:chExt cx="4440808" cy="1039622"/>
          </a:xfrm>
        </p:grpSpPr>
        <p:sp>
          <p:nvSpPr>
            <p:cNvPr id="6350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3503" name="文本框 30"/>
            <p:cNvSpPr txBox="1"/>
            <p:nvPr/>
          </p:nvSpPr>
          <p:spPr>
            <a:xfrm>
              <a:off x="543496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图片 7"/>
          <p:cNvPicPr>
            <a:picLocks noChangeAspect="1"/>
          </p:cNvPicPr>
          <p:nvPr/>
        </p:nvPicPr>
        <p:blipFill>
          <a:blip r:embed="rId3"/>
          <a:srcRect l="2287" t="1764"/>
          <a:stretch>
            <a:fillRect/>
          </a:stretch>
        </p:blipFill>
        <p:spPr>
          <a:xfrm>
            <a:off x="5229225" y="80963"/>
            <a:ext cx="3838575" cy="4219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38" name="文本框 3"/>
          <p:cNvSpPr txBox="1"/>
          <p:nvPr/>
        </p:nvSpPr>
        <p:spPr>
          <a:xfrm>
            <a:off x="8666163" y="2363788"/>
            <a:ext cx="350837" cy="1397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三焦俞</a:t>
            </a:r>
          </a:p>
        </p:txBody>
      </p:sp>
      <p:grpSp>
        <p:nvGrpSpPr>
          <p:cNvPr id="65539" name="组合 16"/>
          <p:cNvGrpSpPr/>
          <p:nvPr/>
        </p:nvGrpSpPr>
        <p:grpSpPr>
          <a:xfrm>
            <a:off x="117475" y="1095375"/>
            <a:ext cx="5111750" cy="1050925"/>
            <a:chOff x="1284179" y="1470132"/>
            <a:chExt cx="4992793" cy="1442074"/>
          </a:xfrm>
        </p:grpSpPr>
        <p:sp>
          <p:nvSpPr>
            <p:cNvPr id="6554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第1腰椎棘突下，后正中线旁开1.5寸。</a:t>
              </a:r>
            </a:p>
          </p:txBody>
        </p:sp>
        <p:sp>
          <p:nvSpPr>
            <p:cNvPr id="6554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65543" name="组合 32"/>
          <p:cNvGrpSpPr/>
          <p:nvPr/>
        </p:nvGrpSpPr>
        <p:grpSpPr>
          <a:xfrm>
            <a:off x="107950" y="2092325"/>
            <a:ext cx="5099050" cy="1782763"/>
            <a:chOff x="1288596" y="1745695"/>
            <a:chExt cx="4993474" cy="2379918"/>
          </a:xfrm>
        </p:grpSpPr>
        <p:sp>
          <p:nvSpPr>
            <p:cNvPr id="65544" name="文本框 33"/>
            <p:cNvSpPr txBox="1"/>
            <p:nvPr/>
          </p:nvSpPr>
          <p:spPr>
            <a:xfrm>
              <a:off x="1289277" y="2525808"/>
              <a:ext cx="4992793" cy="15998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腹胀，呕吐，肠鸣，泄泻。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小便不利，水肿。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腰背痛。</a:t>
              </a:r>
            </a:p>
          </p:txBody>
        </p:sp>
        <p:sp>
          <p:nvSpPr>
            <p:cNvPr id="6554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65547" name="矩形 22"/>
          <p:cNvSpPr/>
          <p:nvPr/>
        </p:nvSpPr>
        <p:spPr>
          <a:xfrm>
            <a:off x="900113" y="200025"/>
            <a:ext cx="7407275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三焦俞（BL22）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三焦之背俞穴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1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5548" name="组合 15"/>
          <p:cNvGrpSpPr/>
          <p:nvPr/>
        </p:nvGrpSpPr>
        <p:grpSpPr>
          <a:xfrm>
            <a:off x="100013" y="3876675"/>
            <a:ext cx="4368924" cy="1038225"/>
            <a:chOff x="471488" y="3319463"/>
            <a:chExt cx="4368924" cy="1039973"/>
          </a:xfrm>
        </p:grpSpPr>
        <p:sp>
          <p:nvSpPr>
            <p:cNvPr id="6554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5551" name="文本框 30"/>
            <p:cNvSpPr txBox="1"/>
            <p:nvPr/>
          </p:nvSpPr>
          <p:spPr>
            <a:xfrm>
              <a:off x="471612" y="3898899"/>
              <a:ext cx="4368800" cy="4605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图片 7"/>
          <p:cNvPicPr>
            <a:picLocks noChangeAspect="1"/>
          </p:cNvPicPr>
          <p:nvPr/>
        </p:nvPicPr>
        <p:blipFill>
          <a:blip r:embed="rId3"/>
          <a:srcRect l="2910" t="1530" r="-186" b="-119"/>
          <a:stretch>
            <a:fillRect/>
          </a:stretch>
        </p:blipFill>
        <p:spPr>
          <a:xfrm>
            <a:off x="5364163" y="-20637"/>
            <a:ext cx="3797300" cy="4379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6" name="文本框 3"/>
          <p:cNvSpPr txBox="1"/>
          <p:nvPr/>
        </p:nvSpPr>
        <p:spPr>
          <a:xfrm>
            <a:off x="8732838" y="2549525"/>
            <a:ext cx="254000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肾俞</a:t>
            </a:r>
          </a:p>
        </p:txBody>
      </p:sp>
      <p:grpSp>
        <p:nvGrpSpPr>
          <p:cNvPr id="67587" name="组合 16"/>
          <p:cNvGrpSpPr/>
          <p:nvPr/>
        </p:nvGrpSpPr>
        <p:grpSpPr>
          <a:xfrm>
            <a:off x="107950" y="627063"/>
            <a:ext cx="5111750" cy="1049337"/>
            <a:chOff x="1284179" y="1470132"/>
            <a:chExt cx="4992793" cy="1441657"/>
          </a:xfrm>
        </p:grpSpPr>
        <p:sp>
          <p:nvSpPr>
            <p:cNvPr id="67588" name="文本框 27"/>
            <p:cNvSpPr txBox="1"/>
            <p:nvPr/>
          </p:nvSpPr>
          <p:spPr>
            <a:xfrm>
              <a:off x="1284179" y="2279731"/>
              <a:ext cx="4992793" cy="63205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第2腰椎棘突下，后正中线旁开1.5寸。</a:t>
              </a:r>
            </a:p>
          </p:txBody>
        </p:sp>
        <p:sp>
          <p:nvSpPr>
            <p:cNvPr id="6758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67591" name="组合 32"/>
          <p:cNvGrpSpPr/>
          <p:nvPr/>
        </p:nvGrpSpPr>
        <p:grpSpPr>
          <a:xfrm>
            <a:off x="107950" y="1590675"/>
            <a:ext cx="5133975" cy="2522538"/>
            <a:chOff x="1288596" y="1745695"/>
            <a:chExt cx="5027083" cy="3365063"/>
          </a:xfrm>
        </p:grpSpPr>
        <p:sp>
          <p:nvSpPr>
            <p:cNvPr id="67592" name="文本框 33"/>
            <p:cNvSpPr txBox="1"/>
            <p:nvPr/>
          </p:nvSpPr>
          <p:spPr>
            <a:xfrm>
              <a:off x="1322886" y="2525808"/>
              <a:ext cx="4992793" cy="25849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耳鸣，耳聋。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遗尿，遗精，阳痿，早泄，月经不调，带下，不孕。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多食善饥，身瘦。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腰痛。 </a:t>
              </a:r>
            </a:p>
          </p:txBody>
        </p:sp>
        <p:sp>
          <p:nvSpPr>
            <p:cNvPr id="6759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67595" name="矩形 22"/>
          <p:cNvSpPr/>
          <p:nvPr/>
        </p:nvSpPr>
        <p:spPr>
          <a:xfrm>
            <a:off x="900113" y="200025"/>
            <a:ext cx="7894637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肾俞* （BL23）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肾之背俞穴</a:t>
            </a:r>
          </a:p>
        </p:txBody>
      </p:sp>
      <p:grpSp>
        <p:nvGrpSpPr>
          <p:cNvPr id="67596" name="组合 15"/>
          <p:cNvGrpSpPr/>
          <p:nvPr/>
        </p:nvGrpSpPr>
        <p:grpSpPr>
          <a:xfrm>
            <a:off x="107950" y="3905250"/>
            <a:ext cx="4457701" cy="1041400"/>
            <a:chOff x="471488" y="3319463"/>
            <a:chExt cx="4457700" cy="1039620"/>
          </a:xfrm>
        </p:grpSpPr>
        <p:sp>
          <p:nvSpPr>
            <p:cNvPr id="6759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7599" name="文本框 30"/>
            <p:cNvSpPr txBox="1"/>
            <p:nvPr/>
          </p:nvSpPr>
          <p:spPr>
            <a:xfrm>
              <a:off x="560388" y="3898899"/>
              <a:ext cx="4368800" cy="46018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3" name="组合 16"/>
          <p:cNvGrpSpPr/>
          <p:nvPr/>
        </p:nvGrpSpPr>
        <p:grpSpPr>
          <a:xfrm>
            <a:off x="107950" y="842963"/>
            <a:ext cx="5111750" cy="1049337"/>
            <a:chOff x="1284179" y="1470132"/>
            <a:chExt cx="4992793" cy="1442074"/>
          </a:xfrm>
        </p:grpSpPr>
        <p:sp>
          <p:nvSpPr>
            <p:cNvPr id="6963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第3腰椎棘突下，后正中线旁开1.5寸。</a:t>
              </a:r>
            </a:p>
          </p:txBody>
        </p:sp>
        <p:sp>
          <p:nvSpPr>
            <p:cNvPr id="6963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69637" name="组合 32"/>
          <p:cNvGrpSpPr/>
          <p:nvPr/>
        </p:nvGrpSpPr>
        <p:grpSpPr>
          <a:xfrm>
            <a:off x="107950" y="2092325"/>
            <a:ext cx="5099050" cy="1414463"/>
            <a:chOff x="1288596" y="1745695"/>
            <a:chExt cx="4993474" cy="1886405"/>
          </a:xfrm>
        </p:grpSpPr>
        <p:sp>
          <p:nvSpPr>
            <p:cNvPr id="69638" name="文本框 33"/>
            <p:cNvSpPr txBox="1"/>
            <p:nvPr/>
          </p:nvSpPr>
          <p:spPr>
            <a:xfrm>
              <a:off x="1289277" y="2525806"/>
              <a:ext cx="4992793" cy="11062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腰痛，痛经。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痔疾。</a:t>
              </a:r>
            </a:p>
          </p:txBody>
        </p:sp>
        <p:sp>
          <p:nvSpPr>
            <p:cNvPr id="6963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69641" name="矩形 22"/>
          <p:cNvSpPr/>
          <p:nvPr/>
        </p:nvSpPr>
        <p:spPr>
          <a:xfrm>
            <a:off x="900113" y="200025"/>
            <a:ext cx="6926262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4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气海俞（BL24）</a:t>
            </a:r>
          </a:p>
        </p:txBody>
      </p:sp>
      <p:grpSp>
        <p:nvGrpSpPr>
          <p:cNvPr id="69642" name="组合 15"/>
          <p:cNvGrpSpPr/>
          <p:nvPr/>
        </p:nvGrpSpPr>
        <p:grpSpPr>
          <a:xfrm>
            <a:off x="107950" y="3835400"/>
            <a:ext cx="4368925" cy="1039813"/>
            <a:chOff x="471488" y="3319463"/>
            <a:chExt cx="4368924" cy="1040324"/>
          </a:xfrm>
        </p:grpSpPr>
        <p:sp>
          <p:nvSpPr>
            <p:cNvPr id="6964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9645" name="文本框 30"/>
            <p:cNvSpPr txBox="1"/>
            <p:nvPr/>
          </p:nvSpPr>
          <p:spPr>
            <a:xfrm>
              <a:off x="471612" y="3898900"/>
              <a:ext cx="4368800" cy="460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  <p:pic>
        <p:nvPicPr>
          <p:cNvPr id="69646" name="图片 7"/>
          <p:cNvPicPr>
            <a:picLocks noChangeAspect="1"/>
          </p:cNvPicPr>
          <p:nvPr/>
        </p:nvPicPr>
        <p:blipFill>
          <a:blip r:embed="rId3"/>
          <a:srcRect l="3638" t="1657" r="-1939" b="-1657"/>
          <a:stretch>
            <a:fillRect/>
          </a:stretch>
        </p:blipFill>
        <p:spPr>
          <a:xfrm>
            <a:off x="5207000" y="-20637"/>
            <a:ext cx="3990975" cy="4438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47" name="文本框 3"/>
          <p:cNvSpPr txBox="1"/>
          <p:nvPr/>
        </p:nvSpPr>
        <p:spPr>
          <a:xfrm>
            <a:off x="8707438" y="2705100"/>
            <a:ext cx="360362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气海俞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图片 7"/>
          <p:cNvPicPr>
            <a:picLocks noChangeAspect="1"/>
          </p:cNvPicPr>
          <p:nvPr/>
        </p:nvPicPr>
        <p:blipFill>
          <a:blip r:embed="rId3"/>
          <a:srcRect l="3690" t="1826"/>
          <a:stretch>
            <a:fillRect/>
          </a:stretch>
        </p:blipFill>
        <p:spPr>
          <a:xfrm>
            <a:off x="5207000" y="-20637"/>
            <a:ext cx="3937000" cy="4389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2" name="文本框 3"/>
          <p:cNvSpPr txBox="1"/>
          <p:nvPr/>
        </p:nvSpPr>
        <p:spPr>
          <a:xfrm>
            <a:off x="8756650" y="2906713"/>
            <a:ext cx="333375" cy="1222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大肠俞</a:t>
            </a:r>
          </a:p>
        </p:txBody>
      </p:sp>
      <p:grpSp>
        <p:nvGrpSpPr>
          <p:cNvPr id="71683" name="组合 16"/>
          <p:cNvGrpSpPr/>
          <p:nvPr/>
        </p:nvGrpSpPr>
        <p:grpSpPr>
          <a:xfrm>
            <a:off x="107950" y="987425"/>
            <a:ext cx="5111750" cy="1049338"/>
            <a:chOff x="1284179" y="1470132"/>
            <a:chExt cx="4992793" cy="1441811"/>
          </a:xfrm>
        </p:grpSpPr>
        <p:sp>
          <p:nvSpPr>
            <p:cNvPr id="71684" name="文本框 27"/>
            <p:cNvSpPr txBox="1"/>
            <p:nvPr/>
          </p:nvSpPr>
          <p:spPr>
            <a:xfrm>
              <a:off x="1284179" y="2279731"/>
              <a:ext cx="4992793" cy="632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第4腰椎棘突下，后正中线旁开1.5寸。</a:t>
              </a:r>
            </a:p>
          </p:txBody>
        </p:sp>
        <p:sp>
          <p:nvSpPr>
            <p:cNvPr id="7168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71687" name="组合 32"/>
          <p:cNvGrpSpPr/>
          <p:nvPr/>
        </p:nvGrpSpPr>
        <p:grpSpPr>
          <a:xfrm>
            <a:off x="107950" y="2092325"/>
            <a:ext cx="5099050" cy="1414463"/>
            <a:chOff x="1288596" y="1745695"/>
            <a:chExt cx="4993474" cy="1887102"/>
          </a:xfrm>
        </p:grpSpPr>
        <p:sp>
          <p:nvSpPr>
            <p:cNvPr id="71688" name="文本框 33"/>
            <p:cNvSpPr txBox="1"/>
            <p:nvPr/>
          </p:nvSpPr>
          <p:spPr>
            <a:xfrm>
              <a:off x="1289277" y="2525808"/>
              <a:ext cx="4992793" cy="11069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TW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腹胀，腹痛，肠鸣，泄泻，便秘。</a:t>
              </a:r>
            </a:p>
            <a:p>
              <a:r>
                <a:rPr lang="zh-TW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腰痛。</a:t>
              </a:r>
            </a:p>
          </p:txBody>
        </p:sp>
        <p:sp>
          <p:nvSpPr>
            <p:cNvPr id="7168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71691" name="矩形 22"/>
          <p:cNvSpPr/>
          <p:nvPr/>
        </p:nvSpPr>
        <p:spPr>
          <a:xfrm>
            <a:off x="900113" y="200025"/>
            <a:ext cx="7545387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大肠俞* （BL25）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大肠之背俞穴</a:t>
            </a:r>
          </a:p>
        </p:txBody>
      </p:sp>
      <p:grpSp>
        <p:nvGrpSpPr>
          <p:cNvPr id="71692" name="组合 15"/>
          <p:cNvGrpSpPr/>
          <p:nvPr/>
        </p:nvGrpSpPr>
        <p:grpSpPr>
          <a:xfrm>
            <a:off x="107950" y="3579862"/>
            <a:ext cx="4392085" cy="1039813"/>
            <a:chOff x="399604" y="3319463"/>
            <a:chExt cx="4392488" cy="1039622"/>
          </a:xfrm>
        </p:grpSpPr>
        <p:sp>
          <p:nvSpPr>
            <p:cNvPr id="71693" name="文本框 23"/>
            <p:cNvSpPr txBox="1"/>
            <p:nvPr/>
          </p:nvSpPr>
          <p:spPr>
            <a:xfrm>
              <a:off x="399604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1695" name="文本框 30"/>
            <p:cNvSpPr txBox="1"/>
            <p:nvPr/>
          </p:nvSpPr>
          <p:spPr>
            <a:xfrm>
              <a:off x="42329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直刺0.5～1.2寸。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29" name="组合 16"/>
          <p:cNvGrpSpPr/>
          <p:nvPr/>
        </p:nvGrpSpPr>
        <p:grpSpPr>
          <a:xfrm>
            <a:off x="34925" y="658813"/>
            <a:ext cx="5111750" cy="1049337"/>
            <a:chOff x="1214094" y="1470132"/>
            <a:chExt cx="4992793" cy="1442074"/>
          </a:xfrm>
        </p:grpSpPr>
        <p:sp>
          <p:nvSpPr>
            <p:cNvPr id="73730" name="文本框 27"/>
            <p:cNvSpPr txBox="1"/>
            <p:nvPr/>
          </p:nvSpPr>
          <p:spPr>
            <a:xfrm>
              <a:off x="1214094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第5腰椎棘突下，后正中线旁开1.5寸。</a:t>
              </a:r>
            </a:p>
          </p:txBody>
        </p:sp>
        <p:sp>
          <p:nvSpPr>
            <p:cNvPr id="73731" name="文本框 28"/>
            <p:cNvSpPr txBox="1"/>
            <p:nvPr/>
          </p:nvSpPr>
          <p:spPr>
            <a:xfrm>
              <a:off x="1245503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73733" name="组合 32"/>
          <p:cNvGrpSpPr/>
          <p:nvPr/>
        </p:nvGrpSpPr>
        <p:grpSpPr>
          <a:xfrm>
            <a:off x="34925" y="1885950"/>
            <a:ext cx="5100638" cy="1784350"/>
            <a:chOff x="1218336" y="1745695"/>
            <a:chExt cx="4993225" cy="2379919"/>
          </a:xfrm>
        </p:grpSpPr>
        <p:sp>
          <p:nvSpPr>
            <p:cNvPr id="73734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腹胀，泄泻。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尿频，遗尿，小便不利。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腰骶痛。</a:t>
              </a:r>
            </a:p>
          </p:txBody>
        </p:sp>
        <p:sp>
          <p:nvSpPr>
            <p:cNvPr id="73735" name="文本框 34"/>
            <p:cNvSpPr txBox="1"/>
            <p:nvPr/>
          </p:nvSpPr>
          <p:spPr>
            <a:xfrm>
              <a:off x="121833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73737" name="矩形 22"/>
          <p:cNvSpPr/>
          <p:nvPr/>
        </p:nvSpPr>
        <p:spPr>
          <a:xfrm>
            <a:off x="900113" y="200025"/>
            <a:ext cx="79406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关元俞（BL26）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3738" name="组合 15"/>
          <p:cNvGrpSpPr/>
          <p:nvPr/>
        </p:nvGrpSpPr>
        <p:grpSpPr>
          <a:xfrm>
            <a:off x="36513" y="3546475"/>
            <a:ext cx="4368924" cy="1039813"/>
            <a:chOff x="471488" y="3319463"/>
            <a:chExt cx="4368924" cy="1039622"/>
          </a:xfrm>
        </p:grpSpPr>
        <p:sp>
          <p:nvSpPr>
            <p:cNvPr id="7373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374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直刺0.5～1.2寸。</a:t>
              </a:r>
            </a:p>
          </p:txBody>
        </p:sp>
      </p:grpSp>
      <p:pic>
        <p:nvPicPr>
          <p:cNvPr id="7374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8588" y="68263"/>
            <a:ext cx="3935412" cy="4303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43" name="文本框 2"/>
          <p:cNvSpPr txBox="1"/>
          <p:nvPr/>
        </p:nvSpPr>
        <p:spPr>
          <a:xfrm>
            <a:off x="8766175" y="3074988"/>
            <a:ext cx="307975" cy="1222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关元俞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77" name="组合 16"/>
          <p:cNvGrpSpPr/>
          <p:nvPr/>
        </p:nvGrpSpPr>
        <p:grpSpPr>
          <a:xfrm>
            <a:off x="107950" y="873125"/>
            <a:ext cx="5111750" cy="1050925"/>
            <a:chOff x="1214094" y="1470132"/>
            <a:chExt cx="4992793" cy="1442074"/>
          </a:xfrm>
        </p:grpSpPr>
        <p:sp>
          <p:nvSpPr>
            <p:cNvPr id="75778" name="文本框 27"/>
            <p:cNvSpPr txBox="1"/>
            <p:nvPr/>
          </p:nvSpPr>
          <p:spPr>
            <a:xfrm>
              <a:off x="1214094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横平第1骶后孔，后正中线旁开1.5寸。</a:t>
              </a:r>
            </a:p>
          </p:txBody>
        </p:sp>
        <p:sp>
          <p:nvSpPr>
            <p:cNvPr id="75779" name="文本框 28"/>
            <p:cNvSpPr txBox="1"/>
            <p:nvPr/>
          </p:nvSpPr>
          <p:spPr>
            <a:xfrm>
              <a:off x="1245503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75781" name="组合 32"/>
          <p:cNvGrpSpPr/>
          <p:nvPr/>
        </p:nvGrpSpPr>
        <p:grpSpPr>
          <a:xfrm>
            <a:off x="107950" y="1814513"/>
            <a:ext cx="5099050" cy="2152650"/>
            <a:chOff x="1218768" y="1745695"/>
            <a:chExt cx="4992793" cy="2873080"/>
          </a:xfrm>
        </p:grpSpPr>
        <p:sp>
          <p:nvSpPr>
            <p:cNvPr id="75782" name="文本框 33"/>
            <p:cNvSpPr txBox="1"/>
            <p:nvPr/>
          </p:nvSpPr>
          <p:spPr>
            <a:xfrm>
              <a:off x="1218768" y="2525808"/>
              <a:ext cx="4992793" cy="209296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遗精，遗尿，尿血，小便涩痛，疝气，带下。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泄泻。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腰骶痛。</a:t>
              </a:r>
            </a:p>
          </p:txBody>
        </p:sp>
        <p:sp>
          <p:nvSpPr>
            <p:cNvPr id="7578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75785" name="矩形 22"/>
          <p:cNvSpPr/>
          <p:nvPr/>
        </p:nvSpPr>
        <p:spPr>
          <a:xfrm>
            <a:off x="900113" y="200025"/>
            <a:ext cx="7948612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小肠俞（BL27）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小肠之背俞穴</a:t>
            </a:r>
          </a:p>
        </p:txBody>
      </p:sp>
      <p:grpSp>
        <p:nvGrpSpPr>
          <p:cNvPr id="75786" name="组合 15"/>
          <p:cNvGrpSpPr/>
          <p:nvPr/>
        </p:nvGrpSpPr>
        <p:grpSpPr>
          <a:xfrm>
            <a:off x="107950" y="3905250"/>
            <a:ext cx="4368925" cy="1039813"/>
            <a:chOff x="471488" y="3319463"/>
            <a:chExt cx="4368924" cy="1039622"/>
          </a:xfrm>
        </p:grpSpPr>
        <p:sp>
          <p:nvSpPr>
            <p:cNvPr id="7578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5789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直刺0.8～1.2寸。</a:t>
              </a:r>
            </a:p>
          </p:txBody>
        </p:sp>
      </p:grpSp>
      <p:pic>
        <p:nvPicPr>
          <p:cNvPr id="7579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6063" y="873125"/>
            <a:ext cx="3748087" cy="409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91" name="文本框 2"/>
          <p:cNvSpPr txBox="1"/>
          <p:nvPr/>
        </p:nvSpPr>
        <p:spPr>
          <a:xfrm>
            <a:off x="8709025" y="3854450"/>
            <a:ext cx="314325" cy="1222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小肠俞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750" y="-20637"/>
            <a:ext cx="4068763" cy="4448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753475" y="3281363"/>
            <a:ext cx="374650" cy="130175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850" b="1" kern="1200" cap="none" spc="0" normalizeH="0" baseline="0" noProof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膀胱俞</a:t>
            </a:r>
          </a:p>
        </p:txBody>
      </p:sp>
      <p:grpSp>
        <p:nvGrpSpPr>
          <p:cNvPr id="77827" name="组合 16"/>
          <p:cNvGrpSpPr/>
          <p:nvPr/>
        </p:nvGrpSpPr>
        <p:grpSpPr>
          <a:xfrm>
            <a:off x="250825" y="801688"/>
            <a:ext cx="5111750" cy="1419225"/>
            <a:chOff x="1284179" y="1470132"/>
            <a:chExt cx="4992793" cy="1949798"/>
          </a:xfrm>
        </p:grpSpPr>
        <p:sp>
          <p:nvSpPr>
            <p:cNvPr id="77828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横平第2骶后孔，后正中线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旁开1.5寸。</a:t>
              </a:r>
            </a:p>
          </p:txBody>
        </p:sp>
        <p:sp>
          <p:nvSpPr>
            <p:cNvPr id="778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77831" name="组合 32"/>
          <p:cNvGrpSpPr/>
          <p:nvPr/>
        </p:nvGrpSpPr>
        <p:grpSpPr>
          <a:xfrm>
            <a:off x="179388" y="2101850"/>
            <a:ext cx="5099050" cy="1782763"/>
            <a:chOff x="1218768" y="1745695"/>
            <a:chExt cx="4992793" cy="2379919"/>
          </a:xfrm>
        </p:grpSpPr>
        <p:sp>
          <p:nvSpPr>
            <p:cNvPr id="77832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小便不利，遗尿。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泄泻，便秘。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腰骶痛。</a:t>
              </a:r>
            </a:p>
          </p:txBody>
        </p:sp>
        <p:sp>
          <p:nvSpPr>
            <p:cNvPr id="7783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77835" name="矩形 22"/>
          <p:cNvSpPr/>
          <p:nvPr/>
        </p:nvSpPr>
        <p:spPr>
          <a:xfrm>
            <a:off x="900113" y="200025"/>
            <a:ext cx="8147050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膀胱俞* （BL28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膀胱之背俞穴</a:t>
            </a:r>
          </a:p>
        </p:txBody>
      </p:sp>
      <p:grpSp>
        <p:nvGrpSpPr>
          <p:cNvPr id="77836" name="组合 15"/>
          <p:cNvGrpSpPr/>
          <p:nvPr/>
        </p:nvGrpSpPr>
        <p:grpSpPr>
          <a:xfrm>
            <a:off x="179388" y="3833813"/>
            <a:ext cx="4368924" cy="1039812"/>
            <a:chOff x="471488" y="3319463"/>
            <a:chExt cx="4368924" cy="1039622"/>
          </a:xfrm>
        </p:grpSpPr>
        <p:sp>
          <p:nvSpPr>
            <p:cNvPr id="7783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39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直刺0.8～1.2寸。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873" name="组合 16"/>
          <p:cNvGrpSpPr/>
          <p:nvPr/>
        </p:nvGrpSpPr>
        <p:grpSpPr>
          <a:xfrm>
            <a:off x="250825" y="658813"/>
            <a:ext cx="4720590" cy="1419225"/>
            <a:chOff x="1284179" y="1470132"/>
            <a:chExt cx="4610736" cy="1949766"/>
          </a:xfrm>
        </p:grpSpPr>
        <p:sp>
          <p:nvSpPr>
            <p:cNvPr id="79874" name="文本框 27"/>
            <p:cNvSpPr txBox="1"/>
            <p:nvPr/>
          </p:nvSpPr>
          <p:spPr>
            <a:xfrm>
              <a:off x="1284179" y="2279699"/>
              <a:ext cx="4610736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横平第3骶后孔，后正中线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旁开1.5寸。</a:t>
              </a:r>
            </a:p>
          </p:txBody>
        </p:sp>
        <p:sp>
          <p:nvSpPr>
            <p:cNvPr id="7987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79877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7987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腹胀，泄泻，痢疾。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腰骶痛。</a:t>
              </a:r>
            </a:p>
          </p:txBody>
        </p:sp>
        <p:sp>
          <p:nvSpPr>
            <p:cNvPr id="7987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79881" name="矩形 22"/>
          <p:cNvSpPr/>
          <p:nvPr/>
        </p:nvSpPr>
        <p:spPr>
          <a:xfrm>
            <a:off x="900113" y="200025"/>
            <a:ext cx="7342187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中膂俞（BL29）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9882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7988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9885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79886" name="图片 1"/>
          <p:cNvPicPr>
            <a:picLocks noChangeAspect="1"/>
          </p:cNvPicPr>
          <p:nvPr/>
        </p:nvPicPr>
        <p:blipFill>
          <a:blip r:embed="rId3"/>
          <a:srcRect t="1460"/>
          <a:stretch>
            <a:fillRect/>
          </a:stretch>
        </p:blipFill>
        <p:spPr>
          <a:xfrm>
            <a:off x="5078413" y="-20637"/>
            <a:ext cx="4173537" cy="4497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87" name="文本框 2"/>
          <p:cNvSpPr txBox="1"/>
          <p:nvPr/>
        </p:nvSpPr>
        <p:spPr>
          <a:xfrm>
            <a:off x="8828088" y="3421063"/>
            <a:ext cx="371475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中膂俞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1" name="组合 16"/>
          <p:cNvGrpSpPr/>
          <p:nvPr/>
        </p:nvGrpSpPr>
        <p:grpSpPr>
          <a:xfrm>
            <a:off x="250825" y="658813"/>
            <a:ext cx="5111750" cy="1419225"/>
            <a:chOff x="1284179" y="1470132"/>
            <a:chExt cx="4992793" cy="1949798"/>
          </a:xfrm>
        </p:grpSpPr>
        <p:sp>
          <p:nvSpPr>
            <p:cNvPr id="81922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横平第4骶后孔，后正中线旁开1.5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寸（骶管裂孔旁开1.5寸）。</a:t>
              </a:r>
            </a:p>
          </p:txBody>
        </p:sp>
        <p:sp>
          <p:nvSpPr>
            <p:cNvPr id="8192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81925" name="组合 32"/>
          <p:cNvGrpSpPr/>
          <p:nvPr/>
        </p:nvGrpSpPr>
        <p:grpSpPr>
          <a:xfrm>
            <a:off x="179388" y="1885950"/>
            <a:ext cx="5099050" cy="1784350"/>
            <a:chOff x="1218768" y="1745695"/>
            <a:chExt cx="4992793" cy="2379919"/>
          </a:xfrm>
        </p:grpSpPr>
        <p:sp>
          <p:nvSpPr>
            <p:cNvPr id="81926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遗尿，遗精白浊，赤白带下，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月经不调。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腰骶痛。</a:t>
              </a:r>
            </a:p>
          </p:txBody>
        </p:sp>
        <p:sp>
          <p:nvSpPr>
            <p:cNvPr id="8192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81929" name="矩形 22"/>
          <p:cNvSpPr/>
          <p:nvPr/>
        </p:nvSpPr>
        <p:spPr>
          <a:xfrm>
            <a:off x="900113" y="200025"/>
            <a:ext cx="735012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白环俞（BL30）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81930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727"/>
          </a:xfrm>
        </p:grpSpPr>
        <p:sp>
          <p:nvSpPr>
            <p:cNvPr id="8193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1933" name="文本框 30"/>
            <p:cNvSpPr txBox="1"/>
            <p:nvPr/>
          </p:nvSpPr>
          <p:spPr>
            <a:xfrm>
              <a:off x="471612" y="3898900"/>
              <a:ext cx="4368800" cy="460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～1.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8193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475" y="50800"/>
            <a:ext cx="3983038" cy="435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35" name="文本框 2"/>
          <p:cNvSpPr txBox="1"/>
          <p:nvPr/>
        </p:nvSpPr>
        <p:spPr>
          <a:xfrm>
            <a:off x="8774113" y="3482975"/>
            <a:ext cx="363537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白环俞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69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8397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正对第1骶后孔中。</a:t>
              </a:r>
            </a:p>
          </p:txBody>
        </p:sp>
        <p:sp>
          <p:nvSpPr>
            <p:cNvPr id="8397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83973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83974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月经不调，带下，阴挺，阴疝。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腰骶痛。</a:t>
              </a:r>
            </a:p>
          </p:txBody>
        </p:sp>
        <p:sp>
          <p:nvSpPr>
            <p:cNvPr id="8397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83977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上髎（BL31）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83978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8397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398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8398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9850" y="-20637"/>
            <a:ext cx="4030663" cy="4405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83" name="文本框 2"/>
          <p:cNvSpPr txBox="1"/>
          <p:nvPr/>
        </p:nvSpPr>
        <p:spPr>
          <a:xfrm>
            <a:off x="8407400" y="3168650"/>
            <a:ext cx="260350" cy="1397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017" name="组合 16"/>
          <p:cNvGrpSpPr/>
          <p:nvPr/>
        </p:nvGrpSpPr>
        <p:grpSpPr>
          <a:xfrm>
            <a:off x="107950" y="658813"/>
            <a:ext cx="5111750" cy="1787525"/>
            <a:chOff x="1284179" y="1470132"/>
            <a:chExt cx="4992793" cy="2456650"/>
          </a:xfrm>
        </p:grpSpPr>
        <p:sp>
          <p:nvSpPr>
            <p:cNvPr id="86018" name="文本框 27"/>
            <p:cNvSpPr txBox="1"/>
            <p:nvPr/>
          </p:nvSpPr>
          <p:spPr>
            <a:xfrm>
              <a:off x="1284179" y="2279731"/>
              <a:ext cx="4992793" cy="16470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正对第2骶后孔中。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取穴： 髂后上棘与第2骶椎棘突连线的中点凹陷处，即第2骶后孔。</a:t>
              </a:r>
            </a:p>
          </p:txBody>
        </p:sp>
        <p:sp>
          <p:nvSpPr>
            <p:cNvPr id="8601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86021" name="组合 32"/>
          <p:cNvGrpSpPr/>
          <p:nvPr/>
        </p:nvGrpSpPr>
        <p:grpSpPr>
          <a:xfrm>
            <a:off x="107950" y="2316163"/>
            <a:ext cx="5099050" cy="1784350"/>
            <a:chOff x="1218768" y="1745695"/>
            <a:chExt cx="4992793" cy="2379919"/>
          </a:xfrm>
        </p:grpSpPr>
        <p:sp>
          <p:nvSpPr>
            <p:cNvPr id="86022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月经不调，痛经，带下，遗精，小便不利，疝气。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腰痛，下肢痿痹。</a:t>
              </a:r>
            </a:p>
          </p:txBody>
        </p:sp>
        <p:sp>
          <p:nvSpPr>
            <p:cNvPr id="8602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86025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次髎* （BL32）</a:t>
            </a:r>
          </a:p>
        </p:txBody>
      </p:sp>
      <p:grpSp>
        <p:nvGrpSpPr>
          <p:cNvPr id="86026" name="组合 15"/>
          <p:cNvGrpSpPr/>
          <p:nvPr/>
        </p:nvGrpSpPr>
        <p:grpSpPr>
          <a:xfrm>
            <a:off x="107950" y="3976688"/>
            <a:ext cx="4368925" cy="1039812"/>
            <a:chOff x="471488" y="3319463"/>
            <a:chExt cx="4368924" cy="1039622"/>
          </a:xfrm>
        </p:grpSpPr>
        <p:sp>
          <p:nvSpPr>
            <p:cNvPr id="8602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6029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8603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7300" y="708025"/>
            <a:ext cx="3986213" cy="4357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31" name="文本框 2"/>
          <p:cNvSpPr txBox="1"/>
          <p:nvPr/>
        </p:nvSpPr>
        <p:spPr>
          <a:xfrm>
            <a:off x="8286750" y="3962400"/>
            <a:ext cx="249238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次髎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065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84"/>
          </a:xfrm>
        </p:grpSpPr>
        <p:sp>
          <p:nvSpPr>
            <p:cNvPr id="88066" name="文本框 27"/>
            <p:cNvSpPr txBox="1"/>
            <p:nvPr/>
          </p:nvSpPr>
          <p:spPr>
            <a:xfrm>
              <a:off x="1284179" y="2279731"/>
              <a:ext cx="4992793" cy="6324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正对第3骶后孔中。</a:t>
              </a:r>
            </a:p>
          </p:txBody>
        </p:sp>
        <p:sp>
          <p:nvSpPr>
            <p:cNvPr id="8806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88069" name="组合 32"/>
          <p:cNvGrpSpPr/>
          <p:nvPr/>
        </p:nvGrpSpPr>
        <p:grpSpPr>
          <a:xfrm>
            <a:off x="179388" y="1885950"/>
            <a:ext cx="5099050" cy="1784350"/>
            <a:chOff x="1218768" y="1745695"/>
            <a:chExt cx="4992793" cy="2379148"/>
          </a:xfrm>
        </p:grpSpPr>
        <p:sp>
          <p:nvSpPr>
            <p:cNvPr id="88070" name="文本框 33"/>
            <p:cNvSpPr txBox="1"/>
            <p:nvPr/>
          </p:nvSpPr>
          <p:spPr>
            <a:xfrm>
              <a:off x="1218768" y="2525808"/>
              <a:ext cx="4992793" cy="15990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月经不调，带下，小便不利。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便秘，泄泻。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腰骶痛。</a:t>
              </a:r>
            </a:p>
          </p:txBody>
        </p:sp>
        <p:sp>
          <p:nvSpPr>
            <p:cNvPr id="8807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88073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中髎 (BL33)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88074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596"/>
          </a:xfrm>
        </p:grpSpPr>
        <p:sp>
          <p:nvSpPr>
            <p:cNvPr id="88075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8077" name="文本框 30"/>
            <p:cNvSpPr txBox="1"/>
            <p:nvPr/>
          </p:nvSpPr>
          <p:spPr>
            <a:xfrm>
              <a:off x="471612" y="3898900"/>
              <a:ext cx="4368800" cy="4601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8807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7150" y="-20637"/>
            <a:ext cx="3971925" cy="434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79" name="文本框 2"/>
          <p:cNvSpPr txBox="1"/>
          <p:nvPr/>
        </p:nvSpPr>
        <p:spPr>
          <a:xfrm>
            <a:off x="8340725" y="3336925"/>
            <a:ext cx="234950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3" name="组合 16"/>
          <p:cNvGrpSpPr/>
          <p:nvPr/>
        </p:nvGrpSpPr>
        <p:grpSpPr>
          <a:xfrm>
            <a:off x="250825" y="658813"/>
            <a:ext cx="5111750" cy="1419225"/>
            <a:chOff x="1284179" y="1470132"/>
            <a:chExt cx="4992793" cy="1949798"/>
          </a:xfrm>
        </p:grpSpPr>
        <p:sp>
          <p:nvSpPr>
            <p:cNvPr id="90114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正对第4骶后孔中。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说明：横平骶管裂孔。</a:t>
              </a:r>
            </a:p>
          </p:txBody>
        </p:sp>
        <p:sp>
          <p:nvSpPr>
            <p:cNvPr id="9011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90117" name="组合 32"/>
          <p:cNvGrpSpPr/>
          <p:nvPr/>
        </p:nvGrpSpPr>
        <p:grpSpPr>
          <a:xfrm>
            <a:off x="179388" y="1957388"/>
            <a:ext cx="5099050" cy="1414462"/>
            <a:chOff x="1218768" y="1745695"/>
            <a:chExt cx="4992793" cy="1887606"/>
          </a:xfrm>
        </p:grpSpPr>
        <p:sp>
          <p:nvSpPr>
            <p:cNvPr id="9011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带下，便秘，便血，小便不利。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疝痛引小腹，腰痛。</a:t>
              </a:r>
            </a:p>
          </p:txBody>
        </p:sp>
        <p:sp>
          <p:nvSpPr>
            <p:cNvPr id="9011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90121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下髎（BL34）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0122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9012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0125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9012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7300" y="-20637"/>
            <a:ext cx="4011613" cy="438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27" name="文本框 2"/>
          <p:cNvSpPr txBox="1"/>
          <p:nvPr/>
        </p:nvSpPr>
        <p:spPr>
          <a:xfrm flipH="1">
            <a:off x="8277225" y="3479800"/>
            <a:ext cx="277813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61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92162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尾骨端旁开0.5寸。</a:t>
              </a:r>
            </a:p>
          </p:txBody>
        </p:sp>
        <p:sp>
          <p:nvSpPr>
            <p:cNvPr id="9216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92165" name="组合 32"/>
          <p:cNvGrpSpPr/>
          <p:nvPr/>
        </p:nvGrpSpPr>
        <p:grpSpPr>
          <a:xfrm>
            <a:off x="179388" y="1957388"/>
            <a:ext cx="5099050" cy="1414462"/>
            <a:chOff x="1218768" y="1745695"/>
            <a:chExt cx="4992793" cy="1886359"/>
          </a:xfrm>
        </p:grpSpPr>
        <p:sp>
          <p:nvSpPr>
            <p:cNvPr id="92166" name="文本框 33"/>
            <p:cNvSpPr txBox="1"/>
            <p:nvPr/>
          </p:nvSpPr>
          <p:spPr>
            <a:xfrm>
              <a:off x="1218768" y="2525808"/>
              <a:ext cx="4992793" cy="110624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①痔疾，痢疾。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阳痿，带下。</a:t>
              </a:r>
            </a:p>
          </p:txBody>
        </p:sp>
        <p:sp>
          <p:nvSpPr>
            <p:cNvPr id="9216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92169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会阳（BL35）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2170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9217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2173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直刺0.8～1.2寸。</a:t>
              </a:r>
            </a:p>
          </p:txBody>
        </p:sp>
      </p:grpSp>
      <p:pic>
        <p:nvPicPr>
          <p:cNvPr id="9217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075" y="50800"/>
            <a:ext cx="4008438" cy="438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75" name="文本框 2"/>
          <p:cNvSpPr txBox="1"/>
          <p:nvPr/>
        </p:nvSpPr>
        <p:spPr>
          <a:xfrm>
            <a:off x="8729663" y="3743325"/>
            <a:ext cx="273050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会阳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09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9421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臀沟的中点。</a:t>
              </a:r>
            </a:p>
          </p:txBody>
        </p:sp>
        <p:sp>
          <p:nvSpPr>
            <p:cNvPr id="9421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94213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94214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痔疾，脱肛，便秘，小便不利。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腰、骶、臀、股痛。</a:t>
              </a:r>
            </a:p>
          </p:txBody>
        </p:sp>
        <p:sp>
          <p:nvSpPr>
            <p:cNvPr id="9421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94217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承扶* （BL36）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4218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9421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422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直刺1～2寸。</a:t>
              </a:r>
            </a:p>
          </p:txBody>
        </p:sp>
      </p:grpSp>
      <p:pic>
        <p:nvPicPr>
          <p:cNvPr id="9422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213" y="577850"/>
            <a:ext cx="2560637" cy="4565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23" name="文本框 2"/>
          <p:cNvSpPr txBox="1"/>
          <p:nvPr/>
        </p:nvSpPr>
        <p:spPr>
          <a:xfrm>
            <a:off x="8486775" y="2417763"/>
            <a:ext cx="39370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承扶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257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96258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臀沟下6寸，股二头肌与半腱肌之间。</a:t>
              </a:r>
            </a:p>
          </p:txBody>
        </p:sp>
        <p:sp>
          <p:nvSpPr>
            <p:cNvPr id="9625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96261" name="组合 32"/>
          <p:cNvGrpSpPr/>
          <p:nvPr/>
        </p:nvGrpSpPr>
        <p:grpSpPr>
          <a:xfrm>
            <a:off x="179388" y="1885950"/>
            <a:ext cx="5099050" cy="1044575"/>
            <a:chOff x="1218768" y="1745695"/>
            <a:chExt cx="4992793" cy="1394445"/>
          </a:xfrm>
        </p:grpSpPr>
        <p:sp>
          <p:nvSpPr>
            <p:cNvPr id="96262" name="文本框 33"/>
            <p:cNvSpPr txBox="1"/>
            <p:nvPr/>
          </p:nvSpPr>
          <p:spPr>
            <a:xfrm>
              <a:off x="1218768" y="2525808"/>
              <a:ext cx="4992793" cy="614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腰痛，下肢痿痹。</a:t>
              </a:r>
            </a:p>
          </p:txBody>
        </p:sp>
        <p:sp>
          <p:nvSpPr>
            <p:cNvPr id="9626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96265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殷门 (BL37)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6266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9626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6269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直刺1～2寸。</a:t>
              </a:r>
            </a:p>
          </p:txBody>
        </p:sp>
      </p:grpSp>
      <p:pic>
        <p:nvPicPr>
          <p:cNvPr id="9627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125" y="114300"/>
            <a:ext cx="2755900" cy="4908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71" name="文本框 2"/>
          <p:cNvSpPr txBox="1"/>
          <p:nvPr/>
        </p:nvSpPr>
        <p:spPr>
          <a:xfrm>
            <a:off x="8359775" y="3059113"/>
            <a:ext cx="36512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殷门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305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98306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腘横纹上1寸，股二头肌腱的内侧缘。</a:t>
              </a:r>
            </a:p>
          </p:txBody>
        </p:sp>
        <p:sp>
          <p:nvSpPr>
            <p:cNvPr id="983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98309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98310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便秘。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股腘疼痛，麻木。</a:t>
              </a:r>
            </a:p>
          </p:txBody>
        </p:sp>
        <p:sp>
          <p:nvSpPr>
            <p:cNvPr id="9831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98313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浮郄 (BL38) 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8314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98315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8317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9831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350" y="146050"/>
            <a:ext cx="2768600" cy="493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8319" name="文本框 2"/>
          <p:cNvSpPr txBox="1"/>
          <p:nvPr/>
        </p:nvSpPr>
        <p:spPr>
          <a:xfrm>
            <a:off x="8388350" y="4197350"/>
            <a:ext cx="37465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浮郄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353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0035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腘横纹上, 股二头肌腱的内侧缘。</a:t>
              </a:r>
            </a:p>
          </p:txBody>
        </p:sp>
        <p:sp>
          <p:nvSpPr>
            <p:cNvPr id="10035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00357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0035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腹满，小便不利。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腰背痛，腿足痛。</a:t>
              </a:r>
            </a:p>
          </p:txBody>
        </p:sp>
        <p:sp>
          <p:nvSpPr>
            <p:cNvPr id="10035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00361" name="矩形 22"/>
          <p:cNvSpPr/>
          <p:nvPr/>
        </p:nvSpPr>
        <p:spPr>
          <a:xfrm>
            <a:off x="900113" y="200025"/>
            <a:ext cx="78740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委阳* （BL39）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三焦下合穴</a:t>
            </a:r>
          </a:p>
        </p:txBody>
      </p:sp>
      <p:grpSp>
        <p:nvGrpSpPr>
          <p:cNvPr id="100362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0036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0365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10036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9025" y="50800"/>
            <a:ext cx="2435225" cy="4338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367" name="文本框 1"/>
          <p:cNvSpPr txBox="1"/>
          <p:nvPr/>
        </p:nvSpPr>
        <p:spPr>
          <a:xfrm>
            <a:off x="8188325" y="3776663"/>
            <a:ext cx="3222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委阳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213" y="-20637"/>
            <a:ext cx="2414587" cy="4302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02" name="文本框 2"/>
          <p:cNvSpPr txBox="1"/>
          <p:nvPr/>
        </p:nvSpPr>
        <p:spPr>
          <a:xfrm>
            <a:off x="8386763" y="3867150"/>
            <a:ext cx="319087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委中</a:t>
            </a:r>
          </a:p>
        </p:txBody>
      </p:sp>
      <p:grpSp>
        <p:nvGrpSpPr>
          <p:cNvPr id="102403" name="组合 16"/>
          <p:cNvGrpSpPr/>
          <p:nvPr/>
        </p:nvGrpSpPr>
        <p:grpSpPr>
          <a:xfrm>
            <a:off x="250825" y="873125"/>
            <a:ext cx="5111750" cy="1050925"/>
            <a:chOff x="1284179" y="1470132"/>
            <a:chExt cx="4992793" cy="1442074"/>
          </a:xfrm>
        </p:grpSpPr>
        <p:sp>
          <p:nvSpPr>
            <p:cNvPr id="10240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腘横纹中点。</a:t>
              </a:r>
            </a:p>
          </p:txBody>
        </p:sp>
        <p:sp>
          <p:nvSpPr>
            <p:cNvPr id="10240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02407" name="组合 32"/>
          <p:cNvGrpSpPr/>
          <p:nvPr/>
        </p:nvGrpSpPr>
        <p:grpSpPr>
          <a:xfrm>
            <a:off x="179388" y="2030413"/>
            <a:ext cx="5099050" cy="1414462"/>
            <a:chOff x="1218768" y="1745695"/>
            <a:chExt cx="4992793" cy="1887606"/>
          </a:xfrm>
        </p:grpSpPr>
        <p:sp>
          <p:nvSpPr>
            <p:cNvPr id="10240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小腹痛，小便不利，遗尿。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腰背痛，下肢痿痹。</a:t>
              </a:r>
            </a:p>
          </p:txBody>
        </p:sp>
        <p:sp>
          <p:nvSpPr>
            <p:cNvPr id="10240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02411" name="矩形 22"/>
          <p:cNvSpPr/>
          <p:nvPr/>
        </p:nvSpPr>
        <p:spPr>
          <a:xfrm>
            <a:off x="900113" y="200025"/>
            <a:ext cx="6696075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委中*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BL40）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合穴，膀胱下合穴</a:t>
            </a:r>
          </a:p>
        </p:txBody>
      </p:sp>
      <p:grpSp>
        <p:nvGrpSpPr>
          <p:cNvPr id="102412" name="组合 15"/>
          <p:cNvGrpSpPr/>
          <p:nvPr/>
        </p:nvGrpSpPr>
        <p:grpSpPr>
          <a:xfrm>
            <a:off x="179388" y="3546475"/>
            <a:ext cx="4368924" cy="1409700"/>
            <a:chOff x="471488" y="3319463"/>
            <a:chExt cx="4368924" cy="1409039"/>
          </a:xfrm>
        </p:grpSpPr>
        <p:sp>
          <p:nvSpPr>
            <p:cNvPr id="10241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2415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直刺1～1.5寸，或用三棱针点刺出血。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2275" y="-92075"/>
            <a:ext cx="3584575" cy="4487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450" name="文本框 2"/>
          <p:cNvSpPr txBox="1"/>
          <p:nvPr/>
        </p:nvSpPr>
        <p:spPr>
          <a:xfrm>
            <a:off x="8662988" y="723900"/>
            <a:ext cx="268287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附分</a:t>
            </a:r>
          </a:p>
        </p:txBody>
      </p:sp>
      <p:grpSp>
        <p:nvGrpSpPr>
          <p:cNvPr id="104451" name="组合 16"/>
          <p:cNvGrpSpPr/>
          <p:nvPr/>
        </p:nvGrpSpPr>
        <p:grpSpPr>
          <a:xfrm>
            <a:off x="250825" y="873125"/>
            <a:ext cx="5111750" cy="1050925"/>
            <a:chOff x="1284179" y="1470132"/>
            <a:chExt cx="4992793" cy="1442074"/>
          </a:xfrm>
        </p:grpSpPr>
        <p:sp>
          <p:nvSpPr>
            <p:cNvPr id="104452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第2胸椎棘突下,后正中线旁开3寸。</a:t>
              </a:r>
            </a:p>
          </p:txBody>
        </p:sp>
        <p:sp>
          <p:nvSpPr>
            <p:cNvPr id="10445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04455" name="组合 32"/>
          <p:cNvGrpSpPr/>
          <p:nvPr/>
        </p:nvGrpSpPr>
        <p:grpSpPr>
          <a:xfrm>
            <a:off x="179388" y="2173288"/>
            <a:ext cx="5099050" cy="1044575"/>
            <a:chOff x="1218768" y="1745695"/>
            <a:chExt cx="4992793" cy="1394445"/>
          </a:xfrm>
        </p:grpSpPr>
        <p:sp>
          <p:nvSpPr>
            <p:cNvPr id="104456" name="文本框 33"/>
            <p:cNvSpPr txBox="1"/>
            <p:nvPr/>
          </p:nvSpPr>
          <p:spPr>
            <a:xfrm>
              <a:off x="1218768" y="2525808"/>
              <a:ext cx="4992793" cy="614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肩背拘急，颈项强痛，肘臂麻木。</a:t>
              </a:r>
            </a:p>
          </p:txBody>
        </p:sp>
        <p:sp>
          <p:nvSpPr>
            <p:cNvPr id="10445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04459" name="矩形 22"/>
          <p:cNvSpPr/>
          <p:nvPr/>
        </p:nvSpPr>
        <p:spPr>
          <a:xfrm>
            <a:off x="900113" y="200025"/>
            <a:ext cx="6696075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附分（BL41）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手、足太阳交会穴</a:t>
            </a:r>
          </a:p>
        </p:txBody>
      </p:sp>
      <p:grpSp>
        <p:nvGrpSpPr>
          <p:cNvPr id="104460" name="组合 15"/>
          <p:cNvGrpSpPr/>
          <p:nvPr/>
        </p:nvGrpSpPr>
        <p:grpSpPr>
          <a:xfrm>
            <a:off x="179388" y="3546475"/>
            <a:ext cx="4536628" cy="1409700"/>
            <a:chOff x="471488" y="3319463"/>
            <a:chExt cx="4368924" cy="1409039"/>
          </a:xfrm>
        </p:grpSpPr>
        <p:sp>
          <p:nvSpPr>
            <p:cNvPr id="10446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4463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497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06498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第3胸椎棘突下，后正中线旁开3寸。</a:t>
              </a:r>
            </a:p>
          </p:txBody>
        </p:sp>
        <p:sp>
          <p:nvSpPr>
            <p:cNvPr id="10649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06501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06502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咳嗽，气喘，肺痨。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肩背痛，颈项强痛。</a:t>
              </a:r>
            </a:p>
          </p:txBody>
        </p:sp>
        <p:sp>
          <p:nvSpPr>
            <p:cNvPr id="10650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06505" name="矩形 22"/>
          <p:cNvSpPr/>
          <p:nvPr/>
        </p:nvSpPr>
        <p:spPr>
          <a:xfrm>
            <a:off x="900113" y="200025"/>
            <a:ext cx="381635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魄户 (BL42)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6506" name="组合 15"/>
          <p:cNvGrpSpPr/>
          <p:nvPr/>
        </p:nvGrpSpPr>
        <p:grpSpPr>
          <a:xfrm>
            <a:off x="179388" y="3546475"/>
            <a:ext cx="4368924" cy="1409700"/>
            <a:chOff x="471488" y="3319463"/>
            <a:chExt cx="4368924" cy="1409039"/>
          </a:xfrm>
        </p:grpSpPr>
        <p:sp>
          <p:nvSpPr>
            <p:cNvPr id="10650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6509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10651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1963" y="-20637"/>
            <a:ext cx="3548062" cy="4441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511" name="文本框 2"/>
          <p:cNvSpPr txBox="1"/>
          <p:nvPr/>
        </p:nvSpPr>
        <p:spPr>
          <a:xfrm>
            <a:off x="8670925" y="927100"/>
            <a:ext cx="273050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魄户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545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08546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第4胸椎棘突下，后正中线旁开3寸。</a:t>
              </a:r>
            </a:p>
          </p:txBody>
        </p:sp>
        <p:sp>
          <p:nvSpPr>
            <p:cNvPr id="10854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08549" name="组合 32"/>
          <p:cNvGrpSpPr/>
          <p:nvPr/>
        </p:nvGrpSpPr>
        <p:grpSpPr>
          <a:xfrm>
            <a:off x="180125" y="1757403"/>
            <a:ext cx="5099050" cy="1784350"/>
            <a:chOff x="1218768" y="1745695"/>
            <a:chExt cx="4992793" cy="2379919"/>
          </a:xfrm>
        </p:grpSpPr>
        <p:sp>
          <p:nvSpPr>
            <p:cNvPr id="108550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咳嗽，气喘，盗汗，肺痨。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遗精。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羸瘦虚损</a:t>
              </a:r>
            </a:p>
          </p:txBody>
        </p:sp>
        <p:sp>
          <p:nvSpPr>
            <p:cNvPr id="10855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08553" name="矩形 22"/>
          <p:cNvSpPr/>
          <p:nvPr/>
        </p:nvSpPr>
        <p:spPr>
          <a:xfrm>
            <a:off x="900113" y="200025"/>
            <a:ext cx="3887787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膏肓* (BL43)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8554" name="组合 15"/>
          <p:cNvGrpSpPr/>
          <p:nvPr/>
        </p:nvGrpSpPr>
        <p:grpSpPr>
          <a:xfrm>
            <a:off x="179388" y="3546475"/>
            <a:ext cx="4368924" cy="1409700"/>
            <a:chOff x="471488" y="3319463"/>
            <a:chExt cx="4368924" cy="1409039"/>
          </a:xfrm>
        </p:grpSpPr>
        <p:sp>
          <p:nvSpPr>
            <p:cNvPr id="108555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8557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10855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4013" y="-20637"/>
            <a:ext cx="3484562" cy="4359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559" name="文本框 2"/>
          <p:cNvSpPr txBox="1"/>
          <p:nvPr/>
        </p:nvSpPr>
        <p:spPr>
          <a:xfrm>
            <a:off x="8496300" y="1041400"/>
            <a:ext cx="325438" cy="1698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1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膏肓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593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1059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第5胸椎棘突下，后正中线旁开3寸。</a:t>
              </a:r>
            </a:p>
          </p:txBody>
        </p:sp>
        <p:sp>
          <p:nvSpPr>
            <p:cNvPr id="11059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10597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1059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咳嗽，气喘，胸闷。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腰背痛。</a:t>
              </a:r>
            </a:p>
          </p:txBody>
        </p:sp>
        <p:sp>
          <p:nvSpPr>
            <p:cNvPr id="11059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10601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神堂 (BL44)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0602" name="组合 15"/>
          <p:cNvGrpSpPr/>
          <p:nvPr/>
        </p:nvGrpSpPr>
        <p:grpSpPr>
          <a:xfrm>
            <a:off x="179388" y="3546475"/>
            <a:ext cx="4824660" cy="1409700"/>
            <a:chOff x="471488" y="3319463"/>
            <a:chExt cx="4368924" cy="1409039"/>
          </a:xfrm>
        </p:grpSpPr>
        <p:sp>
          <p:nvSpPr>
            <p:cNvPr id="11060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0605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11060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738" y="0"/>
            <a:ext cx="3571875" cy="4471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607" name="文本框 2"/>
          <p:cNvSpPr txBox="1"/>
          <p:nvPr/>
        </p:nvSpPr>
        <p:spPr>
          <a:xfrm>
            <a:off x="8532813" y="1236663"/>
            <a:ext cx="317500" cy="1539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神堂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41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12642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第6胸椎棘突下，后正中线旁开3寸。</a:t>
              </a:r>
            </a:p>
          </p:txBody>
        </p:sp>
        <p:sp>
          <p:nvSpPr>
            <p:cNvPr id="11264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12645" name="组合 32"/>
          <p:cNvGrpSpPr/>
          <p:nvPr/>
        </p:nvGrpSpPr>
        <p:grpSpPr>
          <a:xfrm>
            <a:off x="179388" y="1762408"/>
            <a:ext cx="5099050" cy="1784350"/>
            <a:chOff x="1218768" y="1745695"/>
            <a:chExt cx="4992793" cy="2379919"/>
          </a:xfrm>
        </p:grpSpPr>
        <p:sp>
          <p:nvSpPr>
            <p:cNvPr id="112646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疟疾，热病。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肩背拘急引胁。</a:t>
              </a:r>
            </a:p>
          </p:txBody>
        </p:sp>
        <p:sp>
          <p:nvSpPr>
            <p:cNvPr id="11264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12649" name="矩形 22"/>
          <p:cNvSpPr/>
          <p:nvPr/>
        </p:nvSpPr>
        <p:spPr>
          <a:xfrm>
            <a:off x="900113" y="200025"/>
            <a:ext cx="51943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譩譆 (BL45)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2650" name="组合 15"/>
          <p:cNvGrpSpPr/>
          <p:nvPr/>
        </p:nvGrpSpPr>
        <p:grpSpPr>
          <a:xfrm>
            <a:off x="179388" y="3546475"/>
            <a:ext cx="4368924" cy="1409700"/>
            <a:chOff x="471488" y="3319463"/>
            <a:chExt cx="4368924" cy="1409039"/>
          </a:xfrm>
        </p:grpSpPr>
        <p:sp>
          <p:nvSpPr>
            <p:cNvPr id="11265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653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11265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350" y="0"/>
            <a:ext cx="3549650" cy="444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55" name="文本框 2"/>
          <p:cNvSpPr txBox="1"/>
          <p:nvPr/>
        </p:nvSpPr>
        <p:spPr>
          <a:xfrm>
            <a:off x="8596313" y="1374775"/>
            <a:ext cx="300037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9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譩譆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689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1469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第7胸椎棘突下，后正中线旁开3寸。</a:t>
              </a:r>
            </a:p>
          </p:txBody>
        </p:sp>
        <p:sp>
          <p:nvSpPr>
            <p:cNvPr id="11469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14693" name="组合 32"/>
          <p:cNvGrpSpPr/>
          <p:nvPr/>
        </p:nvGrpSpPr>
        <p:grpSpPr>
          <a:xfrm>
            <a:off x="179388" y="1724001"/>
            <a:ext cx="5099050" cy="1784350"/>
            <a:chOff x="1218768" y="1745695"/>
            <a:chExt cx="4992793" cy="2379919"/>
          </a:xfrm>
        </p:grpSpPr>
        <p:sp>
          <p:nvSpPr>
            <p:cNvPr id="114694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呕吐，呕逆，嗳气。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胸闷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腰背痛。</a:t>
              </a:r>
            </a:p>
          </p:txBody>
        </p:sp>
        <p:sp>
          <p:nvSpPr>
            <p:cNvPr id="11469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14697" name="矩形 22"/>
          <p:cNvSpPr/>
          <p:nvPr/>
        </p:nvSpPr>
        <p:spPr>
          <a:xfrm>
            <a:off x="900113" y="200025"/>
            <a:ext cx="3621087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膈关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(BL46)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4698" name="组合 15"/>
          <p:cNvGrpSpPr/>
          <p:nvPr/>
        </p:nvGrpSpPr>
        <p:grpSpPr>
          <a:xfrm>
            <a:off x="179388" y="3546475"/>
            <a:ext cx="5040684" cy="1409700"/>
            <a:chOff x="471488" y="3319463"/>
            <a:chExt cx="4368924" cy="1409039"/>
          </a:xfrm>
        </p:grpSpPr>
        <p:sp>
          <p:nvSpPr>
            <p:cNvPr id="11469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4701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114702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738" y="-92075"/>
            <a:ext cx="3621087" cy="453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703" name="文本框 4"/>
          <p:cNvSpPr txBox="1"/>
          <p:nvPr/>
        </p:nvSpPr>
        <p:spPr>
          <a:xfrm>
            <a:off x="8562975" y="1495425"/>
            <a:ext cx="266700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膈关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737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16738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第9胸椎棘突下，后正中线旁开3寸。</a:t>
              </a:r>
            </a:p>
          </p:txBody>
        </p:sp>
        <p:sp>
          <p:nvSpPr>
            <p:cNvPr id="11673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16741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16742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呕吐，泄泻。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胁痛，背痛。</a:t>
              </a:r>
            </a:p>
          </p:txBody>
        </p:sp>
        <p:sp>
          <p:nvSpPr>
            <p:cNvPr id="11674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16745" name="矩形 22"/>
          <p:cNvSpPr/>
          <p:nvPr/>
        </p:nvSpPr>
        <p:spPr>
          <a:xfrm>
            <a:off x="900113" y="200025"/>
            <a:ext cx="360045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魂门（BL47）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6746" name="组合 15"/>
          <p:cNvGrpSpPr/>
          <p:nvPr/>
        </p:nvGrpSpPr>
        <p:grpSpPr>
          <a:xfrm>
            <a:off x="179388" y="3539044"/>
            <a:ext cx="4368924" cy="1409700"/>
            <a:chOff x="471488" y="3319463"/>
            <a:chExt cx="4368924" cy="1409039"/>
          </a:xfrm>
        </p:grpSpPr>
        <p:sp>
          <p:nvSpPr>
            <p:cNvPr id="11674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6749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斜刺O.5～0.8寸。不宜直刺深刺。</a:t>
              </a:r>
            </a:p>
          </p:txBody>
        </p:sp>
      </p:grpSp>
      <p:pic>
        <p:nvPicPr>
          <p:cNvPr id="11675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7675" y="95250"/>
            <a:ext cx="3459163" cy="4329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751" name="文本框 2"/>
          <p:cNvSpPr txBox="1"/>
          <p:nvPr/>
        </p:nvSpPr>
        <p:spPr>
          <a:xfrm>
            <a:off x="8567738" y="1885950"/>
            <a:ext cx="295275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魂门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785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18786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第l0胸椎棘突下，后正中线旁开3寸。</a:t>
              </a:r>
            </a:p>
          </p:txBody>
        </p:sp>
        <p:sp>
          <p:nvSpPr>
            <p:cNvPr id="11878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18789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18790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肠鸣，泄泻，食饮不下。 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小便黄赤</a:t>
              </a:r>
            </a:p>
          </p:txBody>
        </p:sp>
        <p:sp>
          <p:nvSpPr>
            <p:cNvPr id="11879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18793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阳纲（BL48）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8794" name="组合 15"/>
          <p:cNvGrpSpPr/>
          <p:nvPr/>
        </p:nvGrpSpPr>
        <p:grpSpPr>
          <a:xfrm>
            <a:off x="179388" y="3546475"/>
            <a:ext cx="4968676" cy="1409700"/>
            <a:chOff x="471488" y="3319463"/>
            <a:chExt cx="4368924" cy="1409039"/>
          </a:xfrm>
        </p:grpSpPr>
        <p:sp>
          <p:nvSpPr>
            <p:cNvPr id="118795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8797" name="文本框 30"/>
            <p:cNvSpPr txBox="1"/>
            <p:nvPr/>
          </p:nvSpPr>
          <p:spPr>
            <a:xfrm>
              <a:off x="471612" y="3898900"/>
              <a:ext cx="4368800" cy="8296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斜刺0.5～0.8寸。不宜直刺深刺。</a:t>
              </a:r>
            </a:p>
          </p:txBody>
        </p:sp>
      </p:grpSp>
      <p:pic>
        <p:nvPicPr>
          <p:cNvPr id="11879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538" y="3175"/>
            <a:ext cx="3563937" cy="446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8799" name="文本框 2"/>
          <p:cNvSpPr txBox="1"/>
          <p:nvPr/>
        </p:nvSpPr>
        <p:spPr>
          <a:xfrm>
            <a:off x="8553450" y="1976438"/>
            <a:ext cx="301625" cy="1539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阳纲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833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2083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第11胸椎棘突下，后正中线旁开3寸。</a:t>
              </a:r>
            </a:p>
          </p:txBody>
        </p:sp>
        <p:sp>
          <p:nvSpPr>
            <p:cNvPr id="12083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20837" name="组合 32"/>
          <p:cNvGrpSpPr/>
          <p:nvPr/>
        </p:nvGrpSpPr>
        <p:grpSpPr>
          <a:xfrm>
            <a:off x="179388" y="1885950"/>
            <a:ext cx="5099050" cy="1784350"/>
            <a:chOff x="1218768" y="1745695"/>
            <a:chExt cx="4992793" cy="2379919"/>
          </a:xfrm>
        </p:grpSpPr>
        <p:sp>
          <p:nvSpPr>
            <p:cNvPr id="120838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腹胀，泄泻，消渴。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发热。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目黄。</a:t>
              </a:r>
            </a:p>
          </p:txBody>
        </p:sp>
        <p:sp>
          <p:nvSpPr>
            <p:cNvPr id="12083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20841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意舍（BL49）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0842" name="组合 15"/>
          <p:cNvGrpSpPr/>
          <p:nvPr/>
        </p:nvGrpSpPr>
        <p:grpSpPr>
          <a:xfrm>
            <a:off x="203076" y="3686422"/>
            <a:ext cx="4368924" cy="1039813"/>
            <a:chOff x="471488" y="3319463"/>
            <a:chExt cx="4368924" cy="1039622"/>
          </a:xfrm>
        </p:grpSpPr>
        <p:sp>
          <p:nvSpPr>
            <p:cNvPr id="12084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20845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</a:t>
              </a:r>
            </a:p>
          </p:txBody>
        </p:sp>
      </p:grpSp>
      <p:pic>
        <p:nvPicPr>
          <p:cNvPr id="12084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113" y="600075"/>
            <a:ext cx="3586162" cy="4489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0847" name="文本框 2"/>
          <p:cNvSpPr txBox="1"/>
          <p:nvPr/>
        </p:nvSpPr>
        <p:spPr>
          <a:xfrm>
            <a:off x="8623300" y="2710180"/>
            <a:ext cx="434340" cy="1536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意舍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881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22882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第12胸椎棘突下，后正中线旁开3寸。</a:t>
              </a:r>
            </a:p>
          </p:txBody>
        </p:sp>
        <p:sp>
          <p:nvSpPr>
            <p:cNvPr id="12288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22885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22886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胃痛，腹胀，水肿，小儿食积。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腰背痛。</a:t>
              </a:r>
            </a:p>
          </p:txBody>
        </p:sp>
        <p:sp>
          <p:nvSpPr>
            <p:cNvPr id="12288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22889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胃仓（BL50）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2890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2289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22893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斜刺0.5～0.8寸。</a:t>
              </a:r>
            </a:p>
          </p:txBody>
        </p:sp>
      </p:grpSp>
      <p:pic>
        <p:nvPicPr>
          <p:cNvPr id="12289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563" y="-11112"/>
            <a:ext cx="3454400" cy="4324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895" name="文本框 2"/>
          <p:cNvSpPr txBox="1"/>
          <p:nvPr/>
        </p:nvSpPr>
        <p:spPr>
          <a:xfrm>
            <a:off x="8820150" y="2151063"/>
            <a:ext cx="280988" cy="1539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胃仓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929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2493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第1腰椎棘突下，后正中线旁开3寸。</a:t>
              </a:r>
            </a:p>
          </p:txBody>
        </p:sp>
        <p:sp>
          <p:nvSpPr>
            <p:cNvPr id="12493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24933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24934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腹痛，痞块。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产后诸症。</a:t>
              </a:r>
            </a:p>
          </p:txBody>
        </p:sp>
        <p:sp>
          <p:nvSpPr>
            <p:cNvPr id="1249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24937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肓门（BL51）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4938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2493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2494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  <p:pic>
        <p:nvPicPr>
          <p:cNvPr id="12494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5925" y="-6350"/>
            <a:ext cx="3557588" cy="445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4943" name="文本框 2"/>
          <p:cNvSpPr txBox="1"/>
          <p:nvPr/>
        </p:nvSpPr>
        <p:spPr>
          <a:xfrm>
            <a:off x="8616950" y="2417763"/>
            <a:ext cx="3476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肓门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977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26978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第2腰椎棘突下，后正中线旁开3寸。</a:t>
              </a:r>
            </a:p>
          </p:txBody>
        </p:sp>
        <p:sp>
          <p:nvSpPr>
            <p:cNvPr id="12697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26981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26982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遗精，阳痿，小便不利。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腰背痛。</a:t>
              </a:r>
            </a:p>
          </p:txBody>
        </p:sp>
        <p:sp>
          <p:nvSpPr>
            <p:cNvPr id="12698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26985" name="矩形 22"/>
          <p:cNvSpPr/>
          <p:nvPr/>
        </p:nvSpPr>
        <p:spPr>
          <a:xfrm>
            <a:off x="900113" y="200025"/>
            <a:ext cx="5732462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志室*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(BL52)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6986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2698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26989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直刺0.5～1寸。</a:t>
              </a:r>
            </a:p>
          </p:txBody>
        </p:sp>
      </p:grpSp>
      <p:pic>
        <p:nvPicPr>
          <p:cNvPr id="12699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25" y="709613"/>
            <a:ext cx="3543300" cy="4433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6991" name="文本框 2"/>
          <p:cNvSpPr txBox="1"/>
          <p:nvPr/>
        </p:nvSpPr>
        <p:spPr>
          <a:xfrm>
            <a:off x="8604250" y="3300413"/>
            <a:ext cx="317500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志室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025" name="组合 16"/>
          <p:cNvGrpSpPr/>
          <p:nvPr/>
        </p:nvGrpSpPr>
        <p:grpSpPr>
          <a:xfrm>
            <a:off x="179388" y="658813"/>
            <a:ext cx="5111750" cy="1049337"/>
            <a:chOff x="1284179" y="1470132"/>
            <a:chExt cx="4992793" cy="1442074"/>
          </a:xfrm>
        </p:grpSpPr>
        <p:sp>
          <p:nvSpPr>
            <p:cNvPr id="129026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横平第2骶后孔，后正中线旁开3寸。</a:t>
              </a:r>
            </a:p>
          </p:txBody>
        </p:sp>
        <p:sp>
          <p:nvSpPr>
            <p:cNvPr id="12902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29029" name="组合 32"/>
          <p:cNvGrpSpPr/>
          <p:nvPr/>
        </p:nvGrpSpPr>
        <p:grpSpPr>
          <a:xfrm>
            <a:off x="179388" y="1671638"/>
            <a:ext cx="5099050" cy="1782762"/>
            <a:chOff x="1218768" y="1745695"/>
            <a:chExt cx="4992793" cy="2379919"/>
          </a:xfrm>
        </p:grpSpPr>
        <p:sp>
          <p:nvSpPr>
            <p:cNvPr id="129030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癃闭。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肠鸣，腹胀，便秘。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腰脊痛。</a:t>
              </a:r>
            </a:p>
          </p:txBody>
        </p:sp>
        <p:sp>
          <p:nvSpPr>
            <p:cNvPr id="12903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29033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胞肓（BL53）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9034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29035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29037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直刺0.8～1.2寸。</a:t>
              </a:r>
            </a:p>
          </p:txBody>
        </p:sp>
      </p:grpSp>
      <p:pic>
        <p:nvPicPr>
          <p:cNvPr id="12903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6238" y="622300"/>
            <a:ext cx="3516312" cy="4403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9039" name="文本框 2"/>
          <p:cNvSpPr txBox="1"/>
          <p:nvPr/>
        </p:nvSpPr>
        <p:spPr>
          <a:xfrm>
            <a:off x="8507413" y="3835400"/>
            <a:ext cx="346075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胞肓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073" name="组合 16"/>
          <p:cNvGrpSpPr/>
          <p:nvPr/>
        </p:nvGrpSpPr>
        <p:grpSpPr>
          <a:xfrm>
            <a:off x="250825" y="658813"/>
            <a:ext cx="5111750" cy="1419225"/>
            <a:chOff x="1284179" y="1470132"/>
            <a:chExt cx="4992793" cy="1949798"/>
          </a:xfrm>
        </p:grpSpPr>
        <p:sp>
          <p:nvSpPr>
            <p:cNvPr id="131074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横平第4骶后孔，后正中线旁开3寸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（骶管裂孔旁开3寸）。</a:t>
              </a:r>
            </a:p>
          </p:txBody>
        </p:sp>
        <p:sp>
          <p:nvSpPr>
            <p:cNvPr id="13107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31077" name="组合 32"/>
          <p:cNvGrpSpPr/>
          <p:nvPr/>
        </p:nvGrpSpPr>
        <p:grpSpPr>
          <a:xfrm>
            <a:off x="179388" y="2030413"/>
            <a:ext cx="5099050" cy="1414462"/>
            <a:chOff x="1218768" y="1745695"/>
            <a:chExt cx="4992793" cy="1887606"/>
          </a:xfrm>
        </p:grpSpPr>
        <p:sp>
          <p:nvSpPr>
            <p:cNvPr id="13107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痔疾，便秘，小便不利，阴痛。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腰骶痛，下肢痿痹。</a:t>
              </a:r>
            </a:p>
          </p:txBody>
        </p:sp>
        <p:sp>
          <p:nvSpPr>
            <p:cNvPr id="13107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31081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秩边*（BL54）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31082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727"/>
          </a:xfrm>
        </p:grpSpPr>
        <p:sp>
          <p:nvSpPr>
            <p:cNvPr id="13108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31085" name="文本框 30"/>
            <p:cNvSpPr txBox="1"/>
            <p:nvPr/>
          </p:nvSpPr>
          <p:spPr>
            <a:xfrm>
              <a:off x="471612" y="3898900"/>
              <a:ext cx="4368800" cy="460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直刺1.5～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13108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8438" y="658813"/>
            <a:ext cx="3548062" cy="4440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1087" name="文本框 2"/>
          <p:cNvSpPr txBox="1"/>
          <p:nvPr/>
        </p:nvSpPr>
        <p:spPr>
          <a:xfrm>
            <a:off x="8388350" y="4125913"/>
            <a:ext cx="284163" cy="1539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秩边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21" name="组合 16"/>
          <p:cNvGrpSpPr/>
          <p:nvPr/>
        </p:nvGrpSpPr>
        <p:grpSpPr>
          <a:xfrm>
            <a:off x="250825" y="658813"/>
            <a:ext cx="5111750" cy="1419225"/>
            <a:chOff x="1284179" y="1470132"/>
            <a:chExt cx="4992793" cy="1949798"/>
          </a:xfrm>
        </p:grpSpPr>
        <p:sp>
          <p:nvSpPr>
            <p:cNvPr id="133122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腘横纹下2寸，腓肠肌内、外侧头之间。</a:t>
              </a:r>
            </a:p>
          </p:txBody>
        </p:sp>
        <p:sp>
          <p:nvSpPr>
            <p:cNvPr id="13312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33125" name="组合 32"/>
          <p:cNvGrpSpPr/>
          <p:nvPr/>
        </p:nvGrpSpPr>
        <p:grpSpPr>
          <a:xfrm>
            <a:off x="179388" y="2030413"/>
            <a:ext cx="5099050" cy="1414462"/>
            <a:chOff x="1218768" y="1745695"/>
            <a:chExt cx="4992793" cy="1887606"/>
          </a:xfrm>
        </p:grpSpPr>
        <p:sp>
          <p:nvSpPr>
            <p:cNvPr id="133126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疝气，崩漏。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腰背痛，下肢痿痹。</a:t>
              </a:r>
            </a:p>
          </p:txBody>
        </p:sp>
        <p:sp>
          <p:nvSpPr>
            <p:cNvPr id="13312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33129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合阳（BL55）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33130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3313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33133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13313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725" y="200025"/>
            <a:ext cx="2212975" cy="4887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35" name="文本框 2"/>
          <p:cNvSpPr txBox="1"/>
          <p:nvPr/>
        </p:nvSpPr>
        <p:spPr>
          <a:xfrm>
            <a:off x="8332788" y="1716088"/>
            <a:ext cx="39052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169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3517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腘横纹下5寸，腓肠肌两肌腹之间。</a:t>
              </a:r>
            </a:p>
          </p:txBody>
        </p:sp>
        <p:sp>
          <p:nvSpPr>
            <p:cNvPr id="13517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35173" name="组合 32"/>
          <p:cNvGrpSpPr/>
          <p:nvPr/>
        </p:nvGrpSpPr>
        <p:grpSpPr>
          <a:xfrm>
            <a:off x="179388" y="1885950"/>
            <a:ext cx="5099050" cy="1414463"/>
            <a:chOff x="1218768" y="1745695"/>
            <a:chExt cx="4992793" cy="1887606"/>
          </a:xfrm>
        </p:grpSpPr>
        <p:sp>
          <p:nvSpPr>
            <p:cNvPr id="135174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痔疾。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腰背痛，小腿拘急疼痛。</a:t>
              </a:r>
            </a:p>
          </p:txBody>
        </p:sp>
        <p:sp>
          <p:nvSpPr>
            <p:cNvPr id="13517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35177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承筋（BL56）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35178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3517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3518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13518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013" y="0"/>
            <a:ext cx="2265362" cy="500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5183" name="文本框 2"/>
          <p:cNvSpPr txBox="1"/>
          <p:nvPr/>
        </p:nvSpPr>
        <p:spPr>
          <a:xfrm>
            <a:off x="8399463" y="2109788"/>
            <a:ext cx="3841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承筋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217" name="组合 16"/>
          <p:cNvGrpSpPr/>
          <p:nvPr/>
        </p:nvGrpSpPr>
        <p:grpSpPr>
          <a:xfrm>
            <a:off x="250825" y="658813"/>
            <a:ext cx="5111750" cy="1787525"/>
            <a:chOff x="1284179" y="1470132"/>
            <a:chExt cx="4992793" cy="2456650"/>
          </a:xfrm>
        </p:grpSpPr>
        <p:sp>
          <p:nvSpPr>
            <p:cNvPr id="137218" name="文本框 27"/>
            <p:cNvSpPr txBox="1"/>
            <p:nvPr/>
          </p:nvSpPr>
          <p:spPr>
            <a:xfrm>
              <a:off x="1284179" y="2279731"/>
              <a:ext cx="4992793" cy="16470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腓肠肌两肌腹与肌腱交角处。当伸直小腿或足跟上提时，腓肠肌肌腹下出现尖角凹陷中。</a:t>
              </a:r>
            </a:p>
          </p:txBody>
        </p:sp>
        <p:sp>
          <p:nvSpPr>
            <p:cNvPr id="13721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37221" name="组合 32"/>
          <p:cNvGrpSpPr/>
          <p:nvPr/>
        </p:nvGrpSpPr>
        <p:grpSpPr>
          <a:xfrm>
            <a:off x="179388" y="2460625"/>
            <a:ext cx="5099050" cy="1414463"/>
            <a:chOff x="1218768" y="1745695"/>
            <a:chExt cx="4992793" cy="1887606"/>
          </a:xfrm>
        </p:grpSpPr>
        <p:sp>
          <p:nvSpPr>
            <p:cNvPr id="137222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痔疾，便秘。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腰背痛，小腿拘急疼痛。</a:t>
              </a:r>
            </a:p>
          </p:txBody>
        </p:sp>
        <p:sp>
          <p:nvSpPr>
            <p:cNvPr id="13722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37225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承山* （BL57） 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37226" name="组合 15"/>
          <p:cNvGrpSpPr/>
          <p:nvPr/>
        </p:nvGrpSpPr>
        <p:grpSpPr>
          <a:xfrm>
            <a:off x="179388" y="3833813"/>
            <a:ext cx="4368924" cy="1039812"/>
            <a:chOff x="471488" y="3319463"/>
            <a:chExt cx="4368924" cy="1039622"/>
          </a:xfrm>
        </p:grpSpPr>
        <p:sp>
          <p:nvSpPr>
            <p:cNvPr id="13722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37229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直刺1～2寸。</a:t>
              </a:r>
            </a:p>
          </p:txBody>
        </p:sp>
      </p:grpSp>
      <p:pic>
        <p:nvPicPr>
          <p:cNvPr id="13723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213" y="658813"/>
            <a:ext cx="1976437" cy="4364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7231" name="文本框 2"/>
          <p:cNvSpPr txBox="1"/>
          <p:nvPr/>
        </p:nvSpPr>
        <p:spPr>
          <a:xfrm>
            <a:off x="8261350" y="2992438"/>
            <a:ext cx="3603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承山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265" name="组合 16"/>
          <p:cNvGrpSpPr/>
          <p:nvPr/>
        </p:nvGrpSpPr>
        <p:grpSpPr>
          <a:xfrm>
            <a:off x="179388" y="514350"/>
            <a:ext cx="5111750" cy="1419225"/>
            <a:chOff x="1284179" y="1470132"/>
            <a:chExt cx="4992793" cy="1949798"/>
          </a:xfrm>
        </p:grpSpPr>
        <p:sp>
          <p:nvSpPr>
            <p:cNvPr id="139266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昆仑直上7寸，腓肠肌外下缘与跟腱移行处。</a:t>
              </a:r>
            </a:p>
          </p:txBody>
        </p:sp>
        <p:sp>
          <p:nvSpPr>
            <p:cNvPr id="13926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39269" name="组合 32"/>
          <p:cNvGrpSpPr/>
          <p:nvPr/>
        </p:nvGrpSpPr>
        <p:grpSpPr>
          <a:xfrm>
            <a:off x="179388" y="1814513"/>
            <a:ext cx="5099050" cy="2081212"/>
            <a:chOff x="1218768" y="1745695"/>
            <a:chExt cx="4992793" cy="2777329"/>
          </a:xfrm>
        </p:grpSpPr>
        <p:sp>
          <p:nvSpPr>
            <p:cNvPr id="139270" name="文本框 33"/>
            <p:cNvSpPr txBox="1"/>
            <p:nvPr/>
          </p:nvSpPr>
          <p:spPr>
            <a:xfrm>
              <a:off x="1218768" y="2430057"/>
              <a:ext cx="4992793" cy="209296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鼻衄。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痔疾。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腰腿疼痛。</a:t>
              </a:r>
            </a:p>
          </p:txBody>
        </p:sp>
        <p:sp>
          <p:nvSpPr>
            <p:cNvPr id="139271" name="文本框 34"/>
            <p:cNvSpPr txBox="1"/>
            <p:nvPr/>
          </p:nvSpPr>
          <p:spPr>
            <a:xfrm>
              <a:off x="1288596" y="1745695"/>
              <a:ext cx="2530686" cy="614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ts val="2875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39273" name="矩形 22"/>
          <p:cNvSpPr/>
          <p:nvPr/>
        </p:nvSpPr>
        <p:spPr>
          <a:xfrm>
            <a:off x="900113" y="200025"/>
            <a:ext cx="729932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飞扬* （BL58）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</a:p>
        </p:txBody>
      </p:sp>
      <p:grpSp>
        <p:nvGrpSpPr>
          <p:cNvPr id="139274" name="组合 15"/>
          <p:cNvGrpSpPr/>
          <p:nvPr/>
        </p:nvGrpSpPr>
        <p:grpSpPr>
          <a:xfrm>
            <a:off x="179388" y="3833813"/>
            <a:ext cx="4368924" cy="1039812"/>
            <a:chOff x="471488" y="3319463"/>
            <a:chExt cx="4368924" cy="1039622"/>
          </a:xfrm>
        </p:grpSpPr>
        <p:sp>
          <p:nvSpPr>
            <p:cNvPr id="139275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39277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直刺1～1.5寸。</a:t>
              </a:r>
            </a:p>
          </p:txBody>
        </p:sp>
      </p:grpSp>
      <p:pic>
        <p:nvPicPr>
          <p:cNvPr id="13927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413" y="619125"/>
            <a:ext cx="2014537" cy="4449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9279" name="文本框 2"/>
          <p:cNvSpPr txBox="1"/>
          <p:nvPr/>
        </p:nvSpPr>
        <p:spPr>
          <a:xfrm>
            <a:off x="8070850" y="3155950"/>
            <a:ext cx="39211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飞扬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313" name="组合 16"/>
          <p:cNvGrpSpPr/>
          <p:nvPr/>
        </p:nvGrpSpPr>
        <p:grpSpPr>
          <a:xfrm>
            <a:off x="322263" y="658813"/>
            <a:ext cx="5111750" cy="1049337"/>
            <a:chOff x="1284179" y="1470132"/>
            <a:chExt cx="4992793" cy="1442074"/>
          </a:xfrm>
        </p:grpSpPr>
        <p:sp>
          <p:nvSpPr>
            <p:cNvPr id="14131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昆仑直上3寸，腓骨与跟腱之间。</a:t>
              </a:r>
            </a:p>
          </p:txBody>
        </p:sp>
        <p:sp>
          <p:nvSpPr>
            <p:cNvPr id="14131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41317" name="组合 32"/>
          <p:cNvGrpSpPr/>
          <p:nvPr/>
        </p:nvGrpSpPr>
        <p:grpSpPr>
          <a:xfrm>
            <a:off x="322263" y="1885950"/>
            <a:ext cx="5099050" cy="1414463"/>
            <a:chOff x="1218336" y="1745695"/>
            <a:chExt cx="4993225" cy="1887606"/>
          </a:xfrm>
        </p:grpSpPr>
        <p:sp>
          <p:nvSpPr>
            <p:cNvPr id="141318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头痛。  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腰骶痛，下肢痿痹，足踝肿痛。</a:t>
              </a:r>
            </a:p>
          </p:txBody>
        </p:sp>
        <p:sp>
          <p:nvSpPr>
            <p:cNvPr id="141319" name="文本框 34"/>
            <p:cNvSpPr txBox="1"/>
            <p:nvPr/>
          </p:nvSpPr>
          <p:spPr>
            <a:xfrm>
              <a:off x="121833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41321" name="矩形 22"/>
          <p:cNvSpPr/>
          <p:nvPr/>
        </p:nvSpPr>
        <p:spPr>
          <a:xfrm>
            <a:off x="900113" y="200025"/>
            <a:ext cx="6983412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跗阳（BL59）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阳蹻郄穴</a:t>
            </a:r>
          </a:p>
        </p:txBody>
      </p:sp>
      <p:grpSp>
        <p:nvGrpSpPr>
          <p:cNvPr id="141322" name="组合 15"/>
          <p:cNvGrpSpPr/>
          <p:nvPr/>
        </p:nvGrpSpPr>
        <p:grpSpPr>
          <a:xfrm>
            <a:off x="322263" y="3475038"/>
            <a:ext cx="4368924" cy="1039812"/>
            <a:chOff x="471488" y="3319463"/>
            <a:chExt cx="4368924" cy="1039622"/>
          </a:xfrm>
        </p:grpSpPr>
        <p:sp>
          <p:nvSpPr>
            <p:cNvPr id="14132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1325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直刺0.8～1.2寸。</a:t>
              </a:r>
            </a:p>
          </p:txBody>
        </p:sp>
      </p:grpSp>
      <p:pic>
        <p:nvPicPr>
          <p:cNvPr id="14132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0513" y="658813"/>
            <a:ext cx="1995487" cy="440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1327" name="文本框 2"/>
          <p:cNvSpPr txBox="1"/>
          <p:nvPr/>
        </p:nvSpPr>
        <p:spPr>
          <a:xfrm>
            <a:off x="8108950" y="3790950"/>
            <a:ext cx="36512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跗阳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61" name="组合 16"/>
          <p:cNvGrpSpPr/>
          <p:nvPr/>
        </p:nvGrpSpPr>
        <p:grpSpPr>
          <a:xfrm>
            <a:off x="34925" y="658813"/>
            <a:ext cx="5111750" cy="1049337"/>
            <a:chOff x="1284179" y="1470132"/>
            <a:chExt cx="4992793" cy="1442074"/>
          </a:xfrm>
        </p:grpSpPr>
        <p:sp>
          <p:nvSpPr>
            <p:cNvPr id="143362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外踝尖与跟腱之间的凹陷中。</a:t>
              </a:r>
            </a:p>
          </p:txBody>
        </p:sp>
        <p:sp>
          <p:nvSpPr>
            <p:cNvPr id="14336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43365" name="组合 32"/>
          <p:cNvGrpSpPr/>
          <p:nvPr/>
        </p:nvGrpSpPr>
        <p:grpSpPr>
          <a:xfrm>
            <a:off x="36513" y="1527175"/>
            <a:ext cx="5099050" cy="2152650"/>
            <a:chOff x="1218768" y="1745695"/>
            <a:chExt cx="4992793" cy="2873080"/>
          </a:xfrm>
        </p:grpSpPr>
        <p:sp>
          <p:nvSpPr>
            <p:cNvPr id="143366" name="文本框 33"/>
            <p:cNvSpPr txBox="1"/>
            <p:nvPr/>
          </p:nvSpPr>
          <p:spPr>
            <a:xfrm>
              <a:off x="1218768" y="2525808"/>
              <a:ext cx="4992793" cy="209296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头痛，目痛，鼻衄。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滞产。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癫痫。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颈项强痛，腰痛，足踝肿痛。</a:t>
              </a:r>
            </a:p>
          </p:txBody>
        </p:sp>
        <p:sp>
          <p:nvSpPr>
            <p:cNvPr id="14336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43369" name="矩形 22"/>
          <p:cNvSpPr/>
          <p:nvPr/>
        </p:nvSpPr>
        <p:spPr>
          <a:xfrm>
            <a:off x="900113" y="200025"/>
            <a:ext cx="691832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昆仑* （BL60）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</a:t>
            </a:r>
          </a:p>
        </p:txBody>
      </p:sp>
      <p:grpSp>
        <p:nvGrpSpPr>
          <p:cNvPr id="143370" name="组合 15"/>
          <p:cNvGrpSpPr/>
          <p:nvPr/>
        </p:nvGrpSpPr>
        <p:grpSpPr>
          <a:xfrm>
            <a:off x="36513" y="3546475"/>
            <a:ext cx="4368924" cy="1039813"/>
            <a:chOff x="471488" y="3319463"/>
            <a:chExt cx="4368924" cy="1039727"/>
          </a:xfrm>
        </p:grpSpPr>
        <p:sp>
          <p:nvSpPr>
            <p:cNvPr id="14337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3373" name="文本框 30"/>
            <p:cNvSpPr txBox="1"/>
            <p:nvPr/>
          </p:nvSpPr>
          <p:spPr>
            <a:xfrm>
              <a:off x="471612" y="3898900"/>
              <a:ext cx="4368800" cy="460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直刺0.5～0.8寸。孕妇禁用。</a:t>
              </a:r>
            </a:p>
          </p:txBody>
        </p:sp>
      </p:grpSp>
      <p:pic>
        <p:nvPicPr>
          <p:cNvPr id="143374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8963" y="1708150"/>
            <a:ext cx="4673600" cy="337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75" name="文本框 4"/>
          <p:cNvSpPr txBox="1"/>
          <p:nvPr/>
        </p:nvSpPr>
        <p:spPr>
          <a:xfrm>
            <a:off x="4521200" y="3475038"/>
            <a:ext cx="379413" cy="214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昆仑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409" name="组合 16"/>
          <p:cNvGrpSpPr/>
          <p:nvPr/>
        </p:nvGrpSpPr>
        <p:grpSpPr>
          <a:xfrm>
            <a:off x="250825" y="873125"/>
            <a:ext cx="5111750" cy="1050925"/>
            <a:chOff x="1284179" y="1470132"/>
            <a:chExt cx="4992793" cy="1442074"/>
          </a:xfrm>
        </p:grpSpPr>
        <p:sp>
          <p:nvSpPr>
            <p:cNvPr id="14541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昆仑直下，跟骨外侧，赤白肉际处。</a:t>
              </a:r>
            </a:p>
          </p:txBody>
        </p:sp>
        <p:sp>
          <p:nvSpPr>
            <p:cNvPr id="14541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45413" name="组合 32"/>
          <p:cNvGrpSpPr/>
          <p:nvPr/>
        </p:nvGrpSpPr>
        <p:grpSpPr>
          <a:xfrm>
            <a:off x="179388" y="1885950"/>
            <a:ext cx="5099050" cy="1784350"/>
            <a:chOff x="1218768" y="1745695"/>
            <a:chExt cx="4992793" cy="2379919"/>
          </a:xfrm>
        </p:grpSpPr>
        <p:sp>
          <p:nvSpPr>
            <p:cNvPr id="145414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癫痫。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腰痛，下肢痿软，腿痛转筋，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足跟肿痛。</a:t>
              </a:r>
            </a:p>
          </p:txBody>
        </p:sp>
        <p:sp>
          <p:nvSpPr>
            <p:cNvPr id="14541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45417" name="矩形 22"/>
          <p:cNvSpPr/>
          <p:nvPr/>
        </p:nvSpPr>
        <p:spPr>
          <a:xfrm>
            <a:off x="900113" y="200025"/>
            <a:ext cx="6696075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仆参 (BL61)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足太阳、阳蹻脉交会穴</a:t>
            </a:r>
          </a:p>
        </p:txBody>
      </p:sp>
      <p:grpSp>
        <p:nvGrpSpPr>
          <p:cNvPr id="145418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4541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542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直刺0.3～0.5寸。</a:t>
              </a:r>
            </a:p>
          </p:txBody>
        </p:sp>
      </p:grpSp>
      <p:pic>
        <p:nvPicPr>
          <p:cNvPr id="14542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1863" y="1924050"/>
            <a:ext cx="4318000" cy="3114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5423" name="文本框 2"/>
          <p:cNvSpPr txBox="1"/>
          <p:nvPr/>
        </p:nvSpPr>
        <p:spPr>
          <a:xfrm>
            <a:off x="5434013" y="4824413"/>
            <a:ext cx="37782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仆参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457" name="组合 16"/>
          <p:cNvGrpSpPr/>
          <p:nvPr/>
        </p:nvGrpSpPr>
        <p:grpSpPr>
          <a:xfrm>
            <a:off x="179388" y="730250"/>
            <a:ext cx="5111750" cy="1419225"/>
            <a:chOff x="1284179" y="1470132"/>
            <a:chExt cx="4992793" cy="1949798"/>
          </a:xfrm>
        </p:grpSpPr>
        <p:sp>
          <p:nvSpPr>
            <p:cNvPr id="147458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外踝尖直下，外踝下缘与跟骨之间凹陷中。</a:t>
              </a:r>
            </a:p>
          </p:txBody>
        </p:sp>
        <p:sp>
          <p:nvSpPr>
            <p:cNvPr id="14745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47461" name="组合 32"/>
          <p:cNvGrpSpPr/>
          <p:nvPr/>
        </p:nvGrpSpPr>
        <p:grpSpPr>
          <a:xfrm>
            <a:off x="107950" y="2101850"/>
            <a:ext cx="5099050" cy="1414463"/>
            <a:chOff x="1218768" y="1745695"/>
            <a:chExt cx="4992793" cy="1887606"/>
          </a:xfrm>
        </p:grpSpPr>
        <p:sp>
          <p:nvSpPr>
            <p:cNvPr id="147462" name="文本框 33"/>
            <p:cNvSpPr txBox="1"/>
            <p:nvPr/>
          </p:nvSpPr>
          <p:spPr>
            <a:xfrm>
              <a:off x="1218768" y="2525808"/>
              <a:ext cx="4992793" cy="11074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头痛，眩晕，癫狂痫。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腰腿痛。</a:t>
              </a:r>
            </a:p>
          </p:txBody>
        </p:sp>
        <p:sp>
          <p:nvSpPr>
            <p:cNvPr id="14746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47465" name="矩形 22"/>
          <p:cNvSpPr/>
          <p:nvPr/>
        </p:nvSpPr>
        <p:spPr>
          <a:xfrm>
            <a:off x="900113" y="200025"/>
            <a:ext cx="6696075" cy="477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申脉* (BL62)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八脉交会穴，通阳蹻</a:t>
            </a:r>
          </a:p>
        </p:txBody>
      </p:sp>
      <p:grpSp>
        <p:nvGrpSpPr>
          <p:cNvPr id="147466" name="组合 15"/>
          <p:cNvGrpSpPr/>
          <p:nvPr/>
        </p:nvGrpSpPr>
        <p:grpSpPr>
          <a:xfrm>
            <a:off x="107950" y="3546474"/>
            <a:ext cx="4368801" cy="1063626"/>
            <a:chOff x="471488" y="3319463"/>
            <a:chExt cx="4368800" cy="1063431"/>
          </a:xfrm>
        </p:grpSpPr>
        <p:sp>
          <p:nvSpPr>
            <p:cNvPr id="14746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7469" name="文本框 30"/>
            <p:cNvSpPr txBox="1"/>
            <p:nvPr/>
          </p:nvSpPr>
          <p:spPr>
            <a:xfrm>
              <a:off x="471488" y="3922709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直刺0.3～0.5寸。</a:t>
              </a:r>
            </a:p>
          </p:txBody>
        </p:sp>
      </p:grpSp>
      <p:pic>
        <p:nvPicPr>
          <p:cNvPr id="147470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5" y="1717675"/>
            <a:ext cx="4643438" cy="335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7471" name="文本框 6"/>
          <p:cNvSpPr txBox="1"/>
          <p:nvPr/>
        </p:nvSpPr>
        <p:spPr>
          <a:xfrm>
            <a:off x="5605463" y="4789488"/>
            <a:ext cx="36830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申脉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505" name="组合 16"/>
          <p:cNvGrpSpPr/>
          <p:nvPr/>
        </p:nvGrpSpPr>
        <p:grpSpPr>
          <a:xfrm>
            <a:off x="250825" y="658813"/>
            <a:ext cx="5111750" cy="1050958"/>
            <a:chOff x="1284179" y="1470132"/>
            <a:chExt cx="4992793" cy="1443855"/>
          </a:xfrm>
        </p:grpSpPr>
        <p:sp>
          <p:nvSpPr>
            <p:cNvPr id="149506" name="文本框 27"/>
            <p:cNvSpPr txBox="1"/>
            <p:nvPr/>
          </p:nvSpPr>
          <p:spPr>
            <a:xfrm>
              <a:off x="1284179" y="2279730"/>
              <a:ext cx="4992793" cy="6342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外踝前缘直下，骰骨下缘凹陷中。</a:t>
              </a:r>
            </a:p>
          </p:txBody>
        </p:sp>
        <p:sp>
          <p:nvSpPr>
            <p:cNvPr id="1495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49509" name="组合 32"/>
          <p:cNvGrpSpPr/>
          <p:nvPr/>
        </p:nvGrpSpPr>
        <p:grpSpPr>
          <a:xfrm>
            <a:off x="179388" y="1851670"/>
            <a:ext cx="5099050" cy="1680339"/>
            <a:chOff x="1218768" y="1884422"/>
            <a:chExt cx="4992793" cy="2241192"/>
          </a:xfrm>
        </p:grpSpPr>
        <p:sp>
          <p:nvSpPr>
            <p:cNvPr id="149510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头痛。 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小儿惊风。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腰痛，下肢痿痹，足踝肿痛。</a:t>
              </a:r>
            </a:p>
          </p:txBody>
        </p:sp>
        <p:sp>
          <p:nvSpPr>
            <p:cNvPr id="149511" name="文本框 34"/>
            <p:cNvSpPr txBox="1"/>
            <p:nvPr/>
          </p:nvSpPr>
          <p:spPr>
            <a:xfrm>
              <a:off x="1288716" y="1884422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49513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金门 (BL63)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49514" name="组合 15"/>
          <p:cNvGrpSpPr/>
          <p:nvPr/>
        </p:nvGrpSpPr>
        <p:grpSpPr>
          <a:xfrm>
            <a:off x="177800" y="3763942"/>
            <a:ext cx="4368800" cy="968048"/>
            <a:chOff x="469900" y="3421116"/>
            <a:chExt cx="4368800" cy="967871"/>
          </a:xfrm>
        </p:grpSpPr>
        <p:sp>
          <p:nvSpPr>
            <p:cNvPr id="149515" name="文本框 23"/>
            <p:cNvSpPr txBox="1"/>
            <p:nvPr/>
          </p:nvSpPr>
          <p:spPr>
            <a:xfrm>
              <a:off x="471488" y="3421116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9517" name="文本框 30"/>
            <p:cNvSpPr txBox="1"/>
            <p:nvPr/>
          </p:nvSpPr>
          <p:spPr>
            <a:xfrm>
              <a:off x="469900" y="3928802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直刺0.3～0.5寸。</a:t>
              </a:r>
            </a:p>
          </p:txBody>
        </p:sp>
      </p:grpSp>
      <p:pic>
        <p:nvPicPr>
          <p:cNvPr id="14951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975" y="1800225"/>
            <a:ext cx="4406900" cy="3179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9519" name="文本框 2"/>
          <p:cNvSpPr txBox="1"/>
          <p:nvPr/>
        </p:nvSpPr>
        <p:spPr>
          <a:xfrm>
            <a:off x="6134100" y="4721225"/>
            <a:ext cx="37782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金门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553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51554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第5跖骨粗隆前下方，赤白肉际处。</a:t>
              </a:r>
            </a:p>
          </p:txBody>
        </p:sp>
        <p:sp>
          <p:nvSpPr>
            <p:cNvPr id="15155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51557" name="组合 32"/>
          <p:cNvGrpSpPr/>
          <p:nvPr/>
        </p:nvGrpSpPr>
        <p:grpSpPr>
          <a:xfrm>
            <a:off x="179512" y="1652589"/>
            <a:ext cx="5099050" cy="1782762"/>
            <a:chOff x="1218768" y="1745695"/>
            <a:chExt cx="4992793" cy="2379919"/>
          </a:xfrm>
        </p:grpSpPr>
        <p:sp>
          <p:nvSpPr>
            <p:cNvPr id="151558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癫痫。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颈项强痛，腰腿痛。</a:t>
              </a:r>
            </a:p>
          </p:txBody>
        </p:sp>
        <p:sp>
          <p:nvSpPr>
            <p:cNvPr id="15155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51561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京骨* (BL64)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原穴</a:t>
            </a:r>
          </a:p>
        </p:txBody>
      </p:sp>
      <p:grpSp>
        <p:nvGrpSpPr>
          <p:cNvPr id="151562" name="组合 15"/>
          <p:cNvGrpSpPr/>
          <p:nvPr/>
        </p:nvGrpSpPr>
        <p:grpSpPr>
          <a:xfrm>
            <a:off x="250825" y="3403600"/>
            <a:ext cx="4368925" cy="1039813"/>
            <a:chOff x="471488" y="3319463"/>
            <a:chExt cx="4368924" cy="1039622"/>
          </a:xfrm>
        </p:grpSpPr>
        <p:sp>
          <p:nvSpPr>
            <p:cNvPr id="151563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51565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直刺0.3～0.5寸。</a:t>
              </a:r>
            </a:p>
          </p:txBody>
        </p:sp>
      </p:grpSp>
      <p:pic>
        <p:nvPicPr>
          <p:cNvPr id="15156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8650" y="1716088"/>
            <a:ext cx="4605338" cy="3324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1567" name="文本框 2"/>
          <p:cNvSpPr txBox="1"/>
          <p:nvPr/>
        </p:nvSpPr>
        <p:spPr>
          <a:xfrm>
            <a:off x="6556375" y="4818063"/>
            <a:ext cx="377825" cy="214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京骨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01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53602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第5跖趾关节的近端，赤白肉际处。</a:t>
              </a:r>
            </a:p>
          </p:txBody>
        </p:sp>
        <p:sp>
          <p:nvSpPr>
            <p:cNvPr id="15360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53605" name="组合 32"/>
          <p:cNvGrpSpPr/>
          <p:nvPr/>
        </p:nvGrpSpPr>
        <p:grpSpPr>
          <a:xfrm>
            <a:off x="179388" y="1671638"/>
            <a:ext cx="5099050" cy="1782762"/>
            <a:chOff x="1218768" y="1745695"/>
            <a:chExt cx="4992793" cy="2379919"/>
          </a:xfrm>
        </p:grpSpPr>
        <p:sp>
          <p:nvSpPr>
            <p:cNvPr id="153606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癫狂痫。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颈项强痛，腰腿痛。</a:t>
              </a:r>
            </a:p>
          </p:txBody>
        </p:sp>
        <p:sp>
          <p:nvSpPr>
            <p:cNvPr id="15360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53609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束骨 (BL65)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输穴</a:t>
            </a:r>
          </a:p>
        </p:txBody>
      </p:sp>
      <p:grpSp>
        <p:nvGrpSpPr>
          <p:cNvPr id="153610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53611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53613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直刺0.3～0.5寸。</a:t>
              </a:r>
            </a:p>
          </p:txBody>
        </p:sp>
      </p:grpSp>
      <p:pic>
        <p:nvPicPr>
          <p:cNvPr id="15361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475" y="1671638"/>
            <a:ext cx="4708525" cy="3395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15" name="文本框 2"/>
          <p:cNvSpPr txBox="1"/>
          <p:nvPr/>
        </p:nvSpPr>
        <p:spPr>
          <a:xfrm>
            <a:off x="7011988" y="4830763"/>
            <a:ext cx="3857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束骨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649" name="组合 16"/>
          <p:cNvGrpSpPr/>
          <p:nvPr/>
        </p:nvGrpSpPr>
        <p:grpSpPr>
          <a:xfrm>
            <a:off x="250825" y="658813"/>
            <a:ext cx="5111750" cy="1049337"/>
            <a:chOff x="1284179" y="1470132"/>
            <a:chExt cx="4992793" cy="1442074"/>
          </a:xfrm>
        </p:grpSpPr>
        <p:sp>
          <p:nvSpPr>
            <p:cNvPr id="155650" name="文本框 27"/>
            <p:cNvSpPr txBox="1"/>
            <p:nvPr/>
          </p:nvSpPr>
          <p:spPr>
            <a:xfrm>
              <a:off x="1284179" y="2279731"/>
              <a:ext cx="4992793" cy="6324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第5跖趾关节的远端，赤白肉际处。</a:t>
              </a:r>
            </a:p>
          </p:txBody>
        </p:sp>
        <p:sp>
          <p:nvSpPr>
            <p:cNvPr id="15565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55653" name="组合 32"/>
          <p:cNvGrpSpPr/>
          <p:nvPr/>
        </p:nvGrpSpPr>
        <p:grpSpPr>
          <a:xfrm>
            <a:off x="179388" y="1671638"/>
            <a:ext cx="5099050" cy="1782762"/>
            <a:chOff x="1218768" y="1745695"/>
            <a:chExt cx="4992793" cy="2379919"/>
          </a:xfrm>
        </p:grpSpPr>
        <p:sp>
          <p:nvSpPr>
            <p:cNvPr id="155654" name="文本框 33"/>
            <p:cNvSpPr txBox="1"/>
            <p:nvPr/>
          </p:nvSpPr>
          <p:spPr>
            <a:xfrm>
              <a:off x="1218768" y="2525808"/>
              <a:ext cx="4992793" cy="15998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头痛，颈项强痛。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鼻衄。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癫狂</a:t>
              </a:r>
            </a:p>
          </p:txBody>
        </p:sp>
        <p:sp>
          <p:nvSpPr>
            <p:cNvPr id="15565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55657" name="矩形 22"/>
          <p:cNvSpPr/>
          <p:nvPr/>
        </p:nvSpPr>
        <p:spPr>
          <a:xfrm>
            <a:off x="900113" y="200025"/>
            <a:ext cx="7802562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足通谷（BL66）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荥穴</a:t>
            </a:r>
          </a:p>
        </p:txBody>
      </p:sp>
      <p:grpSp>
        <p:nvGrpSpPr>
          <p:cNvPr id="155658" name="组合 15"/>
          <p:cNvGrpSpPr/>
          <p:nvPr/>
        </p:nvGrpSpPr>
        <p:grpSpPr>
          <a:xfrm>
            <a:off x="179388" y="3546475"/>
            <a:ext cx="4368924" cy="1039813"/>
            <a:chOff x="471488" y="3319463"/>
            <a:chExt cx="4368924" cy="1039622"/>
          </a:xfrm>
        </p:grpSpPr>
        <p:sp>
          <p:nvSpPr>
            <p:cNvPr id="155659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55661" name="文本框 30"/>
            <p:cNvSpPr txBox="1"/>
            <p:nvPr/>
          </p:nvSpPr>
          <p:spPr>
            <a:xfrm>
              <a:off x="471612" y="3898900"/>
              <a:ext cx="4368800" cy="460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直刺0.2～0.3寸。</a:t>
              </a:r>
            </a:p>
          </p:txBody>
        </p:sp>
      </p:grpSp>
      <p:pic>
        <p:nvPicPr>
          <p:cNvPr id="15566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7375" y="1708150"/>
            <a:ext cx="4605338" cy="3324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5663" name="文本框 2"/>
          <p:cNvSpPr txBox="1"/>
          <p:nvPr/>
        </p:nvSpPr>
        <p:spPr>
          <a:xfrm>
            <a:off x="7362825" y="4786313"/>
            <a:ext cx="542925" cy="214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足通谷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697" name="组合 16"/>
          <p:cNvGrpSpPr/>
          <p:nvPr/>
        </p:nvGrpSpPr>
        <p:grpSpPr>
          <a:xfrm>
            <a:off x="250824" y="658813"/>
            <a:ext cx="5401295" cy="1419225"/>
            <a:chOff x="1284179" y="1470132"/>
            <a:chExt cx="4992793" cy="1949798"/>
          </a:xfrm>
        </p:grpSpPr>
        <p:sp>
          <p:nvSpPr>
            <p:cNvPr id="157698" name="文本框 27"/>
            <p:cNvSpPr txBox="1"/>
            <p:nvPr/>
          </p:nvSpPr>
          <p:spPr>
            <a:xfrm>
              <a:off x="1284179" y="2279731"/>
              <a:ext cx="4992793" cy="1140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小趾末节外侧，趾甲根角侧后方0.1寸。</a:t>
              </a:r>
            </a:p>
          </p:txBody>
        </p:sp>
        <p:sp>
          <p:nvSpPr>
            <p:cNvPr id="15769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grpSp>
        <p:nvGrpSpPr>
          <p:cNvPr id="157701" name="组合 32"/>
          <p:cNvGrpSpPr/>
          <p:nvPr/>
        </p:nvGrpSpPr>
        <p:grpSpPr>
          <a:xfrm>
            <a:off x="179388" y="1885950"/>
            <a:ext cx="5099050" cy="1784350"/>
            <a:chOff x="1218768" y="1745695"/>
            <a:chExt cx="4992793" cy="2379920"/>
          </a:xfrm>
        </p:grpSpPr>
        <p:sp>
          <p:nvSpPr>
            <p:cNvPr id="157702" name="文本框 33"/>
            <p:cNvSpPr txBox="1"/>
            <p:nvPr/>
          </p:nvSpPr>
          <p:spPr>
            <a:xfrm>
              <a:off x="1218768" y="2525808"/>
              <a:ext cx="4992793" cy="15998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胎位不正，滞产。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头痛，目痛，鼻塞，鼻衄。</a:t>
              </a:r>
            </a:p>
            <a:p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足膝肿痛。</a:t>
              </a:r>
            </a:p>
          </p:txBody>
        </p:sp>
        <p:sp>
          <p:nvSpPr>
            <p:cNvPr id="15770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</p:grpSp>
      <p:sp>
        <p:nvSpPr>
          <p:cNvPr id="157705" name="矩形 22"/>
          <p:cNvSpPr/>
          <p:nvPr/>
        </p:nvSpPr>
        <p:spPr>
          <a:xfrm>
            <a:off x="900113" y="2000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27330" eaLnBrk="0" hangingPunct="0">
              <a:lnSpc>
                <a:spcPts val="3000"/>
              </a:lnSpc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至阴* (BL67) </a:t>
            </a:r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井穴</a:t>
            </a:r>
          </a:p>
        </p:txBody>
      </p:sp>
      <p:grpSp>
        <p:nvGrpSpPr>
          <p:cNvPr id="157706" name="组合 15"/>
          <p:cNvGrpSpPr/>
          <p:nvPr/>
        </p:nvGrpSpPr>
        <p:grpSpPr>
          <a:xfrm>
            <a:off x="179388" y="3546475"/>
            <a:ext cx="4368924" cy="1409700"/>
            <a:chOff x="471488" y="3319463"/>
            <a:chExt cx="4368924" cy="1408993"/>
          </a:xfrm>
        </p:grpSpPr>
        <p:sp>
          <p:nvSpPr>
            <p:cNvPr id="157707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57709" name="文本框 30"/>
            <p:cNvSpPr txBox="1"/>
            <p:nvPr/>
          </p:nvSpPr>
          <p:spPr>
            <a:xfrm>
              <a:off x="471612" y="3898900"/>
              <a:ext cx="4368800" cy="8295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浅刺0.1寸；或点刺出血。胎位不正用灸法。</a:t>
              </a:r>
            </a:p>
          </p:txBody>
        </p:sp>
      </p:grpSp>
      <p:pic>
        <p:nvPicPr>
          <p:cNvPr id="15771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7063" y="1773238"/>
            <a:ext cx="4610100" cy="3325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7711" name="文本框 3"/>
          <p:cNvSpPr txBox="1"/>
          <p:nvPr/>
        </p:nvSpPr>
        <p:spPr>
          <a:xfrm>
            <a:off x="7940675" y="4833938"/>
            <a:ext cx="363538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至阴</a:t>
            </a:r>
          </a:p>
        </p:txBody>
      </p:sp>
    </p:spTree>
  </p:cSld>
  <p:clrMapOvr>
    <a:masterClrMapping/>
  </p:clrMapOvr>
  <p:transition spd="slow" advTm="3000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4912</Words>
  <Application>Microsoft Office PowerPoint</Application>
  <PresentationFormat>全屏显示(16:9)</PresentationFormat>
  <Paragraphs>761</Paragraphs>
  <Slides>76</Slides>
  <Notes>70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76</vt:i4>
      </vt:variant>
    </vt:vector>
  </HeadingPairs>
  <TitlesOfParts>
    <vt:vector size="86" baseType="lpstr">
      <vt:lpstr>等线</vt:lpstr>
      <vt:lpstr>黑体</vt:lpstr>
      <vt:lpstr>华文楷体</vt:lpstr>
      <vt:lpstr>楷体</vt:lpstr>
      <vt:lpstr>宋体</vt:lpstr>
      <vt:lpstr>Arial</vt:lpstr>
      <vt:lpstr>Calibri</vt:lpstr>
      <vt:lpstr>Candara</vt:lpstr>
      <vt:lpstr>Symbol</vt:lpstr>
      <vt:lpstr>波形</vt:lpstr>
      <vt:lpstr>模块9  足太阳经络与腧穴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118</cp:revision>
  <dcterms:created xsi:type="dcterms:W3CDTF">2021-02-28T10:18:00Z</dcterms:created>
  <dcterms:modified xsi:type="dcterms:W3CDTF">2026-04-26T01:48:08Z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87B50E09B31F4BDF870A73E36DB8144A</vt:lpwstr>
  </property>
</Properties>
</file>