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7" r:id="rId27"/>
    <p:sldId id="358" r:id="rId28"/>
    <p:sldId id="359" r:id="rId29"/>
    <p:sldId id="360" r:id="rId30"/>
  </p:sldIdLst>
  <p:sldSz cx="9144000" cy="5143500" type="screen16x9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40"/>
    <p:restoredTop sz="94660"/>
  </p:normalViewPr>
  <p:slideViewPr>
    <p:cSldViewPr showGuides="1">
      <p:cViewPr varScale="1">
        <p:scale>
          <a:sx n="126" d="100"/>
          <a:sy n="126" d="100"/>
        </p:scale>
        <p:origin x="580" y="80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DE57BB-A5E1-4E5D-A64A-8DF5C3233E27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2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3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9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10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45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86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07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27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18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19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20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91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24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32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25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53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26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73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27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93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28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/>
              <a:t>29</a:t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/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464CFC5-67DC-4C95-9C4E-9FB31D6992A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8001A92-2AD6-4818-B110-88C383367E3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8001A92-2AD6-4818-B110-88C383367E3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32E6F12-E9D2-4FF5-A6A9-C4BBE7D9A80C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3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8001A92-2AD6-4818-B110-88C383367E3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700">
                <a:solidFill>
                  <a:schemeClr val="tx2"/>
                </a:solidFill>
                <a:latin typeface="Candara" panose="020E0502030303020204" pitchFamily="34" charset="0"/>
                <a:ea typeface="华文楷体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06600"/>
            <a:ext cx="8229600" cy="25892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105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431800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6413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30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标题 1"/>
          <p:cNvSpPr>
            <a:spLocks noGrp="1"/>
          </p:cNvSpPr>
          <p:nvPr>
            <p:ph type="ctrTitle"/>
          </p:nvPr>
        </p:nvSpPr>
        <p:spPr>
          <a:xfrm>
            <a:off x="-9525" y="1851025"/>
            <a:ext cx="9163050" cy="973138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6</a:t>
            </a: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  足太阴经络与腧穴</a:t>
            </a:r>
            <a:endParaRPr lang="zh-CN" altLang="zh-CN" sz="48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7"/>
          <p:cNvSpPr/>
          <p:nvPr/>
        </p:nvSpPr>
        <p:spPr>
          <a:xfrm>
            <a:off x="863600" y="307975"/>
            <a:ext cx="7632700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足太阴经络与腧穴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足太阴经络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250825" y="3292475"/>
            <a:ext cx="54006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3" name="矩形 10"/>
          <p:cNvSpPr/>
          <p:nvPr/>
        </p:nvSpPr>
        <p:spPr>
          <a:xfrm>
            <a:off x="827088" y="315913"/>
            <a:ext cx="763270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250825" y="987425"/>
            <a:ext cx="5861050" cy="223202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 :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脾足太阴之脉，起于大指之端，循指内侧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白肉际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，过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核骨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后，上内踝前廉，上腨内，循胫骨后，交出厥阴之前，上膝股内前廉，入腹，属脾，络胃，上膈，挟咽，连舌本，散舌下。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其支者，复从胃，别上膈，注心中。</a:t>
            </a:r>
          </a:p>
        </p:txBody>
      </p:sp>
      <p:sp>
        <p:nvSpPr>
          <p:cNvPr id="10245" name="文本框 16"/>
          <p:cNvSpPr txBox="1"/>
          <p:nvPr/>
        </p:nvSpPr>
        <p:spPr>
          <a:xfrm>
            <a:off x="125413" y="3435350"/>
            <a:ext cx="4230687" cy="1169988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腨：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原作踹，据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改。腨，音专。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說文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：“腨，腓肠也。从肉，耑声。”马王堆帛书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阴阳十一脉灸经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、张家山汉简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脉书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均作腨；马王堆帛书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足臂十一脉灸经</a:t>
            </a:r>
            <a:r>
              <a:rPr lang="en-US" altLang="zh-CN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作膞（</a:t>
            </a:r>
            <a:r>
              <a:rPr lang="zh-CN" altLang="zh-CN" sz="1400" dirty="0">
                <a:solidFill>
                  <a:schemeClr val="tx1"/>
                </a:solidFill>
              </a:rPr>
              <a:t>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）。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572000" y="3435350"/>
            <a:ext cx="4032250" cy="1169988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白肉际：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又称赤白肉际，指足底或手掌面的边界。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核骨：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指第一跖趾关节内侧的圆形突起。</a:t>
            </a: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   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厥阴：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指足厥阴肝经。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咽：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指食道。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舌本：</a:t>
            </a:r>
            <a:r>
              <a:rPr lang="zh-CN" altLang="en-US" sz="14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指舌根部。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 txBox="1"/>
          <p:nvPr/>
        </p:nvSpPr>
        <p:spPr>
          <a:xfrm>
            <a:off x="971550" y="268288"/>
            <a:ext cx="2305050" cy="69373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850" y="915988"/>
            <a:ext cx="8135938" cy="237648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灵枢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·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经脉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：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是动则病，舌本强，食则呕，胃脘痛，腹胀善噫，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得后与气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，则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快然如衰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，身体皆重。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是主脾所生病者，舌本痛，体重不能动摇，食不下，烦心，心下急痛，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溏瘕泄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水闭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，黄疸，不能卧，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强立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，股膝内肿、厥，足大指不用。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95288" y="3435350"/>
            <a:ext cx="55451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3" name="矩形 7"/>
          <p:cNvSpPr/>
          <p:nvPr/>
        </p:nvSpPr>
        <p:spPr>
          <a:xfrm>
            <a:off x="323850" y="3579813"/>
            <a:ext cx="6700838" cy="1323975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得后与气：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“后”，指大便；“气”，指矢气。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快然如衰：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感到病情松解。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溏瘕泄：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溏，指大便溏薄；瘕，指腹部忽聚忽散的痞块；泄，指水泻。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水闭：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指小便不通等症。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强立：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作“强欠”。是指想打呵欠而气出不畅。</a:t>
            </a:r>
          </a:p>
        </p:txBody>
      </p:sp>
      <p:pic>
        <p:nvPicPr>
          <p:cNvPr id="12294" name="Picture 2" descr="tui疝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1419225"/>
            <a:ext cx="319088" cy="3603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250825" y="771525"/>
            <a:ext cx="6481763" cy="309562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•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》: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足太阴之别，名曰公孙。去本节后一寸，别走阳明；其别者入络肠胃。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其病：厥气上逆则霍乱。实则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肠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中切痛，虚则鼓胀。取之所别也。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•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》: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脾之大络，名曰大包，出渊腋下三寸，布胸胁。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实则身尽痛，虚则百节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尽皆纵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，此脉若罗络之血者，皆取之脾之大络脉也。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315" name="矩形 2"/>
          <p:cNvSpPr/>
          <p:nvPr/>
        </p:nvSpPr>
        <p:spPr>
          <a:xfrm>
            <a:off x="323850" y="4084638"/>
            <a:ext cx="4752975" cy="584200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肠：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作“腹”。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尽皆纵：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“尽”字蒙上误衍，应据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删。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23850" y="3940175"/>
            <a:ext cx="56880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7" name="标题 1"/>
          <p:cNvSpPr txBox="1"/>
          <p:nvPr/>
        </p:nvSpPr>
        <p:spPr>
          <a:xfrm>
            <a:off x="971550" y="195263"/>
            <a:ext cx="2952750" cy="695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足厥阴络脉</a:t>
            </a:r>
          </a:p>
        </p:txBody>
      </p:sp>
      <p:pic>
        <p:nvPicPr>
          <p:cNvPr id="13318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563" y="55563"/>
            <a:ext cx="2233612" cy="50879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6275" y="1212850"/>
            <a:ext cx="5202238" cy="190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49613" y="2667000"/>
            <a:ext cx="5202238" cy="142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9288" y="1177925"/>
            <a:ext cx="17875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just" defTabSz="914400" eaLnBrk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4341" name="标题 1"/>
          <p:cNvSpPr txBox="1"/>
          <p:nvPr/>
        </p:nvSpPr>
        <p:spPr>
          <a:xfrm>
            <a:off x="1116013" y="195263"/>
            <a:ext cx="3240087" cy="7921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足太阴经别</a:t>
            </a:r>
          </a:p>
        </p:txBody>
      </p:sp>
      <p:sp>
        <p:nvSpPr>
          <p:cNvPr id="14342" name="文本框 12"/>
          <p:cNvSpPr txBox="1"/>
          <p:nvPr/>
        </p:nvSpPr>
        <p:spPr>
          <a:xfrm>
            <a:off x="3276600" y="1563688"/>
            <a:ext cx="4964113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华文楷体" pitchFamily="2" charset="-122"/>
              </a:rPr>
              <a:t>足太阴之正，上至</a:t>
            </a:r>
            <a:r>
              <a:rPr lang="zh-CN" altLang="en-US" sz="2400" dirty="0">
                <a:solidFill>
                  <a:srgbClr val="C00000"/>
                </a:solidFill>
                <a:latin typeface="华文楷体" pitchFamily="2" charset="-122"/>
              </a:rPr>
              <a:t>髀</a:t>
            </a:r>
            <a:r>
              <a:rPr lang="zh-CN" altLang="en-US" sz="2400" dirty="0">
                <a:solidFill>
                  <a:schemeClr val="tx1"/>
                </a:solidFill>
                <a:latin typeface="华文楷体" pitchFamily="2" charset="-122"/>
              </a:rPr>
              <a:t>，合于阳明。</a:t>
            </a:r>
            <a:r>
              <a:rPr lang="zh-CN" altLang="en-US" sz="2400" dirty="0">
                <a:solidFill>
                  <a:srgbClr val="C00000"/>
                </a:solidFill>
                <a:latin typeface="华文楷体" pitchFamily="2" charset="-122"/>
              </a:rPr>
              <a:t>与别俱行</a:t>
            </a:r>
            <a:r>
              <a:rPr lang="zh-CN" altLang="en-US" sz="2400" dirty="0">
                <a:solidFill>
                  <a:schemeClr val="tx1"/>
                </a:solidFill>
                <a:latin typeface="华文楷体" pitchFamily="2" charset="-122"/>
              </a:rPr>
              <a:t>，上结于咽，贯</a:t>
            </a:r>
            <a:r>
              <a:rPr lang="zh-CN" altLang="en-US" sz="2400" dirty="0">
                <a:solidFill>
                  <a:srgbClr val="C00000"/>
                </a:solidFill>
                <a:latin typeface="华文楷体" pitchFamily="2" charset="-122"/>
              </a:rPr>
              <a:t>舌本</a:t>
            </a:r>
            <a:r>
              <a:rPr lang="zh-CN" altLang="en-US" sz="2400" dirty="0">
                <a:solidFill>
                  <a:schemeClr val="tx1"/>
                </a:solidFill>
                <a:latin typeface="华文楷体" pitchFamily="2" charset="-122"/>
              </a:rPr>
              <a:t>。</a:t>
            </a:r>
          </a:p>
        </p:txBody>
      </p:sp>
      <p:sp>
        <p:nvSpPr>
          <p:cNvPr id="14343" name="矩形 13"/>
          <p:cNvSpPr/>
          <p:nvPr/>
        </p:nvSpPr>
        <p:spPr>
          <a:xfrm>
            <a:off x="3154363" y="2800350"/>
            <a:ext cx="5324475" cy="1076325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髀：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为下肢膝上部分的通称。此指股前，约当冲门、气冲部会合入腹。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与别俱行：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指阴经经别与阳经经别同行。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舌本：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原作“舌中”，此据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25" y="1152525"/>
            <a:ext cx="377825" cy="1590675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经别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楷体" pitchFamily="2" charset="-122"/>
              <a:ea typeface="+mn-ea"/>
              <a:cs typeface="+mn-cs"/>
            </a:endParaRPr>
          </a:p>
        </p:txBody>
      </p:sp>
      <p:pic>
        <p:nvPicPr>
          <p:cNvPr id="1434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3" y="842963"/>
            <a:ext cx="1511300" cy="4191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323850" y="4084638"/>
            <a:ext cx="3384550" cy="863600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阴股：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指大腿的内侧面。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上：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原作“下”，据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太素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改。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与：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原缺，据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甲乙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、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《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太素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》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补。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700" y="2957513"/>
            <a:ext cx="695325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213" y="908050"/>
            <a:ext cx="2271713" cy="373063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6389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0" descr="出版社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138" y="4416425"/>
            <a:ext cx="2505075" cy="38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标题 1"/>
          <p:cNvSpPr txBox="1"/>
          <p:nvPr/>
        </p:nvSpPr>
        <p:spPr>
          <a:xfrm>
            <a:off x="827088" y="211138"/>
            <a:ext cx="2808287" cy="7048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足太阴经筋</a:t>
            </a:r>
          </a:p>
        </p:txBody>
      </p:sp>
      <p:sp>
        <p:nvSpPr>
          <p:cNvPr id="16392" name="文本框 11"/>
          <p:cNvSpPr txBox="1"/>
          <p:nvPr/>
        </p:nvSpPr>
        <p:spPr>
          <a:xfrm>
            <a:off x="0" y="842963"/>
            <a:ext cx="31321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6393" name="文本框 17"/>
          <p:cNvSpPr txBox="1"/>
          <p:nvPr/>
        </p:nvSpPr>
        <p:spPr>
          <a:xfrm>
            <a:off x="179388" y="1333500"/>
            <a:ext cx="6480175" cy="267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足太阴之筋，起于大指之端内侧，上结于内踝。其直者，结于膝内辅骨；上循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阴股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，结于髀，聚于阴器。上腹，结于脐；循腹里，结于肋，散于胸中；其内者着于脊。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其病：足大指支，内踝痛，转筋痛，膝内辅骨痛，阴股引髀而痛，阴器纽痛，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引脐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两胁痛，引膺中，脊内痛。</a:t>
            </a:r>
          </a:p>
        </p:txBody>
      </p:sp>
      <p:pic>
        <p:nvPicPr>
          <p:cNvPr id="16394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125" y="66675"/>
            <a:ext cx="2324100" cy="4953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/>
          <p:nvPr/>
        </p:nvSpPr>
        <p:spPr>
          <a:xfrm>
            <a:off x="863600" y="307975"/>
            <a:ext cx="4645025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第二节  足太阴腧穴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5" name="内容占位符 2"/>
          <p:cNvSpPr txBox="1"/>
          <p:nvPr/>
        </p:nvSpPr>
        <p:spPr>
          <a:xfrm>
            <a:off x="250825" y="2500313"/>
            <a:ext cx="5634038" cy="14398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28600" lvl="0" indent="-228600" defTabSz="914400" eaLnBrk="1" hangingPunct="1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隐白、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大都、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太白、公孙、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商丘、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三阴交 、漏谷、地机、阴陵泉 、血海 、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箕门、冲门、府舍、腹结、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大横 、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腹哀、食窦、天溪、胸乡、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大包。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95288" y="1179513"/>
            <a:ext cx="5545138" cy="6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50825" y="4084638"/>
            <a:ext cx="5545138" cy="6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8" name="内容占位符 2"/>
          <p:cNvSpPr txBox="1"/>
          <p:nvPr/>
        </p:nvSpPr>
        <p:spPr>
          <a:xfrm>
            <a:off x="400050" y="1565275"/>
            <a:ext cx="1724025" cy="5381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5105" lvl="0" indent="-205105" eaLnBrk="1" hangingPunct="1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</a:p>
        </p:txBody>
      </p:sp>
      <p:sp>
        <p:nvSpPr>
          <p:cNvPr id="18439" name="矩形 13"/>
          <p:cNvSpPr/>
          <p:nvPr/>
        </p:nvSpPr>
        <p:spPr>
          <a:xfrm>
            <a:off x="2217738" y="1122363"/>
            <a:ext cx="3506787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穴分布在下肢内侧面</a:t>
            </a: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穴分布在侧胸腹部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116138" y="1465263"/>
            <a:ext cx="76200" cy="6365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18441" name="Picture 1" descr="4足太阴脾经腧穴总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025" y="123825"/>
            <a:ext cx="1871663" cy="491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6"/>
          <p:cNvGrpSpPr/>
          <p:nvPr/>
        </p:nvGrpSpPr>
        <p:grpSpPr>
          <a:xfrm>
            <a:off x="200025" y="555625"/>
            <a:ext cx="5472113" cy="1420813"/>
            <a:chOff x="1284179" y="1470132"/>
            <a:chExt cx="4992793" cy="1951350"/>
          </a:xfrm>
        </p:grpSpPr>
        <p:sp>
          <p:nvSpPr>
            <p:cNvPr id="19470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大趾末节内侧，趾甲根角侧后方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寸（指寸）。</a:t>
              </a:r>
            </a:p>
          </p:txBody>
        </p:sp>
        <p:sp>
          <p:nvSpPr>
            <p:cNvPr id="1947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364" y="2237590"/>
              <a:ext cx="481463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459" name="组合 32"/>
          <p:cNvGrpSpPr/>
          <p:nvPr/>
        </p:nvGrpSpPr>
        <p:grpSpPr>
          <a:xfrm>
            <a:off x="130175" y="1779588"/>
            <a:ext cx="5737225" cy="2122487"/>
            <a:chOff x="1288596" y="1742486"/>
            <a:chExt cx="4992793" cy="2829480"/>
          </a:xfrm>
        </p:grpSpPr>
        <p:sp>
          <p:nvSpPr>
            <p:cNvPr id="19467" name="文本框 33"/>
            <p:cNvSpPr txBox="1"/>
            <p:nvPr/>
          </p:nvSpPr>
          <p:spPr>
            <a:xfrm>
              <a:off x="1288596" y="2479086"/>
              <a:ext cx="4992793" cy="20928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腹胀，泄泻，呕吐。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月经过多。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便血，尿血，鼻衄。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昏厥。</a:t>
              </a:r>
            </a:p>
          </p:txBody>
        </p:sp>
        <p:sp>
          <p:nvSpPr>
            <p:cNvPr id="19468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28" y="2398536"/>
              <a:ext cx="4576958" cy="25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460" name="矩形 22"/>
          <p:cNvSpPr/>
          <p:nvPr/>
        </p:nvSpPr>
        <p:spPr>
          <a:xfrm>
            <a:off x="827088" y="123825"/>
            <a:ext cx="612140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隐白*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Yǐnbái (SP 1)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9461" name="组合 15"/>
          <p:cNvGrpSpPr/>
          <p:nvPr/>
        </p:nvGrpSpPr>
        <p:grpSpPr>
          <a:xfrm>
            <a:off x="147638" y="3781425"/>
            <a:ext cx="5360987" cy="1022350"/>
            <a:chOff x="35496" y="3723878"/>
            <a:chExt cx="5360687" cy="1021800"/>
          </a:xfrm>
        </p:grpSpPr>
        <p:sp>
          <p:nvSpPr>
            <p:cNvPr id="19464" name="文本框 23"/>
            <p:cNvSpPr txBox="1"/>
            <p:nvPr/>
          </p:nvSpPr>
          <p:spPr>
            <a:xfrm>
              <a:off x="35496" y="3723878"/>
              <a:ext cx="4676502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118041" y="4255405"/>
              <a:ext cx="527814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466" name="文本框 30"/>
            <p:cNvSpPr txBox="1"/>
            <p:nvPr/>
          </p:nvSpPr>
          <p:spPr>
            <a:xfrm>
              <a:off x="38812" y="4284013"/>
              <a:ext cx="4676502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浅刺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0.1-0.2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19462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5825" y="1446213"/>
            <a:ext cx="4321175" cy="3019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3" name="文本框 4"/>
          <p:cNvSpPr txBox="1"/>
          <p:nvPr/>
        </p:nvSpPr>
        <p:spPr>
          <a:xfrm>
            <a:off x="4872038" y="4251325"/>
            <a:ext cx="419100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隐白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6"/>
          <p:cNvGrpSpPr/>
          <p:nvPr/>
        </p:nvGrpSpPr>
        <p:grpSpPr>
          <a:xfrm>
            <a:off x="277813" y="627063"/>
            <a:ext cx="5734050" cy="1050925"/>
            <a:chOff x="1284179" y="1470132"/>
            <a:chExt cx="4992793" cy="1443905"/>
          </a:xfrm>
        </p:grpSpPr>
        <p:sp>
          <p:nvSpPr>
            <p:cNvPr id="21517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跖趾关节远端赤白肉际凹陷中。</a:t>
              </a:r>
            </a:p>
          </p:txBody>
        </p:sp>
        <p:sp>
          <p:nvSpPr>
            <p:cNvPr id="2151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888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507" name="组合 32"/>
          <p:cNvGrpSpPr/>
          <p:nvPr/>
        </p:nvGrpSpPr>
        <p:grpSpPr>
          <a:xfrm>
            <a:off x="250825" y="1766888"/>
            <a:ext cx="6013450" cy="1381125"/>
            <a:chOff x="1288596" y="1745695"/>
            <a:chExt cx="4992793" cy="1841387"/>
          </a:xfrm>
        </p:grpSpPr>
        <p:sp>
          <p:nvSpPr>
            <p:cNvPr id="2151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腹胀，胃痛，呕吐，泄泻，便秘。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发热。</a:t>
              </a:r>
            </a:p>
          </p:txBody>
        </p:sp>
        <p:sp>
          <p:nvSpPr>
            <p:cNvPr id="215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4" y="2397588"/>
              <a:ext cx="4576288" cy="2751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508" name="矩形 22"/>
          <p:cNvSpPr/>
          <p:nvPr/>
        </p:nvSpPr>
        <p:spPr>
          <a:xfrm>
            <a:off x="827088" y="195263"/>
            <a:ext cx="5545137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大都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Dàdū (SP 2)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09" name="文本框 23"/>
          <p:cNvSpPr txBox="1"/>
          <p:nvPr/>
        </p:nvSpPr>
        <p:spPr>
          <a:xfrm>
            <a:off x="179388" y="3148013"/>
            <a:ext cx="49006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 defTabSz="914400" eaLnBrk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30200" y="3676650"/>
            <a:ext cx="5529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511" name="文本框 30"/>
          <p:cNvSpPr txBox="1"/>
          <p:nvPr/>
        </p:nvSpPr>
        <p:spPr>
          <a:xfrm>
            <a:off x="254000" y="3724275"/>
            <a:ext cx="490061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直刺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0.3-0.5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21512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9700" y="1708150"/>
            <a:ext cx="3806825" cy="2659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3" name="文本框 5"/>
          <p:cNvSpPr txBox="1"/>
          <p:nvPr/>
        </p:nvSpPr>
        <p:spPr>
          <a:xfrm>
            <a:off x="6011863" y="4156075"/>
            <a:ext cx="3603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大都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6"/>
          <p:cNvGrpSpPr/>
          <p:nvPr/>
        </p:nvGrpSpPr>
        <p:grpSpPr>
          <a:xfrm>
            <a:off x="166688" y="736600"/>
            <a:ext cx="5735637" cy="1050925"/>
            <a:chOff x="1284179" y="1470132"/>
            <a:chExt cx="4992793" cy="1443905"/>
          </a:xfrm>
        </p:grpSpPr>
        <p:sp>
          <p:nvSpPr>
            <p:cNvPr id="23566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跖趾关节近端赤白肉际凹陷中。</a:t>
              </a:r>
            </a:p>
          </p:txBody>
        </p:sp>
        <p:sp>
          <p:nvSpPr>
            <p:cNvPr id="2356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7888"/>
              <a:ext cx="481591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3555" name="组合 32"/>
          <p:cNvGrpSpPr/>
          <p:nvPr/>
        </p:nvGrpSpPr>
        <p:grpSpPr>
          <a:xfrm>
            <a:off x="166688" y="1851025"/>
            <a:ext cx="6013450" cy="1347788"/>
            <a:chOff x="1294802" y="2264218"/>
            <a:chExt cx="4992793" cy="1795952"/>
          </a:xfrm>
        </p:grpSpPr>
        <p:sp>
          <p:nvSpPr>
            <p:cNvPr id="23563" name="文本框 33"/>
            <p:cNvSpPr txBox="1"/>
            <p:nvPr/>
          </p:nvSpPr>
          <p:spPr>
            <a:xfrm>
              <a:off x="1294802" y="2952174"/>
              <a:ext cx="4992793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胃痛，腹胀，肠鸣，泄泻，便秘。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身重节痛。</a:t>
              </a:r>
            </a:p>
          </p:txBody>
        </p:sp>
        <p:sp>
          <p:nvSpPr>
            <p:cNvPr id="23564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4974" y="2955946"/>
              <a:ext cx="4577605" cy="2538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556" name="矩形 22"/>
          <p:cNvSpPr/>
          <p:nvPr/>
        </p:nvSpPr>
        <p:spPr>
          <a:xfrm>
            <a:off x="900113" y="123825"/>
            <a:ext cx="71278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太白*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Tàibái (SP 3)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输穴，原穴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3557" name="组合 17"/>
          <p:cNvGrpSpPr/>
          <p:nvPr/>
        </p:nvGrpSpPr>
        <p:grpSpPr>
          <a:xfrm>
            <a:off x="238125" y="3435350"/>
            <a:ext cx="5618163" cy="993775"/>
            <a:chOff x="434988" y="3983897"/>
            <a:chExt cx="5618361" cy="993734"/>
          </a:xfrm>
        </p:grpSpPr>
        <p:sp>
          <p:nvSpPr>
            <p:cNvPr id="23560" name="文本框 23"/>
            <p:cNvSpPr txBox="1"/>
            <p:nvPr/>
          </p:nvSpPr>
          <p:spPr>
            <a:xfrm>
              <a:off x="434988" y="3983897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22304" y="4477590"/>
              <a:ext cx="553104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562" name="文本框 30"/>
            <p:cNvSpPr txBox="1"/>
            <p:nvPr/>
          </p:nvSpPr>
          <p:spPr>
            <a:xfrm>
              <a:off x="519121" y="4515966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3558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663" y="1347788"/>
            <a:ext cx="3843337" cy="2684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9" name="文本框 5"/>
          <p:cNvSpPr txBox="1"/>
          <p:nvPr/>
        </p:nvSpPr>
        <p:spPr>
          <a:xfrm>
            <a:off x="6443663" y="3795713"/>
            <a:ext cx="360362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太白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6"/>
          <p:cNvGrpSpPr/>
          <p:nvPr/>
        </p:nvGrpSpPr>
        <p:grpSpPr>
          <a:xfrm>
            <a:off x="179388" y="974725"/>
            <a:ext cx="5734050" cy="1020763"/>
            <a:chOff x="1284179" y="1470132"/>
            <a:chExt cx="4992793" cy="1401958"/>
          </a:xfrm>
        </p:grpSpPr>
        <p:sp>
          <p:nvSpPr>
            <p:cNvPr id="25613" name="文本框 27"/>
            <p:cNvSpPr txBox="1"/>
            <p:nvPr/>
          </p:nvSpPr>
          <p:spPr>
            <a:xfrm>
              <a:off x="1284179" y="2237784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跖骨底的前下缘赤白肉际处。</a:t>
              </a:r>
            </a:p>
          </p:txBody>
        </p:sp>
        <p:sp>
          <p:nvSpPr>
            <p:cNvPr id="2561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611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5603" name="组合 32"/>
          <p:cNvGrpSpPr/>
          <p:nvPr/>
        </p:nvGrpSpPr>
        <p:grpSpPr>
          <a:xfrm>
            <a:off x="179388" y="1924050"/>
            <a:ext cx="6054725" cy="1384300"/>
            <a:chOff x="1288596" y="1745695"/>
            <a:chExt cx="5027082" cy="1845475"/>
          </a:xfrm>
        </p:grpSpPr>
        <p:sp>
          <p:nvSpPr>
            <p:cNvPr id="25610" name="文本框 33"/>
            <p:cNvSpPr txBox="1"/>
            <p:nvPr/>
          </p:nvSpPr>
          <p:spPr>
            <a:xfrm>
              <a:off x="1322885" y="2483174"/>
              <a:ext cx="4992793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胃痛，呕吐，腹痛，腹胀，泄泻。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心烦。</a:t>
              </a:r>
            </a:p>
          </p:txBody>
        </p:sp>
        <p:sp>
          <p:nvSpPr>
            <p:cNvPr id="256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5" y="2397537"/>
              <a:ext cx="4576305" cy="275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604" name="矩形 22"/>
          <p:cNvSpPr/>
          <p:nvPr/>
        </p:nvSpPr>
        <p:spPr>
          <a:xfrm>
            <a:off x="1116013" y="115888"/>
            <a:ext cx="53276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公孙*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Gōngsūn (SP 4) </a:t>
            </a:r>
          </a:p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络穴，八脉交会穴（通冲脉）</a:t>
            </a:r>
            <a:endParaRPr lang="zh-CN" altLang="zh-CN" sz="4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5" name="文本框 23"/>
          <p:cNvSpPr txBox="1"/>
          <p:nvPr/>
        </p:nvSpPr>
        <p:spPr>
          <a:xfrm>
            <a:off x="179388" y="3246438"/>
            <a:ext cx="49006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 defTabSz="914400" eaLnBrk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30200" y="3775075"/>
            <a:ext cx="5529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607" name="文本框 30"/>
          <p:cNvSpPr txBox="1"/>
          <p:nvPr/>
        </p:nvSpPr>
        <p:spPr>
          <a:xfrm>
            <a:off x="228600" y="3805238"/>
            <a:ext cx="4900613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0.5-1.0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2560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9550" y="1492250"/>
            <a:ext cx="3854450" cy="269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9" name="文本框 5"/>
          <p:cNvSpPr txBox="1"/>
          <p:nvPr/>
        </p:nvSpPr>
        <p:spPr>
          <a:xfrm>
            <a:off x="6877050" y="3940175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公孙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组合 16"/>
          <p:cNvGrpSpPr/>
          <p:nvPr/>
        </p:nvGrpSpPr>
        <p:grpSpPr>
          <a:xfrm>
            <a:off x="107950" y="608013"/>
            <a:ext cx="5653088" cy="2035175"/>
            <a:chOff x="1284179" y="1470132"/>
            <a:chExt cx="4922064" cy="2797091"/>
          </a:xfrm>
        </p:grpSpPr>
        <p:sp>
          <p:nvSpPr>
            <p:cNvPr id="27662" name="文本框 27"/>
            <p:cNvSpPr txBox="1"/>
            <p:nvPr/>
          </p:nvSpPr>
          <p:spPr>
            <a:xfrm>
              <a:off x="1284179" y="2279731"/>
              <a:ext cx="4451377" cy="19874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内踝前下方，舟骨粗隆与内踝尖连线中点凹陷中。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取法：内踝前缘直线与内踝下缘横线的交点处。</a:t>
              </a:r>
            </a:p>
          </p:txBody>
        </p:sp>
        <p:sp>
          <p:nvSpPr>
            <p:cNvPr id="2766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0" y="2238132"/>
              <a:ext cx="481563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651" name="组合 32"/>
          <p:cNvGrpSpPr/>
          <p:nvPr/>
        </p:nvGrpSpPr>
        <p:grpSpPr>
          <a:xfrm>
            <a:off x="107950" y="2547938"/>
            <a:ext cx="6011863" cy="1319212"/>
            <a:chOff x="1288596" y="1745695"/>
            <a:chExt cx="4992793" cy="1759313"/>
          </a:xfrm>
        </p:grpSpPr>
        <p:sp>
          <p:nvSpPr>
            <p:cNvPr id="27659" name="文本框 33"/>
            <p:cNvSpPr txBox="1"/>
            <p:nvPr/>
          </p:nvSpPr>
          <p:spPr>
            <a:xfrm>
              <a:off x="1288596" y="2479086"/>
              <a:ext cx="4992793" cy="10259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腹胀，泄泻，便秘，痔疾。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足踝痛，疝气痛引膝股。</a:t>
              </a:r>
            </a:p>
          </p:txBody>
        </p:sp>
        <p:sp>
          <p:nvSpPr>
            <p:cNvPr id="2766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31" y="2397763"/>
              <a:ext cx="4577496" cy="2540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52" name="矩形 22"/>
          <p:cNvSpPr/>
          <p:nvPr/>
        </p:nvSpPr>
        <p:spPr>
          <a:xfrm>
            <a:off x="900113" y="123825"/>
            <a:ext cx="67675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商丘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Shāngqiū (SP 5)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</a:t>
            </a:r>
            <a:endParaRPr lang="zh-CN" altLang="zh-CN" sz="2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653" name="组合 17"/>
          <p:cNvGrpSpPr/>
          <p:nvPr/>
        </p:nvGrpSpPr>
        <p:grpSpPr>
          <a:xfrm>
            <a:off x="107950" y="3838575"/>
            <a:ext cx="5680075" cy="1036638"/>
            <a:chOff x="179512" y="3651870"/>
            <a:chExt cx="5680663" cy="1038075"/>
          </a:xfrm>
        </p:grpSpPr>
        <p:sp>
          <p:nvSpPr>
            <p:cNvPr id="27656" name="文本框 23"/>
            <p:cNvSpPr txBox="1"/>
            <p:nvPr/>
          </p:nvSpPr>
          <p:spPr>
            <a:xfrm>
              <a:off x="179512" y="3651870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328752" y="4181241"/>
              <a:ext cx="553142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658" name="文本框 30"/>
            <p:cNvSpPr txBox="1"/>
            <p:nvPr/>
          </p:nvSpPr>
          <p:spPr>
            <a:xfrm>
              <a:off x="253504" y="4228280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0.3-0.5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7654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800" y="1492250"/>
            <a:ext cx="3960813" cy="2767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5" name="文本框 5"/>
          <p:cNvSpPr txBox="1"/>
          <p:nvPr/>
        </p:nvSpPr>
        <p:spPr>
          <a:xfrm>
            <a:off x="7524750" y="4013200"/>
            <a:ext cx="355600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商丘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6"/>
          <p:cNvGrpSpPr/>
          <p:nvPr/>
        </p:nvGrpSpPr>
        <p:grpSpPr>
          <a:xfrm>
            <a:off x="179388" y="987425"/>
            <a:ext cx="5734050" cy="1020763"/>
            <a:chOff x="1284179" y="1470132"/>
            <a:chExt cx="4992793" cy="1401617"/>
          </a:xfrm>
        </p:grpSpPr>
        <p:sp>
          <p:nvSpPr>
            <p:cNvPr id="29710" name="文本框 27"/>
            <p:cNvSpPr txBox="1"/>
            <p:nvPr/>
          </p:nvSpPr>
          <p:spPr>
            <a:xfrm>
              <a:off x="1284179" y="2279731"/>
              <a:ext cx="4992793" cy="5920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寸，胫骨内侧缘后际。</a:t>
              </a:r>
            </a:p>
          </p:txBody>
        </p:sp>
        <p:sp>
          <p:nvSpPr>
            <p:cNvPr id="2971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424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699" name="组合 32"/>
          <p:cNvGrpSpPr/>
          <p:nvPr/>
        </p:nvGrpSpPr>
        <p:grpSpPr>
          <a:xfrm>
            <a:off x="179388" y="1971675"/>
            <a:ext cx="6013450" cy="1997075"/>
            <a:chOff x="1288596" y="1745695"/>
            <a:chExt cx="4992793" cy="2662123"/>
          </a:xfrm>
        </p:grpSpPr>
        <p:sp>
          <p:nvSpPr>
            <p:cNvPr id="29707" name="文本框 33"/>
            <p:cNvSpPr txBox="1"/>
            <p:nvPr/>
          </p:nvSpPr>
          <p:spPr>
            <a:xfrm>
              <a:off x="1288596" y="2479085"/>
              <a:ext cx="4992793" cy="19287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月经不调，崩漏，带下，阴挺，不孕，滞产。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遗精，阳痿，遗尿，小便不利，疝气。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腹胀，肠鸣，泄泻。</a:t>
              </a:r>
              <a:endParaRPr lang="en-US" altLang="zh-CN" sz="2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下肢痿痹。</a:t>
              </a:r>
            </a:p>
          </p:txBody>
        </p:sp>
        <p:sp>
          <p:nvSpPr>
            <p:cNvPr id="2970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4" y="2397471"/>
              <a:ext cx="4576288" cy="2751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700" name="矩形 22"/>
          <p:cNvSpPr/>
          <p:nvPr/>
        </p:nvSpPr>
        <p:spPr>
          <a:xfrm>
            <a:off x="684213" y="50800"/>
            <a:ext cx="7416800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三阴交*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Sānyīnjiāo (SP 6)  </a:t>
            </a:r>
          </a:p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足太阴、少阴、厥阴经交会穴</a:t>
            </a:r>
            <a:endParaRPr lang="zh-CN" altLang="en-US" sz="4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9701" name="组合 15"/>
          <p:cNvGrpSpPr/>
          <p:nvPr/>
        </p:nvGrpSpPr>
        <p:grpSpPr>
          <a:xfrm>
            <a:off x="136525" y="3856038"/>
            <a:ext cx="5730875" cy="989012"/>
            <a:chOff x="136753" y="3856513"/>
            <a:chExt cx="5731391" cy="988715"/>
          </a:xfrm>
        </p:grpSpPr>
        <p:sp>
          <p:nvSpPr>
            <p:cNvPr id="29704" name="文本框 23"/>
            <p:cNvSpPr txBox="1"/>
            <p:nvPr/>
          </p:nvSpPr>
          <p:spPr>
            <a:xfrm>
              <a:off x="136753" y="3856513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336796" y="4386579"/>
              <a:ext cx="553134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706" name="文本框 30"/>
            <p:cNvSpPr txBox="1"/>
            <p:nvPr/>
          </p:nvSpPr>
          <p:spPr>
            <a:xfrm>
              <a:off x="172827" y="4414341"/>
              <a:ext cx="4900615" cy="4308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寸。孕妇慎用。</a:t>
              </a:r>
            </a:p>
          </p:txBody>
        </p:sp>
      </p:grpSp>
      <p:pic>
        <p:nvPicPr>
          <p:cNvPr id="29702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438" y="555625"/>
            <a:ext cx="2268537" cy="3854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3" name="文本框 4"/>
          <p:cNvSpPr txBox="1"/>
          <p:nvPr/>
        </p:nvSpPr>
        <p:spPr>
          <a:xfrm>
            <a:off x="6827838" y="3003550"/>
            <a:ext cx="576262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三阴交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438" y="555625"/>
            <a:ext cx="2268537" cy="38544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1747" name="组合 16"/>
          <p:cNvGrpSpPr/>
          <p:nvPr/>
        </p:nvGrpSpPr>
        <p:grpSpPr>
          <a:xfrm>
            <a:off x="323850" y="627063"/>
            <a:ext cx="5734050" cy="1050925"/>
            <a:chOff x="1284179" y="1470132"/>
            <a:chExt cx="4992793" cy="1443905"/>
          </a:xfrm>
        </p:grpSpPr>
        <p:sp>
          <p:nvSpPr>
            <p:cNvPr id="3175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寸，胫骨内侧缘后际。</a:t>
              </a:r>
            </a:p>
          </p:txBody>
        </p:sp>
        <p:sp>
          <p:nvSpPr>
            <p:cNvPr id="3175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7888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748" name="组合 32"/>
          <p:cNvGrpSpPr/>
          <p:nvPr/>
        </p:nvGrpSpPr>
        <p:grpSpPr>
          <a:xfrm>
            <a:off x="284163" y="1779588"/>
            <a:ext cx="6088062" cy="1806575"/>
            <a:chOff x="1288596" y="1745695"/>
            <a:chExt cx="5054696" cy="2407942"/>
          </a:xfrm>
        </p:grpSpPr>
        <p:sp>
          <p:nvSpPr>
            <p:cNvPr id="31755" name="文本框 33"/>
            <p:cNvSpPr txBox="1"/>
            <p:nvPr/>
          </p:nvSpPr>
          <p:spPr>
            <a:xfrm>
              <a:off x="1350499" y="2553198"/>
              <a:ext cx="4992793" cy="160043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腹胀，肠鸣。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小便不利，遗精，疝气。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下肢痿痹。</a:t>
              </a:r>
            </a:p>
          </p:txBody>
        </p:sp>
        <p:sp>
          <p:nvSpPr>
            <p:cNvPr id="3175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3" y="2397405"/>
              <a:ext cx="4577564" cy="2750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749" name="矩形 22"/>
          <p:cNvSpPr/>
          <p:nvPr/>
        </p:nvSpPr>
        <p:spPr>
          <a:xfrm>
            <a:off x="900113" y="200025"/>
            <a:ext cx="54721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漏谷 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Lòugǔ (SP 7)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1750" name="组合 15"/>
          <p:cNvGrpSpPr/>
          <p:nvPr/>
        </p:nvGrpSpPr>
        <p:grpSpPr>
          <a:xfrm>
            <a:off x="250825" y="3651250"/>
            <a:ext cx="5692775" cy="1030288"/>
            <a:chOff x="484369" y="3983897"/>
            <a:chExt cx="5691608" cy="1029876"/>
          </a:xfrm>
        </p:grpSpPr>
        <p:sp>
          <p:nvSpPr>
            <p:cNvPr id="31752" name="文本框 23"/>
            <p:cNvSpPr txBox="1"/>
            <p:nvPr/>
          </p:nvSpPr>
          <p:spPr>
            <a:xfrm>
              <a:off x="484369" y="3983897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44674" y="4504389"/>
              <a:ext cx="553130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754" name="文本框 30"/>
            <p:cNvSpPr txBox="1"/>
            <p:nvPr/>
          </p:nvSpPr>
          <p:spPr>
            <a:xfrm>
              <a:off x="569306" y="4552108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31751" name="文本框 5"/>
          <p:cNvSpPr txBox="1"/>
          <p:nvPr/>
        </p:nvSpPr>
        <p:spPr>
          <a:xfrm>
            <a:off x="6986588" y="2563813"/>
            <a:ext cx="3984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漏谷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6"/>
          <p:cNvGrpSpPr/>
          <p:nvPr/>
        </p:nvGrpSpPr>
        <p:grpSpPr>
          <a:xfrm>
            <a:off x="250825" y="627063"/>
            <a:ext cx="5735638" cy="1050925"/>
            <a:chOff x="1284179" y="1470132"/>
            <a:chExt cx="4992793" cy="1443905"/>
          </a:xfrm>
        </p:grpSpPr>
        <p:sp>
          <p:nvSpPr>
            <p:cNvPr id="33806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阴陵泉下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寸，胫骨内侧缘后际。</a:t>
              </a:r>
            </a:p>
          </p:txBody>
        </p:sp>
        <p:sp>
          <p:nvSpPr>
            <p:cNvPr id="338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7888"/>
              <a:ext cx="48159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795" name="组合 32"/>
          <p:cNvGrpSpPr/>
          <p:nvPr/>
        </p:nvGrpSpPr>
        <p:grpSpPr>
          <a:xfrm>
            <a:off x="179388" y="1708150"/>
            <a:ext cx="5734050" cy="1436688"/>
            <a:chOff x="1288596" y="1745695"/>
            <a:chExt cx="4776869" cy="1915499"/>
          </a:xfrm>
        </p:grpSpPr>
        <p:sp>
          <p:nvSpPr>
            <p:cNvPr id="33803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腹痛，泄泻。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月经不调，疝气。</a:t>
              </a:r>
            </a:p>
          </p:txBody>
        </p:sp>
        <p:sp>
          <p:nvSpPr>
            <p:cNvPr id="33804" name="文本框 34"/>
            <p:cNvSpPr txBox="1"/>
            <p:nvPr/>
          </p:nvSpPr>
          <p:spPr>
            <a:xfrm>
              <a:off x="1288596" y="1745695"/>
              <a:ext cx="2530687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8" y="2397599"/>
              <a:ext cx="4578494" cy="2539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3796" name="矩形 22"/>
          <p:cNvSpPr/>
          <p:nvPr/>
        </p:nvSpPr>
        <p:spPr>
          <a:xfrm>
            <a:off x="900113" y="123825"/>
            <a:ext cx="57594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地机*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Dìjī (SP 8)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</a:p>
        </p:txBody>
      </p:sp>
      <p:grpSp>
        <p:nvGrpSpPr>
          <p:cNvPr id="33797" name="组合 17"/>
          <p:cNvGrpSpPr/>
          <p:nvPr/>
        </p:nvGrpSpPr>
        <p:grpSpPr>
          <a:xfrm>
            <a:off x="107950" y="3148013"/>
            <a:ext cx="5691188" cy="1030287"/>
            <a:chOff x="448295" y="4006861"/>
            <a:chExt cx="5691608" cy="1029876"/>
          </a:xfrm>
        </p:grpSpPr>
        <p:sp>
          <p:nvSpPr>
            <p:cNvPr id="33800" name="文本框 23"/>
            <p:cNvSpPr txBox="1"/>
            <p:nvPr/>
          </p:nvSpPr>
          <p:spPr>
            <a:xfrm>
              <a:off x="448295" y="4006861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08645" y="4527353"/>
              <a:ext cx="553125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802" name="文本框 30"/>
            <p:cNvSpPr txBox="1"/>
            <p:nvPr/>
          </p:nvSpPr>
          <p:spPr>
            <a:xfrm>
              <a:off x="533232" y="4575072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3798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713" y="190500"/>
            <a:ext cx="2501900" cy="424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9" name="文本框 5"/>
          <p:cNvSpPr txBox="1"/>
          <p:nvPr/>
        </p:nvSpPr>
        <p:spPr>
          <a:xfrm>
            <a:off x="6967538" y="1630363"/>
            <a:ext cx="3857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地机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0" y="0"/>
            <a:ext cx="2627313" cy="446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文本框 5"/>
          <p:cNvSpPr txBox="1"/>
          <p:nvPr/>
        </p:nvSpPr>
        <p:spPr>
          <a:xfrm>
            <a:off x="6832600" y="1008063"/>
            <a:ext cx="611188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阴陵泉</a:t>
            </a:r>
          </a:p>
        </p:txBody>
      </p:sp>
      <p:grpSp>
        <p:nvGrpSpPr>
          <p:cNvPr id="35844" name="组合 16"/>
          <p:cNvGrpSpPr/>
          <p:nvPr/>
        </p:nvGrpSpPr>
        <p:grpSpPr>
          <a:xfrm>
            <a:off x="179388" y="600075"/>
            <a:ext cx="6337300" cy="1684338"/>
            <a:chOff x="1281557" y="1470132"/>
            <a:chExt cx="4992793" cy="2426286"/>
          </a:xfrm>
        </p:grpSpPr>
        <p:sp>
          <p:nvSpPr>
            <p:cNvPr id="35854" name="文本框 27"/>
            <p:cNvSpPr txBox="1"/>
            <p:nvPr/>
          </p:nvSpPr>
          <p:spPr>
            <a:xfrm>
              <a:off x="1281557" y="2300088"/>
              <a:ext cx="4992793" cy="1596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胫骨内侧髁下缘与胫骨内侧缘之间的凹陷中。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取法：用手指沿胫骨内缘由下往上推，至手指抵膝关节下方时，胫骨向内上弯曲的凹陷中即是本穴。</a:t>
              </a:r>
            </a:p>
          </p:txBody>
        </p:sp>
        <p:sp>
          <p:nvSpPr>
            <p:cNvPr id="3585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367" y="2238494"/>
              <a:ext cx="481644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5845" name="组合 32"/>
          <p:cNvGrpSpPr/>
          <p:nvPr/>
        </p:nvGrpSpPr>
        <p:grpSpPr>
          <a:xfrm>
            <a:off x="179388" y="2139950"/>
            <a:ext cx="6192837" cy="1997075"/>
            <a:chOff x="1288596" y="1745695"/>
            <a:chExt cx="4992793" cy="2662124"/>
          </a:xfrm>
        </p:grpSpPr>
        <p:sp>
          <p:nvSpPr>
            <p:cNvPr id="35851" name="文本框 33"/>
            <p:cNvSpPr txBox="1"/>
            <p:nvPr/>
          </p:nvSpPr>
          <p:spPr>
            <a:xfrm>
              <a:off x="1288596" y="2479086"/>
              <a:ext cx="4992793" cy="19287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腹痛，腹胀，泄泻。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妇人阴中痛，痛经，小便不利，遗尿，遗精。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水肿。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腰膝肿痛。</a:t>
              </a:r>
            </a:p>
          </p:txBody>
        </p:sp>
        <p:sp>
          <p:nvSpPr>
            <p:cNvPr id="35852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986" y="2397471"/>
              <a:ext cx="4576834" cy="2751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5846" name="矩形 22"/>
          <p:cNvSpPr/>
          <p:nvPr/>
        </p:nvSpPr>
        <p:spPr>
          <a:xfrm>
            <a:off x="900113" y="123825"/>
            <a:ext cx="61928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阴陵泉*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Xuèhǎi (SP 10)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5847" name="组合 15"/>
          <p:cNvGrpSpPr/>
          <p:nvPr/>
        </p:nvGrpSpPr>
        <p:grpSpPr>
          <a:xfrm>
            <a:off x="107950" y="4030663"/>
            <a:ext cx="5832475" cy="989012"/>
            <a:chOff x="410128" y="3380605"/>
            <a:chExt cx="5452812" cy="988715"/>
          </a:xfrm>
        </p:grpSpPr>
        <p:sp>
          <p:nvSpPr>
            <p:cNvPr id="35848" name="文本框 23"/>
            <p:cNvSpPr txBox="1"/>
            <p:nvPr/>
          </p:nvSpPr>
          <p:spPr>
            <a:xfrm>
              <a:off x="410128" y="3380605"/>
              <a:ext cx="4653773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10490" y="3910671"/>
              <a:ext cx="52524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850" name="文本框 30"/>
            <p:cNvSpPr txBox="1"/>
            <p:nvPr/>
          </p:nvSpPr>
          <p:spPr>
            <a:xfrm>
              <a:off x="446202" y="3938433"/>
              <a:ext cx="4653773" cy="4308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1.0-2.0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6"/>
          <p:cNvGrpSpPr/>
          <p:nvPr/>
        </p:nvGrpSpPr>
        <p:grpSpPr>
          <a:xfrm>
            <a:off x="323850" y="627063"/>
            <a:ext cx="5734050" cy="1050925"/>
            <a:chOff x="1284179" y="1470132"/>
            <a:chExt cx="4992793" cy="1443905"/>
          </a:xfrm>
        </p:grpSpPr>
        <p:sp>
          <p:nvSpPr>
            <p:cNvPr id="37902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髌底内侧端上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寸，股内侧肌隆起处。</a:t>
              </a:r>
            </a:p>
          </p:txBody>
        </p:sp>
        <p:sp>
          <p:nvSpPr>
            <p:cNvPr id="3790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7888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891" name="组合 32"/>
          <p:cNvGrpSpPr/>
          <p:nvPr/>
        </p:nvGrpSpPr>
        <p:grpSpPr>
          <a:xfrm>
            <a:off x="323850" y="1639888"/>
            <a:ext cx="5734050" cy="1436687"/>
            <a:chOff x="1288596" y="1745695"/>
            <a:chExt cx="4776869" cy="1915498"/>
          </a:xfrm>
        </p:grpSpPr>
        <p:sp>
          <p:nvSpPr>
            <p:cNvPr id="37899" name="文本框 33"/>
            <p:cNvSpPr txBox="1"/>
            <p:nvPr/>
          </p:nvSpPr>
          <p:spPr>
            <a:xfrm>
              <a:off x="1350499" y="2553197"/>
              <a:ext cx="4714966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月经不调，经闭，崩漏。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湿疹，风疹。</a:t>
              </a:r>
            </a:p>
          </p:txBody>
        </p:sp>
        <p:sp>
          <p:nvSpPr>
            <p:cNvPr id="3790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9" y="2397600"/>
              <a:ext cx="4578494" cy="2539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7892" name="矩形 22"/>
          <p:cNvSpPr/>
          <p:nvPr/>
        </p:nvSpPr>
        <p:spPr>
          <a:xfrm>
            <a:off x="900113" y="123825"/>
            <a:ext cx="56165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血海*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Xuèhǎi (SP 10)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7893" name="组合 17"/>
          <p:cNvGrpSpPr/>
          <p:nvPr/>
        </p:nvGrpSpPr>
        <p:grpSpPr>
          <a:xfrm>
            <a:off x="250825" y="3125788"/>
            <a:ext cx="5692775" cy="1030287"/>
            <a:chOff x="421674" y="3762282"/>
            <a:chExt cx="5691608" cy="1029876"/>
          </a:xfrm>
        </p:grpSpPr>
        <p:sp>
          <p:nvSpPr>
            <p:cNvPr id="37896" name="文本框 23"/>
            <p:cNvSpPr txBox="1"/>
            <p:nvPr/>
          </p:nvSpPr>
          <p:spPr>
            <a:xfrm>
              <a:off x="421674" y="3762282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81979" y="4282774"/>
              <a:ext cx="553130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898" name="文本框 30"/>
            <p:cNvSpPr txBox="1"/>
            <p:nvPr/>
          </p:nvSpPr>
          <p:spPr>
            <a:xfrm>
              <a:off x="506611" y="4330493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7894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138" y="268288"/>
            <a:ext cx="2143125" cy="420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5" name="文本框 5"/>
          <p:cNvSpPr txBox="1"/>
          <p:nvPr/>
        </p:nvSpPr>
        <p:spPr>
          <a:xfrm>
            <a:off x="8321675" y="3219450"/>
            <a:ext cx="506413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血海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组合 16"/>
          <p:cNvGrpSpPr/>
          <p:nvPr/>
        </p:nvGrpSpPr>
        <p:grpSpPr>
          <a:xfrm>
            <a:off x="250825" y="700088"/>
            <a:ext cx="5735638" cy="1419225"/>
            <a:chOff x="1284179" y="1470132"/>
            <a:chExt cx="4992793" cy="1951350"/>
          </a:xfrm>
        </p:grpSpPr>
        <p:sp>
          <p:nvSpPr>
            <p:cNvPr id="39950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髌底内侧端与冲门的连线上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交点，长收肌和缝匠肌交角的动脉搏动处。</a:t>
              </a:r>
            </a:p>
          </p:txBody>
        </p:sp>
        <p:sp>
          <p:nvSpPr>
            <p:cNvPr id="3995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8449"/>
              <a:ext cx="48159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9939" name="组合 32"/>
          <p:cNvGrpSpPr/>
          <p:nvPr/>
        </p:nvGrpSpPr>
        <p:grpSpPr>
          <a:xfrm>
            <a:off x="206375" y="1998663"/>
            <a:ext cx="5734050" cy="1436687"/>
            <a:chOff x="1288596" y="1745695"/>
            <a:chExt cx="4776869" cy="1915497"/>
          </a:xfrm>
        </p:grpSpPr>
        <p:sp>
          <p:nvSpPr>
            <p:cNvPr id="39947" name="文本框 33"/>
            <p:cNvSpPr txBox="1"/>
            <p:nvPr/>
          </p:nvSpPr>
          <p:spPr>
            <a:xfrm>
              <a:off x="1350499" y="2553197"/>
              <a:ext cx="4714966" cy="11079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小便不通，遗尿。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鼠鼷肿痛。</a:t>
              </a:r>
            </a:p>
          </p:txBody>
        </p:sp>
        <p:sp>
          <p:nvSpPr>
            <p:cNvPr id="3994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9" y="2397599"/>
              <a:ext cx="4578494" cy="2539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9940" name="矩形 22"/>
          <p:cNvSpPr/>
          <p:nvPr/>
        </p:nvSpPr>
        <p:spPr>
          <a:xfrm>
            <a:off x="900113" y="123825"/>
            <a:ext cx="53276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箕门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Jīmén (SP 11)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9941" name="组合 15"/>
          <p:cNvGrpSpPr/>
          <p:nvPr/>
        </p:nvGrpSpPr>
        <p:grpSpPr>
          <a:xfrm>
            <a:off x="176213" y="3487738"/>
            <a:ext cx="5691187" cy="1028700"/>
            <a:chOff x="323850" y="3292475"/>
            <a:chExt cx="5691188" cy="1028700"/>
          </a:xfrm>
        </p:grpSpPr>
        <p:sp>
          <p:nvSpPr>
            <p:cNvPr id="39944" name="文本框 23"/>
            <p:cNvSpPr txBox="1"/>
            <p:nvPr/>
          </p:nvSpPr>
          <p:spPr>
            <a:xfrm>
              <a:off x="323850" y="3292475"/>
              <a:ext cx="4900613" cy="5318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84187" y="3813175"/>
              <a:ext cx="553085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946" name="文本框 30"/>
            <p:cNvSpPr txBox="1"/>
            <p:nvPr/>
          </p:nvSpPr>
          <p:spPr>
            <a:xfrm>
              <a:off x="407988" y="3860800"/>
              <a:ext cx="4900612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避开动脉，直刺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994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650" y="152400"/>
            <a:ext cx="2185988" cy="4291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3" name="文本框 6"/>
          <p:cNvSpPr txBox="1"/>
          <p:nvPr/>
        </p:nvSpPr>
        <p:spPr>
          <a:xfrm>
            <a:off x="8304213" y="1998663"/>
            <a:ext cx="4365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箕门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563" y="346075"/>
            <a:ext cx="2967037" cy="41068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1987" name="组合 16"/>
          <p:cNvGrpSpPr/>
          <p:nvPr/>
        </p:nvGrpSpPr>
        <p:grpSpPr>
          <a:xfrm>
            <a:off x="250825" y="863600"/>
            <a:ext cx="5473700" cy="1420813"/>
            <a:chOff x="1284179" y="1470132"/>
            <a:chExt cx="4992793" cy="1951337"/>
          </a:xfrm>
        </p:grpSpPr>
        <p:sp>
          <p:nvSpPr>
            <p:cNvPr id="41998" name="文本框 27"/>
            <p:cNvSpPr txBox="1"/>
            <p:nvPr/>
          </p:nvSpPr>
          <p:spPr>
            <a:xfrm>
              <a:off x="1284179" y="2279732"/>
              <a:ext cx="4992793" cy="11417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腹股沟斜纹中，髂外动脉搏动处的外侧。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取法：横平曲骨，府舍稍内下方取穴。</a:t>
              </a:r>
            </a:p>
          </p:txBody>
        </p:sp>
        <p:sp>
          <p:nvSpPr>
            <p:cNvPr id="4199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333" y="2237585"/>
              <a:ext cx="459748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1988" name="组合 32"/>
          <p:cNvGrpSpPr/>
          <p:nvPr/>
        </p:nvGrpSpPr>
        <p:grpSpPr>
          <a:xfrm>
            <a:off x="250825" y="2206625"/>
            <a:ext cx="5162550" cy="1804988"/>
            <a:chOff x="1288596" y="1745695"/>
            <a:chExt cx="5054696" cy="2407874"/>
          </a:xfrm>
        </p:grpSpPr>
        <p:sp>
          <p:nvSpPr>
            <p:cNvPr id="41995" name="文本框 33"/>
            <p:cNvSpPr txBox="1"/>
            <p:nvPr/>
          </p:nvSpPr>
          <p:spPr>
            <a:xfrm>
              <a:off x="1350499" y="2553199"/>
              <a:ext cx="4992793" cy="16003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腹满，积聚疼痛。 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疝气，癃闭。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滞产。</a:t>
              </a:r>
            </a:p>
          </p:txBody>
        </p:sp>
        <p:sp>
          <p:nvSpPr>
            <p:cNvPr id="4199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82" y="2397960"/>
              <a:ext cx="4577516" cy="254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1989" name="矩形 22"/>
          <p:cNvSpPr/>
          <p:nvPr/>
        </p:nvSpPr>
        <p:spPr>
          <a:xfrm>
            <a:off x="900113" y="123825"/>
            <a:ext cx="6048375" cy="862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冲门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Chōngmén (SP 12)</a:t>
            </a:r>
          </a:p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足太阴、厥阴经、阴维脉交会穴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1990" name="组合 15"/>
          <p:cNvGrpSpPr/>
          <p:nvPr/>
        </p:nvGrpSpPr>
        <p:grpSpPr>
          <a:xfrm>
            <a:off x="179388" y="3978275"/>
            <a:ext cx="5095875" cy="1041400"/>
            <a:chOff x="447675" y="3906614"/>
            <a:chExt cx="5095875" cy="1041102"/>
          </a:xfrm>
        </p:grpSpPr>
        <p:sp>
          <p:nvSpPr>
            <p:cNvPr id="41992" name="文本框 23"/>
            <p:cNvSpPr txBox="1"/>
            <p:nvPr/>
          </p:nvSpPr>
          <p:spPr>
            <a:xfrm>
              <a:off x="447675" y="3906614"/>
              <a:ext cx="4368800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14362" y="4438275"/>
              <a:ext cx="492918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994" name="文本框 30"/>
            <p:cNvSpPr txBox="1"/>
            <p:nvPr/>
          </p:nvSpPr>
          <p:spPr>
            <a:xfrm>
              <a:off x="538163" y="4486051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避开动脉，直刺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18" name="文本框 4"/>
          <p:cNvSpPr txBox="1"/>
          <p:nvPr/>
        </p:nvSpPr>
        <p:spPr>
          <a:xfrm>
            <a:off x="6227763" y="3810000"/>
            <a:ext cx="273050" cy="161925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1050" b="1" kern="1200" cap="none" spc="0" normalizeH="0" baseline="0" noProof="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冲门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44046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4404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4035" name="组合 32"/>
          <p:cNvGrpSpPr/>
          <p:nvPr/>
        </p:nvGrpSpPr>
        <p:grpSpPr>
          <a:xfrm>
            <a:off x="250825" y="2092325"/>
            <a:ext cx="5133975" cy="1416050"/>
            <a:chOff x="1288596" y="1745695"/>
            <a:chExt cx="5027083" cy="1888133"/>
          </a:xfrm>
        </p:grpSpPr>
        <p:sp>
          <p:nvSpPr>
            <p:cNvPr id="44043" name="文本框 33"/>
            <p:cNvSpPr txBox="1"/>
            <p:nvPr/>
          </p:nvSpPr>
          <p:spPr>
            <a:xfrm>
              <a:off x="1322886" y="2525807"/>
              <a:ext cx="4992793" cy="11080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妇人疝气。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腹痛，腹满，积聚，呕吐，泄泻。</a:t>
              </a:r>
            </a:p>
          </p:txBody>
        </p:sp>
        <p:sp>
          <p:nvSpPr>
            <p:cNvPr id="44044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651"/>
              <a:ext cx="4577848" cy="2540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4036" name="矩形 22"/>
          <p:cNvSpPr/>
          <p:nvPr/>
        </p:nvSpPr>
        <p:spPr>
          <a:xfrm>
            <a:off x="900113" y="200025"/>
            <a:ext cx="5111750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府舍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Fǔshè(SP 13) </a:t>
            </a:r>
          </a:p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足太阴、厥阴、阴维脉交会穴</a:t>
            </a:r>
          </a:p>
        </p:txBody>
      </p:sp>
      <p:grpSp>
        <p:nvGrpSpPr>
          <p:cNvPr id="44037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44040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4042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403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313" y="123825"/>
            <a:ext cx="3067050" cy="4243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文本框 4"/>
          <p:cNvSpPr txBox="1"/>
          <p:nvPr/>
        </p:nvSpPr>
        <p:spPr>
          <a:xfrm>
            <a:off x="6073775" y="3508375"/>
            <a:ext cx="295275" cy="161925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1050" b="1" kern="1200" cap="none" spc="0" normalizeH="0" baseline="0" noProof="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府舍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46094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4609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083" name="组合 32"/>
          <p:cNvGrpSpPr/>
          <p:nvPr/>
        </p:nvGrpSpPr>
        <p:grpSpPr>
          <a:xfrm>
            <a:off x="250825" y="2246313"/>
            <a:ext cx="5133975" cy="1046162"/>
            <a:chOff x="1288596" y="1745695"/>
            <a:chExt cx="5027083" cy="1395679"/>
          </a:xfrm>
        </p:grpSpPr>
        <p:sp>
          <p:nvSpPr>
            <p:cNvPr id="46091" name="文本框 33"/>
            <p:cNvSpPr txBox="1"/>
            <p:nvPr/>
          </p:nvSpPr>
          <p:spPr>
            <a:xfrm>
              <a:off x="1322886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绕脐腹痛，泄泻。</a:t>
              </a:r>
            </a:p>
          </p:txBody>
        </p:sp>
        <p:sp>
          <p:nvSpPr>
            <p:cNvPr id="46092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001"/>
              <a:ext cx="4577848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6084" name="矩形 22"/>
          <p:cNvSpPr/>
          <p:nvPr/>
        </p:nvSpPr>
        <p:spPr>
          <a:xfrm>
            <a:off x="900113" y="200025"/>
            <a:ext cx="496728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腹结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Fùjié(SP 14)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6085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46088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090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6086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6950" y="176213"/>
            <a:ext cx="3032125" cy="4195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7" name="文本框 4"/>
          <p:cNvSpPr txBox="1"/>
          <p:nvPr/>
        </p:nvSpPr>
        <p:spPr>
          <a:xfrm>
            <a:off x="6089650" y="3062288"/>
            <a:ext cx="288925" cy="168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1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腹结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48142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4814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8131" name="组合 32"/>
          <p:cNvGrpSpPr/>
          <p:nvPr/>
        </p:nvGrpSpPr>
        <p:grpSpPr>
          <a:xfrm>
            <a:off x="250825" y="2173288"/>
            <a:ext cx="5133975" cy="1046162"/>
            <a:chOff x="1288596" y="1745695"/>
            <a:chExt cx="5027083" cy="1395679"/>
          </a:xfrm>
        </p:grpSpPr>
        <p:sp>
          <p:nvSpPr>
            <p:cNvPr id="48139" name="文本框 33"/>
            <p:cNvSpPr txBox="1"/>
            <p:nvPr/>
          </p:nvSpPr>
          <p:spPr>
            <a:xfrm>
              <a:off x="1322886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腹痛，泄泻，便秘。</a:t>
              </a:r>
            </a:p>
          </p:txBody>
        </p:sp>
        <p:sp>
          <p:nvSpPr>
            <p:cNvPr id="4814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001"/>
              <a:ext cx="4577848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132" name="矩形 22"/>
          <p:cNvSpPr/>
          <p:nvPr/>
        </p:nvSpPr>
        <p:spPr>
          <a:xfrm>
            <a:off x="755650" y="123825"/>
            <a:ext cx="5688013" cy="862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大横*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Dàhéng (SP 15)</a:t>
            </a:r>
          </a:p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足太阴、阴维脉交会穴</a:t>
            </a:r>
          </a:p>
        </p:txBody>
      </p:sp>
      <p:grpSp>
        <p:nvGrpSpPr>
          <p:cNvPr id="48133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48136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8138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8134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3463" y="268288"/>
            <a:ext cx="2987675" cy="4133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文本框 4"/>
          <p:cNvSpPr txBox="1"/>
          <p:nvPr/>
        </p:nvSpPr>
        <p:spPr>
          <a:xfrm>
            <a:off x="6180138" y="2859088"/>
            <a:ext cx="288925" cy="161925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1050" b="1" kern="1200" cap="none" spc="0" normalizeH="0" baseline="0" noProof="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大横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50190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5019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0179" name="组合 32"/>
          <p:cNvGrpSpPr/>
          <p:nvPr/>
        </p:nvGrpSpPr>
        <p:grpSpPr>
          <a:xfrm>
            <a:off x="250825" y="2246313"/>
            <a:ext cx="5099050" cy="1046162"/>
            <a:chOff x="1288596" y="1745695"/>
            <a:chExt cx="4993474" cy="1395679"/>
          </a:xfrm>
        </p:grpSpPr>
        <p:sp>
          <p:nvSpPr>
            <p:cNvPr id="50187" name="文本框 33"/>
            <p:cNvSpPr txBox="1"/>
            <p:nvPr/>
          </p:nvSpPr>
          <p:spPr>
            <a:xfrm>
              <a:off x="1289277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下痢脓血，腹痛，便秘，食不化。</a:t>
              </a:r>
            </a:p>
          </p:txBody>
        </p:sp>
        <p:sp>
          <p:nvSpPr>
            <p:cNvPr id="5018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8001"/>
              <a:ext cx="4578388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0180" name="矩形 22"/>
          <p:cNvSpPr/>
          <p:nvPr/>
        </p:nvSpPr>
        <p:spPr>
          <a:xfrm>
            <a:off x="900113" y="200025"/>
            <a:ext cx="5111750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腹哀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Fùāi (SP 16)</a:t>
            </a:r>
          </a:p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足太阴、阴维脉交会穴</a:t>
            </a:r>
          </a:p>
        </p:txBody>
      </p:sp>
      <p:grpSp>
        <p:nvGrpSpPr>
          <p:cNvPr id="50181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50184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0186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018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063" y="0"/>
            <a:ext cx="3175000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文本框 5"/>
          <p:cNvSpPr txBox="1"/>
          <p:nvPr/>
        </p:nvSpPr>
        <p:spPr>
          <a:xfrm>
            <a:off x="6084888" y="2409825"/>
            <a:ext cx="288925" cy="16192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1050" b="1" kern="1200" cap="none" spc="0" normalizeH="0" baseline="0" noProof="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腹哀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52238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5223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2227" name="组合 32"/>
          <p:cNvGrpSpPr/>
          <p:nvPr/>
        </p:nvGrpSpPr>
        <p:grpSpPr>
          <a:xfrm>
            <a:off x="265113" y="2246313"/>
            <a:ext cx="5099050" cy="1046162"/>
            <a:chOff x="1288596" y="1745695"/>
            <a:chExt cx="4993474" cy="1395679"/>
          </a:xfrm>
        </p:grpSpPr>
        <p:sp>
          <p:nvSpPr>
            <p:cNvPr id="52235" name="文本框 33"/>
            <p:cNvSpPr txBox="1"/>
            <p:nvPr/>
          </p:nvSpPr>
          <p:spPr>
            <a:xfrm>
              <a:off x="1289277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胸满，胁痛。</a:t>
              </a:r>
            </a:p>
          </p:txBody>
        </p:sp>
        <p:sp>
          <p:nvSpPr>
            <p:cNvPr id="5223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8001"/>
              <a:ext cx="4578387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2228" name="矩形 22"/>
          <p:cNvSpPr/>
          <p:nvPr/>
        </p:nvSpPr>
        <p:spPr>
          <a:xfrm>
            <a:off x="900113" y="200025"/>
            <a:ext cx="54721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食窦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Shídòu (SP 17)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2229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52232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2234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斜刺或向外平刺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2230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738" y="735013"/>
            <a:ext cx="3878262" cy="3673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1" name="文本框 6"/>
          <p:cNvSpPr txBox="1"/>
          <p:nvPr/>
        </p:nvSpPr>
        <p:spPr>
          <a:xfrm>
            <a:off x="5795963" y="3292475"/>
            <a:ext cx="360362" cy="214313"/>
          </a:xfrm>
          <a:prstGeom prst="rect">
            <a:avLst/>
          </a:prstGeom>
          <a:solidFill>
            <a:srgbClr val="FFDCAC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食窦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738" y="735013"/>
            <a:ext cx="3878262" cy="3673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4275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54286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5428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276" name="组合 32"/>
          <p:cNvGrpSpPr/>
          <p:nvPr/>
        </p:nvGrpSpPr>
        <p:grpSpPr>
          <a:xfrm>
            <a:off x="250825" y="2092325"/>
            <a:ext cx="5133975" cy="1416050"/>
            <a:chOff x="1288596" y="1745695"/>
            <a:chExt cx="5027083" cy="1888133"/>
          </a:xfrm>
        </p:grpSpPr>
        <p:sp>
          <p:nvSpPr>
            <p:cNvPr id="54283" name="文本框 33"/>
            <p:cNvSpPr txBox="1"/>
            <p:nvPr/>
          </p:nvSpPr>
          <p:spPr>
            <a:xfrm>
              <a:off x="1322886" y="2525807"/>
              <a:ext cx="4992793" cy="11080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胸痛，咳嗽，气喘。 </a:t>
              </a:r>
            </a:p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乳痈。</a:t>
              </a:r>
            </a:p>
          </p:txBody>
        </p:sp>
        <p:sp>
          <p:nvSpPr>
            <p:cNvPr id="54284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651"/>
              <a:ext cx="4577848" cy="2540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4277" name="矩形 22"/>
          <p:cNvSpPr/>
          <p:nvPr/>
        </p:nvSpPr>
        <p:spPr>
          <a:xfrm>
            <a:off x="900113" y="200025"/>
            <a:ext cx="54006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天溪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Tiānxī(SP 18)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4278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54280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4282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54279" name="文本框 5"/>
          <p:cNvSpPr txBox="1"/>
          <p:nvPr/>
        </p:nvSpPr>
        <p:spPr>
          <a:xfrm>
            <a:off x="5795963" y="3092450"/>
            <a:ext cx="368300" cy="214313"/>
          </a:xfrm>
          <a:prstGeom prst="rect">
            <a:avLst/>
          </a:prstGeom>
          <a:solidFill>
            <a:srgbClr val="FFDCAC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天溪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738" y="735013"/>
            <a:ext cx="3878262" cy="3673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6323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652"/>
          </a:xfrm>
        </p:grpSpPr>
        <p:sp>
          <p:nvSpPr>
            <p:cNvPr id="56334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5633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6324" name="组合 32"/>
          <p:cNvGrpSpPr/>
          <p:nvPr/>
        </p:nvGrpSpPr>
        <p:grpSpPr>
          <a:xfrm>
            <a:off x="250825" y="2246313"/>
            <a:ext cx="5133975" cy="1046162"/>
            <a:chOff x="1288596" y="1745695"/>
            <a:chExt cx="5027083" cy="1395679"/>
          </a:xfrm>
        </p:grpSpPr>
        <p:sp>
          <p:nvSpPr>
            <p:cNvPr id="56331" name="文本框 33"/>
            <p:cNvSpPr txBox="1"/>
            <p:nvPr/>
          </p:nvSpPr>
          <p:spPr>
            <a:xfrm>
              <a:off x="1322886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胸胁胀痛引背。</a:t>
              </a:r>
            </a:p>
          </p:txBody>
        </p:sp>
        <p:sp>
          <p:nvSpPr>
            <p:cNvPr id="56332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001"/>
              <a:ext cx="4577848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6325" name="矩形 22"/>
          <p:cNvSpPr/>
          <p:nvPr/>
        </p:nvSpPr>
        <p:spPr>
          <a:xfrm>
            <a:off x="900113" y="200025"/>
            <a:ext cx="64801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胸乡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Xiōngxiāng (SP 19)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6326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56328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6330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56327" name="文本框 5"/>
          <p:cNvSpPr txBox="1"/>
          <p:nvPr/>
        </p:nvSpPr>
        <p:spPr>
          <a:xfrm>
            <a:off x="5788025" y="2859088"/>
            <a:ext cx="368300" cy="215900"/>
          </a:xfrm>
          <a:prstGeom prst="rect">
            <a:avLst/>
          </a:prstGeom>
          <a:solidFill>
            <a:srgbClr val="FFDCAC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胸乡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738" y="735013"/>
            <a:ext cx="3878262" cy="3673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8371" name="组合 16"/>
          <p:cNvGrpSpPr/>
          <p:nvPr/>
        </p:nvGrpSpPr>
        <p:grpSpPr>
          <a:xfrm>
            <a:off x="179388" y="1089025"/>
            <a:ext cx="5111750" cy="1050925"/>
            <a:chOff x="1284179" y="1470132"/>
            <a:chExt cx="4992793" cy="1443652"/>
          </a:xfrm>
        </p:grpSpPr>
        <p:sp>
          <p:nvSpPr>
            <p:cNvPr id="58382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5838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8372" name="组合 32"/>
          <p:cNvGrpSpPr/>
          <p:nvPr/>
        </p:nvGrpSpPr>
        <p:grpSpPr>
          <a:xfrm>
            <a:off x="192088" y="2246313"/>
            <a:ext cx="5100637" cy="1046162"/>
            <a:chOff x="1288596" y="1745695"/>
            <a:chExt cx="4993474" cy="1395679"/>
          </a:xfrm>
        </p:grpSpPr>
        <p:sp>
          <p:nvSpPr>
            <p:cNvPr id="58379" name="文本框 33"/>
            <p:cNvSpPr txBox="1"/>
            <p:nvPr/>
          </p:nvSpPr>
          <p:spPr>
            <a:xfrm>
              <a:off x="1289277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胸胁胀满，气喘，咳唾脓血。</a:t>
              </a:r>
            </a:p>
          </p:txBody>
        </p:sp>
        <p:sp>
          <p:nvSpPr>
            <p:cNvPr id="5838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70" y="2398001"/>
              <a:ext cx="4578517" cy="2541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8373" name="矩形 22"/>
          <p:cNvSpPr/>
          <p:nvPr/>
        </p:nvSpPr>
        <p:spPr>
          <a:xfrm>
            <a:off x="900113" y="200025"/>
            <a:ext cx="63357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周荣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Zhōuróng (SP 20)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8374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58376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8378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58375" name="文本框 5"/>
          <p:cNvSpPr txBox="1"/>
          <p:nvPr/>
        </p:nvSpPr>
        <p:spPr>
          <a:xfrm>
            <a:off x="5810250" y="2646363"/>
            <a:ext cx="360363" cy="215900"/>
          </a:xfrm>
          <a:prstGeom prst="rect">
            <a:avLst/>
          </a:prstGeom>
          <a:solidFill>
            <a:srgbClr val="FFDCAC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周荣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738" y="735013"/>
            <a:ext cx="3878262" cy="3673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0419" name="组合 16"/>
          <p:cNvGrpSpPr/>
          <p:nvPr/>
        </p:nvGrpSpPr>
        <p:grpSpPr>
          <a:xfrm>
            <a:off x="179388" y="1089025"/>
            <a:ext cx="5111750" cy="1050925"/>
            <a:chOff x="1284179" y="1470132"/>
            <a:chExt cx="4992793" cy="1443652"/>
          </a:xfrm>
        </p:grpSpPr>
        <p:sp>
          <p:nvSpPr>
            <p:cNvPr id="60430" name="文本框 27"/>
            <p:cNvSpPr txBox="1"/>
            <p:nvPr/>
          </p:nvSpPr>
          <p:spPr>
            <a:xfrm>
              <a:off x="1284179" y="2279731"/>
              <a:ext cx="4992793" cy="634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肋间隙，当腋中线上。</a:t>
              </a:r>
            </a:p>
          </p:txBody>
        </p:sp>
        <p:sp>
          <p:nvSpPr>
            <p:cNvPr id="6043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754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0420" name="组合 32"/>
          <p:cNvGrpSpPr/>
          <p:nvPr/>
        </p:nvGrpSpPr>
        <p:grpSpPr>
          <a:xfrm>
            <a:off x="192088" y="2317750"/>
            <a:ext cx="5100637" cy="1046163"/>
            <a:chOff x="1288596" y="1745695"/>
            <a:chExt cx="4993474" cy="1395679"/>
          </a:xfrm>
        </p:grpSpPr>
        <p:sp>
          <p:nvSpPr>
            <p:cNvPr id="60427" name="文本框 33"/>
            <p:cNvSpPr txBox="1"/>
            <p:nvPr/>
          </p:nvSpPr>
          <p:spPr>
            <a:xfrm>
              <a:off x="1289277" y="2525807"/>
              <a:ext cx="4992793" cy="61556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胁痛，全身疼痛，四肢倦怠。</a:t>
              </a:r>
            </a:p>
          </p:txBody>
        </p:sp>
        <p:sp>
          <p:nvSpPr>
            <p:cNvPr id="6042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70" y="2398000"/>
              <a:ext cx="4578517" cy="2541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0421" name="矩形 22"/>
          <p:cNvSpPr/>
          <p:nvPr/>
        </p:nvSpPr>
        <p:spPr>
          <a:xfrm>
            <a:off x="900113" y="200025"/>
            <a:ext cx="71278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大包* 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Dàbāo (SP 21)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脾之大络</a:t>
            </a:r>
          </a:p>
        </p:txBody>
      </p:sp>
      <p:grpSp>
        <p:nvGrpSpPr>
          <p:cNvPr id="60422" name="组合 15"/>
          <p:cNvGrpSpPr/>
          <p:nvPr/>
        </p:nvGrpSpPr>
        <p:grpSpPr>
          <a:xfrm>
            <a:off x="179388" y="3546475"/>
            <a:ext cx="4792662" cy="1041400"/>
            <a:chOff x="471488" y="3319463"/>
            <a:chExt cx="4792662" cy="1041102"/>
          </a:xfrm>
        </p:grpSpPr>
        <p:sp>
          <p:nvSpPr>
            <p:cNvPr id="60424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just" defTabSz="914400" eaLnBrk="1">
                <a:lnSpc>
                  <a:spcPct val="14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0426" name="文本框 30"/>
            <p:cNvSpPr txBox="1"/>
            <p:nvPr/>
          </p:nvSpPr>
          <p:spPr>
            <a:xfrm>
              <a:off x="560388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205105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0" fontAlgn="base" hangingPunct="0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defTabSz="914400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60423" name="文本框 5"/>
          <p:cNvSpPr txBox="1"/>
          <p:nvPr/>
        </p:nvSpPr>
        <p:spPr>
          <a:xfrm>
            <a:off x="5795963" y="3438525"/>
            <a:ext cx="388937" cy="215900"/>
          </a:xfrm>
          <a:prstGeom prst="rect">
            <a:avLst/>
          </a:prstGeom>
          <a:solidFill>
            <a:srgbClr val="FFDCAC"/>
          </a:solidFill>
          <a:ln w="9525">
            <a:noFill/>
          </a:ln>
        </p:spPr>
        <p:txBody>
          <a:bodyPr lIns="0" tIns="0" rIns="0" bIns="0">
            <a:spAutoFit/>
          </a:bodyPr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大包</a:t>
            </a:r>
          </a:p>
        </p:txBody>
      </p:sp>
    </p:spTree>
  </p:cSld>
  <p:clrMapOvr>
    <a:masterClrMapping/>
  </p:clrMapOvr>
  <p:transition spd="slow" advTm="300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2074</Words>
  <Application>Microsoft Office PowerPoint</Application>
  <PresentationFormat>全屏显示(16:9)</PresentationFormat>
  <Paragraphs>273</Paragraphs>
  <Slides>29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9" baseType="lpstr">
      <vt:lpstr>等线</vt:lpstr>
      <vt:lpstr>黑体</vt:lpstr>
      <vt:lpstr>华文楷体</vt:lpstr>
      <vt:lpstr>楷体</vt:lpstr>
      <vt:lpstr>宋体</vt:lpstr>
      <vt:lpstr>Arial</vt:lpstr>
      <vt:lpstr>Calibri</vt:lpstr>
      <vt:lpstr>Candara</vt:lpstr>
      <vt:lpstr>Symbol</vt:lpstr>
      <vt:lpstr>波形</vt:lpstr>
      <vt:lpstr>模块6  足太阴经络与腧穴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91</cp:revision>
  <dcterms:created xsi:type="dcterms:W3CDTF">2021-02-28T10:18:00Z</dcterms:created>
  <dcterms:modified xsi:type="dcterms:W3CDTF">2026-04-26T01:45:46Z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81B4897081B74A38B9B915142BFD15F5_13</vt:lpwstr>
  </property>
</Properties>
</file>