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sldIdLst>
    <p:sldId id="305" r:id="rId2"/>
    <p:sldId id="386" r:id="rId3"/>
    <p:sldId id="310" r:id="rId4"/>
    <p:sldId id="315" r:id="rId5"/>
    <p:sldId id="333" r:id="rId6"/>
    <p:sldId id="334" r:id="rId7"/>
    <p:sldId id="322" r:id="rId8"/>
    <p:sldId id="316" r:id="rId9"/>
    <p:sldId id="387" r:id="rId10"/>
    <p:sldId id="337" r:id="rId11"/>
    <p:sldId id="338" r:id="rId12"/>
    <p:sldId id="340" r:id="rId13"/>
    <p:sldId id="341" r:id="rId14"/>
    <p:sldId id="342" r:id="rId15"/>
    <p:sldId id="343" r:id="rId16"/>
    <p:sldId id="345" r:id="rId17"/>
    <p:sldId id="346" r:id="rId18"/>
    <p:sldId id="347" r:id="rId19"/>
    <p:sldId id="348" r:id="rId20"/>
    <p:sldId id="349" r:id="rId21"/>
    <p:sldId id="350" r:id="rId22"/>
    <p:sldId id="351" r:id="rId23"/>
    <p:sldId id="353" r:id="rId24"/>
    <p:sldId id="354" r:id="rId25"/>
    <p:sldId id="355" r:id="rId26"/>
    <p:sldId id="356" r:id="rId27"/>
    <p:sldId id="357" r:id="rId28"/>
    <p:sldId id="358" r:id="rId29"/>
    <p:sldId id="359" r:id="rId30"/>
    <p:sldId id="360" r:id="rId31"/>
    <p:sldId id="361" r:id="rId32"/>
    <p:sldId id="362" r:id="rId33"/>
    <p:sldId id="363" r:id="rId34"/>
    <p:sldId id="364" r:id="rId35"/>
    <p:sldId id="365" r:id="rId36"/>
    <p:sldId id="366" r:id="rId37"/>
    <p:sldId id="367" r:id="rId38"/>
    <p:sldId id="368" r:id="rId39"/>
    <p:sldId id="369" r:id="rId40"/>
    <p:sldId id="370" r:id="rId41"/>
    <p:sldId id="371" r:id="rId42"/>
    <p:sldId id="372" r:id="rId43"/>
    <p:sldId id="373" r:id="rId44"/>
    <p:sldId id="374" r:id="rId45"/>
    <p:sldId id="375" r:id="rId46"/>
    <p:sldId id="376" r:id="rId47"/>
    <p:sldId id="377" r:id="rId48"/>
    <p:sldId id="378" r:id="rId49"/>
    <p:sldId id="379" r:id="rId50"/>
    <p:sldId id="380" r:id="rId51"/>
    <p:sldId id="381" r:id="rId52"/>
    <p:sldId id="382" r:id="rId53"/>
    <p:sldId id="383" r:id="rId54"/>
    <p:sldId id="384" r:id="rId55"/>
    <p:sldId id="385" r:id="rId56"/>
    <p:sldId id="388" r:id="rId57"/>
    <p:sldId id="389" r:id="rId58"/>
  </p:sldIdLst>
  <p:sldSz cx="9144000" cy="5143500" type="screen16x9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ndara" panose="020E0502030303020204" pitchFamily="34" charset="0"/>
        <a:ea typeface="华文楷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2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/>
    <p:restoredTop sz="94660"/>
  </p:normalViewPr>
  <p:slideViewPr>
    <p:cSldViewPr showGuides="1">
      <p:cViewPr varScale="1">
        <p:scale>
          <a:sx n="119" d="100"/>
          <a:sy n="119" d="100"/>
        </p:scale>
        <p:origin x="780" y="92"/>
      </p:cViewPr>
      <p:guideLst>
        <p:guide orient="horz" pos="172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2F4E54B-9FDF-4736-92A2-FFCC3ACA04B4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126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12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536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53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741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174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17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379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399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460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813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481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017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501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22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522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427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542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632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563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837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583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29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6041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604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624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6451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645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6656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665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6861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686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065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706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270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727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475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747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680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768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885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788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39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089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809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294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829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499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849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704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870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909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890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9113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911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931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931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46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9523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952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47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9728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972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9933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993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49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137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13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34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34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547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54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752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75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53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0957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095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54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1161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116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55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/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C879F7B-527A-4A86-A808-1417D7D2CF3D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>
              <a:buNone/>
            </a:pPr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718EF77-1E1B-4167-9A6A-9A5DC1F33C11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718EF77-1E1B-4167-9A6A-9A5DC1F33C11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BAB47EB-095F-4726-9CDB-8832EA1F53EC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>
              <a:buNone/>
            </a:pPr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3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defRPr sz="750" noProof="1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718EF77-1E1B-4167-9A6A-9A5DC1F33C11}" type="datetimeFigureOut">
              <a:rPr kumimoji="0" lang="zh-CN" altLang="en-US" sz="75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defRPr sz="750" noProof="1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ndara" panose="020E0502030303020204" pitchFamily="34" charset="0"/>
              <a:ea typeface="华文楷体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700">
                <a:solidFill>
                  <a:schemeClr val="tx2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</a:rPr>
              <a:t>‹#›</a:t>
            </a:fld>
            <a:endParaRPr lang="zh-CN" altLang="en-US" dirty="0">
              <a:latin typeface="Candara" panose="020E0502030303020204" pitchFamily="34" charset="0"/>
            </a:endParaRPr>
          </a:p>
        </p:txBody>
      </p:sp>
      <p:sp>
        <p:nvSpPr>
          <p:cNvPr id="1031" name="Text Placeholder 2"/>
          <p:cNvSpPr>
            <a:spLocks noGrp="1"/>
          </p:cNvSpPr>
          <p:nvPr>
            <p:ph type="body"/>
          </p:nvPr>
        </p:nvSpPr>
        <p:spPr>
          <a:xfrm>
            <a:off x="457200" y="2006600"/>
            <a:ext cx="8229600" cy="25892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en-US" dirty="0"/>
              <a:t>单击此处编辑母版文本样式</a:t>
            </a:r>
          </a:p>
          <a:p>
            <a:pPr lvl="1"/>
            <a:r>
              <a:rPr lang="en-US" altLang="en-US" dirty="0"/>
              <a:t>第二级</a:t>
            </a:r>
          </a:p>
          <a:p>
            <a:pPr lvl="2"/>
            <a:r>
              <a:rPr lang="en-US" altLang="en-US" dirty="0"/>
              <a:t>第三级</a:t>
            </a:r>
          </a:p>
          <a:p>
            <a:pPr lvl="3"/>
            <a:r>
              <a:rPr lang="en-US" altLang="en-US" dirty="0"/>
              <a:t>第四级</a:t>
            </a:r>
          </a:p>
          <a:p>
            <a:pPr lvl="4"/>
            <a:r>
              <a:rPr lang="en-US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6375" indent="-20637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431800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6413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30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标题 1"/>
          <p:cNvSpPr>
            <a:spLocks noGrp="1"/>
          </p:cNvSpPr>
          <p:nvPr>
            <p:ph type="ctrTitle"/>
          </p:nvPr>
        </p:nvSpPr>
        <p:spPr>
          <a:xfrm>
            <a:off x="-9525" y="1851025"/>
            <a:ext cx="9163050" cy="973138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5 </a:t>
            </a: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足阳明经络与腧穴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7"/>
          <p:cNvSpPr/>
          <p:nvPr/>
        </p:nvSpPr>
        <p:spPr>
          <a:xfrm>
            <a:off x="863600" y="307975"/>
            <a:ext cx="7632700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学习目标</a:t>
            </a:r>
          </a:p>
        </p:txBody>
      </p:sp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863600" y="1190625"/>
            <a:ext cx="8604250" cy="2978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marR="0" indent="-457200" algn="just" defTabSz="914400">
              <a:lnSpc>
                <a:spcPts val="45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1" kern="1200" cap="none" spc="0" normalizeH="0" baseline="0" noProof="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掌握足阳明胃经经络的分布与循行（包括点经）</a:t>
            </a:r>
            <a:endParaRPr kumimoji="0" lang="en-US" altLang="zh-CN" sz="2000" b="1" kern="1200" cap="none" spc="0" normalizeH="0" baseline="0" noProof="0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457200" marR="0" indent="-457200" algn="just" defTabSz="914400">
              <a:lnSpc>
                <a:spcPts val="45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1" kern="1200" cap="none" spc="0" normalizeH="0" baseline="0" noProof="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熟悉足阳明胃经的络脉、经别以及经筋分布与循行</a:t>
            </a:r>
          </a:p>
          <a:p>
            <a:pPr marL="457200" marR="0" indent="-457200" algn="just" defTabSz="914400">
              <a:lnSpc>
                <a:spcPts val="45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1" kern="1200" cap="none" spc="0" normalizeH="0" baseline="0" noProof="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掌握足阳明胃经的经脉病候</a:t>
            </a:r>
            <a:endParaRPr kumimoji="0" lang="en-US" altLang="zh-CN" sz="2000" b="1" kern="1200" cap="none" spc="0" normalizeH="0" baseline="0" noProof="0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457200" marR="0" indent="-457200" algn="just" defTabSz="914400">
              <a:lnSpc>
                <a:spcPts val="45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000" b="1" kern="1200" cap="none" spc="0" normalizeH="0" baseline="0" noProof="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掌握足阳明胃经腧穴及其定位、主治、操作（包括点穴）</a:t>
            </a:r>
          </a:p>
          <a:p>
            <a:pPr marR="0" algn="just" defTabSz="914400">
              <a:lnSpc>
                <a:spcPts val="4500"/>
              </a:lnSpc>
              <a:buClrTx/>
              <a:buSzTx/>
              <a:buFontTx/>
              <a:buNone/>
              <a:defRPr/>
            </a:pPr>
            <a:endParaRPr kumimoji="0" lang="zh-CN" altLang="en-US" sz="2000" b="1" kern="1200" cap="none" spc="0" normalizeH="0" baseline="0" noProof="0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7"/>
          <p:cNvSpPr/>
          <p:nvPr/>
        </p:nvSpPr>
        <p:spPr>
          <a:xfrm>
            <a:off x="1358900" y="409575"/>
            <a:ext cx="6129338" cy="60529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足阳明经络与腧穴</a:t>
            </a:r>
          </a:p>
        </p:txBody>
      </p:sp>
      <p:sp>
        <p:nvSpPr>
          <p:cNvPr id="9219" name="标题 1"/>
          <p:cNvSpPr>
            <a:spLocks noGrp="1"/>
          </p:cNvSpPr>
          <p:nvPr/>
        </p:nvSpPr>
        <p:spPr>
          <a:xfrm>
            <a:off x="866775" y="1857375"/>
            <a:ext cx="7402513" cy="815975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algn="ctr" eaLnBrk="1" hangingPunct="1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足阳明经络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188913" y="3508375"/>
            <a:ext cx="54006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3" name="矩形 10"/>
          <p:cNvSpPr/>
          <p:nvPr/>
        </p:nvSpPr>
        <p:spPr>
          <a:xfrm>
            <a:off x="889000" y="120650"/>
            <a:ext cx="242887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经脉循行</a:t>
            </a:r>
          </a:p>
        </p:txBody>
      </p:sp>
      <p:sp>
        <p:nvSpPr>
          <p:cNvPr id="10244" name="内容占位符 2"/>
          <p:cNvSpPr txBox="1"/>
          <p:nvPr/>
        </p:nvSpPr>
        <p:spPr>
          <a:xfrm>
            <a:off x="114300" y="709613"/>
            <a:ext cx="6878638" cy="296068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《灵枢·经脉》: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胃足阳明之脉，起于鼻，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交頞中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，旁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约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太阳之脉，下循鼻外，入上齿中，还出挟口，环唇，下交承浆，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却循颐后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下廉，出大迎，循颊车，上耳前，过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客主人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，循发际，至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额颅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其支者，从大迎前，下人迎，循喉咙，入缺盆，下膈，属胃，络脾。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其直者，从缺盆下乳内廉，下挟脐，入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气街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中。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其支者，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起于胃口，下循腹里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，下至气街中而合。以下髀关，抵伏兔，下膝膑中，下循胫外廉，下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足跗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，入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中指内间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其支者，下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膝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三寸而别，下入中指外间。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其支者，别跗上，入</a:t>
            </a:r>
            <a:r>
              <a:rPr lang="zh-CN" altLang="zh-CN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大指间</a:t>
            </a:r>
            <a:r>
              <a:rPr lang="zh-CN" altLang="zh-CN" sz="1600" dirty="0">
                <a:latin typeface="楷体" panose="02010609060101010101" pitchFamily="49" charset="-122"/>
                <a:ea typeface="楷体" panose="02010609060101010101" pitchFamily="49" charset="-122"/>
              </a:rPr>
              <a:t>，出其端。</a:t>
            </a:r>
          </a:p>
        </p:txBody>
      </p:sp>
      <p:sp>
        <p:nvSpPr>
          <p:cNvPr id="10245" name="文本框 16"/>
          <p:cNvSpPr txBox="1"/>
          <p:nvPr/>
        </p:nvSpPr>
        <p:spPr>
          <a:xfrm>
            <a:off x="200025" y="3570288"/>
            <a:ext cx="3311525" cy="1331912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交頞中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：頞音遏，指鼻根凹陷处。“交”前原衍“之”字，此据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等删去。</a:t>
            </a: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约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：原作“纳”，此据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等改。此指与足太阳经交会于眼睛。</a:t>
            </a: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却循颐后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：却，退却；颐，下颌部。</a:t>
            </a: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客主人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：即上关穴。</a:t>
            </a: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额颅：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即前额。</a:t>
            </a:r>
            <a:endParaRPr lang="zh-CN" altLang="en-US" sz="10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82988" y="3570288"/>
            <a:ext cx="3313112" cy="1331912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气街：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腹股沟动脉搏动处，此为气冲穴处。</a:t>
            </a:r>
            <a:endParaRPr lang="en-US" altLang="zh-CN" sz="1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起于胃口，下循腹里：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千金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等作“起于胃下口，循腹里”。</a:t>
            </a:r>
            <a:endParaRPr lang="en-US" altLang="zh-CN" sz="1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足跗：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即足背。</a:t>
            </a:r>
            <a:endParaRPr lang="en-US" altLang="zh-CN" sz="1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中指内间：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指中趾与次趾间。“指”通“趾”。</a:t>
            </a:r>
            <a:endParaRPr lang="en-US" altLang="zh-CN" sz="1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膝：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原作廉，据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脉经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000" dirty="0"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改。</a:t>
            </a:r>
            <a:endParaRPr lang="en-US" altLang="zh-CN" sz="10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eaLnBrk="1" hangingPunct="1">
              <a:spcBef>
                <a:spcPts val="200"/>
              </a:spcBef>
            </a:pPr>
            <a:r>
              <a:rPr lang="zh-CN" altLang="en-US" sz="1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大指间：</a:t>
            </a:r>
            <a:r>
              <a:rPr lang="zh-CN" altLang="en-US" sz="1000" dirty="0">
                <a:latin typeface="等线" panose="02010600030101010101" pitchFamily="2" charset="-122"/>
                <a:ea typeface="等线" panose="02010600030101010101" pitchFamily="2" charset="-122"/>
              </a:rPr>
              <a:t>指大趾与次趾之间。</a:t>
            </a:r>
            <a:endParaRPr lang="zh-CN" altLang="en-US" sz="10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pic>
        <p:nvPicPr>
          <p:cNvPr id="10247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988" y="127000"/>
            <a:ext cx="2084387" cy="4775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 txBox="1"/>
          <p:nvPr/>
        </p:nvSpPr>
        <p:spPr>
          <a:xfrm>
            <a:off x="971550" y="268288"/>
            <a:ext cx="2305050" cy="69373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1" name="内容占位符 2"/>
          <p:cNvSpPr txBox="1"/>
          <p:nvPr/>
        </p:nvSpPr>
        <p:spPr>
          <a:xfrm>
            <a:off x="561975" y="744538"/>
            <a:ext cx="7369175" cy="27479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en-US" altLang="zh-CN" dirty="0">
                <a:latin typeface="华文楷体" pitchFamily="2" charset="-122"/>
              </a:rPr>
              <a:t>《</a:t>
            </a:r>
            <a:r>
              <a:rPr lang="zh-CN" altLang="en-US" dirty="0">
                <a:latin typeface="华文楷体" pitchFamily="2" charset="-122"/>
              </a:rPr>
              <a:t>灵枢</a:t>
            </a:r>
            <a:r>
              <a:rPr lang="en-US" altLang="zh-CN" dirty="0">
                <a:latin typeface="华文楷体" pitchFamily="2" charset="-122"/>
              </a:rPr>
              <a:t>·</a:t>
            </a:r>
            <a:r>
              <a:rPr lang="zh-CN" altLang="en-US" dirty="0">
                <a:latin typeface="华文楷体" pitchFamily="2" charset="-122"/>
              </a:rPr>
              <a:t>经脉</a:t>
            </a:r>
            <a:r>
              <a:rPr lang="en-US" altLang="zh-CN" dirty="0">
                <a:latin typeface="华文楷体" pitchFamily="2" charset="-122"/>
              </a:rPr>
              <a:t>》</a:t>
            </a:r>
            <a:r>
              <a:rPr lang="zh-CN" altLang="en-US" dirty="0">
                <a:latin typeface="华文楷体" pitchFamily="2" charset="-122"/>
              </a:rPr>
              <a:t>：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en-US" dirty="0">
                <a:latin typeface="华文楷体" pitchFamily="2" charset="-122"/>
              </a:rPr>
              <a:t>是动则病，洒洒振寒，善伸，数欠，颜黑，病至则恶人与火，闻木声则惕然而惊，心欲动，独闭户塞</a:t>
            </a:r>
            <a:r>
              <a:rPr lang="zh-CN" altLang="en-US" dirty="0">
                <a:solidFill>
                  <a:srgbClr val="C00000"/>
                </a:solidFill>
                <a:latin typeface="华文楷体" pitchFamily="2" charset="-122"/>
              </a:rPr>
              <a:t>牖</a:t>
            </a:r>
            <a:r>
              <a:rPr lang="zh-CN" altLang="en-US" dirty="0">
                <a:latin typeface="华文楷体" pitchFamily="2" charset="-122"/>
              </a:rPr>
              <a:t>而处；甚则欲上高而歌，弃衣而走；</a:t>
            </a:r>
            <a:r>
              <a:rPr lang="zh-CN" altLang="en-US" dirty="0">
                <a:solidFill>
                  <a:srgbClr val="C00000"/>
                </a:solidFill>
                <a:latin typeface="华文楷体" pitchFamily="2" charset="-122"/>
              </a:rPr>
              <a:t>贲响</a:t>
            </a:r>
            <a:r>
              <a:rPr lang="zh-CN" altLang="en-US" dirty="0">
                <a:latin typeface="华文楷体" pitchFamily="2" charset="-122"/>
              </a:rPr>
              <a:t>腹胀，是为</a:t>
            </a:r>
            <a:r>
              <a:rPr lang="zh-CN" altLang="en-US" dirty="0">
                <a:solidFill>
                  <a:srgbClr val="C00000"/>
                </a:solidFill>
                <a:latin typeface="华文楷体" pitchFamily="2" charset="-122"/>
              </a:rPr>
              <a:t>骭厥</a:t>
            </a:r>
            <a:r>
              <a:rPr lang="zh-CN" altLang="en-US" dirty="0">
                <a:latin typeface="华文楷体" pitchFamily="2" charset="-122"/>
              </a:rPr>
              <a:t>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en-US" dirty="0">
                <a:latin typeface="华文楷体" pitchFamily="2" charset="-122"/>
              </a:rPr>
              <a:t>是主血所生病者，狂，疟，</a:t>
            </a:r>
            <a:r>
              <a:rPr lang="zh-CN" altLang="en-US" dirty="0">
                <a:solidFill>
                  <a:srgbClr val="C00000"/>
                </a:solidFill>
                <a:latin typeface="华文楷体" pitchFamily="2" charset="-122"/>
              </a:rPr>
              <a:t>温淫</a:t>
            </a:r>
            <a:r>
              <a:rPr lang="zh-CN" altLang="en-US" dirty="0">
                <a:latin typeface="华文楷体" pitchFamily="2" charset="-122"/>
              </a:rPr>
              <a:t>，汗出，鼽衄，口喎，唇</a:t>
            </a:r>
            <a:r>
              <a:rPr lang="zh-CN" altLang="en-US" dirty="0">
                <a:solidFill>
                  <a:srgbClr val="C00000"/>
                </a:solidFill>
                <a:latin typeface="华文楷体" pitchFamily="2" charset="-122"/>
              </a:rPr>
              <a:t>胗</a:t>
            </a:r>
            <a:r>
              <a:rPr lang="zh-CN" altLang="en-US" dirty="0">
                <a:latin typeface="华文楷体" pitchFamily="2" charset="-122"/>
              </a:rPr>
              <a:t>，颈肿，喉痹，大腹水肿，膝膑肿痛；循膺、乳、气街、股、伏兔、骭外廉、足跗上皆痛，中指不用。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en-US" dirty="0">
                <a:latin typeface="华文楷体" pitchFamily="2" charset="-122"/>
              </a:rPr>
              <a:t>气盛，则身以前皆热，其有余于胃，则消谷善饥，溺色黄；气不足，则身以前皆寒栗，胃中寒则胀满。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603250" y="3492500"/>
            <a:ext cx="55451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3" name="矩形 7"/>
          <p:cNvSpPr/>
          <p:nvPr/>
        </p:nvSpPr>
        <p:spPr>
          <a:xfrm>
            <a:off x="603250" y="3649663"/>
            <a:ext cx="4329113" cy="1168400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牖：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音友，指窗口。</a:t>
            </a:r>
          </a:p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贲响：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当指胸膈肠胃部作响，肠鸣之症均属此。</a:t>
            </a:r>
          </a:p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骭厥：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指足胫部气血阻逆。</a:t>
            </a:r>
          </a:p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温淫：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指热性病症。</a:t>
            </a:r>
          </a:p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胗：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通“疹”。</a:t>
            </a:r>
            <a:endParaRPr lang="zh-CN" altLang="en-US" sz="14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内容占位符 2"/>
          <p:cNvSpPr txBox="1"/>
          <p:nvPr/>
        </p:nvSpPr>
        <p:spPr>
          <a:xfrm>
            <a:off x="323850" y="1419225"/>
            <a:ext cx="6048375" cy="1938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en-US" sz="2400" dirty="0">
                <a:latin typeface="华文楷体" pitchFamily="2" charset="-122"/>
              </a:rPr>
              <a:t>足阳明之别，名曰丰隆，去踝八寸，别走太阴；其别者，循胫骨外廉，上络头项，合诸经之气，下络喉嗌。</a:t>
            </a:r>
          </a:p>
          <a:p>
            <a:pPr eaLnBrk="1" hangingPunct="1">
              <a:spcBef>
                <a:spcPct val="15000"/>
              </a:spcBef>
              <a:buClr>
                <a:schemeClr val="accent1"/>
              </a:buClr>
            </a:pPr>
            <a:r>
              <a:rPr lang="zh-CN" altLang="en-US" sz="2400" dirty="0">
                <a:latin typeface="华文楷体" pitchFamily="2" charset="-122"/>
              </a:rPr>
              <a:t>其病：气逆则喉痹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</a:rPr>
              <a:t>卒瘖</a:t>
            </a:r>
            <a:r>
              <a:rPr lang="zh-CN" altLang="en-US" sz="2400" dirty="0">
                <a:latin typeface="华文楷体" pitchFamily="2" charset="-122"/>
              </a:rPr>
              <a:t>。实则狂癫，虚则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</a:rPr>
              <a:t>足不收，胫枯</a:t>
            </a:r>
            <a:r>
              <a:rPr lang="zh-CN" altLang="en-US" sz="2400" dirty="0">
                <a:latin typeface="华文楷体" pitchFamily="2" charset="-122"/>
              </a:rPr>
              <a:t>。取之所别也。</a:t>
            </a:r>
          </a:p>
        </p:txBody>
      </p:sp>
      <p:sp>
        <p:nvSpPr>
          <p:cNvPr id="13315" name="矩形 2"/>
          <p:cNvSpPr/>
          <p:nvPr/>
        </p:nvSpPr>
        <p:spPr>
          <a:xfrm>
            <a:off x="323850" y="3644900"/>
            <a:ext cx="5138738" cy="828675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卒瘖：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卒，通猝，突然；瘖，失音，音哑。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足不收，胫枯：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指下肢弛缓、松软无力，胫部肌肉萎缩，气血亏虚的见症。</a:t>
            </a:r>
            <a:endParaRPr lang="zh-CN" altLang="en-US" sz="16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417513" y="3521075"/>
            <a:ext cx="56880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7" name="标题 1"/>
          <p:cNvSpPr txBox="1"/>
          <p:nvPr/>
        </p:nvSpPr>
        <p:spPr>
          <a:xfrm>
            <a:off x="1035050" y="288925"/>
            <a:ext cx="2952750" cy="6667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足阳明络脉</a:t>
            </a:r>
          </a:p>
        </p:txBody>
      </p:sp>
      <p:pic>
        <p:nvPicPr>
          <p:cNvPr id="13318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863" y="112713"/>
            <a:ext cx="1885950" cy="434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: 圆角 33"/>
          <p:cNvSpPr/>
          <p:nvPr/>
        </p:nvSpPr>
        <p:spPr>
          <a:xfrm>
            <a:off x="430213" y="1022350"/>
            <a:ext cx="2271713" cy="373063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320" name="文本框 8"/>
          <p:cNvSpPr txBox="1"/>
          <p:nvPr/>
        </p:nvSpPr>
        <p:spPr>
          <a:xfrm>
            <a:off x="0" y="957263"/>
            <a:ext cx="31321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6275" y="1212850"/>
            <a:ext cx="5202238" cy="190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49613" y="2667000"/>
            <a:ext cx="5202238" cy="142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40" name="文本框 1"/>
          <p:cNvSpPr txBox="1"/>
          <p:nvPr/>
        </p:nvSpPr>
        <p:spPr>
          <a:xfrm>
            <a:off x="649288" y="1177925"/>
            <a:ext cx="178752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5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可替换图片</a:t>
            </a:r>
          </a:p>
        </p:txBody>
      </p:sp>
      <p:sp>
        <p:nvSpPr>
          <p:cNvPr id="14341" name="标题 1"/>
          <p:cNvSpPr txBox="1"/>
          <p:nvPr/>
        </p:nvSpPr>
        <p:spPr>
          <a:xfrm>
            <a:off x="900113" y="261938"/>
            <a:ext cx="3930650" cy="6064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足阳明经别</a:t>
            </a:r>
          </a:p>
        </p:txBody>
      </p:sp>
      <p:sp>
        <p:nvSpPr>
          <p:cNvPr id="14342" name="文本框 12"/>
          <p:cNvSpPr txBox="1"/>
          <p:nvPr/>
        </p:nvSpPr>
        <p:spPr>
          <a:xfrm>
            <a:off x="3059113" y="1317625"/>
            <a:ext cx="5324475" cy="119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latin typeface="华文楷体" pitchFamily="2" charset="-122"/>
              </a:rPr>
              <a:t>足阳明之正，上至髀，入于腹里，属胃，散之脾，上通于心，上循咽，出于口，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</a:rPr>
              <a:t>上頞</a:t>
            </a:r>
            <a:r>
              <a:rPr lang="zh-CN" altLang="en-US" sz="2400" dirty="0">
                <a:latin typeface="华文楷体" pitchFamily="2" charset="-122"/>
              </a:rPr>
              <a:t>，还系</a:t>
            </a:r>
            <a:r>
              <a:rPr lang="zh-CN" altLang="en-US" sz="2400" dirty="0">
                <a:solidFill>
                  <a:srgbClr val="FF0000"/>
                </a:solidFill>
                <a:latin typeface="华文楷体" pitchFamily="2" charset="-122"/>
              </a:rPr>
              <a:t>目系</a:t>
            </a:r>
            <a:r>
              <a:rPr lang="zh-CN" altLang="en-US" sz="2400" dirty="0">
                <a:latin typeface="华文楷体" pitchFamily="2" charset="-122"/>
              </a:rPr>
              <a:t>，合于阳明也。</a:t>
            </a:r>
          </a:p>
        </p:txBody>
      </p:sp>
      <p:sp>
        <p:nvSpPr>
          <p:cNvPr id="14343" name="矩形 13"/>
          <p:cNvSpPr/>
          <p:nvPr/>
        </p:nvSpPr>
        <p:spPr>
          <a:xfrm>
            <a:off x="3154363" y="2800350"/>
            <a:ext cx="5324475" cy="582613"/>
          </a:xfrm>
          <a:prstGeom prst="rect">
            <a:avLst/>
          </a:prstGeom>
          <a:solidFill>
            <a:srgbClr val="F0E3D2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上頞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：眼眶下部。</a:t>
            </a:r>
          </a:p>
          <a:p>
            <a:pPr eaLnBrk="1" hangingPunct="1"/>
            <a:r>
              <a:rPr lang="zh-CN" altLang="en-US" sz="1600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目系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：眼后内连于脑的组织。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矩形: 圆角 16"/>
          <p:cNvSpPr/>
          <p:nvPr/>
        </p:nvSpPr>
        <p:spPr>
          <a:xfrm>
            <a:off x="2574925" y="1152525"/>
            <a:ext cx="377825" cy="1590675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·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经别</a:t>
            </a:r>
            <a:endParaRPr kumimoji="0" lang="en-US" altLang="zh-CN" sz="20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楷体" pitchFamily="2" charset="-122"/>
              <a:ea typeface="+mn-ea"/>
              <a:cs typeface="+mn-cs"/>
            </a:endParaRPr>
          </a:p>
        </p:txBody>
      </p:sp>
      <p:pic>
        <p:nvPicPr>
          <p:cNvPr id="14345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50" y="868363"/>
            <a:ext cx="1597025" cy="4221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406400" y="3654425"/>
            <a:ext cx="4670425" cy="1346200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中三指</a:t>
            </a: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：中间三趾之意，即足次趾、中趾及无名趾。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邪</a:t>
            </a: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：通斜。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纲</a:t>
            </a: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：原作“网”，据《太素》、《甲乙》改。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脚跳坚</a:t>
            </a: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：下肢跳动，感觉僵硬不舒适。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     疝：音颓。又作“隤”。因疝气下颓，故名。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口僻</a:t>
            </a:r>
            <a:r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：指口角歪斜。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700" y="2957513"/>
            <a:ext cx="695325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213" y="879475"/>
            <a:ext cx="2271713" cy="371475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6389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0" descr="出版社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138" y="4416425"/>
            <a:ext cx="2505075" cy="38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标题 1"/>
          <p:cNvSpPr txBox="1"/>
          <p:nvPr/>
        </p:nvSpPr>
        <p:spPr>
          <a:xfrm>
            <a:off x="827088" y="209550"/>
            <a:ext cx="3048000" cy="57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足阳明经筋</a:t>
            </a:r>
          </a:p>
        </p:txBody>
      </p:sp>
      <p:sp>
        <p:nvSpPr>
          <p:cNvPr id="16392" name="文本框 11"/>
          <p:cNvSpPr txBox="1"/>
          <p:nvPr/>
        </p:nvSpPr>
        <p:spPr>
          <a:xfrm>
            <a:off x="0" y="814388"/>
            <a:ext cx="31321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en-US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en-US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6393" name="文本框 17"/>
          <p:cNvSpPr txBox="1"/>
          <p:nvPr/>
        </p:nvSpPr>
        <p:spPr>
          <a:xfrm>
            <a:off x="204788" y="1323975"/>
            <a:ext cx="5903912" cy="2306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足阳明之筋，起于</a:t>
            </a:r>
            <a:r>
              <a:rPr lang="zh-CN" altLang="en-US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中三指</a:t>
            </a: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，结于跗上；</a:t>
            </a:r>
            <a:r>
              <a:rPr lang="zh-CN" altLang="en-US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邪</a:t>
            </a: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外加于辅骨，上结于膝外廉；直上结于髀枢；上循胁，属脊。其直者，上循骭，结于膝。其支者，结于外辅骨，合少阳。其直者，上循伏兔，上结于髀，聚于阴器，上腹而布，至缺盆而结。上颈，上挟口，合于頄，下结于鼻，上合于太阳。太阳为目上</a:t>
            </a:r>
            <a:r>
              <a:rPr lang="zh-CN" altLang="en-US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纲</a:t>
            </a: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，阳明为目下纲。其支者，从颊结于耳前。</a:t>
            </a:r>
          </a:p>
          <a:p>
            <a:pPr eaLnBrk="1" hangingPunct="1"/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其病：足中指支，胫转筋，</a:t>
            </a:r>
            <a:r>
              <a:rPr lang="zh-CN" altLang="en-US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脚跳坚</a:t>
            </a: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，伏兔转筋，髀前肿，  疝，腹筋急，引缺盆及颊。卒</a:t>
            </a:r>
            <a:r>
              <a:rPr lang="zh-CN" altLang="en-US" sz="1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口僻</a:t>
            </a: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，急者目不合；热则筋纵、目不开。颊筋有寒则急，引颊移口；有热则筋弛纵，缓不胜收，故僻。</a:t>
            </a:r>
          </a:p>
        </p:txBody>
      </p:sp>
      <p:pic>
        <p:nvPicPr>
          <p:cNvPr id="16394" name="Picture 2" descr="tui疝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4650" y="2851150"/>
            <a:ext cx="192088" cy="217488"/>
          </a:xfrm>
          <a:prstGeom prst="rect">
            <a:avLst/>
          </a:prstGeom>
          <a:noFill/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6395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1450" y="52388"/>
            <a:ext cx="2293938" cy="5038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/>
          <p:nvPr/>
        </p:nvSpPr>
        <p:spPr>
          <a:xfrm>
            <a:off x="863600" y="307975"/>
            <a:ext cx="7632700" cy="60529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足阳明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经络与腧穴</a:t>
            </a:r>
          </a:p>
        </p:txBody>
      </p:sp>
      <p:sp>
        <p:nvSpPr>
          <p:cNvPr id="18435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足阳明腧穴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7"/>
          <p:cNvSpPr/>
          <p:nvPr/>
        </p:nvSpPr>
        <p:spPr>
          <a:xfrm>
            <a:off x="863600" y="307975"/>
            <a:ext cx="46418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第二节  足阳明腧穴</a:t>
            </a:r>
          </a:p>
        </p:txBody>
      </p:sp>
      <p:sp>
        <p:nvSpPr>
          <p:cNvPr id="19459" name="内容占位符 2"/>
          <p:cNvSpPr txBox="1"/>
          <p:nvPr/>
        </p:nvSpPr>
        <p:spPr>
          <a:xfrm>
            <a:off x="390525" y="2805113"/>
            <a:ext cx="5681663" cy="18669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28600" lvl="0" indent="-228600" defTabSz="914400" eaLnBrk="1" hangingPunct="1">
              <a:lnSpc>
                <a:spcPct val="12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承泣、四白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、巨髎、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地仓、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大迎、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颊车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下关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头维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人迎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、水突、气舍、缺盆、气户、库房、屋翳、膺窗、乳中、乳根、不容、承满、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梁门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、关门、太乙、滑肉门、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天枢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、外陵、大巨、水道、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归来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气冲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、髀关、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伏兔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、阴市、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梁丘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犊鼻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足三里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上巨虚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条口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下巨虚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丰隆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解溪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冲阳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、陷谷、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内庭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厉兑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07988" y="1570038"/>
            <a:ext cx="5545138" cy="6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25450" y="4867275"/>
            <a:ext cx="5543550" cy="79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462" name="内容占位符 2"/>
          <p:cNvSpPr txBox="1"/>
          <p:nvPr/>
        </p:nvSpPr>
        <p:spPr>
          <a:xfrm>
            <a:off x="412750" y="1978025"/>
            <a:ext cx="1622425" cy="5381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defTabSz="914400" eaLnBrk="1" hangingPunct="1">
              <a:buSzTx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一侧45穴</a:t>
            </a:r>
          </a:p>
        </p:txBody>
      </p:sp>
      <p:sp>
        <p:nvSpPr>
          <p:cNvPr id="19463" name="矩形 13"/>
          <p:cNvSpPr/>
          <p:nvPr/>
        </p:nvSpPr>
        <p:spPr>
          <a:xfrm>
            <a:off x="2230438" y="1601788"/>
            <a:ext cx="3154362" cy="1198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12穴分布于头面颈部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18穴在胸腹部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1600" dirty="0">
                <a:latin typeface="楷体" panose="02010609060101010101" pitchFamily="49" charset="-122"/>
                <a:ea typeface="楷体" panose="02010609060101010101" pitchFamily="49" charset="-122"/>
              </a:rPr>
              <a:t>15穴在下肢的前外侧面和足部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128838" y="1878013"/>
            <a:ext cx="76200" cy="6365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19465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106363"/>
            <a:ext cx="2960687" cy="482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6" name="矩形 11"/>
          <p:cNvSpPr/>
          <p:nvPr/>
        </p:nvSpPr>
        <p:spPr>
          <a:xfrm>
            <a:off x="390525" y="1058863"/>
            <a:ext cx="17240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Candara" panose="020E0502030303020204" pitchFamily="34" charset="0"/>
              </a:rPr>
              <a:t>腧穴概要：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16"/>
          <p:cNvGrpSpPr/>
          <p:nvPr/>
        </p:nvGrpSpPr>
        <p:grpSpPr>
          <a:xfrm>
            <a:off x="176213" y="892175"/>
            <a:ext cx="5472112" cy="989013"/>
            <a:chOff x="1284179" y="1470132"/>
            <a:chExt cx="4992793" cy="1357504"/>
          </a:xfrm>
        </p:grpSpPr>
        <p:sp>
          <p:nvSpPr>
            <p:cNvPr id="20493" name="文本框 27"/>
            <p:cNvSpPr txBox="1"/>
            <p:nvPr/>
          </p:nvSpPr>
          <p:spPr>
            <a:xfrm>
              <a:off x="1284179" y="2279731"/>
              <a:ext cx="4992793" cy="5479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眼球与眶下缘之间，瞳孔直下。</a:t>
              </a:r>
            </a:p>
          </p:txBody>
        </p:sp>
        <p:sp>
          <p:nvSpPr>
            <p:cNvPr id="20494" name="文本框 28"/>
            <p:cNvSpPr txBox="1"/>
            <p:nvPr/>
          </p:nvSpPr>
          <p:spPr>
            <a:xfrm>
              <a:off x="1315588" y="1470132"/>
              <a:ext cx="2971800" cy="71716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364" y="2237132"/>
              <a:ext cx="481463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483" name="组合 32"/>
          <p:cNvGrpSpPr/>
          <p:nvPr/>
        </p:nvGrpSpPr>
        <p:grpSpPr>
          <a:xfrm>
            <a:off x="169863" y="1793875"/>
            <a:ext cx="6038850" cy="1258888"/>
            <a:chOff x="1288596" y="1742486"/>
            <a:chExt cx="4992793" cy="1678940"/>
          </a:xfrm>
        </p:grpSpPr>
        <p:sp>
          <p:nvSpPr>
            <p:cNvPr id="20490" name="文本框 33"/>
            <p:cNvSpPr txBox="1"/>
            <p:nvPr/>
          </p:nvSpPr>
          <p:spPr>
            <a:xfrm>
              <a:off x="1288596" y="2479086"/>
              <a:ext cx="4992793" cy="9423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目赤肿痛，迎风流泪，夜盲，近视，眼睑瞤动。</a:t>
              </a:r>
            </a:p>
            <a:p>
              <a:pPr eaLnBrk="1" hangingPunct="1"/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口眼喎斜。</a:t>
              </a:r>
            </a:p>
          </p:txBody>
        </p:sp>
        <p:sp>
          <p:nvSpPr>
            <p:cNvPr id="20491" name="文本框 34"/>
            <p:cNvSpPr txBox="1"/>
            <p:nvPr/>
          </p:nvSpPr>
          <p:spPr>
            <a:xfrm>
              <a:off x="1309763" y="1742486"/>
              <a:ext cx="2530686" cy="6959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972" y="2398818"/>
              <a:ext cx="4576727" cy="2540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0484" name="矩形 22"/>
          <p:cNvSpPr/>
          <p:nvPr/>
        </p:nvSpPr>
        <p:spPr>
          <a:xfrm>
            <a:off x="839788" y="174625"/>
            <a:ext cx="8304212" cy="477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承泣*  </a:t>
            </a:r>
            <a:r>
              <a:rPr lang="zh-CN" altLang="en-US" sz="28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Chéngqì</a:t>
            </a:r>
            <a:r>
              <a:rPr lang="zh-CN" altLang="en-US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足阳明、阳蹻、任脉交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会穴</a:t>
            </a:r>
          </a:p>
        </p:txBody>
      </p:sp>
      <p:sp>
        <p:nvSpPr>
          <p:cNvPr id="20485" name="文本框 23"/>
          <p:cNvSpPr txBox="1"/>
          <p:nvPr/>
        </p:nvSpPr>
        <p:spPr>
          <a:xfrm>
            <a:off x="163513" y="2994025"/>
            <a:ext cx="46767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246063" y="3525838"/>
            <a:ext cx="52784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487" name="文本框 30"/>
          <p:cNvSpPr txBox="1"/>
          <p:nvPr/>
        </p:nvSpPr>
        <p:spPr>
          <a:xfrm>
            <a:off x="166688" y="3554413"/>
            <a:ext cx="5691187" cy="1322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嘱患者闭目，医者押手轻轻固定眼球，刺手持针，于眶下缘和眼球之间缓慢直刺0.5～1寸，不宜提插捻转，以防刺破血管引起血肿；</a:t>
            </a:r>
          </a:p>
          <a:p>
            <a:pPr eaLnBrk="1" hangingPunct="1"/>
            <a:r>
              <a:rPr lang="zh-CN" altLang="en-US" sz="20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出针后以棉签按压针孔片刻。慎灸。</a:t>
            </a:r>
          </a:p>
        </p:txBody>
      </p:sp>
      <p:pic>
        <p:nvPicPr>
          <p:cNvPr id="20488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6463" y="555625"/>
            <a:ext cx="2924175" cy="3911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9" name="文本框 17"/>
          <p:cNvSpPr txBox="1"/>
          <p:nvPr/>
        </p:nvSpPr>
        <p:spPr>
          <a:xfrm>
            <a:off x="8470900" y="2290763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承泣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16"/>
          <p:cNvGrpSpPr/>
          <p:nvPr/>
        </p:nvGrpSpPr>
        <p:grpSpPr>
          <a:xfrm>
            <a:off x="400050" y="736600"/>
            <a:ext cx="5734050" cy="1049338"/>
            <a:chOff x="1284179" y="1470132"/>
            <a:chExt cx="4992793" cy="1442133"/>
          </a:xfrm>
        </p:grpSpPr>
        <p:sp>
          <p:nvSpPr>
            <p:cNvPr id="22541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眶下孔处。</a:t>
              </a:r>
            </a:p>
          </p:txBody>
        </p:sp>
        <p:sp>
          <p:nvSpPr>
            <p:cNvPr id="2254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8106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531" name="组合 32"/>
          <p:cNvGrpSpPr/>
          <p:nvPr/>
        </p:nvGrpSpPr>
        <p:grpSpPr>
          <a:xfrm>
            <a:off x="400050" y="1666875"/>
            <a:ext cx="6013450" cy="1749425"/>
            <a:chOff x="1288596" y="1745695"/>
            <a:chExt cx="4992793" cy="2331898"/>
          </a:xfrm>
        </p:grpSpPr>
        <p:sp>
          <p:nvSpPr>
            <p:cNvPr id="22538" name="文本框 33"/>
            <p:cNvSpPr txBox="1"/>
            <p:nvPr/>
          </p:nvSpPr>
          <p:spPr>
            <a:xfrm>
              <a:off x="1288596" y="2479086"/>
              <a:ext cx="4992793" cy="1598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目赤肿痛，目翳，迎风流泪，眼睑瞤动，面痛，面肌抽搐，口眼喎斜。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头痛，眩晕。</a:t>
              </a:r>
            </a:p>
          </p:txBody>
        </p:sp>
        <p:sp>
          <p:nvSpPr>
            <p:cNvPr id="2253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4" y="2397441"/>
              <a:ext cx="4576288" cy="2750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532" name="矩形 22"/>
          <p:cNvSpPr/>
          <p:nvPr/>
        </p:nvSpPr>
        <p:spPr>
          <a:xfrm>
            <a:off x="900113" y="200025"/>
            <a:ext cx="564673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四白*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Sìbái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(ST 2)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3" name="文本框 23"/>
          <p:cNvSpPr txBox="1"/>
          <p:nvPr/>
        </p:nvSpPr>
        <p:spPr>
          <a:xfrm>
            <a:off x="400050" y="3354388"/>
            <a:ext cx="4900613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863" y="3883025"/>
            <a:ext cx="5529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5" name="文本框 30"/>
          <p:cNvSpPr txBox="1"/>
          <p:nvPr/>
        </p:nvSpPr>
        <p:spPr>
          <a:xfrm>
            <a:off x="474663" y="3930650"/>
            <a:ext cx="49006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直刺0.3～0.5寸；或沿皮透刺睛明；或向外上方斜刺0.5寸入眶下孔。</a:t>
            </a:r>
          </a:p>
        </p:txBody>
      </p:sp>
      <p:pic>
        <p:nvPicPr>
          <p:cNvPr id="22536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6963" y="700088"/>
            <a:ext cx="2770187" cy="3705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7" name="文本框 17"/>
          <p:cNvSpPr txBox="1"/>
          <p:nvPr/>
        </p:nvSpPr>
        <p:spPr>
          <a:xfrm>
            <a:off x="8561388" y="2651125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四白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6950" y="635000"/>
            <a:ext cx="2855913" cy="38211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579" name="组合 16"/>
          <p:cNvGrpSpPr/>
          <p:nvPr/>
        </p:nvGrpSpPr>
        <p:grpSpPr>
          <a:xfrm>
            <a:off x="184150" y="736600"/>
            <a:ext cx="5735638" cy="1049338"/>
            <a:chOff x="1284179" y="1470132"/>
            <a:chExt cx="4992793" cy="1442133"/>
          </a:xfrm>
        </p:grpSpPr>
        <p:sp>
          <p:nvSpPr>
            <p:cNvPr id="24589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横平鼻翼下缘，瞳孔直下。</a:t>
              </a:r>
            </a:p>
          </p:txBody>
        </p:sp>
        <p:sp>
          <p:nvSpPr>
            <p:cNvPr id="2459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8106"/>
              <a:ext cx="48159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580" name="组合 32"/>
          <p:cNvGrpSpPr/>
          <p:nvPr/>
        </p:nvGrpSpPr>
        <p:grpSpPr>
          <a:xfrm>
            <a:off x="184150" y="2058988"/>
            <a:ext cx="6013450" cy="1346200"/>
            <a:chOff x="1294802" y="2264218"/>
            <a:chExt cx="4992793" cy="1794549"/>
          </a:xfrm>
        </p:grpSpPr>
        <p:sp>
          <p:nvSpPr>
            <p:cNvPr id="24586" name="文本框 33"/>
            <p:cNvSpPr txBox="1"/>
            <p:nvPr/>
          </p:nvSpPr>
          <p:spPr>
            <a:xfrm>
              <a:off x="1294802" y="2952174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青盲，目视不明，目翳，眼睑瞤动，口眼喎斜，唇颊肿。</a:t>
              </a:r>
            </a:p>
          </p:txBody>
        </p:sp>
        <p:sp>
          <p:nvSpPr>
            <p:cNvPr id="24587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4974" y="2956219"/>
              <a:ext cx="4577606" cy="2539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4581" name="矩形 22"/>
          <p:cNvSpPr/>
          <p:nvPr/>
        </p:nvSpPr>
        <p:spPr>
          <a:xfrm>
            <a:off x="755650" y="233363"/>
            <a:ext cx="7527925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巨髎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Jùliáo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足阳明、阳蹻脉交会穴</a:t>
            </a:r>
            <a:endParaRPr lang="zh-CN" altLang="en-US" sz="1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2" name="文本框 23"/>
          <p:cNvSpPr txBox="1"/>
          <p:nvPr/>
        </p:nvSpPr>
        <p:spPr>
          <a:xfrm>
            <a:off x="147638" y="3984625"/>
            <a:ext cx="4900612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4950" y="4476750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584" name="文本框 30"/>
          <p:cNvSpPr txBox="1"/>
          <p:nvPr/>
        </p:nvSpPr>
        <p:spPr>
          <a:xfrm>
            <a:off x="231775" y="4516438"/>
            <a:ext cx="49006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0.5～0.8寸。</a:t>
            </a:r>
          </a:p>
        </p:txBody>
      </p:sp>
      <p:sp>
        <p:nvSpPr>
          <p:cNvPr id="24585" name="文本框 17"/>
          <p:cNvSpPr txBox="1"/>
          <p:nvPr/>
        </p:nvSpPr>
        <p:spPr>
          <a:xfrm>
            <a:off x="8535988" y="3033713"/>
            <a:ext cx="358775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巨髎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16"/>
          <p:cNvGrpSpPr/>
          <p:nvPr/>
        </p:nvGrpSpPr>
        <p:grpSpPr>
          <a:xfrm>
            <a:off x="400050" y="736600"/>
            <a:ext cx="5734050" cy="1757363"/>
            <a:chOff x="1284179" y="1470132"/>
            <a:chExt cx="4992793" cy="2414857"/>
          </a:xfrm>
        </p:grpSpPr>
        <p:sp>
          <p:nvSpPr>
            <p:cNvPr id="26637" name="文本框 27"/>
            <p:cNvSpPr txBox="1"/>
            <p:nvPr/>
          </p:nvSpPr>
          <p:spPr>
            <a:xfrm>
              <a:off x="1284179" y="2237784"/>
              <a:ext cx="4992793" cy="16472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口角旁开0.4寸(指寸)。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取法：口角旁，在鼻唇沟或鼻唇沟延长线上。</a:t>
              </a:r>
            </a:p>
          </p:txBody>
        </p:sp>
        <p:sp>
          <p:nvSpPr>
            <p:cNvPr id="2663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8000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627" name="组合 32"/>
          <p:cNvGrpSpPr/>
          <p:nvPr/>
        </p:nvGrpSpPr>
        <p:grpSpPr>
          <a:xfrm>
            <a:off x="400050" y="2344738"/>
            <a:ext cx="6054725" cy="1014412"/>
            <a:chOff x="1288596" y="1745695"/>
            <a:chExt cx="5027082" cy="1351312"/>
          </a:xfrm>
        </p:grpSpPr>
        <p:sp>
          <p:nvSpPr>
            <p:cNvPr id="26634" name="文本框 33"/>
            <p:cNvSpPr txBox="1"/>
            <p:nvPr/>
          </p:nvSpPr>
          <p:spPr>
            <a:xfrm>
              <a:off x="1322885" y="2483174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口眼喎斜，语言謇涩，流涎。</a:t>
              </a:r>
            </a:p>
          </p:txBody>
        </p:sp>
        <p:sp>
          <p:nvSpPr>
            <p:cNvPr id="266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5" y="2397032"/>
              <a:ext cx="4576305" cy="2749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628" name="矩形 22"/>
          <p:cNvSpPr/>
          <p:nvPr/>
        </p:nvSpPr>
        <p:spPr>
          <a:xfrm>
            <a:off x="1150938" y="49213"/>
            <a:ext cx="7850187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地仓*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Dìcāng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(ST 4)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足阳明、阳蹻脉交会穴</a:t>
            </a:r>
            <a:endParaRPr lang="zh-CN" altLang="en-US" sz="1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zh-CN" altLang="en-US" sz="1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9" name="文本框 23"/>
          <p:cNvSpPr txBox="1"/>
          <p:nvPr/>
        </p:nvSpPr>
        <p:spPr>
          <a:xfrm>
            <a:off x="387350" y="3246438"/>
            <a:ext cx="4900613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6575" y="3775075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631" name="文本框 30"/>
          <p:cNvSpPr txBox="1"/>
          <p:nvPr/>
        </p:nvSpPr>
        <p:spPr>
          <a:xfrm>
            <a:off x="436563" y="3806825"/>
            <a:ext cx="5697537" cy="82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斜刺或平刺0.5～0.8寸，或向迎香、颊车方向透刺1.0～2.0寸。</a:t>
            </a:r>
          </a:p>
        </p:txBody>
      </p:sp>
      <p:pic>
        <p:nvPicPr>
          <p:cNvPr id="2663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6650" y="769938"/>
            <a:ext cx="2733675" cy="365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3" name="文本框 15"/>
          <p:cNvSpPr txBox="1"/>
          <p:nvPr/>
        </p:nvSpPr>
        <p:spPr>
          <a:xfrm>
            <a:off x="8577263" y="3359150"/>
            <a:ext cx="358775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地仓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6"/>
          <p:cNvGrpSpPr/>
          <p:nvPr/>
        </p:nvGrpSpPr>
        <p:grpSpPr>
          <a:xfrm>
            <a:off x="400050" y="736600"/>
            <a:ext cx="5734050" cy="1419225"/>
            <a:chOff x="1284179" y="1470132"/>
            <a:chExt cx="4992793" cy="1949904"/>
          </a:xfrm>
        </p:grpSpPr>
        <p:sp>
          <p:nvSpPr>
            <p:cNvPr id="28685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下颌角前方，咬肌附着部的前缘凹陷中，面动脉搏动处。</a:t>
              </a:r>
            </a:p>
          </p:txBody>
        </p:sp>
        <p:sp>
          <p:nvSpPr>
            <p:cNvPr id="2868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7879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675" name="组合 32"/>
          <p:cNvGrpSpPr/>
          <p:nvPr/>
        </p:nvGrpSpPr>
        <p:grpSpPr>
          <a:xfrm>
            <a:off x="361950" y="2305050"/>
            <a:ext cx="6013450" cy="1081088"/>
            <a:chOff x="1288596" y="1650022"/>
            <a:chExt cx="4992793" cy="1442898"/>
          </a:xfrm>
        </p:grpSpPr>
        <p:sp>
          <p:nvSpPr>
            <p:cNvPr id="28682" name="文本框 33"/>
            <p:cNvSpPr txBox="1"/>
            <p:nvPr/>
          </p:nvSpPr>
          <p:spPr>
            <a:xfrm>
              <a:off x="1288596" y="2479086"/>
              <a:ext cx="4992793" cy="6138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口眼喎斜，面肌抽搐，口噤，颊肿，齿痛。</a:t>
              </a:r>
            </a:p>
          </p:txBody>
        </p:sp>
        <p:sp>
          <p:nvSpPr>
            <p:cNvPr id="28683" name="文本框 34"/>
            <p:cNvSpPr txBox="1"/>
            <p:nvPr/>
          </p:nvSpPr>
          <p:spPr>
            <a:xfrm>
              <a:off x="1288596" y="1650022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4" y="2397956"/>
              <a:ext cx="4576288" cy="2542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8676" name="矩形 22"/>
          <p:cNvSpPr/>
          <p:nvPr/>
        </p:nvSpPr>
        <p:spPr>
          <a:xfrm>
            <a:off x="900113" y="200025"/>
            <a:ext cx="518160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大迎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Dàyíng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(ST 5)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77" name="文本框 23"/>
          <p:cNvSpPr txBox="1"/>
          <p:nvPr/>
        </p:nvSpPr>
        <p:spPr>
          <a:xfrm>
            <a:off x="328613" y="3505200"/>
            <a:ext cx="4900612" cy="608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77838" y="4106863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679" name="文本框 30"/>
          <p:cNvSpPr txBox="1"/>
          <p:nvPr/>
        </p:nvSpPr>
        <p:spPr>
          <a:xfrm>
            <a:off x="403225" y="4152900"/>
            <a:ext cx="540385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避开动脉直刺0.3～0.5寸，或斜向地仓方向刺。</a:t>
            </a:r>
          </a:p>
        </p:txBody>
      </p:sp>
      <p:pic>
        <p:nvPicPr>
          <p:cNvPr id="2868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1713" y="444500"/>
            <a:ext cx="2955925" cy="3781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1" name="文本框 15"/>
          <p:cNvSpPr txBox="1"/>
          <p:nvPr/>
        </p:nvSpPr>
        <p:spPr>
          <a:xfrm>
            <a:off x="7915275" y="3959225"/>
            <a:ext cx="358775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大迎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6"/>
          <p:cNvGrpSpPr/>
          <p:nvPr/>
        </p:nvGrpSpPr>
        <p:grpSpPr>
          <a:xfrm>
            <a:off x="304800" y="627063"/>
            <a:ext cx="5734050" cy="1789112"/>
            <a:chOff x="1284179" y="1470132"/>
            <a:chExt cx="4992793" cy="2456804"/>
          </a:xfrm>
        </p:grpSpPr>
        <p:sp>
          <p:nvSpPr>
            <p:cNvPr id="30733" name="文本框 27"/>
            <p:cNvSpPr txBox="1"/>
            <p:nvPr/>
          </p:nvSpPr>
          <p:spPr>
            <a:xfrm>
              <a:off x="1284179" y="2279731"/>
              <a:ext cx="4992793" cy="16472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下颌角前上方一横指(中指)。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取法：沿下颌角角平分线上一横指，闭口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咬紧牙时咬肌隆起，放松时按之有凹陷处。</a:t>
              </a:r>
            </a:p>
          </p:txBody>
        </p:sp>
        <p:sp>
          <p:nvSpPr>
            <p:cNvPr id="3073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7475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723" name="组合 32"/>
          <p:cNvGrpSpPr/>
          <p:nvPr/>
        </p:nvGrpSpPr>
        <p:grpSpPr>
          <a:xfrm>
            <a:off x="269875" y="2365375"/>
            <a:ext cx="6086475" cy="1065213"/>
            <a:chOff x="1288596" y="1745695"/>
            <a:chExt cx="5054696" cy="1421336"/>
          </a:xfrm>
        </p:grpSpPr>
        <p:sp>
          <p:nvSpPr>
            <p:cNvPr id="30730" name="文本框 33"/>
            <p:cNvSpPr txBox="1"/>
            <p:nvPr/>
          </p:nvSpPr>
          <p:spPr>
            <a:xfrm>
              <a:off x="1350499" y="2553198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口眼喎斜，齿痛，颊肿，口噤。</a:t>
              </a:r>
            </a:p>
          </p:txBody>
        </p:sp>
        <p:sp>
          <p:nvSpPr>
            <p:cNvPr id="3073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30" y="2398111"/>
              <a:ext cx="4577440" cy="2541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0724" name="矩形 22"/>
          <p:cNvSpPr/>
          <p:nvPr/>
        </p:nvSpPr>
        <p:spPr>
          <a:xfrm>
            <a:off x="804863" y="244475"/>
            <a:ext cx="537686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颊车*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Jiáchē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(ST 6)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5" name="文本框 23"/>
          <p:cNvSpPr txBox="1"/>
          <p:nvPr/>
        </p:nvSpPr>
        <p:spPr>
          <a:xfrm>
            <a:off x="196850" y="3552825"/>
            <a:ext cx="4900613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58775" y="4073525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727" name="文本框 30"/>
          <p:cNvSpPr txBox="1"/>
          <p:nvPr/>
        </p:nvSpPr>
        <p:spPr>
          <a:xfrm>
            <a:off x="282575" y="4121150"/>
            <a:ext cx="5397500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直刺0.3～0.5寸，或向地仓方向透刺1.5～2.0寸。 </a:t>
            </a:r>
          </a:p>
        </p:txBody>
      </p:sp>
      <p:pic>
        <p:nvPicPr>
          <p:cNvPr id="30728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0288" y="539750"/>
            <a:ext cx="2947987" cy="3770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9" name="文本框 15"/>
          <p:cNvSpPr txBox="1"/>
          <p:nvPr/>
        </p:nvSpPr>
        <p:spPr>
          <a:xfrm>
            <a:off x="7605713" y="4060825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颊车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16"/>
          <p:cNvGrpSpPr/>
          <p:nvPr/>
        </p:nvGrpSpPr>
        <p:grpSpPr>
          <a:xfrm>
            <a:off x="161925" y="985838"/>
            <a:ext cx="5734050" cy="1049337"/>
            <a:chOff x="1284179" y="1470132"/>
            <a:chExt cx="4992793" cy="1442133"/>
          </a:xfrm>
        </p:grpSpPr>
        <p:sp>
          <p:nvSpPr>
            <p:cNvPr id="32782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颧弓下缘中央与下颌切迹之间凹陷中。</a:t>
              </a:r>
            </a:p>
          </p:txBody>
        </p:sp>
        <p:sp>
          <p:nvSpPr>
            <p:cNvPr id="3278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8106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2771" name="组合 32"/>
          <p:cNvGrpSpPr/>
          <p:nvPr/>
        </p:nvGrpSpPr>
        <p:grpSpPr>
          <a:xfrm>
            <a:off x="161925" y="1947863"/>
            <a:ext cx="5734050" cy="1804987"/>
            <a:chOff x="1288596" y="1745695"/>
            <a:chExt cx="4776869" cy="2406010"/>
          </a:xfrm>
        </p:grpSpPr>
        <p:sp>
          <p:nvSpPr>
            <p:cNvPr id="32779" name="文本框 33"/>
            <p:cNvSpPr txBox="1"/>
            <p:nvPr/>
          </p:nvSpPr>
          <p:spPr>
            <a:xfrm>
              <a:off x="1350499" y="2553198"/>
              <a:ext cx="4714966" cy="1598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齿痛，颊肿，口眼喎斜，下颌关节脱位。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耳聋，耳鸣。</a:t>
              </a:r>
            </a:p>
          </p:txBody>
        </p:sp>
        <p:sp>
          <p:nvSpPr>
            <p:cNvPr id="3278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9" y="2397455"/>
              <a:ext cx="4578494" cy="2750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2772" name="矩形 22"/>
          <p:cNvSpPr/>
          <p:nvPr/>
        </p:nvSpPr>
        <p:spPr>
          <a:xfrm>
            <a:off x="720725" y="242888"/>
            <a:ext cx="8170863" cy="477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下关* </a:t>
            </a:r>
            <a:r>
              <a:rPr lang="zh-CN" altLang="en-US" sz="32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Xiàguān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7）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足阳明、少阳交会穴</a:t>
            </a:r>
          </a:p>
        </p:txBody>
      </p:sp>
      <p:sp>
        <p:nvSpPr>
          <p:cNvPr id="32773" name="文本框 23"/>
          <p:cNvSpPr txBox="1"/>
          <p:nvPr/>
        </p:nvSpPr>
        <p:spPr>
          <a:xfrm>
            <a:off x="88900" y="3719513"/>
            <a:ext cx="4900613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50825" y="4240213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775" name="文本框 30"/>
          <p:cNvSpPr txBox="1"/>
          <p:nvPr/>
        </p:nvSpPr>
        <p:spPr>
          <a:xfrm>
            <a:off x="174625" y="4287838"/>
            <a:ext cx="49006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直刺或斜刺0.5～1.0寸。 </a:t>
            </a:r>
          </a:p>
        </p:txBody>
      </p:sp>
      <p:pic>
        <p:nvPicPr>
          <p:cNvPr id="3277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900" y="644525"/>
            <a:ext cx="2986088" cy="3819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7" name="矩形 1"/>
          <p:cNvSpPr/>
          <p:nvPr/>
        </p:nvSpPr>
        <p:spPr>
          <a:xfrm>
            <a:off x="9358313" y="488950"/>
            <a:ext cx="512762" cy="3079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en-US" sz="20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下关</a:t>
            </a:r>
          </a:p>
        </p:txBody>
      </p:sp>
      <p:sp>
        <p:nvSpPr>
          <p:cNvPr id="32778" name="文本框 15"/>
          <p:cNvSpPr txBox="1"/>
          <p:nvPr/>
        </p:nvSpPr>
        <p:spPr>
          <a:xfrm>
            <a:off x="7667625" y="649288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下关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9025" y="701675"/>
            <a:ext cx="2927350" cy="37401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4819" name="组合 16"/>
          <p:cNvGrpSpPr/>
          <p:nvPr/>
        </p:nvGrpSpPr>
        <p:grpSpPr>
          <a:xfrm>
            <a:off x="263525" y="1030288"/>
            <a:ext cx="5681663" cy="1052512"/>
            <a:chOff x="1281557" y="1470132"/>
            <a:chExt cx="4992793" cy="1445942"/>
          </a:xfrm>
        </p:grpSpPr>
        <p:sp>
          <p:nvSpPr>
            <p:cNvPr id="34829" name="文本框 27"/>
            <p:cNvSpPr txBox="1"/>
            <p:nvPr/>
          </p:nvSpPr>
          <p:spPr>
            <a:xfrm>
              <a:off x="1281557" y="2283743"/>
              <a:ext cx="4992793" cy="6323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额角发际直上0.5寸，头正中线旁开4.5寸</a:t>
              </a:r>
            </a:p>
          </p:txBody>
        </p:sp>
        <p:sp>
          <p:nvSpPr>
            <p:cNvPr id="34830" name="文本框 28"/>
            <p:cNvSpPr txBox="1"/>
            <p:nvPr/>
          </p:nvSpPr>
          <p:spPr>
            <a:xfrm>
              <a:off x="1315588" y="1470132"/>
              <a:ext cx="2971800" cy="8346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369" y="2237812"/>
              <a:ext cx="481562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820" name="组合 32"/>
          <p:cNvGrpSpPr/>
          <p:nvPr/>
        </p:nvGrpSpPr>
        <p:grpSpPr>
          <a:xfrm>
            <a:off x="230188" y="2116138"/>
            <a:ext cx="5710237" cy="1009650"/>
            <a:chOff x="1288596" y="1745695"/>
            <a:chExt cx="4992793" cy="1347224"/>
          </a:xfrm>
        </p:grpSpPr>
        <p:sp>
          <p:nvSpPr>
            <p:cNvPr id="34826" name="文本框 33"/>
            <p:cNvSpPr txBox="1"/>
            <p:nvPr/>
          </p:nvSpPr>
          <p:spPr>
            <a:xfrm>
              <a:off x="1288596" y="247908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头痛，目痛，流泪，目视不明，眼睑瞤动。</a:t>
              </a:r>
            </a:p>
          </p:txBody>
        </p:sp>
        <p:sp>
          <p:nvSpPr>
            <p:cNvPr id="3482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311" y="2398124"/>
              <a:ext cx="4576380" cy="2541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4821" name="矩形 22"/>
          <p:cNvSpPr/>
          <p:nvPr/>
        </p:nvSpPr>
        <p:spPr>
          <a:xfrm>
            <a:off x="827088" y="242888"/>
            <a:ext cx="8424862" cy="481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头维*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Tóuwéi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8）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足阳明、少阳、阳维交会穴</a:t>
            </a:r>
          </a:p>
        </p:txBody>
      </p:sp>
      <p:sp>
        <p:nvSpPr>
          <p:cNvPr id="34822" name="文本框 23"/>
          <p:cNvSpPr txBox="1"/>
          <p:nvPr/>
        </p:nvSpPr>
        <p:spPr>
          <a:xfrm>
            <a:off x="195263" y="3308350"/>
            <a:ext cx="4652962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95288" y="3838575"/>
            <a:ext cx="52530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824" name="文本框 30"/>
          <p:cNvSpPr txBox="1"/>
          <p:nvPr/>
        </p:nvSpPr>
        <p:spPr>
          <a:xfrm>
            <a:off x="230188" y="3867150"/>
            <a:ext cx="52054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向后平刺0.5～0.8寸或横刺透率谷。</a:t>
            </a:r>
          </a:p>
        </p:txBody>
      </p:sp>
      <p:sp>
        <p:nvSpPr>
          <p:cNvPr id="34825" name="文本框 15"/>
          <p:cNvSpPr txBox="1"/>
          <p:nvPr/>
        </p:nvSpPr>
        <p:spPr>
          <a:xfrm>
            <a:off x="7380288" y="720725"/>
            <a:ext cx="3603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头维</a:t>
            </a:r>
            <a:endParaRPr lang="zh-CN" altLang="en-US" sz="1400" b="1" dirty="0"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6"/>
          <p:cNvGrpSpPr/>
          <p:nvPr/>
        </p:nvGrpSpPr>
        <p:grpSpPr>
          <a:xfrm>
            <a:off x="134938" y="842963"/>
            <a:ext cx="5734050" cy="1419225"/>
            <a:chOff x="1284179" y="1470132"/>
            <a:chExt cx="4992793" cy="1949905"/>
          </a:xfrm>
        </p:grpSpPr>
        <p:sp>
          <p:nvSpPr>
            <p:cNvPr id="36877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横平喉结，胸锁乳突肌前缘，颈总动脉搏动处。</a:t>
              </a:r>
            </a:p>
          </p:txBody>
        </p:sp>
        <p:sp>
          <p:nvSpPr>
            <p:cNvPr id="3687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880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867" name="组合 32"/>
          <p:cNvGrpSpPr/>
          <p:nvPr/>
        </p:nvGrpSpPr>
        <p:grpSpPr>
          <a:xfrm>
            <a:off x="134938" y="2119313"/>
            <a:ext cx="5734050" cy="1803400"/>
            <a:chOff x="1288596" y="1745695"/>
            <a:chExt cx="4776869" cy="2406010"/>
          </a:xfrm>
        </p:grpSpPr>
        <p:sp>
          <p:nvSpPr>
            <p:cNvPr id="36874" name="文本框 33"/>
            <p:cNvSpPr txBox="1"/>
            <p:nvPr/>
          </p:nvSpPr>
          <p:spPr>
            <a:xfrm>
              <a:off x="1350499" y="2553198"/>
              <a:ext cx="4714966" cy="1598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咽喉肿痛，瘰疬，瘿气。</a:t>
              </a:r>
            </a:p>
          </p:txBody>
        </p:sp>
        <p:sp>
          <p:nvSpPr>
            <p:cNvPr id="3687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8" y="2398029"/>
              <a:ext cx="4578494" cy="2541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6868" name="矩形 22"/>
          <p:cNvSpPr/>
          <p:nvPr/>
        </p:nvSpPr>
        <p:spPr>
          <a:xfrm>
            <a:off x="833438" y="295275"/>
            <a:ext cx="8058150" cy="47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人迎*  </a:t>
            </a:r>
            <a:r>
              <a:rPr lang="zh-CN" altLang="en-US" sz="32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Rényíng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9）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足阳明、少阳交会穴</a:t>
            </a:r>
          </a:p>
        </p:txBody>
      </p:sp>
      <p:sp>
        <p:nvSpPr>
          <p:cNvPr id="36869" name="文本框 23"/>
          <p:cNvSpPr txBox="1"/>
          <p:nvPr/>
        </p:nvSpPr>
        <p:spPr>
          <a:xfrm>
            <a:off x="134938" y="3833813"/>
            <a:ext cx="49006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95275" y="4354513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871" name="文本框 30"/>
          <p:cNvSpPr txBox="1"/>
          <p:nvPr/>
        </p:nvSpPr>
        <p:spPr>
          <a:xfrm>
            <a:off x="219075" y="4402138"/>
            <a:ext cx="49006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避开动脉直刺0.3～0.8寸。慎灸。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pic>
        <p:nvPicPr>
          <p:cNvPr id="3687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125" y="995363"/>
            <a:ext cx="3287713" cy="3001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3" name="矩形 2"/>
          <p:cNvSpPr/>
          <p:nvPr/>
        </p:nvSpPr>
        <p:spPr>
          <a:xfrm>
            <a:off x="8366125" y="2941638"/>
            <a:ext cx="36195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人迎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563" y="831850"/>
            <a:ext cx="3743325" cy="3416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8915" name="组合 16"/>
          <p:cNvGrpSpPr/>
          <p:nvPr/>
        </p:nvGrpSpPr>
        <p:grpSpPr>
          <a:xfrm>
            <a:off x="227013" y="804863"/>
            <a:ext cx="5734050" cy="1420812"/>
            <a:chOff x="1284179" y="1470132"/>
            <a:chExt cx="4992793" cy="1949936"/>
          </a:xfrm>
        </p:grpSpPr>
        <p:sp>
          <p:nvSpPr>
            <p:cNvPr id="38925" name="文本框 27"/>
            <p:cNvSpPr txBox="1"/>
            <p:nvPr/>
          </p:nvSpPr>
          <p:spPr>
            <a:xfrm>
              <a:off x="1284179" y="2279731"/>
              <a:ext cx="4992793" cy="11403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胸锁乳突肌的前缘，当人迎与气舍连线的中点。</a:t>
              </a:r>
              <a:endPara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892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6946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8916" name="组合 32"/>
          <p:cNvGrpSpPr/>
          <p:nvPr/>
        </p:nvGrpSpPr>
        <p:grpSpPr>
          <a:xfrm>
            <a:off x="223838" y="2216150"/>
            <a:ext cx="5734050" cy="1435100"/>
            <a:chOff x="1288596" y="1745695"/>
            <a:chExt cx="4776869" cy="1914096"/>
          </a:xfrm>
        </p:grpSpPr>
        <p:sp>
          <p:nvSpPr>
            <p:cNvPr id="38922" name="文本框 33"/>
            <p:cNvSpPr txBox="1"/>
            <p:nvPr/>
          </p:nvSpPr>
          <p:spPr>
            <a:xfrm>
              <a:off x="1350499" y="2553198"/>
              <a:ext cx="4714966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咽喉肿痛，瘰疬，瘿气。</a:t>
              </a:r>
            </a:p>
          </p:txBody>
        </p:sp>
        <p:sp>
          <p:nvSpPr>
            <p:cNvPr id="3892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8" y="2397843"/>
              <a:ext cx="4578494" cy="2540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917" name="矩形 22"/>
          <p:cNvSpPr/>
          <p:nvPr/>
        </p:nvSpPr>
        <p:spPr>
          <a:xfrm>
            <a:off x="828675" y="200025"/>
            <a:ext cx="557212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水突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Shuǐtū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10）</a:t>
            </a:r>
          </a:p>
        </p:txBody>
      </p:sp>
      <p:sp>
        <p:nvSpPr>
          <p:cNvPr id="38918" name="文本框 23"/>
          <p:cNvSpPr txBox="1"/>
          <p:nvPr/>
        </p:nvSpPr>
        <p:spPr>
          <a:xfrm>
            <a:off x="179388" y="3630613"/>
            <a:ext cx="49006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41313" y="4227513"/>
            <a:ext cx="55308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920" name="文本框 30"/>
          <p:cNvSpPr txBox="1"/>
          <p:nvPr/>
        </p:nvSpPr>
        <p:spPr>
          <a:xfrm>
            <a:off x="265113" y="4198938"/>
            <a:ext cx="49006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直刺0.3～0.5寸。</a:t>
            </a:r>
          </a:p>
        </p:txBody>
      </p:sp>
      <p:sp>
        <p:nvSpPr>
          <p:cNvPr id="38921" name="矩形 3"/>
          <p:cNvSpPr/>
          <p:nvPr/>
        </p:nvSpPr>
        <p:spPr>
          <a:xfrm>
            <a:off x="8178800" y="3365500"/>
            <a:ext cx="369888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水突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组合 16"/>
          <p:cNvGrpSpPr/>
          <p:nvPr/>
        </p:nvGrpSpPr>
        <p:grpSpPr>
          <a:xfrm>
            <a:off x="233363" y="627063"/>
            <a:ext cx="5111750" cy="1419225"/>
            <a:chOff x="1284179" y="1470132"/>
            <a:chExt cx="4992793" cy="1949904"/>
          </a:xfrm>
        </p:grpSpPr>
        <p:sp>
          <p:nvSpPr>
            <p:cNvPr id="40973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锁骨上小窝，锁骨胸骨端上缘，胸锁乳突肌胸骨头与锁骨头中间的凹陷中。</a:t>
              </a:r>
            </a:p>
          </p:txBody>
        </p:sp>
        <p:sp>
          <p:nvSpPr>
            <p:cNvPr id="4097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0963" name="组合 32"/>
          <p:cNvGrpSpPr/>
          <p:nvPr/>
        </p:nvGrpSpPr>
        <p:grpSpPr>
          <a:xfrm>
            <a:off x="273050" y="1808163"/>
            <a:ext cx="5164138" cy="1803400"/>
            <a:chOff x="1288596" y="1745695"/>
            <a:chExt cx="5054696" cy="2406010"/>
          </a:xfrm>
        </p:grpSpPr>
        <p:sp>
          <p:nvSpPr>
            <p:cNvPr id="40970" name="文本框 33"/>
            <p:cNvSpPr txBox="1"/>
            <p:nvPr/>
          </p:nvSpPr>
          <p:spPr>
            <a:xfrm>
              <a:off x="1350499" y="2553198"/>
              <a:ext cx="4992793" cy="1598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 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咽喉肿痛，瘰疬，瘿气，颈项强痛。 </a:t>
              </a:r>
            </a:p>
          </p:txBody>
        </p:sp>
        <p:sp>
          <p:nvSpPr>
            <p:cNvPr id="4097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1" y="2398029"/>
              <a:ext cx="4577662" cy="2541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964" name="矩形 22"/>
          <p:cNvSpPr/>
          <p:nvPr/>
        </p:nvSpPr>
        <p:spPr>
          <a:xfrm>
            <a:off x="900113" y="200025"/>
            <a:ext cx="525303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气舍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Qìshě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11）</a:t>
            </a:r>
          </a:p>
        </p:txBody>
      </p:sp>
      <p:sp>
        <p:nvSpPr>
          <p:cNvPr id="40965" name="文本框 23"/>
          <p:cNvSpPr txBox="1"/>
          <p:nvPr/>
        </p:nvSpPr>
        <p:spPr>
          <a:xfrm>
            <a:off x="233363" y="3435350"/>
            <a:ext cx="4367212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00050" y="3967163"/>
            <a:ext cx="49291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967" name="文本框 30"/>
          <p:cNvSpPr txBox="1"/>
          <p:nvPr/>
        </p:nvSpPr>
        <p:spPr>
          <a:xfrm>
            <a:off x="323850" y="4014788"/>
            <a:ext cx="4367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直刺0.3～0.5寸。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pic>
        <p:nvPicPr>
          <p:cNvPr id="40968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350" y="984250"/>
            <a:ext cx="3571875" cy="326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9" name="矩形 4"/>
          <p:cNvSpPr/>
          <p:nvPr/>
        </p:nvSpPr>
        <p:spPr>
          <a:xfrm>
            <a:off x="6919913" y="4086225"/>
            <a:ext cx="4492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气舍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组合 16"/>
          <p:cNvGrpSpPr/>
          <p:nvPr/>
        </p:nvGrpSpPr>
        <p:grpSpPr>
          <a:xfrm>
            <a:off x="447675" y="627063"/>
            <a:ext cx="5111750" cy="1419225"/>
            <a:chOff x="1284179" y="1470132"/>
            <a:chExt cx="4992793" cy="1949904"/>
          </a:xfrm>
        </p:grpSpPr>
        <p:sp>
          <p:nvSpPr>
            <p:cNvPr id="43021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锁骨上大窝，锁骨上缘凹陷中，前中线旁开4寸。</a:t>
              </a:r>
            </a:p>
          </p:txBody>
        </p:sp>
        <p:sp>
          <p:nvSpPr>
            <p:cNvPr id="4302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3011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5"/>
          </a:xfrm>
        </p:grpSpPr>
        <p:sp>
          <p:nvSpPr>
            <p:cNvPr id="43018" name="文本框 33"/>
            <p:cNvSpPr txBox="1"/>
            <p:nvPr/>
          </p:nvSpPr>
          <p:spPr>
            <a:xfrm>
              <a:off x="1322886" y="2525806"/>
              <a:ext cx="4992793" cy="110659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咽喉肿痛，瘰疬，缺盆中痛。</a:t>
              </a:r>
            </a:p>
          </p:txBody>
        </p:sp>
        <p:sp>
          <p:nvSpPr>
            <p:cNvPr id="4301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3012" name="矩形 22"/>
          <p:cNvSpPr/>
          <p:nvPr/>
        </p:nvSpPr>
        <p:spPr>
          <a:xfrm>
            <a:off x="900113" y="200025"/>
            <a:ext cx="56626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缺盆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Quēpén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（ST12）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3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015" name="文本框 30"/>
          <p:cNvSpPr txBox="1"/>
          <p:nvPr/>
        </p:nvSpPr>
        <p:spPr>
          <a:xfrm>
            <a:off x="561975" y="3898900"/>
            <a:ext cx="4611688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直刺或向后背横刺0.3～0.5寸，不可深刺以防刺伤胸膜引起气胸。</a:t>
            </a:r>
          </a:p>
        </p:txBody>
      </p:sp>
      <p:pic>
        <p:nvPicPr>
          <p:cNvPr id="4301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5125" y="1116013"/>
            <a:ext cx="3614738" cy="3141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7" name="矩形 5"/>
          <p:cNvSpPr/>
          <p:nvPr/>
        </p:nvSpPr>
        <p:spPr>
          <a:xfrm>
            <a:off x="5470525" y="1951038"/>
            <a:ext cx="382588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缺盆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组合 16"/>
          <p:cNvGrpSpPr/>
          <p:nvPr/>
        </p:nvGrpSpPr>
        <p:grpSpPr>
          <a:xfrm>
            <a:off x="233363" y="698500"/>
            <a:ext cx="5111750" cy="1050925"/>
            <a:chOff x="1284179" y="1470132"/>
            <a:chExt cx="4992793" cy="1442132"/>
          </a:xfrm>
        </p:grpSpPr>
        <p:sp>
          <p:nvSpPr>
            <p:cNvPr id="45069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锁骨下缘，前正中线旁开4寸。</a:t>
              </a:r>
            </a:p>
          </p:txBody>
        </p:sp>
        <p:sp>
          <p:nvSpPr>
            <p:cNvPr id="4507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694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059" name="组合 32"/>
          <p:cNvGrpSpPr/>
          <p:nvPr/>
        </p:nvGrpSpPr>
        <p:grpSpPr>
          <a:xfrm>
            <a:off x="188913" y="1924050"/>
            <a:ext cx="5133975" cy="1414463"/>
            <a:chOff x="1288596" y="1745695"/>
            <a:chExt cx="5027083" cy="1886704"/>
          </a:xfrm>
        </p:grpSpPr>
        <p:sp>
          <p:nvSpPr>
            <p:cNvPr id="45066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胸痛，胸胁胀满。</a:t>
              </a:r>
            </a:p>
          </p:txBody>
        </p:sp>
        <p:sp>
          <p:nvSpPr>
            <p:cNvPr id="4506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7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060" name="矩形 22"/>
          <p:cNvSpPr/>
          <p:nvPr/>
        </p:nvSpPr>
        <p:spPr>
          <a:xfrm>
            <a:off x="900113" y="200025"/>
            <a:ext cx="485298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气户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Qìhù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（ST13）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061" name="文本框 23"/>
          <p:cNvSpPr txBox="1"/>
          <p:nvPr/>
        </p:nvSpPr>
        <p:spPr>
          <a:xfrm>
            <a:off x="184150" y="3319463"/>
            <a:ext cx="4367213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5083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063" name="文本框 30"/>
          <p:cNvSpPr txBox="1"/>
          <p:nvPr/>
        </p:nvSpPr>
        <p:spPr>
          <a:xfrm>
            <a:off x="274638" y="3898900"/>
            <a:ext cx="46116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斜刺或平刺0.5～0.8寸。</a:t>
            </a:r>
          </a:p>
        </p:txBody>
      </p:sp>
      <p:pic>
        <p:nvPicPr>
          <p:cNvPr id="4506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2888" y="990600"/>
            <a:ext cx="3638550" cy="316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5" name="矩形 1"/>
          <p:cNvSpPr/>
          <p:nvPr/>
        </p:nvSpPr>
        <p:spPr>
          <a:xfrm>
            <a:off x="5354638" y="1998663"/>
            <a:ext cx="346075" cy="2000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3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气户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组合 16"/>
          <p:cNvGrpSpPr/>
          <p:nvPr/>
        </p:nvGrpSpPr>
        <p:grpSpPr>
          <a:xfrm>
            <a:off x="233363" y="927100"/>
            <a:ext cx="5111750" cy="1049338"/>
            <a:chOff x="1284179" y="1470132"/>
            <a:chExt cx="4992793" cy="1442132"/>
          </a:xfrm>
        </p:grpSpPr>
        <p:sp>
          <p:nvSpPr>
            <p:cNvPr id="47117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第1肋间隙，前正中线旁开4寸。</a:t>
              </a:r>
            </a:p>
          </p:txBody>
        </p:sp>
        <p:sp>
          <p:nvSpPr>
            <p:cNvPr id="4711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810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7107" name="组合 32"/>
          <p:cNvGrpSpPr/>
          <p:nvPr/>
        </p:nvGrpSpPr>
        <p:grpSpPr>
          <a:xfrm>
            <a:off x="188913" y="2008188"/>
            <a:ext cx="5133975" cy="1414462"/>
            <a:chOff x="1288596" y="1745695"/>
            <a:chExt cx="5027083" cy="1886704"/>
          </a:xfrm>
        </p:grpSpPr>
        <p:sp>
          <p:nvSpPr>
            <p:cNvPr id="4711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咳嗽，气喘，咳唾脓血。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胸胁胀痛。</a:t>
              </a:r>
            </a:p>
          </p:txBody>
        </p:sp>
        <p:sp>
          <p:nvSpPr>
            <p:cNvPr id="471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7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7108" name="矩形 22"/>
          <p:cNvSpPr/>
          <p:nvPr/>
        </p:nvSpPr>
        <p:spPr>
          <a:xfrm>
            <a:off x="841375" y="134938"/>
            <a:ext cx="5491163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库房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Kùfáng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（ST14）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109" name="文本框 23"/>
          <p:cNvSpPr txBox="1"/>
          <p:nvPr/>
        </p:nvSpPr>
        <p:spPr>
          <a:xfrm>
            <a:off x="184150" y="3332163"/>
            <a:ext cx="4367213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50838" y="38639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111" name="文本框 30"/>
          <p:cNvSpPr txBox="1"/>
          <p:nvPr/>
        </p:nvSpPr>
        <p:spPr>
          <a:xfrm>
            <a:off x="274638" y="3911600"/>
            <a:ext cx="46116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斜刺或平刺0.5～0.8寸。</a:t>
            </a:r>
          </a:p>
        </p:txBody>
      </p:sp>
      <p:pic>
        <p:nvPicPr>
          <p:cNvPr id="4711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325" y="774700"/>
            <a:ext cx="4138613" cy="3594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3" name="矩形 4"/>
          <p:cNvSpPr/>
          <p:nvPr/>
        </p:nvSpPr>
        <p:spPr>
          <a:xfrm>
            <a:off x="4948238" y="2109788"/>
            <a:ext cx="354012" cy="2000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3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库房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组合 16"/>
          <p:cNvGrpSpPr/>
          <p:nvPr/>
        </p:nvGrpSpPr>
        <p:grpSpPr>
          <a:xfrm>
            <a:off x="447675" y="855663"/>
            <a:ext cx="5111750" cy="1049337"/>
            <a:chOff x="1284179" y="1470132"/>
            <a:chExt cx="4992793" cy="1442132"/>
          </a:xfrm>
        </p:grpSpPr>
        <p:sp>
          <p:nvSpPr>
            <p:cNvPr id="49165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第2肋间隙，前正中线旁开4寸。</a:t>
              </a:r>
            </a:p>
          </p:txBody>
        </p:sp>
        <p:sp>
          <p:nvSpPr>
            <p:cNvPr id="4916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9155" name="组合 32"/>
          <p:cNvGrpSpPr/>
          <p:nvPr/>
        </p:nvGrpSpPr>
        <p:grpSpPr>
          <a:xfrm>
            <a:off x="476250" y="2152650"/>
            <a:ext cx="5133975" cy="1414463"/>
            <a:chOff x="1288596" y="1745695"/>
            <a:chExt cx="5027083" cy="1886704"/>
          </a:xfrm>
        </p:grpSpPr>
        <p:sp>
          <p:nvSpPr>
            <p:cNvPr id="49162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胸满，乳痈。</a:t>
              </a:r>
            </a:p>
          </p:txBody>
        </p:sp>
        <p:sp>
          <p:nvSpPr>
            <p:cNvPr id="4916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9156" name="矩形 22"/>
          <p:cNvSpPr/>
          <p:nvPr/>
        </p:nvSpPr>
        <p:spPr>
          <a:xfrm>
            <a:off x="900113" y="200025"/>
            <a:ext cx="510857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屋翳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Wūyì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15）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57" name="文本框 23"/>
          <p:cNvSpPr txBox="1"/>
          <p:nvPr/>
        </p:nvSpPr>
        <p:spPr>
          <a:xfrm>
            <a:off x="471488" y="35480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40798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159" name="文本框 30"/>
          <p:cNvSpPr txBox="1"/>
          <p:nvPr/>
        </p:nvSpPr>
        <p:spPr>
          <a:xfrm>
            <a:off x="561975" y="41275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斜刺或平刺0.5～0.8寸。</a:t>
            </a:r>
          </a:p>
        </p:txBody>
      </p:sp>
      <p:pic>
        <p:nvPicPr>
          <p:cNvPr id="49160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663" y="1003300"/>
            <a:ext cx="3805237" cy="3306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61" name="矩形 4"/>
          <p:cNvSpPr/>
          <p:nvPr/>
        </p:nvSpPr>
        <p:spPr>
          <a:xfrm>
            <a:off x="5153025" y="2432050"/>
            <a:ext cx="396875" cy="2000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3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屋翳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组合 16"/>
          <p:cNvGrpSpPr/>
          <p:nvPr/>
        </p:nvGrpSpPr>
        <p:grpSpPr>
          <a:xfrm>
            <a:off x="233363" y="1071563"/>
            <a:ext cx="5111750" cy="1049337"/>
            <a:chOff x="1284179" y="1470132"/>
            <a:chExt cx="4992793" cy="1442132"/>
          </a:xfrm>
        </p:grpSpPr>
        <p:sp>
          <p:nvSpPr>
            <p:cNvPr id="51213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第3肋间隙，前正中线旁开4寸。</a:t>
              </a:r>
            </a:p>
          </p:txBody>
        </p:sp>
        <p:sp>
          <p:nvSpPr>
            <p:cNvPr id="5121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203" name="组合 32"/>
          <p:cNvGrpSpPr/>
          <p:nvPr/>
        </p:nvGrpSpPr>
        <p:grpSpPr>
          <a:xfrm>
            <a:off x="260350" y="2224088"/>
            <a:ext cx="5135563" cy="1044575"/>
            <a:chOff x="1288596" y="1745695"/>
            <a:chExt cx="5027083" cy="1393944"/>
          </a:xfrm>
        </p:grpSpPr>
        <p:sp>
          <p:nvSpPr>
            <p:cNvPr id="51210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胸满，气喘，乳痈。</a:t>
              </a:r>
            </a:p>
          </p:txBody>
        </p:sp>
        <p:sp>
          <p:nvSpPr>
            <p:cNvPr id="512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179"/>
              <a:ext cx="4576433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1204" name="矩形 22"/>
          <p:cNvSpPr/>
          <p:nvPr/>
        </p:nvSpPr>
        <p:spPr>
          <a:xfrm>
            <a:off x="828675" y="200025"/>
            <a:ext cx="650875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膺窗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Yīngchuāng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16）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05" name="文本框 23"/>
          <p:cNvSpPr txBox="1"/>
          <p:nvPr/>
        </p:nvSpPr>
        <p:spPr>
          <a:xfrm>
            <a:off x="184150" y="3475038"/>
            <a:ext cx="4367213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50838" y="4008438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207" name="文本框 30"/>
          <p:cNvSpPr txBox="1"/>
          <p:nvPr/>
        </p:nvSpPr>
        <p:spPr>
          <a:xfrm>
            <a:off x="274638" y="4056063"/>
            <a:ext cx="46116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斜刺或平刺0.5～0.8寸。</a:t>
            </a:r>
          </a:p>
        </p:txBody>
      </p:sp>
      <p:pic>
        <p:nvPicPr>
          <p:cNvPr id="51208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325" y="803275"/>
            <a:ext cx="4137025" cy="359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9" name="矩形 4"/>
          <p:cNvSpPr/>
          <p:nvPr/>
        </p:nvSpPr>
        <p:spPr>
          <a:xfrm>
            <a:off x="4886325" y="2632075"/>
            <a:ext cx="439738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膺窗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组合 16"/>
          <p:cNvGrpSpPr/>
          <p:nvPr/>
        </p:nvGrpSpPr>
        <p:grpSpPr>
          <a:xfrm>
            <a:off x="304800" y="627063"/>
            <a:ext cx="5111750" cy="1049337"/>
            <a:chOff x="1284179" y="1470132"/>
            <a:chExt cx="4992793" cy="1442132"/>
          </a:xfrm>
        </p:grpSpPr>
        <p:sp>
          <p:nvSpPr>
            <p:cNvPr id="53261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乳头中央。</a:t>
              </a:r>
            </a:p>
          </p:txBody>
        </p:sp>
        <p:sp>
          <p:nvSpPr>
            <p:cNvPr id="5326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3251" name="组合 32"/>
          <p:cNvGrpSpPr/>
          <p:nvPr/>
        </p:nvGrpSpPr>
        <p:grpSpPr>
          <a:xfrm>
            <a:off x="280988" y="1651000"/>
            <a:ext cx="5135562" cy="1784350"/>
            <a:chOff x="1288596" y="1745695"/>
            <a:chExt cx="5027083" cy="2378617"/>
          </a:xfrm>
        </p:grpSpPr>
        <p:sp>
          <p:nvSpPr>
            <p:cNvPr id="53258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癫狂痫。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滞产。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乳痈。</a:t>
              </a:r>
            </a:p>
          </p:txBody>
        </p:sp>
        <p:sp>
          <p:nvSpPr>
            <p:cNvPr id="5325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487"/>
              <a:ext cx="4576433" cy="2751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3252" name="矩形 22"/>
          <p:cNvSpPr/>
          <p:nvPr/>
        </p:nvSpPr>
        <p:spPr>
          <a:xfrm>
            <a:off x="900113" y="200025"/>
            <a:ext cx="603726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乳中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Rǔzhōng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17）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3253" name="文本框 23"/>
          <p:cNvSpPr txBox="1"/>
          <p:nvPr/>
        </p:nvSpPr>
        <p:spPr>
          <a:xfrm>
            <a:off x="255588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22275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255" name="文本框 30"/>
          <p:cNvSpPr txBox="1"/>
          <p:nvPr/>
        </p:nvSpPr>
        <p:spPr>
          <a:xfrm>
            <a:off x="346075" y="3898900"/>
            <a:ext cx="461327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多用作胸腹部穴位的定位标志，</a:t>
            </a:r>
          </a:p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一般不作刺灸。</a:t>
            </a:r>
          </a:p>
        </p:txBody>
      </p:sp>
      <p:pic>
        <p:nvPicPr>
          <p:cNvPr id="5325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275" y="901700"/>
            <a:ext cx="3844925" cy="3341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7" name="矩形 4"/>
          <p:cNvSpPr/>
          <p:nvPr/>
        </p:nvSpPr>
        <p:spPr>
          <a:xfrm>
            <a:off x="5173663" y="2900363"/>
            <a:ext cx="3603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乳中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55309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第5肋间隙，前正中线旁开4寸。</a:t>
              </a:r>
            </a:p>
          </p:txBody>
        </p:sp>
        <p:sp>
          <p:nvSpPr>
            <p:cNvPr id="5531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5299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4"/>
          </a:xfrm>
        </p:grpSpPr>
        <p:sp>
          <p:nvSpPr>
            <p:cNvPr id="55306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咳嗽，气喘，胸满，胸痛。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乳痈，乳癖，乳汁少。</a:t>
              </a:r>
            </a:p>
          </p:txBody>
        </p:sp>
        <p:sp>
          <p:nvSpPr>
            <p:cNvPr id="5530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5300" name="矩形 22"/>
          <p:cNvSpPr/>
          <p:nvPr/>
        </p:nvSpPr>
        <p:spPr>
          <a:xfrm>
            <a:off x="900113" y="200025"/>
            <a:ext cx="548957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乳根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Rǔgēn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（ST 18）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301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303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斜刺或平刺0.5～0.8寸。</a:t>
            </a:r>
          </a:p>
        </p:txBody>
      </p:sp>
      <p:pic>
        <p:nvPicPr>
          <p:cNvPr id="5530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663" y="892175"/>
            <a:ext cx="3867150" cy="335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5" name="矩形 4"/>
          <p:cNvSpPr/>
          <p:nvPr/>
        </p:nvSpPr>
        <p:spPr>
          <a:xfrm>
            <a:off x="5227638" y="3135313"/>
            <a:ext cx="3603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乳根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组合 16"/>
          <p:cNvGrpSpPr/>
          <p:nvPr/>
        </p:nvGrpSpPr>
        <p:grpSpPr>
          <a:xfrm>
            <a:off x="111125" y="627063"/>
            <a:ext cx="5670550" cy="1789112"/>
            <a:chOff x="1284179" y="1470132"/>
            <a:chExt cx="4992793" cy="2456748"/>
          </a:xfrm>
        </p:grpSpPr>
        <p:sp>
          <p:nvSpPr>
            <p:cNvPr id="57357" name="文本框 27"/>
            <p:cNvSpPr txBox="1"/>
            <p:nvPr/>
          </p:nvSpPr>
          <p:spPr>
            <a:xfrm>
              <a:off x="1284179" y="2279731"/>
              <a:ext cx="4992793" cy="16471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脐中上6寸，前正中线旁开2寸。</a:t>
              </a:r>
            </a:p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说明：对于某些肋弓角较狭小的人，</a:t>
              </a:r>
            </a:p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此穴下可能正当肋骨，可采用斜刺的方法。</a:t>
              </a:r>
            </a:p>
          </p:txBody>
        </p:sp>
        <p:sp>
          <p:nvSpPr>
            <p:cNvPr id="57358" name="文本框 28"/>
            <p:cNvSpPr txBox="1"/>
            <p:nvPr/>
          </p:nvSpPr>
          <p:spPr>
            <a:xfrm>
              <a:off x="1315588" y="1470132"/>
              <a:ext cx="2971800" cy="8349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409" y="2237457"/>
              <a:ext cx="459862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7347" name="组合 32"/>
          <p:cNvGrpSpPr/>
          <p:nvPr/>
        </p:nvGrpSpPr>
        <p:grpSpPr>
          <a:xfrm>
            <a:off x="88900" y="2192338"/>
            <a:ext cx="5135563" cy="1416050"/>
            <a:chOff x="1288596" y="1745695"/>
            <a:chExt cx="5027083" cy="1886704"/>
          </a:xfrm>
        </p:grpSpPr>
        <p:sp>
          <p:nvSpPr>
            <p:cNvPr id="5735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腹满，呕吐，食欲不振。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腹痛引背。</a:t>
              </a:r>
            </a:p>
          </p:txBody>
        </p:sp>
        <p:sp>
          <p:nvSpPr>
            <p:cNvPr id="5735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158"/>
              <a:ext cx="4576433" cy="2749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7348" name="矩形 22"/>
          <p:cNvSpPr/>
          <p:nvPr/>
        </p:nvSpPr>
        <p:spPr>
          <a:xfrm>
            <a:off x="900113" y="200025"/>
            <a:ext cx="57261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不容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Bùróng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19）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7349" name="文本框 23"/>
          <p:cNvSpPr txBox="1"/>
          <p:nvPr/>
        </p:nvSpPr>
        <p:spPr>
          <a:xfrm>
            <a:off x="61913" y="3608388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27013" y="4140200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351" name="文本框 30"/>
          <p:cNvSpPr txBox="1"/>
          <p:nvPr/>
        </p:nvSpPr>
        <p:spPr>
          <a:xfrm>
            <a:off x="152400" y="4187825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</a:t>
            </a:r>
          </a:p>
        </p:txBody>
      </p:sp>
      <p:pic>
        <p:nvPicPr>
          <p:cNvPr id="5735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138" y="368300"/>
            <a:ext cx="3008312" cy="4095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3" name="矩形 4"/>
          <p:cNvSpPr/>
          <p:nvPr/>
        </p:nvSpPr>
        <p:spPr>
          <a:xfrm>
            <a:off x="6156325" y="2260600"/>
            <a:ext cx="350838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不容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50800"/>
            <a:ext cx="3206750" cy="4365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395" name="矩形 3"/>
          <p:cNvSpPr/>
          <p:nvPr/>
        </p:nvSpPr>
        <p:spPr>
          <a:xfrm>
            <a:off x="6021388" y="2200275"/>
            <a:ext cx="339725" cy="15398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0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承满</a:t>
            </a:r>
          </a:p>
        </p:txBody>
      </p:sp>
      <p:grpSp>
        <p:nvGrpSpPr>
          <p:cNvPr id="59396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59405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脐中上5寸，前正中线旁开2寸。</a:t>
              </a:r>
            </a:p>
          </p:txBody>
        </p:sp>
        <p:sp>
          <p:nvSpPr>
            <p:cNvPr id="5940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9397" name="组合 32"/>
          <p:cNvGrpSpPr/>
          <p:nvPr/>
        </p:nvGrpSpPr>
        <p:grpSpPr>
          <a:xfrm>
            <a:off x="476250" y="1924050"/>
            <a:ext cx="5133975" cy="1044575"/>
            <a:chOff x="1288596" y="1745695"/>
            <a:chExt cx="5027083" cy="1393944"/>
          </a:xfrm>
        </p:grpSpPr>
        <p:sp>
          <p:nvSpPr>
            <p:cNvPr id="59402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肠鸣，腹痛，腹胀，噎膈，吐血。</a:t>
              </a:r>
            </a:p>
          </p:txBody>
        </p:sp>
        <p:sp>
          <p:nvSpPr>
            <p:cNvPr id="5940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179"/>
              <a:ext cx="457784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9398" name="矩形 22"/>
          <p:cNvSpPr/>
          <p:nvPr/>
        </p:nvSpPr>
        <p:spPr>
          <a:xfrm>
            <a:off x="949325" y="200025"/>
            <a:ext cx="621030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承满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Chéngmǎn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20）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9399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401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123825"/>
            <a:ext cx="3197225" cy="4354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3" name="矩形 4"/>
          <p:cNvSpPr/>
          <p:nvPr/>
        </p:nvSpPr>
        <p:spPr>
          <a:xfrm>
            <a:off x="6000750" y="2400300"/>
            <a:ext cx="354013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梁门</a:t>
            </a:r>
          </a:p>
        </p:txBody>
      </p:sp>
      <p:grpSp>
        <p:nvGrpSpPr>
          <p:cNvPr id="61444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61453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脐中上4寸，前正中线旁开2寸。</a:t>
              </a:r>
            </a:p>
          </p:txBody>
        </p:sp>
        <p:sp>
          <p:nvSpPr>
            <p:cNvPr id="6145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1445" name="组合 32"/>
          <p:cNvGrpSpPr/>
          <p:nvPr/>
        </p:nvGrpSpPr>
        <p:grpSpPr>
          <a:xfrm>
            <a:off x="476250" y="1924050"/>
            <a:ext cx="5133975" cy="1044575"/>
            <a:chOff x="1288596" y="1745695"/>
            <a:chExt cx="5027083" cy="1393944"/>
          </a:xfrm>
        </p:grpSpPr>
        <p:sp>
          <p:nvSpPr>
            <p:cNvPr id="61450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脘腹痞胀，腹痛，泄泻，食欲不振。</a:t>
              </a:r>
            </a:p>
          </p:txBody>
        </p:sp>
        <p:sp>
          <p:nvSpPr>
            <p:cNvPr id="6145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179"/>
              <a:ext cx="457784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1446" name="矩形 22"/>
          <p:cNvSpPr/>
          <p:nvPr/>
        </p:nvSpPr>
        <p:spPr>
          <a:xfrm>
            <a:off x="900113" y="200025"/>
            <a:ext cx="68056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梁门*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Liángmén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21）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447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449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8663" y="4763"/>
            <a:ext cx="3227387" cy="439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1" name="矩形 4"/>
          <p:cNvSpPr/>
          <p:nvPr/>
        </p:nvSpPr>
        <p:spPr>
          <a:xfrm>
            <a:off x="6022975" y="2416175"/>
            <a:ext cx="271463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关门</a:t>
            </a:r>
          </a:p>
        </p:txBody>
      </p:sp>
      <p:grpSp>
        <p:nvGrpSpPr>
          <p:cNvPr id="63492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63501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脐中上3寸，前正中线旁开2寸。</a:t>
              </a:r>
            </a:p>
          </p:txBody>
        </p:sp>
        <p:sp>
          <p:nvSpPr>
            <p:cNvPr id="6350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3493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4"/>
          </a:xfrm>
        </p:grpSpPr>
        <p:sp>
          <p:nvSpPr>
            <p:cNvPr id="63498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腹痛，腹胀，肠鸣，泄泻。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水肿，遗尿。</a:t>
              </a:r>
            </a:p>
          </p:txBody>
        </p:sp>
        <p:sp>
          <p:nvSpPr>
            <p:cNvPr id="6349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3494" name="矩形 22"/>
          <p:cNvSpPr/>
          <p:nvPr/>
        </p:nvSpPr>
        <p:spPr>
          <a:xfrm>
            <a:off x="900113" y="200025"/>
            <a:ext cx="575627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关门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Guānmén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22）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495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497" name="文本框 30"/>
          <p:cNvSpPr txBox="1"/>
          <p:nvPr/>
        </p:nvSpPr>
        <p:spPr>
          <a:xfrm>
            <a:off x="561975" y="3898900"/>
            <a:ext cx="25558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65549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脐中上2寸，前正中线旁开2寸。</a:t>
              </a:r>
            </a:p>
          </p:txBody>
        </p:sp>
        <p:sp>
          <p:nvSpPr>
            <p:cNvPr id="6555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539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4"/>
          </a:xfrm>
        </p:grpSpPr>
        <p:sp>
          <p:nvSpPr>
            <p:cNvPr id="65546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癫痫，吐舌。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腹痛，腹胀，呕吐。</a:t>
              </a:r>
            </a:p>
          </p:txBody>
        </p:sp>
        <p:sp>
          <p:nvSpPr>
            <p:cNvPr id="6554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540" name="矩形 22"/>
          <p:cNvSpPr/>
          <p:nvPr/>
        </p:nvSpPr>
        <p:spPr>
          <a:xfrm>
            <a:off x="900113" y="200025"/>
            <a:ext cx="525938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太乙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Tàiyǐ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23）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541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543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直刺0.8～1.2寸。</a:t>
            </a:r>
          </a:p>
        </p:txBody>
      </p:sp>
      <p:pic>
        <p:nvPicPr>
          <p:cNvPr id="6554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268288"/>
            <a:ext cx="3049588" cy="4156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45" name="矩形 4"/>
          <p:cNvSpPr/>
          <p:nvPr/>
        </p:nvSpPr>
        <p:spPr>
          <a:xfrm>
            <a:off x="6016625" y="2646363"/>
            <a:ext cx="285750" cy="1222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8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太乙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300" y="415925"/>
            <a:ext cx="2914650" cy="3973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7" name="矩形 4"/>
          <p:cNvSpPr/>
          <p:nvPr/>
        </p:nvSpPr>
        <p:spPr>
          <a:xfrm>
            <a:off x="6110288" y="2786063"/>
            <a:ext cx="390525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滑肉门</a:t>
            </a:r>
          </a:p>
        </p:txBody>
      </p:sp>
      <p:grpSp>
        <p:nvGrpSpPr>
          <p:cNvPr id="67588" name="组合 16"/>
          <p:cNvGrpSpPr/>
          <p:nvPr/>
        </p:nvGrpSpPr>
        <p:grpSpPr>
          <a:xfrm>
            <a:off x="361950" y="684213"/>
            <a:ext cx="5111750" cy="1049337"/>
            <a:chOff x="1284179" y="1470132"/>
            <a:chExt cx="4992793" cy="1442132"/>
          </a:xfrm>
        </p:grpSpPr>
        <p:sp>
          <p:nvSpPr>
            <p:cNvPr id="67597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脐中上1寸，前正中线旁开2寸。</a:t>
              </a:r>
            </a:p>
          </p:txBody>
        </p:sp>
        <p:sp>
          <p:nvSpPr>
            <p:cNvPr id="6759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589" name="组合 32"/>
          <p:cNvGrpSpPr/>
          <p:nvPr/>
        </p:nvGrpSpPr>
        <p:grpSpPr>
          <a:xfrm>
            <a:off x="331788" y="1924050"/>
            <a:ext cx="5135562" cy="1414463"/>
            <a:chOff x="1288596" y="1745695"/>
            <a:chExt cx="5027083" cy="1886704"/>
          </a:xfrm>
        </p:grpSpPr>
        <p:sp>
          <p:nvSpPr>
            <p:cNvPr id="6759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癫痫，吐舌。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腹痛，腹胀，呕吐。</a:t>
              </a:r>
            </a:p>
          </p:txBody>
        </p:sp>
        <p:sp>
          <p:nvSpPr>
            <p:cNvPr id="6759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889"/>
              <a:ext cx="4576433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7590" name="矩形 22"/>
          <p:cNvSpPr/>
          <p:nvPr/>
        </p:nvSpPr>
        <p:spPr>
          <a:xfrm>
            <a:off x="712788" y="214313"/>
            <a:ext cx="720725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滑肉门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Huáròumén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24）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7591" name="文本框 23"/>
          <p:cNvSpPr txBox="1"/>
          <p:nvPr/>
        </p:nvSpPr>
        <p:spPr>
          <a:xfrm>
            <a:off x="255588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22275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593" name="文本框 30"/>
          <p:cNvSpPr txBox="1"/>
          <p:nvPr/>
        </p:nvSpPr>
        <p:spPr>
          <a:xfrm>
            <a:off x="346075" y="3898900"/>
            <a:ext cx="2895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直刺0.8～1.2寸。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825" y="446088"/>
            <a:ext cx="2889250" cy="3933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9635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69645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横平脐中，前正中线旁开2寸。</a:t>
              </a:r>
            </a:p>
          </p:txBody>
        </p:sp>
        <p:sp>
          <p:nvSpPr>
            <p:cNvPr id="6964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9636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4"/>
          </a:xfrm>
        </p:grpSpPr>
        <p:sp>
          <p:nvSpPr>
            <p:cNvPr id="69642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腹痛，腹胀，肠鸣，泄泻，便秘。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月经不调，痛经。</a:t>
              </a:r>
            </a:p>
          </p:txBody>
        </p:sp>
        <p:sp>
          <p:nvSpPr>
            <p:cNvPr id="6964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9637" name="矩形 22"/>
          <p:cNvSpPr/>
          <p:nvPr/>
        </p:nvSpPr>
        <p:spPr>
          <a:xfrm>
            <a:off x="871538" y="206375"/>
            <a:ext cx="69929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天枢*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Tiānshū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25）</a:t>
            </a:r>
            <a:r>
              <a:rPr lang="zh-CN" altLang="en-US" sz="1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大肠募穴 </a:t>
            </a:r>
          </a:p>
        </p:txBody>
      </p:sp>
      <p:sp>
        <p:nvSpPr>
          <p:cNvPr id="69638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640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69641" name="矩形 4"/>
          <p:cNvSpPr/>
          <p:nvPr/>
        </p:nvSpPr>
        <p:spPr>
          <a:xfrm>
            <a:off x="6270625" y="2914650"/>
            <a:ext cx="346075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天枢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788" y="50800"/>
            <a:ext cx="3238500" cy="44116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683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71693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脐中下1寸，前正中线旁开2寸。</a:t>
              </a:r>
            </a:p>
          </p:txBody>
        </p:sp>
        <p:sp>
          <p:nvSpPr>
            <p:cNvPr id="7169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1684" name="组合 32"/>
          <p:cNvGrpSpPr/>
          <p:nvPr/>
        </p:nvGrpSpPr>
        <p:grpSpPr>
          <a:xfrm>
            <a:off x="476250" y="1924050"/>
            <a:ext cx="5133975" cy="1044575"/>
            <a:chOff x="1288596" y="1745695"/>
            <a:chExt cx="5027083" cy="1393944"/>
          </a:xfrm>
        </p:grpSpPr>
        <p:sp>
          <p:nvSpPr>
            <p:cNvPr id="71690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腹痛，腹胀。</a:t>
              </a:r>
            </a:p>
          </p:txBody>
        </p:sp>
        <p:sp>
          <p:nvSpPr>
            <p:cNvPr id="7169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179"/>
              <a:ext cx="457784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1685" name="矩形 22"/>
          <p:cNvSpPr/>
          <p:nvPr/>
        </p:nvSpPr>
        <p:spPr>
          <a:xfrm>
            <a:off x="900113" y="200025"/>
            <a:ext cx="5705475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外陵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Wàilíng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26）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686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688" name="文本框 30"/>
          <p:cNvSpPr txBox="1"/>
          <p:nvPr/>
        </p:nvSpPr>
        <p:spPr>
          <a:xfrm>
            <a:off x="561975" y="3898900"/>
            <a:ext cx="31019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71689" name="矩形 4"/>
          <p:cNvSpPr/>
          <p:nvPr/>
        </p:nvSpPr>
        <p:spPr>
          <a:xfrm>
            <a:off x="5983288" y="2987675"/>
            <a:ext cx="231775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外陵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30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73741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脐中下2寸，前正中线旁开2寸。</a:t>
              </a:r>
            </a:p>
          </p:txBody>
        </p:sp>
        <p:sp>
          <p:nvSpPr>
            <p:cNvPr id="7374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3731" name="组合 32"/>
          <p:cNvGrpSpPr/>
          <p:nvPr/>
        </p:nvGrpSpPr>
        <p:grpSpPr>
          <a:xfrm>
            <a:off x="476250" y="1924050"/>
            <a:ext cx="5133975" cy="1414463"/>
            <a:chOff x="1288596" y="1745695"/>
            <a:chExt cx="5027083" cy="1886704"/>
          </a:xfrm>
        </p:grpSpPr>
        <p:sp>
          <p:nvSpPr>
            <p:cNvPr id="73738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腹胀，腹痛。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小便不利，疝气，遗精。</a:t>
              </a:r>
            </a:p>
          </p:txBody>
        </p:sp>
        <p:sp>
          <p:nvSpPr>
            <p:cNvPr id="7373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89"/>
              <a:ext cx="4577848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3732" name="矩形 22"/>
          <p:cNvSpPr/>
          <p:nvPr/>
        </p:nvSpPr>
        <p:spPr>
          <a:xfrm>
            <a:off x="900113" y="200025"/>
            <a:ext cx="56626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大巨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Dàjù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27）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3733" name="文本框 23"/>
          <p:cNvSpPr txBox="1"/>
          <p:nvPr/>
        </p:nvSpPr>
        <p:spPr>
          <a:xfrm>
            <a:off x="471488" y="33194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6588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735" name="文本框 30"/>
          <p:cNvSpPr txBox="1"/>
          <p:nvPr/>
        </p:nvSpPr>
        <p:spPr>
          <a:xfrm>
            <a:off x="561975" y="38989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pic>
        <p:nvPicPr>
          <p:cNvPr id="7373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5513" y="200025"/>
            <a:ext cx="3101975" cy="4227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37" name="矩形 4"/>
          <p:cNvSpPr/>
          <p:nvPr/>
        </p:nvSpPr>
        <p:spPr>
          <a:xfrm>
            <a:off x="6156325" y="3200400"/>
            <a:ext cx="234950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大巨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138" y="123825"/>
            <a:ext cx="3171825" cy="4322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79" name="矩形 4"/>
          <p:cNvSpPr/>
          <p:nvPr/>
        </p:nvSpPr>
        <p:spPr>
          <a:xfrm>
            <a:off x="6056313" y="3382963"/>
            <a:ext cx="268287" cy="138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水道</a:t>
            </a:r>
          </a:p>
        </p:txBody>
      </p:sp>
      <p:grpSp>
        <p:nvGrpSpPr>
          <p:cNvPr id="75780" name="组合 16"/>
          <p:cNvGrpSpPr/>
          <p:nvPr/>
        </p:nvGrpSpPr>
        <p:grpSpPr>
          <a:xfrm>
            <a:off x="447675" y="627063"/>
            <a:ext cx="5111750" cy="1049337"/>
            <a:chOff x="1284179" y="1470132"/>
            <a:chExt cx="4992793" cy="1442132"/>
          </a:xfrm>
        </p:grpSpPr>
        <p:sp>
          <p:nvSpPr>
            <p:cNvPr id="75789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脐中下3寸，前正中线旁开2寸。</a:t>
              </a:r>
            </a:p>
          </p:txBody>
        </p:sp>
        <p:sp>
          <p:nvSpPr>
            <p:cNvPr id="7579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5781" name="组合 32"/>
          <p:cNvGrpSpPr/>
          <p:nvPr/>
        </p:nvGrpSpPr>
        <p:grpSpPr>
          <a:xfrm>
            <a:off x="403225" y="1565275"/>
            <a:ext cx="5135563" cy="1782763"/>
            <a:chOff x="1288596" y="1745695"/>
            <a:chExt cx="5027083" cy="2378617"/>
          </a:xfrm>
        </p:grpSpPr>
        <p:sp>
          <p:nvSpPr>
            <p:cNvPr id="75786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小便不利，小腹胀满，阴中痛，疝气。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痛经，不孕。</a:t>
              </a:r>
            </a:p>
          </p:txBody>
        </p:sp>
        <p:sp>
          <p:nvSpPr>
            <p:cNvPr id="7578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067"/>
              <a:ext cx="4576433" cy="254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5782" name="矩形 22"/>
          <p:cNvSpPr/>
          <p:nvPr/>
        </p:nvSpPr>
        <p:spPr>
          <a:xfrm>
            <a:off x="900113" y="200025"/>
            <a:ext cx="580548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水道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Shuǐdào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28）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5783" name="文本框 23"/>
          <p:cNvSpPr txBox="1"/>
          <p:nvPr/>
        </p:nvSpPr>
        <p:spPr>
          <a:xfrm>
            <a:off x="398463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65150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785" name="文本框 30"/>
          <p:cNvSpPr txBox="1"/>
          <p:nvPr/>
        </p:nvSpPr>
        <p:spPr>
          <a:xfrm>
            <a:off x="488950" y="38989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0575" y="123825"/>
            <a:ext cx="3155950" cy="4300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7827" name="矩形 4"/>
          <p:cNvSpPr/>
          <p:nvPr/>
        </p:nvSpPr>
        <p:spPr>
          <a:xfrm>
            <a:off x="6018213" y="3521075"/>
            <a:ext cx="280987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归来</a:t>
            </a:r>
          </a:p>
        </p:txBody>
      </p:sp>
      <p:grpSp>
        <p:nvGrpSpPr>
          <p:cNvPr id="77828" name="组合 16"/>
          <p:cNvGrpSpPr/>
          <p:nvPr/>
        </p:nvGrpSpPr>
        <p:grpSpPr>
          <a:xfrm>
            <a:off x="376238" y="627063"/>
            <a:ext cx="5111750" cy="1049337"/>
            <a:chOff x="1284179" y="1470132"/>
            <a:chExt cx="4992793" cy="1442132"/>
          </a:xfrm>
        </p:grpSpPr>
        <p:sp>
          <p:nvSpPr>
            <p:cNvPr id="77837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脐中下4寸，前正中线旁开2寸。</a:t>
              </a:r>
            </a:p>
          </p:txBody>
        </p:sp>
        <p:sp>
          <p:nvSpPr>
            <p:cNvPr id="7783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7829" name="组合 32"/>
          <p:cNvGrpSpPr/>
          <p:nvPr/>
        </p:nvGrpSpPr>
        <p:grpSpPr>
          <a:xfrm>
            <a:off x="331788" y="1924050"/>
            <a:ext cx="5135562" cy="1414463"/>
            <a:chOff x="1288596" y="1745695"/>
            <a:chExt cx="5027083" cy="1886704"/>
          </a:xfrm>
        </p:grpSpPr>
        <p:sp>
          <p:nvSpPr>
            <p:cNvPr id="778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少腹疼痛，疝气。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妇人阴冷、肿痛，月经不调。</a:t>
              </a:r>
            </a:p>
          </p:txBody>
        </p:sp>
        <p:sp>
          <p:nvSpPr>
            <p:cNvPr id="778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889"/>
              <a:ext cx="4576433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7830" name="矩形 22"/>
          <p:cNvSpPr/>
          <p:nvPr/>
        </p:nvSpPr>
        <p:spPr>
          <a:xfrm>
            <a:off x="842963" y="200025"/>
            <a:ext cx="62087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归来*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Guīlái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（ST 29）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7831" name="文本框 23"/>
          <p:cNvSpPr txBox="1"/>
          <p:nvPr/>
        </p:nvSpPr>
        <p:spPr>
          <a:xfrm>
            <a:off x="327025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93713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833" name="文本框 30"/>
          <p:cNvSpPr txBox="1"/>
          <p:nvPr/>
        </p:nvSpPr>
        <p:spPr>
          <a:xfrm>
            <a:off x="417513" y="38989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图片 8"/>
          <p:cNvPicPr>
            <a:picLocks noChangeAspect="1"/>
          </p:cNvPicPr>
          <p:nvPr/>
        </p:nvPicPr>
        <p:blipFill>
          <a:blip r:embed="rId3"/>
          <a:srcRect t="5711"/>
          <a:stretch>
            <a:fillRect/>
          </a:stretch>
        </p:blipFill>
        <p:spPr>
          <a:xfrm>
            <a:off x="6203950" y="647700"/>
            <a:ext cx="2940050" cy="3778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75" name="矩形 4"/>
          <p:cNvSpPr/>
          <p:nvPr/>
        </p:nvSpPr>
        <p:spPr>
          <a:xfrm>
            <a:off x="6348413" y="3733800"/>
            <a:ext cx="239712" cy="13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9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气冲</a:t>
            </a:r>
          </a:p>
        </p:txBody>
      </p:sp>
      <p:grpSp>
        <p:nvGrpSpPr>
          <p:cNvPr id="79876" name="组合 16"/>
          <p:cNvGrpSpPr/>
          <p:nvPr/>
        </p:nvGrpSpPr>
        <p:grpSpPr>
          <a:xfrm>
            <a:off x="304800" y="1131888"/>
            <a:ext cx="5111750" cy="1419225"/>
            <a:chOff x="1284179" y="1470132"/>
            <a:chExt cx="4992793" cy="1949904"/>
          </a:xfrm>
        </p:grpSpPr>
        <p:sp>
          <p:nvSpPr>
            <p:cNvPr id="79885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耻骨联合上缘，前正中线旁开2寸，动脉搏动处。</a:t>
              </a:r>
            </a:p>
          </p:txBody>
        </p:sp>
        <p:sp>
          <p:nvSpPr>
            <p:cNvPr id="7988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9877" name="组合 32"/>
          <p:cNvGrpSpPr/>
          <p:nvPr/>
        </p:nvGrpSpPr>
        <p:grpSpPr>
          <a:xfrm>
            <a:off x="260350" y="2427288"/>
            <a:ext cx="5135563" cy="1046162"/>
            <a:chOff x="1288596" y="1745695"/>
            <a:chExt cx="5027083" cy="1393944"/>
          </a:xfrm>
        </p:grpSpPr>
        <p:sp>
          <p:nvSpPr>
            <p:cNvPr id="79882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疝气，月经不调，不孕。</a:t>
              </a:r>
            </a:p>
          </p:txBody>
        </p:sp>
        <p:sp>
          <p:nvSpPr>
            <p:cNvPr id="7988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190"/>
              <a:ext cx="4576433" cy="2749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9878" name="矩形 22"/>
          <p:cNvSpPr/>
          <p:nvPr/>
        </p:nvSpPr>
        <p:spPr>
          <a:xfrm>
            <a:off x="771525" y="282575"/>
            <a:ext cx="8480425" cy="481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3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气冲*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Qìchōng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30）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足阳明、冲脉交会穴 </a:t>
            </a:r>
          </a:p>
        </p:txBody>
      </p:sp>
      <p:sp>
        <p:nvSpPr>
          <p:cNvPr id="79879" name="文本框 23"/>
          <p:cNvSpPr txBox="1"/>
          <p:nvPr/>
        </p:nvSpPr>
        <p:spPr>
          <a:xfrm>
            <a:off x="255588" y="3536950"/>
            <a:ext cx="4368800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22275" y="4068763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881" name="文本框 30"/>
          <p:cNvSpPr txBox="1"/>
          <p:nvPr/>
        </p:nvSpPr>
        <p:spPr>
          <a:xfrm>
            <a:off x="346075" y="4116388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直刺0.5～1.0寸。不宜灸。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938" y="22225"/>
            <a:ext cx="1925637" cy="44402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1923" name="组合 16"/>
          <p:cNvGrpSpPr/>
          <p:nvPr/>
        </p:nvGrpSpPr>
        <p:grpSpPr>
          <a:xfrm>
            <a:off x="488950" y="774700"/>
            <a:ext cx="5959475" cy="1420813"/>
            <a:chOff x="1284179" y="1470132"/>
            <a:chExt cx="4992793" cy="1951323"/>
          </a:xfrm>
        </p:grpSpPr>
        <p:sp>
          <p:nvSpPr>
            <p:cNvPr id="81933" name="文本框 27"/>
            <p:cNvSpPr txBox="1"/>
            <p:nvPr/>
          </p:nvSpPr>
          <p:spPr>
            <a:xfrm>
              <a:off x="1284179" y="2279730"/>
              <a:ext cx="4992793" cy="1141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当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髂前上棘与髌底外侧端的连线上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，屈股时，平会阴，居缝匠肌外侧凹陷中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8193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78" y="2237579"/>
              <a:ext cx="459778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1924" name="组合 32"/>
          <p:cNvGrpSpPr/>
          <p:nvPr/>
        </p:nvGrpSpPr>
        <p:grpSpPr>
          <a:xfrm>
            <a:off x="515938" y="2071688"/>
            <a:ext cx="5135562" cy="1044575"/>
            <a:chOff x="1288596" y="1745695"/>
            <a:chExt cx="5027083" cy="1393944"/>
          </a:xfrm>
        </p:grpSpPr>
        <p:sp>
          <p:nvSpPr>
            <p:cNvPr id="81930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下肢痿痹、屈伸不利。</a:t>
              </a:r>
            </a:p>
          </p:txBody>
        </p:sp>
        <p:sp>
          <p:nvSpPr>
            <p:cNvPr id="8193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179"/>
              <a:ext cx="4576433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1925" name="矩形 22"/>
          <p:cNvSpPr/>
          <p:nvPr/>
        </p:nvSpPr>
        <p:spPr>
          <a:xfrm>
            <a:off x="900113" y="200025"/>
            <a:ext cx="55483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髀关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Bìguān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31）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1926" name="文本框 23"/>
          <p:cNvSpPr txBox="1"/>
          <p:nvPr/>
        </p:nvSpPr>
        <p:spPr>
          <a:xfrm>
            <a:off x="439738" y="3322638"/>
            <a:ext cx="4368800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6425" y="3856038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928" name="文本框 30"/>
          <p:cNvSpPr txBox="1"/>
          <p:nvPr/>
        </p:nvSpPr>
        <p:spPr>
          <a:xfrm>
            <a:off x="530225" y="3903663"/>
            <a:ext cx="4613275" cy="82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直刺1.0～2.0寸，局部酸胀，或酸胀感向膝部传导。</a:t>
            </a:r>
          </a:p>
        </p:txBody>
      </p:sp>
      <p:sp>
        <p:nvSpPr>
          <p:cNvPr id="81929" name="矩形 1"/>
          <p:cNvSpPr/>
          <p:nvPr/>
        </p:nvSpPr>
        <p:spPr>
          <a:xfrm>
            <a:off x="6626225" y="1363663"/>
            <a:ext cx="3222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髀关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0" name="组合 16"/>
          <p:cNvGrpSpPr/>
          <p:nvPr/>
        </p:nvGrpSpPr>
        <p:grpSpPr>
          <a:xfrm>
            <a:off x="561975" y="855663"/>
            <a:ext cx="5111750" cy="1420812"/>
            <a:chOff x="1284179" y="1470132"/>
            <a:chExt cx="4992793" cy="1951323"/>
          </a:xfrm>
        </p:grpSpPr>
        <p:sp>
          <p:nvSpPr>
            <p:cNvPr id="83981" name="文本框 27"/>
            <p:cNvSpPr txBox="1"/>
            <p:nvPr/>
          </p:nvSpPr>
          <p:spPr>
            <a:xfrm>
              <a:off x="1284179" y="2279730"/>
              <a:ext cx="4992793" cy="1141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当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髂前上棘与髌底外侧端的连线上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髌底上6寸。</a:t>
              </a:r>
            </a:p>
          </p:txBody>
        </p:sp>
        <p:sp>
          <p:nvSpPr>
            <p:cNvPr id="8398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580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3971" name="组合 32"/>
          <p:cNvGrpSpPr/>
          <p:nvPr/>
        </p:nvGrpSpPr>
        <p:grpSpPr>
          <a:xfrm>
            <a:off x="590550" y="2152650"/>
            <a:ext cx="5133975" cy="1044575"/>
            <a:chOff x="1288596" y="1745695"/>
            <a:chExt cx="5027083" cy="1393944"/>
          </a:xfrm>
        </p:grpSpPr>
        <p:sp>
          <p:nvSpPr>
            <p:cNvPr id="83978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下肢痿痹，膝冷，脚气。</a:t>
              </a:r>
            </a:p>
          </p:txBody>
        </p:sp>
        <p:sp>
          <p:nvSpPr>
            <p:cNvPr id="8397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179"/>
              <a:ext cx="457784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3972" name="矩形 22"/>
          <p:cNvSpPr/>
          <p:nvPr/>
        </p:nvSpPr>
        <p:spPr>
          <a:xfrm>
            <a:off x="900113" y="200025"/>
            <a:ext cx="577056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伏兔*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Fútù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（ST 32）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3973" name="文本框 23"/>
          <p:cNvSpPr txBox="1"/>
          <p:nvPr/>
        </p:nvSpPr>
        <p:spPr>
          <a:xfrm>
            <a:off x="585788" y="3548063"/>
            <a:ext cx="4367212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750888" y="40798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975" name="文本框 30"/>
          <p:cNvSpPr txBox="1"/>
          <p:nvPr/>
        </p:nvSpPr>
        <p:spPr>
          <a:xfrm>
            <a:off x="676275" y="4127500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直刺1.0～2.0寸。</a:t>
            </a:r>
          </a:p>
        </p:txBody>
      </p:sp>
      <p:pic>
        <p:nvPicPr>
          <p:cNvPr id="83976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938" y="85725"/>
            <a:ext cx="1855787" cy="4378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7" name="矩形 3"/>
          <p:cNvSpPr/>
          <p:nvPr/>
        </p:nvSpPr>
        <p:spPr>
          <a:xfrm>
            <a:off x="6580188" y="2782888"/>
            <a:ext cx="360362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伏兔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018" name="组合 16"/>
          <p:cNvGrpSpPr/>
          <p:nvPr/>
        </p:nvGrpSpPr>
        <p:grpSpPr>
          <a:xfrm>
            <a:off x="561975" y="784225"/>
            <a:ext cx="5111750" cy="1420813"/>
            <a:chOff x="1284179" y="1470132"/>
            <a:chExt cx="4992793" cy="1951660"/>
          </a:xfrm>
        </p:grpSpPr>
        <p:sp>
          <p:nvSpPr>
            <p:cNvPr id="86029" name="文本框 27"/>
            <p:cNvSpPr txBox="1"/>
            <p:nvPr/>
          </p:nvSpPr>
          <p:spPr>
            <a:xfrm>
              <a:off x="1284179" y="2279731"/>
              <a:ext cx="4992793" cy="11420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当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髂前上棘与髌底外侧端的连线上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髌底上3寸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  <a:endPara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603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712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6019" name="组合 32"/>
          <p:cNvGrpSpPr/>
          <p:nvPr/>
        </p:nvGrpSpPr>
        <p:grpSpPr>
          <a:xfrm>
            <a:off x="590550" y="2081213"/>
            <a:ext cx="5133975" cy="1044575"/>
            <a:chOff x="1288596" y="1745695"/>
            <a:chExt cx="5027083" cy="1393944"/>
          </a:xfrm>
        </p:grpSpPr>
        <p:sp>
          <p:nvSpPr>
            <p:cNvPr id="86026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寒疝痛引膝，下肢痿痹、屈伸不利。</a:t>
              </a:r>
            </a:p>
          </p:txBody>
        </p:sp>
        <p:sp>
          <p:nvSpPr>
            <p:cNvPr id="8602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179"/>
              <a:ext cx="457784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6020" name="矩形 22"/>
          <p:cNvSpPr/>
          <p:nvPr/>
        </p:nvSpPr>
        <p:spPr>
          <a:xfrm>
            <a:off x="900113" y="200025"/>
            <a:ext cx="56626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阴市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Yīnshì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33）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6021" name="文本框 23"/>
          <p:cNvSpPr txBox="1"/>
          <p:nvPr/>
        </p:nvSpPr>
        <p:spPr>
          <a:xfrm>
            <a:off x="585788" y="3476625"/>
            <a:ext cx="4367212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750888" y="4008438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023" name="文本框 30"/>
          <p:cNvSpPr txBox="1"/>
          <p:nvPr/>
        </p:nvSpPr>
        <p:spPr>
          <a:xfrm>
            <a:off x="676275" y="4056063"/>
            <a:ext cx="4611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pic>
        <p:nvPicPr>
          <p:cNvPr id="86024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1463" y="46038"/>
            <a:ext cx="1873250" cy="4422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6025" name="矩形 1"/>
          <p:cNvSpPr/>
          <p:nvPr/>
        </p:nvSpPr>
        <p:spPr>
          <a:xfrm>
            <a:off x="6618288" y="3076575"/>
            <a:ext cx="330200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阴市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138" y="258763"/>
            <a:ext cx="2060575" cy="40846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8067" name="组合 16"/>
          <p:cNvGrpSpPr/>
          <p:nvPr/>
        </p:nvGrpSpPr>
        <p:grpSpPr>
          <a:xfrm>
            <a:off x="488950" y="784225"/>
            <a:ext cx="5111750" cy="1420813"/>
            <a:chOff x="1284179" y="1470132"/>
            <a:chExt cx="4992793" cy="1951323"/>
          </a:xfrm>
        </p:grpSpPr>
        <p:sp>
          <p:nvSpPr>
            <p:cNvPr id="88077" name="文本框 27"/>
            <p:cNvSpPr txBox="1"/>
            <p:nvPr/>
          </p:nvSpPr>
          <p:spPr>
            <a:xfrm>
              <a:off x="1284179" y="2279730"/>
              <a:ext cx="4992793" cy="1141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当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髂前上棘与髌底外侧端的连线上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髌底上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髌底上2寸。</a:t>
              </a:r>
            </a:p>
          </p:txBody>
        </p:sp>
        <p:sp>
          <p:nvSpPr>
            <p:cNvPr id="8807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5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8068" name="组合 32"/>
          <p:cNvGrpSpPr/>
          <p:nvPr/>
        </p:nvGrpSpPr>
        <p:grpSpPr>
          <a:xfrm>
            <a:off x="515938" y="2081213"/>
            <a:ext cx="5135562" cy="1782762"/>
            <a:chOff x="1288596" y="1745695"/>
            <a:chExt cx="5027083" cy="2378617"/>
          </a:xfrm>
        </p:grpSpPr>
        <p:sp>
          <p:nvSpPr>
            <p:cNvPr id="88074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乳痈，乳痛。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膝肿痛，下肢不遂。</a:t>
              </a:r>
            </a:p>
          </p:txBody>
        </p:sp>
        <p:sp>
          <p:nvSpPr>
            <p:cNvPr id="8807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067"/>
              <a:ext cx="4576433" cy="254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8069" name="矩形 22"/>
          <p:cNvSpPr/>
          <p:nvPr/>
        </p:nvSpPr>
        <p:spPr>
          <a:xfrm>
            <a:off x="841375" y="185738"/>
            <a:ext cx="687070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梁丘*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Liángqiū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34）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</a:p>
        </p:txBody>
      </p:sp>
      <p:sp>
        <p:nvSpPr>
          <p:cNvPr id="88070" name="文本框 23"/>
          <p:cNvSpPr txBox="1"/>
          <p:nvPr/>
        </p:nvSpPr>
        <p:spPr>
          <a:xfrm>
            <a:off x="439738" y="37639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6425" y="42957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072" name="文本框 30"/>
          <p:cNvSpPr txBox="1"/>
          <p:nvPr/>
        </p:nvSpPr>
        <p:spPr>
          <a:xfrm>
            <a:off x="530225" y="43434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88073" name="矩形 4"/>
          <p:cNvSpPr/>
          <p:nvPr/>
        </p:nvSpPr>
        <p:spPr>
          <a:xfrm>
            <a:off x="6865938" y="3219450"/>
            <a:ext cx="306387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梁丘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组合 16"/>
          <p:cNvGrpSpPr/>
          <p:nvPr/>
        </p:nvGrpSpPr>
        <p:grpSpPr>
          <a:xfrm>
            <a:off x="412750" y="812800"/>
            <a:ext cx="5110163" cy="1049338"/>
            <a:chOff x="1284179" y="1470132"/>
            <a:chExt cx="4992793" cy="1442132"/>
          </a:xfrm>
        </p:grpSpPr>
        <p:sp>
          <p:nvSpPr>
            <p:cNvPr id="90125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髌韧带外侧凹陷中。</a:t>
              </a:r>
            </a:p>
          </p:txBody>
        </p:sp>
        <p:sp>
          <p:nvSpPr>
            <p:cNvPr id="90126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201" y="2238105"/>
              <a:ext cx="459727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0115" name="组合 32"/>
          <p:cNvGrpSpPr/>
          <p:nvPr/>
        </p:nvGrpSpPr>
        <p:grpSpPr>
          <a:xfrm>
            <a:off x="444500" y="2152650"/>
            <a:ext cx="5135563" cy="1044575"/>
            <a:chOff x="1288596" y="1745695"/>
            <a:chExt cx="5027083" cy="1393944"/>
          </a:xfrm>
        </p:grpSpPr>
        <p:sp>
          <p:nvSpPr>
            <p:cNvPr id="90122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膝肿痛、屈伸不利，脚气。</a:t>
              </a:r>
            </a:p>
          </p:txBody>
        </p:sp>
        <p:sp>
          <p:nvSpPr>
            <p:cNvPr id="90123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179"/>
              <a:ext cx="4576433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0116" name="矩形 22"/>
          <p:cNvSpPr/>
          <p:nvPr/>
        </p:nvSpPr>
        <p:spPr>
          <a:xfrm>
            <a:off x="900113" y="200025"/>
            <a:ext cx="530383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犊鼻*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Dúbí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35）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0117" name="文本框 23"/>
          <p:cNvSpPr txBox="1"/>
          <p:nvPr/>
        </p:nvSpPr>
        <p:spPr>
          <a:xfrm>
            <a:off x="439738" y="35480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6425" y="40798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119" name="文本框 30"/>
          <p:cNvSpPr txBox="1"/>
          <p:nvPr/>
        </p:nvSpPr>
        <p:spPr>
          <a:xfrm>
            <a:off x="530225" y="41275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屈膝，向后内斜刺1.0～1.5寸。</a:t>
            </a:r>
          </a:p>
        </p:txBody>
      </p:sp>
      <p:pic>
        <p:nvPicPr>
          <p:cNvPr id="9012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750" y="215900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21" name="矩形 4"/>
          <p:cNvSpPr/>
          <p:nvPr/>
        </p:nvSpPr>
        <p:spPr>
          <a:xfrm>
            <a:off x="6780213" y="908050"/>
            <a:ext cx="342900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犊鼻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150" y="206375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163" name="组合 16"/>
          <p:cNvGrpSpPr/>
          <p:nvPr/>
        </p:nvGrpSpPr>
        <p:grpSpPr>
          <a:xfrm>
            <a:off x="331788" y="627063"/>
            <a:ext cx="6111875" cy="1420812"/>
            <a:chOff x="1284179" y="1470132"/>
            <a:chExt cx="4992793" cy="1950132"/>
          </a:xfrm>
        </p:grpSpPr>
        <p:sp>
          <p:nvSpPr>
            <p:cNvPr id="92173" name="文本框 27"/>
            <p:cNvSpPr txBox="1"/>
            <p:nvPr/>
          </p:nvSpPr>
          <p:spPr>
            <a:xfrm>
              <a:off x="1284179" y="2279731"/>
              <a:ext cx="4992793" cy="1140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犊鼻下3寸，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距胫骨前缘一横指（中指）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92174" name="文本框 28"/>
            <p:cNvSpPr txBox="1"/>
            <p:nvPr/>
          </p:nvSpPr>
          <p:spPr>
            <a:xfrm>
              <a:off x="1315588" y="1470132"/>
              <a:ext cx="2971800" cy="71714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11" y="2237078"/>
              <a:ext cx="459808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2164" name="组合 32"/>
          <p:cNvGrpSpPr/>
          <p:nvPr/>
        </p:nvGrpSpPr>
        <p:grpSpPr>
          <a:xfrm>
            <a:off x="331788" y="1636713"/>
            <a:ext cx="6543675" cy="2627312"/>
            <a:chOff x="1288596" y="1745695"/>
            <a:chExt cx="5027083" cy="3503743"/>
          </a:xfrm>
        </p:grpSpPr>
        <p:sp>
          <p:nvSpPr>
            <p:cNvPr id="92170" name="文本框 33"/>
            <p:cNvSpPr txBox="1"/>
            <p:nvPr/>
          </p:nvSpPr>
          <p:spPr>
            <a:xfrm>
              <a:off x="1322886" y="2416663"/>
              <a:ext cx="4992793" cy="28327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胃痛，呕吐，呃逆，腹胀，腹痛，肠鸣，泄泻，便秘。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热病，癫狂。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乳痈。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虚劳羸瘦。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⑤ 膝足肿痛。</a:t>
              </a:r>
            </a:p>
          </p:txBody>
        </p:sp>
        <p:sp>
          <p:nvSpPr>
            <p:cNvPr id="92171" name="文本框 34"/>
            <p:cNvSpPr txBox="1"/>
            <p:nvPr/>
          </p:nvSpPr>
          <p:spPr>
            <a:xfrm>
              <a:off x="1288596" y="1745695"/>
              <a:ext cx="2530686" cy="6960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321" y="2397912"/>
              <a:ext cx="4577668" cy="2541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2165" name="矩形 22"/>
          <p:cNvSpPr/>
          <p:nvPr/>
        </p:nvSpPr>
        <p:spPr>
          <a:xfrm>
            <a:off x="863600" y="185738"/>
            <a:ext cx="7516813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足三里*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Zúsānlǐ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36）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合穴 </a:t>
            </a:r>
          </a:p>
        </p:txBody>
      </p:sp>
      <p:sp>
        <p:nvSpPr>
          <p:cNvPr id="92166" name="文本框 23"/>
          <p:cNvSpPr txBox="1"/>
          <p:nvPr/>
        </p:nvSpPr>
        <p:spPr>
          <a:xfrm>
            <a:off x="311150" y="4108450"/>
            <a:ext cx="4368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477838" y="4640263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168" name="文本框 30"/>
          <p:cNvSpPr txBox="1"/>
          <p:nvPr/>
        </p:nvSpPr>
        <p:spPr>
          <a:xfrm>
            <a:off x="387350" y="4659313"/>
            <a:ext cx="28956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直刺1.0～2.0寸。</a:t>
            </a:r>
          </a:p>
        </p:txBody>
      </p:sp>
      <p:sp>
        <p:nvSpPr>
          <p:cNvPr id="94217" name="矩形 1"/>
          <p:cNvSpPr>
            <a:spLocks noChangeArrowheads="1"/>
          </p:cNvSpPr>
          <p:nvPr/>
        </p:nvSpPr>
        <p:spPr bwMode="auto">
          <a:xfrm>
            <a:off x="7156450" y="1346200"/>
            <a:ext cx="414338" cy="161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足三里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388" y="193675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4211" name="组合 16"/>
          <p:cNvGrpSpPr/>
          <p:nvPr/>
        </p:nvGrpSpPr>
        <p:grpSpPr>
          <a:xfrm>
            <a:off x="233363" y="627063"/>
            <a:ext cx="5778500" cy="1419225"/>
            <a:chOff x="1284179" y="1470132"/>
            <a:chExt cx="4992793" cy="1949904"/>
          </a:xfrm>
        </p:grpSpPr>
        <p:sp>
          <p:nvSpPr>
            <p:cNvPr id="94221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犊鼻下6寸，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距胫骨前缘一横指（中指）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94222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879"/>
              <a:ext cx="45977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4212" name="组合 32"/>
          <p:cNvGrpSpPr/>
          <p:nvPr/>
        </p:nvGrpSpPr>
        <p:grpSpPr>
          <a:xfrm>
            <a:off x="260350" y="1924050"/>
            <a:ext cx="5135563" cy="1414463"/>
            <a:chOff x="1288596" y="1745695"/>
            <a:chExt cx="5027083" cy="1886704"/>
          </a:xfrm>
        </p:grpSpPr>
        <p:sp>
          <p:nvSpPr>
            <p:cNvPr id="94218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腹痛，泄泻，便秘，肠鸣，肠痈。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半身不遂，下肢痿痹，脚气。</a:t>
              </a:r>
            </a:p>
          </p:txBody>
        </p:sp>
        <p:sp>
          <p:nvSpPr>
            <p:cNvPr id="94219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889"/>
              <a:ext cx="4576433" cy="254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4213" name="矩形 22"/>
          <p:cNvSpPr/>
          <p:nvPr/>
        </p:nvSpPr>
        <p:spPr>
          <a:xfrm>
            <a:off x="857250" y="157163"/>
            <a:ext cx="7510463" cy="566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上巨虚* </a:t>
            </a:r>
            <a:r>
              <a:rPr lang="zh-CN" altLang="en-US" sz="32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Shàngjùxū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37）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大肠下合穴 </a:t>
            </a:r>
          </a:p>
        </p:txBody>
      </p:sp>
      <p:sp>
        <p:nvSpPr>
          <p:cNvPr id="94214" name="文本框 23"/>
          <p:cNvSpPr txBox="1"/>
          <p:nvPr/>
        </p:nvSpPr>
        <p:spPr>
          <a:xfrm>
            <a:off x="255588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22275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4216" name="文本框 30"/>
          <p:cNvSpPr txBox="1"/>
          <p:nvPr/>
        </p:nvSpPr>
        <p:spPr>
          <a:xfrm>
            <a:off x="346075" y="38989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94217" name="矩形 1"/>
          <p:cNvSpPr/>
          <p:nvPr/>
        </p:nvSpPr>
        <p:spPr>
          <a:xfrm>
            <a:off x="7223125" y="1741488"/>
            <a:ext cx="473075" cy="1698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1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上巨虚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150" y="206375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6259" name="组合 16"/>
          <p:cNvGrpSpPr/>
          <p:nvPr/>
        </p:nvGrpSpPr>
        <p:grpSpPr>
          <a:xfrm>
            <a:off x="304800" y="627063"/>
            <a:ext cx="5851525" cy="1419225"/>
            <a:chOff x="1284179" y="1470132"/>
            <a:chExt cx="4992793" cy="1949904"/>
          </a:xfrm>
        </p:grpSpPr>
        <p:sp>
          <p:nvSpPr>
            <p:cNvPr id="96269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犊鼻下8寸，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距胫骨前缘一横指（中指）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9627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87" y="2237879"/>
              <a:ext cx="459727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6260" name="组合 32"/>
          <p:cNvGrpSpPr/>
          <p:nvPr/>
        </p:nvGrpSpPr>
        <p:grpSpPr>
          <a:xfrm>
            <a:off x="331788" y="1924050"/>
            <a:ext cx="5138737" cy="1044575"/>
            <a:chOff x="1288596" y="1745695"/>
            <a:chExt cx="5027083" cy="1394154"/>
          </a:xfrm>
        </p:grpSpPr>
        <p:sp>
          <p:nvSpPr>
            <p:cNvPr id="96266" name="文本框 33"/>
            <p:cNvSpPr txBox="1"/>
            <p:nvPr/>
          </p:nvSpPr>
          <p:spPr>
            <a:xfrm>
              <a:off x="1322886" y="2525806"/>
              <a:ext cx="4992793" cy="61404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下肢痿痹。</a:t>
              </a:r>
            </a:p>
          </p:txBody>
        </p:sp>
        <p:sp>
          <p:nvSpPr>
            <p:cNvPr id="96267" name="文本框 34"/>
            <p:cNvSpPr txBox="1"/>
            <p:nvPr/>
          </p:nvSpPr>
          <p:spPr>
            <a:xfrm>
              <a:off x="1288596" y="1745695"/>
              <a:ext cx="2530686" cy="8105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094" y="2398278"/>
              <a:ext cx="4576711" cy="254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6261" name="矩形 22"/>
          <p:cNvSpPr/>
          <p:nvPr/>
        </p:nvSpPr>
        <p:spPr>
          <a:xfrm>
            <a:off x="900113" y="200025"/>
            <a:ext cx="6208712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条口*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Tiáokǒu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38）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6262" name="文本框 23"/>
          <p:cNvSpPr txBox="1"/>
          <p:nvPr/>
        </p:nvSpPr>
        <p:spPr>
          <a:xfrm>
            <a:off x="327025" y="3319463"/>
            <a:ext cx="4368800" cy="531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93713" y="38512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264" name="文本框 30"/>
          <p:cNvSpPr txBox="1"/>
          <p:nvPr/>
        </p:nvSpPr>
        <p:spPr>
          <a:xfrm>
            <a:off x="417513" y="38989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96265" name="矩形 1"/>
          <p:cNvSpPr/>
          <p:nvPr/>
        </p:nvSpPr>
        <p:spPr>
          <a:xfrm>
            <a:off x="7173913" y="1935163"/>
            <a:ext cx="339725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条口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150" y="206375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8307" name="组合 16"/>
          <p:cNvGrpSpPr/>
          <p:nvPr/>
        </p:nvGrpSpPr>
        <p:grpSpPr>
          <a:xfrm>
            <a:off x="304800" y="627063"/>
            <a:ext cx="5921375" cy="1419225"/>
            <a:chOff x="1284179" y="1470132"/>
            <a:chExt cx="4992793" cy="1949904"/>
          </a:xfrm>
        </p:grpSpPr>
        <p:sp>
          <p:nvSpPr>
            <p:cNvPr id="98317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犊鼻下9寸，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距胫骨前缘一横指（中指）</a:t>
              </a:r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98318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263" y="2237879"/>
              <a:ext cx="459792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8308" name="组合 32"/>
          <p:cNvGrpSpPr/>
          <p:nvPr/>
        </p:nvGrpSpPr>
        <p:grpSpPr>
          <a:xfrm>
            <a:off x="331788" y="1924050"/>
            <a:ext cx="5135562" cy="1782763"/>
            <a:chOff x="1288596" y="1745695"/>
            <a:chExt cx="5027083" cy="2378617"/>
          </a:xfrm>
        </p:grpSpPr>
        <p:sp>
          <p:nvSpPr>
            <p:cNvPr id="98314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小腹疼痛，泄泻，腰脊痛引睾丸。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乳痈。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半身不遂，下肢痿痹。</a:t>
              </a:r>
            </a:p>
          </p:txBody>
        </p:sp>
        <p:sp>
          <p:nvSpPr>
            <p:cNvPr id="9831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067"/>
              <a:ext cx="4576433" cy="254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8309" name="矩形 22"/>
          <p:cNvSpPr/>
          <p:nvPr/>
        </p:nvSpPr>
        <p:spPr>
          <a:xfrm>
            <a:off x="812800" y="136525"/>
            <a:ext cx="7208838" cy="566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下巨虚* </a:t>
            </a:r>
            <a:r>
              <a:rPr lang="zh-CN" altLang="en-US" sz="32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Xiàjùxū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39）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小肠下合穴 </a:t>
            </a:r>
          </a:p>
        </p:txBody>
      </p:sp>
      <p:sp>
        <p:nvSpPr>
          <p:cNvPr id="98310" name="文本框 23"/>
          <p:cNvSpPr txBox="1"/>
          <p:nvPr/>
        </p:nvSpPr>
        <p:spPr>
          <a:xfrm>
            <a:off x="327025" y="3533775"/>
            <a:ext cx="4368800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93713" y="40671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312" name="文本框 30"/>
          <p:cNvSpPr txBox="1"/>
          <p:nvPr/>
        </p:nvSpPr>
        <p:spPr>
          <a:xfrm>
            <a:off x="417513" y="41148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直刺1.0～1.5寸。</a:t>
            </a:r>
          </a:p>
        </p:txBody>
      </p:sp>
      <p:sp>
        <p:nvSpPr>
          <p:cNvPr id="98313" name="矩形 1"/>
          <p:cNvSpPr/>
          <p:nvPr/>
        </p:nvSpPr>
        <p:spPr>
          <a:xfrm>
            <a:off x="7032625" y="2243138"/>
            <a:ext cx="5254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algn="r"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下巨虚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150" y="206375"/>
            <a:ext cx="1838325" cy="41957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0355" name="组合 16"/>
          <p:cNvGrpSpPr/>
          <p:nvPr/>
        </p:nvGrpSpPr>
        <p:grpSpPr>
          <a:xfrm>
            <a:off x="233363" y="555625"/>
            <a:ext cx="6715125" cy="1358900"/>
            <a:chOff x="1284179" y="1470132"/>
            <a:chExt cx="4992793" cy="1867245"/>
          </a:xfrm>
        </p:grpSpPr>
        <p:sp>
          <p:nvSpPr>
            <p:cNvPr id="100366" name="文本框 27"/>
            <p:cNvSpPr txBox="1"/>
            <p:nvPr/>
          </p:nvSpPr>
          <p:spPr>
            <a:xfrm>
              <a:off x="1284179" y="2279730"/>
              <a:ext cx="4992793" cy="105764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外踝尖上8寸，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条口外，距胫骨前缘二横指（中指）</a:t>
              </a:r>
              <a:r>
                <a:rPr lang="zh-CN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。</a:t>
              </a:r>
            </a:p>
          </p:txBody>
        </p:sp>
        <p:sp>
          <p:nvSpPr>
            <p:cNvPr id="100367" name="文本框 28"/>
            <p:cNvSpPr txBox="1"/>
            <p:nvPr/>
          </p:nvSpPr>
          <p:spPr>
            <a:xfrm>
              <a:off x="1315588" y="1470132"/>
              <a:ext cx="2971800" cy="71716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342" y="2238239"/>
              <a:ext cx="45977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0356" name="组合 32"/>
          <p:cNvGrpSpPr/>
          <p:nvPr/>
        </p:nvGrpSpPr>
        <p:grpSpPr>
          <a:xfrm>
            <a:off x="273050" y="1533525"/>
            <a:ext cx="5954713" cy="2524125"/>
            <a:chOff x="1288596" y="1745695"/>
            <a:chExt cx="5027083" cy="3366200"/>
          </a:xfrm>
        </p:grpSpPr>
        <p:sp>
          <p:nvSpPr>
            <p:cNvPr id="100363" name="文本框 33"/>
            <p:cNvSpPr txBox="1"/>
            <p:nvPr/>
          </p:nvSpPr>
          <p:spPr>
            <a:xfrm>
              <a:off x="1322886" y="2525806"/>
              <a:ext cx="4992793" cy="25860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腹痛，腹胀，便秘。   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咳嗽，哮喘，痰多，咽喉肿痛，胸痛。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头痛，眩晕，癫狂。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下肢不遂、痿痹。</a:t>
              </a:r>
            </a:p>
          </p:txBody>
        </p:sp>
        <p:sp>
          <p:nvSpPr>
            <p:cNvPr id="100364" name="文本框 34"/>
            <p:cNvSpPr txBox="1"/>
            <p:nvPr/>
          </p:nvSpPr>
          <p:spPr>
            <a:xfrm>
              <a:off x="1288596" y="1745695"/>
              <a:ext cx="2530686" cy="6959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22"/>
              <a:ext cx="4577848" cy="2540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0357" name="矩形 22"/>
          <p:cNvSpPr/>
          <p:nvPr/>
        </p:nvSpPr>
        <p:spPr>
          <a:xfrm>
            <a:off x="849313" y="128588"/>
            <a:ext cx="710723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丰隆*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Fēnglóng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40）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grpSp>
        <p:nvGrpSpPr>
          <p:cNvPr id="100358" name="组合 1"/>
          <p:cNvGrpSpPr/>
          <p:nvPr/>
        </p:nvGrpSpPr>
        <p:grpSpPr>
          <a:xfrm>
            <a:off x="223838" y="3998913"/>
            <a:ext cx="4794250" cy="979487"/>
            <a:chOff x="289" y="5453"/>
            <a:chExt cx="7549" cy="1541"/>
          </a:xfrm>
        </p:grpSpPr>
        <p:sp>
          <p:nvSpPr>
            <p:cNvPr id="100360" name="文本框 23"/>
            <p:cNvSpPr txBox="1"/>
            <p:nvPr/>
          </p:nvSpPr>
          <p:spPr>
            <a:xfrm>
              <a:off x="289" y="5453"/>
              <a:ext cx="6878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0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51" y="6292"/>
              <a:ext cx="728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0362" name="文本框 30"/>
            <p:cNvSpPr txBox="1"/>
            <p:nvPr/>
          </p:nvSpPr>
          <p:spPr>
            <a:xfrm>
              <a:off x="432" y="6366"/>
              <a:ext cx="7264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直刺1.0～1.5寸。</a:t>
              </a:r>
            </a:p>
          </p:txBody>
        </p:sp>
      </p:grpSp>
      <p:sp>
        <p:nvSpPr>
          <p:cNvPr id="102407" name="矩形 3"/>
          <p:cNvSpPr>
            <a:spLocks noChangeArrowheads="1"/>
          </p:cNvSpPr>
          <p:nvPr/>
        </p:nvSpPr>
        <p:spPr bwMode="auto">
          <a:xfrm>
            <a:off x="7092950" y="2049463"/>
            <a:ext cx="366713" cy="161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丰隆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2" name="组合 16"/>
          <p:cNvGrpSpPr/>
          <p:nvPr/>
        </p:nvGrpSpPr>
        <p:grpSpPr>
          <a:xfrm>
            <a:off x="233363" y="627063"/>
            <a:ext cx="5111750" cy="1419225"/>
            <a:chOff x="1284179" y="1470132"/>
            <a:chExt cx="4992793" cy="1949904"/>
          </a:xfrm>
        </p:grpSpPr>
        <p:sp>
          <p:nvSpPr>
            <p:cNvPr id="102413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踝关节前面中央凹陷中，拇长伸肌腱与趾长伸肌腱之间。</a:t>
              </a:r>
            </a:p>
          </p:txBody>
        </p:sp>
        <p:sp>
          <p:nvSpPr>
            <p:cNvPr id="10241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403" name="组合 32"/>
          <p:cNvGrpSpPr/>
          <p:nvPr/>
        </p:nvGrpSpPr>
        <p:grpSpPr>
          <a:xfrm>
            <a:off x="260350" y="1924050"/>
            <a:ext cx="5135563" cy="1782763"/>
            <a:chOff x="1288596" y="1745695"/>
            <a:chExt cx="5027083" cy="2378617"/>
          </a:xfrm>
        </p:grpSpPr>
        <p:sp>
          <p:nvSpPr>
            <p:cNvPr id="102410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头痛，眩晕，癫狂。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腹胀，便秘。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下肢痿痹，足踝无力。</a:t>
              </a:r>
            </a:p>
          </p:txBody>
        </p:sp>
        <p:sp>
          <p:nvSpPr>
            <p:cNvPr id="1024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067"/>
              <a:ext cx="4576433" cy="254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2404" name="矩形 22"/>
          <p:cNvSpPr/>
          <p:nvPr/>
        </p:nvSpPr>
        <p:spPr>
          <a:xfrm>
            <a:off x="900113" y="200025"/>
            <a:ext cx="605790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解溪*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Jiěxī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41）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05" name="文本框 23"/>
          <p:cNvSpPr txBox="1"/>
          <p:nvPr/>
        </p:nvSpPr>
        <p:spPr>
          <a:xfrm>
            <a:off x="255588" y="3533775"/>
            <a:ext cx="4368800" cy="533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22275" y="4067175"/>
            <a:ext cx="46275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07" name="文本框 30"/>
          <p:cNvSpPr txBox="1"/>
          <p:nvPr/>
        </p:nvSpPr>
        <p:spPr>
          <a:xfrm>
            <a:off x="346075" y="4114800"/>
            <a:ext cx="46132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直刺0.5～1.0寸。。</a:t>
            </a:r>
          </a:p>
        </p:txBody>
      </p:sp>
      <p:pic>
        <p:nvPicPr>
          <p:cNvPr id="102408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25" y="123825"/>
            <a:ext cx="1884363" cy="430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09" name="矩形 1"/>
          <p:cNvSpPr/>
          <p:nvPr/>
        </p:nvSpPr>
        <p:spPr>
          <a:xfrm>
            <a:off x="8315325" y="1138238"/>
            <a:ext cx="4365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解溪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6613" y="668338"/>
            <a:ext cx="1658937" cy="37925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4451" name="组合 16"/>
          <p:cNvGrpSpPr/>
          <p:nvPr/>
        </p:nvGrpSpPr>
        <p:grpSpPr>
          <a:xfrm>
            <a:off x="298450" y="627063"/>
            <a:ext cx="5110163" cy="1420812"/>
            <a:chOff x="1284179" y="1470132"/>
            <a:chExt cx="4992793" cy="1951005"/>
          </a:xfrm>
        </p:grpSpPr>
        <p:sp>
          <p:nvSpPr>
            <p:cNvPr id="104462" name="文本框 27"/>
            <p:cNvSpPr txBox="1"/>
            <p:nvPr/>
          </p:nvSpPr>
          <p:spPr>
            <a:xfrm>
              <a:off x="1284179" y="2279730"/>
              <a:ext cx="4992793" cy="11414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在足背最高处，足背动脉搏动处，当拇长伸肌腱与趾长伸肌腱之间。</a:t>
              </a:r>
              <a:endParaRPr lang="zh-CN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04463" name="文本框 28"/>
            <p:cNvSpPr txBox="1"/>
            <p:nvPr/>
          </p:nvSpPr>
          <p:spPr>
            <a:xfrm>
              <a:off x="1315588" y="1470132"/>
              <a:ext cx="2971800" cy="730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201" y="2237665"/>
              <a:ext cx="459727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4452" name="组合 32"/>
          <p:cNvGrpSpPr/>
          <p:nvPr/>
        </p:nvGrpSpPr>
        <p:grpSpPr>
          <a:xfrm>
            <a:off x="293688" y="1928813"/>
            <a:ext cx="5133975" cy="2155825"/>
            <a:chOff x="1288596" y="1745695"/>
            <a:chExt cx="5027083" cy="2871870"/>
          </a:xfrm>
        </p:grpSpPr>
        <p:sp>
          <p:nvSpPr>
            <p:cNvPr id="104459" name="文本框 33"/>
            <p:cNvSpPr txBox="1"/>
            <p:nvPr/>
          </p:nvSpPr>
          <p:spPr>
            <a:xfrm>
              <a:off x="1322886" y="2525806"/>
              <a:ext cx="4992793" cy="20917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胃痛，腹胀。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口眼喎斜，齿痛，面肿。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癫狂。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足痿无力、肿痛。</a:t>
              </a:r>
            </a:p>
          </p:txBody>
        </p:sp>
        <p:sp>
          <p:nvSpPr>
            <p:cNvPr id="104460" name="文本框 34"/>
            <p:cNvSpPr txBox="1"/>
            <p:nvPr/>
          </p:nvSpPr>
          <p:spPr>
            <a:xfrm>
              <a:off x="1288596" y="1745695"/>
              <a:ext cx="2530686" cy="7090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279"/>
              <a:ext cx="4577847" cy="2750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4453" name="矩形 22"/>
          <p:cNvSpPr/>
          <p:nvPr/>
        </p:nvSpPr>
        <p:spPr>
          <a:xfrm>
            <a:off x="828675" y="200025"/>
            <a:ext cx="7308850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冲阳*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Chōngyáng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42）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4454" name="组合 1"/>
          <p:cNvGrpSpPr/>
          <p:nvPr/>
        </p:nvGrpSpPr>
        <p:grpSpPr>
          <a:xfrm>
            <a:off x="247650" y="4041775"/>
            <a:ext cx="4794250" cy="1041400"/>
            <a:chOff x="391" y="5566"/>
            <a:chExt cx="7548" cy="1641"/>
          </a:xfrm>
        </p:grpSpPr>
        <p:sp>
          <p:nvSpPr>
            <p:cNvPr id="104456" name="文本框 23"/>
            <p:cNvSpPr txBox="1"/>
            <p:nvPr/>
          </p:nvSpPr>
          <p:spPr>
            <a:xfrm>
              <a:off x="391" y="5566"/>
              <a:ext cx="6878" cy="8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53" y="6404"/>
              <a:ext cx="728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4458" name="文本框 30"/>
            <p:cNvSpPr txBox="1"/>
            <p:nvPr/>
          </p:nvSpPr>
          <p:spPr>
            <a:xfrm>
              <a:off x="534" y="6479"/>
              <a:ext cx="7264" cy="7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避开动脉，直刺0.3～0.5寸。</a:t>
              </a:r>
            </a:p>
          </p:txBody>
        </p:sp>
      </p:grpSp>
      <p:sp>
        <p:nvSpPr>
          <p:cNvPr id="104455" name="矩形 4"/>
          <p:cNvSpPr/>
          <p:nvPr/>
        </p:nvSpPr>
        <p:spPr>
          <a:xfrm>
            <a:off x="8534400" y="2344738"/>
            <a:ext cx="311150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冲阳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498" name="组合 16"/>
          <p:cNvGrpSpPr/>
          <p:nvPr/>
        </p:nvGrpSpPr>
        <p:grpSpPr>
          <a:xfrm>
            <a:off x="304800" y="627063"/>
            <a:ext cx="6643688" cy="1419225"/>
            <a:chOff x="1284179" y="1470132"/>
            <a:chExt cx="4992793" cy="1949904"/>
          </a:xfrm>
        </p:grpSpPr>
        <p:sp>
          <p:nvSpPr>
            <p:cNvPr id="106510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第2、3跖骨间，第2跖趾关节近端凹陷中。</a:t>
              </a:r>
            </a:p>
          </p:txBody>
        </p:sp>
        <p:sp>
          <p:nvSpPr>
            <p:cNvPr id="10651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6499" name="组合 32"/>
          <p:cNvGrpSpPr/>
          <p:nvPr/>
        </p:nvGrpSpPr>
        <p:grpSpPr>
          <a:xfrm>
            <a:off x="331788" y="1924050"/>
            <a:ext cx="5135562" cy="1782763"/>
            <a:chOff x="1288596" y="1745695"/>
            <a:chExt cx="5027083" cy="2378617"/>
          </a:xfrm>
        </p:grpSpPr>
        <p:sp>
          <p:nvSpPr>
            <p:cNvPr id="106507" name="文本框 33"/>
            <p:cNvSpPr txBox="1"/>
            <p:nvPr/>
          </p:nvSpPr>
          <p:spPr>
            <a:xfrm>
              <a:off x="1322886" y="2525806"/>
              <a:ext cx="4992793" cy="15985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腹痛，肠鸣。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面肿，水肿。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足背肿痛。</a:t>
              </a:r>
            </a:p>
          </p:txBody>
        </p:sp>
        <p:sp>
          <p:nvSpPr>
            <p:cNvPr id="10650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8067"/>
              <a:ext cx="4576433" cy="254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6500" name="矩形 22"/>
          <p:cNvSpPr/>
          <p:nvPr/>
        </p:nvSpPr>
        <p:spPr>
          <a:xfrm>
            <a:off x="900113" y="128588"/>
            <a:ext cx="6402387" cy="603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陷谷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Xiàngǔ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43）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输穴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6501" name="组合 1"/>
          <p:cNvGrpSpPr/>
          <p:nvPr/>
        </p:nvGrpSpPr>
        <p:grpSpPr>
          <a:xfrm>
            <a:off x="255588" y="3763963"/>
            <a:ext cx="4792662" cy="1039812"/>
            <a:chOff x="402" y="5792"/>
            <a:chExt cx="7548" cy="1637"/>
          </a:xfrm>
        </p:grpSpPr>
        <p:sp>
          <p:nvSpPr>
            <p:cNvPr id="106504" name="文本框 23"/>
            <p:cNvSpPr txBox="1"/>
            <p:nvPr/>
          </p:nvSpPr>
          <p:spPr>
            <a:xfrm>
              <a:off x="402" y="5792"/>
              <a:ext cx="6878" cy="8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65" y="6629"/>
              <a:ext cx="72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6506" name="文本框 30"/>
            <p:cNvSpPr txBox="1"/>
            <p:nvPr/>
          </p:nvSpPr>
          <p:spPr>
            <a:xfrm>
              <a:off x="545" y="6705"/>
              <a:ext cx="7264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直刺0.3～0.5寸。</a:t>
              </a:r>
            </a:p>
          </p:txBody>
        </p:sp>
      </p:grpSp>
      <p:pic>
        <p:nvPicPr>
          <p:cNvPr id="106502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925" y="268288"/>
            <a:ext cx="1814513" cy="4143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503" name="矩形 3"/>
          <p:cNvSpPr/>
          <p:nvPr/>
        </p:nvSpPr>
        <p:spPr>
          <a:xfrm>
            <a:off x="8429625" y="2924175"/>
            <a:ext cx="3476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陷谷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563" y="450850"/>
            <a:ext cx="1731962" cy="39544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8547" name="组合 16"/>
          <p:cNvGrpSpPr/>
          <p:nvPr/>
        </p:nvGrpSpPr>
        <p:grpSpPr>
          <a:xfrm>
            <a:off x="304800" y="627063"/>
            <a:ext cx="5111750" cy="1049337"/>
            <a:chOff x="1284179" y="1470132"/>
            <a:chExt cx="4992793" cy="1442132"/>
          </a:xfrm>
        </p:grpSpPr>
        <p:sp>
          <p:nvSpPr>
            <p:cNvPr id="108558" name="文本框 27"/>
            <p:cNvSpPr txBox="1"/>
            <p:nvPr/>
          </p:nvSpPr>
          <p:spPr>
            <a:xfrm>
              <a:off x="1284179" y="2279731"/>
              <a:ext cx="4992793" cy="632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第2、3趾间，趾蹼缘后方赤白肉际处。</a:t>
              </a:r>
            </a:p>
          </p:txBody>
        </p:sp>
        <p:sp>
          <p:nvSpPr>
            <p:cNvPr id="10855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81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8548" name="组合 32"/>
          <p:cNvGrpSpPr/>
          <p:nvPr/>
        </p:nvGrpSpPr>
        <p:grpSpPr>
          <a:xfrm>
            <a:off x="336550" y="1471613"/>
            <a:ext cx="5135563" cy="2524125"/>
            <a:chOff x="1288596" y="1745695"/>
            <a:chExt cx="5027083" cy="3364137"/>
          </a:xfrm>
        </p:grpSpPr>
        <p:sp>
          <p:nvSpPr>
            <p:cNvPr id="108555" name="文本框 33"/>
            <p:cNvSpPr txBox="1"/>
            <p:nvPr/>
          </p:nvSpPr>
          <p:spPr>
            <a:xfrm>
              <a:off x="1322886" y="2525806"/>
              <a:ext cx="4992793" cy="25840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齿痛，咽喉肿痛，鼻衄，口眼喎斜。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腹胀，泄泻，食欲不振。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热病。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足背肿痛。</a:t>
              </a:r>
            </a:p>
          </p:txBody>
        </p:sp>
        <p:sp>
          <p:nvSpPr>
            <p:cNvPr id="10855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364"/>
              <a:ext cx="4576433" cy="2750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8549" name="矩形 22"/>
          <p:cNvSpPr/>
          <p:nvPr/>
        </p:nvSpPr>
        <p:spPr>
          <a:xfrm>
            <a:off x="792163" y="92075"/>
            <a:ext cx="721518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内庭*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Nèitíng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44）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</a:p>
        </p:txBody>
      </p:sp>
      <p:grpSp>
        <p:nvGrpSpPr>
          <p:cNvPr id="108550" name="组合 1"/>
          <p:cNvGrpSpPr/>
          <p:nvPr/>
        </p:nvGrpSpPr>
        <p:grpSpPr>
          <a:xfrm>
            <a:off x="255588" y="3821113"/>
            <a:ext cx="4792662" cy="1039812"/>
            <a:chOff x="402" y="5792"/>
            <a:chExt cx="7549" cy="1638"/>
          </a:xfrm>
        </p:grpSpPr>
        <p:sp>
          <p:nvSpPr>
            <p:cNvPr id="108552" name="文本框 23"/>
            <p:cNvSpPr txBox="1"/>
            <p:nvPr/>
          </p:nvSpPr>
          <p:spPr>
            <a:xfrm>
              <a:off x="402" y="5792"/>
              <a:ext cx="6879" cy="8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65" y="6630"/>
              <a:ext cx="728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8554" name="文本框 30"/>
            <p:cNvSpPr txBox="1"/>
            <p:nvPr/>
          </p:nvSpPr>
          <p:spPr>
            <a:xfrm>
              <a:off x="545" y="6705"/>
              <a:ext cx="7264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直刺或向上斜刺0.5～1.0寸。</a:t>
              </a:r>
            </a:p>
          </p:txBody>
        </p:sp>
      </p:grpSp>
      <p:sp>
        <p:nvSpPr>
          <p:cNvPr id="108551" name="矩形 5"/>
          <p:cNvSpPr/>
          <p:nvPr/>
        </p:nvSpPr>
        <p:spPr>
          <a:xfrm>
            <a:off x="8504238" y="3395663"/>
            <a:ext cx="315912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内庭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594" name="组合 16"/>
          <p:cNvGrpSpPr/>
          <p:nvPr/>
        </p:nvGrpSpPr>
        <p:grpSpPr>
          <a:xfrm>
            <a:off x="233363" y="627063"/>
            <a:ext cx="5851525" cy="1419225"/>
            <a:chOff x="1284179" y="1470132"/>
            <a:chExt cx="4992793" cy="1949904"/>
          </a:xfrm>
        </p:grpSpPr>
        <p:sp>
          <p:nvSpPr>
            <p:cNvPr id="110606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第2趾末节外侧，趾甲根角侧后方0.1寸。</a:t>
              </a:r>
            </a:p>
          </p:txBody>
        </p:sp>
        <p:sp>
          <p:nvSpPr>
            <p:cNvPr id="1106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7" y="2237879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0595" name="组合 32"/>
          <p:cNvGrpSpPr/>
          <p:nvPr/>
        </p:nvGrpSpPr>
        <p:grpSpPr>
          <a:xfrm>
            <a:off x="193675" y="1779588"/>
            <a:ext cx="5135563" cy="1784350"/>
            <a:chOff x="1288596" y="1745695"/>
            <a:chExt cx="5027083" cy="2378618"/>
          </a:xfrm>
        </p:grpSpPr>
        <p:sp>
          <p:nvSpPr>
            <p:cNvPr id="110603" name="文本框 33"/>
            <p:cNvSpPr txBox="1"/>
            <p:nvPr/>
          </p:nvSpPr>
          <p:spPr>
            <a:xfrm>
              <a:off x="1322886" y="2525806"/>
              <a:ext cx="4992793" cy="15985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鼻衄，齿痛，面肿，口眼喎斜，咽喉肿痛。 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热病，癫狂，多梦，善惊，神昏。</a:t>
              </a:r>
            </a:p>
          </p:txBody>
        </p:sp>
        <p:sp>
          <p:nvSpPr>
            <p:cNvPr id="110604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58" y="2397487"/>
              <a:ext cx="4576433" cy="2751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0596" name="矩形 22"/>
          <p:cNvSpPr/>
          <p:nvPr/>
        </p:nvSpPr>
        <p:spPr>
          <a:xfrm>
            <a:off x="676275" y="114300"/>
            <a:ext cx="72167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厉兑*  </a:t>
            </a:r>
            <a:r>
              <a:rPr lang="zh-CN" altLang="en-US" sz="3600" b="1" dirty="0">
                <a:solidFill>
                  <a:srgbClr val="954831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Lìduì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（ST 45）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井穴</a:t>
            </a:r>
          </a:p>
        </p:txBody>
      </p:sp>
      <p:grpSp>
        <p:nvGrpSpPr>
          <p:cNvPr id="110597" name="组合 1"/>
          <p:cNvGrpSpPr/>
          <p:nvPr/>
        </p:nvGrpSpPr>
        <p:grpSpPr>
          <a:xfrm>
            <a:off x="107950" y="3613150"/>
            <a:ext cx="4794250" cy="1403350"/>
            <a:chOff x="402" y="5792"/>
            <a:chExt cx="7549" cy="2235"/>
          </a:xfrm>
        </p:grpSpPr>
        <p:sp>
          <p:nvSpPr>
            <p:cNvPr id="110600" name="文本框 23"/>
            <p:cNvSpPr txBox="1"/>
            <p:nvPr/>
          </p:nvSpPr>
          <p:spPr>
            <a:xfrm>
              <a:off x="402" y="5792"/>
              <a:ext cx="6879" cy="9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64" y="6629"/>
              <a:ext cx="728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0602" name="文本框 30"/>
            <p:cNvSpPr txBox="1"/>
            <p:nvPr/>
          </p:nvSpPr>
          <p:spPr>
            <a:xfrm>
              <a:off x="545" y="6705"/>
              <a:ext cx="7264" cy="13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浅刺0.1～0.2寸，或用三棱针点刺出血。</a:t>
              </a:r>
            </a:p>
          </p:txBody>
        </p:sp>
      </p:grpSp>
      <p:pic>
        <p:nvPicPr>
          <p:cNvPr id="110598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8925" y="195263"/>
            <a:ext cx="1855788" cy="4235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0599" name="矩形 3"/>
          <p:cNvSpPr/>
          <p:nvPr/>
        </p:nvSpPr>
        <p:spPr>
          <a:xfrm>
            <a:off x="8178800" y="3867150"/>
            <a:ext cx="31591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厉兑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矩形 7"/>
          <p:cNvSpPr/>
          <p:nvPr/>
        </p:nvSpPr>
        <p:spPr>
          <a:xfrm>
            <a:off x="863600" y="307975"/>
            <a:ext cx="7632700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学习要点与小结</a:t>
            </a:r>
          </a:p>
        </p:txBody>
      </p:sp>
      <p:sp>
        <p:nvSpPr>
          <p:cNvPr id="112643" name="文本框 99"/>
          <p:cNvSpPr txBox="1"/>
          <p:nvPr/>
        </p:nvSpPr>
        <p:spPr>
          <a:xfrm>
            <a:off x="827088" y="1058863"/>
            <a:ext cx="7632700" cy="3806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足阳明胃经起于鼻旁，属胃，络脾。体表循行分布在颜面、咽喉两侧、胸腹部第二侧线、下肢外侧前缘及足背等部位。支脉从丰隆分出，在厉兑与足太阴脾经相连。联系脏腑组织器官有胃、脾、鼻、上齿、唇、喉咙等。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本经主要病候包括胃肠病、头面五官病、神志病及经脉循行所过部位病症。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  <a:sym typeface="Candara" panose="020E0502030303020204" pitchFamily="34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3.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本经腧穴起于承泣，止于厉兑，共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45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穴。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4.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面部及关节部位腧穴不宜用直接灸；胸部腧穴针刺时要防止刺伤肺脏、引起气胸；上腹部腧穴要避免针刺过深，伤及肝脾。</a:t>
            </a:r>
          </a:p>
          <a:p>
            <a:pPr algn="just" eaLnBrk="1" hangingPunct="1">
              <a:lnSpc>
                <a:spcPct val="150000"/>
              </a:lnSpc>
            </a:pP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  <a:sym typeface="Candara" panose="020E0502030303020204" pitchFamily="34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矩形 7"/>
          <p:cNvSpPr/>
          <p:nvPr/>
        </p:nvSpPr>
        <p:spPr>
          <a:xfrm>
            <a:off x="863600" y="307975"/>
            <a:ext cx="7632700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06375" indent="-20637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27330" defTabSz="914400">
              <a:lnSpc>
                <a:spcPts val="4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课后思考</a:t>
            </a:r>
          </a:p>
        </p:txBody>
      </p:sp>
      <p:sp>
        <p:nvSpPr>
          <p:cNvPr id="113667" name="文本框 99"/>
          <p:cNvSpPr txBox="1"/>
          <p:nvPr/>
        </p:nvSpPr>
        <p:spPr>
          <a:xfrm>
            <a:off x="935038" y="1049338"/>
            <a:ext cx="7273925" cy="1281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思考：为何大肠小肠的下合穴皆分布在足阳明胃经？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  <a:sym typeface="Candara" panose="020E0502030303020204" pitchFamily="34" charset="0"/>
            </a:endParaRPr>
          </a:p>
        </p:txBody>
      </p:sp>
      <p:sp>
        <p:nvSpPr>
          <p:cNvPr id="113668" name="矩形 1"/>
          <p:cNvSpPr>
            <a:spLocks noChangeArrowheads="1"/>
          </p:cNvSpPr>
          <p:nvPr/>
        </p:nvSpPr>
        <p:spPr bwMode="auto">
          <a:xfrm>
            <a:off x="684213" y="2894013"/>
            <a:ext cx="8280400" cy="1165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ea typeface="华文楷体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[1]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 尹涛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孙睿睿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何昭璇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曾芳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略论“大肠小肠皆属于胃”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[J].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湖南中医杂志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,2016,32(11):138-140.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[2]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 程凯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秦卓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王婧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翟丽静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关于足三里、上巨虚、下巨虚的下合顺序与主治特异性思考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[J].</a:t>
            </a: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中国针灸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,2015,35(11):1167-1170.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3669" name="文本框 99"/>
          <p:cNvSpPr txBox="1"/>
          <p:nvPr/>
        </p:nvSpPr>
        <p:spPr>
          <a:xfrm>
            <a:off x="827088" y="2489200"/>
            <a:ext cx="2062162" cy="442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参考文献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sym typeface="Candara" panose="020E0502030303020204" pitchFamily="34" charset="0"/>
              </a:rPr>
              <a:t>: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  <a:sym typeface="Candara" panose="020E0502030303020204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4637</Words>
  <Application>Microsoft Office PowerPoint</Application>
  <PresentationFormat>全屏显示(16:9)</PresentationFormat>
  <Paragraphs>539</Paragraphs>
  <Slides>57</Slides>
  <Notes>48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57</vt:i4>
      </vt:variant>
    </vt:vector>
  </HeadingPairs>
  <TitlesOfParts>
    <vt:vector size="68" baseType="lpstr">
      <vt:lpstr>等线</vt:lpstr>
      <vt:lpstr>黑体</vt:lpstr>
      <vt:lpstr>华文楷体</vt:lpstr>
      <vt:lpstr>楷体</vt:lpstr>
      <vt:lpstr>宋体</vt:lpstr>
      <vt:lpstr>Arial</vt:lpstr>
      <vt:lpstr>Calibri</vt:lpstr>
      <vt:lpstr>Candara</vt:lpstr>
      <vt:lpstr>Symbol</vt:lpstr>
      <vt:lpstr>Wingdings</vt:lpstr>
      <vt:lpstr>波形</vt:lpstr>
      <vt:lpstr>模块5 足阳明经络与腧穴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115</cp:revision>
  <dcterms:created xsi:type="dcterms:W3CDTF">2021-02-28T10:18:00Z</dcterms:created>
  <dcterms:modified xsi:type="dcterms:W3CDTF">2026-04-26T01:44:34Z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9A12EE31B0E34CC79F37A33A8EEAD582_13</vt:lpwstr>
  </property>
</Properties>
</file>