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305" r:id="rId2"/>
    <p:sldId id="351" r:id="rId3"/>
    <p:sldId id="310" r:id="rId4"/>
    <p:sldId id="315" r:id="rId5"/>
    <p:sldId id="333" r:id="rId6"/>
    <p:sldId id="334" r:id="rId7"/>
    <p:sldId id="316" r:id="rId8"/>
    <p:sldId id="322" r:id="rId9"/>
    <p:sldId id="335" r:id="rId10"/>
    <p:sldId id="350" r:id="rId11"/>
    <p:sldId id="337" r:id="rId12"/>
    <p:sldId id="338" r:id="rId13"/>
    <p:sldId id="339" r:id="rId14"/>
    <p:sldId id="341" r:id="rId15"/>
    <p:sldId id="342" r:id="rId16"/>
    <p:sldId id="343" r:id="rId17"/>
    <p:sldId id="344" r:id="rId18"/>
    <p:sldId id="340" r:id="rId19"/>
    <p:sldId id="345" r:id="rId20"/>
    <p:sldId id="346" r:id="rId21"/>
    <p:sldId id="347" r:id="rId22"/>
    <p:sldId id="349" r:id="rId23"/>
    <p:sldId id="352" r:id="rId24"/>
    <p:sldId id="353" r:id="rId25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14" userDrawn="1">
          <p15:clr>
            <a:srgbClr val="A4A3A4"/>
          </p15:clr>
        </p15:guide>
        <p15:guide id="2" pos="291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DFCF"/>
    <a:srgbClr val="954831"/>
    <a:srgbClr val="3F1F13"/>
    <a:srgbClr val="253A89"/>
    <a:srgbClr val="2439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0" autoAdjust="0"/>
    <p:restoredTop sz="94660"/>
  </p:normalViewPr>
  <p:slideViewPr>
    <p:cSldViewPr>
      <p:cViewPr varScale="1">
        <p:scale>
          <a:sx n="119" d="100"/>
          <a:sy n="119" d="100"/>
        </p:scale>
        <p:origin x="780" y="76"/>
      </p:cViewPr>
      <p:guideLst>
        <p:guide orient="horz" pos="1714"/>
        <p:guide pos="291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F8934-6CED-46F5-B7D3-6CA103631274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835" y="1200150"/>
            <a:ext cx="8227695" cy="1335405"/>
          </a:xfrm>
        </p:spPr>
        <p:txBody>
          <a:bodyPr anchor="b">
            <a:normAutofit/>
          </a:bodyPr>
          <a:lstStyle>
            <a:lvl1pPr>
              <a:defRPr sz="33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835" y="2667635"/>
            <a:ext cx="8227695" cy="1104900"/>
          </a:xfrm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9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835" y="1978660"/>
            <a:ext cx="8228330" cy="258889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8761-A14E-4E6E-B19C-D0ABAA7747FF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10F0F-E077-475B-A7EC-03CDC27F5B8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Tm="3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53790"/>
            <a:ext cx="8229600" cy="9397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4688444"/>
            <a:ext cx="378669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2"/>
                </a:solidFill>
              </a:defRPr>
            </a:lvl1pPr>
          </a:lstStyle>
          <a:p>
            <a:fld id="{DABD4192-D8D3-4D51-8B40-CEB15F56F5C7}" type="datetimeFigureOut">
              <a:rPr lang="zh-CN" altLang="en-US" smtClean="0"/>
              <a:t>2026/4/26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4688444"/>
            <a:ext cx="3786691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4688443"/>
            <a:ext cx="1161826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50">
                <a:solidFill>
                  <a:schemeClr val="tx2"/>
                </a:solidFill>
              </a:defRPr>
            </a:lvl1pPr>
          </a:lstStyle>
          <a:p>
            <a:fld id="{3583AFEA-BE2F-4650-8471-F8CDDD4BF61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6565" y="2007235"/>
            <a:ext cx="8229600" cy="25882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dirty="0"/>
          </a:p>
        </p:txBody>
      </p:sp>
      <p:pic>
        <p:nvPicPr>
          <p:cNvPr id="20" name="图片 19"/>
          <p:cNvPicPr>
            <a:picLocks noChangeAspect="1"/>
          </p:cNvPicPr>
          <p:nvPr userDrawn="1"/>
        </p:nvPicPr>
        <p:blipFill>
          <a:blip r:embed="rId7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05740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432435" indent="-20574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650" kern="1200">
          <a:solidFill>
            <a:schemeClr val="tx2"/>
          </a:solidFill>
          <a:latin typeface="+mn-lt"/>
          <a:ea typeface="+mn-ea"/>
          <a:cs typeface="+mn-cs"/>
        </a:defRPr>
      </a:lvl2pPr>
      <a:lvl3pPr marL="641985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500" kern="1200">
          <a:solidFill>
            <a:schemeClr val="tx2"/>
          </a:solidFill>
          <a:latin typeface="+mn-lt"/>
          <a:ea typeface="+mn-ea"/>
          <a:cs typeface="+mn-cs"/>
        </a:defRPr>
      </a:lvl3pPr>
      <a:lvl4pPr marL="85725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350" kern="1200">
          <a:solidFill>
            <a:schemeClr val="tx2"/>
          </a:solidFill>
          <a:latin typeface="+mn-lt"/>
          <a:ea typeface="+mn-ea"/>
          <a:cs typeface="+mn-cs"/>
        </a:defRPr>
      </a:lvl4pPr>
      <a:lvl5pPr marL="1097280" indent="-171450" algn="l" defTabSz="685800" rtl="0" eaLnBrk="1" latinLnBrk="0" hangingPunct="1">
        <a:spcBef>
          <a:spcPct val="15000"/>
        </a:spcBef>
        <a:buClr>
          <a:schemeClr val="accent1"/>
        </a:buClr>
        <a:buSzPct val="100000"/>
        <a:buFont typeface="Symbol" panose="05050102010706020507" pitchFamily="18" charset="2"/>
        <a:buChar char="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33731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577340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1800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2058035" indent="-171450" algn="l" defTabSz="685800" rtl="0" eaLnBrk="1" latinLnBrk="0" hangingPunct="1">
        <a:spcBef>
          <a:spcPct val="58000"/>
        </a:spcBef>
        <a:buClr>
          <a:schemeClr val="accent1"/>
        </a:buClr>
        <a:buFont typeface="Symbol" panose="05050102010706020507" pitchFamily="18" charset="2"/>
        <a:buChar char="*"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-10160" y="1850390"/>
            <a:ext cx="9164320" cy="973455"/>
          </a:xfrm>
        </p:spPr>
        <p:txBody>
          <a:bodyPr>
            <a:noAutofit/>
          </a:bodyPr>
          <a:lstStyle/>
          <a:p>
            <a:pPr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模块</a:t>
            </a:r>
            <a:r>
              <a:rPr lang="en-US" altLang="zh-CN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   </a:t>
            </a:r>
            <a:r>
              <a:rPr lang="zh-CN" altLang="zh-CN" sz="4800" dirty="0">
                <a:latin typeface="等线" panose="02010600030101010101" pitchFamily="2" charset="-122"/>
                <a:ea typeface="等线" panose="02010600030101010101" pitchFamily="2" charset="-122"/>
              </a:rPr>
              <a:t>手</a:t>
            </a:r>
            <a:r>
              <a:rPr lang="zh-CN" altLang="zh-CN" sz="48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太阴经络与腧穴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学习目标</a:t>
            </a:r>
          </a:p>
        </p:txBody>
      </p:sp>
      <p:sp>
        <p:nvSpPr>
          <p:cNvPr id="9" name="文本框 99"/>
          <p:cNvSpPr txBox="1">
            <a:spLocks noChangeArrowheads="1"/>
          </p:cNvSpPr>
          <p:nvPr/>
        </p:nvSpPr>
        <p:spPr bwMode="auto">
          <a:xfrm>
            <a:off x="863600" y="1191307"/>
            <a:ext cx="8604944" cy="29777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457200" indent="-457200" algn="just">
              <a:lnSpc>
                <a:spcPts val="45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掌握手太阴肺经经络的分布与循行（包括点经）</a:t>
            </a:r>
            <a:endParaRPr lang="en-US" altLang="zh-CN" sz="2000" b="1" dirty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457200" indent="-457200" algn="just">
              <a:lnSpc>
                <a:spcPts val="45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熟悉手太阴肺经的络脉、经别以及经筋分布与循行</a:t>
            </a:r>
          </a:p>
          <a:p>
            <a:pPr marL="457200" indent="-457200" algn="just">
              <a:lnSpc>
                <a:spcPts val="45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掌握手太阴肺经的经脉病候</a:t>
            </a:r>
            <a:endParaRPr lang="en-US" altLang="zh-CN" sz="2000" b="1" dirty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marL="457200" indent="-457200" algn="just">
              <a:lnSpc>
                <a:spcPts val="4500"/>
              </a:lnSpc>
              <a:buFont typeface="Wingdings" panose="05000000000000000000" pitchFamily="2" charset="2"/>
              <a:buChar char="Ø"/>
            </a:pPr>
            <a:r>
              <a:rPr lang="zh-CN" altLang="en-US" sz="2000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掌握手太阴肺经腧穴及其定位、主治、操作（包括点穴）</a:t>
            </a:r>
          </a:p>
          <a:p>
            <a:pPr algn="just">
              <a:lnSpc>
                <a:spcPts val="4500"/>
              </a:lnSpc>
            </a:pPr>
            <a:endParaRPr lang="zh-CN" altLang="en-US" sz="20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3  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太阴经络与腧穴</a:t>
            </a: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  </a:t>
            </a:r>
            <a:r>
              <a:rPr lang="zh-CN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手太阴经络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直接连接符 12"/>
          <p:cNvCxnSpPr/>
          <p:nvPr/>
        </p:nvCxnSpPr>
        <p:spPr>
          <a:xfrm>
            <a:off x="404842" y="3867894"/>
            <a:ext cx="54006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827584" y="315969"/>
            <a:ext cx="7632065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经脉循行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08610"/>
            <a:ext cx="2598470" cy="3897704"/>
          </a:xfrm>
          <a:prstGeom prst="rect">
            <a:avLst/>
          </a:prstGeom>
        </p:spPr>
      </p:pic>
      <p:sp>
        <p:nvSpPr>
          <p:cNvPr id="16" name="内容占位符 2"/>
          <p:cNvSpPr txBox="1"/>
          <p:nvPr/>
        </p:nvSpPr>
        <p:spPr>
          <a:xfrm>
            <a:off x="59333" y="1055514"/>
            <a:ext cx="6480720" cy="3462858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anose="05050102010706020507" pitchFamily="18" charset="2"/>
              <a:buNone/>
            </a:pP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《灵枢·经脉》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 </a:t>
            </a:r>
            <a:r>
              <a:rPr lang="en-US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:</a:t>
            </a:r>
            <a:endParaRPr lang="zh-CN" altLang="zh-CN" sz="24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+mn-ea"/>
            </a:endParaRPr>
          </a:p>
          <a:p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肺手太阴之脉，起于中焦，下</a:t>
            </a:r>
            <a:r>
              <a:rPr lang="zh-CN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络</a:t>
            </a: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大肠，</a:t>
            </a:r>
            <a:r>
              <a:rPr lang="zh-CN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还循</a:t>
            </a: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胃口，上膈</a:t>
            </a:r>
            <a:r>
              <a:rPr lang="zh-CN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属</a:t>
            </a: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肺。从</a:t>
            </a:r>
            <a:r>
              <a:rPr lang="zh-CN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肺系</a:t>
            </a: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，横出腋下，下循</a:t>
            </a:r>
            <a:r>
              <a:rPr lang="zh-CN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臑</a:t>
            </a: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内，行</a:t>
            </a:r>
            <a:r>
              <a:rPr lang="zh-CN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少阴、心主</a:t>
            </a: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之前，下肘中，循</a:t>
            </a:r>
            <a:r>
              <a:rPr lang="zh-CN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臂内上骨下廉</a:t>
            </a: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，入寸口，上</a:t>
            </a:r>
            <a:r>
              <a:rPr lang="zh-CN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鱼</a:t>
            </a:r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，循鱼际，出大指之端。</a:t>
            </a:r>
          </a:p>
          <a:p>
            <a:r>
              <a:rPr lang="zh-CN" altLang="zh-CN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其支者，从腕后，直出次指内廉，出其端</a:t>
            </a: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</a:rPr>
              <a:t>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107504" y="3939902"/>
            <a:ext cx="4229338" cy="1169551"/>
          </a:xfrm>
          <a:prstGeom prst="rect">
            <a:avLst/>
          </a:prstGeom>
          <a:solidFill>
            <a:srgbClr val="ECDFCF"/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络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：联络、网络、散络。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还循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：还，回来；循：顺、沿，意为顺着走。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属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：隶属、统属。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肺系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：指气管、喉咙。系，系带、悬系的意思。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臑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：音闹，指上臂部。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336843" y="3933596"/>
            <a:ext cx="4633827" cy="1169551"/>
          </a:xfrm>
          <a:prstGeom prst="rect">
            <a:avLst/>
          </a:prstGeom>
          <a:solidFill>
            <a:srgbClr val="ECDFCF"/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少阴、心主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：指手少阴、手厥阴二经。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臂内上骨下廉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：臂内上骨，指桡骨。廉，指侧边，棱角部。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寸口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：桡动脉搏动处。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鱼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：指大鱼际部，又称“手鱼”。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支者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：指支脉，仍属经脉部分。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971600" y="267494"/>
            <a:ext cx="2304256" cy="694457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经脉病候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内容占位符 2"/>
          <p:cNvSpPr txBox="1"/>
          <p:nvPr/>
        </p:nvSpPr>
        <p:spPr>
          <a:xfrm>
            <a:off x="323527" y="1009803"/>
            <a:ext cx="6048672" cy="1465783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anose="05050102010706020507" pitchFamily="18" charset="2"/>
              <a:buNone/>
            </a:pPr>
            <a:r>
              <a:rPr lang="zh-CN" altLang="zh-CN" sz="2400" dirty="0">
                <a:solidFill>
                  <a:schemeClr val="tx1"/>
                </a:solidFill>
                <a:latin typeface="+mn-ea"/>
              </a:rPr>
              <a:t>《灵枢·经脉》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：</a:t>
            </a:r>
            <a:endParaRPr lang="zh-CN" altLang="zh-CN" sz="2400" dirty="0">
              <a:solidFill>
                <a:schemeClr val="tx1"/>
              </a:solidFill>
              <a:latin typeface="+mn-ea"/>
            </a:endParaRPr>
          </a:p>
          <a:p>
            <a:r>
              <a:rPr lang="zh-CN" altLang="zh-CN" sz="2400" dirty="0">
                <a:solidFill>
                  <a:srgbClr val="C00000"/>
                </a:solidFill>
                <a:latin typeface="+mn-ea"/>
              </a:rPr>
              <a:t>是动则病</a:t>
            </a:r>
            <a:r>
              <a:rPr lang="zh-CN" altLang="zh-CN" sz="2400" dirty="0">
                <a:solidFill>
                  <a:schemeClr val="tx1"/>
                </a:solidFill>
                <a:latin typeface="+mn-ea"/>
              </a:rPr>
              <a:t>，肺胀满，膨膨而喘咳，</a:t>
            </a:r>
            <a:r>
              <a:rPr lang="zh-CN" altLang="zh-CN" sz="2400" dirty="0">
                <a:solidFill>
                  <a:srgbClr val="C00000"/>
                </a:solidFill>
                <a:latin typeface="+mn-ea"/>
              </a:rPr>
              <a:t>缺盆</a:t>
            </a:r>
            <a:r>
              <a:rPr lang="zh-CN" altLang="zh-CN" sz="2400" dirty="0">
                <a:solidFill>
                  <a:schemeClr val="tx1"/>
                </a:solidFill>
                <a:latin typeface="+mn-ea"/>
              </a:rPr>
              <a:t>中痛，甚则交两手而</a:t>
            </a:r>
            <a:r>
              <a:rPr lang="zh-CN" altLang="zh-CN" sz="2400" dirty="0">
                <a:solidFill>
                  <a:srgbClr val="C00000"/>
                </a:solidFill>
                <a:latin typeface="+mn-ea"/>
              </a:rPr>
              <a:t>瞀</a:t>
            </a:r>
            <a:r>
              <a:rPr lang="zh-CN" altLang="zh-CN" sz="2400" dirty="0">
                <a:latin typeface="+mn-ea"/>
              </a:rPr>
              <a:t>，</a:t>
            </a:r>
            <a:r>
              <a:rPr lang="zh-CN" altLang="zh-CN" sz="2400" dirty="0">
                <a:solidFill>
                  <a:schemeClr val="tx1"/>
                </a:solidFill>
                <a:latin typeface="+mn-ea"/>
              </a:rPr>
              <a:t>此为</a:t>
            </a:r>
            <a:r>
              <a:rPr lang="zh-CN" altLang="zh-CN" sz="2400" dirty="0">
                <a:solidFill>
                  <a:srgbClr val="C00000"/>
                </a:solidFill>
                <a:latin typeface="+mn-ea"/>
              </a:rPr>
              <a:t>臂厥</a:t>
            </a:r>
            <a:r>
              <a:rPr lang="zh-CN" altLang="zh-CN" sz="2400" dirty="0">
                <a:solidFill>
                  <a:schemeClr val="tx1"/>
                </a:solidFill>
                <a:latin typeface="+mn-ea"/>
              </a:rPr>
              <a:t>。</a:t>
            </a:r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575556" y="2427733"/>
            <a:ext cx="5544615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539551" y="2667915"/>
            <a:ext cx="8208913" cy="1814830"/>
          </a:xfrm>
          <a:prstGeom prst="rect">
            <a:avLst/>
          </a:prstGeom>
          <a:solidFill>
            <a:srgbClr val="ECDFCF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是动则病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：主要指此经脉异常变动而即出现的先发病症。各经仿此。</a:t>
            </a: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缺盆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：锁骨上窝部。缺盆中，指两侧缺盆之间，当天突穴部，深部为喉咙。 </a:t>
            </a: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瞀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：音茂，指心胸闷乱，视力模糊。</a:t>
            </a: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臂厥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：前臂经脉所过处发生气血阻逆的见症。</a:t>
            </a:r>
            <a:endParaRPr lang="en-US" altLang="zh-CN" sz="1600" dirty="0">
              <a:latin typeface="等线" panose="02010600030101010101" pitchFamily="2" charset="-122"/>
              <a:ea typeface="等线" panose="02010600030101010101" pitchFamily="2" charset="-122"/>
            </a:endParaRPr>
          </a:p>
          <a:p>
            <a:endParaRPr lang="zh-CN" altLang="en-US" sz="1600" dirty="0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2"/>
          <p:cNvSpPr txBox="1"/>
          <p:nvPr/>
        </p:nvSpPr>
        <p:spPr>
          <a:xfrm>
            <a:off x="323528" y="1280030"/>
            <a:ext cx="6048672" cy="2473895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anose="05050102010706020507" pitchFamily="18" charset="2"/>
              <a:buNone/>
            </a:pPr>
            <a:r>
              <a:rPr lang="zh-CN" altLang="zh-CN" sz="2400" dirty="0">
                <a:solidFill>
                  <a:schemeClr val="tx1"/>
                </a:solidFill>
                <a:latin typeface="+mn-ea"/>
              </a:rPr>
              <a:t>《灵枢·经脉》</a:t>
            </a:r>
            <a:r>
              <a:rPr lang="zh-CN" altLang="en-US" sz="2400" dirty="0">
                <a:solidFill>
                  <a:schemeClr val="tx1"/>
                </a:solidFill>
                <a:latin typeface="+mn-ea"/>
              </a:rPr>
              <a:t>：</a:t>
            </a:r>
            <a:endParaRPr lang="zh-CN" altLang="zh-CN" sz="2400" dirty="0">
              <a:solidFill>
                <a:schemeClr val="tx1"/>
              </a:solidFill>
              <a:latin typeface="+mn-ea"/>
            </a:endParaRPr>
          </a:p>
          <a:p>
            <a:r>
              <a:rPr lang="zh-CN" altLang="zh-CN" sz="2400" dirty="0">
                <a:solidFill>
                  <a:srgbClr val="C00000"/>
                </a:solidFill>
                <a:latin typeface="+mn-ea"/>
              </a:rPr>
              <a:t>是主肺所生病</a:t>
            </a:r>
            <a:r>
              <a:rPr lang="zh-CN" altLang="zh-CN" sz="2400" dirty="0">
                <a:solidFill>
                  <a:schemeClr val="tx1"/>
                </a:solidFill>
                <a:latin typeface="+mn-ea"/>
              </a:rPr>
              <a:t>者，咳，上气，</a:t>
            </a:r>
            <a:r>
              <a:rPr lang="zh-CN" altLang="zh-CN" sz="2400" dirty="0">
                <a:solidFill>
                  <a:srgbClr val="C00000"/>
                </a:solidFill>
                <a:latin typeface="+mn-ea"/>
              </a:rPr>
              <a:t>喘喝</a:t>
            </a:r>
            <a:r>
              <a:rPr lang="zh-CN" altLang="zh-CN" sz="2400" dirty="0">
                <a:solidFill>
                  <a:schemeClr val="tx1"/>
                </a:solidFill>
                <a:latin typeface="+mn-ea"/>
              </a:rPr>
              <a:t>，烦心，胸满，臑臂内前廉痛厥，掌中热。</a:t>
            </a:r>
          </a:p>
          <a:p>
            <a:r>
              <a:rPr lang="zh-CN" altLang="zh-CN" sz="2400" dirty="0">
                <a:solidFill>
                  <a:schemeClr val="tx1"/>
                </a:solidFill>
                <a:latin typeface="+mn-ea"/>
              </a:rPr>
              <a:t>气盛有余，则肩背痛，风寒汗出中风，小便数而</a:t>
            </a:r>
            <a:r>
              <a:rPr lang="zh-CN" altLang="zh-CN" sz="2400" dirty="0">
                <a:solidFill>
                  <a:srgbClr val="C00000"/>
                </a:solidFill>
                <a:latin typeface="+mn-ea"/>
              </a:rPr>
              <a:t>欠</a:t>
            </a:r>
            <a:r>
              <a:rPr lang="zh-CN" altLang="zh-CN" sz="2400" dirty="0">
                <a:solidFill>
                  <a:schemeClr val="tx1"/>
                </a:solidFill>
                <a:latin typeface="+mn-ea"/>
              </a:rPr>
              <a:t>；气虚，则肩背痛、寒，少气不足以息，</a:t>
            </a:r>
            <a:r>
              <a:rPr lang="zh-CN" altLang="zh-CN" sz="2400" dirty="0">
                <a:solidFill>
                  <a:srgbClr val="C00000"/>
                </a:solidFill>
                <a:latin typeface="+mn-ea"/>
              </a:rPr>
              <a:t>溺色变</a:t>
            </a:r>
            <a:r>
              <a:rPr lang="zh-CN" altLang="zh-CN" sz="2400" dirty="0">
                <a:latin typeface="+mn-ea"/>
              </a:rPr>
              <a:t>。</a:t>
            </a:r>
            <a:endParaRPr lang="zh-CN" altLang="en-US" sz="2400" dirty="0"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88224" y="747263"/>
            <a:ext cx="2138176" cy="3538220"/>
          </a:xfrm>
          <a:prstGeom prst="rect">
            <a:avLst/>
          </a:prstGeom>
          <a:solidFill>
            <a:srgbClr val="ECDFCF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是主肺所生病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：马王堆帛书《阴阳十一脉》、张家山汉简《脉书》均作“其所产病”，主要指</a:t>
            </a:r>
            <a:r>
              <a:rPr lang="en-US" altLang="zh-CN" sz="1600" dirty="0"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“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是动则病</a:t>
            </a:r>
            <a:r>
              <a:rPr lang="en-US" altLang="zh-CN" sz="1600" dirty="0">
                <a:latin typeface="等线" panose="02010600030101010101" pitchFamily="2" charset="-122"/>
                <a:ea typeface="等线" panose="02010600030101010101" pitchFamily="2" charset="-122"/>
                <a:sym typeface="+mn-ea"/>
              </a:rPr>
              <a:t>”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后所产生的病症。各经仿此。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喘喝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：气喘声粗。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欠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：原指呵欠。后人有作小便量少解，不合古义。此处属实证，当是指张口出气。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溺色变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：小便颜色异常。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6372200" y="1059582"/>
            <a:ext cx="0" cy="291479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标题 1"/>
          <p:cNvSpPr txBox="1"/>
          <p:nvPr/>
        </p:nvSpPr>
        <p:spPr>
          <a:xfrm>
            <a:off x="971600" y="267494"/>
            <a:ext cx="2304256" cy="694457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经脉病候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179512" y="2931790"/>
            <a:ext cx="8824562" cy="2213112"/>
          </a:xfrm>
          <a:prstGeom prst="rect">
            <a:avLst/>
          </a:prstGeom>
          <a:solidFill>
            <a:srgbClr val="ECDFC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cxnSp>
        <p:nvCxnSpPr>
          <p:cNvPr id="31" name="直接连接符 30"/>
          <p:cNvCxnSpPr/>
          <p:nvPr/>
        </p:nvCxnSpPr>
        <p:spPr>
          <a:xfrm>
            <a:off x="520004" y="2957368"/>
            <a:ext cx="696527" cy="0"/>
          </a:xfrm>
          <a:prstGeom prst="line">
            <a:avLst/>
          </a:prstGeom>
          <a:ln w="57150" cap="rnd">
            <a:solidFill>
              <a:schemeClr val="bg1">
                <a:lumMod val="8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: 圆角 33"/>
          <p:cNvSpPr/>
          <p:nvPr/>
        </p:nvSpPr>
        <p:spPr>
          <a:xfrm>
            <a:off x="430654" y="1022911"/>
            <a:ext cx="2270532" cy="372110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76835" y="104775"/>
            <a:ext cx="1211580" cy="807720"/>
          </a:xfrm>
          <a:prstGeom prst="rect">
            <a:avLst/>
          </a:prstGeom>
        </p:spPr>
      </p:pic>
      <p:pic>
        <p:nvPicPr>
          <p:cNvPr id="11" name="图片 10" descr="出版社logo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180455" y="4416648"/>
            <a:ext cx="2505075" cy="38735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95657" y="3092575"/>
            <a:ext cx="68686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别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：分支，此即指络脉。从本经分出的络脉，由此走向相表里的经脉。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分间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：分，分肉。分间，即分肉之间。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并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：指与经脉并列而行。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手锐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：手的锐骨部，在鱼际后方。</a:t>
            </a:r>
          </a:p>
        </p:txBody>
      </p:sp>
      <p:sp>
        <p:nvSpPr>
          <p:cNvPr id="10" name="标题 1"/>
          <p:cNvSpPr txBox="1"/>
          <p:nvPr/>
        </p:nvSpPr>
        <p:spPr>
          <a:xfrm>
            <a:off x="827584" y="210406"/>
            <a:ext cx="10515600" cy="757619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indent="227330" algn="l" defTabSz="914400" eaLnBrk="0" hangingPunct="0">
              <a:lnSpc>
                <a:spcPts val="4000"/>
              </a:lnSpc>
              <a:defRPr/>
            </a:pP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手太阴络脉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0" y="957973"/>
            <a:ext cx="313183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灵枢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经脉</a:t>
            </a:r>
            <a:r>
              <a:rPr lang="en-US" altLang="zh-CN" sz="2400" dirty="0">
                <a:solidFill>
                  <a:schemeClr val="lt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95657" y="3977153"/>
            <a:ext cx="5566254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欠</a:t>
            </a:r>
            <a:r>
              <a:rPr lang="en-US" altLang="zh-CN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[</a:t>
            </a:r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欠去</a:t>
            </a:r>
            <a:r>
              <a:rPr lang="en-US" altLang="zh-CN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]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：欠，呵欠；</a:t>
            </a:r>
            <a:r>
              <a:rPr lang="en-US" altLang="zh-CN" sz="1400" dirty="0">
                <a:latin typeface="等线" panose="02010600030101010101" pitchFamily="2" charset="-122"/>
                <a:ea typeface="等线" panose="02010600030101010101" pitchFamily="2" charset="-122"/>
              </a:rPr>
              <a:t> [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欠去</a:t>
            </a:r>
            <a:r>
              <a:rPr lang="en-US" altLang="zh-CN" sz="1400" dirty="0">
                <a:latin typeface="等线" panose="02010600030101010101" pitchFamily="2" charset="-122"/>
                <a:ea typeface="等线" panose="02010600030101010101" pitchFamily="2" charset="-122"/>
              </a:rPr>
              <a:t>] 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，同呿，音去，张口貌。欠</a:t>
            </a:r>
            <a:r>
              <a:rPr lang="en-US" altLang="zh-CN" sz="1400" dirty="0">
                <a:latin typeface="等线" panose="02010600030101010101" pitchFamily="2" charset="-122"/>
                <a:ea typeface="等线" panose="02010600030101010101" pitchFamily="2" charset="-122"/>
              </a:rPr>
              <a:t>[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欠去</a:t>
            </a:r>
            <a:r>
              <a:rPr lang="en-US" altLang="zh-CN" sz="1400" dirty="0">
                <a:latin typeface="等线" panose="02010600030101010101" pitchFamily="2" charset="-122"/>
                <a:ea typeface="等线" panose="02010600030101010101" pitchFamily="2" charset="-122"/>
              </a:rPr>
              <a:t>] 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，指张口出气，肺气不足所致。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遗数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：遗，小便失禁；数，小便频数。此属虚证，经脉“小便数而欠”属实证。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一寸半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：原作“半寸”,据《太素》、《脉经》等改。</a:t>
            </a: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217" y="42534"/>
            <a:ext cx="2733276" cy="4314705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179512" y="1361616"/>
            <a:ext cx="590465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zh-CN" altLang="en-US" sz="2400" dirty="0">
                <a:latin typeface="+mn-ea"/>
                <a:cs typeface="Droid Serif" panose="02020600060500020200" pitchFamily="18" charset="0"/>
              </a:rPr>
              <a:t>手太阴之</a:t>
            </a:r>
            <a:r>
              <a:rPr lang="zh-CN" altLang="en-US" sz="2400" dirty="0">
                <a:solidFill>
                  <a:srgbClr val="C00000"/>
                </a:solidFill>
                <a:latin typeface="+mn-ea"/>
                <a:cs typeface="Droid Serif" panose="02020600060500020200" pitchFamily="18" charset="0"/>
              </a:rPr>
              <a:t>别</a:t>
            </a:r>
            <a:r>
              <a:rPr lang="zh-CN" altLang="en-US" sz="2400" dirty="0">
                <a:latin typeface="+mn-ea"/>
                <a:cs typeface="Droid Serif" panose="02020600060500020200" pitchFamily="18" charset="0"/>
              </a:rPr>
              <a:t>，名曰列缺。起于腕上</a:t>
            </a:r>
            <a:r>
              <a:rPr lang="zh-CN" altLang="en-US" sz="2400" dirty="0">
                <a:solidFill>
                  <a:srgbClr val="C00000"/>
                </a:solidFill>
                <a:latin typeface="+mn-ea"/>
                <a:cs typeface="Droid Serif" panose="02020600060500020200" pitchFamily="18" charset="0"/>
              </a:rPr>
              <a:t>分间</a:t>
            </a:r>
            <a:r>
              <a:rPr lang="zh-CN" altLang="en-US" sz="2400" dirty="0">
                <a:latin typeface="+mn-ea"/>
                <a:cs typeface="Droid Serif" panose="02020600060500020200" pitchFamily="18" charset="0"/>
              </a:rPr>
              <a:t>，</a:t>
            </a:r>
            <a:r>
              <a:rPr lang="zh-CN" altLang="en-US" sz="2400" dirty="0">
                <a:solidFill>
                  <a:srgbClr val="C00000"/>
                </a:solidFill>
                <a:latin typeface="+mn-ea"/>
                <a:cs typeface="Droid Serif" panose="02020600060500020200" pitchFamily="18" charset="0"/>
              </a:rPr>
              <a:t>并</a:t>
            </a:r>
            <a:r>
              <a:rPr lang="zh-CN" altLang="en-US" sz="2400" dirty="0">
                <a:latin typeface="+mn-ea"/>
                <a:cs typeface="Droid Serif" panose="02020600060500020200" pitchFamily="18" charset="0"/>
              </a:rPr>
              <a:t>太阴之经，直入掌中，散入于鱼际。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zh-CN" altLang="en-US" sz="2400" dirty="0">
                <a:latin typeface="+mn-ea"/>
                <a:cs typeface="Droid Serif" panose="02020600060500020200" pitchFamily="18" charset="0"/>
              </a:rPr>
              <a:t>其病：实则</a:t>
            </a:r>
            <a:r>
              <a:rPr lang="zh-CN" altLang="en-US" sz="2400" dirty="0">
                <a:solidFill>
                  <a:srgbClr val="C00000"/>
                </a:solidFill>
                <a:latin typeface="+mn-ea"/>
                <a:cs typeface="Droid Serif" panose="02020600060500020200" pitchFamily="18" charset="0"/>
              </a:rPr>
              <a:t>手锐</a:t>
            </a:r>
            <a:r>
              <a:rPr lang="zh-CN" altLang="en-US" sz="2400" dirty="0">
                <a:latin typeface="+mn-ea"/>
                <a:cs typeface="Droid Serif" panose="02020600060500020200" pitchFamily="18" charset="0"/>
              </a:rPr>
              <a:t>掌热，虚则欠</a:t>
            </a:r>
            <a:r>
              <a:rPr lang="en-US" altLang="zh-CN" sz="2400" dirty="0">
                <a:solidFill>
                  <a:srgbClr val="C00000"/>
                </a:solidFill>
                <a:latin typeface="+mn-ea"/>
                <a:cs typeface="Droid Serif" panose="02020600060500020200" pitchFamily="18" charset="0"/>
              </a:rPr>
              <a:t>[</a:t>
            </a:r>
            <a:r>
              <a:rPr lang="zh-CN" altLang="en-US" sz="2400" dirty="0">
                <a:solidFill>
                  <a:srgbClr val="C00000"/>
                </a:solidFill>
                <a:latin typeface="+mn-ea"/>
                <a:cs typeface="Droid Serif" panose="02020600060500020200" pitchFamily="18" charset="0"/>
              </a:rPr>
              <a:t>欠去</a:t>
            </a:r>
            <a:r>
              <a:rPr lang="en-US" altLang="zh-CN" sz="2400" dirty="0">
                <a:solidFill>
                  <a:srgbClr val="C00000"/>
                </a:solidFill>
                <a:latin typeface="+mn-ea"/>
                <a:cs typeface="Droid Serif" panose="02020600060500020200" pitchFamily="18" charset="0"/>
              </a:rPr>
              <a:t>]</a:t>
            </a:r>
            <a:r>
              <a:rPr lang="zh-CN" altLang="en-US" sz="2400" dirty="0">
                <a:latin typeface="+mn-ea"/>
                <a:cs typeface="Droid Serif" panose="02020600060500020200" pitchFamily="18" charset="0"/>
              </a:rPr>
              <a:t>，小便</a:t>
            </a:r>
            <a:r>
              <a:rPr lang="zh-CN" altLang="en-US" sz="2400" dirty="0">
                <a:solidFill>
                  <a:srgbClr val="C00000"/>
                </a:solidFill>
                <a:latin typeface="+mn-ea"/>
                <a:cs typeface="Droid Serif" panose="02020600060500020200" pitchFamily="18" charset="0"/>
              </a:rPr>
              <a:t>遗数</a:t>
            </a:r>
            <a:r>
              <a:rPr lang="zh-CN" altLang="en-US" sz="2400" dirty="0">
                <a:latin typeface="+mn-ea"/>
                <a:cs typeface="Droid Serif" panose="02020600060500020200" pitchFamily="18" charset="0"/>
              </a:rPr>
              <a:t>。取之去腕</a:t>
            </a:r>
            <a:r>
              <a:rPr lang="zh-CN" altLang="en-US" sz="2400" dirty="0">
                <a:solidFill>
                  <a:srgbClr val="C00000"/>
                </a:solidFill>
                <a:latin typeface="+mn-ea"/>
                <a:cs typeface="Droid Serif" panose="02020600060500020200" pitchFamily="18" charset="0"/>
              </a:rPr>
              <a:t>一寸半</a:t>
            </a:r>
            <a:r>
              <a:rPr lang="zh-CN" altLang="en-US" sz="2400" dirty="0">
                <a:latin typeface="+mn-ea"/>
                <a:cs typeface="Droid Serif" panose="02020600060500020200" pitchFamily="18" charset="0"/>
              </a:rPr>
              <a:t>，别走阳明也。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3215999" y="1212779"/>
            <a:ext cx="5201920" cy="196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3249670" y="2666812"/>
            <a:ext cx="5201920" cy="1397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648970" y="1178560"/>
            <a:ext cx="17881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hangingPunct="0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可替换图片</a:t>
            </a: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22" y="878275"/>
            <a:ext cx="1962142" cy="4190277"/>
          </a:xfrm>
          <a:prstGeom prst="rect">
            <a:avLst/>
          </a:prstGeom>
        </p:spPr>
      </p:pic>
      <p:sp>
        <p:nvSpPr>
          <p:cNvPr id="10" name="标题 1"/>
          <p:cNvSpPr txBox="1"/>
          <p:nvPr/>
        </p:nvSpPr>
        <p:spPr>
          <a:xfrm>
            <a:off x="899592" y="261854"/>
            <a:ext cx="10515600" cy="919665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手太阴经别</a:t>
            </a:r>
            <a:endParaRPr lang="zh-CN" altLang="en-US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154563" y="1347614"/>
            <a:ext cx="532479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手太阴之</a:t>
            </a:r>
            <a:r>
              <a:rPr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正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，</a:t>
            </a:r>
            <a:r>
              <a:rPr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别入渊腋</a:t>
            </a:r>
            <a:r>
              <a:rPr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少阴之前，入走肺，散之大肠，上入缺盆，循喉咙，</a:t>
            </a:r>
            <a:r>
              <a:rPr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复合阳明</a:t>
            </a:r>
            <a:endParaRPr lang="zh-CN" altLang="en-US" sz="2400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154563" y="2770297"/>
            <a:ext cx="5324792" cy="1077218"/>
          </a:xfrm>
          <a:prstGeom prst="rect">
            <a:avLst/>
          </a:prstGeom>
          <a:solidFill>
            <a:srgbClr val="ECDFCF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正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：十二经别又称为别行之正经，意指从十二经脉分出。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别入渊腋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：指分支进入腋窝。“渊腋”不宜作穴名解。</a:t>
            </a:r>
          </a:p>
          <a:p>
            <a:r>
              <a:rPr lang="zh-CN" altLang="en-US" sz="16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复合阳明</a:t>
            </a:r>
            <a:r>
              <a:rPr lang="zh-CN" altLang="en-US" sz="1600" dirty="0">
                <a:latin typeface="等线" panose="02010600030101010101" pitchFamily="2" charset="-122"/>
                <a:ea typeface="等线" panose="02010600030101010101" pitchFamily="2" charset="-122"/>
              </a:rPr>
              <a:t>：又合于手阳明经，约当扶突穴部。经别无所属穴，为说明其出入所在，结合穴位表示。</a:t>
            </a:r>
          </a:p>
        </p:txBody>
      </p:sp>
      <p:sp>
        <p:nvSpPr>
          <p:cNvPr id="17" name="矩形: 圆角 16"/>
          <p:cNvSpPr/>
          <p:nvPr/>
        </p:nvSpPr>
        <p:spPr>
          <a:xfrm>
            <a:off x="2574944" y="1153013"/>
            <a:ext cx="377432" cy="1589529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CN" altLang="en-US" sz="2000" dirty="0">
                <a:latin typeface="华文楷体" panose="02010600040101010101" charset="-122"/>
                <a:ea typeface="华文楷体" panose="02010600040101010101" charset="-122"/>
              </a:rPr>
              <a:t>灵枢</a:t>
            </a:r>
            <a:r>
              <a:rPr lang="en-US" altLang="zh-CN" sz="2000" dirty="0">
                <a:latin typeface="华文楷体" panose="02010600040101010101" charset="-122"/>
                <a:ea typeface="华文楷体" panose="02010600040101010101" charset="-122"/>
              </a:rPr>
              <a:t>·</a:t>
            </a:r>
            <a:r>
              <a:rPr lang="zh-CN" altLang="en-US" sz="2000" dirty="0">
                <a:latin typeface="华文楷体" panose="02010600040101010101" charset="-122"/>
                <a:ea typeface="华文楷体" panose="02010600040101010101" charset="-122"/>
              </a:rPr>
              <a:t>经别</a:t>
            </a:r>
            <a:endParaRPr lang="en-US" altLang="zh-CN" sz="2000" dirty="0">
              <a:latin typeface="华文楷体" panose="02010600040101010101" charset="-122"/>
              <a:ea typeface="华文楷体" panose="02010600040101010101" charset="-122"/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>
            <a:off x="3215999" y="1212779"/>
            <a:ext cx="5201920" cy="1968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3275856" y="2931790"/>
            <a:ext cx="5142063" cy="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矩形: 圆角 24"/>
          <p:cNvSpPr/>
          <p:nvPr/>
        </p:nvSpPr>
        <p:spPr>
          <a:xfrm>
            <a:off x="2632211" y="1208915"/>
            <a:ext cx="377432" cy="1589529"/>
          </a:xfrm>
          <a:prstGeom prst="roundRect">
            <a:avLst/>
          </a:prstGeom>
          <a:solidFill>
            <a:srgbClr val="762C14">
              <a:alpha val="92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灵枢</a:t>
            </a:r>
            <a:r>
              <a:rPr lang="en-US" altLang="zh-CN" sz="2000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000" dirty="0">
                <a:latin typeface="楷体" panose="02010609060101010101" pitchFamily="49" charset="-122"/>
                <a:ea typeface="楷体" panose="02010609060101010101" pitchFamily="49" charset="-122"/>
              </a:rPr>
              <a:t>经筋</a:t>
            </a:r>
            <a:endParaRPr lang="en-US" altLang="zh-CN" sz="20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48970" y="1178560"/>
            <a:ext cx="17881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hangingPunct="0">
              <a:lnSpc>
                <a:spcPct val="15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可替换图片</a:t>
            </a:r>
          </a:p>
        </p:txBody>
      </p:sp>
      <p:sp>
        <p:nvSpPr>
          <p:cNvPr id="10" name="标题 1"/>
          <p:cNvSpPr txBox="1"/>
          <p:nvPr/>
        </p:nvSpPr>
        <p:spPr>
          <a:xfrm>
            <a:off x="899592" y="261854"/>
            <a:ext cx="10515600" cy="919665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手太阴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经筋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05" y="869218"/>
            <a:ext cx="2216344" cy="414174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3199797" y="1340629"/>
            <a:ext cx="561642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手太阴之筋，起于大指之上，循指上行，结于</a:t>
            </a:r>
            <a:r>
              <a:rPr lang="zh-CN" altLang="en-US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鱼后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；行寸口外侧，上循臂，结肘中；上臑内廉，入腋下，出缺盆，结</a:t>
            </a:r>
            <a:r>
              <a:rPr lang="zh-CN" altLang="en-US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肩前髃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；上结缺盆，下结胸里，散贯</a:t>
            </a:r>
            <a:r>
              <a:rPr lang="zh-CN" altLang="en-US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贲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，合贲下，抵</a:t>
            </a:r>
            <a:r>
              <a:rPr lang="zh-CN" altLang="en-US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季胁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 。</a:t>
            </a:r>
          </a:p>
          <a:p>
            <a:pPr>
              <a:lnSpc>
                <a:spcPct val="100000"/>
              </a:lnSpc>
            </a:pP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其病：所过者</a:t>
            </a:r>
            <a:r>
              <a:rPr lang="zh-CN" altLang="en-US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支转筋痛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，其成</a:t>
            </a:r>
            <a:r>
              <a:rPr lang="zh-CN" altLang="en-US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息贲</a:t>
            </a:r>
            <a:r>
              <a:rPr lang="zh-CN" altLang="en-US" dirty="0">
                <a:latin typeface="华文楷体" panose="02010600040101010101" charset="-122"/>
                <a:ea typeface="华文楷体" panose="02010600040101010101" charset="-122"/>
              </a:rPr>
              <a:t>者，胁急、吐血。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059832" y="2976234"/>
            <a:ext cx="2401042" cy="1384995"/>
          </a:xfrm>
          <a:prstGeom prst="rect">
            <a:avLst/>
          </a:prstGeom>
          <a:solidFill>
            <a:srgbClr val="ECDFCF"/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鱼后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：鱼际的后边。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肩前髃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：即肩髃部，肩峰前方。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贲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：膈肌。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支转筋痛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：支，支撑、牵拉不适；转筋，肌肉拘紧痉挛。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465913" y="2971526"/>
            <a:ext cx="3678087" cy="1384995"/>
          </a:xfrm>
          <a:prstGeom prst="rect">
            <a:avLst/>
          </a:prstGeom>
          <a:solidFill>
            <a:srgbClr val="ECDFCF"/>
          </a:solidFill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息贲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：贲，音奔。息贲，古病名，为五积之一，属肺之积。主要症状为胁下有积块而气逆上奔。</a:t>
            </a:r>
          </a:p>
          <a:p>
            <a:r>
              <a:rPr lang="zh-CN" altLang="en-US" sz="1400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季胁</a:t>
            </a:r>
            <a:r>
              <a:rPr lang="zh-CN" altLang="en-US" sz="1400" dirty="0">
                <a:latin typeface="等线" panose="02010600030101010101" pitchFamily="2" charset="-122"/>
                <a:ea typeface="等线" panose="02010600030101010101" pitchFamily="2" charset="-122"/>
              </a:rPr>
              <a:t>：又称“季肋”，指十一、十二肋部。季：最下，最末。十一肋位置最低，故一般多指十一肋为季肋，其下有章门穴。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模块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3   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太阴经络与腧穴</a:t>
            </a: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-10160" y="1850390"/>
            <a:ext cx="9164320" cy="9734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单元</a:t>
            </a:r>
            <a:r>
              <a:rPr lang="en-US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  </a:t>
            </a:r>
            <a:r>
              <a:rPr lang="zh-CN" altLang="zh-CN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手太阴</a:t>
            </a:r>
            <a:r>
              <a:rPr lang="zh-CN" altLang="en-US" sz="44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腧穴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3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单元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  </a:t>
            </a:r>
            <a:r>
              <a:rPr lang="zh-CN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手太阴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腧穴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内容占位符 2"/>
          <p:cNvSpPr txBox="1"/>
          <p:nvPr/>
        </p:nvSpPr>
        <p:spPr>
          <a:xfrm>
            <a:off x="330594" y="1874026"/>
            <a:ext cx="1939724" cy="558760"/>
          </a:xfrm>
          <a:prstGeom prst="rect">
            <a:avLst/>
          </a:prstGeom>
        </p:spPr>
        <p:txBody>
          <a:bodyPr/>
          <a:lstStyle>
            <a:lvl1pPr marL="205740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32435" indent="-20574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641985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85725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097280" indent="-171450" algn="l" defTabSz="685800" rtl="0" eaLnBrk="1" latinLnBrk="0" hangingPunct="1">
              <a:spcBef>
                <a:spcPct val="15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33731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577340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81800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058035" indent="-171450" algn="l" defTabSz="685800" rtl="0" eaLnBrk="1" latinLnBrk="0" hangingPunct="1">
              <a:spcBef>
                <a:spcPct val="58000"/>
              </a:spcBef>
              <a:buClr>
                <a:schemeClr val="accent1"/>
              </a:buClr>
              <a:buFont typeface="Symbol" panose="05050102010706020507" pitchFamily="18" charset="2"/>
              <a:buChar char="*"/>
              <a:defRPr sz="10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z="2400" dirty="0">
                <a:solidFill>
                  <a:schemeClr val="tx1"/>
                </a:solidFill>
                <a:latin typeface="+mn-ea"/>
              </a:rPr>
              <a:t>一侧</a:t>
            </a:r>
            <a:r>
              <a:rPr lang="en-US" altLang="zh-CN" sz="2400" dirty="0">
                <a:solidFill>
                  <a:schemeClr val="tx1"/>
                </a:solidFill>
                <a:latin typeface="+mn-ea"/>
              </a:rPr>
              <a:t>11</a:t>
            </a:r>
            <a:r>
              <a:rPr lang="zh-CN" altLang="zh-CN" sz="2400" dirty="0">
                <a:solidFill>
                  <a:schemeClr val="tx1"/>
                </a:solidFill>
                <a:latin typeface="+mn-ea"/>
              </a:rPr>
              <a:t>穴</a:t>
            </a:r>
            <a:endParaRPr lang="en-US" altLang="zh-CN" sz="24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" name="内容占位符 2"/>
          <p:cNvSpPr txBox="1"/>
          <p:nvPr/>
        </p:nvSpPr>
        <p:spPr>
          <a:xfrm>
            <a:off x="330594" y="2961408"/>
            <a:ext cx="5635233" cy="7428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中府</a:t>
            </a:r>
            <a:r>
              <a:rPr lang="zh-CN" altLang="en-US" sz="2400" dirty="0">
                <a:latin typeface="+mn-ea"/>
              </a:rPr>
              <a:t>、云门、天府、侠白、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尺泽</a:t>
            </a:r>
            <a:r>
              <a:rPr lang="zh-CN" altLang="en-US" sz="2400" dirty="0">
                <a:latin typeface="+mn-ea"/>
              </a:rPr>
              <a:t>、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孔最</a:t>
            </a:r>
            <a:r>
              <a:rPr lang="zh-CN" altLang="en-US" sz="2400" dirty="0">
                <a:latin typeface="+mn-ea"/>
              </a:rPr>
              <a:t>、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列缺</a:t>
            </a:r>
            <a:r>
              <a:rPr lang="zh-CN" altLang="en-US" sz="2400" dirty="0">
                <a:latin typeface="+mn-ea"/>
              </a:rPr>
              <a:t>、经渠、</a:t>
            </a:r>
            <a:r>
              <a:rPr lang="zh-CN" altLang="en-US" sz="2400" dirty="0">
                <a:solidFill>
                  <a:srgbClr val="C00000"/>
                </a:solidFill>
                <a:latin typeface="+mn-ea"/>
              </a:rPr>
              <a:t>太渊、鱼际、少商</a:t>
            </a:r>
            <a:r>
              <a:rPr lang="zh-CN" altLang="en-US" sz="2400" dirty="0">
                <a:latin typeface="+mn-ea"/>
              </a:rPr>
              <a:t>。</a:t>
            </a:r>
          </a:p>
          <a:p>
            <a:endParaRPr lang="zh-CN" altLang="en-US" sz="2400" dirty="0">
              <a:latin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005387" y="1521247"/>
            <a:ext cx="3456384" cy="11475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latin typeface="+mn-ea"/>
              </a:rPr>
              <a:t>2</a:t>
            </a:r>
            <a:r>
              <a:rPr lang="zh-CN" altLang="zh-CN" sz="2400" dirty="0">
                <a:latin typeface="+mn-ea"/>
              </a:rPr>
              <a:t>穴分布于胸前外上部</a:t>
            </a:r>
            <a:endParaRPr lang="en-US" altLang="zh-CN" sz="24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latin typeface="+mn-ea"/>
              </a:rPr>
              <a:t>9</a:t>
            </a:r>
            <a:r>
              <a:rPr lang="zh-CN" altLang="zh-CN" sz="2400" dirty="0">
                <a:latin typeface="+mn-ea"/>
              </a:rPr>
              <a:t>穴分布于上肢掌面桡侧</a:t>
            </a:r>
            <a:endParaRPr lang="zh-CN" altLang="en-US" sz="2400" dirty="0">
              <a:latin typeface="+mn-ea"/>
            </a:endParaRPr>
          </a:p>
        </p:txBody>
      </p:sp>
      <p:sp>
        <p:nvSpPr>
          <p:cNvPr id="7" name="左大括号 6"/>
          <p:cNvSpPr/>
          <p:nvPr/>
        </p:nvSpPr>
        <p:spPr>
          <a:xfrm>
            <a:off x="1861371" y="1781958"/>
            <a:ext cx="81870" cy="742896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570" y="168927"/>
            <a:ext cx="1983451" cy="4220441"/>
          </a:xfrm>
          <a:prstGeom prst="rect">
            <a:avLst/>
          </a:prstGeom>
        </p:spPr>
      </p:pic>
      <p:cxnSp>
        <p:nvCxnSpPr>
          <p:cNvPr id="10" name="直接连接符 9"/>
          <p:cNvCxnSpPr/>
          <p:nvPr/>
        </p:nvCxnSpPr>
        <p:spPr>
          <a:xfrm>
            <a:off x="330594" y="1624418"/>
            <a:ext cx="5544616" cy="74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330594" y="3769915"/>
            <a:ext cx="5544616" cy="749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328171" y="1203598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/>
              <a:t>腧穴概要：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7357162" y="1449732"/>
            <a:ext cx="1197977" cy="1197977"/>
            <a:chOff x="9809549" y="1932976"/>
            <a:chExt cx="1597302" cy="1597302"/>
          </a:xfrm>
        </p:grpSpPr>
        <p:sp>
          <p:nvSpPr>
            <p:cNvPr id="26" name="椭圆 25"/>
            <p:cNvSpPr/>
            <p:nvPr/>
          </p:nvSpPr>
          <p:spPr>
            <a:xfrm>
              <a:off x="9809549" y="1932976"/>
              <a:ext cx="1597302" cy="1597302"/>
            </a:xfrm>
            <a:prstGeom prst="ellipse">
              <a:avLst/>
            </a:prstGeom>
            <a:noFill/>
            <a:ln w="9525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35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9999284" y="2122711"/>
              <a:ext cx="1217832" cy="1217832"/>
            </a:xfrm>
            <a:prstGeom prst="ellipse">
              <a:avLst/>
            </a:prstGeom>
            <a:solidFill>
              <a:srgbClr val="762C14"/>
            </a:solidFill>
            <a:ln w="57150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00710" y="713169"/>
            <a:ext cx="5472159" cy="1789577"/>
            <a:chOff x="1284179" y="1470132"/>
            <a:chExt cx="4992793" cy="245879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6491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肋间隙，锁骨下窝外侧，前正中线旁开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6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取法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：先确定云门，中府即在云门下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176384" y="2308655"/>
            <a:ext cx="5737860" cy="1383447"/>
            <a:chOff x="1288596" y="1742486"/>
            <a:chExt cx="4992793" cy="1844596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咳嗽，气喘，胸痛，胸满，胸中热。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肩背痛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7905750" y="2774950"/>
            <a:ext cx="1114425" cy="1017270"/>
            <a:chOff x="8913" y="4031"/>
            <a:chExt cx="2295" cy="2095"/>
          </a:xfrm>
        </p:grpSpPr>
        <p:sp>
          <p:nvSpPr>
            <p:cNvPr id="14" name="椭圆 13"/>
            <p:cNvSpPr/>
            <p:nvPr/>
          </p:nvSpPr>
          <p:spPr>
            <a:xfrm>
              <a:off x="9231" y="4248"/>
              <a:ext cx="1660" cy="1660"/>
            </a:xfrm>
            <a:prstGeom prst="ellipse">
              <a:avLst/>
            </a:prstGeom>
            <a:solidFill>
              <a:srgbClr val="762C14"/>
            </a:solidFill>
            <a:ln w="57150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350">
                <a:latin typeface="字魂95号-手刻宋" panose="00000500000000000000" pitchFamily="2" charset="-122"/>
                <a:ea typeface="字魂95号-手刻宋" panose="00000500000000000000" pitchFamily="2" charset="-122"/>
              </a:endParaRPr>
            </a:p>
          </p:txBody>
        </p:sp>
        <p:pic>
          <p:nvPicPr>
            <p:cNvPr id="19" name="图片 18" descr="预览图_千图网_编号28875477_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913" y="4031"/>
              <a:ext cx="2295" cy="2095"/>
            </a:xfrm>
            <a:prstGeom prst="rect">
              <a:avLst/>
            </a:prstGeom>
          </p:spPr>
        </p:pic>
      </p:grpSp>
      <p:grpSp>
        <p:nvGrpSpPr>
          <p:cNvPr id="2" name="组合 1"/>
          <p:cNvGrpSpPr/>
          <p:nvPr/>
        </p:nvGrpSpPr>
        <p:grpSpPr>
          <a:xfrm>
            <a:off x="6196287" y="2757206"/>
            <a:ext cx="924560" cy="890270"/>
            <a:chOff x="10130" y="1620"/>
            <a:chExt cx="1456" cy="1402"/>
          </a:xfrm>
        </p:grpSpPr>
        <p:sp>
          <p:nvSpPr>
            <p:cNvPr id="20" name="椭圆 19"/>
            <p:cNvSpPr/>
            <p:nvPr/>
          </p:nvSpPr>
          <p:spPr>
            <a:xfrm>
              <a:off x="10130" y="1620"/>
              <a:ext cx="1402" cy="1402"/>
            </a:xfrm>
            <a:prstGeom prst="ellipse">
              <a:avLst/>
            </a:prstGeom>
            <a:noFill/>
            <a:ln w="9525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350" dirty="0">
                <a:latin typeface="字魂95号-手刻宋" panose="00000500000000000000" pitchFamily="2" charset="-122"/>
                <a:ea typeface="字魂95号-手刻宋" panose="00000500000000000000" pitchFamily="2" charset="-122"/>
              </a:endParaRPr>
            </a:p>
          </p:txBody>
        </p:sp>
        <p:pic>
          <p:nvPicPr>
            <p:cNvPr id="22" name="图片 21" descr="预览图_千图网_编号28875477_1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168" y="1710"/>
              <a:ext cx="1418" cy="1312"/>
            </a:xfrm>
            <a:prstGeom prst="rect">
              <a:avLst/>
            </a:prstGeom>
          </p:spPr>
        </p:pic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248" y="569522"/>
            <a:ext cx="2734967" cy="3758456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790315" y="195486"/>
            <a:ext cx="756337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中府（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LU1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1"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肺募穴 </a:t>
            </a:r>
            <a:r>
              <a:rPr kumimoji="1" lang="zh-CN" altLang="en-US" sz="2400" dirty="0">
                <a:solidFill>
                  <a:srgbClr val="000000"/>
                </a:solidFill>
                <a:latin typeface="华文楷体" panose="02010600040101010101" charset="-122"/>
                <a:ea typeface="华文楷体" panose="02010600040101010101" charset="-122"/>
              </a:rPr>
              <a:t>手、足太阴交会穴</a:t>
            </a:r>
          </a:p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35135" y="3567971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18059" y="4100040"/>
            <a:ext cx="52777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238451" y="4128106"/>
            <a:ext cx="46765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向外斜刺或平刺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0.5~0.8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寸，不可向内深刺，以免伤及脏器。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7357162" y="1449732"/>
            <a:ext cx="1197977" cy="1197977"/>
            <a:chOff x="9809549" y="1932976"/>
            <a:chExt cx="1597302" cy="1597302"/>
          </a:xfrm>
        </p:grpSpPr>
        <p:sp>
          <p:nvSpPr>
            <p:cNvPr id="26" name="椭圆 25"/>
            <p:cNvSpPr/>
            <p:nvPr/>
          </p:nvSpPr>
          <p:spPr>
            <a:xfrm>
              <a:off x="9809549" y="1932976"/>
              <a:ext cx="1597302" cy="1597302"/>
            </a:xfrm>
            <a:prstGeom prst="ellipse">
              <a:avLst/>
            </a:prstGeom>
            <a:noFill/>
            <a:ln w="9525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35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9999284" y="2122711"/>
              <a:ext cx="1217832" cy="1217832"/>
            </a:xfrm>
            <a:prstGeom prst="ellipse">
              <a:avLst/>
            </a:prstGeom>
            <a:solidFill>
              <a:srgbClr val="762C14"/>
            </a:solidFill>
            <a:ln w="57150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5593" y="805403"/>
            <a:ext cx="5472159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横平第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肋间隙，锁骨下窝外侧，前正中线旁开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6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121838" y="2130114"/>
            <a:ext cx="5737860" cy="1383447"/>
            <a:chOff x="1288596" y="1742486"/>
            <a:chExt cx="4992793" cy="1844596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咳嗽，气喘，胸痛，胸满，胸中热。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②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肩背痛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6981190" y="2703195"/>
            <a:ext cx="924560" cy="890270"/>
            <a:chOff x="10130" y="1620"/>
            <a:chExt cx="1456" cy="1402"/>
          </a:xfrm>
        </p:grpSpPr>
        <p:sp>
          <p:nvSpPr>
            <p:cNvPr id="20" name="椭圆 19"/>
            <p:cNvSpPr/>
            <p:nvPr/>
          </p:nvSpPr>
          <p:spPr>
            <a:xfrm>
              <a:off x="10130" y="1620"/>
              <a:ext cx="1402" cy="1402"/>
            </a:xfrm>
            <a:prstGeom prst="ellipse">
              <a:avLst/>
            </a:prstGeom>
            <a:noFill/>
            <a:ln w="9525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350" dirty="0">
                <a:latin typeface="字魂95号-手刻宋" panose="00000500000000000000" pitchFamily="2" charset="-122"/>
                <a:ea typeface="字魂95号-手刻宋" panose="00000500000000000000" pitchFamily="2" charset="-122"/>
              </a:endParaRPr>
            </a:p>
          </p:txBody>
        </p:sp>
        <p:pic>
          <p:nvPicPr>
            <p:cNvPr id="22" name="图片 21" descr="预览图_千图网_编号28875477_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168" y="1710"/>
              <a:ext cx="1418" cy="1312"/>
            </a:xfrm>
            <a:prstGeom prst="rect">
              <a:avLst/>
            </a:prstGeom>
          </p:spPr>
        </p:pic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云门（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LU2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0018" y="3513561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39313" y="4026098"/>
            <a:ext cx="52777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63334" y="4073696"/>
            <a:ext cx="467650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向外斜刺或平刺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0.5~0.8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寸，不可向内深刺，以免伤及脏器。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7844" y="56270"/>
            <a:ext cx="3481212" cy="4338756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6732240" y="1179207"/>
            <a:ext cx="359073" cy="215444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kumimoji="1"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云门</a:t>
            </a:r>
            <a:endParaRPr lang="zh-CN" altLang="en-US" sz="1400" b="1" dirty="0"/>
          </a:p>
        </p:txBody>
      </p:sp>
    </p:spTree>
  </p:cSld>
  <p:clrMapOvr>
    <a:masterClrMapping/>
  </p:clrMapOvr>
  <p:transition spd="slow" advTm="3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7357162" y="1449732"/>
            <a:ext cx="1197977" cy="1197977"/>
            <a:chOff x="9809549" y="1932976"/>
            <a:chExt cx="1597302" cy="1597302"/>
          </a:xfrm>
        </p:grpSpPr>
        <p:sp>
          <p:nvSpPr>
            <p:cNvPr id="26" name="椭圆 25"/>
            <p:cNvSpPr/>
            <p:nvPr/>
          </p:nvSpPr>
          <p:spPr>
            <a:xfrm>
              <a:off x="9809549" y="1932976"/>
              <a:ext cx="1597302" cy="1597302"/>
            </a:xfrm>
            <a:prstGeom prst="ellipse">
              <a:avLst/>
            </a:prstGeom>
            <a:noFill/>
            <a:ln w="9525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35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9999284" y="2122711"/>
              <a:ext cx="1217832" cy="1217832"/>
            </a:xfrm>
            <a:prstGeom prst="ellipse">
              <a:avLst/>
            </a:prstGeom>
            <a:solidFill>
              <a:srgbClr val="762C14"/>
            </a:solidFill>
            <a:ln w="57150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5593" y="805403"/>
            <a:ext cx="547215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腋前纹头下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寸，肱二头肌桡侧缘处。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151256" y="1987570"/>
            <a:ext cx="5737860" cy="1383447"/>
            <a:chOff x="1288596" y="1742486"/>
            <a:chExt cx="4992793" cy="1844596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鼻衄，咳嗽，气喘。② 瘿气。③ 臂痛。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6981190" y="2703195"/>
            <a:ext cx="924560" cy="890270"/>
            <a:chOff x="10130" y="1620"/>
            <a:chExt cx="1456" cy="1402"/>
          </a:xfrm>
        </p:grpSpPr>
        <p:sp>
          <p:nvSpPr>
            <p:cNvPr id="20" name="椭圆 19"/>
            <p:cNvSpPr/>
            <p:nvPr/>
          </p:nvSpPr>
          <p:spPr>
            <a:xfrm>
              <a:off x="10130" y="1620"/>
              <a:ext cx="1402" cy="1402"/>
            </a:xfrm>
            <a:prstGeom prst="ellipse">
              <a:avLst/>
            </a:prstGeom>
            <a:noFill/>
            <a:ln w="9525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350" dirty="0">
                <a:latin typeface="字魂95号-手刻宋" panose="00000500000000000000" pitchFamily="2" charset="-122"/>
                <a:ea typeface="字魂95号-手刻宋" panose="00000500000000000000" pitchFamily="2" charset="-122"/>
              </a:endParaRPr>
            </a:p>
          </p:txBody>
        </p:sp>
        <p:pic>
          <p:nvPicPr>
            <p:cNvPr id="22" name="图片 21" descr="预览图_千图网_编号28875477_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168" y="1710"/>
              <a:ext cx="1418" cy="1312"/>
            </a:xfrm>
            <a:prstGeom prst="rect">
              <a:avLst/>
            </a:prstGeom>
          </p:spPr>
        </p:pic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天府（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LU3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0018" y="3412292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39313" y="3924829"/>
            <a:ext cx="52777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63334" y="3972427"/>
            <a:ext cx="46765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1.0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0225" y="19691"/>
            <a:ext cx="3481212" cy="4338756"/>
          </a:xfrm>
          <a:prstGeom prst="rect">
            <a:avLst/>
          </a:prstGeom>
        </p:spPr>
      </p:pic>
      <p:sp>
        <p:nvSpPr>
          <p:cNvPr id="37" name="文本框 36"/>
          <p:cNvSpPr txBox="1"/>
          <p:nvPr/>
        </p:nvSpPr>
        <p:spPr>
          <a:xfrm>
            <a:off x="6336327" y="2498745"/>
            <a:ext cx="359073" cy="215444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kumimoji="1"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天府</a:t>
            </a:r>
            <a:endParaRPr lang="zh-CN" altLang="en-US" sz="1400" b="1" dirty="0"/>
          </a:p>
        </p:txBody>
      </p:sp>
    </p:spTree>
  </p:cSld>
  <p:clrMapOvr>
    <a:masterClrMapping/>
  </p:clrMapOvr>
  <p:transition spd="slow" advTm="3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7357162" y="1449732"/>
            <a:ext cx="1197977" cy="1197977"/>
            <a:chOff x="9809549" y="1932976"/>
            <a:chExt cx="1597302" cy="1597302"/>
          </a:xfrm>
        </p:grpSpPr>
        <p:sp>
          <p:nvSpPr>
            <p:cNvPr id="26" name="椭圆 25"/>
            <p:cNvSpPr/>
            <p:nvPr/>
          </p:nvSpPr>
          <p:spPr>
            <a:xfrm>
              <a:off x="9809549" y="1932976"/>
              <a:ext cx="1597302" cy="1597302"/>
            </a:xfrm>
            <a:prstGeom prst="ellipse">
              <a:avLst/>
            </a:prstGeom>
            <a:noFill/>
            <a:ln w="9525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35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9999284" y="2122711"/>
              <a:ext cx="1217832" cy="1217832"/>
            </a:xfrm>
            <a:prstGeom prst="ellipse">
              <a:avLst/>
            </a:prstGeom>
            <a:solidFill>
              <a:srgbClr val="762C14"/>
            </a:solidFill>
            <a:ln w="57150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5593" y="805403"/>
            <a:ext cx="547215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腋前纹头下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4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寸，肱二头肌桡侧缘处。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121838" y="2130114"/>
            <a:ext cx="5737860" cy="1752779"/>
            <a:chOff x="1288596" y="1742486"/>
            <a:chExt cx="4992793" cy="2337039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600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心痛，咳嗽，气喘，烦满。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            ② 干呕。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            ③ 臂痛。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6981190" y="2703195"/>
            <a:ext cx="924560" cy="890270"/>
            <a:chOff x="10130" y="1620"/>
            <a:chExt cx="1456" cy="1402"/>
          </a:xfrm>
        </p:grpSpPr>
        <p:sp>
          <p:nvSpPr>
            <p:cNvPr id="20" name="椭圆 19"/>
            <p:cNvSpPr/>
            <p:nvPr/>
          </p:nvSpPr>
          <p:spPr>
            <a:xfrm>
              <a:off x="10130" y="1620"/>
              <a:ext cx="1402" cy="1402"/>
            </a:xfrm>
            <a:prstGeom prst="ellipse">
              <a:avLst/>
            </a:prstGeom>
            <a:noFill/>
            <a:ln w="9525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350" dirty="0">
                <a:latin typeface="字魂95号-手刻宋" panose="00000500000000000000" pitchFamily="2" charset="-122"/>
                <a:ea typeface="字魂95号-手刻宋" panose="00000500000000000000" pitchFamily="2" charset="-122"/>
              </a:endParaRPr>
            </a:p>
          </p:txBody>
        </p:sp>
        <p:pic>
          <p:nvPicPr>
            <p:cNvPr id="22" name="图片 21" descr="预览图_千图网_编号28875477_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168" y="1710"/>
              <a:ext cx="1418" cy="1312"/>
            </a:xfrm>
            <a:prstGeom prst="rect">
              <a:avLst/>
            </a:prstGeom>
          </p:spPr>
        </p:pic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侠白（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LU4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0018" y="3513561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39313" y="4026098"/>
            <a:ext cx="52777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63334" y="4073696"/>
            <a:ext cx="46765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1.0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0225" y="19691"/>
            <a:ext cx="3481212" cy="4338756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6306288" y="2760345"/>
            <a:ext cx="359073" cy="215444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kumimoji="1"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侠白</a:t>
            </a:r>
            <a:endParaRPr lang="zh-CN" altLang="en-US" sz="1400" b="1" dirty="0"/>
          </a:p>
        </p:txBody>
      </p:sp>
    </p:spTree>
  </p:cSld>
  <p:clrMapOvr>
    <a:masterClrMapping/>
  </p:clrMapOvr>
  <p:transition spd="slow" advTm="3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7357162" y="1449732"/>
            <a:ext cx="1197977" cy="1197977"/>
            <a:chOff x="9809549" y="1932976"/>
            <a:chExt cx="1597302" cy="1597302"/>
          </a:xfrm>
        </p:grpSpPr>
        <p:sp>
          <p:nvSpPr>
            <p:cNvPr id="26" name="椭圆 25"/>
            <p:cNvSpPr/>
            <p:nvPr/>
          </p:nvSpPr>
          <p:spPr>
            <a:xfrm>
              <a:off x="9809549" y="1932976"/>
              <a:ext cx="1597302" cy="1597302"/>
            </a:xfrm>
            <a:prstGeom prst="ellipse">
              <a:avLst/>
            </a:prstGeom>
            <a:noFill/>
            <a:ln w="9525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35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9999284" y="2122711"/>
              <a:ext cx="1217832" cy="1217832"/>
            </a:xfrm>
            <a:prstGeom prst="ellipse">
              <a:avLst/>
            </a:prstGeom>
            <a:solidFill>
              <a:srgbClr val="762C14"/>
            </a:solidFill>
            <a:ln w="57150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文字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5593" y="805403"/>
            <a:ext cx="547215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肘横纹上，肱二头肌腱桡侧缘凹陷中。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130801" y="1896191"/>
            <a:ext cx="5737860" cy="2122110"/>
            <a:chOff x="1288596" y="1742486"/>
            <a:chExt cx="4992793" cy="2829480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2092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咳嗽，气喘，咯血，咽喉肿痛，胸满。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            ② 干呕，泄泻。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            ③ 小儿惊风。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            ④ 肘臂痛。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6981190" y="2703195"/>
            <a:ext cx="924560" cy="890270"/>
            <a:chOff x="10130" y="1620"/>
            <a:chExt cx="1456" cy="1402"/>
          </a:xfrm>
        </p:grpSpPr>
        <p:sp>
          <p:nvSpPr>
            <p:cNvPr id="20" name="椭圆 19"/>
            <p:cNvSpPr/>
            <p:nvPr/>
          </p:nvSpPr>
          <p:spPr>
            <a:xfrm>
              <a:off x="10130" y="1620"/>
              <a:ext cx="1402" cy="1402"/>
            </a:xfrm>
            <a:prstGeom prst="ellipse">
              <a:avLst/>
            </a:prstGeom>
            <a:noFill/>
            <a:ln w="9525" cap="flat" cmpd="sng" algn="ctr">
              <a:solidFill>
                <a:srgbClr val="762C14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 sz="1350" dirty="0">
                <a:latin typeface="字魂95号-手刻宋" panose="00000500000000000000" pitchFamily="2" charset="-122"/>
                <a:ea typeface="字魂95号-手刻宋" panose="00000500000000000000" pitchFamily="2" charset="-122"/>
              </a:endParaRPr>
            </a:p>
          </p:txBody>
        </p:sp>
        <p:pic>
          <p:nvPicPr>
            <p:cNvPr id="22" name="图片 21" descr="预览图_千图网_编号28875477_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168" y="1710"/>
              <a:ext cx="1418" cy="1312"/>
            </a:xfrm>
            <a:prstGeom prst="rect">
              <a:avLst/>
            </a:prstGeom>
          </p:spPr>
        </p:pic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尺泽*（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LU5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r>
              <a:rPr kumimoji="1"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合穴</a:t>
            </a:r>
            <a:endParaRPr kumimoji="1" lang="zh-CN" altLang="zh-CN" sz="2400" dirty="0">
              <a:solidFill>
                <a:srgbClr val="C0000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0018" y="3513561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39313" y="4026098"/>
            <a:ext cx="52777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63334" y="4073696"/>
            <a:ext cx="46765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1.2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寸，或点刺出血。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0225" y="19691"/>
            <a:ext cx="3481212" cy="4338756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6156176" y="3810654"/>
            <a:ext cx="359073" cy="215444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kumimoji="1"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尺泽</a:t>
            </a:r>
            <a:endParaRPr lang="zh-CN" altLang="en-US" sz="1400" b="1" dirty="0"/>
          </a:p>
        </p:txBody>
      </p:sp>
    </p:spTree>
  </p:cSld>
  <p:clrMapOvr>
    <a:masterClrMapping/>
  </p:clrMapOvr>
  <p:transition spd="slow" advTm="3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005" y="51470"/>
            <a:ext cx="2534381" cy="433593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125593" y="805403"/>
            <a:ext cx="5472159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腕掌侧远端横纹上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7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寸，尺泽与太渊连线上。 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121838" y="2130114"/>
            <a:ext cx="5737860" cy="1383447"/>
            <a:chOff x="1288596" y="1742486"/>
            <a:chExt cx="4992793" cy="1844596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咳嗽，气喘，咯血，咽喉肿痛。② 热病无汗。③ 肘臂疼痛。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15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孔最*（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LU6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1"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郄穴</a:t>
            </a:r>
          </a:p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0018" y="3513561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39313" y="4026098"/>
            <a:ext cx="52777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63334" y="4073696"/>
            <a:ext cx="46765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1.0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316416" y="1727055"/>
            <a:ext cx="359073" cy="215444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kumimoji="1"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孔最</a:t>
            </a:r>
            <a:endParaRPr lang="zh-CN" altLang="en-US" sz="1400" b="1" dirty="0"/>
          </a:p>
        </p:txBody>
      </p:sp>
    </p:spTree>
  </p:cSld>
  <p:clrMapOvr>
    <a:masterClrMapping/>
  </p:clrMapOvr>
  <p:transition spd="slow" advTm="3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005" y="51470"/>
            <a:ext cx="2534381" cy="433593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241505" y="606571"/>
            <a:ext cx="5734403" cy="1789577"/>
            <a:chOff x="1284179" y="1470132"/>
            <a:chExt cx="4992793" cy="245879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6491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腕掌侧远端横纹上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1.5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寸，拇短伸肌腱与拇长展肌腱之间，拇长展肌腱沟的凹陷中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241505" y="1921258"/>
            <a:ext cx="6012837" cy="1750372"/>
            <a:chOff x="1288596" y="1745695"/>
            <a:chExt cx="4992793" cy="2333830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600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  <a:buClrTx/>
                <a:buSzTx/>
                <a:buNone/>
              </a:pP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咳嗽，气喘。② 齿痛，咽喉肿痛，口眼喎斜。③ 头痛，颈项强痛。④ 半身不遂，手腕疼痛无力。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288596" y="1745695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列缺（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LU7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1"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络穴、八脉交会穴、通任脉</a:t>
            </a:r>
            <a:endParaRPr lang="zh-CN" altLang="zh-CN" sz="36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41505" y="3497286"/>
            <a:ext cx="4900615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391477" y="4026098"/>
            <a:ext cx="553069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315497" y="4073696"/>
            <a:ext cx="49006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向上斜刺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</p:spTree>
  </p:cSld>
  <p:clrMapOvr>
    <a:masterClrMapping/>
  </p:clrMapOvr>
  <p:transition spd="slow" advTm="3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005" y="51470"/>
            <a:ext cx="2534381" cy="433593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125593" y="805403"/>
            <a:ext cx="5472159" cy="1420245"/>
            <a:chOff x="1284179" y="1470132"/>
            <a:chExt cx="4992793" cy="1951350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1417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腕掌侧远端横纹上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寸，桡骨茎突与桡动脉之间。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121838" y="2130114"/>
            <a:ext cx="5737860" cy="1383447"/>
            <a:chOff x="1288596" y="1742486"/>
            <a:chExt cx="4992793" cy="1844596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咳嗽，气喘，胸痛，咽喉肿痛。② 手腕疼痛无力。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15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经渠（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LU8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 </a:t>
            </a:r>
            <a:r>
              <a:rPr kumimoji="1"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经穴</a:t>
            </a:r>
          </a:p>
          <a:p>
            <a:pPr indent="227330" eaLnBrk="0" hangingPunct="0">
              <a:lnSpc>
                <a:spcPts val="4000"/>
              </a:lnSpc>
              <a:defRPr/>
            </a:pP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60018" y="3513561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39313" y="4026098"/>
            <a:ext cx="52777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63334" y="4073696"/>
            <a:ext cx="46765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避开桡动脉，直刺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812360" y="2787774"/>
            <a:ext cx="359073" cy="215444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kumimoji="1"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经渠</a:t>
            </a:r>
            <a:endParaRPr lang="zh-CN" altLang="en-US" sz="1400" b="1" dirty="0"/>
          </a:p>
        </p:txBody>
      </p:sp>
    </p:spTree>
  </p:cSld>
  <p:clrMapOvr>
    <a:masterClrMapping/>
  </p:clrMapOvr>
  <p:transition spd="slow" advTm="3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153" y="123478"/>
            <a:ext cx="2534381" cy="433593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125593" y="805403"/>
            <a:ext cx="5472159" cy="1789577"/>
            <a:chOff x="1284179" y="1470132"/>
            <a:chExt cx="4992793" cy="245879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16491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桡骨茎突与舟状骨之间，拇长展肌腱尺侧凹陷中。取法：在腕掌侧远端横纹桡侧，桡动脉搏动处。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160018" y="2369676"/>
            <a:ext cx="5737860" cy="1383447"/>
            <a:chOff x="1288596" y="1742486"/>
            <a:chExt cx="4992793" cy="1844596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咳嗽，气喘，咯血，咽喉肿痛。② 无脉症。③ 手腕疼痛无力。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115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太渊*（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LU9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1" lang="zh-CN" altLang="en-US" sz="2400" dirty="0">
                <a:latin typeface="华文楷体" panose="02010600040101010101" charset="-122"/>
                <a:ea typeface="华文楷体" panose="02010600040101010101" charset="-122"/>
              </a:rPr>
              <a:t>输穴</a:t>
            </a:r>
            <a:r>
              <a:rPr kumimoji="1"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，原穴，八会穴（脉会）</a:t>
            </a:r>
          </a:p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sz="36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88432" y="3597570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67727" y="4110107"/>
            <a:ext cx="52777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91748" y="4157705"/>
            <a:ext cx="46765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避开桡动脉，直刺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0.3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7668343" y="3061400"/>
            <a:ext cx="359073" cy="215444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kumimoji="1"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太渊</a:t>
            </a:r>
            <a:endParaRPr lang="zh-CN" altLang="en-US" sz="1400" b="1" dirty="0"/>
          </a:p>
        </p:txBody>
      </p:sp>
    </p:spTree>
  </p:cSld>
  <p:clrMapOvr>
    <a:masterClrMapping/>
  </p:clrMapOvr>
  <p:transition spd="slow" advTm="3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005" y="51470"/>
            <a:ext cx="2534381" cy="433593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125593" y="805403"/>
            <a:ext cx="5472159" cy="1050913"/>
            <a:chOff x="1284179" y="1470132"/>
            <a:chExt cx="4992793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4992793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第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掌骨桡侧中点赤白肉际处。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125593" y="1994258"/>
            <a:ext cx="5737860" cy="1383447"/>
            <a:chOff x="1288596" y="1742486"/>
            <a:chExt cx="4992793" cy="1844596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 咳嗽，咯血，咽干，咽喉肿痛。② 身热，掌中热，头痛。③ 小儿疳积。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鱼际*（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LU10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1"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荥穴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60018" y="3513561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39313" y="4026098"/>
            <a:ext cx="52777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63334" y="4073696"/>
            <a:ext cx="46765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直刺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0.5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～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0.8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583689" y="2859782"/>
            <a:ext cx="359073" cy="215444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kumimoji="1" lang="zh-CN" altLang="en-US" sz="1400" b="1" dirty="0">
                <a:solidFill>
                  <a:srgbClr val="C000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鱼际</a:t>
            </a:r>
            <a:endParaRPr lang="zh-CN" altLang="en-US" sz="1400" b="1" dirty="0"/>
          </a:p>
        </p:txBody>
      </p:sp>
    </p:spTree>
  </p:cSld>
  <p:clrMapOvr>
    <a:masterClrMapping/>
  </p:clrMapOvr>
  <p:transition spd="slow" advTm="3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005" y="51470"/>
            <a:ext cx="2534381" cy="4335930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125593" y="805403"/>
            <a:ext cx="5886566" cy="1050913"/>
            <a:chOff x="1284179" y="1470132"/>
            <a:chExt cx="5370898" cy="1443905"/>
          </a:xfrm>
        </p:grpSpPr>
        <p:sp>
          <p:nvSpPr>
            <p:cNvPr id="28" name="文本框 27"/>
            <p:cNvSpPr txBox="1"/>
            <p:nvPr/>
          </p:nvSpPr>
          <p:spPr>
            <a:xfrm>
              <a:off x="1284179" y="2279731"/>
              <a:ext cx="5370898" cy="6343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拇指末节桡侧，距指甲角根侧上方</a:t>
              </a:r>
              <a:r>
                <a:rPr kumimoji="1" lang="en-US" altLang="zh-CN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0.1</a:t>
              </a: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寸。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315588" y="1470132"/>
              <a:ext cx="2971800" cy="7310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定位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390817" y="2237786"/>
              <a:ext cx="4815426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" name="组合 32"/>
          <p:cNvGrpSpPr/>
          <p:nvPr/>
        </p:nvGrpSpPr>
        <p:grpSpPr>
          <a:xfrm>
            <a:off x="125593" y="1994258"/>
            <a:ext cx="5737860" cy="1383447"/>
            <a:chOff x="1288596" y="1742486"/>
            <a:chExt cx="4992793" cy="1844596"/>
          </a:xfrm>
        </p:grpSpPr>
        <p:sp>
          <p:nvSpPr>
            <p:cNvPr id="34" name="文本框 33"/>
            <p:cNvSpPr txBox="1"/>
            <p:nvPr/>
          </p:nvSpPr>
          <p:spPr>
            <a:xfrm>
              <a:off x="1288596" y="2479086"/>
              <a:ext cx="4992793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kumimoji="1" lang="zh-CN" altLang="en-US" sz="2400" dirty="0">
                  <a:solidFill>
                    <a:srgbClr val="000000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①咽喉肿痛，鼻衄，咳嗽，气喘。②高热神昏，小儿惊风，癫狂。③手指挛痛。 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309763" y="1742486"/>
              <a:ext cx="2530686" cy="709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hangingPunct="0">
                <a:lnSpc>
                  <a:spcPct val="140000"/>
                </a:lnSpc>
              </a:pP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【</a:t>
              </a:r>
              <a:r>
                <a:rPr lang="zh-CN" altLang="en-US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主治</a:t>
              </a:r>
              <a:r>
                <a:rPr lang="en-US" altLang="zh-CN" sz="2400" b="1" dirty="0">
                  <a:solidFill>
                    <a:srgbClr val="954831"/>
                  </a:solidFill>
                  <a:latin typeface="楷体" panose="02010609060101010101" pitchFamily="49" charset="-122"/>
                  <a:ea typeface="楷体" panose="02010609060101010101" pitchFamily="49" charset="-122"/>
                  <a:cs typeface="Times New Roman" panose="02020603050405020304" pitchFamily="18" charset="0"/>
                </a:rPr>
                <a:t>】</a:t>
              </a:r>
              <a:endPara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 flipV="1">
              <a:off x="1390817" y="2397799"/>
              <a:ext cx="4577500" cy="26253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3" name="矩形 22"/>
          <p:cNvSpPr/>
          <p:nvPr/>
        </p:nvSpPr>
        <p:spPr>
          <a:xfrm>
            <a:off x="899592" y="200109"/>
            <a:ext cx="7563370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defRPr/>
            </a:pP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少商*（</a:t>
            </a:r>
            <a:r>
              <a:rPr lang="en-US" altLang="zh-CN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LU11</a:t>
            </a:r>
            <a:r>
              <a:rPr lang="zh-CN" altLang="en-US" sz="36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r>
              <a:rPr kumimoji="1" lang="zh-CN" altLang="en-US" sz="2400" dirty="0">
                <a:solidFill>
                  <a:srgbClr val="C00000"/>
                </a:solidFill>
                <a:latin typeface="华文楷体" panose="02010600040101010101" charset="-122"/>
                <a:ea typeface="华文楷体" panose="02010600040101010101" charset="-122"/>
              </a:rPr>
              <a:t>井穴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60018" y="3513561"/>
            <a:ext cx="4676502" cy="532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hangingPunct="0">
              <a:lnSpc>
                <a:spcPct val="140000"/>
              </a:lnSpc>
            </a:pP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操作</a:t>
            </a:r>
            <a:r>
              <a:rPr lang="en-US" altLang="zh-CN" sz="2400" b="1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】 </a:t>
            </a:r>
            <a:endParaRPr lang="zh-CN" altLang="en-US" sz="2400" b="1" dirty="0">
              <a:solidFill>
                <a:srgbClr val="95483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239313" y="4026098"/>
            <a:ext cx="527776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163334" y="4073696"/>
            <a:ext cx="46765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浅刺</a:t>
            </a:r>
            <a:r>
              <a:rPr kumimoji="1" lang="en-US" altLang="zh-CN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0.1</a:t>
            </a:r>
            <a:r>
              <a:rPr kumimoji="1" lang="zh-CN" altLang="en-US" sz="24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寸， 或点刺出血。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583689" y="2859782"/>
            <a:ext cx="307777" cy="184666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kumimoji="1" lang="zh-CN" altLang="en-US" sz="1200" b="1" dirty="0">
                <a:solidFill>
                  <a:schemeClr val="bg1">
                    <a:lumMod val="50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鱼际</a:t>
            </a:r>
            <a:endParaRPr lang="zh-CN" altLang="en-US" sz="1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椭圆 1"/>
          <p:cNvSpPr/>
          <p:nvPr/>
        </p:nvSpPr>
        <p:spPr>
          <a:xfrm>
            <a:off x="6701573" y="3341701"/>
            <a:ext cx="72008" cy="72008"/>
          </a:xfrm>
          <a:prstGeom prst="ellipse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6420005" y="3219822"/>
            <a:ext cx="281568" cy="121879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5"/>
          <p:cNvSpPr txBox="1"/>
          <p:nvPr/>
        </p:nvSpPr>
        <p:spPr>
          <a:xfrm>
            <a:off x="6060932" y="3044448"/>
            <a:ext cx="359073" cy="215444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kumimoji="1" lang="zh-CN" altLang="en-US" sz="1400" b="1" dirty="0">
                <a:solidFill>
                  <a:srgbClr val="FF0000"/>
                </a:solidFill>
                <a:ea typeface="等线" panose="02010600030101010101" pitchFamily="2" charset="-122"/>
              </a:rPr>
              <a:t>少商</a:t>
            </a:r>
            <a:endParaRPr lang="zh-CN" altLang="en-US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3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学习要点与小结</a:t>
            </a:r>
          </a:p>
        </p:txBody>
      </p:sp>
      <p:sp>
        <p:nvSpPr>
          <p:cNvPr id="9" name="文本框 99"/>
          <p:cNvSpPr txBox="1">
            <a:spLocks noChangeArrowheads="1"/>
          </p:cNvSpPr>
          <p:nvPr/>
        </p:nvSpPr>
        <p:spPr bwMode="auto">
          <a:xfrm>
            <a:off x="863599" y="1197496"/>
            <a:ext cx="7632065" cy="34624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手太阴肺经起于中焦，下络大肠，属肺。体表循行于上肢内侧手少阴和手厥阴之前。支脉从列缺分出，在商阳与手阳明大肠经相连。联系脏腑有肺、大肠、胃、膈、咽喉、气道。</a:t>
            </a:r>
          </a:p>
          <a:p>
            <a:pPr algn="just">
              <a:lnSpc>
                <a:spcPct val="150000"/>
              </a:lnSpc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2.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本经主要病候以肺系疾病为主，以及上肢内侧病变。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  <a:p>
            <a:pPr algn="just">
              <a:lnSpc>
                <a:spcPct val="150000"/>
              </a:lnSpc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3.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本经腧穴起于中府，止于少商，共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11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穴。</a:t>
            </a:r>
          </a:p>
          <a:p>
            <a:pPr algn="just">
              <a:lnSpc>
                <a:spcPct val="150000"/>
              </a:lnSpc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4.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中府、云门不可深刺，以免伤及肺脏，造成气胸，少商治疗实热证时，用三棱针点刺出血，关节部位腧穴不宜用直接灸。</a:t>
            </a:r>
          </a:p>
          <a:p>
            <a:pPr algn="just">
              <a:lnSpc>
                <a:spcPct val="150000"/>
              </a:lnSpc>
            </a:pPr>
            <a:endParaRPr lang="zh-CN" altLang="en-US" sz="2000" b="1" dirty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63600" y="308610"/>
            <a:ext cx="7632065" cy="605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7330" eaLnBrk="0" hangingPunct="0">
              <a:lnSpc>
                <a:spcPts val="4000"/>
              </a:lnSpc>
              <a:buFontTx/>
              <a:buNone/>
              <a:defRPr/>
            </a:pPr>
            <a:r>
              <a:rPr lang="zh-CN" altLang="en-US" sz="3600" dirty="0">
                <a:solidFill>
                  <a:srgbClr val="95483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课后思考</a:t>
            </a:r>
          </a:p>
        </p:txBody>
      </p:sp>
      <p:sp>
        <p:nvSpPr>
          <p:cNvPr id="9" name="文本框 99"/>
          <p:cNvSpPr txBox="1">
            <a:spLocks noChangeArrowheads="1"/>
          </p:cNvSpPr>
          <p:nvPr/>
        </p:nvSpPr>
        <p:spPr bwMode="auto">
          <a:xfrm>
            <a:off x="1858127" y="1347614"/>
            <a:ext cx="5225534" cy="71558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思考：为何</a:t>
            </a:r>
            <a:r>
              <a:rPr lang="zh-CN" altLang="en-US" sz="3200" b="1" i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“头项寻列缺”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？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63600" y="2894622"/>
            <a:ext cx="81008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  <a:r>
              <a:rPr lang="zh-CN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王灿</a:t>
            </a:r>
            <a:r>
              <a:rPr lang="en-US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蔡玉梅</a:t>
            </a:r>
            <a:r>
              <a:rPr lang="en-US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胡进</a:t>
            </a:r>
            <a:r>
              <a:rPr lang="en-US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从气机升降角度议“头项寻列缺”</a:t>
            </a:r>
            <a:r>
              <a:rPr lang="en-US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[J]. </a:t>
            </a:r>
            <a:r>
              <a:rPr lang="zh-CN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中国针灸</a:t>
            </a:r>
            <a:r>
              <a:rPr lang="en-US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,2018,03:324.</a:t>
            </a:r>
          </a:p>
          <a:p>
            <a:pPr>
              <a:lnSpc>
                <a:spcPct val="150000"/>
              </a:lnSpc>
            </a:pPr>
            <a:r>
              <a:rPr lang="en-US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[2]</a:t>
            </a:r>
            <a:r>
              <a:rPr lang="zh-CN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王亚军</a:t>
            </a:r>
            <a:r>
              <a:rPr lang="en-US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张来举</a:t>
            </a:r>
            <a:r>
              <a:rPr lang="en-US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zh-CN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宋凯</a:t>
            </a:r>
            <a:r>
              <a:rPr lang="en-US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zh-CN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基于红外热像技术验证“头项寻列缺”理论</a:t>
            </a:r>
            <a:r>
              <a:rPr lang="en-US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[J]. </a:t>
            </a:r>
            <a:r>
              <a:rPr lang="zh-CN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中国针灸</a:t>
            </a:r>
            <a:r>
              <a:rPr lang="en-US" altLang="zh-CN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,2019,02:169-172.</a:t>
            </a:r>
          </a:p>
          <a:p>
            <a:endParaRPr lang="en-US" altLang="zh-CN" dirty="0"/>
          </a:p>
        </p:txBody>
      </p:sp>
      <p:sp>
        <p:nvSpPr>
          <p:cNvPr id="6" name="文本框 99"/>
          <p:cNvSpPr txBox="1">
            <a:spLocks noChangeArrowheads="1"/>
          </p:cNvSpPr>
          <p:nvPr/>
        </p:nvSpPr>
        <p:spPr bwMode="auto">
          <a:xfrm>
            <a:off x="827584" y="2488912"/>
            <a:ext cx="2061087" cy="44287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参考文献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  <a:cs typeface="+mn-ea"/>
                <a:sym typeface="+mn-lt"/>
              </a:rPr>
              <a:t>:</a:t>
            </a:r>
            <a:endParaRPr lang="zh-CN" altLang="en-US" b="1" dirty="0">
              <a:latin typeface="楷体" panose="02010609060101010101" pitchFamily="49" charset="-122"/>
              <a:ea typeface="楷体" panose="02010609060101010101" pitchFamily="49" charset="-122"/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</TotalTime>
  <Words>2209</Words>
  <Application>Microsoft Office PowerPoint</Application>
  <PresentationFormat>全屏显示(16:9)</PresentationFormat>
  <Paragraphs>200</Paragraphs>
  <Slides>24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6" baseType="lpstr">
      <vt:lpstr>等线</vt:lpstr>
      <vt:lpstr>黑体</vt:lpstr>
      <vt:lpstr>华文楷体</vt:lpstr>
      <vt:lpstr>楷体</vt:lpstr>
      <vt:lpstr>字魂95号-手刻宋</vt:lpstr>
      <vt:lpstr>Arial</vt:lpstr>
      <vt:lpstr>Calibri</vt:lpstr>
      <vt:lpstr>Candara</vt:lpstr>
      <vt:lpstr>Symbol</vt:lpstr>
      <vt:lpstr>Times New Roman</vt:lpstr>
      <vt:lpstr>Wingdings</vt:lpstr>
      <vt:lpstr>波形</vt:lpstr>
      <vt:lpstr>模块3   手太阴经络与腧穴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章  名</dc:title>
  <dc:creator>中国中医药出版社有限公司</dc:creator>
  <cp:lastModifiedBy>chi peifen</cp:lastModifiedBy>
  <cp:revision>90</cp:revision>
  <dcterms:created xsi:type="dcterms:W3CDTF">2021-02-28T10:18:00Z</dcterms:created>
  <dcterms:modified xsi:type="dcterms:W3CDTF">2026-04-26T01:41:26Z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2052-12.1.0.21915</vt:lpwstr>
  </property>
  <property fmtid="{D5CDD505-2E9C-101B-9397-08002B2CF9AE}" pid="3" name="ICV">
    <vt:lpwstr>FBAECB8642CF4EC985FD0948A8429F99</vt:lpwstr>
  </property>
</Properties>
</file>