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9.xml" ContentType="application/vnd.openxmlformats-officedocument.presentationml.tags+xml"/>
  <Override PartName="/ppt/notesSlides/notesSlide33.xml" ContentType="application/vnd.openxmlformats-officedocument.presentationml.notesSlide+xml"/>
  <Override PartName="/ppt/tags/tag60.xml" ContentType="application/vnd.openxmlformats-officedocument.presentationml.tags+xml"/>
  <Override PartName="/ppt/notesSlides/notesSlide34.xml" ContentType="application/vnd.openxmlformats-officedocument.presentationml.notesSlide+xml"/>
  <Override PartName="/ppt/tags/tag6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635" r:id="rId2"/>
    <p:sldId id="629" r:id="rId3"/>
    <p:sldId id="643" r:id="rId4"/>
    <p:sldId id="631" r:id="rId5"/>
    <p:sldId id="680" r:id="rId6"/>
    <p:sldId id="681" r:id="rId7"/>
    <p:sldId id="682" r:id="rId8"/>
    <p:sldId id="683" r:id="rId9"/>
    <p:sldId id="684" r:id="rId10"/>
    <p:sldId id="685" r:id="rId11"/>
    <p:sldId id="686" r:id="rId12"/>
    <p:sldId id="687" r:id="rId13"/>
    <p:sldId id="688" r:id="rId14"/>
    <p:sldId id="689" r:id="rId15"/>
    <p:sldId id="690" r:id="rId16"/>
    <p:sldId id="691" r:id="rId17"/>
    <p:sldId id="692" r:id="rId18"/>
    <p:sldId id="693" r:id="rId19"/>
    <p:sldId id="694" r:id="rId20"/>
    <p:sldId id="695" r:id="rId21"/>
    <p:sldId id="696" r:id="rId22"/>
    <p:sldId id="697" r:id="rId23"/>
    <p:sldId id="698" r:id="rId24"/>
    <p:sldId id="699" r:id="rId25"/>
    <p:sldId id="700" r:id="rId26"/>
    <p:sldId id="701" r:id="rId27"/>
    <p:sldId id="703" r:id="rId28"/>
    <p:sldId id="704" r:id="rId29"/>
    <p:sldId id="705" r:id="rId30"/>
    <p:sldId id="706" r:id="rId31"/>
    <p:sldId id="707" r:id="rId32"/>
    <p:sldId id="708" r:id="rId33"/>
    <p:sldId id="709" r:id="rId34"/>
    <p:sldId id="710" r:id="rId35"/>
    <p:sldId id="632" r:id="rId36"/>
    <p:sldId id="633" r:id="rId37"/>
    <p:sldId id="634" r:id="rId38"/>
    <p:sldId id="679" r:id="rId39"/>
  </p:sldIdLst>
  <p:sldSz cx="12192000" cy="6858000"/>
  <p:notesSz cx="7104063" cy="10234613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 userDrawn="1">
          <p15:clr>
            <a:srgbClr val="A4A3A4"/>
          </p15:clr>
        </p15:guide>
        <p15:guide id="2" pos="37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81C9FF"/>
    <a:srgbClr val="2690EC"/>
    <a:srgbClr val="EDF7FC"/>
    <a:srgbClr val="D5E8F6"/>
    <a:srgbClr val="C5E6FF"/>
    <a:srgbClr val="BDE3FF"/>
    <a:srgbClr val="008DF6"/>
    <a:srgbClr val="A3D8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73023" autoAdjust="0"/>
  </p:normalViewPr>
  <p:slideViewPr>
    <p:cSldViewPr snapToGrid="0" showGuides="1">
      <p:cViewPr varScale="1">
        <p:scale>
          <a:sx n="84" d="100"/>
          <a:sy n="84" d="100"/>
        </p:scale>
        <p:origin x="414" y="66"/>
      </p:cViewPr>
      <p:guideLst>
        <p:guide orient="horz" pos="2025"/>
        <p:guide pos="37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247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08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r>
              <a:rPr lang="zh-CN" altLang="en-US"/>
              <a:t>现在开启本书第三章学习</a:t>
            </a:r>
            <a:r>
              <a:rPr lang="en-US" altLang="zh-CN"/>
              <a:t>，</a:t>
            </a:r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5160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在这个任务中，我们使用截图工具将工作邮件截图上传至网站，并输入提示词，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迅速生成了专业、得体的邮件回复，只需填写关键信息确认无误即可发送，大大提高了邮件回复效率和质量。</a:t>
            </a:r>
          </a:p>
        </p:txBody>
      </p:sp>
    </p:spTree>
    <p:extLst>
      <p:ext uri="{BB962C8B-B14F-4D97-AF65-F5344CB8AC3E}">
        <p14:creationId xmlns:p14="http://schemas.microsoft.com/office/powerpoint/2010/main" val="368997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工作中，员工通常要兼顾各种会议培训等其他工作安排，时间安排非常紧张。他们常常在不同任务之间频繁切换，很容易出现时间冲突和任务遗漏问题。而且，手动安排日程往往不够合理，导致工作效率低下，无法充分利用碎片化时间。在此任务中，我们将使用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DeepSeek-V3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快速管理日程，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不仅分配好每个时段的任务，而且预设好了时间余量，令我们有充分的时间进行任务和场地的转换时间。</a:t>
            </a:r>
          </a:p>
        </p:txBody>
      </p:sp>
    </p:spTree>
    <p:extLst>
      <p:ext uri="{BB962C8B-B14F-4D97-AF65-F5344CB8AC3E}">
        <p14:creationId xmlns:p14="http://schemas.microsoft.com/office/powerpoint/2010/main" val="1568366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在快节奏的现代职场中，高频会议已成为工作常态。据调研显示，企业员工平均每周参会超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8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小时，而会后平均需耗费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30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分钟整理纪要，大量重复性工作严重挤压了核心事务的处理时间。而目前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技术已经能实现实时录音转文字功能，并且还能自动总结会议要点。在这个任务中，我们将通过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讯飞听见语音录音转文字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微信小程序提高会议纪要效率，首先在微信中搜索小程序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讯飞听见语音录音转文字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，小程序首页中，有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录音实时转文字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导入音视频转文字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两个功能。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导入音视频转文字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功能比较简单，进入之后可以选择不同路径的录音文件。现在以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录音实时转文字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为例展示会议纪要功能。</a:t>
            </a:r>
          </a:p>
        </p:txBody>
      </p:sp>
    </p:spTree>
    <p:extLst>
      <p:ext uri="{BB962C8B-B14F-4D97-AF65-F5344CB8AC3E}">
        <p14:creationId xmlns:p14="http://schemas.microsoft.com/office/powerpoint/2010/main" val="1518945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单击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录音实时转文字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，即可进入录音页面，如图所示。首先单击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录音设置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，然后选择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开启人话区分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即可区分说话人，即可开始录音。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录音完成后，语音也自动转换成了文本，如图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4-14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所示。单击右上角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导出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即可保存会议原始文件。也可单击左下角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会议纪要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，自动生成本次会议的会议纪要。</a:t>
            </a:r>
          </a:p>
        </p:txBody>
      </p:sp>
    </p:spTree>
    <p:extLst>
      <p:ext uri="{BB962C8B-B14F-4D97-AF65-F5344CB8AC3E}">
        <p14:creationId xmlns:p14="http://schemas.microsoft.com/office/powerpoint/2010/main" val="2542153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任务拓展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请扫描后面的智能体，选择一个话题，依据下列表格中的知识与技能要求，设计提示词，完成下列任务。</a:t>
            </a:r>
          </a:p>
        </p:txBody>
      </p:sp>
    </p:spTree>
    <p:extLst>
      <p:ext uri="{BB962C8B-B14F-4D97-AF65-F5344CB8AC3E}">
        <p14:creationId xmlns:p14="http://schemas.microsoft.com/office/powerpoint/2010/main" val="191867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在职场中，</a:t>
            </a:r>
            <a:r>
              <a:rPr lang="en-US" altLang="zh-CN"/>
              <a:t>PPT</a:t>
            </a:r>
            <a:r>
              <a:rPr lang="zh-CN" altLang="en-US"/>
              <a:t>制作是每位职场人无法绕开的</a:t>
            </a:r>
            <a:r>
              <a:rPr lang="en-US" altLang="zh-CN"/>
              <a:t>“</a:t>
            </a:r>
            <a:r>
              <a:rPr lang="zh-CN" altLang="en-US"/>
              <a:t>必修课</a:t>
            </a:r>
            <a:r>
              <a:rPr lang="en-US" altLang="zh-CN"/>
              <a:t>”——</a:t>
            </a:r>
            <a:r>
              <a:rPr lang="zh-CN" altLang="en-US"/>
              <a:t>无论是市场部的季度报告、产品经理的需求汇报，还是管理层的工作总结，动辄几十页的</a:t>
            </a:r>
            <a:r>
              <a:rPr lang="en-US" altLang="zh-CN"/>
              <a:t>PPT</a:t>
            </a:r>
            <a:r>
              <a:rPr lang="zh-CN" altLang="en-US"/>
              <a:t>往往需要投入大量精力。传统制作流程中，员工不仅要花费数小时进行内容整理和逻辑梳理，还需反复调整排版设计：文字字号是否统一、配图位置是否协调、模板配色是否专业，这些细节常让人在深夜加班时对着屏幕抓狂。</a:t>
            </a:r>
          </a:p>
          <a:p>
            <a:r>
              <a:rPr lang="zh-CN" altLang="en-US"/>
              <a:t>随着</a:t>
            </a:r>
            <a:r>
              <a:rPr lang="en-US" altLang="zh-CN"/>
              <a:t>AI</a:t>
            </a:r>
            <a:r>
              <a:rPr lang="zh-CN" altLang="en-US"/>
              <a:t>技术的突破性发展，</a:t>
            </a:r>
            <a:r>
              <a:rPr lang="en-US" altLang="zh-CN"/>
              <a:t>AI</a:t>
            </a:r>
            <a:r>
              <a:rPr lang="zh-CN" altLang="en-US"/>
              <a:t>能够根据用户输入的简单需求，自动生成逻辑清晰的大纲框架；依托海量模板数据库，一键完成专业级排版设计；更支持智能内容扩展功能，将零散的关键词自动转化为完整的叙述段落。原本需要</a:t>
            </a:r>
            <a:r>
              <a:rPr lang="en-US" altLang="zh-CN"/>
              <a:t>3—5</a:t>
            </a:r>
            <a:r>
              <a:rPr lang="zh-CN" altLang="en-US"/>
              <a:t>小时制作的</a:t>
            </a:r>
            <a:r>
              <a:rPr lang="en-US" altLang="zh-CN"/>
              <a:t>20</a:t>
            </a:r>
            <a:r>
              <a:rPr lang="zh-CN" altLang="en-US"/>
              <a:t>页工作汇报</a:t>
            </a:r>
            <a:r>
              <a:rPr lang="en-US" altLang="zh-CN"/>
              <a:t>PPT</a:t>
            </a:r>
            <a:r>
              <a:rPr lang="zh-CN" altLang="en-US"/>
              <a:t>，使用</a:t>
            </a:r>
            <a:r>
              <a:rPr lang="en-US" altLang="zh-CN"/>
              <a:t>AI</a:t>
            </a:r>
            <a:r>
              <a:rPr lang="zh-CN" altLang="en-US"/>
              <a:t>仅需几分钟即可生成专业级初稿，效率提升超过</a:t>
            </a:r>
            <a:r>
              <a:rPr lang="en-US" altLang="zh-CN"/>
              <a:t>80%</a:t>
            </a:r>
            <a:r>
              <a:rPr lang="zh-CN" altLang="en-US"/>
              <a:t>，让职场人真正实现了从</a:t>
            </a:r>
            <a:r>
              <a:rPr lang="en-US" altLang="zh-CN"/>
              <a:t>“PPT</a:t>
            </a:r>
            <a:r>
              <a:rPr lang="zh-CN" altLang="en-US"/>
              <a:t>纺织工</a:t>
            </a:r>
            <a:r>
              <a:rPr lang="en-US" altLang="zh-CN"/>
              <a:t>”</a:t>
            </a:r>
            <a:r>
              <a:rPr lang="zh-CN" altLang="en-US"/>
              <a:t>到价值创造者的角色转变。</a:t>
            </a:r>
          </a:p>
        </p:txBody>
      </p:sp>
    </p:spTree>
    <p:extLst>
      <p:ext uri="{BB962C8B-B14F-4D97-AF65-F5344CB8AC3E}">
        <p14:creationId xmlns:p14="http://schemas.microsoft.com/office/powerpoint/2010/main" val="1460210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这是使用</a:t>
            </a:r>
            <a:r>
              <a:rPr lang="en-US" altLang="zh-CN"/>
              <a:t>AIGC</a:t>
            </a:r>
            <a:r>
              <a:rPr lang="zh-CN" altLang="en-US"/>
              <a:t>制作</a:t>
            </a:r>
            <a:r>
              <a:rPr lang="en-US" altLang="zh-CN"/>
              <a:t>PPT</a:t>
            </a:r>
            <a:r>
              <a:rPr lang="zh-CN" altLang="en-US"/>
              <a:t>的流程。</a:t>
            </a:r>
          </a:p>
        </p:txBody>
      </p:sp>
    </p:spTree>
    <p:extLst>
      <p:ext uri="{BB962C8B-B14F-4D97-AF65-F5344CB8AC3E}">
        <p14:creationId xmlns:p14="http://schemas.microsoft.com/office/powerpoint/2010/main" val="3834513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利用生成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大纲有以下两种情况：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）已有文稿，需要将文稿总结成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大纲；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）只有主题，需要</a:t>
            </a:r>
            <a:r>
              <a:rPr lang="en-US" altLang="zh-CN">
                <a:sym typeface="+mn-ea"/>
              </a:rPr>
              <a:t>AIGC</a:t>
            </a:r>
            <a:r>
              <a:rPr lang="zh-CN" altLang="en-US">
                <a:sym typeface="+mn-ea"/>
              </a:rPr>
              <a:t>生成内容并总结成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首先我们展示稿件转大纲的流程。</a:t>
            </a:r>
          </a:p>
        </p:txBody>
      </p:sp>
    </p:spTree>
    <p:extLst>
      <p:ext uri="{BB962C8B-B14F-4D97-AF65-F5344CB8AC3E}">
        <p14:creationId xmlns:p14="http://schemas.microsoft.com/office/powerpoint/2010/main" val="2307209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这是根据主题生成大纲的提示词示例，这里我们需要确定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大纲的架构，包括标题、主要章节和子要点等，并且要确保结构逻辑连贯，这样生成的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才不会结构撕裂。</a:t>
            </a:r>
          </a:p>
        </p:txBody>
      </p:sp>
    </p:spTree>
    <p:extLst>
      <p:ext uri="{BB962C8B-B14F-4D97-AF65-F5344CB8AC3E}">
        <p14:creationId xmlns:p14="http://schemas.microsoft.com/office/powerpoint/2010/main" val="2036249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在使用</a:t>
            </a:r>
            <a:r>
              <a:rPr lang="en-US" altLang="zh-CN">
                <a:sym typeface="+mn-ea"/>
              </a:rPr>
              <a:t>DeepSeek-R1</a:t>
            </a:r>
            <a:r>
              <a:rPr lang="zh-CN" altLang="en-US">
                <a:sym typeface="+mn-ea"/>
              </a:rPr>
              <a:t>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大纲后，后续需要将生成的大纲复制到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中生成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初稿。首先，打开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官网，单击侧边栏</a:t>
            </a:r>
            <a:r>
              <a:rPr lang="en-US" altLang="zh-CN">
                <a:sym typeface="+mn-ea"/>
              </a:rPr>
              <a:t>Kimi+</a:t>
            </a:r>
            <a:r>
              <a:rPr lang="zh-CN" altLang="en-US">
                <a:sym typeface="+mn-ea"/>
              </a:rPr>
              <a:t>，在页面中选择</a:t>
            </a:r>
            <a:r>
              <a:rPr lang="en-US" altLang="zh-CN">
                <a:sym typeface="+mn-ea"/>
              </a:rPr>
              <a:t>“PPT</a:t>
            </a:r>
            <a:r>
              <a:rPr lang="zh-CN" altLang="en-US">
                <a:sym typeface="+mn-ea"/>
              </a:rPr>
              <a:t>助手</a:t>
            </a:r>
            <a:r>
              <a:rPr lang="en-US" altLang="zh-CN">
                <a:sym typeface="+mn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951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在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的浪潮中，我们与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的每一次对话都宛若共同创作一首交响曲，而我们手中的</a:t>
            </a:r>
            <a:r>
              <a:rPr lang="zh-CN" altLang="en-US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提示词</a:t>
            </a:r>
            <a:r>
              <a:rPr lang="zh-CN" altLang="en-US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Prompt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）便是那关键的指挥棒。一个精心设计的提示词，就像乐谱上精确的音符，能够引领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这位技艺高超的音乐家，演绎出我们心中所向往的华丽乐章；相反，一个含糊不清的提示词，则可能导致</a:t>
            </a:r>
            <a:r>
              <a:rPr lang="en-US" altLang="zh-CN"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偏离旋律，最终的输出结果可能与我们的预期相差甚远。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296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然后，将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大纲粘贴至</a:t>
            </a:r>
            <a:r>
              <a:rPr lang="en-US" altLang="zh-CN">
                <a:sym typeface="+mn-ea"/>
              </a:rPr>
              <a:t>“PPT</a:t>
            </a:r>
            <a:r>
              <a:rPr lang="zh-CN" altLang="en-US">
                <a:sym typeface="+mn-ea"/>
              </a:rPr>
              <a:t>助手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对话框中，单击发送，</a:t>
            </a:r>
          </a:p>
        </p:txBody>
      </p:sp>
    </p:spTree>
    <p:extLst>
      <p:ext uri="{BB962C8B-B14F-4D97-AF65-F5344CB8AC3E}">
        <p14:creationId xmlns:p14="http://schemas.microsoft.com/office/powerpoint/2010/main" val="1100800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拖动至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回复框底部，会看到一个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一键生成</a:t>
            </a:r>
            <a:r>
              <a:rPr lang="en-US" altLang="zh-CN">
                <a:sym typeface="+mn-ea"/>
              </a:rPr>
              <a:t>PPT”</a:t>
            </a:r>
            <a:r>
              <a:rPr lang="zh-CN" altLang="en-US">
                <a:sym typeface="+mn-ea"/>
              </a:rPr>
              <a:t>按钮。单击该按钮，即可进入生成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环节，</a:t>
            </a:r>
          </a:p>
        </p:txBody>
      </p:sp>
    </p:spTree>
    <p:extLst>
      <p:ext uri="{BB962C8B-B14F-4D97-AF65-F5344CB8AC3E}">
        <p14:creationId xmlns:p14="http://schemas.microsoft.com/office/powerpoint/2010/main" val="3620784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的第一步是选择一套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模板。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提供了丰富多样的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模板，不仅可以在热门推荐中选择当前热门模板，还可以按照场景、风格等筛选。单击右上角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生成</a:t>
            </a:r>
            <a:r>
              <a:rPr lang="en-US" altLang="zh-CN">
                <a:sym typeface="+mn-ea"/>
              </a:rPr>
              <a:t>PPT”</a:t>
            </a:r>
            <a:r>
              <a:rPr lang="zh-CN" altLang="en-US">
                <a:sym typeface="+mn-ea"/>
              </a:rPr>
              <a:t>即可生成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初稿。</a:t>
            </a:r>
          </a:p>
        </p:txBody>
      </p:sp>
    </p:spTree>
    <p:extLst>
      <p:ext uri="{BB962C8B-B14F-4D97-AF65-F5344CB8AC3E}">
        <p14:creationId xmlns:p14="http://schemas.microsoft.com/office/powerpoint/2010/main" val="516794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进入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自动生成页面后，页面左侧的主视图区将逐页生成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，直到生成完毕并自动跳转至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首页。在右侧的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预览区，可以预览课件列表并切换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页面。单击右下角的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去编辑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按钮，即可进入</a:t>
            </a:r>
            <a:r>
              <a:rPr lang="en-US" altLang="zh-CN">
                <a:sym typeface="+mn-ea"/>
              </a:rPr>
              <a:t>“PPT</a:t>
            </a:r>
            <a:r>
              <a:rPr lang="zh-CN" altLang="en-US">
                <a:sym typeface="+mn-ea"/>
              </a:rPr>
              <a:t>编辑器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页面</a:t>
            </a:r>
          </a:p>
        </p:txBody>
      </p:sp>
    </p:spTree>
    <p:extLst>
      <p:ext uri="{BB962C8B-B14F-4D97-AF65-F5344CB8AC3E}">
        <p14:creationId xmlns:p14="http://schemas.microsoft.com/office/powerpoint/2010/main" val="954267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编辑器左侧包含三个主要功能模块：大纲编辑、模板替换和插入元素。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大纲编辑：预览整个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的结构化大纲，随意修改、增加文本内容。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模板替换：选择一个新的模板，替换现有的模板。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插入元素：在视图中央的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页面区，每个图片、文字块都是一个元素块。插入元素可以新增元素块，可插入的元素块种类包括文本、形状、图片、素材、表格、图表</a:t>
            </a:r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种元素</a:t>
            </a:r>
          </a:p>
        </p:txBody>
      </p:sp>
    </p:spTree>
    <p:extLst>
      <p:ext uri="{BB962C8B-B14F-4D97-AF65-F5344CB8AC3E}">
        <p14:creationId xmlns:p14="http://schemas.microsoft.com/office/powerpoint/2010/main" val="2627361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编辑器右侧包含六个功能模块：文字设置、形状设置、背景设置、图片设置、表格设置、图表设置。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文字设置：设置字体、颜色、形状和特效。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形状设置：设置背景、轮廓、阴影和影像。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背景设置：设置全局页面的背景颜色及透明度。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图片设置：编辑、替换图片，调整图片的阴影等特效。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表格设置：设置表格的布局、颜色、背景、阴影等属性。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图表设置：设置图表的标题、坐标轴、颜色、边框等属性。</a:t>
            </a:r>
          </a:p>
        </p:txBody>
      </p:sp>
    </p:spTree>
    <p:extLst>
      <p:ext uri="{BB962C8B-B14F-4D97-AF65-F5344CB8AC3E}">
        <p14:creationId xmlns:p14="http://schemas.microsoft.com/office/powerpoint/2010/main" val="676814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编辑好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后，顶部菜单栏有</a:t>
            </a: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项功能：保存、放映、拼图和下载。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保存：保存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稿件后，退出后可通过</a:t>
            </a:r>
            <a:r>
              <a:rPr lang="en-US" altLang="zh-CN">
                <a:sym typeface="+mn-ea"/>
              </a:rPr>
              <a:t>Kimi</a:t>
            </a:r>
            <a:r>
              <a:rPr lang="zh-CN" altLang="en-US">
                <a:sym typeface="+mn-ea"/>
              </a:rPr>
              <a:t>的历史聊天记录找到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的编辑和下载入口。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放映：在线播放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拼图：将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的各个页面拼接成一张长图。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ym typeface="+mn-ea"/>
              </a:rPr>
              <a:t>下载：将</a:t>
            </a:r>
            <a:r>
              <a:rPr lang="en-US" altLang="zh-CN">
                <a:sym typeface="+mn-ea"/>
              </a:rPr>
              <a:t>PPT</a:t>
            </a:r>
            <a:r>
              <a:rPr lang="zh-CN" altLang="en-US">
                <a:sym typeface="+mn-ea"/>
              </a:rPr>
              <a:t>下载到本地计算机。</a:t>
            </a:r>
          </a:p>
        </p:txBody>
      </p:sp>
    </p:spTree>
    <p:extLst>
      <p:ext uri="{BB962C8B-B14F-4D97-AF65-F5344CB8AC3E}">
        <p14:creationId xmlns:p14="http://schemas.microsoft.com/office/powerpoint/2010/main" val="907801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任务拓展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请扫描后面的智能体，选择一个话题，依据下列表格中的知识与技能要求，设计提示词，完成下列任务。</a:t>
            </a:r>
          </a:p>
        </p:txBody>
      </p:sp>
    </p:spTree>
    <p:extLst>
      <p:ext uri="{BB962C8B-B14F-4D97-AF65-F5344CB8AC3E}">
        <p14:creationId xmlns:p14="http://schemas.microsoft.com/office/powerpoint/2010/main" val="340030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在传统数据信息化处理场景中，图片表格的电子化录入长期依赖人工操作。工作人员需逐行辨识图像信息，手工录入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表格，这种工作模式存在双重困境：一方面，重复性机械操作导致流程耗时费力，单日处理量难以突破人力极限；另一方面，视觉疲劳与注意力分散使得错误率伴随工作时长呈指数级上升，据统计，人工录入的错漏率通常高达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3%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～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5%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，后期核验成本甚至超过初始录入工作量。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首先，对纸质表格拍照以获取图片。在这一步需要确保图片清晰、文字完整无缺，且图片格式是豆包中常见的类型，如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JPEG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PNG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等，然后，打开豆包大模型。单击下方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附件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，上传图片，并在对话框中输入如下提示词：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请提取这张图片中的表格，以表格的形式输出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”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，复制表格至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工作表中，即可完成图片转表格案例</a:t>
            </a:r>
          </a:p>
        </p:txBody>
      </p:sp>
    </p:spTree>
    <p:extLst>
      <p:ext uri="{BB962C8B-B14F-4D97-AF65-F5344CB8AC3E}">
        <p14:creationId xmlns:p14="http://schemas.microsoft.com/office/powerpoint/2010/main" val="653406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软件以其强大的函数库而著称，这些函数覆盖了数学运算、文本处理、逻辑判断等多个关键领域。尽管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在功能上极为强大，但其复杂的函数语法和参数设置常常使得许多用户感到难以掌握。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的出现极大地降低了这一门槛。用户不再需要深入记忆各种复杂的函数，只需使用自然语言描述他们的计算需求，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就能快速而准确地生成相应的计算公式。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假设你有下列表格，现在需要自动填充员工工龄，可以在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中输入以下提示词。</a:t>
            </a:r>
          </a:p>
        </p:txBody>
      </p:sp>
    </p:spTree>
    <p:extLst>
      <p:ext uri="{BB962C8B-B14F-4D97-AF65-F5344CB8AC3E}">
        <p14:creationId xmlns:p14="http://schemas.microsoft.com/office/powerpoint/2010/main" val="358430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本章的学习图谱如图所示。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1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 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推荐的计算公式如图所示，选中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D2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单元格，将生成的公式插入编辑栏中，接着将光标移动至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D2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单元格右下角，向下拖曳至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D11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单元格，即可批量生成工龄。</a:t>
            </a:r>
          </a:p>
        </p:txBody>
      </p:sp>
    </p:spTree>
    <p:extLst>
      <p:ext uri="{BB962C8B-B14F-4D97-AF65-F5344CB8AC3E}">
        <p14:creationId xmlns:p14="http://schemas.microsoft.com/office/powerpoint/2010/main" val="1495255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随着数据量的增加和复杂性的提升，人工检查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数据的准确性与一致性变得愈发困难。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技术的引入，为数据检查提供了高效、精准的解决方案。通过智能算法，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可以自动识别数据中的异常值、格式错误和缺失项，提高数据质量，减少人为错误，从而大幅提升工作效率。本任务将探讨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如何协助检查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Excel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数据，并分析其在实际应用中的优势。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假设你有一张存在缺失值的表格，如图所示。</a:t>
            </a:r>
          </a:p>
        </p:txBody>
      </p:sp>
    </p:spTree>
    <p:extLst>
      <p:ext uri="{BB962C8B-B14F-4D97-AF65-F5344CB8AC3E}">
        <p14:creationId xmlns:p14="http://schemas.microsoft.com/office/powerpoint/2010/main" val="4057707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 AI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推荐的计算公式如图所示，复制方法一的公式，粘贴至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E2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单元格中（图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4-38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），将光标移动至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E2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单元格右下角，向下拖曳至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E11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单元格，即可批量生成备注</a:t>
            </a:r>
          </a:p>
        </p:txBody>
      </p:sp>
    </p:spTree>
    <p:extLst>
      <p:ext uri="{BB962C8B-B14F-4D97-AF65-F5344CB8AC3E}">
        <p14:creationId xmlns:p14="http://schemas.microsoft.com/office/powerpoint/2010/main" val="14118188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中国载人航空史是工匠精神和精益求精劳动精神的生动写照。如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大国工匠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孙占海，从事星船总装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30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余年，零失误完成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12000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多台设备装拆任务，确保航天员安全飞天。王曙群则扎根航天一线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30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多年，参与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31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次太空交会对接，以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精、新、准、快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的绝技确保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太空之吻</a:t>
            </a:r>
            <a:r>
              <a:rPr lang="en-US" altLang="zh-CN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完美实现。他们的事迹表明，正是凭借对技艺的极致追求和对工作的无私奉献，中国航天人不断攀登高峰，铸就了载人航天的辉煌成就。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986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任务拓展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请扫描后面的智能体，选择一个话题，依据下列表格中的知识与技能要求，设计提示词，完成下列任务。</a:t>
            </a:r>
          </a:p>
        </p:txBody>
      </p:sp>
    </p:spTree>
    <p:extLst>
      <p:ext uri="{BB962C8B-B14F-4D97-AF65-F5344CB8AC3E}">
        <p14:creationId xmlns:p14="http://schemas.microsoft.com/office/powerpoint/2010/main" val="2471582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灵活运用本章所学知识，完成下列任务</a:t>
            </a:r>
          </a:p>
        </p:txBody>
      </p:sp>
    </p:spTree>
    <p:extLst>
      <p:ext uri="{BB962C8B-B14F-4D97-AF65-F5344CB8AC3E}">
        <p14:creationId xmlns:p14="http://schemas.microsoft.com/office/powerpoint/2010/main" val="4023539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请扫描教材生成式作业二维码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进入智能体</a:t>
            </a:r>
          </a:p>
        </p:txBody>
      </p:sp>
    </p:spTree>
    <p:extLst>
      <p:ext uri="{BB962C8B-B14F-4D97-AF65-F5344CB8AC3E}">
        <p14:creationId xmlns:p14="http://schemas.microsoft.com/office/powerpoint/2010/main" val="1019521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根据学习任务的完成情况，对照学习评价中的</a:t>
            </a:r>
            <a:r>
              <a:rPr lang="en-US" altLang="zh-CN"/>
              <a:t>“</a:t>
            </a:r>
            <a:r>
              <a:rPr lang="zh-CN" altLang="en-US"/>
              <a:t>观察点</a:t>
            </a:r>
            <a:r>
              <a:rPr lang="en-US" altLang="zh-CN"/>
              <a:t>”</a:t>
            </a:r>
            <a:r>
              <a:rPr lang="zh-CN" altLang="en-US"/>
              <a:t>列举的内容进行自评或互评，并根据评价情况，反思改进。</a:t>
            </a:r>
          </a:p>
        </p:txBody>
      </p:sp>
    </p:spTree>
    <p:extLst>
      <p:ext uri="{BB962C8B-B14F-4D97-AF65-F5344CB8AC3E}">
        <p14:creationId xmlns:p14="http://schemas.microsoft.com/office/powerpoint/2010/main" val="3597253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/>
            <a:r>
              <a:rPr lang="zh-CN" altLang="en-US"/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8909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AIGC</a:t>
            </a:r>
            <a:r>
              <a:rPr lang="zh-CN" altLang="en-US"/>
              <a:t>正以前所未有的速度融入各类工作场景，为企业和个人带来智能化变革。从内容创作与营销到客户服务与互动，从企业办公管理到医疗健康，</a:t>
            </a:r>
            <a:r>
              <a:rPr lang="en-US" altLang="zh-CN"/>
              <a:t>AI</a:t>
            </a:r>
            <a:r>
              <a:rPr lang="zh-CN" altLang="en-US"/>
              <a:t>技术正在提升效率、优化决策、增强用户体验。</a:t>
            </a:r>
            <a:r>
              <a:rPr lang="en-US" altLang="zh-CN"/>
              <a:t>AI</a:t>
            </a:r>
            <a:r>
              <a:rPr lang="zh-CN" altLang="en-US"/>
              <a:t>客服机器人提供全天候自动化支持，智能办公系统加速文档处理，医疗</a:t>
            </a:r>
            <a:r>
              <a:rPr lang="en-US" altLang="zh-CN"/>
              <a:t>AI</a:t>
            </a:r>
            <a:r>
              <a:rPr lang="zh-CN" altLang="en-US"/>
              <a:t>助力精准诊断，金融领域依靠智能风控优化资产管理，而智能制造更是推动生产流程自动化，减少人工错误。</a:t>
            </a:r>
            <a:r>
              <a:rPr lang="en-US" altLang="zh-CN"/>
              <a:t>AI</a:t>
            </a:r>
            <a:r>
              <a:rPr lang="zh-CN" altLang="en-US"/>
              <a:t>的广泛应用，不仅重塑了工作方式，也为各行业的创新发展打开了无限可能。</a:t>
            </a:r>
          </a:p>
        </p:txBody>
      </p:sp>
    </p:spTree>
    <p:extLst>
      <p:ext uri="{BB962C8B-B14F-4D97-AF65-F5344CB8AC3E}">
        <p14:creationId xmlns:p14="http://schemas.microsoft.com/office/powerpoint/2010/main" val="194884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AIGC</a:t>
            </a:r>
            <a:r>
              <a:rPr lang="zh-CN" altLang="en-US"/>
              <a:t>在各类工作场景中展现出强大的赋能能力。其自动化生成文本、图像、音视频等内容的能力，使企业能够极大提升生产效率，降低人力成本。例如，在内容创作领域，</a:t>
            </a:r>
            <a:r>
              <a:rPr lang="en-US" altLang="zh-CN"/>
              <a:t>AIGC</a:t>
            </a:r>
            <a:r>
              <a:rPr lang="zh-CN" altLang="en-US"/>
              <a:t>能够辅助撰写文章、生成营销文案，提升创意效率；在数据分析和决策支持方面，</a:t>
            </a:r>
            <a:r>
              <a:rPr lang="en-US" altLang="zh-CN"/>
              <a:t>AI</a:t>
            </a:r>
            <a:r>
              <a:rPr lang="zh-CN" altLang="en-US"/>
              <a:t>能够快速处理海量信息，提供精准洞察，优化业务流程。此外，</a:t>
            </a:r>
            <a:r>
              <a:rPr lang="en-US" altLang="zh-CN"/>
              <a:t>AIGC</a:t>
            </a:r>
            <a:r>
              <a:rPr lang="zh-CN" altLang="en-US"/>
              <a:t>还促进了智能客服、软件开发和设计等行业的变革，减少重复劳动，让人类员工能够专注于更具创造性和战略性的工作。</a:t>
            </a:r>
          </a:p>
        </p:txBody>
      </p:sp>
    </p:spTree>
    <p:extLst>
      <p:ext uri="{BB962C8B-B14F-4D97-AF65-F5344CB8AC3E}">
        <p14:creationId xmlns:p14="http://schemas.microsoft.com/office/powerpoint/2010/main" val="1253302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尽管</a:t>
            </a:r>
            <a:r>
              <a:rPr lang="en-US" altLang="zh-CN"/>
              <a:t>AIGC</a:t>
            </a:r>
            <a:r>
              <a:rPr lang="zh-CN" altLang="en-US"/>
              <a:t>在工作场景中展现出巨大潜力，但其应用也面临诸多挑战。首先，</a:t>
            </a:r>
            <a:r>
              <a:rPr lang="en-US" altLang="zh-CN"/>
              <a:t>AIGC</a:t>
            </a:r>
            <a:r>
              <a:rPr lang="zh-CN" altLang="en-US"/>
              <a:t>生成内容的真实性与可信度问题仍未完全解决，错误或虚假信息可能对企业决策和社会认知造成负面影响。其次，数据隐私和安全风险不容忽视，</a:t>
            </a:r>
            <a:r>
              <a:rPr lang="en-US" altLang="zh-CN"/>
              <a:t>AI</a:t>
            </a:r>
            <a:r>
              <a:rPr lang="zh-CN" altLang="en-US"/>
              <a:t>的训练依赖于大量数据，而数据泄露或滥用可能带来法律与伦理问题。此外，</a:t>
            </a:r>
            <a:r>
              <a:rPr lang="en-US" altLang="zh-CN"/>
              <a:t>AIGC</a:t>
            </a:r>
            <a:r>
              <a:rPr lang="zh-CN" altLang="en-US"/>
              <a:t>的广泛应用可能导致某些传统职业被取代，引发就业市场结构的变化。如何在享受</a:t>
            </a:r>
            <a:r>
              <a:rPr lang="en-US" altLang="zh-CN"/>
              <a:t>AIGC</a:t>
            </a:r>
            <a:r>
              <a:rPr lang="zh-CN" altLang="en-US"/>
              <a:t>带来的便利的同时，建立有效的监管机制、保障数据安全，并合理调整人才培养策略，是当前亟待解决的重要问题。</a:t>
            </a:r>
          </a:p>
        </p:txBody>
      </p:sp>
    </p:spTree>
    <p:extLst>
      <p:ext uri="{BB962C8B-B14F-4D97-AF65-F5344CB8AC3E}">
        <p14:creationId xmlns:p14="http://schemas.microsoft.com/office/powerpoint/2010/main" val="2460454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AI</a:t>
            </a:r>
            <a:r>
              <a:rPr lang="zh-CN" altLang="en-US"/>
              <a:t>工具的广泛应用不仅提升了工作效率，还极大地优化了创作、管理与决策过程。这里将围绕内容创作与营销、企业办公管理、法律与合规等核心场景，介绍各类智能工具如何助力用户提升生产力。</a:t>
            </a:r>
            <a:r>
              <a:rPr lang="en-US" altLang="zh-CN"/>
              <a:t>AI</a:t>
            </a:r>
            <a:r>
              <a:rPr lang="zh-CN" altLang="en-US"/>
              <a:t>文案创作平台能够快速生成高质量营销内容，智能办公助手可自动整理会议纪要，而法律</a:t>
            </a:r>
            <a:r>
              <a:rPr lang="en-US" altLang="zh-CN"/>
              <a:t>AI</a:t>
            </a:r>
            <a:r>
              <a:rPr lang="zh-CN" altLang="en-US"/>
              <a:t>工具则能够精准检索法规、审核合同，降低法律风险。这些创新技术的应用，使工作流程更加高效智能，为企业和个人带来了前所未有的便捷与突破。</a:t>
            </a:r>
          </a:p>
        </p:txBody>
      </p:sp>
    </p:spTree>
    <p:extLst>
      <p:ext uri="{BB962C8B-B14F-4D97-AF65-F5344CB8AC3E}">
        <p14:creationId xmlns:p14="http://schemas.microsoft.com/office/powerpoint/2010/main" val="355741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请扫描教材上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助学智能体二维码</a:t>
            </a:r>
            <a:r>
              <a:rPr lang="en-US" altLang="zh-CN">
                <a:sym typeface="+mn-ea"/>
              </a:rPr>
              <a:t>，</a:t>
            </a:r>
            <a:r>
              <a:rPr lang="zh-CN" altLang="en-US">
                <a:sym typeface="+mn-ea"/>
              </a:rPr>
              <a:t>完成下列</a:t>
            </a:r>
            <a:r>
              <a:rPr lang="en-US" altLang="zh-CN">
                <a:sym typeface="+mn-ea"/>
              </a:rPr>
              <a:t>AI</a:t>
            </a:r>
            <a:r>
              <a:rPr lang="zh-CN" altLang="en-US">
                <a:sym typeface="+mn-ea"/>
              </a:rPr>
              <a:t>助学与评测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043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随着现代工作节奏的加快，电子邮件成为职场沟通中不可或缺的一部分。无论是项目进展的更新、紧急问题的解决，还是日常事务的协调，邮件都是传递信息、确保团队协作顺畅的重要工具。快速回复邮件不仅能够展示出你的专业性和对工作的重视，还能帮助维持团队的高效运作。当同事发送邮件询问问题或请求帮助时，及时的回复可以让他们感受到你的支持和合作意愿，从而增强团队的凝聚力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然而，快速回复并不意味着草率应对。在回复邮件时，仍需保持清晰、准确地表达，确保信息传达无误。这要求我们在忙碌的工作中，能够迅速抓住邮件的核心内容，理解同事的需求，并给出恰当的答复。此时，</a:t>
            </a:r>
            <a:r>
              <a:rPr lang="en-US" altLang="zh-CN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工具可以高效解决邮件回复问题，替你减轻这部分烦恼。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假如你收到这样一封邮件，你将如何快速回复对方呢</a:t>
            </a:r>
          </a:p>
        </p:txBody>
      </p:sp>
    </p:spTree>
    <p:extLst>
      <p:ext uri="{BB962C8B-B14F-4D97-AF65-F5344CB8AC3E}">
        <p14:creationId xmlns:p14="http://schemas.microsoft.com/office/powerpoint/2010/main" val="337361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" Target="../slides/slide1.xml"/><Relationship Id="rId4" Type="http://schemas.openxmlformats.org/officeDocument/2006/relationships/tags" Target="../tags/tag5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257961" y="1092202"/>
            <a:ext cx="9613240" cy="4921417"/>
            <a:chOff x="943470" y="819151"/>
            <a:chExt cx="7209930" cy="3691062"/>
          </a:xfrm>
        </p:grpSpPr>
        <p:sp>
          <p:nvSpPr>
            <p:cNvPr id="22" name="矩形 21"/>
            <p:cNvSpPr/>
            <p:nvPr/>
          </p:nvSpPr>
          <p:spPr>
            <a:xfrm>
              <a:off x="943470" y="819151"/>
              <a:ext cx="7209930" cy="3505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00400" y="4286246"/>
              <a:ext cx="2697340" cy="223967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257935" y="2771775"/>
            <a:ext cx="9612630" cy="21291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4267201" y="5547766"/>
            <a:ext cx="3596453" cy="461664"/>
          </a:xfrm>
          <a:prstGeom prst="rect">
            <a:avLst/>
          </a:prstGeom>
          <a:solidFill>
            <a:srgbClr val="81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《人工智能通识》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endParaRPr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 hasCustomPrompt="1"/>
          </p:nvPr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第三章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rId10" action="ppaction://hlinksldjump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</a:p>
        </p:txBody>
      </p:sp>
      <p:sp>
        <p:nvSpPr>
          <p:cNvPr id="17" name="文本框 16">
            <a:hlinkClick r:id="rId10" action="ppaction://hlinksldjump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</a:p>
        </p:txBody>
      </p:sp>
      <p:sp>
        <p:nvSpPr>
          <p:cNvPr id="24" name="文本框 23">
            <a:hlinkClick r:id="rId10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</a:p>
        </p:txBody>
      </p:sp>
      <p:sp>
        <p:nvSpPr>
          <p:cNvPr id="30" name="文本框 29">
            <a:hlinkClick r:id="rId10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</a:p>
        </p:txBody>
      </p:sp>
      <p:sp>
        <p:nvSpPr>
          <p:cNvPr id="52" name="文本框 51">
            <a:hlinkClick r:id="rId10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18471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rId10" action="ppaction://hlinksldjump"/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导学</a:t>
              </a: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177983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助学</a:t>
              </a: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3332410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助训</a:t>
              </a: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 userDrawn="1"/>
        </p:nvGrpSpPr>
        <p:grpSpPr>
          <a:xfrm>
            <a:off x="4846885" y="143260"/>
            <a:ext cx="1369695" cy="466090"/>
            <a:chOff x="219" y="160"/>
            <a:chExt cx="2157" cy="734"/>
          </a:xfrm>
        </p:grpSpPr>
        <p:grpSp>
          <p:nvGrpSpPr>
            <p:cNvPr id="10" name="组合 9"/>
            <p:cNvGrpSpPr/>
            <p:nvPr/>
          </p:nvGrpSpPr>
          <p:grpSpPr>
            <a:xfrm>
              <a:off x="219" y="172"/>
              <a:ext cx="2154" cy="722"/>
              <a:chOff x="6674" y="588"/>
              <a:chExt cx="3114" cy="1042"/>
            </a:xfrm>
            <a:effectLst>
              <a:outerShdw blurRad="152400" dist="50800" dir="5400000" algn="t" rotWithShape="0">
                <a:srgbClr val="00B0F0">
                  <a:alpha val="28000"/>
                </a:srgbClr>
              </a:outerShdw>
            </a:effectLst>
          </p:grpSpPr>
          <p:sp>
            <p:nvSpPr>
              <p:cNvPr id="11" name="圆角矩形 10"/>
              <p:cNvSpPr/>
              <p:nvPr>
                <p:custDataLst>
                  <p:tags r:id="rId8"/>
                </p:custDataLst>
              </p:nvPr>
            </p:nvSpPr>
            <p:spPr>
              <a:xfrm>
                <a:off x="6674" y="588"/>
                <a:ext cx="3114" cy="84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2" name="流程图: 合并 11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7097" y="1433"/>
                <a:ext cx="246" cy="197"/>
              </a:xfrm>
              <a:prstGeom prst="flowChartMerg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14" name="文本框 13">
              <a:hlinkClick r:id="" action="ppaction://noaction"/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222" y="160"/>
              <a:ext cx="215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AI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拓学</a:t>
              </a: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6418580" y="151130"/>
            <a:ext cx="1736725" cy="458470"/>
            <a:chOff x="6674" y="588"/>
            <a:chExt cx="3954" cy="1042"/>
          </a:xfrm>
          <a:effectLst>
            <a:outerShdw blurRad="152400" dist="50800" dir="5400000" algn="t" rotWithShape="0">
              <a:srgbClr val="00B0F0">
                <a:alpha val="28000"/>
              </a:srgbClr>
            </a:outerShdw>
          </a:effectLst>
        </p:grpSpPr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6674" y="588"/>
              <a:ext cx="3954" cy="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流程图: 合并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7097" y="1433"/>
              <a:ext cx="246" cy="19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6427470" y="140400"/>
            <a:ext cx="169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模块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 userDrawn="1"/>
        </p:nvSpPr>
        <p:spPr>
          <a:xfrm>
            <a:off x="8476615" y="6503670"/>
            <a:ext cx="3715385" cy="354330"/>
          </a:xfrm>
          <a:custGeom>
            <a:avLst/>
            <a:gdLst>
              <a:gd name="connsiteX0" fmla="*/ 425 w 5851"/>
              <a:gd name="connsiteY0" fmla="*/ 0 h 558"/>
              <a:gd name="connsiteX1" fmla="*/ 5851 w 5851"/>
              <a:gd name="connsiteY1" fmla="*/ 4 h 558"/>
              <a:gd name="connsiteX2" fmla="*/ 5851 w 5851"/>
              <a:gd name="connsiteY2" fmla="*/ 558 h 558"/>
              <a:gd name="connsiteX3" fmla="*/ 0 w 5851"/>
              <a:gd name="connsiteY3" fmla="*/ 557 h 558"/>
              <a:gd name="connsiteX4" fmla="*/ 425 w 5851"/>
              <a:gd name="connsiteY4" fmla="*/ 0 h 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1" h="558">
                <a:moveTo>
                  <a:pt x="425" y="0"/>
                </a:moveTo>
                <a:lnTo>
                  <a:pt x="5851" y="4"/>
                </a:lnTo>
                <a:lnTo>
                  <a:pt x="5851" y="558"/>
                </a:lnTo>
                <a:lnTo>
                  <a:pt x="0" y="557"/>
                </a:lnTo>
                <a:lnTo>
                  <a:pt x="425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 userDrawn="1"/>
        </p:nvSpPr>
        <p:spPr>
          <a:xfrm>
            <a:off x="-635" y="0"/>
            <a:ext cx="12192635" cy="65405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íṥļidê"/>
          <p:cNvSpPr>
            <a:spLocks noGrp="1"/>
          </p:cNvSpPr>
          <p:nvPr userDrawn="1"/>
        </p:nvSpPr>
        <p:spPr>
          <a:xfrm>
            <a:off x="8834329" y="6505641"/>
            <a:ext cx="3085465" cy="275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endParaRPr lang="zh-CN" altLang="en-US" sz="2000" dirty="0">
              <a:solidFill>
                <a:schemeClr val="bg1"/>
              </a:solidFill>
              <a:latin typeface="书体坊米芾体" panose="02010601030101010101" pitchFamily="2" charset="-122"/>
              <a:ea typeface="书体坊米芾体" panose="02010601030101010101" pitchFamily="2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412115" y="6661724"/>
            <a:ext cx="7552819" cy="0"/>
          </a:xfrm>
          <a:prstGeom prst="line">
            <a:avLst/>
          </a:prstGeom>
          <a:ln w="12700" cap="rnd">
            <a:solidFill>
              <a:srgbClr val="3D70DA">
                <a:alpha val="22000"/>
              </a:srgbClr>
            </a:solidFill>
            <a:round/>
            <a:headEnd type="oval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6" name="组合 105"/>
          <p:cNvGrpSpPr/>
          <p:nvPr userDrawn="1"/>
        </p:nvGrpSpPr>
        <p:grpSpPr>
          <a:xfrm>
            <a:off x="581660" y="853563"/>
            <a:ext cx="323850" cy="372110"/>
            <a:chOff x="928" y="1486"/>
            <a:chExt cx="548" cy="630"/>
          </a:xfrm>
        </p:grpSpPr>
        <p:sp>
          <p:nvSpPr>
            <p:cNvPr id="107" name="流程图: 摘录 106"/>
            <p:cNvSpPr/>
            <p:nvPr/>
          </p:nvSpPr>
          <p:spPr>
            <a:xfrm rot="5400000">
              <a:off x="905" y="1721"/>
              <a:ext cx="418" cy="372"/>
            </a:xfrm>
            <a:prstGeom prst="flowChartExtract">
              <a:avLst/>
            </a:prstGeom>
            <a:solidFill>
              <a:srgbClr val="0070C0"/>
            </a:solidFill>
            <a:ln w="12700" cap="flat" cmpd="sng">
              <a:noFill/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流程图: 摘录 108"/>
            <p:cNvSpPr/>
            <p:nvPr/>
          </p:nvSpPr>
          <p:spPr>
            <a:xfrm rot="5400000">
              <a:off x="1040" y="1512"/>
              <a:ext cx="462" cy="411"/>
            </a:xfrm>
            <a:prstGeom prst="flowChartExtract">
              <a:avLst/>
            </a:prstGeom>
            <a:solidFill>
              <a:srgbClr val="81C9FF"/>
            </a:solidFill>
            <a:ln w="12700" cap="flat" cmpd="sng">
              <a:noFill/>
              <a:prstDash val="solid"/>
              <a:miter lim="800000"/>
            </a:ln>
            <a:effectLst>
              <a:outerShdw blurRad="279400" dist="152400" dir="2700000" algn="tl" rotWithShape="0">
                <a:srgbClr val="1469FF">
                  <a:alpha val="3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0" name="直接连接符 109"/>
          <p:cNvCxnSpPr/>
          <p:nvPr userDrawn="1"/>
        </p:nvCxnSpPr>
        <p:spPr>
          <a:xfrm>
            <a:off x="4616450" y="1238123"/>
            <a:ext cx="7207250" cy="0"/>
          </a:xfrm>
          <a:prstGeom prst="line">
            <a:avLst/>
          </a:prstGeom>
          <a:ln w="25400" cmpd="sng">
            <a:solidFill>
              <a:srgbClr val="B9D2F9">
                <a:alpha val="40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 rot="16200000" flipH="1">
            <a:off x="11579225" y="860933"/>
            <a:ext cx="69850" cy="419100"/>
            <a:chOff x="6476745" y="1393371"/>
            <a:chExt cx="141769" cy="854575"/>
          </a:xfrm>
        </p:grpSpPr>
        <p:sp>
          <p:nvSpPr>
            <p:cNvPr id="112" name="椭圆 111"/>
            <p:cNvSpPr/>
            <p:nvPr/>
          </p:nvSpPr>
          <p:spPr>
            <a:xfrm>
              <a:off x="6479177" y="1393371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6479177" y="1631784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6476745" y="1870197"/>
              <a:ext cx="139337" cy="1393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6476745" y="2108609"/>
              <a:ext cx="139337" cy="139337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22945" y="140335"/>
            <a:ext cx="18535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</a:p>
        </p:txBody>
      </p:sp>
      <p:sp>
        <p:nvSpPr>
          <p:cNvPr id="17" name="文本框 16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339840" y="140335"/>
            <a:ext cx="19011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生成式作业</a:t>
            </a:r>
          </a:p>
        </p:txBody>
      </p:sp>
      <p:sp>
        <p:nvSpPr>
          <p:cNvPr id="24" name="文本框 23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819015" y="140335"/>
            <a:ext cx="1401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拓学</a:t>
            </a:r>
          </a:p>
        </p:txBody>
      </p:sp>
      <p:sp>
        <p:nvSpPr>
          <p:cNvPr id="30" name="文本框 29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300095" y="140335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助训</a:t>
            </a:r>
          </a:p>
        </p:txBody>
      </p:sp>
      <p:sp>
        <p:nvSpPr>
          <p:cNvPr id="52" name="文本框 51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681480" y="140335"/>
            <a:ext cx="15665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助学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>
            <a:off x="3249436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>
            <a:off x="477541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>
            <a:off x="6287382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 userDrawn="1"/>
        </p:nvCxnSpPr>
        <p:spPr>
          <a:xfrm>
            <a:off x="8282403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/>
        </p:nvGrpSpPr>
        <p:grpSpPr>
          <a:xfrm>
            <a:off x="8409305" y="151130"/>
            <a:ext cx="1736725" cy="458470"/>
            <a:chOff x="6674" y="588"/>
            <a:chExt cx="3954" cy="1042"/>
          </a:xfrm>
          <a:effectLst>
            <a:outerShdw blurRad="152400" dist="50800" dir="5400000" algn="t" rotWithShape="0">
              <a:srgbClr val="00B0F0">
                <a:alpha val="28000"/>
              </a:srgbClr>
            </a:outerShdw>
          </a:effectLst>
        </p:grpSpPr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6674" y="588"/>
              <a:ext cx="3954" cy="8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流程图: 合并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7097" y="1433"/>
              <a:ext cx="246" cy="197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418195" y="140400"/>
            <a:ext cx="169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评价与反思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987063" y="854102"/>
            <a:ext cx="7593858" cy="65405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</a:t>
            </a:r>
            <a:r>
              <a:rPr lang="en-US" altLang="zh-CN" dirty="0"/>
              <a:t>k</a:t>
            </a:r>
            <a:r>
              <a:rPr lang="zh-CN" altLang="en-US" dirty="0"/>
              <a:t>母版标题样式</a:t>
            </a: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680157" y="261801"/>
            <a:ext cx="0" cy="180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8476615" y="6492875"/>
            <a:ext cx="3715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  <a:sym typeface="+mn-ea"/>
              </a:rPr>
              <a:t>《人工智能通识》</a:t>
            </a:r>
          </a:p>
        </p:txBody>
      </p:sp>
      <p:sp>
        <p:nvSpPr>
          <p:cNvPr id="15" name="文本框 14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58750" y="140400"/>
            <a:ext cx="14198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 userDrawn="1"/>
        </p:nvGrpSpPr>
        <p:grpSpPr>
          <a:xfrm>
            <a:off x="1257961" y="1092202"/>
            <a:ext cx="9613240" cy="4921417"/>
            <a:chOff x="943470" y="819151"/>
            <a:chExt cx="7209930" cy="3691062"/>
          </a:xfrm>
        </p:grpSpPr>
        <p:sp>
          <p:nvSpPr>
            <p:cNvPr id="22" name="矩形 21"/>
            <p:cNvSpPr/>
            <p:nvPr/>
          </p:nvSpPr>
          <p:spPr>
            <a:xfrm>
              <a:off x="943470" y="819151"/>
              <a:ext cx="7209930" cy="35052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200400" y="4286246"/>
              <a:ext cx="2697340" cy="223967"/>
            </a:xfrm>
            <a:prstGeom prst="rect">
              <a:avLst/>
            </a:prstGeom>
            <a:solidFill>
              <a:srgbClr val="81C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 userDrawn="1"/>
        </p:nvSpPr>
        <p:spPr>
          <a:xfrm>
            <a:off x="1257935" y="2771775"/>
            <a:ext cx="9612630" cy="212915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4267201" y="5547766"/>
            <a:ext cx="3596453" cy="461664"/>
          </a:xfrm>
          <a:prstGeom prst="rect">
            <a:avLst/>
          </a:prstGeom>
          <a:solidFill>
            <a:srgbClr val="81C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200" b="1">
                <a:latin typeface="华文行楷" panose="02010800040101010101" charset="-122"/>
                <a:ea typeface="华文行楷" panose="02010800040101010101" charset="-122"/>
              </a:rPr>
              <a:t>《人工智能通识》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提示词工程</a:t>
            </a:r>
            <a:r>
              <a:rPr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：</a:t>
            </a:r>
            <a:endParaRPr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 algn="ctr"/>
            <a:r>
              <a:rPr 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解锁</a:t>
            </a:r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高效交互密码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idx="11" hasCustomPrompt="1"/>
          </p:nvPr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第三章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赋能工作：</a:t>
            </a:r>
          </a:p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职场效能加速升级</a:t>
            </a:r>
            <a:endParaRPr lang="zh-CN" altLang="en-US" dirty="0" smtClean="0"/>
          </a:p>
        </p:txBody>
      </p:sp>
      <p:sp>
        <p:nvSpPr>
          <p:cNvPr id="4" name="文本占位符 3"/>
          <p:cNvSpPr>
            <a:spLocks noGrp="1"/>
          </p:cNvSpPr>
          <p:nvPr/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第四章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1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智能邮件回复助手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6790" y="2471420"/>
            <a:ext cx="317309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提示词示例：</a:t>
            </a:r>
          </a:p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请你帮我回复上传的邮件，替我回复同事的工作邮件，我想在后天与销售部王五对接工作。</a:t>
            </a:r>
          </a:p>
        </p:txBody>
      </p:sp>
      <p:pic>
        <p:nvPicPr>
          <p:cNvPr id="5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98" y="1200150"/>
            <a:ext cx="5273675" cy="51155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2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时间管理大师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11530" y="2219960"/>
            <a:ext cx="415163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提示词示例：</a:t>
            </a:r>
          </a:p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我今天有两场会议，上午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点到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点要参加一个部门总结周会，下午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点要参加一个客户咨询会，下午的会议预计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小时以上。剩余时间我需要完成产品设计任务。请替我安排工作时间，要求各任务之间给出至少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分钟任务切换时间。</a:t>
            </a:r>
          </a:p>
        </p:txBody>
      </p:sp>
      <p:pic>
        <p:nvPicPr>
          <p:cNvPr id="60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305" y="990600"/>
            <a:ext cx="5266690" cy="52793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会议纪要生成器</a:t>
            </a:r>
          </a:p>
        </p:txBody>
      </p:sp>
      <p:pic>
        <p:nvPicPr>
          <p:cNvPr id="61" name="图片 61" descr="b9d168895eb6bb8a2bcefce8cad750b"/>
          <p:cNvPicPr>
            <a:picLocks noChangeAspect="1"/>
          </p:cNvPicPr>
          <p:nvPr/>
        </p:nvPicPr>
        <p:blipFill>
          <a:blip r:embed="rId3"/>
          <a:srcRect b="1728"/>
          <a:stretch>
            <a:fillRect/>
          </a:stretch>
        </p:blipFill>
        <p:spPr>
          <a:xfrm>
            <a:off x="877570" y="2268220"/>
            <a:ext cx="4126865" cy="306451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2" name="图片 62" descr="9e272b6d18b36543c12f633e708d6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0" y="744220"/>
            <a:ext cx="2583180" cy="57410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3" name="图片 63" descr="5669537bd0607470d8bf5d2965365e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815" y="744220"/>
            <a:ext cx="2581275" cy="574167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会议纪要生成器</a:t>
            </a:r>
          </a:p>
        </p:txBody>
      </p:sp>
      <p:pic>
        <p:nvPicPr>
          <p:cNvPr id="64" name="图片 64" descr="f6b8f3efb3325e09d1b525de61edbb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685" y="1792923"/>
            <a:ext cx="2160270" cy="480123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5" name="图片 65" descr="b4a5935514e701bb60c4d7b88c9dc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815" y="1794193"/>
            <a:ext cx="2160270" cy="479996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6613525" y="2643187"/>
            <a:ext cx="5080000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单击“录音实时转文字”，即可进入录音页面，如图所示。首先单击“录音设置”，然后选择“开启人话区分”即可区分说话人，即可开始录音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4.1</a:t>
            </a:r>
            <a:r>
              <a:rPr lang="en-US" altLang="zh-CN"/>
              <a:t> </a:t>
            </a:r>
            <a:r>
              <a:rPr lang="zh-CN" altLang="en-US"/>
              <a:t>任务拓展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30705" y="4259580"/>
          <a:ext cx="8743950" cy="2449827"/>
        </p:xfrm>
        <a:graphic>
          <a:graphicData uri="http://schemas.openxmlformats.org/drawingml/2006/table">
            <a:tbl>
              <a:tblPr/>
              <a:tblGrid>
                <a:gridCol w="738505"/>
                <a:gridCol w="2657475"/>
                <a:gridCol w="3161665"/>
                <a:gridCol w="2186305"/>
              </a:tblGrid>
              <a:tr h="43624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技能点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智能体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AI生成邮件的准确性和商务礼仪</a:t>
                      </a: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AI邮件生成与编辑能力</a:t>
                      </a: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</a:p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58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事件重要性和紧急性的平衡</a:t>
                      </a: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时间管理和优先级排序能力</a:t>
                      </a: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0228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会议内容的完整性和准确性，关键信息提取</a:t>
                      </a: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800" b="0" i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AI会议记录与信息提取能力</a:t>
                      </a:r>
                    </a:p>
                  </a:txBody>
                  <a:tcPr marL="91757" marR="91757" marT="61277" marB="61277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8710295" y="5024755"/>
            <a:ext cx="1511300" cy="1356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评测智能体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292" name="图片 12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85" y="1296353"/>
            <a:ext cx="8208000" cy="2851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4.2 AI</a:t>
            </a:r>
            <a:r>
              <a:rPr lang="zh-CN" altLang="en-US"/>
              <a:t>快速制作</a:t>
            </a:r>
            <a:r>
              <a:rPr lang="en-US" altLang="zh-CN"/>
              <a:t>PPT</a:t>
            </a:r>
          </a:p>
        </p:txBody>
      </p:sp>
      <p:pic>
        <p:nvPicPr>
          <p:cNvPr id="71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" y="1508125"/>
            <a:ext cx="10554335" cy="4342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886835" y="5723573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DeepSeek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结合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Kimi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的优势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4.2 AI</a:t>
            </a:r>
            <a:r>
              <a:rPr lang="zh-CN" altLang="en-US"/>
              <a:t>快速制作</a:t>
            </a:r>
            <a:r>
              <a:rPr lang="en-US" altLang="zh-CN"/>
              <a:t>PPT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40" y="2482850"/>
            <a:ext cx="8280000" cy="215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dirty="0" smtClean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步骤一、利用</a:t>
            </a:r>
            <a:r>
              <a:rPr lang="en-US" altLang="zh-CN" sz="2400" b="1" dirty="0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 dirty="0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 dirty="0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 dirty="0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大纲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 b="1" dirty="0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 t="14561" b="926"/>
          <a:stretch>
            <a:fillRect/>
          </a:stretch>
        </p:blipFill>
        <p:spPr>
          <a:xfrm>
            <a:off x="986790" y="2837815"/>
            <a:ext cx="6555105" cy="360426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17550" y="1823085"/>
            <a:ext cx="6096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利用生成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大纲有以下两种情况：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）已有文稿，需要将文稿总结成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大纲；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）只有主题，需要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AIGC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生成内容并总结成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大纲。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步骤一、利用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大纲</a:t>
            </a:r>
          </a:p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70C0"/>
              </a:solidFill>
              <a:latin typeface="Times New Roman Regular" panose="02020503050405090304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6790" y="2041525"/>
            <a:ext cx="10573385" cy="355600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no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提示词示例</a:t>
            </a:r>
            <a:r>
              <a:rPr lang="zh-CN" altLang="en-US" sz="1600" b="1">
                <a:solidFill>
                  <a:schemeClr val="tx2">
                    <a:lumMod val="90000"/>
                    <a:lumOff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请帮我生成一份结构清晰、内容完整的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大纲。</a:t>
            </a: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要求如下：</a:t>
            </a: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－请以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大纲的形式输出，包括标题、主要章节和子要点。</a:t>
            </a: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－确保各部分之间有逻辑连贯性，形成一个完整的叙述。</a:t>
            </a: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－每个章节应包含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3~5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个关键点，使用简洁的句子或短语表述。</a:t>
            </a: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－语言风格：使用清晰、专业的语言，适合学习演示。</a:t>
            </a: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我的主题是：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你的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PPT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主题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步骤二、将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的大纲复制到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初稿</a:t>
            </a:r>
          </a:p>
        </p:txBody>
      </p:sp>
      <p:pic>
        <p:nvPicPr>
          <p:cNvPr id="15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835" y="1793240"/>
            <a:ext cx="7898765" cy="4487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与</a:t>
            </a:r>
            <a:r>
              <a:rPr lang="en-US" altLang="zh-CN"/>
              <a:t>AI</a:t>
            </a:r>
            <a:r>
              <a:rPr lang="zh-CN" altLang="en-US"/>
              <a:t>的猜词游戏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6220" y="1451610"/>
            <a:ext cx="5080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266700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请扫描下列书中二维码了解提示词在生活中的使用场景，回答下列问题。</a:t>
            </a:r>
          </a:p>
          <a:p>
            <a:pPr marL="0" indent="266700" algn="l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</a:t>
            </a:r>
          </a:p>
          <a:p>
            <a:pPr marL="0" indent="26670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表</a:t>
            </a:r>
            <a:r>
              <a:rPr lang="en-US" altLang="zh-CN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苏格拉底问题链</a:t>
            </a:r>
            <a:r>
              <a:rPr lang="en-US" altLang="zh-CN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1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激发学习兴趣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86220" y="4651375"/>
            <a:ext cx="5080000" cy="73723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altLang="zh-CN" sz="2600"/>
          </a:p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 </a:t>
            </a: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6486525" y="2697480"/>
          <a:ext cx="5497195" cy="3413760"/>
        </p:xfrm>
        <a:graphic>
          <a:graphicData uri="http://schemas.openxmlformats.org/drawingml/2006/table">
            <a:tbl>
              <a:tblPr/>
              <a:tblGrid>
                <a:gridCol w="1345565"/>
                <a:gridCol w="4151630"/>
              </a:tblGrid>
              <a:tr h="426720">
                <a:tc>
                  <a:txBody>
                    <a:bodyPr/>
                    <a:lstStyle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问题类型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lstStyle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问题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基础认知层面问题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在日常学习或生活中，通常是如何制作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PPT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、管理日程、整理会议纪要和处理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Excel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数据的呢？在这些工作中，你觉得最耗时、最烦琐的环节是什么？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关联分析层面问题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和传统的方式相比，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在这些场景中有哪些明显的优势呢？比如，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是如何实现快速生成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PPT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内容的？它和我们自己手动制作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PPT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的思路有什么不同？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批判性思考层面问题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如果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技术在职场中被广泛应用，你认为职场上的工作模式会发生怎样的变化？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虽然能提高效率，但在某些情况下也可能会出错。如果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生成的内容有误，我们该如何应对？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8960">
                <a:tc>
                  <a:txBody>
                    <a:bodyPr/>
                    <a:lstStyle/>
                    <a:p>
                      <a:pPr indent="2540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黑体" panose="02010609060101010101" charset="-122"/>
                          <a:ea typeface="黑体" panose="02010609060101010101" charset="-122"/>
                        </a:rPr>
                        <a:t>拓展应用层面问题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除了视频中展示的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PPT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制作、日程管理、会议纪要和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Excel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助手，大家觉得</a:t>
                      </a:r>
                      <a:r>
                        <a:rPr lang="en-US" altLang="zh-CN" sz="14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AIGC</a:t>
                      </a:r>
                      <a:r>
                        <a:rPr 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还能在职场中应用到哪些其他领域呢？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3" name="图片 43" descr="28607b8804d612dda51e9a737845370"/>
          <p:cNvPicPr/>
          <p:nvPr/>
        </p:nvPicPr>
        <p:blipFill>
          <a:blip r:embed="rId4"/>
          <a:stretch>
            <a:fillRect/>
          </a:stretch>
        </p:blipFill>
        <p:spPr>
          <a:xfrm>
            <a:off x="653098" y="1988820"/>
            <a:ext cx="2520315" cy="144018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5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3523298" y="1988820"/>
            <a:ext cx="2520315" cy="14401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6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653098" y="3940175"/>
            <a:ext cx="2520315" cy="14401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7" name="图片 8" descr="IMG_256"/>
          <p:cNvPicPr/>
          <p:nvPr/>
        </p:nvPicPr>
        <p:blipFill>
          <a:blip r:embed="rId7"/>
          <a:stretch>
            <a:fillRect/>
          </a:stretch>
        </p:blipFill>
        <p:spPr>
          <a:xfrm>
            <a:off x="3523298" y="3953510"/>
            <a:ext cx="2520315" cy="144018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59715" y="3522663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DeepSeek-R1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推理大模型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23615" y="352202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KIMI+PPT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助手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5295" y="5487353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飞书妙记智能会议纪要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23615" y="5487353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WPS AI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办公助手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步骤二、将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的大纲复制到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初稿</a:t>
            </a:r>
          </a:p>
        </p:txBody>
      </p:sp>
      <p:pic>
        <p:nvPicPr>
          <p:cNvPr id="318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60" y="1793240"/>
            <a:ext cx="6509385" cy="45961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步骤二、将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的大纲复制到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初稿</a:t>
            </a:r>
          </a:p>
        </p:txBody>
      </p:sp>
      <p:pic>
        <p:nvPicPr>
          <p:cNvPr id="319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935" y="1793240"/>
            <a:ext cx="7025640" cy="454469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步骤二、将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DeepSeek-R1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的大纲复制到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Kimi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初稿</a:t>
            </a:r>
          </a:p>
        </p:txBody>
      </p:sp>
      <p:pic>
        <p:nvPicPr>
          <p:cNvPr id="320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20" y="1959610"/>
            <a:ext cx="6575425" cy="428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步骤三、修改生成的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</a:p>
        </p:txBody>
      </p:sp>
      <p:pic>
        <p:nvPicPr>
          <p:cNvPr id="321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1932940"/>
            <a:ext cx="7885430" cy="430974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步骤三、修改生成的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</a:p>
        </p:txBody>
      </p:sp>
      <p:pic>
        <p:nvPicPr>
          <p:cNvPr id="322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90" y="1906270"/>
            <a:ext cx="8216265" cy="44907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步骤三、修改生成的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</a:p>
        </p:txBody>
      </p:sp>
      <p:pic>
        <p:nvPicPr>
          <p:cNvPr id="323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90" y="1793240"/>
            <a:ext cx="8415020" cy="45993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+mn-ea"/>
              </a:rPr>
              <a:t>任务</a:t>
            </a:r>
            <a:r>
              <a:rPr lang="en-US" altLang="zh-CN" dirty="0">
                <a:sym typeface="+mn-ea"/>
              </a:rPr>
              <a:t>4.2</a:t>
            </a:r>
            <a:r>
              <a:rPr lang="zh-CN" altLang="en-US" dirty="0" smtClean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AIGC</a:t>
            </a:r>
            <a:r>
              <a:rPr lang="zh-CN" altLang="en-US" dirty="0">
                <a:sym typeface="+mn-ea"/>
              </a:rPr>
              <a:t>科普文章创作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9403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步骤四、保存及下载</a:t>
            </a: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PPT</a:t>
            </a:r>
          </a:p>
        </p:txBody>
      </p:sp>
      <p:pic>
        <p:nvPicPr>
          <p:cNvPr id="324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620" y="1931035"/>
            <a:ext cx="8136890" cy="449453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4.2</a:t>
            </a:r>
            <a:r>
              <a:rPr lang="en-US" altLang="zh-CN"/>
              <a:t> </a:t>
            </a:r>
            <a:r>
              <a:rPr lang="zh-CN" altLang="en-US"/>
              <a:t>任务拓展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30705" y="4259580"/>
          <a:ext cx="8743950" cy="2185035"/>
        </p:xfrm>
        <a:graphic>
          <a:graphicData uri="http://schemas.openxmlformats.org/drawingml/2006/table">
            <a:tbl>
              <a:tblPr/>
              <a:tblGrid>
                <a:gridCol w="738505"/>
                <a:gridCol w="2657475"/>
                <a:gridCol w="3161665"/>
                <a:gridCol w="2186305"/>
              </a:tblGrid>
              <a:tr h="43624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技能点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智能体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PPT大纲的主要框架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信息拆解与重构能力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</a:p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58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如何修改生成的PPT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人机协同学习能力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0228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如何避免PPT设计的视觉错误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en-US" altLang="zh-CN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美学鉴赏能力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8710295" y="5024755"/>
            <a:ext cx="1511300" cy="1356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评测智能体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293" name="图片 12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75" y="1269683"/>
            <a:ext cx="8208000" cy="2851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1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助力纸质文件转电子表格</a:t>
            </a:r>
          </a:p>
        </p:txBody>
      </p:sp>
      <p:pic>
        <p:nvPicPr>
          <p:cNvPr id="327" name="图片 327" descr="示范表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0540" y="2360613"/>
            <a:ext cx="3944620" cy="2957195"/>
          </a:xfrm>
          <a:prstGeom prst="rect">
            <a:avLst/>
          </a:prstGeom>
        </p:spPr>
      </p:pic>
      <p:pic>
        <p:nvPicPr>
          <p:cNvPr id="32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360930"/>
            <a:ext cx="7266305" cy="295719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2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生成计算公式</a:t>
            </a:r>
          </a:p>
        </p:txBody>
      </p:sp>
      <p:pic>
        <p:nvPicPr>
          <p:cNvPr id="330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30" y="2089150"/>
            <a:ext cx="7263130" cy="38220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47980" y="2432685"/>
            <a:ext cx="415163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提示词示例：</a:t>
            </a:r>
          </a:p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表格中，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列为入职日期，请你替我生成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公式计算员工目前工龄（例如：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月），截止时间为今天。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学习图谱</a:t>
            </a:r>
            <a:endParaRPr lang="zh-CN" altLang="en-US"/>
          </a:p>
        </p:txBody>
      </p:sp>
      <p:pic>
        <p:nvPicPr>
          <p:cNvPr id="5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15" y="1863090"/>
            <a:ext cx="9581515" cy="3966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2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生成计算公式</a:t>
            </a:r>
          </a:p>
        </p:txBody>
      </p:sp>
      <p:pic>
        <p:nvPicPr>
          <p:cNvPr id="331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" y="1986915"/>
            <a:ext cx="4083685" cy="405447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718820" y="617378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 Regular" panose="02020503050405090304"/>
                <a:ea typeface="宋体" panose="02010600030101010101" pitchFamily="2" charset="-122"/>
              </a:rPr>
              <a:t>Kimi AI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推荐的计算公式</a:t>
            </a:r>
          </a:p>
        </p:txBody>
      </p:sp>
      <p:pic>
        <p:nvPicPr>
          <p:cNvPr id="332" name="图片 4"/>
          <p:cNvPicPr>
            <a:picLocks noChangeAspect="1"/>
          </p:cNvPicPr>
          <p:nvPr/>
        </p:nvPicPr>
        <p:blipFill>
          <a:blip r:embed="rId4"/>
          <a:srcRect t="2083" b="1782"/>
          <a:stretch>
            <a:fillRect/>
          </a:stretch>
        </p:blipFill>
        <p:spPr>
          <a:xfrm>
            <a:off x="5614353" y="853758"/>
            <a:ext cx="5039995" cy="21291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3" name="图片 5"/>
          <p:cNvPicPr>
            <a:picLocks noChangeAspect="1"/>
          </p:cNvPicPr>
          <p:nvPr/>
        </p:nvPicPr>
        <p:blipFill>
          <a:blip r:embed="rId5"/>
          <a:srcRect b="800"/>
          <a:stretch>
            <a:fillRect/>
          </a:stretch>
        </p:blipFill>
        <p:spPr>
          <a:xfrm>
            <a:off x="5614353" y="3539173"/>
            <a:ext cx="5039995" cy="26346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163310" y="3069273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粘贴公式至指定单元格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09360" y="617378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任务完成效果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协助检查数据</a:t>
            </a:r>
          </a:p>
        </p:txBody>
      </p:sp>
      <p:pic>
        <p:nvPicPr>
          <p:cNvPr id="33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20" y="2285365"/>
            <a:ext cx="7247255" cy="32531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47980" y="2432685"/>
            <a:ext cx="363601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提示词示例：</a:t>
            </a:r>
          </a:p>
          <a:p>
            <a:pPr indent="266700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表格中，请检查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列到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列中是否存在空白单元格，如果存在空白格，则在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列对应位置提示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信息填写不完整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任务</a:t>
            </a:r>
            <a:r>
              <a:rPr lang="en-US" altLang="zh-CN"/>
              <a:t>4.3 AI</a:t>
            </a:r>
            <a:r>
              <a:rPr lang="zh-CN" altLang="en-US"/>
              <a:t>辅助处理数据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8820" y="617378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Kimi AI</a:t>
            </a: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生成的缺失值标注公式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63310" y="3069273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粘贴公式至指定单元格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09360" y="6173788"/>
            <a:ext cx="5080000" cy="3371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4572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宋体" panose="02010600030101010101" pitchFamily="2" charset="-122"/>
                <a:ea typeface="宋体" panose="02010600030101010101" pitchFamily="2" charset="-122"/>
              </a:rPr>
              <a:t>任务完成效果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3 AI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协助检查数据</a:t>
            </a:r>
          </a:p>
        </p:txBody>
      </p:sp>
      <p:pic>
        <p:nvPicPr>
          <p:cNvPr id="335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5" y="1939290"/>
            <a:ext cx="4497705" cy="40894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36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145" y="787400"/>
            <a:ext cx="5270500" cy="22821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7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53" y="3433128"/>
            <a:ext cx="5273675" cy="271335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毫厘较真</a:t>
            </a:r>
            <a:r>
              <a:rPr lang="en-US" altLang="zh-CN"/>
              <a:t> </a:t>
            </a:r>
            <a:r>
              <a:rPr lang="zh-CN" altLang="en-US"/>
              <a:t>智守苍穹</a:t>
            </a:r>
          </a:p>
        </p:txBody>
      </p:sp>
      <p:sp>
        <p:nvSpPr>
          <p:cNvPr id="42" name="圆角矩形 42"/>
          <p:cNvSpPr/>
          <p:nvPr/>
        </p:nvSpPr>
        <p:spPr>
          <a:xfrm>
            <a:off x="986790" y="1508125"/>
            <a:ext cx="10182860" cy="1621155"/>
          </a:xfrm>
          <a:prstGeom prst="roundRect">
            <a:avLst>
              <a:gd name="adj" fmla="val 13796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indent="457200"/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【航天匠魂铸天路】：毫厘较真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 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智守苍穹</a:t>
            </a:r>
          </a:p>
          <a:p>
            <a:pPr indent="266700" algn="just"/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中国载人航空史是工匠精神和精益求精劳动精神的生动写照。如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大国工匠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孙占海，从事星船总装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30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余年，零失误完成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12000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多台设备装拆任务，确保航天员安全飞天。王曙群则扎根航天一线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30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多年，参与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31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次太空交会对接，以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精、新、准、快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的绝技确保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“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太空之吻</a:t>
            </a:r>
            <a:r>
              <a:rPr lang="en-US" altLang="zh-CN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”</a:t>
            </a:r>
            <a:r>
              <a:rPr lang="zh-CN" altLang="en-US" sz="1600" kern="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Times New Roman" panose="02020603050405020304"/>
              </a:rPr>
              <a:t>完美实现。他们的事迹表明，正是凭借对技艺的极致追求和对工作的无私奉献，中国航天人不断攀登高峰，铸就了载人航天的辉煌成就。</a:t>
            </a:r>
          </a:p>
        </p:txBody>
      </p:sp>
      <p:pic>
        <p:nvPicPr>
          <p:cNvPr id="51" name="图片 51" descr="五角星logo (蓝色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068" y="1628140"/>
            <a:ext cx="252095" cy="25400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86155" y="3571240"/>
          <a:ext cx="10184130" cy="2462530"/>
        </p:xfrm>
        <a:graphic>
          <a:graphicData uri="http://schemas.openxmlformats.org/drawingml/2006/table">
            <a:tbl>
              <a:tblPr/>
              <a:tblGrid>
                <a:gridCol w="939800"/>
                <a:gridCol w="7126605"/>
                <a:gridCol w="2117725"/>
              </a:tblGrid>
              <a:tr h="49974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问道解惑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二维码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kern="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王曙群“精新准快”四字诀中，“新”字特指技术创新能力。在AI技术渗透各领域的今天，你认为传统工匠精神中的“坚守”与“创新”是否存在矛盾？如何构建二者的动态平衡？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扫码智能体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305"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kern="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孙占海30年零失误完成12020台设备装拆，这对设备操作精度提出了怎样的要求？若将这种“万无一失”的标准迁移到你的专业领域，可能避免哪些现实中的行业隐患？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600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kern="10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航天人精神被归因为“个人追求+制度保障”。若在学校推行“工匠精神培育计划”，应建立哪些配套制度才能形成可持续培育生态？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4.3</a:t>
            </a:r>
            <a:r>
              <a:rPr lang="en-US" altLang="zh-CN" dirty="0" smtClean="0"/>
              <a:t> </a:t>
            </a:r>
            <a:r>
              <a:rPr lang="zh-CN" altLang="en-US" dirty="0"/>
              <a:t>任务拓展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830705" y="4259580"/>
          <a:ext cx="8743950" cy="2185035"/>
        </p:xfrm>
        <a:graphic>
          <a:graphicData uri="http://schemas.openxmlformats.org/drawingml/2006/table">
            <a:tbl>
              <a:tblPr/>
              <a:tblGrid>
                <a:gridCol w="738505"/>
                <a:gridCol w="2657475"/>
                <a:gridCol w="3161665"/>
                <a:gridCol w="2186305"/>
              </a:tblGrid>
              <a:tr h="43624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技能点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智能体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58356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如何准确描述需求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信息拆解与重构能力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</a:p>
                    <a:p>
                      <a:pPr marL="0" indent="45720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20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58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如何从</a:t>
                      </a:r>
                      <a:r>
                        <a:rPr lang="en-US" altLang="zh-CN" sz="18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生成的答案中准确获取公式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人机协同学习能力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50228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 Regular" panose="02020503050405090304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如果效果与预想中不同，如何修改提示词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动态提示词设计能力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8710295" y="5024755"/>
            <a:ext cx="1511300" cy="1356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  <a:sym typeface="+mn-ea"/>
              </a:rPr>
              <a:t>评测智能体</a:t>
            </a:r>
            <a:endParaRPr lang="zh-CN" altLang="en-US" b="1">
              <a:solidFill>
                <a:schemeClr val="tx1"/>
              </a:solidFill>
            </a:endParaRPr>
          </a:p>
        </p:txBody>
      </p:sp>
      <p:pic>
        <p:nvPicPr>
          <p:cNvPr id="1295" name="图片 12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090" y="1309053"/>
            <a:ext cx="8208000" cy="2851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请扫描教材</a:t>
            </a:r>
            <a:r>
              <a:rPr lang="en-US" altLang="zh-CN"/>
              <a:t>AI</a:t>
            </a:r>
            <a:r>
              <a:rPr lang="zh-CN" altLang="en-US"/>
              <a:t>拓学智能体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86155" y="1361440"/>
          <a:ext cx="10761980" cy="4923790"/>
        </p:xfrm>
        <a:graphic>
          <a:graphicData uri="http://schemas.openxmlformats.org/drawingml/2006/table">
            <a:tbl>
              <a:tblPr/>
              <a:tblGrid>
                <a:gridCol w="1516380"/>
                <a:gridCol w="2629535"/>
                <a:gridCol w="1485265"/>
                <a:gridCol w="1542415"/>
                <a:gridCol w="1791970"/>
                <a:gridCol w="1796415"/>
              </a:tblGrid>
              <a:tr h="29083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任务名称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撰写年终总结报告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学生姓名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000"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实训工具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DeepSeek-R1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、豆包、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Kimi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等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任务描述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临近年终，你需要总结你这一年的工作总结。工作总结要写出近一年的工作量和工作质量分析，需要配相应的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Excel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可视化分析。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任务目的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熟练应用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的内容总结能力。</a:t>
                      </a:r>
                    </a:p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掌握使用</a:t>
                      </a:r>
                      <a:r>
                        <a:rPr lang="en-US" altLang="zh-CN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AIGC+Excel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进行数据可视化的能力。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gridSpan="6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AI</a:t>
                      </a: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评价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任务实施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评价观测点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955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交互学习，了解工作总结框架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是否能够清晰描述工作总结的基本框架和要素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使用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生成年终总结报告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生成的年终总结报告是否结构清晰、逻辑合理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BE3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AIGC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交互学习，了解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Excel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数据可视化步骤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是否能够详细说明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Excel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数据可视化的基本步骤和方法，并独立完成简单的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Excel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数据可视化任务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gridSpan="6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学生评价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 gridSpan="6"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学生自评或小组互评</a:t>
                      </a: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 gridSpan="6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教师评价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91AB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0695">
                <a:tc gridSpan="6"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微软雅黑" panose="020B0503020204020204" pitchFamily="34" charset="-122"/>
                        </a:rPr>
                        <a:t>教师评估与总结</a:t>
                      </a: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生成式作业（请扫描教材生成式作业智能体）</a:t>
            </a:r>
          </a:p>
        </p:txBody>
      </p:sp>
      <p:sp>
        <p:nvSpPr>
          <p:cNvPr id="14" name="矩形 13"/>
          <p:cNvSpPr/>
          <p:nvPr/>
        </p:nvSpPr>
        <p:spPr>
          <a:xfrm>
            <a:off x="4399915" y="2338070"/>
            <a:ext cx="2963545" cy="252793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</a:p>
          <a:p>
            <a:pPr algn="ctr"/>
            <a:r>
              <a:rPr lang="zh-CN" altLang="en-US" b="1">
                <a:solidFill>
                  <a:schemeClr val="tx1"/>
                </a:solidFill>
              </a:rPr>
              <a:t>生成式作业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评价与反思</a:t>
            </a:r>
            <a:r>
              <a:rPr lang="en-US" altLang="zh-CN"/>
              <a:t>（</a:t>
            </a:r>
            <a:r>
              <a:rPr lang="zh-CN" altLang="en-US" dirty="0">
                <a:sym typeface="Times New Roman" panose="02020603050405020304"/>
              </a:rPr>
              <a:t>请</a:t>
            </a:r>
            <a:r>
              <a:rPr lang="zh-CN" altLang="en-US" dirty="0">
                <a:sym typeface="+mn-ea"/>
              </a:rPr>
              <a:t>扫码教材</a:t>
            </a:r>
            <a:r>
              <a:rPr lang="en-US" altLang="zh-CN" dirty="0">
                <a:sym typeface="+mn-ea"/>
              </a:rPr>
              <a:t>AI</a:t>
            </a:r>
            <a:r>
              <a:rPr lang="zh-CN" altLang="en-US" dirty="0">
                <a:sym typeface="+mn-ea"/>
              </a:rPr>
              <a:t>评价智能体</a:t>
            </a:r>
            <a:r>
              <a:rPr lang="en-US" altLang="zh-CN"/>
              <a:t>）</a:t>
            </a:r>
          </a:p>
        </p:txBody>
      </p:sp>
      <p:graphicFrame>
        <p:nvGraphicFramePr>
          <p:cNvPr id="5" name="表格 4"/>
          <p:cNvGraphicFramePr/>
          <p:nvPr/>
        </p:nvGraphicFramePr>
        <p:xfrm>
          <a:off x="866775" y="1878330"/>
          <a:ext cx="10617200" cy="3522345"/>
        </p:xfrm>
        <a:graphic>
          <a:graphicData uri="http://schemas.openxmlformats.org/drawingml/2006/table">
            <a:tbl>
              <a:tblPr/>
              <a:tblGrid>
                <a:gridCol w="3557905"/>
                <a:gridCol w="2352040"/>
                <a:gridCol w="2352675"/>
                <a:gridCol w="2354580"/>
              </a:tblGrid>
              <a:tr h="46037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观察点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完全掌握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基本掌握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尚未掌握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1.能够使用AI回复邮件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2.能够使用AI管理日程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3.能够使用AI进行会议纪要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4.能够使用AI制作PPT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85725" algn="just">
                        <a:buClrTx/>
                        <a:buSzTx/>
                        <a:buFontTx/>
                      </a:pPr>
                      <a:r>
                        <a:rPr 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5.能够使用AI进行数据处理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123825" y="2857500"/>
            <a:ext cx="11953240" cy="1958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/>
            </a:lvl1pPr>
          </a:lstStyle>
          <a:p>
            <a:pPr algn="ctr"/>
            <a:r>
              <a:rPr lang="en-US" altLang="zh-CN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AI</a:t>
            </a:r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赋能工作：</a:t>
            </a:r>
          </a:p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  <a:sym typeface="+mn-ea"/>
              </a:rPr>
              <a:t>职场效能加速升级</a:t>
            </a:r>
            <a:endParaRPr lang="zh-CN" altLang="en-US" smtClean="0"/>
          </a:p>
        </p:txBody>
      </p:sp>
      <p:sp>
        <p:nvSpPr>
          <p:cNvPr id="4" name="文本占位符 3"/>
          <p:cNvSpPr>
            <a:spLocks noGrp="1"/>
          </p:cNvSpPr>
          <p:nvPr/>
        </p:nvSpPr>
        <p:spPr>
          <a:xfrm>
            <a:off x="1260475" y="1497965"/>
            <a:ext cx="9602470" cy="8407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rgbClr val="81C9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第四章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</a:t>
            </a:r>
            <a:r>
              <a:rPr lang="zh-CN" altLang="en-US"/>
              <a:t>.1 </a:t>
            </a:r>
            <a:r>
              <a:rPr lang="en-US" altLang="zh-CN"/>
              <a:t>AI</a:t>
            </a:r>
            <a:r>
              <a:rPr lang="zh-CN" altLang="en-US"/>
              <a:t>赋能工作的应用场景</a:t>
            </a: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87063" y="1403377"/>
            <a:ext cx="7593858" cy="65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000"/>
              <a:t>应用场景</a:t>
            </a:r>
          </a:p>
        </p:txBody>
      </p:sp>
      <p:pic>
        <p:nvPicPr>
          <p:cNvPr id="53" name="图片 14"/>
          <p:cNvPicPr>
            <a:picLocks noChangeAspect="1"/>
          </p:cNvPicPr>
          <p:nvPr/>
        </p:nvPicPr>
        <p:blipFill>
          <a:blip r:embed="rId3"/>
          <a:srcRect b="4482"/>
          <a:stretch>
            <a:fillRect/>
          </a:stretch>
        </p:blipFill>
        <p:spPr>
          <a:xfrm>
            <a:off x="1171575" y="1928495"/>
            <a:ext cx="10087610" cy="432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4.2 AI</a:t>
            </a:r>
            <a:r>
              <a:rPr lang="zh-CN" altLang="en-US"/>
              <a:t>赋能工作的优势与挑战</a:t>
            </a: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87063" y="1403377"/>
            <a:ext cx="7593858" cy="65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/>
              <a:t>AIGC</a:t>
            </a:r>
            <a:r>
              <a:rPr lang="zh-CN" altLang="en-US" sz="2000"/>
              <a:t>赋能工作的优势</a:t>
            </a:r>
          </a:p>
        </p:txBody>
      </p:sp>
      <p:pic>
        <p:nvPicPr>
          <p:cNvPr id="68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90" y="1951355"/>
            <a:ext cx="9685020" cy="417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4.2 AI</a:t>
            </a:r>
            <a:r>
              <a:rPr lang="zh-CN" altLang="en-US"/>
              <a:t>赋能工作的优势与挑战</a:t>
            </a: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987063" y="1403377"/>
            <a:ext cx="7593858" cy="65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65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/>
              <a:t>AIGC</a:t>
            </a:r>
            <a:r>
              <a:rPr lang="zh-CN" altLang="en-US" sz="2000"/>
              <a:t>赋能工作的挑战</a:t>
            </a:r>
          </a:p>
        </p:txBody>
      </p:sp>
      <p:pic>
        <p:nvPicPr>
          <p:cNvPr id="52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" y="1938655"/>
            <a:ext cx="1039241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4.3 AI</a:t>
            </a:r>
            <a:r>
              <a:rPr lang="zh-CN" altLang="en-US"/>
              <a:t>赋能工作的常用工具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12875" y="1318895"/>
          <a:ext cx="9457690" cy="2512695"/>
        </p:xfrm>
        <a:graphic>
          <a:graphicData uri="http://schemas.openxmlformats.org/drawingml/2006/table">
            <a:tbl>
              <a:tblPr/>
              <a:tblGrid>
                <a:gridCol w="2726055"/>
                <a:gridCol w="3251200"/>
                <a:gridCol w="3480435"/>
              </a:tblGrid>
              <a:tr h="221615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sz="1400" b="1" dirty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场景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9525" cap="flat" cmpd="sng">
                      <a:solidFill>
                        <a:srgbClr val="B5C7EA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altLang="zh-CN" sz="1400" b="1">
                          <a:solidFill>
                            <a:srgbClr val="FFFFFF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工具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5C7EA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B5C7EA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zh-CN" sz="1400" b="1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简介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rgbClr val="B5C7EA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4874CB"/>
                    </a:solidFill>
                  </a:tcPr>
                </a:tc>
              </a:tr>
              <a:tr h="885190">
                <a:tc rowSpan="3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内容创作与营销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DeepSeek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、文心一言、通义千问、讯飞星火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基于大模型的营销文案创作工具，能够自动生成高质量的文案、社交媒体帖子、广告语等，提升营销内容的创作效率和创意表现。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29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即梦、文心大模型、豆包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图片生成平台，支持文本生成图片、风格化创作，适用于广告、视觉设计、艺术创作等多个领域。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29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创客贴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、海报工厂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通过智能排版、模板推荐和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优化，帮助用户轻松制作精美海报、宣传图、社交媒体素材等，提高设计效率。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/>
        </p:nvGraphicFramePr>
        <p:xfrm>
          <a:off x="1412875" y="3831590"/>
          <a:ext cx="9457690" cy="2291080"/>
        </p:xfrm>
        <a:graphic>
          <a:graphicData uri="http://schemas.openxmlformats.org/drawingml/2006/table">
            <a:tbl>
              <a:tblPr/>
              <a:tblGrid>
                <a:gridCol w="2726055"/>
                <a:gridCol w="3251200"/>
                <a:gridCol w="3480435"/>
              </a:tblGrid>
              <a:tr h="885190">
                <a:tc rowSpan="3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企业办公管理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讯飞听见、钉钉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助手、飞书妙记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智能办公助手，支持语音转文字、会议纪要自动整理、任务提醒等功能，提升企业办公效率。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29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讯飞翻译、百度翻译、有道翻译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高精度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翻译工具，支持多语种互译、文档翻译、语音实时翻译，适用于跨境商务、学术研究等场景。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294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飞书、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Times New Roman Regular" panose="02020503050405090304"/>
                          <a:ea typeface="宋体" panose="02010600030101010101" pitchFamily="2" charset="-122"/>
                        </a:rPr>
                        <a:t>WPS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协作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企业级任务管理和协作平台，提供任务分配、进度追踪、多人协作编辑等功能，提升团队协作效率。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ern="0" dirty="0"/>
              <a:t>AI助学与评测</a:t>
            </a:r>
          </a:p>
        </p:txBody>
      </p:sp>
      <p:graphicFrame>
        <p:nvGraphicFramePr>
          <p:cNvPr id="3" name="表格 2"/>
          <p:cNvGraphicFramePr/>
          <p:nvPr/>
        </p:nvGraphicFramePr>
        <p:xfrm>
          <a:off x="795337" y="1868170"/>
          <a:ext cx="10601325" cy="4061460"/>
        </p:xfrm>
        <a:graphic>
          <a:graphicData uri="http://schemas.openxmlformats.org/drawingml/2006/table">
            <a:tbl>
              <a:tblPr/>
              <a:tblGrid>
                <a:gridCol w="1074420"/>
                <a:gridCol w="7781290"/>
                <a:gridCol w="1745615"/>
              </a:tblGrid>
              <a:tr h="397510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知识链－提示词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智能体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AIGC应用面临的主要挑战有哪些，如何解决AIGC生成内容的真实性与可信度问题？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 </a:t>
                      </a:r>
                    </a:p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AI技术如何重塑工作方式，并在医疗健康、金融、智能制造等领域发挥重要作用？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在内容创作与营销场景中，有哪些具体的AI工具可以提高营销内容的创作效率和创意表现？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17830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……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AI</a:t>
                      </a: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评测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智能体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与传统的技术手段相比，AIGC具有哪些独特的优势？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 </a:t>
                      </a:r>
                    </a:p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610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在这些场景中，人们通常有哪些需求和痛点？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b="1"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5C7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buClrTx/>
                        <a:buSzTx/>
                        <a:buFontTx/>
                      </a:pP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</a:rPr>
                        <a:t>AI的介入又是如何针对性地解决这些问题的？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9798685" y="2467610"/>
            <a:ext cx="1511300" cy="135636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</a:rPr>
              <a:t>助学智能体</a:t>
            </a:r>
          </a:p>
        </p:txBody>
      </p:sp>
      <p:sp>
        <p:nvSpPr>
          <p:cNvPr id="6" name="矩形 5"/>
          <p:cNvSpPr/>
          <p:nvPr/>
        </p:nvSpPr>
        <p:spPr>
          <a:xfrm>
            <a:off x="9799320" y="4726940"/>
            <a:ext cx="1510665" cy="12026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扫描教材上</a:t>
            </a:r>
          </a:p>
          <a:p>
            <a:pPr algn="ctr"/>
            <a:r>
              <a:rPr lang="en-US" altLang="zh-CN" b="1">
                <a:solidFill>
                  <a:schemeClr val="tx1"/>
                </a:solidFill>
              </a:rPr>
              <a:t>AI</a:t>
            </a:r>
            <a:r>
              <a:rPr lang="zh-CN" altLang="en-US" b="1">
                <a:solidFill>
                  <a:schemeClr val="tx1"/>
                </a:solidFill>
              </a:rPr>
              <a:t>评测智能体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任务</a:t>
            </a:r>
            <a:r>
              <a:rPr lang="en-US">
                <a:sym typeface="+mn-ea"/>
              </a:rPr>
              <a:t>4.1</a:t>
            </a:r>
            <a:r>
              <a:rPr lang="zh-CN" altLang="en-US">
                <a:sym typeface="+mn-ea"/>
              </a:rPr>
              <a:t> </a:t>
            </a:r>
            <a:r>
              <a:rPr lang="en-US" altLang="zh-CN"/>
              <a:t>AI</a:t>
            </a:r>
            <a:r>
              <a:rPr lang="zh-CN" altLang="en-US"/>
              <a:t>工作百宝箱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8820" y="1332865"/>
            <a:ext cx="10974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1 </a:t>
            </a:r>
            <a:r>
              <a:rPr lang="zh-CN" altLang="en-US" sz="2400" b="1">
                <a:solidFill>
                  <a:srgbClr val="0070C0"/>
                </a:solidFill>
                <a:latin typeface="Times New Roman Regular" panose="02020503050405090304"/>
                <a:ea typeface="宋体" panose="02010600030101010101" pitchFamily="2" charset="-122"/>
                <a:sym typeface="+mn-ea"/>
              </a:rPr>
              <a:t>智能邮件回复助手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9455" y="1793240"/>
            <a:ext cx="10974705" cy="427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主题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：关于申请设计部支持【产品手册】制作的函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 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收件人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：设计部负责人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抄送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：销售部负责人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 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尊敬的张三经理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您好！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 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销售部计划于本月底推出新版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产品使用手册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，需申请设计部同事协助完成手册的排版设计与视觉优化。具体需求如下：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 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内容范围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：文字初稿已由销售部整理完毕（见附件），共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20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页，含产品示意图及数据图表。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设计要求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符合公司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VI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规范，主色调为蓝白色系；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需增加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3—5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张产品场景图（设计素材库可参考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[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链接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]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交付时间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202X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XX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XX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日前提交初稿。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若设计部需进一步沟通需求细节，请随时与我或销售部对接人王五（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wangwu@company.com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）联系。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感谢支持！期待您的回复。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 </a:t>
            </a:r>
          </a:p>
          <a:p>
            <a:pPr marL="0" indent="266700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联系人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‌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：销售部</a:t>
            </a:r>
            <a:r>
              <a:rPr lang="en-US" altLang="zh-CN" sz="1600" dirty="0">
                <a:latin typeface="Times New Roman Regular" panose="02020503050405090304"/>
                <a:ea typeface="宋体" panose="02010600030101010101" pitchFamily="2" charset="-122"/>
              </a:rPr>
              <a:t>-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李四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g1ODBjOTFhYTQyYTk5MzY2N2U5MjE2NGFjNmYxM2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2*235"/>
  <p:tag name="TABLE_ENDDRAG_RECT" val="510*229*432*2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4*197"/>
  <p:tag name="TABLE_ENDDRAG_RECT" val="111*137*744*19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8*142"/>
  <p:tag name="TABLE_ENDDRAG_RECT" val="144*359*688*14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8*142"/>
  <p:tag name="TABLE_ENDDRAG_RECT" val="144*359*688*14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01*183"/>
  <p:tag name="TABLE_ENDDRAG_RECT" val="77*281*801*1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88*142"/>
  <p:tag name="TABLE_ENDDRAG_RECT" val="144*359*688*1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47*384"/>
  <p:tag name="TABLE_ENDDRAG_RECT" val="77*107*847*3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4887</Words>
  <Application>Microsoft Office PowerPoint</Application>
  <PresentationFormat>宽屏</PresentationFormat>
  <Paragraphs>354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9" baseType="lpstr">
      <vt:lpstr>Times New Roman Regular</vt:lpstr>
      <vt:lpstr>黑体</vt:lpstr>
      <vt:lpstr>华文行楷</vt:lpstr>
      <vt:lpstr>书体坊米芾体</vt:lpstr>
      <vt:lpstr>宋体</vt:lpstr>
      <vt:lpstr>微软雅黑</vt:lpstr>
      <vt:lpstr>Arial</vt:lpstr>
      <vt:lpstr>Calibri</vt:lpstr>
      <vt:lpstr>Ebrima</vt:lpstr>
      <vt:lpstr>Times New Roman</vt:lpstr>
      <vt:lpstr>WPS</vt:lpstr>
      <vt:lpstr>PowerPoint 演示文稿</vt:lpstr>
      <vt:lpstr>与AI的猜词游戏</vt:lpstr>
      <vt:lpstr>学习图谱</vt:lpstr>
      <vt:lpstr>4.1 AI赋能工作的应用场景</vt:lpstr>
      <vt:lpstr>4.2 AI赋能工作的优势与挑战</vt:lpstr>
      <vt:lpstr>4.2 AI赋能工作的优势与挑战</vt:lpstr>
      <vt:lpstr>4.3 AI赋能工作的常用工具</vt:lpstr>
      <vt:lpstr>AI助学与评测</vt:lpstr>
      <vt:lpstr>任务4.1 AI工作百宝箱</vt:lpstr>
      <vt:lpstr>任务4.1 AI工作百宝箱</vt:lpstr>
      <vt:lpstr>任务4.1 AI工作百宝箱</vt:lpstr>
      <vt:lpstr>任务4.1 AI工作百宝箱</vt:lpstr>
      <vt:lpstr>任务4.1 AI工作百宝箱</vt:lpstr>
      <vt:lpstr>4.1 任务拓展</vt:lpstr>
      <vt:lpstr>4.2 AI快速制作PPT</vt:lpstr>
      <vt:lpstr>4.2 AI快速制作PPT</vt:lpstr>
      <vt:lpstr>任务4.2 AIGC科普文章创作</vt:lpstr>
      <vt:lpstr>任务4.2 AIGC科普文章创作</vt:lpstr>
      <vt:lpstr>任务4.2 AIGC科普文章创作</vt:lpstr>
      <vt:lpstr>任务4.2 AIGC科普文章创作</vt:lpstr>
      <vt:lpstr>任务4.2 AIGC科普文章创作</vt:lpstr>
      <vt:lpstr>任务4.2 AIGC科普文章创作</vt:lpstr>
      <vt:lpstr>任务4.2 AIGC科普文章创作</vt:lpstr>
      <vt:lpstr>任务4.2 AIGC科普文章创作</vt:lpstr>
      <vt:lpstr>任务4.2 AIGC科普文章创作</vt:lpstr>
      <vt:lpstr>任务4.2 AIGC科普文章创作</vt:lpstr>
      <vt:lpstr>4.2 任务拓展</vt:lpstr>
      <vt:lpstr>任务4.3 AI辅助处理数据</vt:lpstr>
      <vt:lpstr>任务4.3 AI辅助处理数据</vt:lpstr>
      <vt:lpstr>任务4.3 AI辅助处理数据</vt:lpstr>
      <vt:lpstr>任务4.3 AI辅助处理数据</vt:lpstr>
      <vt:lpstr>任务4.3 AI辅助处理数据</vt:lpstr>
      <vt:lpstr>毫厘较真 智守苍穹</vt:lpstr>
      <vt:lpstr>4.3 任务拓展</vt:lpstr>
      <vt:lpstr>请扫描教材AI拓学智能体</vt:lpstr>
      <vt:lpstr>生成式作业（请扫描教材生成式作业智能体）</vt:lpstr>
      <vt:lpstr>评价与反思（请扫码教材AI评价智能体）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杨玲</dc:creator>
  <cp:lastModifiedBy>PC</cp:lastModifiedBy>
  <cp:revision>304</cp:revision>
  <dcterms:created xsi:type="dcterms:W3CDTF">2025-06-28T13:33:00Z</dcterms:created>
  <dcterms:modified xsi:type="dcterms:W3CDTF">2026-03-30T00:52:58Z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5C5DD463FA3C7DB5D1D85F6832BDCC0C_43</vt:lpwstr>
  </property>
</Properties>
</file>