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6"/>
  </p:handoutMasterIdLst>
  <p:sldIdLst>
    <p:sldId id="635" r:id="rId3"/>
    <p:sldId id="629" r:id="rId5"/>
    <p:sldId id="643" r:id="rId6"/>
    <p:sldId id="630" r:id="rId7"/>
    <p:sldId id="644" r:id="rId8"/>
    <p:sldId id="631" r:id="rId9"/>
    <p:sldId id="646" r:id="rId10"/>
    <p:sldId id="647" r:id="rId11"/>
    <p:sldId id="648" r:id="rId12"/>
    <p:sldId id="649" r:id="rId13"/>
    <p:sldId id="651" r:id="rId14"/>
    <p:sldId id="650" r:id="rId15"/>
    <p:sldId id="652" r:id="rId16"/>
    <p:sldId id="654" r:id="rId17"/>
    <p:sldId id="655" r:id="rId18"/>
    <p:sldId id="656" r:id="rId19"/>
    <p:sldId id="657" r:id="rId20"/>
    <p:sldId id="658" r:id="rId21"/>
    <p:sldId id="659" r:id="rId22"/>
    <p:sldId id="660" r:id="rId23"/>
    <p:sldId id="661" r:id="rId24"/>
    <p:sldId id="662" r:id="rId25"/>
    <p:sldId id="663" r:id="rId26"/>
    <p:sldId id="664" r:id="rId27"/>
    <p:sldId id="665" r:id="rId28"/>
    <p:sldId id="666" r:id="rId29"/>
    <p:sldId id="667" r:id="rId30"/>
    <p:sldId id="668" r:id="rId31"/>
    <p:sldId id="669" r:id="rId32"/>
    <p:sldId id="671" r:id="rId33"/>
    <p:sldId id="672" r:id="rId34"/>
    <p:sldId id="670" r:id="rId35"/>
    <p:sldId id="673" r:id="rId36"/>
    <p:sldId id="674" r:id="rId37"/>
    <p:sldId id="676" r:id="rId38"/>
    <p:sldId id="675" r:id="rId39"/>
    <p:sldId id="677" r:id="rId40"/>
    <p:sldId id="678" r:id="rId41"/>
    <p:sldId id="632" r:id="rId42"/>
    <p:sldId id="633" r:id="rId43"/>
    <p:sldId id="634" r:id="rId44"/>
    <p:sldId id="642" r:id="rId45"/>
  </p:sldIdLst>
  <p:sldSz cx="12192000" cy="6858000"/>
  <p:notesSz cx="7103745" cy="10234295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5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81C9FF"/>
    <a:srgbClr val="2690EC"/>
    <a:srgbClr val="EDF7FC"/>
    <a:srgbClr val="D5E8F6"/>
    <a:srgbClr val="C5E6FF"/>
    <a:srgbClr val="BDE3FF"/>
    <a:srgbClr val="008DF6"/>
    <a:srgbClr val="A3D8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73023" autoAdjust="0"/>
  </p:normalViewPr>
  <p:slideViewPr>
    <p:cSldViewPr snapToGrid="0" showGuides="1">
      <p:cViewPr varScale="1">
        <p:scale>
          <a:sx n="79" d="100"/>
          <a:sy n="79" d="100"/>
        </p:scale>
        <p:origin x="2048" y="200"/>
      </p:cViewPr>
      <p:guideLst>
        <p:guide orient="horz" pos="2025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03.xml"/><Relationship Id="rId50" Type="http://schemas.openxmlformats.org/officeDocument/2006/relationships/commentAuthors" Target="commentAuthors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algn="l"/>
            <a:r>
              <a:rPr lang="zh-CN" altLang="en-US"/>
              <a:t>现在开启本书第三章学习</a:t>
            </a:r>
            <a:r>
              <a:rPr lang="en-US" altLang="zh-CN"/>
              <a:t>，</a:t>
            </a:r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示例引导法，使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系统精准施策。</a:t>
            </a:r>
            <a:r>
              <a:rPr lang="zh-CN" altLang="en-US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步骤二</a:t>
            </a:r>
            <a:r>
              <a:rPr lang="en-US" altLang="zh-CN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示例投喂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提示词公式：按照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的风格。提示词示例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按照《人民日报》的风格写一个学校迎新晚会新闻。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投喂具体的示例提示词，就像为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戴上了一副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透视眼镜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，让它能更准确地捕捉我们的需求，生成符合期望的输出。比如，采用《人民日报》风格的新闻稿件倾向于运用正式且严肃的语言，以此塑造出一种权威性的氛围。在用词和句式选择上，力求简洁和精确，避免非正式和随意的表达方式，使得新闻内容显得更加专业和可靠。在内容的组织上，这种风格的新闻稿件通常遵循一定的逻辑顺序，从活动的开始到各个环节，再到结束，都进行了详尽且有条理地叙述。这样的结构不仅让新闻内容层次分明，便于读者理解与吸收，而且还能更全面地展现新闻事件的连续性和完整性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演绎推理法，使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尽显逻辑锋芒</a:t>
            </a:r>
            <a:r>
              <a:rPr lang="en-US" altLang="zh-CN">
                <a:sym typeface="+mn-ea"/>
              </a:rPr>
              <a:t>。</a:t>
            </a:r>
            <a:r>
              <a:rPr lang="zh-CN" altLang="en-US"/>
              <a:t>生成模型的推理能力较弱，而演绎推理法则可以通过让</a:t>
            </a:r>
            <a:r>
              <a:rPr lang="en-US" altLang="zh-CN"/>
              <a:t>AI</a:t>
            </a:r>
            <a:r>
              <a:rPr lang="zh-CN" altLang="en-US"/>
              <a:t>一步步思考，来引导其进行逻辑推理。这种方式更适合让</a:t>
            </a:r>
            <a:r>
              <a:rPr lang="en-US" altLang="zh-CN"/>
              <a:t>AI</a:t>
            </a:r>
            <a:r>
              <a:rPr lang="zh-CN" altLang="en-US"/>
              <a:t>系统帮助我们解决复杂的问题，确保推理过程的清晰和准确。通过将思考过程分解成一系列步骤，可以更细致地指导</a:t>
            </a:r>
            <a:r>
              <a:rPr lang="en-US" altLang="zh-CN"/>
              <a:t>AI</a:t>
            </a:r>
            <a:r>
              <a:rPr lang="zh-CN" altLang="en-US"/>
              <a:t>如何分析问题、构建解决方案。这样做不仅有助于</a:t>
            </a:r>
            <a:r>
              <a:rPr lang="en-US" altLang="zh-CN"/>
              <a:t>AI</a:t>
            </a:r>
            <a:r>
              <a:rPr lang="zh-CN" altLang="en-US"/>
              <a:t>更好地理解需求，还能提高其输出结果的相关性和可靠性。一般分为思维链提示和推理后的反向应用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演绎推理法，使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尽显逻辑锋芒。</a:t>
            </a:r>
            <a:r>
              <a:rPr lang="zh-CN" altLang="en-US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步骤一</a:t>
            </a:r>
            <a:r>
              <a:rPr lang="en-US" altLang="zh-CN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思维链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提示词公式：一步一步思考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；解释你的推理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；分解步骤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假设有一个笼子里关着一些鸡和兔子，从上面看，一共有</a:t>
            </a:r>
            <a:r>
              <a:rPr lang="en-US" altLang="zh-CN">
                <a:latin typeface="宋体"/>
                <a:ea typeface="宋体"/>
                <a:sym typeface="+mn-ea"/>
              </a:rPr>
              <a:t>35</a:t>
            </a:r>
            <a:r>
              <a:rPr lang="zh-CN" altLang="en-US">
                <a:latin typeface="宋体"/>
                <a:ea typeface="宋体"/>
                <a:sym typeface="+mn-ea"/>
              </a:rPr>
              <a:t>个头；从下面看，一共有</a:t>
            </a:r>
            <a:r>
              <a:rPr lang="en-US" altLang="zh-CN">
                <a:latin typeface="宋体"/>
                <a:ea typeface="宋体"/>
                <a:sym typeface="+mn-ea"/>
              </a:rPr>
              <a:t>94</a:t>
            </a:r>
            <a:r>
              <a:rPr lang="zh-CN" altLang="en-US">
                <a:latin typeface="宋体"/>
                <a:ea typeface="宋体"/>
                <a:sym typeface="+mn-ea"/>
              </a:rPr>
              <a:t>只脚。请问笼子里各有多少只鸡和兔子？请分析这个数学问题。并展示你的思考过程</a:t>
            </a:r>
            <a:r>
              <a:rPr lang="zh-CN" altLang="en-US"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在某些方面与人类相似。当要求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处理复杂的任务时，如果期望它立即给出结果，它出错的可能性会增加。相反，如果让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放慢速度，逐步进行分析和推理，按照逻辑顺序执行每一步，它的准确性将显著提高。演绎推理法就是通过让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进行逐步推理，提高其正确率。这种方法也称为思维链（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Chian of Thought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）提示。除此外，我们还可以将其思维过程应用于后续相似问题的解决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演绎推理法，使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尽显逻辑锋芒。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步骤二、反向应用。提示词公式：思考步骤，按照以上步骤。提示词示例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按照以上方法，解决以下问题：王老师圆珠笔和钢笔共买了</a:t>
            </a:r>
            <a:r>
              <a:rPr lang="en-US" altLang="zh-CN">
                <a:latin typeface="宋体"/>
                <a:ea typeface="宋体"/>
                <a:sym typeface="+mn-ea"/>
              </a:rPr>
              <a:t>15</a:t>
            </a:r>
            <a:r>
              <a:rPr lang="zh-CN" altLang="en-US">
                <a:latin typeface="宋体"/>
                <a:ea typeface="宋体"/>
                <a:sym typeface="+mn-ea"/>
              </a:rPr>
              <a:t>支，圆珠笔每支</a:t>
            </a:r>
            <a:r>
              <a:rPr lang="en-US" altLang="zh-CN">
                <a:latin typeface="宋体"/>
                <a:ea typeface="宋体"/>
                <a:sym typeface="+mn-ea"/>
              </a:rPr>
              <a:t>1.5</a:t>
            </a:r>
            <a:r>
              <a:rPr lang="zh-CN" altLang="en-US">
                <a:latin typeface="宋体"/>
                <a:ea typeface="宋体"/>
                <a:sym typeface="+mn-ea"/>
              </a:rPr>
              <a:t>元，钢笔每支</a:t>
            </a:r>
            <a:r>
              <a:rPr lang="en-US" altLang="zh-CN">
                <a:latin typeface="宋体"/>
                <a:ea typeface="宋体"/>
                <a:sym typeface="+mn-ea"/>
              </a:rPr>
              <a:t>4.5</a:t>
            </a:r>
            <a:r>
              <a:rPr lang="zh-CN" altLang="en-US">
                <a:latin typeface="宋体"/>
                <a:ea typeface="宋体"/>
                <a:sym typeface="+mn-ea"/>
              </a:rPr>
              <a:t>元，共花了</a:t>
            </a:r>
            <a:r>
              <a:rPr lang="en-US" altLang="zh-CN">
                <a:latin typeface="宋体"/>
                <a:ea typeface="宋体"/>
                <a:sym typeface="+mn-ea"/>
              </a:rPr>
              <a:t>49.5</a:t>
            </a:r>
            <a:r>
              <a:rPr lang="zh-CN" altLang="en-US">
                <a:latin typeface="宋体"/>
                <a:ea typeface="宋体"/>
                <a:sym typeface="+mn-ea"/>
              </a:rPr>
              <a:t>元，圆珠笔和钢笔各买了多少支？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之前讨论了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示例法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的概念，这种方法涉及向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展示样本，以帮助其更精确地执行任务。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在进行思维链推理时所经历的步骤同样可以作为示范，被纳入提示词之中，这样当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在未来遇到类似的任务时，便能够提升其执行的精确度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任务拓展</a:t>
            </a:r>
            <a:r>
              <a:rPr lang="en-US" altLang="zh-CN">
                <a:sym typeface="+mn-ea"/>
              </a:rPr>
              <a:t>，</a:t>
            </a:r>
            <a:r>
              <a:rPr lang="zh-CN" altLang="en-US">
                <a:sym typeface="+mn-ea"/>
              </a:rPr>
              <a:t>请扫描后面的智能体，选择一个话题，依据下列表格中的知识与技能要求，设计提示词，完成下列任务。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在</a:t>
            </a:r>
            <a:r>
              <a:rPr lang="en-US" altLang="zh-CN"/>
              <a:t>AI</a:t>
            </a:r>
            <a:r>
              <a:rPr lang="zh-CN" altLang="en-US"/>
              <a:t>领域，针对推理模型的提示词设计常存在一个典型认知误区：人们往往将</a:t>
            </a:r>
            <a:r>
              <a:rPr lang="en-US" altLang="zh-CN"/>
              <a:t>“</a:t>
            </a:r>
            <a:r>
              <a:rPr lang="zh-CN" altLang="en-US"/>
              <a:t>简洁性</a:t>
            </a:r>
            <a:r>
              <a:rPr lang="en-US" altLang="zh-CN"/>
              <a:t>”</a:t>
            </a:r>
            <a:r>
              <a:rPr lang="zh-CN" altLang="en-US"/>
              <a:t>与</a:t>
            </a:r>
            <a:r>
              <a:rPr lang="en-US" altLang="zh-CN"/>
              <a:t>“</a:t>
            </a:r>
            <a:r>
              <a:rPr lang="zh-CN" altLang="en-US"/>
              <a:t>随意性</a:t>
            </a:r>
            <a:r>
              <a:rPr lang="en-US" altLang="zh-CN"/>
              <a:t>”</a:t>
            </a:r>
            <a:r>
              <a:rPr lang="zh-CN" altLang="en-US"/>
              <a:t>混为一谈。以</a:t>
            </a:r>
            <a:r>
              <a:rPr lang="en-US" altLang="zh-CN"/>
              <a:t>DeepSeek-R1</a:t>
            </a:r>
            <a:r>
              <a:rPr lang="zh-CN" altLang="en-US"/>
              <a:t>为代表的先进推理模型虽具备强大的自主推理能力，但这恰恰要求开发者采取更为精密的提示词策略。这类模型所倡导的</a:t>
            </a:r>
            <a:r>
              <a:rPr lang="en-US" altLang="zh-CN"/>
              <a:t>“</a:t>
            </a:r>
            <a:r>
              <a:rPr lang="zh-CN" altLang="en-US"/>
              <a:t>简洁提示</a:t>
            </a:r>
            <a:r>
              <a:rPr lang="en-US" altLang="zh-CN"/>
              <a:t>”</a:t>
            </a:r>
            <a:r>
              <a:rPr lang="zh-CN" altLang="en-US"/>
              <a:t>本质上是一种经过优化的工程范式</a:t>
            </a:r>
            <a:r>
              <a:rPr lang="en-US" altLang="zh-CN"/>
              <a:t>——</a:t>
            </a:r>
            <a:r>
              <a:rPr lang="zh-CN" altLang="en-US"/>
              <a:t>它要求以高度结构化的信息输入为模型划定精准的思考边界，通过指令的直接性（如明确的问题界定）、信息的聚焦性（如关键参数的优先排序）以及对模型推理路径的信任（避免冗余的步骤预设），在保留模型自主推理空间的同时，实现思考方向的可控性。这种设计哲学与通用模型的提示词工程形成鲜明对比：后者往往依赖人工引导思维链条，而前者更强调通过精准的初始条件设定来激活模型的内在推理潜能</a:t>
            </a:r>
            <a:r>
              <a:rPr lang="en-US" altLang="zh-CN"/>
              <a:t>。</a:t>
            </a:r>
            <a:r>
              <a:rPr lang="zh-CN" altLang="en-US"/>
              <a:t>以下表格展示了生成模型与推理模型的提示词特点及其对比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生成模型，如</a:t>
            </a:r>
            <a:r>
              <a:rPr lang="en-US" altLang="zh-CN"/>
              <a:t>DeepSeek-V3</a:t>
            </a:r>
            <a:r>
              <a:rPr lang="zh-CN" altLang="en-US"/>
              <a:t>，是一个高效务实的工作主力，对于目标明确、步骤清晰的任务，</a:t>
            </a:r>
            <a:r>
              <a:rPr lang="en-US" altLang="zh-CN"/>
              <a:t>V3</a:t>
            </a:r>
            <a:r>
              <a:rPr lang="zh-CN" altLang="en-US"/>
              <a:t>以速度和效率的优势能出色完成任务。推理模型，如</a:t>
            </a:r>
            <a:r>
              <a:rPr lang="en-US" altLang="zh-CN"/>
              <a:t>DeepSeek-R1</a:t>
            </a:r>
            <a:r>
              <a:rPr lang="zh-CN" altLang="en-US"/>
              <a:t>，更像一个习惯深思熟虑的策略规划者，对于高精度的复杂任务，</a:t>
            </a:r>
            <a:r>
              <a:rPr lang="en-US" altLang="zh-CN"/>
              <a:t>R1</a:t>
            </a:r>
            <a:r>
              <a:rPr lang="zh-CN" altLang="en-US"/>
              <a:t>能利用其卓越的推理能力，提供更为准确、可靠的答案。面对不同的任务，选择不同的模型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大模型，如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，是基于概率生成语言模式来回答问题，而非真正理解问题。面对指令不清晰时，它不会询问确认，而是主动猜测用户意图，类似于人类填补信息空白的方式。但由于缺乏上下文和常识，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 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只能依据训练数据的统计规律进行猜测。这可能导致它自动补全意图不准确、给出常见而非最优答案，或对同一指令在不同时间给出不同答案，因为其回答基于概率而非确定性逻辑。因此，只有明确地要求，才能让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化身高效助手，生成我们需要的结果，这是撰写提示词的第一步，明确希望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完成什么，最终目的是什么，目标越具体，越可衡量，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越能理解用户的意图，并给出更精准的答案。明确要求的编写流程如图所示。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明确的要求，让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化身高效助手</a:t>
            </a:r>
            <a:r>
              <a:rPr lang="zh-CN" altLang="en-US"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步骤一、明确的目标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提示词公式：生成，查询。提示词示例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生成一份《将进酒》的鉴赏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无论模型多么优秀，如果连用户的需求都不清楚，是无法给出满意的结果的。因此，即使是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这样优秀的推理大模型，提示词也必须包含明确的任务目标，比如，我们在这里给出的目标是《将进酒》的鉴赏，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按照基本结构、主题思想、艺术手法，以及教学建议进行展开。然而，鉴赏的范围太广了，目标对象是初中生还是高中生？你希望给出的内容重点是主题思想还是艺术手法？如果缺乏明确指示，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将依据普遍模式提供答案，这可能不能完全符合用户的具体需求。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明确的要求，让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化身高效助手。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步骤二、清晰的任务指令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提示词公式：重点是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……。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为高中语文老师生成一份《将进酒》的鉴赏，重点关注诗歌的主题思想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这个版本提供了更详尽的信息，使得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能更准确地满足预期。然而，表述过于冗长，我们应精简内容以提高效率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在</a:t>
            </a:r>
            <a:r>
              <a:rPr lang="en-US" altLang="zh-CN">
                <a:latin typeface="Times New Roman Regular" panose="02020503050405090304"/>
                <a:ea typeface="宋体" pitchFamily="2" charset="-122"/>
                <a:sym typeface="+mn-ea"/>
              </a:rPr>
              <a:t>AI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的浪潮中，我们与</a:t>
            </a:r>
            <a:r>
              <a:rPr lang="en-US" altLang="zh-CN">
                <a:latin typeface="Times New Roman Regular" panose="02020503050405090304"/>
                <a:ea typeface="宋体" pitchFamily="2" charset="-122"/>
                <a:sym typeface="+mn-ea"/>
              </a:rPr>
              <a:t>AI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的每一次对话都宛若共同创作一首交响曲，而我们手中的</a:t>
            </a:r>
            <a:r>
              <a:rPr lang="zh-CN" altLang="en-US">
                <a:latin typeface="Times New Roman Regular" panose="02020503050405090304"/>
                <a:ea typeface="宋体" pitchFamily="2" charset="-122"/>
                <a:sym typeface="+mn-ea"/>
              </a:rPr>
              <a:t>“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提示词</a:t>
            </a:r>
            <a:r>
              <a:rPr lang="zh-CN" altLang="en-US">
                <a:latin typeface="Times New Roman Regular" panose="02020503050405090304"/>
                <a:ea typeface="宋体" pitchFamily="2" charset="-122"/>
                <a:sym typeface="+mn-ea"/>
              </a:rPr>
              <a:t>”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（</a:t>
            </a:r>
            <a:r>
              <a:rPr lang="en-US" altLang="zh-CN">
                <a:latin typeface="Times New Roman Regular" panose="02020503050405090304"/>
                <a:ea typeface="宋体" pitchFamily="2" charset="-122"/>
                <a:sym typeface="+mn-ea"/>
              </a:rPr>
              <a:t>Prompt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）便是那关键的指挥棒。一个精心设计的提示词，就像乐谱上精确的音符，能够引领</a:t>
            </a:r>
            <a:r>
              <a:rPr lang="en-US" altLang="zh-CN">
                <a:latin typeface="Times New Roman Regular" panose="02020503050405090304"/>
                <a:ea typeface="宋体" pitchFamily="2" charset="-122"/>
                <a:sym typeface="+mn-ea"/>
              </a:rPr>
              <a:t>AI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这位技艺高超的音乐家，演绎出我们心中所向往的华丽乐章；相反，一个含糊不清的提示词，则可能导致</a:t>
            </a:r>
            <a:r>
              <a:rPr lang="en-US" altLang="zh-CN">
                <a:latin typeface="Times New Roman Regular" panose="02020503050405090304"/>
                <a:ea typeface="宋体" pitchFamily="2" charset="-122"/>
                <a:sym typeface="+mn-ea"/>
              </a:rPr>
              <a:t>AI</a:t>
            </a:r>
            <a:r>
              <a:rPr lang="zh-CN" altLang="en-US">
                <a:latin typeface="宋体" pitchFamily="2" charset="-122"/>
                <a:ea typeface="宋体" pitchFamily="2" charset="-122"/>
                <a:sym typeface="+mn-ea"/>
              </a:rPr>
              <a:t>偏离旋律，最终的输出结果可能与我们的预期相差甚远。</a:t>
            </a:r>
            <a:endParaRPr lang="zh-CN" altLang="en-US">
              <a:latin typeface="宋体" pitchFamily="2" charset="-122"/>
              <a:ea typeface="宋体" pitchFamily="2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明确的要求，让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化身高效助手。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步骤三、近似的字数限制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提示词公式：控制在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左右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为高中语文老师生成一份《将进酒》的鉴赏，重点关注诗歌的主题思想，字数不超过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500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字，控制在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450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～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500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字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请注意，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对字数的把握是大致的，因为它基于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token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来估算文本长度。我们不能苛求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完全精确地满足具体的字数指令，但可以提供一个大致范围。虽然可能存在一些误差，但这种方式能够让我们得到接近预期的结果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推理大模型的发展日新月异。这些模型通过深度学习和海量数据训练，不断提升自身的推理能力。它们能够从复杂的数据中发现规律，进行逻辑推理和决策。然而，这些模型的推理能力并非无懈可击。它们依赖于训练数据的质量和多样性，容易受到数据偏差的影响。此外，推理大模型在处理一些模糊、抽象或者需要常识的问题时，仍然存在局限。并且，推理从来不是凭空想象，而是基于充足的信息数据。因此，用户在提问时，提供充分的背景信息和具体情境，可以帮助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助手更好地理解问题的本质，从而给出更加精准和有针对性的回答。提供充分背景的流程如图所示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充分的背景，让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更加精准服务。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步骤一、提供背景信息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提示词公式：现有数据，目前定位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撰写一篇大模型发展趋势文章，聚焦生成式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在教育教学中的应用，包含实际场景和数据。背景：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2025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年初，各高校相继部署满血版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大模型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的推理能力固然卓越，但若缺乏充足的背景信息，即便是最先进的技术也难以发挥其效用。因此，为了使大模型能够高效完成任务，提供全面而精确的背景提示词至关重要，这包括但不限于相关的原始文件、数据资料、行业知识以及特定规则等。在本案例中，我们提供了详尽的背景信息，高校纷纷部署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，确保生成的文章能够紧密贴合我们所关注的主题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充分的背景，让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更加精准服务。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步骤二、提供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不具备的知识背景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提示词公式：基于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数据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撰写一篇大模型发展趋势文章，聚焦生成式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在教育教学中的应用，包含实际场景和数据。背景：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2025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年初，各高校相继部署满血版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大模型。主要针对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学院的部署新闻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[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输入新闻文件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]。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在未进行联网搜索的情况下，大型模型可能无法获取最新信息，这可能导致它们直接拒绝回答或者基于过时的数据来推测答案。这种现象被称为大模型的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幻觉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。为了解决这一问题，我们可以提供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所缺乏的背景知识，引导它避免无根据的猜测，而是依据我们提供的数据来生成回答，从而确保回答的准确性和可靠性。通过这种方式，我们可以最大限度地减少大模型因信息过时而产生的误导性回答，提高其在特定领域的应用效果。然而，大家的知识背景并不相同，从而会让我们觉得回答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太基础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或者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太复杂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充分的背景，让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更加精准服务。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步骤三、主动给出自己的知识状态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提示词公式：我目前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了解程度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我是刚接触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的文科生，写一篇大模型发展趋势文章，聚焦生成式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在教育教学中的应用，包含实际场景和数据。背景：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2025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年初，各高校相继部署满血版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大模型。主要针对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学院的部署新闻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[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输入新闻文件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]。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我们可以通过向大模型明确传达我们的知识背景，使其能够更精确地调整其回复内容。例如，如果我们将背景设定为刚开始接触人工智能的文科学生，那么大模型的回答将会更加通俗易懂，同时避免使用过多的技术术语。这样，我们就能确保得到的回答既符合我们的背景知识，又易于理解，从而提升沟通的效率和准确性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合理的限制，使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遵循规范路径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在处理开放式问题时表现出卓越的创造力，而通过参数化约束，它能够精确地满足特定的需求。通过为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设定合适的约束条件，比如时间限制、预算下限或特定的行文风格，我们能够有效地引导其推理过程，并确保输出结果与实际需求相符。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会将这些约束纳入考虑范围，进而设计出更具针对性和可行性的解决方案。这种能力使得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不仅能够提供创新的思路，还能确保这些思路在现实条件下的可执行性。合理限制的流程如图所示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合理的限制，使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遵循规范路径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步骤一、设置关键词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提示词公式：关键词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写一个中国春节文化推广文案，必须包含的关键词为：传统、团圆、全球化。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从结果可以看出，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将这三个关键词自然地融合进去。传统方面，可以提到春节的习俗，比如贴春联、放鞭炮、吃年夜饭、红包等等。团圆是关键，要突出家庭团聚的重要性，可能用一些情感化的描述，比如无论多远都要回家。全球化这个点可能需要结合春节在世界各地的影响，比如海外庆祝活动，或者春节成为全球性的文化现象。目前全文分为三个关键词三个部分来写，如果我们想要文章结构按照时间顺序，那么则可以设置关键词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合理的限制，使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遵循规范路径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步骤二、设置结构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提示词公式：结构为：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写一个中国春节文化推广文案，必须包含的关键词为：传统、团圆、全球化。结构为：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传统仪式－当代实践－未来想象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在我们设置了新的结构后，文章从普通的总－分－总结构，改为更加新颖的时间结构。打破线性叙事，通过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传统仪式－当代实践－未来想象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的交织，凸显文化延续性。除此外，针对推广文案，我们需要一个号召性强的结尾。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合理的限制，使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遵循规范路径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步骤三、设置结尾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用语结尾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写一个中国春节文化推广文案，必须包含的关键词为：传统、团圆、全球化。结构为：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“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传统仪式－当代实践－未来想象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”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。以号召用语结尾。内容辨析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DeepSeek-R1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会考虑到结尾的号召用语要激励人心，呼吁共同参与和传承，可能需要用诗意的语言，结合传统和未来的元素。因此按照此方法，可以生成一个更具号召力，更新颖的推广文案。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问道解惑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——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春节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。“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春节瑞气展祥和：传承文化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喜迎新春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”。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春节的喜庆氛围中，家家户户张灯结彩，以红火的灯笼和春联展现传统文化的独特魅力。从古老的习俗到现代的庆祝方式，春节的庆祝活动不断融入新的元素，旨在传承文化的同时，也让人们感受到节日的欢乐与温馨。春节以其深厚的文化底蕴，成为连接过去与未来的桥梁，让每一个家庭在团圆和欢笑中，共同迎接新的一年（图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3-27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扫描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思政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智能体，了解更多关于春节的知识。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本章的学习图谱如图所示。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任务拓展</a:t>
            </a:r>
            <a:r>
              <a:rPr lang="en-US" altLang="zh-CN">
                <a:sym typeface="+mn-ea"/>
              </a:rPr>
              <a:t>，</a:t>
            </a:r>
            <a:r>
              <a:rPr lang="zh-CN" altLang="en-US">
                <a:sym typeface="+mn-ea"/>
              </a:rPr>
              <a:t>请扫描后面的智能体，选择一个话题，依据下列表格中的知识与技能要求，设计提示词，完成下列任务。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与</a:t>
            </a:r>
            <a:r>
              <a:rPr lang="en-US" altLang="zh-CN"/>
              <a:t>AI</a:t>
            </a:r>
            <a:r>
              <a:rPr lang="zh-CN" altLang="en-US"/>
              <a:t>高效对话其实有诀窍</a:t>
            </a:r>
            <a:r>
              <a:rPr lang="en-US" altLang="zh-CN"/>
              <a:t>——</a:t>
            </a:r>
            <a:r>
              <a:rPr lang="zh-CN" altLang="en-US"/>
              <a:t>就像给朋友指路时，既要说清目的地，也要说明「避开施工路段」「喜欢林荫小道」等细节。提示词工程就像是一个操作指南，为我们提供了一个更加系统化的思考模式和设计流程，能帮助我们更有效地与</a:t>
            </a:r>
            <a:r>
              <a:rPr lang="en-US" altLang="zh-CN"/>
              <a:t>AI</a:t>
            </a:r>
            <a:r>
              <a:rPr lang="zh-CN" altLang="en-US"/>
              <a:t>系统沟通。比如，需要考虑哪些关键要素，如何有条理地组织这些要素，从而构建出一个结构完整，逻辑清晰的提示词。还可以避免漏掉重要的信息，减少表达歧义，从而大大提升与</a:t>
            </a:r>
            <a:r>
              <a:rPr lang="en-US" altLang="zh-CN"/>
              <a:t>AI</a:t>
            </a:r>
            <a:r>
              <a:rPr lang="zh-CN" altLang="en-US"/>
              <a:t>沟通的效率和质量。在输入提示词工程时，可以采用</a:t>
            </a:r>
            <a:r>
              <a:rPr lang="en-US" altLang="zh-CN"/>
              <a:t>Markdown</a:t>
            </a:r>
            <a:r>
              <a:rPr lang="zh-CN" altLang="en-US"/>
              <a:t>语法，让输入更清晰。</a:t>
            </a:r>
            <a:endParaRPr lang="zh-CN" altLang="en-US"/>
          </a:p>
          <a:p>
            <a:r>
              <a:rPr lang="zh-CN" altLang="en-US"/>
              <a:t>本章需要先学习</a:t>
            </a:r>
            <a:r>
              <a:rPr lang="en-US" altLang="zh-CN"/>
              <a:t>，</a:t>
            </a:r>
            <a:r>
              <a:rPr lang="zh-CN" altLang="en-US"/>
              <a:t>提示词工程的概念和</a:t>
            </a:r>
            <a:r>
              <a:rPr lang="en-US" altLang="zh-CN"/>
              <a:t>Markdown</a:t>
            </a:r>
            <a:r>
              <a:rPr lang="zh-CN" altLang="en-US"/>
              <a:t>语言为后续学习打下基础</a:t>
            </a:r>
            <a:r>
              <a:rPr lang="en-US" altLang="zh-CN"/>
              <a:t>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生成式大模型的高效交互关键在于构建智能化的指令桥梁，其核心在于将人类思维转化为机器可理解的操作路径。以下介绍了生成式大模型的常见提示词模型。比如，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RTGO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框架，更适合职场工作场景，通过角色设置提高输出的专业性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尤其适合职场工作场景，它包含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Role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、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Task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、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Gola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Objective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。操作要求可以给出操作步骤，因此更适用于生成式大模型。代价：过度结构化导致思维路径固化。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RTGO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框架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Role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（角色）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+Task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（任务）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+Goal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（目标）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+Objective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（具体操作要求）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**_Role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请你扮演拥有十年英语教学经验的口语对话老师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**_Task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帮我进行口语对话训练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**_Goal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训练的目的是三个月以后的口语考试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我需要以高分通过考试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**_Objective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对话的时候，注意要分析和指出我输入内容的问题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同时对自己的输出内容重点词汇标注并解析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RTGO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框架尤其适合职场工作场景，通过四维结构化实现任务精准交付，操作要求可以给出操作步骤，因此更适用于通用大模型。比如这里给出两个操作步骤，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1.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分析用户输入内容；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2.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标注大模型输出内容的重点。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BROKE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框架不仅仅是一个静态的框架，而是一个动态的过程，通过不断地测试和调整，来优化提示的设计和输出。包含五个部分：背景（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Background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）、角色（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Role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）、目标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Objectives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）、关键结果（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Key Results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）和演变（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Evolve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），通过试验和调整来测试结果，并根据需要进行优化。代价：简单问答场景的框架应用成本超出收益，实测响应延迟增加。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BROKE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框架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Background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（背景）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+Role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（角色）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+Objective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（目标）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+Key Results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（关键结果）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+Evolution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（演化）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endParaRPr lang="en-US" altLang="zh-CN" b="1">
              <a:solidFill>
                <a:schemeClr val="accent2"/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**_Background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我是一名身高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160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厘米，体重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130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斤的大学学生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只有晚上有时间运动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学校内有免费的运动场所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**_Role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假设你是一名经验丰富的假设你很专家，能提供实用的建议和指导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**_Objectives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通过健身，实现瘦身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**_Key Results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完成至少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 5 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个不同类型的健身项目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每个项目后都能获得专业的反馈和建议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**_Evolve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每个月评估一次身体状况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调整健身计划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BROKE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框架不仅仅是一个静态的框架，而是一个动态的过程，通过不断地测试和调整，来优化提示的设计和输出，并根据需要进行优化。比如这里的优化建议为：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1.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每个月评估一次身体状况；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2.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调整健身计划。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ALIGN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框架鼓励用户引导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生成更具有创新性和突破性的内容，强调输入和指导原则，确保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在正确的方向上工作。包含五个部分：目标（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Aim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）、级别（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Level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）、输入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 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Input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）、指导原则（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Guidelines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）、新颖性（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Novelty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）。与生成大模型不同，推理大模型更注重其推理能力。因此，其提示词工程信息更聚焦、指令更直接且较少干扰大模型本身的推理。比如，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ALIGN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框架，有助于用户更精准地控制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的输出质量和水平，适合生成创新性和突破性的内容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ALIGN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框架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提示词公式：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Aim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（目标）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+Level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（级别）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+Input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（输入）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+Guidelines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（指导原则）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+Novelty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（新颖性）</a:t>
            </a:r>
            <a:r>
              <a:rPr lang="en-US" altLang="zh-CN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。</a:t>
            </a:r>
            <a:endParaRPr lang="en-US" altLang="zh-CN" b="1">
              <a:solidFill>
                <a:schemeClr val="accent2"/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**_Aim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写一篇奶茶店的发展趋势分析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**_Level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分析深度要达到专业投资者水平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**_Input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我会提供需要分析的典型奶茶店名称，霸王茶姬、茶救星球、一点点、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CoCo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、茶颜悦色、古茗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**_Guidelines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分析需要遵循标准的发展分析框架，包括风格、发展趋势、盈利能力、运营效率四个维度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**_Novelty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_** </a:t>
            </a:r>
            <a:endParaRPr lang="en-US" altLang="zh-CN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在分析中加入导致不同地区奶茶店风格差异的原因，提出独到的见解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_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。内容辨析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ALIGN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作为面向突破性创新的提示词框架，通过五维协同机制重构人机协作模式，建立约束与自由的动态平衡机制。比如，这里的创新之处在于以地域差异为切入点，分析不同奶茶品牌的发展趋势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任务拓展</a:t>
            </a:r>
            <a:r>
              <a:rPr lang="en-US" altLang="zh-CN">
                <a:sym typeface="+mn-ea"/>
              </a:rPr>
              <a:t>，</a:t>
            </a:r>
            <a:r>
              <a:rPr lang="zh-CN" altLang="en-US">
                <a:sym typeface="+mn-ea"/>
              </a:rPr>
              <a:t>请扫描后面的智能体，选择一个话题，依据下列表格中的知识与技能要求，设计提示词，完成下列任务。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灵活运用本章所学知识，完成下列任务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如何让AI更好地理解你的需求，为你提供精准的服务呢？这就离不开一个关键的元素——“提示词”。主要学习的内容如下图所示</a:t>
            </a:r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请扫描教材生成式作业二维码</a:t>
            </a:r>
            <a:r>
              <a:rPr lang="en-US" altLang="zh-CN">
                <a:sym typeface="+mn-ea"/>
              </a:rPr>
              <a:t>，</a:t>
            </a:r>
            <a:r>
              <a:rPr lang="zh-CN" altLang="en-US">
                <a:sym typeface="+mn-ea"/>
              </a:rPr>
              <a:t>进入</a:t>
            </a:r>
            <a:r>
              <a:rPr lang="zh-CN" altLang="en-US">
                <a:sym typeface="+mn-ea"/>
              </a:rPr>
              <a:t>智能体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根据学习任务的完成情况，对照学习评价中的</a:t>
            </a:r>
            <a:r>
              <a:rPr lang="en-US" altLang="zh-CN"/>
              <a:t>“</a:t>
            </a:r>
            <a:r>
              <a:rPr lang="zh-CN" altLang="en-US"/>
              <a:t>观察点</a:t>
            </a:r>
            <a:r>
              <a:rPr lang="en-US" altLang="zh-CN"/>
              <a:t>”</a:t>
            </a:r>
            <a:r>
              <a:rPr lang="zh-CN" altLang="en-US"/>
              <a:t>列举的内容进行自评或互评，并根据评价情况，反思改进。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请扫描教材上</a:t>
            </a:r>
            <a:r>
              <a:rPr lang="en-US" altLang="zh-CN"/>
              <a:t>AI</a:t>
            </a:r>
            <a:r>
              <a:rPr lang="zh-CN" altLang="en-US"/>
              <a:t>助学智能体二维码</a:t>
            </a:r>
            <a:r>
              <a:rPr lang="en-US" altLang="zh-CN"/>
              <a:t>，</a:t>
            </a:r>
            <a:r>
              <a:rPr lang="zh-CN" altLang="en-US"/>
              <a:t>完成下列</a:t>
            </a:r>
            <a:r>
              <a:rPr lang="en-US" altLang="zh-CN"/>
              <a:t>AI</a:t>
            </a:r>
            <a:r>
              <a:rPr lang="zh-CN" altLang="en-US"/>
              <a:t>助学与</a:t>
            </a:r>
            <a:r>
              <a:rPr lang="zh-CN" altLang="en-US"/>
              <a:t>评测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在当今数字化时代，生成模型（如DeepSeek-V3、ChatGPT、文心一言等）已经成为我们日常工作和生活中不可或缺的工具。它们能够帮助我们快速生成文本、解决问题、激发创意，甚至完成复杂的任务。然而，要充分发挥这些生成模型的潜力，关键在于如何与它们有效沟通。这就需要掌握一门新的技能——生成模型的提示词技巧。提示词广泛应用于生活的各个领域，它们帮助我们更高效地获取信息、解决问题。无论是在工作效率提升、学习教育规划、健康生活管理，还是娱乐休闲活动，合适的提示词都能引导我们快速获得所需的答案或建议。</a:t>
            </a:r>
            <a:r>
              <a:rPr lang="zh-CN" altLang="en-US">
                <a:sym typeface="+mn-ea"/>
              </a:rPr>
              <a:t>巧妙运用AI提示词工具能显著提升内容创作的效率与质量。以下介绍一些AI提示词工具。无论是初学者还是资深人员，这些工具都能助力创作之旅，让文字生成更加精准、高效。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角色扮演法，让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成为全能专家</a:t>
            </a:r>
            <a:r>
              <a:rPr lang="en-US" altLang="zh-CN">
                <a:sym typeface="+mn-ea"/>
              </a:rPr>
              <a:t>。</a:t>
            </a:r>
            <a:r>
              <a:rPr lang="zh-CN" altLang="en-US"/>
              <a:t>如同演员入戏，赋予</a:t>
            </a:r>
            <a:r>
              <a:rPr lang="en-US" altLang="zh-CN"/>
              <a:t>AI</a:t>
            </a:r>
            <a:r>
              <a:rPr lang="zh-CN" altLang="en-US"/>
              <a:t>特定的角色和人设，能让其更好地理解任务的背景和语境，从而产生更符合期望的输出。为了让</a:t>
            </a:r>
            <a:r>
              <a:rPr lang="en-US" altLang="zh-CN"/>
              <a:t>AI</a:t>
            </a:r>
            <a:r>
              <a:rPr lang="zh-CN" altLang="en-US"/>
              <a:t>系统角色更加鲜活，还可以加入角色的专业领域和风格偏好等，通过角色绑定提升角色的专业性，引导其从用户需求的角度出发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提示词公式：扮演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；你是一位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；你现在是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你是一位获得过多个文学奖项的科幻小说家，擅长世界观的构建。写一篇科幻小说。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在生成内容时，我们可以借助</a:t>
            </a:r>
            <a:r>
              <a:rPr lang="en-US" altLang="zh-CN">
                <a:latin typeface="宋体"/>
                <a:ea typeface="宋体"/>
                <a:sym typeface="+mn-ea"/>
              </a:rPr>
              <a:t>AI</a:t>
            </a:r>
            <a:r>
              <a:rPr lang="zh-CN" altLang="en-US">
                <a:latin typeface="宋体"/>
                <a:ea typeface="宋体"/>
                <a:sym typeface="+mn-ea"/>
              </a:rPr>
              <a:t>工具的海量信息资源。理论上，</a:t>
            </a:r>
            <a:r>
              <a:rPr lang="en-US" altLang="zh-CN">
                <a:latin typeface="宋体"/>
                <a:ea typeface="宋体"/>
                <a:sym typeface="+mn-ea"/>
              </a:rPr>
              <a:t>AI</a:t>
            </a:r>
            <a:r>
              <a:rPr lang="zh-CN" altLang="en-US">
                <a:latin typeface="宋体"/>
                <a:ea typeface="宋体"/>
                <a:sym typeface="+mn-ea"/>
              </a:rPr>
              <a:t>工具能够访问各个领域和各类名人的知识信息。通过指定角色和场景，这些工具可以依据角色的特征和观点，产出符合特定风格的内容。这样的操作不仅丰富了内容的表现力，也增强了内容的情境感。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ym typeface="+mn-ea"/>
              </a:rPr>
              <a:t>示例引导法，使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系统精准施策。</a:t>
            </a:r>
            <a:r>
              <a:rPr lang="zh-CN" altLang="en-US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步骤一</a:t>
            </a:r>
            <a:r>
              <a:rPr lang="en-US" altLang="zh-CN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简单提示词让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生成内容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accent2"/>
                </a:solidFill>
                <a:latin typeface="宋体"/>
                <a:ea typeface="宋体"/>
                <a:sym typeface="+mn-ea"/>
              </a:rPr>
              <a:t>提示词示例</a:t>
            </a:r>
            <a:r>
              <a:rPr lang="zh-CN" altLang="en-US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>
                <a:latin typeface="宋体"/>
                <a:ea typeface="宋体"/>
                <a:sym typeface="+mn-ea"/>
              </a:rPr>
              <a:t>写一个迎新晚会的新闻</a:t>
            </a:r>
            <a:r>
              <a:rPr lang="zh-CN" altLang="en-US">
                <a:latin typeface="宋体"/>
                <a:ea typeface="宋体"/>
                <a:sym typeface="+mn-ea"/>
              </a:rPr>
              <a:t>。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内容辨析</a:t>
            </a:r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通过使用基础提示词方法，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AIGC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能迅速地生成一个简单的新闻稿。但是，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AIGC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不知道你期望的具体风格等。比如，这个新闻稿更活泼，结构较为简单，仅仅按照时间顺序介绍新闻。如果我们想按照重要性递减的顺序展开，那么，可以通过投喂具体的示例的方法，让</a:t>
            </a:r>
            <a:r>
              <a:rPr lang="en-US" altLang="zh-CN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学习示例，反馈更好的结构</a:t>
            </a:r>
            <a:endParaRPr lang="zh-CN" altLang="en-US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slide" Target="../slides/slide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1257961" y="1092202"/>
            <a:ext cx="9613240" cy="4921417"/>
            <a:chOff x="943470" y="819151"/>
            <a:chExt cx="7209930" cy="3691062"/>
          </a:xfrm>
        </p:grpSpPr>
        <p:sp>
          <p:nvSpPr>
            <p:cNvPr id="22" name="矩形 21"/>
            <p:cNvSpPr/>
            <p:nvPr/>
          </p:nvSpPr>
          <p:spPr>
            <a:xfrm>
              <a:off x="943470" y="819151"/>
              <a:ext cx="7209930" cy="3505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7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00400" y="4286246"/>
              <a:ext cx="2697340" cy="223967"/>
            </a:xfrm>
            <a:prstGeom prst="rect">
              <a:avLst/>
            </a:prstGeom>
            <a:solidFill>
              <a:srgbClr val="81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257935" y="2771775"/>
            <a:ext cx="9612630" cy="21291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4267201" y="5547766"/>
            <a:ext cx="3596453" cy="461664"/>
          </a:xfrm>
          <a:prstGeom prst="rect">
            <a:avLst/>
          </a:prstGeom>
          <a:solidFill>
            <a:srgbClr val="81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latin typeface="华文行楷" panose="02010800040101010101" charset="-122"/>
                <a:ea typeface="华文行楷" panose="02010800040101010101" charset="-122"/>
              </a:rPr>
              <a:t>《人工智能通识》</a:t>
            </a:r>
            <a:endParaRPr lang="zh-CN" altLang="en-US" sz="32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endParaRPr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1" hasCustomPrompt="1"/>
          </p:nvPr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第三章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rId2" action="ppaction://hlinksldjump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rId2" action="ppaction://hlinksldjump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rId2" action="ppaction://hlinksldjump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rId2" action="ppaction://hlinksldjump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rId2" action="ppaction://hlinksldjump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184715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rId2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导学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1779835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" action="ppaction://noaction"/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助学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3332410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" action="ppaction://noaction"/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训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4846885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" action="ppaction://noaction"/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拓学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 rot="0">
            <a:off x="6418580" y="151130"/>
            <a:ext cx="1736725" cy="458470"/>
            <a:chOff x="6674" y="588"/>
            <a:chExt cx="3954" cy="1042"/>
          </a:xfrm>
          <a:effectLst>
            <a:outerShdw blurRad="152400" dist="50800" dir="5400000" algn="t" rotWithShape="0">
              <a:srgbClr val="00B0F0">
                <a:alpha val="28000"/>
              </a:srgbClr>
            </a:outerShdw>
          </a:effectLst>
        </p:grpSpPr>
        <p:sp>
          <p:nvSpPr>
            <p:cNvPr id="11" name="圆角矩形 10"/>
            <p:cNvSpPr/>
            <p:nvPr>
              <p:custDataLst>
                <p:tags r:id="rId7"/>
              </p:custDataLst>
            </p:nvPr>
          </p:nvSpPr>
          <p:spPr>
            <a:xfrm>
              <a:off x="6674" y="588"/>
              <a:ext cx="3954" cy="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流程图: 合并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7097" y="1433"/>
              <a:ext cx="246" cy="197"/>
            </a:xfrm>
            <a:prstGeom prst="flowChartMer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14" name="文本框 13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427470" y="140400"/>
            <a:ext cx="1692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 rot="0">
            <a:off x="8409305" y="151130"/>
            <a:ext cx="1736725" cy="458470"/>
            <a:chOff x="6674" y="588"/>
            <a:chExt cx="3954" cy="1042"/>
          </a:xfrm>
          <a:effectLst>
            <a:outerShdw blurRad="152400" dist="50800" dir="5400000" algn="t" rotWithShape="0">
              <a:srgbClr val="00B0F0">
                <a:alpha val="28000"/>
              </a:srgbClr>
            </a:outerShdw>
          </a:effectLst>
        </p:grpSpPr>
        <p:sp>
          <p:nvSpPr>
            <p:cNvPr id="11" name="圆角矩形 10"/>
            <p:cNvSpPr/>
            <p:nvPr>
              <p:custDataLst>
                <p:tags r:id="rId7"/>
              </p:custDataLst>
            </p:nvPr>
          </p:nvSpPr>
          <p:spPr>
            <a:xfrm>
              <a:off x="6674" y="588"/>
              <a:ext cx="3954" cy="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流程图: 合并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7097" y="1433"/>
              <a:ext cx="246" cy="197"/>
            </a:xfrm>
            <a:prstGeom prst="flowChartMer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14" name="文本框 13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8418195" y="140400"/>
            <a:ext cx="1692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1257961" y="1092202"/>
            <a:ext cx="9613240" cy="4921417"/>
            <a:chOff x="943470" y="819151"/>
            <a:chExt cx="7209930" cy="3691062"/>
          </a:xfrm>
        </p:grpSpPr>
        <p:sp>
          <p:nvSpPr>
            <p:cNvPr id="22" name="矩形 21"/>
            <p:cNvSpPr/>
            <p:nvPr/>
          </p:nvSpPr>
          <p:spPr>
            <a:xfrm>
              <a:off x="943470" y="819151"/>
              <a:ext cx="7209930" cy="3505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7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00400" y="4286246"/>
              <a:ext cx="2697340" cy="223967"/>
            </a:xfrm>
            <a:prstGeom prst="rect">
              <a:avLst/>
            </a:prstGeom>
            <a:solidFill>
              <a:srgbClr val="81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257935" y="2771775"/>
            <a:ext cx="9612630" cy="21291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4267201" y="5547766"/>
            <a:ext cx="3596453" cy="461664"/>
          </a:xfrm>
          <a:prstGeom prst="rect">
            <a:avLst/>
          </a:prstGeom>
          <a:solidFill>
            <a:srgbClr val="81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latin typeface="华文行楷" panose="02010800040101010101" charset="-122"/>
                <a:ea typeface="华文行楷" panose="02010800040101010101" charset="-122"/>
              </a:rPr>
              <a:t>《人工智能通识》</a:t>
            </a:r>
            <a:endParaRPr lang="zh-CN" altLang="en-US" sz="32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endParaRPr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1" hasCustomPrompt="1"/>
          </p:nvPr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第三章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97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99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1" Type="http://schemas.openxmlformats.org/officeDocument/2006/relationships/tags" Target="../tags/tag100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1" Type="http://schemas.openxmlformats.org/officeDocument/2006/relationships/tags" Target="../tags/tag1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5" Type="http://schemas.openxmlformats.org/officeDocument/2006/relationships/notesSlide" Target="../notesSlides/notesSlide4.xml"/><Relationship Id="rId24" Type="http://schemas.openxmlformats.org/officeDocument/2006/relationships/slideLayout" Target="../slideLayouts/slideLayout3.xml"/><Relationship Id="rId23" Type="http://schemas.openxmlformats.org/officeDocument/2006/relationships/tags" Target="../tags/tag77.xml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6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3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image" Target="../media/image2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8" Type="http://schemas.openxmlformats.org/officeDocument/2006/relationships/notesSlide" Target="../notesSlides/notesSlide6.xml"/><Relationship Id="rId27" Type="http://schemas.openxmlformats.org/officeDocument/2006/relationships/slideLayout" Target="../slideLayouts/slideLayout4.xml"/><Relationship Id="rId26" Type="http://schemas.openxmlformats.org/officeDocument/2006/relationships/tags" Target="../tags/tag94.xml"/><Relationship Id="rId25" Type="http://schemas.openxmlformats.org/officeDocument/2006/relationships/image" Target="../media/image11.png"/><Relationship Id="rId24" Type="http://schemas.openxmlformats.org/officeDocument/2006/relationships/image" Target="../media/image10.jpeg"/><Relationship Id="rId23" Type="http://schemas.openxmlformats.org/officeDocument/2006/relationships/image" Target="../media/image9.jpeg"/><Relationship Id="rId22" Type="http://schemas.openxmlformats.org/officeDocument/2006/relationships/image" Target="../media/image8.jpeg"/><Relationship Id="rId21" Type="http://schemas.openxmlformats.org/officeDocument/2006/relationships/image" Target="../media/image7.jpeg"/><Relationship Id="rId20" Type="http://schemas.openxmlformats.org/officeDocument/2006/relationships/image" Target="../media/image6.png"/><Relationship Id="rId2" Type="http://schemas.openxmlformats.org/officeDocument/2006/relationships/tags" Target="../tags/tag80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image" Target="../media/image5.png"/><Relationship Id="rId13" Type="http://schemas.openxmlformats.org/officeDocument/2006/relationships/tags" Target="../tags/tag88.xml"/><Relationship Id="rId12" Type="http://schemas.openxmlformats.org/officeDocument/2006/relationships/image" Target="../media/image4.png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endParaRPr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/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第三章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14350" y="3446145"/>
            <a:ext cx="5476875" cy="301688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3.1</a:t>
            </a:r>
            <a:r>
              <a:rPr lang="en-US" altLang="zh-CN">
                <a:sym typeface="+mn-ea"/>
              </a:rPr>
              <a:t>.2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示例引导法，使</a:t>
            </a:r>
            <a:r>
              <a:rPr lang="en-US" altLang="zh-CN"/>
              <a:t>AI</a:t>
            </a:r>
            <a:r>
              <a:rPr lang="zh-CN" altLang="en-US"/>
              <a:t>系统精准施策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171065"/>
            <a:ext cx="5476875" cy="101473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按照《人民日报》的风格写一个学校迎新晚会新闻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21755" y="2164715"/>
            <a:ext cx="5476875" cy="43065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en-US" altLang="zh-CN" sz="2000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 </a:t>
            </a:r>
            <a:r>
              <a:rPr lang="zh-CN" altLang="en-US" sz="2000">
                <a:latin typeface="宋体"/>
                <a:ea typeface="宋体"/>
              </a:rPr>
              <a:t>投喂具体的示例提示词，就像为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戴上了一副</a:t>
            </a:r>
            <a:r>
              <a:rPr lang="en-US" altLang="zh-CN" sz="2000">
                <a:latin typeface="宋体"/>
                <a:ea typeface="宋体"/>
              </a:rPr>
              <a:t>“</a:t>
            </a:r>
            <a:r>
              <a:rPr lang="zh-CN" altLang="en-US" sz="2000">
                <a:latin typeface="宋体"/>
                <a:ea typeface="宋体"/>
              </a:rPr>
              <a:t>透视眼镜</a:t>
            </a:r>
            <a:r>
              <a:rPr lang="en-US" altLang="zh-CN" sz="2000">
                <a:latin typeface="宋体"/>
                <a:ea typeface="宋体"/>
              </a:rPr>
              <a:t>”</a:t>
            </a:r>
            <a:r>
              <a:rPr lang="zh-CN" altLang="en-US" sz="2000">
                <a:latin typeface="宋体"/>
                <a:ea typeface="宋体"/>
              </a:rPr>
              <a:t>，让它能更准确地捕捉我们的需求，生成符合期望的输出。比如，采用《人民日报》风格的新闻稿件倾向于运用正式且严肃的语言，以此塑造出一种权威性的氛围。在用词和句式选择上，力求简洁和精确，避免非正式和随意的表达方式，使得新闻内容显得更加专业和可靠。在内容的组织上，这种风格的新闻稿件通常遵循一定的逻辑顺序，从活动的开始到各个环节，再到结束，都进行了详尽且有条理地叙述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570990"/>
            <a:ext cx="1097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步骤二</a:t>
            </a:r>
            <a:r>
              <a:rPr lang="en-US" altLang="zh-CN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示例投喂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                  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提示词公式：按照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的风格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21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" y="3851593"/>
            <a:ext cx="5269230" cy="256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3.1</a:t>
            </a:r>
            <a:r>
              <a:rPr lang="en-US" altLang="zh-CN"/>
              <a:t>.3</a:t>
            </a:r>
            <a:r>
              <a:rPr lang="zh-CN" altLang="en-US"/>
              <a:t> 演绎推理法，使</a:t>
            </a:r>
            <a:r>
              <a:rPr lang="en-US" altLang="zh-CN"/>
              <a:t>AI</a:t>
            </a:r>
            <a:r>
              <a:rPr lang="zh-CN" altLang="en-US"/>
              <a:t>尽显逻辑锋芒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01370" y="1718310"/>
          <a:ext cx="10260965" cy="4031615"/>
        </p:xfrm>
        <a:graphic>
          <a:graphicData uri="http://schemas.openxmlformats.org/drawingml/2006/table">
            <a:tbl>
              <a:tblPr/>
              <a:tblGrid>
                <a:gridCol w="2326640"/>
                <a:gridCol w="4965065"/>
                <a:gridCol w="2969260"/>
              </a:tblGrid>
              <a:tr h="44767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演绎推理法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说明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举例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19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思维链提示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逐步推理，也称为思维链，要求模型在给出最终答案之前，明确展示中间的推理步骤，从而提高</a:t>
                      </a: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AI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的数学计算和推理能力。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“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主题提示词</a:t>
                      </a:r>
                      <a:r>
                        <a:rPr lang="zh-CN" altLang="en-US" sz="2000">
                          <a:latin typeface="Times New Roman Regular" panose="02020503050405090304"/>
                          <a:ea typeface="宋体"/>
                        </a:rPr>
                        <a:t>”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，请一步步思考。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19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推理后的反向应用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将</a:t>
                      </a: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AI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提供的思维链作为示例，以便</a:t>
                      </a: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AI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在执行相似任务时提高准确率。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思考步骤：第一步，第二步</a:t>
                      </a: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……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。示例</a:t>
                      </a: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……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，现请解决一下以下问题</a:t>
                      </a: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……</a:t>
                      </a:r>
                      <a:r>
                        <a:rPr lang="zh-CN" sz="2000">
                          <a:latin typeface="宋体"/>
                          <a:ea typeface="宋体"/>
                        </a:rPr>
                        <a:t>。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3733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3.1</a:t>
            </a:r>
            <a:r>
              <a:rPr lang="en-US" altLang="zh-CN">
                <a:sym typeface="+mn-ea"/>
              </a:rPr>
              <a:t>.3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演绎推理法，使</a:t>
            </a:r>
            <a:r>
              <a:rPr lang="en-US" altLang="zh-CN"/>
              <a:t>AI</a:t>
            </a:r>
            <a:r>
              <a:rPr lang="zh-CN" altLang="en-US"/>
              <a:t>尽显逻辑锋芒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63004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假设有一个笼子里关着一些鸡和兔子，从上面看，一共有</a:t>
            </a:r>
            <a:r>
              <a:rPr lang="en-US" altLang="zh-CN" sz="2000">
                <a:latin typeface="宋体"/>
                <a:ea typeface="宋体"/>
              </a:rPr>
              <a:t>35</a:t>
            </a:r>
            <a:r>
              <a:rPr lang="zh-CN" altLang="en-US" sz="2000">
                <a:latin typeface="宋体"/>
                <a:ea typeface="宋体"/>
              </a:rPr>
              <a:t>个头；从下面看，一共有</a:t>
            </a:r>
            <a:r>
              <a:rPr lang="en-US" altLang="zh-CN" sz="2000">
                <a:latin typeface="宋体"/>
                <a:ea typeface="宋体"/>
              </a:rPr>
              <a:t>94</a:t>
            </a:r>
            <a:r>
              <a:rPr lang="zh-CN" altLang="en-US" sz="2000">
                <a:latin typeface="宋体"/>
                <a:ea typeface="宋体"/>
              </a:rPr>
              <a:t>只脚。请问笼子里各有多少只鸡和兔子？请分析这个数学问题。并展示你的思考过程。</a:t>
            </a:r>
            <a:endParaRPr lang="zh-CN" altLang="en-US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4055110"/>
            <a:ext cx="5476875" cy="25641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当要求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处理复杂的任务时，如果期望它立即给出结果，它出错的可能性会增加。相反，如果让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放慢速度，逐步进行分析和推理，按照逻辑顺序执行每一步，它的准确性将显著提高。演绎推理法就是通过让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进行逐步推理，提高其正确率。此外，我们还可以将其思维过程应用于后续相似问题的解决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步骤一</a:t>
            </a:r>
            <a:r>
              <a:rPr lang="en-US" altLang="zh-CN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思维链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提示词公式：一步一步思考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；解释你的推理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；分解步骤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endParaRPr lang="en-US" altLang="zh-CN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23" name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3350" y="2737485"/>
            <a:ext cx="5258435" cy="331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3733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3.1</a:t>
            </a:r>
            <a:r>
              <a:rPr lang="en-US" altLang="zh-CN">
                <a:sym typeface="+mn-ea"/>
              </a:rPr>
              <a:t>.3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演绎推理法，使</a:t>
            </a:r>
            <a:r>
              <a:rPr lang="en-US" altLang="zh-CN"/>
              <a:t>AI</a:t>
            </a:r>
            <a:r>
              <a:rPr lang="zh-CN" altLang="en-US"/>
              <a:t>尽显逻辑锋芒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63004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按照以上方法，解决以下问题：王老师圆珠笔和钢笔共买了</a:t>
            </a:r>
            <a:r>
              <a:rPr lang="en-US" altLang="zh-CN" sz="2000">
                <a:latin typeface="宋体"/>
                <a:ea typeface="宋体"/>
              </a:rPr>
              <a:t>15</a:t>
            </a:r>
            <a:r>
              <a:rPr lang="zh-CN" altLang="en-US" sz="2000">
                <a:latin typeface="宋体"/>
                <a:ea typeface="宋体"/>
              </a:rPr>
              <a:t>支，圆珠笔每支</a:t>
            </a:r>
            <a:r>
              <a:rPr lang="en-US" altLang="zh-CN" sz="2000">
                <a:latin typeface="宋体"/>
                <a:ea typeface="宋体"/>
              </a:rPr>
              <a:t>1.5</a:t>
            </a:r>
            <a:r>
              <a:rPr lang="zh-CN" altLang="en-US" sz="2000">
                <a:latin typeface="宋体"/>
                <a:ea typeface="宋体"/>
              </a:rPr>
              <a:t>元，钢笔每支</a:t>
            </a:r>
            <a:r>
              <a:rPr lang="en-US" altLang="zh-CN" sz="2000">
                <a:latin typeface="宋体"/>
                <a:ea typeface="宋体"/>
              </a:rPr>
              <a:t>4.5</a:t>
            </a:r>
            <a:r>
              <a:rPr lang="zh-CN" altLang="en-US" sz="2000">
                <a:latin typeface="宋体"/>
                <a:ea typeface="宋体"/>
              </a:rPr>
              <a:t>元，共花了</a:t>
            </a:r>
            <a:r>
              <a:rPr lang="en-US" altLang="zh-CN" sz="2000">
                <a:latin typeface="宋体"/>
                <a:ea typeface="宋体"/>
              </a:rPr>
              <a:t>49.5</a:t>
            </a:r>
            <a:r>
              <a:rPr lang="zh-CN" altLang="en-US" sz="2000">
                <a:latin typeface="宋体"/>
                <a:ea typeface="宋体"/>
              </a:rPr>
              <a:t>元，圆珠笔和钢笔各买了多少支？</a:t>
            </a:r>
            <a:endParaRPr lang="zh-CN" altLang="en-US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4055110"/>
            <a:ext cx="5476875" cy="22510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之前讨论了</a:t>
            </a:r>
            <a:r>
              <a:rPr lang="en-US" altLang="zh-CN" sz="2000">
                <a:latin typeface="宋体"/>
                <a:ea typeface="宋体"/>
              </a:rPr>
              <a:t>“</a:t>
            </a:r>
            <a:r>
              <a:rPr lang="zh-CN" altLang="en-US" sz="2000">
                <a:latin typeface="宋体"/>
                <a:ea typeface="宋体"/>
              </a:rPr>
              <a:t>示例法</a:t>
            </a:r>
            <a:r>
              <a:rPr lang="en-US" altLang="zh-CN" sz="2000">
                <a:latin typeface="宋体"/>
                <a:ea typeface="宋体"/>
              </a:rPr>
              <a:t>”</a:t>
            </a:r>
            <a:r>
              <a:rPr lang="zh-CN" altLang="en-US" sz="2000">
                <a:latin typeface="宋体"/>
                <a:ea typeface="宋体"/>
              </a:rPr>
              <a:t>的概念，这种方法涉及向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展示样本，以帮助其更精确地执行任务。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在进行思维链推理时所经历的步骤同样可以作为示范，被纳入提示词之中，这样当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在未来遇到类似的任务时，便能够提升其执行的精确度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步骤二、反向应用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提示词公式：思考步骤，按照以上步骤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24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8588" y="2809875"/>
            <a:ext cx="5273675" cy="327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3.1</a:t>
            </a:r>
            <a:r>
              <a:rPr lang="en-US" altLang="zh-CN"/>
              <a:t> </a:t>
            </a:r>
            <a:r>
              <a:rPr lang="zh-CN" altLang="en-US"/>
              <a:t>任务拓展</a:t>
            </a:r>
            <a:endParaRPr lang="zh-CN" altLang="en-US"/>
          </a:p>
        </p:txBody>
      </p:sp>
      <p:pic>
        <p:nvPicPr>
          <p:cNvPr id="1232" name="图片 1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1391920"/>
            <a:ext cx="8266430" cy="2873375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830705" y="4431665"/>
          <a:ext cx="8743950" cy="2138680"/>
        </p:xfrm>
        <a:graphic>
          <a:graphicData uri="http://schemas.openxmlformats.org/drawingml/2006/table">
            <a:tbl>
              <a:tblPr/>
              <a:tblGrid>
                <a:gridCol w="738505"/>
                <a:gridCol w="2657475"/>
                <a:gridCol w="3161665"/>
                <a:gridCol w="2186305"/>
              </a:tblGrid>
              <a:tr h="43624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序号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知识点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技能点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智能体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1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角色设置要素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角色设计能力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 </a:t>
                      </a:r>
                      <a:endParaRPr lang="en-US" altLang="zh-CN" sz="2000">
                        <a:latin typeface="Times New Roman Regular" panose="02020503050405090304"/>
                        <a:ea typeface="宋体"/>
                      </a:endParaRPr>
                    </a:p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65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2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示例引导方法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示例解析与迁移能力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022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3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演绎推理方法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/>
                          <a:ea typeface="宋体"/>
                        </a:rPr>
                        <a:t>分步引导与逻辑拆解能力</a:t>
                      </a: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8710295" y="5024755"/>
            <a:ext cx="1511300" cy="13563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</a:t>
            </a:r>
            <a:r>
              <a:rPr lang="en-US" altLang="zh-CN"/>
              <a:t>2</a:t>
            </a:r>
            <a:r>
              <a:rPr lang="zh-CN" altLang="en-US"/>
              <a:t> 掌握推理模型的提示词技巧</a:t>
            </a:r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987063" y="1403377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000"/>
              <a:t>生成模型和推理模型提示词对比</a:t>
            </a:r>
            <a:endParaRPr lang="zh-CN" altLang="en-US" sz="2000"/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911498" y="5123842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sz="2000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911860" y="1844675"/>
          <a:ext cx="10414000" cy="4291965"/>
        </p:xfrm>
        <a:graphic>
          <a:graphicData uri="http://schemas.openxmlformats.org/drawingml/2006/table">
            <a:tbl>
              <a:tblPr/>
              <a:tblGrid>
                <a:gridCol w="1910080"/>
                <a:gridCol w="5031740"/>
                <a:gridCol w="3472180"/>
              </a:tblGrid>
              <a:tr h="660400"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提示词特点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生成模型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推理模型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990600"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指令的直接性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如果可以的话，我想请你帮忙看看这段代码是否存在问题，如果方便的话给出一些改进建议。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分析这段代码的问题，并提供改进建议。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0165"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信息的聚焦性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我是一名产品经理，最近在负责一个新项目，团队有五个人，我们想做一个面向年轻人的社交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App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，想听听你对产品定位的看法。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为面向年轻人的社交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App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制定产品定位策略。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0800"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信任推理能力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首先分析用户需求，然后进行市场调研，接着制定营销策略，最后预估投资回报率。请按照这个步骤帮我评估这个商业计划。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评估这个商业计划的可行性。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6790" y="854075"/>
            <a:ext cx="7593965" cy="440055"/>
          </a:xfrm>
        </p:spPr>
        <p:txBody>
          <a:bodyPr/>
          <a:p>
            <a:r>
              <a:rPr lang="zh-CN" altLang="en-US"/>
              <a:t>3.</a:t>
            </a:r>
            <a:r>
              <a:rPr lang="en-US" altLang="zh-CN"/>
              <a:t>2</a:t>
            </a:r>
            <a:r>
              <a:rPr lang="zh-CN" altLang="en-US"/>
              <a:t> 掌握推理模型的提示词技巧</a:t>
            </a:r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987063" y="1403377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000"/>
              <a:t>生成模型和推理模型的选择</a:t>
            </a:r>
            <a:endParaRPr lang="zh-CN" altLang="en-US" sz="2000"/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911498" y="5123842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sz="2000"/>
          </a:p>
        </p:txBody>
      </p:sp>
      <p:pic>
        <p:nvPicPr>
          <p:cNvPr id="115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3515" y="768985"/>
            <a:ext cx="5348605" cy="23266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645160" y="2690495"/>
          <a:ext cx="9470390" cy="3308350"/>
        </p:xfrm>
        <a:graphic>
          <a:graphicData uri="http://schemas.openxmlformats.org/drawingml/2006/table">
            <a:tbl>
              <a:tblPr/>
              <a:tblGrid>
                <a:gridCol w="2067560"/>
                <a:gridCol w="3718560"/>
                <a:gridCol w="3684270"/>
              </a:tblGrid>
              <a:tr h="29083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特性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/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维度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DeepSeek-V3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DeepSeek-R1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模型类型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通用大模型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推理大模型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形象比喻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工作助手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策略规划者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核心优势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高效便捷、速度快、成本低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深度思考、准确可靠、复杂推理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典型任务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文本生成（邮件、文案、初稿）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创意写作（初步想法）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多轮对话（日常对话）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开放性问答（信息查询）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数理推理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深度数据分析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复杂决策制定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代码审查、质量提升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评估与基准测试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优先考虑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速度、效率、成本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意图理解、创造性、深度思考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任务类型倾向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规范性任务（目标明确）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开放性任务（目标不明确）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提示与风格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结构化指令、目标明晰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简洁指令、聚焦目标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2.1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明确的要求，让</a:t>
            </a:r>
            <a:r>
              <a:rPr lang="en-US" altLang="zh-CN"/>
              <a:t>AI</a:t>
            </a:r>
            <a:r>
              <a:rPr lang="zh-CN" altLang="en-US"/>
              <a:t>化身高效助手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002790" y="2099310"/>
            <a:ext cx="8450580" cy="2988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327279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2.1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sym typeface="+mn-ea"/>
              </a:rPr>
              <a:t>明确的要求，让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化身高效助手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70675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生成一份《将进酒》的鉴赏</a:t>
            </a:r>
            <a:r>
              <a:rPr lang="en-US" altLang="zh-CN" sz="2000">
                <a:latin typeface="宋体"/>
                <a:ea typeface="宋体"/>
              </a:rPr>
              <a:t>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3214370"/>
            <a:ext cx="5476875" cy="30918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无论模型多优秀，如果连用户需求都不清楚，是无法给出满意的结果。即使是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这样优秀的推理大模型，提示词也必须包含明确的任务目标，比如，我们在这里给出的目标是《将进酒》的鉴赏，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按照基本结构、主题思想、艺术手法，以及教学建议进行展开。然而，鉴赏的范围太广了，如果缺乏明确指示，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将依据普遍模式提供答案，这可能不能完全符合用户的具体需求。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步骤一、明确的目标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提示词公式：生成，查询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09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6205" y="2801303"/>
            <a:ext cx="5267960" cy="2737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25005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2.1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sym typeface="+mn-ea"/>
              </a:rPr>
              <a:t>明确的要求，让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化身高效助手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01473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为高中语文老师生成一份《将进酒》的鉴赏，重点关注诗歌的主题思想</a:t>
            </a:r>
            <a:r>
              <a:rPr lang="en-US" altLang="zh-CN" sz="2000">
                <a:latin typeface="宋体"/>
                <a:ea typeface="宋体"/>
              </a:rPr>
              <a:t>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3468370"/>
            <a:ext cx="5476875" cy="15246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这个版本提供了更详尽的信息，使得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能更准确地满足预期。然而，表述过于冗长，我们应精简内容以提高效率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步骤二、清晰的任务指令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提示词公式：重点是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endParaRPr lang="en-US" altLang="zh-CN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10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8273" y="2674303"/>
            <a:ext cx="5269865" cy="37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与</a:t>
            </a:r>
            <a:r>
              <a:rPr lang="en-US" altLang="zh-CN"/>
              <a:t>AI</a:t>
            </a:r>
            <a:r>
              <a:rPr lang="zh-CN" altLang="en-US"/>
              <a:t>的猜词</a:t>
            </a:r>
            <a:r>
              <a:rPr lang="zh-CN" altLang="en-US"/>
              <a:t>游戏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910" y="1426845"/>
            <a:ext cx="5711190" cy="4751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6220" y="1731010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marL="0" indent="26670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请扫描下列书中二维码了解提示词在生活中的使用场景，回答下列问题。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 </a:t>
            </a:r>
            <a:endParaRPr lang="en-US" altLang="zh-CN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表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苏格拉底问题链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激发学习兴趣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86220" y="4651375"/>
            <a:ext cx="5080000" cy="737235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 sz="2600"/>
          </a:p>
          <a:p>
            <a:pPr marL="0" indent="4572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 Regular" panose="02020503050405090304"/>
                <a:ea typeface="宋体" pitchFamily="2" charset="-122"/>
              </a:rPr>
              <a:t> </a:t>
            </a:r>
            <a:endParaRPr lang="en-US" altLang="zh-CN" sz="1600">
              <a:latin typeface="Times New Roman Regular" panose="02020503050405090304"/>
              <a:ea typeface="宋体" pitchFamily="2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6486525" y="2976880"/>
          <a:ext cx="5497195" cy="3114675"/>
        </p:xfrm>
        <a:graphic>
          <a:graphicData uri="http://schemas.openxmlformats.org/drawingml/2006/table">
            <a:tbl>
              <a:tblPr/>
              <a:tblGrid>
                <a:gridCol w="1345565"/>
                <a:gridCol w="4151630"/>
              </a:tblGrid>
              <a:tr h="42672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问题类型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63881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基础认知层面问题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同学们，在看视频之前，大家先想一想，如果提及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赋能生活话题，我们一般都会想到哪些场景呢？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375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关联分析层面问题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现在我们看了这个视频，如果我们要开发一个新的应用，利用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大模型来解决生活中的实际问题，你们觉得我们应该从哪里开始？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881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批判性思考层面问题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尽管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大模型有很多优势，但它们是否有潜在的局限性或风险？你们能想到哪些？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96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拓展应用层面问题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你们觉得随着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大模型的发展，人类的生活方式会发生哪些根本性的变化？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2.1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sym typeface="+mn-ea"/>
              </a:rPr>
              <a:t>明确的要求，让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化身高效助手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32207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为高中语文老师生成一份《将进酒》的鉴赏，重点关注诗歌的主题思想，字数不超过</a:t>
            </a:r>
            <a:r>
              <a:rPr lang="en-US" altLang="zh-CN" sz="2000">
                <a:latin typeface="宋体"/>
                <a:ea typeface="宋体"/>
              </a:rPr>
              <a:t>500</a:t>
            </a:r>
            <a:r>
              <a:rPr lang="zh-CN" altLang="en-US" sz="2000">
                <a:latin typeface="宋体"/>
                <a:ea typeface="宋体"/>
              </a:rPr>
              <a:t>字，控制在</a:t>
            </a:r>
            <a:r>
              <a:rPr lang="en-US" altLang="zh-CN" sz="2000">
                <a:latin typeface="宋体"/>
                <a:ea typeface="宋体"/>
              </a:rPr>
              <a:t>450</a:t>
            </a:r>
            <a:r>
              <a:rPr lang="zh-CN" altLang="en-US" sz="2000">
                <a:latin typeface="宋体"/>
                <a:ea typeface="宋体"/>
              </a:rPr>
              <a:t>～</a:t>
            </a:r>
            <a:r>
              <a:rPr lang="en-US" altLang="zh-CN" sz="2000">
                <a:latin typeface="宋体"/>
                <a:ea typeface="宋体"/>
              </a:rPr>
              <a:t>500</a:t>
            </a:r>
            <a:r>
              <a:rPr lang="zh-CN" altLang="en-US" sz="2000">
                <a:latin typeface="宋体"/>
                <a:ea typeface="宋体"/>
              </a:rPr>
              <a:t>字</a:t>
            </a:r>
            <a:r>
              <a:rPr lang="en-US" altLang="zh-CN" sz="2000">
                <a:latin typeface="宋体"/>
                <a:ea typeface="宋体"/>
              </a:rPr>
              <a:t>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3801745"/>
            <a:ext cx="5476875" cy="22339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请注意，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对字数的把握是大致的，因为它基于</a:t>
            </a:r>
            <a:r>
              <a:rPr lang="en-US" altLang="zh-CN" sz="2000">
                <a:latin typeface="宋体"/>
                <a:ea typeface="宋体"/>
              </a:rPr>
              <a:t>token</a:t>
            </a:r>
            <a:r>
              <a:rPr lang="zh-CN" altLang="en-US" sz="2000">
                <a:latin typeface="宋体"/>
                <a:ea typeface="宋体"/>
              </a:rPr>
              <a:t>来估算文本长度。我们不能苛求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完全精确地满足具体的字数指令，但可以提供一个大致范围。虽然可能存在一些误差，但这种方式能够让我们得到接近预期的结果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步骤三、近似的字数限制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提示词公式：控制在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左右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11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5888" y="2719388"/>
            <a:ext cx="5269865" cy="3448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2.2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充分的背景，让</a:t>
            </a:r>
            <a:r>
              <a:rPr lang="en-US" altLang="zh-CN"/>
              <a:t>AI</a:t>
            </a:r>
            <a:r>
              <a:rPr lang="zh-CN" altLang="en-US"/>
              <a:t>更加精准服务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0" y="1968500"/>
            <a:ext cx="9766300" cy="292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2.2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充分的背景，让</a:t>
            </a:r>
            <a:r>
              <a:rPr lang="en-US" altLang="zh-CN"/>
              <a:t>AI</a:t>
            </a:r>
            <a:r>
              <a:rPr lang="zh-CN" altLang="en-US"/>
              <a:t>更加精准服务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63004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撰写一篇大模型发展趋势文章，聚焦生成式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在教育教学中的应用，包含实际场景和数据。背景：</a:t>
            </a:r>
            <a:r>
              <a:rPr lang="en-US" altLang="zh-CN" sz="2000">
                <a:latin typeface="宋体"/>
                <a:ea typeface="宋体"/>
              </a:rPr>
              <a:t>2025</a:t>
            </a:r>
            <a:r>
              <a:rPr lang="zh-CN" altLang="en-US" sz="2000">
                <a:latin typeface="宋体"/>
                <a:ea typeface="宋体"/>
              </a:rPr>
              <a:t>年初，各高校相继部署满血版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大模型</a:t>
            </a:r>
            <a:r>
              <a:rPr lang="en-US" altLang="zh-CN" sz="2000">
                <a:latin typeface="宋体"/>
                <a:ea typeface="宋体"/>
              </a:rPr>
              <a:t>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4055745"/>
            <a:ext cx="5476875" cy="22339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的推理能力固然卓越，但若缺乏充足的背景信息，即便是最先进的技术也难以发挥其效用。因此，为了使大模型能够高效完成任务，提供全面而精确的背景提示词至关重要，这包括但不限于相关的原始文件、数据资料、行业知识以及特定规则等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步骤一、提供背景信息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提示词公式：现有数据，目前定位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12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2080" y="2758758"/>
            <a:ext cx="5269230" cy="3289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2.2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充分的背景，让</a:t>
            </a:r>
            <a:r>
              <a:rPr lang="en-US" altLang="zh-CN"/>
              <a:t>AI</a:t>
            </a:r>
            <a:r>
              <a:rPr lang="zh-CN" altLang="en-US"/>
              <a:t>更加精准服务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93802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撰写一篇大模型发展趋势文章，聚焦生成式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在教育教学中的应用，包含实际场景和数据。背景：</a:t>
            </a:r>
            <a:r>
              <a:rPr lang="en-US" altLang="zh-CN" sz="2000">
                <a:latin typeface="宋体"/>
                <a:ea typeface="宋体"/>
              </a:rPr>
              <a:t>2025</a:t>
            </a:r>
            <a:r>
              <a:rPr lang="zh-CN" altLang="en-US" sz="2000">
                <a:latin typeface="宋体"/>
                <a:ea typeface="宋体"/>
              </a:rPr>
              <a:t>年初，各高校相继部署满血版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大模型。主要针对</a:t>
            </a:r>
            <a:r>
              <a:rPr lang="en-US" altLang="zh-CN" sz="2000">
                <a:latin typeface="宋体"/>
                <a:ea typeface="宋体"/>
              </a:rPr>
              <a:t>**</a:t>
            </a:r>
            <a:r>
              <a:rPr lang="zh-CN" altLang="en-US" sz="2000">
                <a:latin typeface="宋体"/>
                <a:ea typeface="宋体"/>
              </a:rPr>
              <a:t>学院的部署新闻</a:t>
            </a:r>
            <a:r>
              <a:rPr lang="en-US" altLang="zh-CN" sz="2000">
                <a:latin typeface="宋体"/>
                <a:ea typeface="宋体"/>
              </a:rPr>
              <a:t>[</a:t>
            </a:r>
            <a:r>
              <a:rPr lang="zh-CN" altLang="en-US" sz="2000">
                <a:latin typeface="宋体"/>
                <a:ea typeface="宋体"/>
              </a:rPr>
              <a:t>输入新闻文件</a:t>
            </a:r>
            <a:r>
              <a:rPr lang="en-US" altLang="zh-CN" sz="2000">
                <a:latin typeface="宋体"/>
                <a:ea typeface="宋体"/>
              </a:rPr>
              <a:t>]。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4404995"/>
            <a:ext cx="5476875" cy="22339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大型模型可能无法获取最新信息，这</a:t>
            </a:r>
            <a:r>
              <a:rPr lang="zh-CN" altLang="en-US" sz="2000">
                <a:latin typeface="宋体"/>
                <a:ea typeface="宋体"/>
              </a:rPr>
              <a:t>将导致它们直接拒绝回答或者基于过时的数据来推测答案。这种现象被称为大模型的</a:t>
            </a:r>
            <a:r>
              <a:rPr lang="en-US" altLang="zh-CN" sz="2000">
                <a:latin typeface="宋体"/>
                <a:ea typeface="宋体"/>
              </a:rPr>
              <a:t>“</a:t>
            </a:r>
            <a:r>
              <a:rPr lang="zh-CN" altLang="en-US" sz="2000">
                <a:latin typeface="宋体"/>
                <a:ea typeface="宋体"/>
              </a:rPr>
              <a:t>幻觉</a:t>
            </a:r>
            <a:r>
              <a:rPr lang="en-US" altLang="zh-CN" sz="2000">
                <a:latin typeface="宋体"/>
                <a:ea typeface="宋体"/>
              </a:rPr>
              <a:t>”</a:t>
            </a:r>
            <a:r>
              <a:rPr lang="zh-CN" altLang="en-US" sz="2000">
                <a:latin typeface="宋体"/>
                <a:ea typeface="宋体"/>
              </a:rPr>
              <a:t>。我们可以提供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所缺乏的背景知识，引导它避免无根据的猜测，而是依据我们提供的数据来生成回答，从而确保回答的准确性和可靠性。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步骤二、提供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不具备的知识背景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提示词公式：基于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数据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14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5095" y="2799715"/>
            <a:ext cx="5267960" cy="3237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2.2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充分的背景，让</a:t>
            </a:r>
            <a:r>
              <a:rPr lang="en-US" altLang="zh-CN"/>
              <a:t>AI</a:t>
            </a:r>
            <a:r>
              <a:rPr lang="zh-CN" altLang="en-US"/>
              <a:t>更加精准服务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93802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我是刚接触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的文科生，写一篇大模型发展趋势文章，聚焦生成式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在教育教学中的应用，包含实际场景和数据。背景：</a:t>
            </a:r>
            <a:r>
              <a:rPr lang="en-US" altLang="zh-CN" sz="2000">
                <a:latin typeface="宋体"/>
                <a:ea typeface="宋体"/>
              </a:rPr>
              <a:t>2025</a:t>
            </a:r>
            <a:r>
              <a:rPr lang="zh-CN" altLang="en-US" sz="2000">
                <a:latin typeface="宋体"/>
                <a:ea typeface="宋体"/>
              </a:rPr>
              <a:t>年初，各高校相继部署满血版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大模型。主要针对</a:t>
            </a:r>
            <a:r>
              <a:rPr lang="en-US" altLang="zh-CN" sz="2000">
                <a:latin typeface="宋体"/>
                <a:ea typeface="宋体"/>
              </a:rPr>
              <a:t>**</a:t>
            </a:r>
            <a:r>
              <a:rPr lang="zh-CN" altLang="en-US" sz="2000">
                <a:latin typeface="宋体"/>
                <a:ea typeface="宋体"/>
              </a:rPr>
              <a:t>学院的部署新闻</a:t>
            </a:r>
            <a:r>
              <a:rPr lang="en-US" altLang="zh-CN" sz="2000">
                <a:latin typeface="宋体"/>
                <a:ea typeface="宋体"/>
              </a:rPr>
              <a:t>[</a:t>
            </a:r>
            <a:r>
              <a:rPr lang="zh-CN" altLang="en-US" sz="2000">
                <a:latin typeface="宋体"/>
                <a:ea typeface="宋体"/>
              </a:rPr>
              <a:t>输入新闻文件</a:t>
            </a:r>
            <a:r>
              <a:rPr lang="en-US" altLang="zh-CN" sz="2000">
                <a:latin typeface="宋体"/>
                <a:ea typeface="宋体"/>
              </a:rPr>
              <a:t>]</a:t>
            </a:r>
            <a:r>
              <a:rPr lang="en-US" altLang="zh-CN" sz="2000">
                <a:latin typeface="宋体"/>
                <a:ea typeface="宋体"/>
              </a:rPr>
              <a:t>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4308475"/>
            <a:ext cx="5476875" cy="248539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通过向大模型明确传达我们的知识背景，使其能够更精确地调整其回复内容。例如，将背景设定为刚开始接触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的文科学生，那么大模型的回答将会更加通俗易懂，同时避免使用过多的技术术语。这样，我们就能确保得到的回答符合我们的背景知识</a:t>
            </a:r>
            <a:r>
              <a:rPr lang="zh-CN" altLang="en-US" sz="2000">
                <a:latin typeface="宋体"/>
                <a:ea typeface="宋体"/>
              </a:rPr>
              <a:t>且易于理解，从而提升沟通的效率和准确性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步骤三、主动给出自己的知识状态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提示词公式：我目前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了解程度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16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7795" y="2660015"/>
            <a:ext cx="5267960" cy="3599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2.3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合理的限制，使</a:t>
            </a:r>
            <a:r>
              <a:rPr lang="en-US" altLang="zh-CN"/>
              <a:t>AI</a:t>
            </a:r>
            <a:r>
              <a:rPr lang="zh-CN" altLang="en-US"/>
              <a:t>遵循规范路径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0" y="1930400"/>
            <a:ext cx="8763000" cy="299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2.3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sym typeface="+mn-ea"/>
              </a:rPr>
              <a:t>合理的限制，使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遵循规范路径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01473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写一个中国春节文化推广文案，必须包含的关键词为：传统、团圆、全球化。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3451860"/>
            <a:ext cx="5476875" cy="16922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从结果可以看出，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将这三个关键词自然地融合进去。目前全文分为三个关键词三个部分来写，如果我们想要文章结构按照时间顺序，那么则可以设置关键词。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步骤一、设置关键词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提示词公式：关键词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165" name="图片 15"/>
          <p:cNvPicPr>
            <a:picLocks noChangeAspect="1"/>
          </p:cNvPicPr>
          <p:nvPr/>
        </p:nvPicPr>
        <p:blipFill>
          <a:blip r:embed="rId1"/>
          <a:srcRect t="16318"/>
          <a:stretch>
            <a:fillRect/>
          </a:stretch>
        </p:blipFill>
        <p:spPr>
          <a:xfrm>
            <a:off x="6455093" y="2775585"/>
            <a:ext cx="5269865" cy="27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2.3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sym typeface="+mn-ea"/>
              </a:rPr>
              <a:t>合理的限制，使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遵循规范路径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32207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写一个中国春节文化推广文案，必须包含的关键词为：传统、团圆、全球化。结构为：</a:t>
            </a:r>
            <a:r>
              <a:rPr lang="en-US" altLang="zh-CN" sz="2000">
                <a:latin typeface="宋体"/>
                <a:ea typeface="宋体"/>
              </a:rPr>
              <a:t>“</a:t>
            </a:r>
            <a:r>
              <a:rPr lang="zh-CN" altLang="en-US" sz="2000">
                <a:latin typeface="宋体"/>
                <a:ea typeface="宋体"/>
              </a:rPr>
              <a:t>传统仪式－当代实践－未来想象</a:t>
            </a:r>
            <a:r>
              <a:rPr lang="en-US" altLang="zh-CN" sz="2000">
                <a:latin typeface="宋体"/>
                <a:ea typeface="宋体"/>
              </a:rPr>
              <a:t>”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en-US" altLang="zh-CN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3777615"/>
            <a:ext cx="5476875" cy="20828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zh-CN" altLang="en-US" sz="2000">
                <a:latin typeface="宋体"/>
                <a:ea typeface="宋体"/>
              </a:rPr>
              <a:t>在我们设置了新的结构后，文章从普通的总－分－总结构，改为更加新颖的时间结构。打破线性叙事，通过</a:t>
            </a:r>
            <a:r>
              <a:rPr lang="en-US" altLang="zh-CN" sz="2000">
                <a:latin typeface="宋体"/>
                <a:ea typeface="宋体"/>
              </a:rPr>
              <a:t>“</a:t>
            </a:r>
            <a:r>
              <a:rPr lang="zh-CN" altLang="en-US" sz="2000">
                <a:latin typeface="宋体"/>
                <a:ea typeface="宋体"/>
              </a:rPr>
              <a:t>传统仪式－当代实践－未来想象</a:t>
            </a:r>
            <a:r>
              <a:rPr lang="en-US" altLang="zh-CN" sz="2000">
                <a:latin typeface="宋体"/>
                <a:ea typeface="宋体"/>
              </a:rPr>
              <a:t>”</a:t>
            </a:r>
            <a:r>
              <a:rPr lang="zh-CN" altLang="en-US" sz="2000">
                <a:latin typeface="宋体"/>
                <a:ea typeface="宋体"/>
              </a:rPr>
              <a:t>的交织，凸显文化延续性。除此外，针对推广文案，我们需要一个号召性强的结尾。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步骤二、设置结构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提示词公式：结构为：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166" name="图片 16"/>
          <p:cNvPicPr>
            <a:picLocks noChangeAspect="1"/>
          </p:cNvPicPr>
          <p:nvPr/>
        </p:nvPicPr>
        <p:blipFill>
          <a:blip r:embed="rId1"/>
          <a:srcRect t="18404"/>
          <a:stretch>
            <a:fillRect/>
          </a:stretch>
        </p:blipFill>
        <p:spPr>
          <a:xfrm>
            <a:off x="6466523" y="2771775"/>
            <a:ext cx="5272405" cy="31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2.3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sym typeface="+mn-ea"/>
              </a:rPr>
              <a:t>合理的限制，使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遵循规范路径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163004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写一个中国春节文化推广文案，必须包含的关键词为：传统、团圆、全球化。结构为：</a:t>
            </a:r>
            <a:r>
              <a:rPr lang="en-US" altLang="zh-CN" sz="2000">
                <a:latin typeface="宋体"/>
                <a:ea typeface="宋体"/>
              </a:rPr>
              <a:t>“</a:t>
            </a:r>
            <a:r>
              <a:rPr lang="zh-CN" altLang="en-US" sz="2000">
                <a:latin typeface="宋体"/>
                <a:ea typeface="宋体"/>
              </a:rPr>
              <a:t>传统仪式－当代实践－未来想象</a:t>
            </a:r>
            <a:r>
              <a:rPr lang="en-US" altLang="zh-CN" sz="2000">
                <a:latin typeface="宋体"/>
                <a:ea typeface="宋体"/>
              </a:rPr>
              <a:t>”</a:t>
            </a:r>
            <a:r>
              <a:rPr lang="zh-CN" altLang="en-US" sz="2000">
                <a:latin typeface="宋体"/>
                <a:ea typeface="宋体"/>
              </a:rPr>
              <a:t>。以号召用语结尾。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4091305"/>
            <a:ext cx="5476875" cy="20828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</a:t>
            </a:r>
            <a:r>
              <a:rPr lang="en-US" altLang="zh-CN" sz="2000">
                <a:latin typeface="宋体"/>
                <a:ea typeface="宋体"/>
              </a:rPr>
              <a:t>DeepSeek-R1</a:t>
            </a:r>
            <a:r>
              <a:rPr lang="zh-CN" altLang="en-US" sz="2000">
                <a:latin typeface="宋体"/>
                <a:ea typeface="宋体"/>
              </a:rPr>
              <a:t>会考虑到结尾的号召用语要激励人心，呼吁共同参与和传承，可能需要用诗意的语言，结合传统和未来的元素。因此按照此方法，可以生成一个更具号召力，更新颖的推广文案。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步骤三、设置结尾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用语结尾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17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3028" y="2629535"/>
            <a:ext cx="5271135" cy="3326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问道解惑</a:t>
            </a:r>
            <a:r>
              <a:rPr lang="en-US" altLang="zh-CN"/>
              <a:t>——</a:t>
            </a:r>
            <a:r>
              <a:rPr lang="zh-CN" altLang="en-US"/>
              <a:t>春节</a:t>
            </a:r>
            <a:endParaRPr lang="zh-CN" altLang="en-US"/>
          </a:p>
        </p:txBody>
      </p:sp>
      <p:pic>
        <p:nvPicPr>
          <p:cNvPr id="228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5055" y="1363345"/>
            <a:ext cx="5895340" cy="33267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表格 2"/>
          <p:cNvGraphicFramePr/>
          <p:nvPr/>
        </p:nvGraphicFramePr>
        <p:xfrm>
          <a:off x="986790" y="4819015"/>
          <a:ext cx="10186035" cy="1515745"/>
        </p:xfrm>
        <a:graphic>
          <a:graphicData uri="http://schemas.openxmlformats.org/drawingml/2006/table">
            <a:tbl>
              <a:tblPr/>
              <a:tblGrid>
                <a:gridCol w="996950"/>
                <a:gridCol w="9189085"/>
              </a:tblGrid>
              <a:tr h="38163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/>
                          <a:ea typeface="微软雅黑"/>
                        </a:rPr>
                        <a:t>序号</a:t>
                      </a:r>
                      <a:endParaRPr lang="zh-CN" sz="16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/>
                          <a:ea typeface="微软雅黑"/>
                        </a:rPr>
                        <a:t>问道解惑</a:t>
                      </a:r>
                      <a:endParaRPr lang="zh-CN" sz="16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36893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 Regular" panose="02020503050405090304"/>
                          <a:ea typeface="微软雅黑"/>
                        </a:rPr>
                        <a:t>1</a:t>
                      </a:r>
                      <a:endParaRPr lang="en-US" altLang="zh-CN" sz="16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/>
                          <a:ea typeface="宋体"/>
                        </a:rPr>
                        <a:t>请介绍中国春节的历史和文化意义。</a:t>
                      </a:r>
                      <a:endParaRPr lang="zh-CN" sz="16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90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 Regular" panose="02020503050405090304"/>
                          <a:ea typeface="微软雅黑"/>
                        </a:rPr>
                        <a:t>2</a:t>
                      </a:r>
                      <a:endParaRPr lang="en-US" altLang="zh-CN" sz="16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/>
                          <a:ea typeface="宋体"/>
                        </a:rPr>
                        <a:t>提出一系列引导性问题，通过与学生交互深入分析案例中值得我们学习的元素。</a:t>
                      </a:r>
                      <a:endParaRPr lang="zh-CN" sz="16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27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 Regular" panose="02020503050405090304"/>
                          <a:ea typeface="微软雅黑"/>
                        </a:rPr>
                        <a:t>3</a:t>
                      </a:r>
                      <a:endParaRPr lang="en-US" altLang="zh-CN" sz="16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/>
                          <a:ea typeface="宋体"/>
                        </a:rPr>
                        <a:t>总结学生的讨论结果，进一步深化思政内涵，并引导学生思考如何传承传统文化。</a:t>
                      </a:r>
                      <a:endParaRPr lang="zh-CN" sz="16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学习图谱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355857" y="3402244"/>
            <a:ext cx="2771413" cy="722701"/>
          </a:xfrm>
          <a:prstGeom prst="roundRect">
            <a:avLst>
              <a:gd name="adj" fmla="val 50000"/>
            </a:avLst>
          </a:prstGeom>
          <a:solidFill>
            <a:srgbClr val="467CB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+mn-ea"/>
                <a:cs typeface="+mn-ea"/>
              </a:rPr>
              <a:t>第三章</a:t>
            </a:r>
            <a:r>
              <a:rPr lang="en-US" altLang="zh-CN" sz="1400" b="1">
                <a:latin typeface="+mn-ea"/>
                <a:cs typeface="+mn-ea"/>
              </a:rPr>
              <a:t> </a:t>
            </a:r>
            <a:r>
              <a:rPr lang="zh-CN" altLang="en-US" sz="1400" b="1">
                <a:latin typeface="+mn-ea"/>
                <a:cs typeface="+mn-ea"/>
              </a:rPr>
              <a:t>提示词工程</a:t>
            </a:r>
            <a:r>
              <a:rPr lang="en-US" altLang="zh-CN" sz="1400" b="1">
                <a:latin typeface="+mn-ea"/>
                <a:cs typeface="+mn-ea"/>
              </a:rPr>
              <a:t>：</a:t>
            </a:r>
            <a:endParaRPr lang="en-US" altLang="zh-CN" sz="1400" b="1">
              <a:latin typeface="+mn-ea"/>
              <a:cs typeface="+mn-ea"/>
            </a:endParaRPr>
          </a:p>
          <a:p>
            <a:pPr algn="ctr"/>
            <a:r>
              <a:rPr lang="zh-CN" altLang="en-US" sz="1400" b="1">
                <a:latin typeface="+mn-ea"/>
                <a:cs typeface="+mn-ea"/>
              </a:rPr>
              <a:t>解锁</a:t>
            </a:r>
            <a:r>
              <a:rPr lang="en-US" altLang="zh-CN" sz="1400" b="1">
                <a:latin typeface="+mn-ea"/>
                <a:cs typeface="+mn-ea"/>
              </a:rPr>
              <a:t>AI</a:t>
            </a:r>
            <a:r>
              <a:rPr lang="zh-CN" altLang="en-US" sz="1400" b="1">
                <a:latin typeface="+mn-ea"/>
                <a:cs typeface="+mn-ea"/>
              </a:rPr>
              <a:t>高效交互密码</a:t>
            </a:r>
            <a:endParaRPr lang="zh-CN" altLang="en-US" sz="1400" b="1"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0267" y="4208774"/>
            <a:ext cx="3088309" cy="366431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</a:rPr>
              <a:t>任务</a:t>
            </a:r>
            <a:r>
              <a:rPr lang="en-US" altLang="zh-CN" sz="1200" b="1">
                <a:solidFill>
                  <a:schemeClr val="tx1"/>
                </a:solidFill>
              </a:rPr>
              <a:t>3.1 </a:t>
            </a:r>
            <a:r>
              <a:rPr lang="zh-CN" altLang="en-US" sz="1200" b="1">
                <a:solidFill>
                  <a:schemeClr val="tx1"/>
                </a:solidFill>
              </a:rPr>
              <a:t>掌握生成模型提示词技巧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99632" y="4575205"/>
            <a:ext cx="3088309" cy="366431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</a:rPr>
              <a:t>任务</a:t>
            </a:r>
            <a:r>
              <a:rPr lang="en-US" altLang="zh-CN" sz="1200" b="1">
                <a:solidFill>
                  <a:schemeClr val="tx1"/>
                </a:solidFill>
              </a:rPr>
              <a:t>3.2 </a:t>
            </a:r>
            <a:r>
              <a:rPr lang="zh-CN" altLang="en-US" sz="1200" b="1">
                <a:solidFill>
                  <a:schemeClr val="tx1"/>
                </a:solidFill>
              </a:rPr>
              <a:t>掌握推理模型提示词技巧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99632" y="4941636"/>
            <a:ext cx="3088309" cy="366431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</a:rPr>
              <a:t>任务</a:t>
            </a:r>
            <a:r>
              <a:rPr lang="en-US" altLang="zh-CN" sz="1200" b="1">
                <a:solidFill>
                  <a:schemeClr val="tx1"/>
                </a:solidFill>
              </a:rPr>
              <a:t>3.3 </a:t>
            </a:r>
            <a:r>
              <a:rPr lang="zh-CN" altLang="en-US" sz="1200" b="1">
                <a:solidFill>
                  <a:schemeClr val="tx1"/>
                </a:solidFill>
              </a:rPr>
              <a:t>掌握提示词工程技巧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42011" y="2090840"/>
            <a:ext cx="1008479" cy="366431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知识目标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42011" y="3581967"/>
            <a:ext cx="1008479" cy="366431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能力目标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42011" y="4931475"/>
            <a:ext cx="1008479" cy="366431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素养目标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04220" y="2266117"/>
            <a:ext cx="3167057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掌握推理模型提示词构建方法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8" name="肘形连接符 17"/>
          <p:cNvCxnSpPr/>
          <p:nvPr/>
        </p:nvCxnSpPr>
        <p:spPr>
          <a:xfrm flipV="1">
            <a:off x="5750560" y="1790700"/>
            <a:ext cx="353695" cy="483870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104220" y="1959382"/>
            <a:ext cx="2800626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掌握生成模型提示词构建方法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04220" y="2572853"/>
            <a:ext cx="3560796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掌握提示词工程构建方法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04220" y="1652647"/>
            <a:ext cx="3295975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掌握大模型提示词的基本概念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3" name="肘形连接符 22"/>
          <p:cNvCxnSpPr/>
          <p:nvPr/>
        </p:nvCxnSpPr>
        <p:spPr>
          <a:xfrm>
            <a:off x="5751125" y="2273297"/>
            <a:ext cx="353730" cy="436288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>
            <a:off x="5751125" y="2273297"/>
            <a:ext cx="353730" cy="129553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/>
        </p:nvCxnSpPr>
        <p:spPr>
          <a:xfrm flipV="1">
            <a:off x="5751125" y="2096115"/>
            <a:ext cx="353730" cy="177182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104220" y="3782647"/>
            <a:ext cx="3167057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能够借助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工具应用于不同的场景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04220" y="3475911"/>
            <a:ext cx="3167057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能够分析和评估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04220" y="4089382"/>
            <a:ext cx="3088309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能够利用工程化提示词解决各类问题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04220" y="3169176"/>
            <a:ext cx="2838094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能够设计和优化提示词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31" name="肘形连接符 30"/>
          <p:cNvCxnSpPr/>
          <p:nvPr/>
        </p:nvCxnSpPr>
        <p:spPr>
          <a:xfrm>
            <a:off x="5756205" y="3754899"/>
            <a:ext cx="353730" cy="154955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肘形连接符 31"/>
          <p:cNvCxnSpPr/>
          <p:nvPr/>
        </p:nvCxnSpPr>
        <p:spPr>
          <a:xfrm flipV="1">
            <a:off x="5756205" y="3296384"/>
            <a:ext cx="353730" cy="458515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肘形连接符 32"/>
          <p:cNvCxnSpPr/>
          <p:nvPr/>
        </p:nvCxnSpPr>
        <p:spPr>
          <a:xfrm flipV="1">
            <a:off x="5756205" y="3603119"/>
            <a:ext cx="353730" cy="151780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>
            <a:off x="5756205" y="3754899"/>
            <a:ext cx="353730" cy="461690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6109300" y="4977834"/>
            <a:ext cx="3391234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保持理性，培养独立思考和批判性思维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09300" y="4671099"/>
            <a:ext cx="3546824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培养沟通能力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理解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技术并可以向其他人解释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109300" y="5284570"/>
            <a:ext cx="4089168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培养学习意识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持续学习最新的提示词工程知识和技能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0" name="肘形连接符 39"/>
          <p:cNvCxnSpPr/>
          <p:nvPr/>
        </p:nvCxnSpPr>
        <p:spPr>
          <a:xfrm flipV="1">
            <a:off x="5761285" y="4808467"/>
            <a:ext cx="358810" cy="306100"/>
          </a:xfrm>
          <a:prstGeom prst="bentConnector3">
            <a:avLst>
              <a:gd name="adj1" fmla="val 50088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肘形连接符 40"/>
          <p:cNvCxnSpPr/>
          <p:nvPr/>
        </p:nvCxnSpPr>
        <p:spPr>
          <a:xfrm>
            <a:off x="5761285" y="5114567"/>
            <a:ext cx="358810" cy="635"/>
          </a:xfrm>
          <a:prstGeom prst="bentConnector3">
            <a:avLst>
              <a:gd name="adj1" fmla="val 50088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肘形连接符 41"/>
          <p:cNvCxnSpPr/>
          <p:nvPr/>
        </p:nvCxnSpPr>
        <p:spPr>
          <a:xfrm>
            <a:off x="5761285" y="5114567"/>
            <a:ext cx="358810" cy="307370"/>
          </a:xfrm>
          <a:prstGeom prst="bentConnector3">
            <a:avLst>
              <a:gd name="adj1" fmla="val 50088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肘形连接符 42"/>
          <p:cNvCxnSpPr>
            <a:stCxn id="4" idx="3"/>
            <a:endCxn id="15" idx="1"/>
          </p:cNvCxnSpPr>
          <p:nvPr/>
        </p:nvCxnSpPr>
        <p:spPr>
          <a:xfrm>
            <a:off x="4127270" y="3763595"/>
            <a:ext cx="614741" cy="1905"/>
          </a:xfrm>
          <a:prstGeom prst="bent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肘形连接符 43"/>
          <p:cNvCxnSpPr>
            <a:stCxn id="4" idx="3"/>
            <a:endCxn id="14" idx="1"/>
          </p:cNvCxnSpPr>
          <p:nvPr/>
        </p:nvCxnSpPr>
        <p:spPr>
          <a:xfrm flipV="1">
            <a:off x="4127270" y="2274373"/>
            <a:ext cx="614741" cy="1489222"/>
          </a:xfrm>
          <a:prstGeom prst="bent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肘形连接符 44"/>
          <p:cNvCxnSpPr>
            <a:stCxn id="4" idx="3"/>
            <a:endCxn id="16" idx="1"/>
          </p:cNvCxnSpPr>
          <p:nvPr/>
        </p:nvCxnSpPr>
        <p:spPr>
          <a:xfrm>
            <a:off x="4127270" y="3763595"/>
            <a:ext cx="614741" cy="1351413"/>
          </a:xfrm>
          <a:prstGeom prst="bent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</a:t>
            </a:r>
            <a:r>
              <a:rPr lang="en-US" altLang="zh-CN"/>
              <a:t>2 </a:t>
            </a:r>
            <a:r>
              <a:rPr lang="zh-CN" altLang="en-US"/>
              <a:t>任务拓展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830705" y="4431665"/>
          <a:ext cx="8743950" cy="2138680"/>
        </p:xfrm>
        <a:graphic>
          <a:graphicData uri="http://schemas.openxmlformats.org/drawingml/2006/table">
            <a:tbl>
              <a:tblPr/>
              <a:tblGrid>
                <a:gridCol w="738505"/>
                <a:gridCol w="2657475"/>
                <a:gridCol w="3161665"/>
                <a:gridCol w="2186305"/>
              </a:tblGrid>
              <a:tr h="43624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序号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知识点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技能点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智能体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1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明确目标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精准需求拆解能力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 </a:t>
                      </a:r>
                      <a:endParaRPr lang="en-US" altLang="zh-CN" sz="2000">
                        <a:latin typeface="Times New Roman Regular" panose="02020503050405090304"/>
                        <a:ea typeface="宋体"/>
                      </a:endParaRPr>
                    </a:p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65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2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背景信息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背景信息嵌入和用户适配性优化能力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022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3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约束条件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结构化输出控制能力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8710295" y="5024755"/>
            <a:ext cx="1511300" cy="13563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评测智能体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233" name="图片 1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35" y="1471930"/>
            <a:ext cx="8162290" cy="283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3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455" y="4142105"/>
            <a:ext cx="4669155" cy="261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" y="1403350"/>
            <a:ext cx="5269230" cy="2506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</a:t>
            </a:r>
            <a:r>
              <a:rPr lang="en-US" altLang="zh-CN"/>
              <a:t>3</a:t>
            </a:r>
            <a:r>
              <a:rPr lang="zh-CN" altLang="en-US"/>
              <a:t> 掌握提示词工程技巧</a:t>
            </a:r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987063" y="1403377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000"/>
              <a:t>提示词工程</a:t>
            </a:r>
            <a:endParaRPr lang="zh-CN" altLang="en-US" sz="2000"/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911498" y="5123842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sz="200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114063" y="3905277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000"/>
              <a:t>Markdown</a:t>
            </a:r>
            <a:r>
              <a:rPr lang="zh-CN" altLang="en-US" sz="2000"/>
              <a:t>语言</a:t>
            </a:r>
            <a:endParaRPr lang="zh-CN" altLang="en-US" sz="2000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6195060" y="1403350"/>
            <a:ext cx="5828665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000"/>
              <a:t>Markdown</a:t>
            </a:r>
            <a:r>
              <a:rPr lang="zh-CN" altLang="en-US" sz="2000"/>
              <a:t>语法</a:t>
            </a:r>
            <a:endParaRPr lang="zh-CN" altLang="en-US" sz="2000"/>
          </a:p>
        </p:txBody>
      </p:sp>
      <p:graphicFrame>
        <p:nvGraphicFramePr>
          <p:cNvPr id="6" name="表格 5"/>
          <p:cNvGraphicFramePr/>
          <p:nvPr/>
        </p:nvGraphicFramePr>
        <p:xfrm>
          <a:off x="6340158" y="1898650"/>
          <a:ext cx="5133975" cy="4434840"/>
        </p:xfrm>
        <a:graphic>
          <a:graphicData uri="http://schemas.openxmlformats.org/drawingml/2006/table">
            <a:tbl>
              <a:tblPr/>
              <a:tblGrid>
                <a:gridCol w="1132205"/>
                <a:gridCol w="1041400"/>
                <a:gridCol w="2960370"/>
              </a:tblGrid>
              <a:tr h="387985"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核心功能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内容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表示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362585">
                <a:tc rowSpan="4"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文本结构化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标题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#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一级标题；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##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二级标题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列表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1. 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第一行</a:t>
                      </a:r>
                      <a:r>
                        <a:rPr lang="zh-CN" altLang="en-US" sz="1800">
                          <a:latin typeface="Times New Roman Regular" panose="02020503050405090304"/>
                          <a:ea typeface="宋体"/>
                        </a:rPr>
                        <a:t> 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2.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第二行；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*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第一行 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*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第二行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18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引用块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&gt;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引用块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5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段落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空行分隔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185">
                <a:tc rowSpan="2"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格式化文本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粗体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**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文本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**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48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斜体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*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文本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*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585">
                <a:tc rowSpan="2"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链接与媒体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超链接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[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标题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](url)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512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图片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![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描述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](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图片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url)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385">
                <a:tc rowSpan="2"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代码处理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代码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`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代码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`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58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代码块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```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语言名 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+ 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代码内容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```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750"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表格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表格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just" fontAlgn="auto" latinLnBrk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|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列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1|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列</a:t>
                      </a: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2|</a:t>
                      </a:r>
                      <a:endParaRPr lang="en-US" altLang="zh-CN" sz="18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3.1</a:t>
            </a:r>
            <a:r>
              <a:rPr lang="zh-CN" altLang="en-US">
                <a:sym typeface="+mn-ea"/>
              </a:rPr>
              <a:t> </a:t>
            </a:r>
            <a:r>
              <a:rPr lang="en-US" altLang="zh-CN"/>
              <a:t>RTGO</a:t>
            </a:r>
            <a:r>
              <a:rPr lang="zh-CN" altLang="en-US"/>
              <a:t>框架</a:t>
            </a:r>
            <a:endParaRPr lang="zh-CN" altLang="en-US"/>
          </a:p>
        </p:txBody>
      </p:sp>
      <p:pic>
        <p:nvPicPr>
          <p:cNvPr id="4" name="图片 3" descr="截屏2025-06-28 21.20.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935" y="4210050"/>
            <a:ext cx="8366760" cy="2122805"/>
          </a:xfrm>
          <a:prstGeom prst="rect">
            <a:avLst/>
          </a:prstGeom>
        </p:spPr>
      </p:pic>
      <p:pic>
        <p:nvPicPr>
          <p:cNvPr id="170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95" y="1432560"/>
            <a:ext cx="6633210" cy="2513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052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3.1</a:t>
            </a:r>
            <a:r>
              <a:rPr lang="zh-CN" altLang="en-US">
                <a:sym typeface="+mn-ea"/>
              </a:rPr>
              <a:t> </a:t>
            </a:r>
            <a:r>
              <a:rPr lang="en-US">
                <a:sym typeface="+mn-ea"/>
              </a:rPr>
              <a:t>RTGO</a:t>
            </a:r>
            <a:r>
              <a:rPr lang="zh-CN" altLang="en-US">
                <a:sym typeface="+mn-ea"/>
              </a:rPr>
              <a:t>框架</a:t>
            </a: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378460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**_Role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_</a:t>
            </a:r>
            <a:r>
              <a:rPr lang="zh-CN" altLang="en-US" sz="2000">
                <a:latin typeface="宋体"/>
                <a:ea typeface="宋体"/>
              </a:rPr>
              <a:t>请你扮演拥有十年英语教学经验的口语对话老师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**_Task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_</a:t>
            </a:r>
            <a:r>
              <a:rPr lang="zh-CN" altLang="en-US" sz="2000">
                <a:latin typeface="宋体"/>
                <a:ea typeface="宋体"/>
              </a:rPr>
              <a:t>帮我进行口语对话训练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**_Goal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_</a:t>
            </a:r>
            <a:r>
              <a:rPr lang="zh-CN" altLang="en-US" sz="2000">
                <a:latin typeface="宋体"/>
                <a:ea typeface="宋体"/>
              </a:rPr>
              <a:t>训练的目的是三个月以后的口语考试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_</a:t>
            </a:r>
            <a:r>
              <a:rPr lang="zh-CN" altLang="en-US" sz="2000">
                <a:latin typeface="宋体"/>
                <a:ea typeface="宋体"/>
              </a:rPr>
              <a:t>我需要以高分通过考试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**_Objective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_</a:t>
            </a:r>
            <a:r>
              <a:rPr lang="zh-CN" altLang="en-US" sz="2000">
                <a:latin typeface="宋体"/>
                <a:ea typeface="宋体"/>
              </a:rPr>
              <a:t>对话的时候，注意要分析和指出我输入内容的问题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_</a:t>
            </a:r>
            <a:r>
              <a:rPr lang="zh-CN" altLang="en-US" sz="2000">
                <a:latin typeface="宋体"/>
                <a:ea typeface="宋体"/>
              </a:rPr>
              <a:t>同时对自己的输出内容重点词汇标注并解析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Role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（角色）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+Task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（任务）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+Goal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（目标）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+Objective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（具体操作要求）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190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1175" y="2721610"/>
            <a:ext cx="4528185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3.2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BROKE</a:t>
            </a:r>
            <a:r>
              <a:rPr lang="zh-CN" altLang="en-US"/>
              <a:t>框架</a:t>
            </a:r>
            <a:endParaRPr lang="zh-CN" altLang="en-US"/>
          </a:p>
        </p:txBody>
      </p:sp>
      <p:pic>
        <p:nvPicPr>
          <p:cNvPr id="171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9915" y="1321435"/>
            <a:ext cx="6146800" cy="282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0" y="4008755"/>
            <a:ext cx="10769600" cy="2451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21576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3.2</a:t>
            </a:r>
            <a:r>
              <a:rPr lang="zh-CN" altLang="en-US">
                <a:sym typeface="+mn-ea"/>
              </a:rPr>
              <a:t> </a:t>
            </a:r>
            <a:r>
              <a:rPr lang="en-US">
                <a:sym typeface="+mn-ea"/>
              </a:rPr>
              <a:t>BROKE</a:t>
            </a:r>
            <a:r>
              <a:rPr lang="zh-CN" altLang="en-US">
                <a:sym typeface="+mn-ea"/>
              </a:rPr>
              <a:t>框架</a:t>
            </a: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439991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en-US" altLang="zh-CN" sz="2000" b="1">
                <a:solidFill>
                  <a:schemeClr val="accent2"/>
                </a:solidFill>
                <a:latin typeface="宋体"/>
                <a:ea typeface="宋体"/>
              </a:rPr>
              <a:t>：</a:t>
            </a:r>
            <a:endParaRPr lang="en-US" altLang="zh-CN" sz="2000" b="1">
              <a:solidFill>
                <a:schemeClr val="accent2"/>
              </a:solidFill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**_Background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我是名身高</a:t>
            </a:r>
            <a:r>
              <a:rPr lang="en-US" altLang="zh-CN" sz="2000">
                <a:latin typeface="宋体"/>
                <a:ea typeface="宋体"/>
              </a:rPr>
              <a:t>160</a:t>
            </a:r>
            <a:r>
              <a:rPr lang="zh-CN" altLang="en-US" sz="2000">
                <a:latin typeface="宋体"/>
                <a:ea typeface="宋体"/>
              </a:rPr>
              <a:t>厘米，体重</a:t>
            </a:r>
            <a:r>
              <a:rPr lang="en-US" altLang="zh-CN" sz="2000">
                <a:latin typeface="宋体"/>
                <a:ea typeface="宋体"/>
              </a:rPr>
              <a:t>130</a:t>
            </a:r>
            <a:r>
              <a:rPr lang="zh-CN" altLang="en-US" sz="2000">
                <a:latin typeface="宋体"/>
                <a:ea typeface="宋体"/>
              </a:rPr>
              <a:t>斤的大学学生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只有晚上有时间运动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学校内有免费的运动场所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**_Role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 _</a:t>
            </a:r>
            <a:r>
              <a:rPr lang="zh-CN" altLang="en-US" sz="2000">
                <a:latin typeface="宋体"/>
                <a:ea typeface="宋体"/>
              </a:rPr>
              <a:t>假设你是一名经验丰富的假设你很专家，能提供实用的建议和指导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**_Objectives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_</a:t>
            </a:r>
            <a:r>
              <a:rPr lang="zh-CN" altLang="en-US" sz="2000">
                <a:latin typeface="宋体"/>
                <a:ea typeface="宋体"/>
              </a:rPr>
              <a:t>通过健身，实现瘦身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**_Key Results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完成至少</a:t>
            </a:r>
            <a:r>
              <a:rPr lang="en-US" altLang="zh-CN" sz="2000">
                <a:latin typeface="宋体"/>
                <a:ea typeface="宋体"/>
              </a:rPr>
              <a:t> 5 </a:t>
            </a:r>
            <a:r>
              <a:rPr lang="zh-CN" altLang="en-US" sz="2000">
                <a:latin typeface="宋体"/>
                <a:ea typeface="宋体"/>
              </a:rPr>
              <a:t>个不同类型的健身项目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每个项目后都能获得专业的反馈和建议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**_Evolve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每个月评估一次身体状况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调整健身计划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Background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（背景）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+Role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（角色）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+Objective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（目标）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+Key Results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（关键结果）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+Evolution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（演化）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35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4143" y="2692718"/>
            <a:ext cx="5269865" cy="370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3.3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ALIGN</a:t>
            </a:r>
            <a:r>
              <a:rPr lang="zh-CN" altLang="en-US"/>
              <a:t>框架</a:t>
            </a:r>
            <a:endParaRPr lang="zh-CN" altLang="en-US"/>
          </a:p>
        </p:txBody>
      </p:sp>
      <p:pic>
        <p:nvPicPr>
          <p:cNvPr id="172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995" y="1211580"/>
            <a:ext cx="6279515" cy="299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0" y="4138295"/>
            <a:ext cx="10680700" cy="233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370955" y="2266315"/>
            <a:ext cx="5476875" cy="421576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</a:t>
            </a:r>
            <a:r>
              <a:rPr lang="en-US" altLang="zh-CN">
                <a:sym typeface="+mn-ea"/>
              </a:rPr>
              <a:t>3.2</a:t>
            </a:r>
            <a:r>
              <a:rPr lang="zh-CN" altLang="en-US">
                <a:sym typeface="+mn-ea"/>
              </a:rPr>
              <a:t> </a:t>
            </a:r>
            <a:r>
              <a:rPr lang="en-US">
                <a:sym typeface="+mn-ea"/>
              </a:rPr>
              <a:t>ALIGN</a:t>
            </a:r>
            <a:r>
              <a:rPr lang="zh-CN" altLang="en-US">
                <a:sym typeface="+mn-ea"/>
              </a:rPr>
              <a:t>框架</a:t>
            </a: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350" y="2266315"/>
            <a:ext cx="5476875" cy="439991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en-US" altLang="zh-CN" sz="2000" b="1">
                <a:solidFill>
                  <a:schemeClr val="accent2"/>
                </a:solidFill>
                <a:latin typeface="宋体"/>
                <a:ea typeface="宋体"/>
              </a:rPr>
              <a:t>：</a:t>
            </a:r>
            <a:endParaRPr lang="en-US" altLang="zh-CN" sz="2000" b="1">
              <a:solidFill>
                <a:schemeClr val="accent2"/>
              </a:solidFill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**_Aim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_</a:t>
            </a:r>
            <a:r>
              <a:rPr lang="zh-CN" altLang="en-US" sz="2000">
                <a:latin typeface="宋体"/>
                <a:ea typeface="宋体"/>
              </a:rPr>
              <a:t>写一篇奶茶店的发展趋势分析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**_Level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分析深度要达到专业投资者水平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**_Input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我会提供需要分析的典型奶茶店名称，霸王茶姬、茶救星球、一点点、</a:t>
            </a:r>
            <a:r>
              <a:rPr lang="en-US" altLang="zh-CN" sz="2000">
                <a:latin typeface="宋体"/>
                <a:ea typeface="宋体"/>
              </a:rPr>
              <a:t>CoCo</a:t>
            </a:r>
            <a:r>
              <a:rPr lang="zh-CN" altLang="en-US" sz="2000">
                <a:latin typeface="宋体"/>
                <a:ea typeface="宋体"/>
              </a:rPr>
              <a:t>、茶颜悦色、古茗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**_Guidelines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分析需要遵循标准的发展分析框架，包括风格、发展趋势、盈利能力、运营效率四个维度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**_Novelty</a:t>
            </a:r>
            <a:r>
              <a:rPr lang="zh-CN" altLang="en-US" sz="2000">
                <a:latin typeface="宋体"/>
                <a:ea typeface="宋体"/>
              </a:rPr>
              <a:t>：</a:t>
            </a:r>
            <a:r>
              <a:rPr lang="en-US" altLang="zh-CN" sz="2000">
                <a:latin typeface="宋体"/>
                <a:ea typeface="宋体"/>
              </a:rPr>
              <a:t>_** </a:t>
            </a:r>
            <a:endParaRPr lang="en-US" altLang="zh-CN" sz="2000">
              <a:latin typeface="宋体"/>
              <a:ea typeface="宋体"/>
            </a:endParaRPr>
          </a:p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_</a:t>
            </a:r>
            <a:r>
              <a:rPr lang="zh-CN" altLang="en-US" sz="2000">
                <a:latin typeface="宋体"/>
                <a:ea typeface="宋体"/>
              </a:rPr>
              <a:t>在分析中加入导致不同地区奶茶店风格差异的原因，提出独到的见解</a:t>
            </a:r>
            <a:r>
              <a:rPr lang="en-US" altLang="zh-CN" sz="2000">
                <a:latin typeface="宋体"/>
                <a:ea typeface="宋体"/>
              </a:rPr>
              <a:t>_</a:t>
            </a:r>
            <a:endParaRPr lang="en-US" altLang="zh-CN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332865"/>
            <a:ext cx="1097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提示词公式：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Aim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（目标）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+Level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（级别）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+Input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（输入）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+Guidelines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（指导原则）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+Novelty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（新颖性）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61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5095" y="2671128"/>
            <a:ext cx="5267960" cy="37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</a:t>
            </a:r>
            <a:r>
              <a:rPr lang="en-US" altLang="zh-CN"/>
              <a:t>3 </a:t>
            </a:r>
            <a:r>
              <a:rPr lang="zh-CN" altLang="en-US"/>
              <a:t>任务拓展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830705" y="4431665"/>
          <a:ext cx="8743950" cy="2138680"/>
        </p:xfrm>
        <a:graphic>
          <a:graphicData uri="http://schemas.openxmlformats.org/drawingml/2006/table">
            <a:tbl>
              <a:tblPr/>
              <a:tblGrid>
                <a:gridCol w="738505"/>
                <a:gridCol w="2657475"/>
                <a:gridCol w="3161665"/>
                <a:gridCol w="2186305"/>
              </a:tblGrid>
              <a:tr h="43624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序号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知识点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技能点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/>
                          <a:ea typeface="微软雅黑"/>
                        </a:rPr>
                        <a:t>智能体</a:t>
                      </a:r>
                      <a:endParaRPr lang="zh-CN" sz="20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1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RTGO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框架的构成要素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需求拆解与重构能力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宋体"/>
                        </a:rPr>
                        <a:t> </a:t>
                      </a:r>
                      <a:endParaRPr lang="en-US" altLang="zh-CN" sz="2000">
                        <a:latin typeface="Times New Roman Regular" panose="02020503050405090304"/>
                        <a:ea typeface="宋体"/>
                      </a:endParaRPr>
                    </a:p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65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2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BROKE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框架的构成要素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动态演化能力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022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 Regular" panose="02020503050405090304"/>
                          <a:ea typeface="微软雅黑"/>
                        </a:rPr>
                        <a:t>3</a:t>
                      </a:r>
                      <a:endParaRPr lang="en-US" altLang="zh-CN" sz="2000">
                        <a:latin typeface="Times New Roman Regular" panose="02020503050405090304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Times New Roman Regular" panose="02020503050405090304"/>
                          <a:ea typeface="宋体"/>
                        </a:rPr>
                        <a:t>ALIGN</a:t>
                      </a:r>
                      <a:r>
                        <a:rPr lang="zh-CN" sz="1800">
                          <a:latin typeface="宋体"/>
                          <a:ea typeface="宋体"/>
                        </a:rPr>
                        <a:t>框架的构成要素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/>
                          <a:ea typeface="宋体"/>
                        </a:rPr>
                        <a:t>混合框架应用能力</a:t>
                      </a:r>
                      <a:endParaRPr lang="zh-CN" sz="1800">
                        <a:latin typeface="宋体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8710295" y="5024755"/>
            <a:ext cx="1511300" cy="13563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r>
              <a:rPr lang="zh-CN" altLang="en-US" b="1">
                <a:solidFill>
                  <a:schemeClr val="tx1"/>
                </a:solidFill>
              </a:rPr>
              <a:t>评测智能体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234" name="图片 1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399540"/>
            <a:ext cx="8162290" cy="283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请扫描教材</a:t>
            </a:r>
            <a:r>
              <a:rPr lang="en-US" altLang="zh-CN"/>
              <a:t>AI</a:t>
            </a:r>
            <a:r>
              <a:rPr lang="zh-CN" altLang="en-US"/>
              <a:t>拓学</a:t>
            </a:r>
            <a:r>
              <a:rPr lang="zh-CN" altLang="en-US"/>
              <a:t>智能体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86155" y="1361440"/>
          <a:ext cx="10761980" cy="4923790"/>
        </p:xfrm>
        <a:graphic>
          <a:graphicData uri="http://schemas.openxmlformats.org/drawingml/2006/table">
            <a:tbl>
              <a:tblPr/>
              <a:tblGrid>
                <a:gridCol w="1516380"/>
                <a:gridCol w="2629535"/>
                <a:gridCol w="1485265"/>
                <a:gridCol w="1542415"/>
                <a:gridCol w="1791970"/>
                <a:gridCol w="1796415"/>
              </a:tblGrid>
              <a:tr h="29083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任务名称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charset="0"/>
                          <a:ea typeface="微软雅黑" charset="0"/>
                        </a:rPr>
                        <a:t>设计户外活动策划方案</a:t>
                      </a:r>
                      <a:endParaRPr lang="zh-CN" sz="16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学生姓名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/>
                          <a:ea typeface="微软雅黑"/>
                        </a:rPr>
                        <a:t>班级</a:t>
                      </a:r>
                      <a:endParaRPr lang="zh-CN" sz="1600">
                        <a:latin typeface="微软雅黑"/>
                        <a:ea typeface="微软雅黑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>
                          <a:latin typeface="Times New Roman Regular" panose="02020503050405090304"/>
                          <a:ea typeface="宋体"/>
                        </a:rPr>
                        <a:t> </a:t>
                      </a:r>
                      <a:endParaRPr lang="en-US" altLang="zh-CN" sz="1000">
                        <a:latin typeface="Times New Roman Regular" panose="02020503050405090304"/>
                        <a:ea typeface="宋体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2438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实训工具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5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1.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生成文案工具：豆包、</a:t>
                      </a: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DeepSeek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、文心一言、通义千问等</a:t>
                      </a:r>
                      <a:endParaRPr lang="zh-CN" sz="1600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任务描述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5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</a:rPr>
                        <a:t>为了享受大自然的美景，增进团队合作与个人体能，同时创造难忘的共同回忆，请你根据本任务学习到的知识，写一份户外活动策划方案。</a:t>
                      </a:r>
                      <a:endParaRPr lang="zh-CN" sz="1600">
                        <a:latin typeface="宋体" charset="0"/>
                        <a:ea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任务目的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5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1.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深入理解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BROKE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提示词工程实践框架。</a:t>
                      </a:r>
                      <a:endParaRPr lang="zh-CN" sz="160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2.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能够使用该框架进行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户外活动策划方案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宋体" charset="0"/>
                          <a:ea typeface="宋体" charset="0"/>
                          <a:cs typeface="宋体" charset="0"/>
                        </a:rPr>
                        <a:t>的设计与优化</a:t>
                      </a:r>
                      <a:endParaRPr lang="zh-CN" sz="160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 gridSpan="6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AI</a:t>
                      </a:r>
                      <a:r>
                        <a:rPr lang="zh-CN" sz="16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评价</a:t>
                      </a:r>
                      <a:endParaRPr lang="zh-CN" sz="16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序号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任务实施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charset="0"/>
                          <a:ea typeface="微软雅黑" charset="0"/>
                        </a:rPr>
                        <a:t>评价观测点</a:t>
                      </a:r>
                      <a:endParaRPr 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charset="0"/>
                          <a:ea typeface="微软雅黑" charset="0"/>
                        </a:rPr>
                        <a:t>1</a:t>
                      </a:r>
                      <a:endParaRPr lang="en-US" alt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与</a:t>
                      </a: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AI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交互确定活动类型、预算及规划初步路线</a:t>
                      </a:r>
                      <a:endParaRPr lang="zh-CN" sz="1600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</a:rPr>
                        <a:t>活动类型的选择符合参与者的兴趣与体能水平，预算分配合理且留有余地应对意外支出</a:t>
                      </a:r>
                      <a:endParaRPr lang="zh-CN" sz="1600">
                        <a:latin typeface="宋体" charset="0"/>
                        <a:ea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charset="0"/>
                          <a:ea typeface="微软雅黑" charset="0"/>
                        </a:rPr>
                        <a:t>2</a:t>
                      </a:r>
                      <a:endParaRPr lang="en-US" alt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利用</a:t>
                      </a: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AIGC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细化活动路线与安全措施</a:t>
                      </a:r>
                      <a:endParaRPr lang="zh-CN" sz="1600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活动路线经过</a:t>
                      </a: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AI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的详细规划，包括具体的起点、终点、途经点及备选路线，安全措施得到全面加强</a:t>
                      </a:r>
                      <a:endParaRPr lang="zh-CN" sz="1600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charset="0"/>
                          <a:ea typeface="微软雅黑" charset="0"/>
                        </a:rPr>
                        <a:t>3</a:t>
                      </a:r>
                      <a:endParaRPr lang="en-US" altLang="zh-CN" sz="16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AI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查询并推荐户外活动装备与场地，生成详细计划书</a:t>
                      </a:r>
                      <a:endParaRPr lang="zh-CN" sz="1600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AI</a:t>
                      </a:r>
                      <a:r>
                        <a:rPr lang="zh-CN" sz="1600">
                          <a:latin typeface="宋体" charset="0"/>
                          <a:ea typeface="宋体" charset="0"/>
                          <a:cs typeface="宋体" charset="0"/>
                        </a:rPr>
                        <a:t>推荐的户外活动装备齐全且符合活动需求，生成的详细计划书包含活动流程、时间表、人员分工等关键要素</a:t>
                      </a:r>
                      <a:endParaRPr lang="zh-CN" sz="1600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 gridSpan="6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微软雅黑" charset="0"/>
                          <a:ea typeface="微软雅黑" charset="0"/>
                        </a:rPr>
                        <a:t>学生评价</a:t>
                      </a:r>
                      <a:endParaRPr lang="zh-CN" sz="16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gridSpan="6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</a:rPr>
                        <a:t>学生自评或小组互评</a:t>
                      </a:r>
                      <a:endParaRPr lang="zh-CN" sz="1600">
                        <a:latin typeface="宋体" charset="0"/>
                        <a:ea typeface="宋体" charset="0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>
                        <a:latin typeface="宋体" charset="0"/>
                        <a:ea typeface="宋体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 gridSpan="6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微软雅黑" charset="0"/>
                          <a:ea typeface="微软雅黑" charset="0"/>
                        </a:rPr>
                        <a:t>教师评价</a:t>
                      </a:r>
                      <a:endParaRPr lang="zh-CN" sz="16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0695">
                <a:tc gridSpan="6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charset="0"/>
                          <a:ea typeface="宋体" charset="0"/>
                          <a:cs typeface="微软雅黑" charset="0"/>
                        </a:rPr>
                        <a:t>教师评估与总结</a:t>
                      </a:r>
                      <a:endParaRPr lang="zh-CN" sz="1600">
                        <a:latin typeface="宋体" charset="0"/>
                        <a:ea typeface="宋体" charset="0"/>
                        <a:cs typeface="微软雅黑" charset="0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 </a:t>
                      </a:r>
                      <a:endParaRPr lang="en-US" altLang="zh-CN" sz="16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kern="0" dirty="0">
                <a:solidFill>
                  <a:srgbClr val="0070C0"/>
                </a:solidFill>
                <a:sym typeface="+mn-ea"/>
              </a:rPr>
              <a:t>提示词的基础知识</a:t>
            </a:r>
            <a:r>
              <a:rPr lang="zh-CN" altLang="en-US" dirty="0">
                <a:sym typeface="Times New Roman" panose="02020503050405090304"/>
              </a:rPr>
              <a:t>（请</a:t>
            </a:r>
            <a:r>
              <a:rPr lang="zh-CN" altLang="en-US" dirty="0">
                <a:sym typeface="+mn-ea"/>
              </a:rPr>
              <a:t>扫码教材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助学智能体</a:t>
            </a:r>
            <a:r>
              <a:rPr lang="zh-CN" altLang="en-US" dirty="0">
                <a:sym typeface="Times New Roman" panose="02020503050405090304"/>
              </a:rPr>
              <a:t>）</a:t>
            </a:r>
            <a:endParaRPr lang="zh-CN" altLang="en-US"/>
          </a:p>
        </p:txBody>
      </p:sp>
      <p:sp>
        <p:nvSpPr>
          <p:cNvPr id="51" name="图片 2" descr="E:\关系图\SVG\箭头资源 7.svg箭头资源 7"/>
          <p:cNvSpPr/>
          <p:nvPr>
            <p:custDataLst>
              <p:tags r:id="rId1"/>
            </p:custDataLst>
          </p:nvPr>
        </p:nvSpPr>
        <p:spPr>
          <a:xfrm rot="5400000">
            <a:off x="5968475" y="2531282"/>
            <a:ext cx="2161747" cy="138443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vert270" wrap="square" lIns="980464" tIns="114608" rIns="1069683" bIns="478184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/>
            <a:r>
              <a:rPr lang="en-US" altLang="zh-CN" sz="3985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3985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图片 5" descr="E:\关系图\SVG\箭头资源 7.svg箭头资源 7"/>
          <p:cNvSpPr/>
          <p:nvPr>
            <p:custDataLst>
              <p:tags r:id="rId2"/>
            </p:custDataLst>
          </p:nvPr>
        </p:nvSpPr>
        <p:spPr>
          <a:xfrm rot="16200000">
            <a:off x="3820353" y="3524487"/>
            <a:ext cx="2161747" cy="138443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eaVert" wrap="square" lIns="615905" tIns="460916" rIns="940182" bIns="840464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/>
            <a:r>
              <a:rPr lang="en-US" altLang="zh-CN" sz="3985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3985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图片 3" descr="E:\关系图\SVG\箭头资源 7.svg箭头资源 7"/>
          <p:cNvSpPr/>
          <p:nvPr>
            <p:custDataLst>
              <p:tags r:id="rId3"/>
            </p:custDataLst>
          </p:nvPr>
        </p:nvSpPr>
        <p:spPr>
          <a:xfrm>
            <a:off x="4390402" y="1955844"/>
            <a:ext cx="2161747" cy="138443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832214" tIns="331536" rIns="723871" bIns="69718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/>
            <a:r>
              <a:rPr lang="en-US" altLang="zh-CN" sz="3985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3985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>
            <p:custDataLst>
              <p:tags r:id="rId4"/>
            </p:custDataLst>
          </p:nvPr>
        </p:nvSpPr>
        <p:spPr>
          <a:xfrm>
            <a:off x="8505391" y="1902614"/>
            <a:ext cx="2878537" cy="76410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15" b="1" kern="0" dirty="0">
                <a:solidFill>
                  <a:srgbClr val="376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为什么使用提示词</a:t>
            </a:r>
            <a:endParaRPr lang="zh-CN" altLang="en-US" sz="2215" b="1" kern="0" dirty="0">
              <a:solidFill>
                <a:srgbClr val="376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>
            <p:custDataLst>
              <p:tags r:id="rId5"/>
            </p:custDataLst>
          </p:nvPr>
        </p:nvSpPr>
        <p:spPr>
          <a:xfrm>
            <a:off x="8505391" y="2673458"/>
            <a:ext cx="2878538" cy="11461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提示词是开启</a:t>
            </a:r>
            <a:r>
              <a:rPr lang="en-US" altLang="zh-CN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宝藏的钥匙</a:t>
            </a:r>
            <a:r>
              <a:rPr lang="en-US" altLang="zh-CN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995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>
            <p:custDataLst>
              <p:tags r:id="rId6"/>
            </p:custDataLst>
          </p:nvPr>
        </p:nvSpPr>
        <p:spPr>
          <a:xfrm>
            <a:off x="8505391" y="3922711"/>
            <a:ext cx="2878537" cy="76410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15" b="1" kern="0" dirty="0">
                <a:solidFill>
                  <a:srgbClr val="376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如何使用提示词</a:t>
            </a:r>
            <a:endParaRPr lang="zh-CN" altLang="en-US" sz="2215" b="1" kern="0" dirty="0">
              <a:solidFill>
                <a:srgbClr val="376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>
            <p:custDataLst>
              <p:tags r:id="rId7"/>
            </p:custDataLst>
          </p:nvPr>
        </p:nvSpPr>
        <p:spPr>
          <a:xfrm>
            <a:off x="8505391" y="4698272"/>
            <a:ext cx="2878538" cy="11461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清晰的目标</a:t>
            </a:r>
            <a:r>
              <a:rPr lang="en-US" altLang="zh-CN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详细的背景</a:t>
            </a:r>
            <a:r>
              <a:rPr lang="en-US" altLang="zh-CN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明确地输出</a:t>
            </a:r>
            <a:endParaRPr lang="zh-CN" altLang="en-US" sz="1995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椭圆 57"/>
          <p:cNvSpPr/>
          <p:nvPr>
            <p:custDataLst>
              <p:tags r:id="rId8"/>
            </p:custDataLst>
          </p:nvPr>
        </p:nvSpPr>
        <p:spPr>
          <a:xfrm>
            <a:off x="7966338" y="2453794"/>
            <a:ext cx="232465" cy="232465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8042479" y="2529935"/>
            <a:ext cx="80184" cy="80184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直接连接符 59"/>
          <p:cNvCxnSpPr/>
          <p:nvPr>
            <p:custDataLst>
              <p:tags r:id="rId10"/>
            </p:custDataLst>
          </p:nvPr>
        </p:nvCxnSpPr>
        <p:spPr>
          <a:xfrm>
            <a:off x="8198805" y="2570363"/>
            <a:ext cx="234488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7966338" y="4454352"/>
            <a:ext cx="232465" cy="232465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8042479" y="4530492"/>
            <a:ext cx="80184" cy="80184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3"/>
            </p:custDataLst>
          </p:nvPr>
        </p:nvCxnSpPr>
        <p:spPr>
          <a:xfrm>
            <a:off x="8198805" y="4570920"/>
            <a:ext cx="234488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64" name="矩形 63"/>
          <p:cNvSpPr/>
          <p:nvPr>
            <p:custDataLst>
              <p:tags r:id="rId14"/>
            </p:custDataLst>
          </p:nvPr>
        </p:nvSpPr>
        <p:spPr>
          <a:xfrm>
            <a:off x="648031" y="1895875"/>
            <a:ext cx="2850238" cy="76410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15" b="1" kern="0" dirty="0">
                <a:solidFill>
                  <a:srgbClr val="376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提示词是什么</a:t>
            </a:r>
            <a:endParaRPr lang="zh-CN" altLang="en-US" sz="2215" b="1" kern="0" dirty="0">
              <a:solidFill>
                <a:srgbClr val="376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>
            <p:custDataLst>
              <p:tags r:id="rId15"/>
            </p:custDataLst>
          </p:nvPr>
        </p:nvSpPr>
        <p:spPr>
          <a:xfrm>
            <a:off x="648031" y="2666719"/>
            <a:ext cx="2878538" cy="11461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提示词是输入给</a:t>
            </a:r>
            <a:r>
              <a:rPr lang="en-US" altLang="zh-CN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系统的指令</a:t>
            </a:r>
            <a:r>
              <a:rPr lang="en-US" altLang="zh-CN" sz="1995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995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>
            <p:custDataLst>
              <p:tags r:id="rId16"/>
            </p:custDataLst>
          </p:nvPr>
        </p:nvSpPr>
        <p:spPr>
          <a:xfrm>
            <a:off x="648031" y="3922711"/>
            <a:ext cx="2850238" cy="76410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15" b="1" kern="0" dirty="0">
                <a:solidFill>
                  <a:srgbClr val="376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有哪些类型的提示词</a:t>
            </a:r>
            <a:endParaRPr lang="zh-CN" altLang="en-US" sz="2215" b="1" kern="0" dirty="0">
              <a:solidFill>
                <a:srgbClr val="376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8" name="椭圆 67"/>
          <p:cNvSpPr/>
          <p:nvPr>
            <p:custDataLst>
              <p:tags r:id="rId17"/>
            </p:custDataLst>
          </p:nvPr>
        </p:nvSpPr>
        <p:spPr>
          <a:xfrm>
            <a:off x="3794748" y="2447056"/>
            <a:ext cx="232465" cy="232465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椭圆 68"/>
          <p:cNvSpPr/>
          <p:nvPr>
            <p:custDataLst>
              <p:tags r:id="rId18"/>
            </p:custDataLst>
          </p:nvPr>
        </p:nvSpPr>
        <p:spPr>
          <a:xfrm>
            <a:off x="3870888" y="2523197"/>
            <a:ext cx="80184" cy="80184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0" name="直接连接符 69"/>
          <p:cNvCxnSpPr/>
          <p:nvPr>
            <p:custDataLst>
              <p:tags r:id="rId19"/>
            </p:custDataLst>
          </p:nvPr>
        </p:nvCxnSpPr>
        <p:spPr>
          <a:xfrm>
            <a:off x="3560261" y="2563627"/>
            <a:ext cx="234488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71" name="椭圆 70"/>
          <p:cNvSpPr/>
          <p:nvPr>
            <p:custDataLst>
              <p:tags r:id="rId20"/>
            </p:custDataLst>
          </p:nvPr>
        </p:nvSpPr>
        <p:spPr>
          <a:xfrm>
            <a:off x="3785315" y="4461089"/>
            <a:ext cx="232465" cy="232465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椭圆 71"/>
          <p:cNvSpPr/>
          <p:nvPr>
            <p:custDataLst>
              <p:tags r:id="rId21"/>
            </p:custDataLst>
          </p:nvPr>
        </p:nvSpPr>
        <p:spPr>
          <a:xfrm>
            <a:off x="3861456" y="4537230"/>
            <a:ext cx="80184" cy="80184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66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3" name="直接连接符 72"/>
          <p:cNvCxnSpPr/>
          <p:nvPr>
            <p:custDataLst>
              <p:tags r:id="rId22"/>
            </p:custDataLst>
          </p:nvPr>
        </p:nvCxnSpPr>
        <p:spPr>
          <a:xfrm>
            <a:off x="3550827" y="4577659"/>
            <a:ext cx="234488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74" name="任意多边形: 形状 37"/>
          <p:cNvSpPr/>
          <p:nvPr>
            <p:custDataLst>
              <p:tags r:id="rId23"/>
            </p:custDataLst>
          </p:nvPr>
        </p:nvSpPr>
        <p:spPr>
          <a:xfrm>
            <a:off x="5391690" y="4093185"/>
            <a:ext cx="2161747" cy="1384436"/>
          </a:xfrm>
          <a:custGeom>
            <a:avLst/>
            <a:gdLst>
              <a:gd name="connsiteX0" fmla="*/ 1425460 w 2037220"/>
              <a:gd name="connsiteY0" fmla="*/ 0 h 1304686"/>
              <a:gd name="connsiteX1" fmla="*/ 1731340 w 2037220"/>
              <a:gd name="connsiteY1" fmla="*/ 337351 h 1304686"/>
              <a:gd name="connsiteX2" fmla="*/ 2037220 w 2037220"/>
              <a:gd name="connsiteY2" fmla="*/ 0 h 1304686"/>
              <a:gd name="connsiteX3" fmla="*/ 2037220 w 2037220"/>
              <a:gd name="connsiteY3" fmla="*/ 699083 h 1304686"/>
              <a:gd name="connsiteX4" fmla="*/ 1601891 w 2037220"/>
              <a:gd name="connsiteY4" fmla="*/ 1134147 h 1304686"/>
              <a:gd name="connsiteX5" fmla="*/ 533647 w 2037220"/>
              <a:gd name="connsiteY5" fmla="*/ 1134147 h 1304686"/>
              <a:gd name="connsiteX6" fmla="*/ 533647 w 2037220"/>
              <a:gd name="connsiteY6" fmla="*/ 1304686 h 1304686"/>
              <a:gd name="connsiteX7" fmla="*/ 0 w 2037220"/>
              <a:gd name="connsiteY7" fmla="*/ 830209 h 1304686"/>
              <a:gd name="connsiteX8" fmla="*/ 532448 w 2037220"/>
              <a:gd name="connsiteY8" fmla="*/ 343857 h 1304686"/>
              <a:gd name="connsiteX9" fmla="*/ 532448 w 2037220"/>
              <a:gd name="connsiteY9" fmla="*/ 519323 h 1304686"/>
              <a:gd name="connsiteX10" fmla="*/ 1279024 w 2037220"/>
              <a:gd name="connsiteY10" fmla="*/ 519323 h 1304686"/>
              <a:gd name="connsiteX11" fmla="*/ 1383582 w 2037220"/>
              <a:gd name="connsiteY11" fmla="*/ 475873 h 1304686"/>
              <a:gd name="connsiteX12" fmla="*/ 1426660 w 2037220"/>
              <a:gd name="connsiteY12" fmla="*/ 371143 h 1304686"/>
              <a:gd name="connsiteX13" fmla="*/ 1425460 w 2037220"/>
              <a:gd name="connsiteY13" fmla="*/ 0 h 130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6">
                <a:moveTo>
                  <a:pt x="1425460" y="0"/>
                </a:moveTo>
                <a:lnTo>
                  <a:pt x="1731340" y="337351"/>
                </a:lnTo>
                <a:lnTo>
                  <a:pt x="2037220" y="0"/>
                </a:lnTo>
                <a:lnTo>
                  <a:pt x="2037220" y="699083"/>
                </a:lnTo>
                <a:cubicBezTo>
                  <a:pt x="2037081" y="939453"/>
                  <a:pt x="1842198" y="1134217"/>
                  <a:pt x="1601891" y="1134147"/>
                </a:cubicBezTo>
                <a:lnTo>
                  <a:pt x="533647" y="1134147"/>
                </a:lnTo>
                <a:lnTo>
                  <a:pt x="533647" y="1304686"/>
                </a:lnTo>
                <a:lnTo>
                  <a:pt x="0" y="830209"/>
                </a:lnTo>
                <a:lnTo>
                  <a:pt x="532448" y="343857"/>
                </a:lnTo>
                <a:lnTo>
                  <a:pt x="532448" y="519323"/>
                </a:lnTo>
                <a:lnTo>
                  <a:pt x="1279024" y="519323"/>
                </a:lnTo>
                <a:cubicBezTo>
                  <a:pt x="1318263" y="519304"/>
                  <a:pt x="1355880" y="503671"/>
                  <a:pt x="1383582" y="475873"/>
                </a:cubicBezTo>
                <a:cubicBezTo>
                  <a:pt x="1411277" y="448075"/>
                  <a:pt x="1426777" y="410393"/>
                  <a:pt x="1426660" y="371143"/>
                </a:cubicBezTo>
                <a:lnTo>
                  <a:pt x="1425460" y="0"/>
                </a:lnTo>
                <a:close/>
              </a:path>
            </a:pathLst>
          </a:custGeom>
          <a:gradFill flip="none" rotWithShape="1"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955075" tIns="840464" rIns="878668" bIns="478184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985" b="1" dirty="0"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3985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118275" y="3393413"/>
            <a:ext cx="3587841" cy="637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45" b="1">
                <a:solidFill>
                  <a:schemeClr val="accent1">
                    <a:lumMod val="75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</a:rPr>
              <a:t>Prompt</a:t>
            </a:r>
            <a:endParaRPr lang="en-US" altLang="zh-CN" sz="3545" b="1">
              <a:solidFill>
                <a:schemeClr val="accent1">
                  <a:lumMod val="75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生成式作业（请扫描教材生成式作业</a:t>
            </a:r>
            <a:r>
              <a:rPr lang="zh-CN" altLang="en-US"/>
              <a:t>智能体）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399915" y="2338070"/>
            <a:ext cx="2963545" cy="25279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生成式</a:t>
            </a:r>
            <a:r>
              <a:rPr lang="zh-CN" altLang="en-US" b="1">
                <a:solidFill>
                  <a:schemeClr val="tx1"/>
                </a:solidFill>
              </a:rPr>
              <a:t>作业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评价与反思</a:t>
            </a:r>
            <a:r>
              <a:rPr lang="en-US" altLang="zh-CN"/>
              <a:t>（</a:t>
            </a:r>
            <a:r>
              <a:rPr lang="zh-CN" altLang="en-US" dirty="0">
                <a:sym typeface="Times New Roman" panose="02020503050405090304"/>
              </a:rPr>
              <a:t>请</a:t>
            </a:r>
            <a:r>
              <a:rPr lang="zh-CN" altLang="en-US" dirty="0">
                <a:sym typeface="+mn-ea"/>
              </a:rPr>
              <a:t>扫码教材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评价智能体</a:t>
            </a:r>
            <a:r>
              <a:rPr lang="en-US" altLang="zh-CN"/>
              <a:t>）</a:t>
            </a:r>
            <a:endParaRPr lang="en-US" altLang="zh-CN"/>
          </a:p>
        </p:txBody>
      </p:sp>
      <p:graphicFrame>
        <p:nvGraphicFramePr>
          <p:cNvPr id="5" name="表格 4"/>
          <p:cNvGraphicFramePr/>
          <p:nvPr/>
        </p:nvGraphicFramePr>
        <p:xfrm>
          <a:off x="866775" y="1508125"/>
          <a:ext cx="10617200" cy="4594860"/>
        </p:xfrm>
        <a:graphic>
          <a:graphicData uri="http://schemas.openxmlformats.org/drawingml/2006/table">
            <a:tbl>
              <a:tblPr/>
              <a:tblGrid>
                <a:gridCol w="3557905"/>
                <a:gridCol w="2352040"/>
                <a:gridCol w="2352675"/>
                <a:gridCol w="2354580"/>
              </a:tblGrid>
              <a:tr h="46037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FFFFFF"/>
                          </a:solidFill>
                          <a:latin typeface="微软雅黑" charset="0"/>
                          <a:ea typeface="微软雅黑" charset="0"/>
                        </a:rPr>
                        <a:t>观察点</a:t>
                      </a:r>
                      <a:endParaRPr lang="zh-CN" sz="1800" b="1">
                        <a:solidFill>
                          <a:srgbClr val="FFFFFF"/>
                        </a:solidFill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FFFFFF"/>
                          </a:solidFill>
                          <a:latin typeface="微软雅黑" charset="0"/>
                          <a:ea typeface="微软雅黑" charset="0"/>
                        </a:rPr>
                        <a:t>完全掌握</a:t>
                      </a:r>
                      <a:endParaRPr lang="zh-CN" sz="1800" b="1">
                        <a:solidFill>
                          <a:srgbClr val="FFFFFF"/>
                        </a:solidFill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FFFFFF"/>
                          </a:solidFill>
                          <a:latin typeface="微软雅黑" charset="0"/>
                          <a:ea typeface="微软雅黑" charset="0"/>
                        </a:rPr>
                        <a:t>基本掌握</a:t>
                      </a:r>
                      <a:endParaRPr lang="zh-CN" sz="1800" b="1">
                        <a:solidFill>
                          <a:srgbClr val="FFFFFF"/>
                        </a:solidFill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FFFFFF"/>
                          </a:solidFill>
                          <a:latin typeface="微软雅黑" charset="0"/>
                          <a:ea typeface="微软雅黑" charset="0"/>
                        </a:rPr>
                        <a:t>尚未掌握</a:t>
                      </a:r>
                      <a:endParaRPr lang="zh-CN" sz="1800" b="1">
                        <a:solidFill>
                          <a:srgbClr val="FFFFFF"/>
                        </a:solidFill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</a:tr>
              <a:tr h="612140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1.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掌握角色扮演的提示词技巧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775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2.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掌握示例引导的提示词技巧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140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3.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掌握演绎推理的提示词技巧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140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4.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掌握明确要求的提示词技巧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775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5.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掌握背景充分的提示词技巧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140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6.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掌握合理限制的提示词技巧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75"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7.</a:t>
                      </a:r>
                      <a:r>
                        <a:rPr lang="zh-CN" sz="1800">
                          <a:latin typeface="微软雅黑" charset="0"/>
                          <a:ea typeface="微软雅黑" charset="0"/>
                          <a:cs typeface="微软雅黑" charset="0"/>
                        </a:rPr>
                        <a:t>掌握提示词实践框架</a:t>
                      </a:r>
                      <a:endParaRPr lang="zh-CN" sz="18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微软雅黑" charset="0"/>
                          <a:ea typeface="微软雅黑" charset="0"/>
                        </a:rPr>
                        <a:t> </a:t>
                      </a:r>
                      <a:endParaRPr lang="en-US" alt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endParaRPr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/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第三章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ern="0" dirty="0"/>
              <a:t>AI助学与评测</a:t>
            </a:r>
            <a:endParaRPr kern="0" dirty="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795020" y="1507490"/>
          <a:ext cx="10601325" cy="4422140"/>
        </p:xfrm>
        <a:graphic>
          <a:graphicData uri="http://schemas.openxmlformats.org/drawingml/2006/table">
            <a:tbl>
              <a:tblPr/>
              <a:tblGrid>
                <a:gridCol w="1074420"/>
                <a:gridCol w="7781290"/>
                <a:gridCol w="1745615"/>
              </a:tblGrid>
              <a:tr h="43307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微软雅黑" charset="0"/>
                          <a:ea typeface="微软雅黑" charset="0"/>
                        </a:rPr>
                        <a:t>序号</a:t>
                      </a:r>
                      <a:endParaRPr 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微软雅黑" charset="0"/>
                          <a:ea typeface="微软雅黑" charset="0"/>
                        </a:rPr>
                        <a:t>知识链－提示词</a:t>
                      </a:r>
                      <a:endParaRPr 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微软雅黑" charset="0"/>
                          <a:ea typeface="微软雅黑" charset="0"/>
                        </a:rPr>
                        <a:t>智能体</a:t>
                      </a:r>
                      <a:endParaRPr 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40195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1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latin typeface="微软雅黑" charset="0"/>
                          <a:ea typeface="微软雅黑" charset="0"/>
                        </a:rPr>
                        <a:t>大模型提示词与我们日常生活对话有什么区别，列举示例对比。</a:t>
                      </a:r>
                      <a:endParaRPr lang="zh-CN" sz="20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>
                          <a:latin typeface="微软雅黑" charset="0"/>
                          <a:ea typeface="微软雅黑" charset="0"/>
                          <a:cs typeface="黑体" panose="02010609060101010101" charset="-122"/>
                        </a:rPr>
                        <a:t> </a:t>
                      </a:r>
                      <a:endParaRPr lang="en-US" altLang="zh-CN" sz="1800" b="1">
                        <a:latin typeface="微软雅黑" charset="0"/>
                        <a:ea typeface="微软雅黑" charset="0"/>
                        <a:cs typeface="黑体" panose="02010609060101010101" charset="-122"/>
                      </a:endParaRPr>
                    </a:p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 b="1">
                        <a:latin typeface="微软雅黑" charset="0"/>
                        <a:ea typeface="微软雅黑" charset="0"/>
                        <a:cs typeface="黑体" panose="02010609060101010101" charset="-122"/>
                      </a:endParaRPr>
                    </a:p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>
                          <a:latin typeface="微软雅黑" charset="0"/>
                          <a:ea typeface="微软雅黑" charset="0"/>
                          <a:cs typeface="黑体" panose="02010609060101010101" charset="-122"/>
                        </a:rPr>
                        <a:t> </a:t>
                      </a:r>
                      <a:endParaRPr lang="en-US" altLang="zh-CN" sz="1800" b="1">
                        <a:latin typeface="微软雅黑" charset="0"/>
                        <a:ea typeface="微软雅黑" charset="0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2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latin typeface="微软雅黑" charset="0"/>
                          <a:ea typeface="微软雅黑" charset="0"/>
                        </a:rPr>
                        <a:t>如何对提示词进行反馈与调整，有哪些具体的工具和操作方法。</a:t>
                      </a:r>
                      <a:endParaRPr lang="zh-CN" sz="20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7500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3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latin typeface="微软雅黑" charset="0"/>
                          <a:ea typeface="微软雅黑" charset="0"/>
                        </a:rPr>
                        <a:t>请详细描述交互式提示词的主要应用场景及其优势，并举出例子与其他类型提示词的对比。</a:t>
                      </a:r>
                      <a:endParaRPr lang="zh-CN" sz="20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5529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4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0">
                          <a:latin typeface="黑体" panose="02010609060101010101" charset="-122"/>
                          <a:ea typeface="黑体" panose="02010609060101010101" charset="-122"/>
                          <a:cs typeface="微软雅黑" charset="0"/>
                        </a:rPr>
                        <a:t>……</a:t>
                      </a:r>
                      <a:endParaRPr lang="en-US" altLang="zh-CN" sz="2000" b="0">
                        <a:latin typeface="黑体" panose="02010609060101010101" charset="-122"/>
                        <a:ea typeface="黑体" panose="02010609060101010101" charset="-122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2133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微软雅黑" charset="0"/>
                          <a:ea typeface="微软雅黑" charset="0"/>
                        </a:rPr>
                        <a:t>序号</a:t>
                      </a:r>
                      <a:endParaRPr 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  <a:cs typeface="微软雅黑" charset="0"/>
                        </a:rPr>
                        <a:t>AI</a:t>
                      </a:r>
                      <a:r>
                        <a:rPr lang="zh-CN" sz="2000" b="1">
                          <a:latin typeface="微软雅黑" charset="0"/>
                          <a:ea typeface="微软雅黑" charset="0"/>
                          <a:cs typeface="微软雅黑" charset="0"/>
                        </a:rPr>
                        <a:t>评测</a:t>
                      </a:r>
                      <a:endParaRPr lang="zh-CN" sz="2000" b="1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微软雅黑" charset="0"/>
                          <a:ea typeface="微软雅黑" charset="0"/>
                        </a:rPr>
                        <a:t>智能体</a:t>
                      </a:r>
                      <a:endParaRPr lang="zh-CN" sz="18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57848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1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latin typeface="微软雅黑" charset="0"/>
                          <a:ea typeface="微软雅黑" charset="0"/>
                        </a:rPr>
                        <a:t>与直接提问相比，使用提示词具有哪些独特的优势？</a:t>
                      </a:r>
                      <a:endParaRPr lang="zh-CN" sz="20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>
                          <a:latin typeface="微软雅黑" charset="0"/>
                          <a:ea typeface="微软雅黑" charset="0"/>
                          <a:cs typeface="黑体" panose="02010609060101010101" charset="-122"/>
                        </a:rPr>
                        <a:t> </a:t>
                      </a:r>
                      <a:endParaRPr lang="en-US" altLang="zh-CN" sz="1800" b="1">
                        <a:latin typeface="微软雅黑" charset="0"/>
                        <a:ea typeface="微软雅黑" charset="0"/>
                        <a:cs typeface="黑体" panose="02010609060101010101" charset="-122"/>
                      </a:endParaRPr>
                    </a:p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800" b="1">
                        <a:latin typeface="微软雅黑" charset="0"/>
                        <a:ea typeface="微软雅黑" charset="0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34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2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latin typeface="微软雅黑" charset="0"/>
                          <a:ea typeface="微软雅黑" charset="0"/>
                        </a:rPr>
                        <a:t>提示词可以用于学习生活中的哪些场景？</a:t>
                      </a:r>
                      <a:endParaRPr lang="zh-CN" sz="20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4323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charset="0"/>
                          <a:ea typeface="微软雅黑" charset="0"/>
                        </a:rPr>
                        <a:t>3</a:t>
                      </a:r>
                      <a:endParaRPr lang="en-US" altLang="zh-CN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latin typeface="微软雅黑" charset="0"/>
                          <a:ea typeface="微软雅黑" charset="0"/>
                        </a:rPr>
                        <a:t>在这些场景中，提示词的编写分别有哪些侧重点？</a:t>
                      </a:r>
                      <a:endParaRPr lang="zh-CN" sz="2000" b="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9798050" y="2302510"/>
            <a:ext cx="1511300" cy="13563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r>
              <a:rPr lang="zh-CN" altLang="en-US" b="1">
                <a:solidFill>
                  <a:schemeClr val="tx1"/>
                </a:solidFill>
              </a:rPr>
              <a:t>助学智能体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98685" y="4634865"/>
            <a:ext cx="1510665" cy="12026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r>
              <a:rPr lang="zh-CN" altLang="en-US" b="1">
                <a:solidFill>
                  <a:schemeClr val="tx1"/>
                </a:solidFill>
              </a:rPr>
              <a:t>评测智能体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3.1 掌握生成模型的提示词技巧</a:t>
            </a:r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949816" y="3522748"/>
            <a:ext cx="1701354" cy="477675"/>
          </a:xfrm>
          <a:prstGeom prst="roundRect">
            <a:avLst>
              <a:gd name="adj" fmla="val 50000"/>
            </a:avLst>
          </a:prstGeom>
          <a:solidFill>
            <a:srgbClr val="376FFF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4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新闻报道</a:t>
            </a:r>
            <a:endParaRPr lang="zh-CN" altLang="en-US" sz="204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949816" y="3936589"/>
            <a:ext cx="1701354" cy="138117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35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确保内容的时效性和准确性，引导记者关注事实和数据</a:t>
            </a:r>
            <a:endParaRPr lang="zh-CN" altLang="en-US" sz="1635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3"/>
            </p:custDataLst>
          </p:nvPr>
        </p:nvSpPr>
        <p:spPr>
          <a:xfrm>
            <a:off x="3196901" y="3522748"/>
            <a:ext cx="1701354" cy="477675"/>
          </a:xfrm>
          <a:prstGeom prst="roundRect">
            <a:avLst>
              <a:gd name="adj" fmla="val 50000"/>
            </a:avLst>
          </a:prstGeom>
          <a:solidFill>
            <a:srgbClr val="376FFF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4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学术论文</a:t>
            </a:r>
            <a:endParaRPr lang="zh-CN" altLang="en-US" sz="204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7" name="图片 9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4252" t="4312" r="4307" b="4275"/>
          <a:stretch>
            <a:fillRect/>
          </a:stretch>
        </p:blipFill>
        <p:spPr>
          <a:xfrm>
            <a:off x="977687" y="1774929"/>
            <a:ext cx="1645615" cy="1646912"/>
          </a:xfrm>
          <a:prstGeom prst="ellipse">
            <a:avLst/>
          </a:prstGeom>
          <a:ln w="3175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9" name="圆角矩形 28"/>
          <p:cNvSpPr/>
          <p:nvPr>
            <p:custDataLst>
              <p:tags r:id="rId6"/>
            </p:custDataLst>
          </p:nvPr>
        </p:nvSpPr>
        <p:spPr>
          <a:xfrm>
            <a:off x="5443338" y="3522748"/>
            <a:ext cx="1701354" cy="477675"/>
          </a:xfrm>
          <a:prstGeom prst="roundRect">
            <a:avLst>
              <a:gd name="adj" fmla="val 50000"/>
            </a:avLst>
          </a:prstGeom>
          <a:solidFill>
            <a:srgbClr val="376FFF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4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市场营销</a:t>
            </a:r>
            <a:endParaRPr lang="zh-CN" altLang="en-US" sz="204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5444" t="5444" r="5408" b="5408"/>
          <a:stretch>
            <a:fillRect/>
          </a:stretch>
        </p:blipFill>
        <p:spPr>
          <a:xfrm>
            <a:off x="3224771" y="1774929"/>
            <a:ext cx="1645615" cy="1646912"/>
          </a:xfrm>
          <a:prstGeom prst="ellipse">
            <a:avLst/>
          </a:prstGeom>
          <a:ln w="3175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圆角矩形 4"/>
          <p:cNvSpPr/>
          <p:nvPr>
            <p:custDataLst>
              <p:tags r:id="rId9"/>
            </p:custDataLst>
          </p:nvPr>
        </p:nvSpPr>
        <p:spPr>
          <a:xfrm>
            <a:off x="7689773" y="3522748"/>
            <a:ext cx="1701354" cy="477675"/>
          </a:xfrm>
          <a:prstGeom prst="roundRect">
            <a:avLst>
              <a:gd name="adj" fmla="val 50000"/>
            </a:avLst>
          </a:prstGeom>
          <a:solidFill>
            <a:srgbClr val="376FFF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4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技术文档</a:t>
            </a:r>
            <a:endParaRPr lang="zh-CN" altLang="en-US" sz="204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9936858" y="3522748"/>
            <a:ext cx="1701354" cy="477675"/>
          </a:xfrm>
          <a:prstGeom prst="roundRect">
            <a:avLst>
              <a:gd name="adj" fmla="val 50000"/>
            </a:avLst>
          </a:prstGeom>
          <a:solidFill>
            <a:srgbClr val="376FFF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4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创意写作</a:t>
            </a:r>
            <a:endParaRPr lang="zh-CN" altLang="en-US" sz="204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2" name="图片 161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6002" t="7158" r="6002" b="4846"/>
          <a:stretch>
            <a:fillRect/>
          </a:stretch>
        </p:blipFill>
        <p:spPr>
          <a:xfrm>
            <a:off x="7716995" y="1774929"/>
            <a:ext cx="1646263" cy="1646912"/>
          </a:xfrm>
          <a:prstGeom prst="ellipse">
            <a:avLst/>
          </a:prstGeom>
          <a:ln w="3175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对象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/>
          <a:srcRect l="7320" t="9097" r="7320" b="5546"/>
          <a:stretch>
            <a:fillRect/>
          </a:stretch>
        </p:blipFill>
        <p:spPr>
          <a:xfrm>
            <a:off x="9964079" y="1774929"/>
            <a:ext cx="1646263" cy="1646912"/>
          </a:xfrm>
          <a:prstGeom prst="ellipse">
            <a:avLst/>
          </a:prstGeom>
          <a:ln w="3175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矩形 7"/>
          <p:cNvSpPr/>
          <p:nvPr>
            <p:custDataLst>
              <p:tags r:id="rId15"/>
            </p:custDataLst>
          </p:nvPr>
        </p:nvSpPr>
        <p:spPr>
          <a:xfrm>
            <a:off x="9936858" y="3936589"/>
            <a:ext cx="1701354" cy="138117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35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激发创意思维，构建故事框架，引导情节发展</a:t>
            </a:r>
            <a:endParaRPr lang="zh-CN" altLang="en-US" sz="1635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6"/>
            </p:custDataLst>
          </p:nvPr>
        </p:nvSpPr>
        <p:spPr>
          <a:xfrm>
            <a:off x="3196901" y="3936589"/>
            <a:ext cx="1701354" cy="138117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35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指导研究方法的选择、数据分析等，确保学术严谨性</a:t>
            </a:r>
            <a:endParaRPr lang="zh-CN" altLang="en-US" sz="1635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17"/>
            </p:custDataLst>
          </p:nvPr>
        </p:nvSpPr>
        <p:spPr>
          <a:xfrm>
            <a:off x="5443338" y="3936589"/>
            <a:ext cx="1701354" cy="138117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35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突出产品特性，定位目标受众，制定有效的营销策略</a:t>
            </a:r>
            <a:endParaRPr lang="zh-CN" altLang="en-US" sz="1635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18"/>
            </p:custDataLst>
          </p:nvPr>
        </p:nvSpPr>
        <p:spPr>
          <a:xfrm>
            <a:off x="7689773" y="3936589"/>
            <a:ext cx="1701354" cy="138117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35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提供清晰的功能描述、操作步骤和故障排除指南</a:t>
            </a:r>
            <a:endParaRPr lang="zh-CN" altLang="en-US" sz="1635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/>
          <p:cNvPicPr/>
          <p:nvPr>
            <p:custDataLst>
              <p:tags r:id="rId19"/>
            </p:custDataLst>
          </p:nvPr>
        </p:nvPicPr>
        <p:blipFill rotWithShape="1">
          <a:blip r:embed="rId20"/>
          <a:srcRect l="6346" t="8010" r="6346" b="4682"/>
          <a:stretch>
            <a:fillRect/>
          </a:stretch>
        </p:blipFill>
        <p:spPr>
          <a:xfrm>
            <a:off x="5470559" y="1774929"/>
            <a:ext cx="1646263" cy="1646263"/>
          </a:xfrm>
          <a:prstGeom prst="ellipse">
            <a:avLst/>
          </a:prstGeom>
          <a:ln w="3175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7" name="图片 76" descr="一张海报，新闻播报相关。吉卜力风格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335" y="1751052"/>
            <a:ext cx="1728240" cy="1728240"/>
          </a:xfrm>
          <a:prstGeom prst="ellipse">
            <a:avLst/>
          </a:prstGeom>
        </p:spPr>
      </p:pic>
      <p:pic>
        <p:nvPicPr>
          <p:cNvPr id="78" name="图片 77" descr="一张海报，学术会议相关。吉卜力风格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92799" y="1766927"/>
            <a:ext cx="1728240" cy="1728240"/>
          </a:xfrm>
          <a:prstGeom prst="ellipse">
            <a:avLst/>
          </a:prstGeom>
        </p:spPr>
      </p:pic>
      <p:pic>
        <p:nvPicPr>
          <p:cNvPr id="79" name="图片 78" descr="一张海报，市场营销相关。吉卜力风格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49036" y="1749646"/>
            <a:ext cx="1728240" cy="1728240"/>
          </a:xfrm>
          <a:prstGeom prst="ellipse">
            <a:avLst/>
          </a:prstGeom>
        </p:spPr>
      </p:pic>
      <p:pic>
        <p:nvPicPr>
          <p:cNvPr id="80" name="图片 79" descr="一张海报，技术文档相关。吉卜力风格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01159" y="1765521"/>
            <a:ext cx="1728240" cy="1728240"/>
          </a:xfrm>
          <a:prstGeom prst="ellipse">
            <a:avLst/>
          </a:prstGeom>
        </p:spPr>
      </p:pic>
      <p:pic>
        <p:nvPicPr>
          <p:cNvPr id="81" name="图片 80" descr="一张海报，创意写作相关。吉卜力风格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15606" y="1774662"/>
            <a:ext cx="1728240" cy="1728240"/>
          </a:xfrm>
          <a:prstGeom prst="ellipse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987063" y="1403377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000"/>
              <a:t>应用场景</a:t>
            </a:r>
            <a:endParaRPr lang="zh-CN" altLang="en-US" sz="2000"/>
          </a:p>
        </p:txBody>
      </p:sp>
      <p:graphicFrame>
        <p:nvGraphicFramePr>
          <p:cNvPr id="11" name="表格 10"/>
          <p:cNvGraphicFramePr/>
          <p:nvPr>
            <p:custDataLst>
              <p:tags r:id="rId26"/>
            </p:custDataLst>
          </p:nvPr>
        </p:nvGraphicFramePr>
        <p:xfrm>
          <a:off x="2753360" y="5236210"/>
          <a:ext cx="8366760" cy="1105535"/>
        </p:xfrm>
        <a:graphic>
          <a:graphicData uri="http://schemas.openxmlformats.org/drawingml/2006/table">
            <a:tbl>
              <a:tblPr/>
              <a:tblGrid>
                <a:gridCol w="1485900"/>
                <a:gridCol w="6880860"/>
              </a:tblGrid>
              <a:tr h="2520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平台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简要描述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Langchain Hub</a:t>
                      </a:r>
                      <a:endParaRPr lang="en-US" alt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提示词管理工具，一个提示词上传、浏览、拉取和管理的工具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微软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Prompt</a:t>
                      </a:r>
                      <a:endParaRPr lang="en-US" alt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简化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LLM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应用开发流程，全周期覆盖，实用便捷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PromptPort</a:t>
                      </a:r>
                      <a:endParaRPr lang="en-US" alt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中文提示词网站，资源丰富可复制，含文本、视频等，优化服务佳，附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GPTS</a:t>
                      </a: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推荐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…</a:t>
                      </a:r>
                      <a:endParaRPr lang="en-US" alt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…</a:t>
                      </a:r>
                      <a:endParaRPr lang="en-US" alt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标题 1"/>
          <p:cNvSpPr>
            <a:spLocks noGrp="1"/>
          </p:cNvSpPr>
          <p:nvPr/>
        </p:nvSpPr>
        <p:spPr>
          <a:xfrm>
            <a:off x="911498" y="5123842"/>
            <a:ext cx="7593858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000"/>
              <a:t>常用工具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3.1</a:t>
            </a:r>
            <a:r>
              <a:rPr lang="en-US" altLang="zh-CN"/>
              <a:t>.1</a:t>
            </a:r>
            <a:r>
              <a:rPr lang="zh-CN" altLang="en-US"/>
              <a:t> 角色扮演法，让</a:t>
            </a:r>
            <a:r>
              <a:rPr lang="en-US" altLang="zh-CN"/>
              <a:t>AI</a:t>
            </a:r>
            <a:r>
              <a:rPr lang="zh-CN" altLang="en-US"/>
              <a:t>成为全能专家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801370" y="1482090"/>
          <a:ext cx="10655300" cy="4826635"/>
        </p:xfrm>
        <a:graphic>
          <a:graphicData uri="http://schemas.openxmlformats.org/drawingml/2006/table">
            <a:tbl>
              <a:tblPr/>
              <a:tblGrid>
                <a:gridCol w="1492250"/>
                <a:gridCol w="3923665"/>
                <a:gridCol w="5239385"/>
              </a:tblGrid>
              <a:tr h="4597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角色类型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说明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举例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6235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历史学家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能够详细解释历史事件和背景，使用准确的历史术语和数据。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你是一个历史学家，擅长解读历史事件，请解释法国大革命的原因和影响。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5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诗人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使用富有想象力的语言创作诗歌，表达情感和描绘画面。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你是一个诗人，擅长用文字描绘情感，请写一首关于春天的诗。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2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科学家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使用精确的科学语言描述现象，提供基于证据的解释。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你是一个科学家，擅长解释科学原理，请阐述全球变暖的科学依据。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5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侦探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逻辑推理能力强，能够分析线索并推断事件的可能性。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你是一个侦探，擅长逻辑推理，请分析这起案件的可能嫌疑人。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2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教师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提供知识教学，用易于理解的语言解释复杂概念。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你是一个教师，擅长简化复杂概念，请向小学生解释光合作用的过程。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2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记者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能够客观报道事件，提供事实和引用可靠来源。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你是一个记者，擅长报道新闻事件，请报道最近的政治选举结果。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5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心理咨询师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提供情感支持和心理建议，使用同理心和专业术语。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微软雅黑" charset="0"/>
                          <a:ea typeface="微软雅黑" charset="0"/>
                        </a:rPr>
                        <a:t>你是一个心理咨询师，擅长提供情感支持，请给一个感到焦虑的人提供一些放松技巧。</a:t>
                      </a:r>
                      <a:endParaRPr lang="zh-CN" sz="1800">
                        <a:latin typeface="微软雅黑" charset="0"/>
                        <a:ea typeface="微软雅黑" charset="0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6485255" y="2158365"/>
            <a:ext cx="5476875" cy="301688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3.1</a:t>
            </a:r>
            <a:r>
              <a:rPr lang="en-US" altLang="zh-CN">
                <a:sym typeface="+mn-ea"/>
              </a:rPr>
              <a:t>.1</a:t>
            </a:r>
            <a:r>
              <a:rPr lang="zh-CN" altLang="en-US">
                <a:sym typeface="+mn-ea"/>
              </a:rPr>
              <a:t> 角色扮演法，让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成为全能专家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171065"/>
            <a:ext cx="5476875" cy="101473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你是一位获得过多个文学奖项的科幻小说家，擅长世界观的构建。写一篇科幻小说。</a:t>
            </a:r>
            <a:endParaRPr lang="zh-CN" altLang="en-US" sz="2000" b="1">
              <a:latin typeface="宋体"/>
              <a:ea typeface="宋体"/>
            </a:endParaRPr>
          </a:p>
        </p:txBody>
      </p:sp>
      <p:pic>
        <p:nvPicPr>
          <p:cNvPr id="220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0188" y="2702243"/>
            <a:ext cx="5267325" cy="24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32130" y="3429000"/>
            <a:ext cx="5476875" cy="25533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en-US" altLang="zh-CN" sz="2000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 </a:t>
            </a:r>
            <a:r>
              <a:rPr lang="zh-CN" altLang="en-US" sz="2000">
                <a:latin typeface="宋体"/>
                <a:ea typeface="宋体"/>
              </a:rPr>
              <a:t>在生成内容时，我们可以借助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工具的海量信息资源。理论上，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工具能够访问各个领域和各类名人的知识信息。通过指定角色和场景，这些工具可以依据角色的特征和观点，产出符合特定风格的内容。这样的操作不仅丰富了内容的表现力，也增强了内容的情境感。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570990"/>
            <a:ext cx="7593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提示词公式：扮演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；你是一位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r>
              <a:rPr lang="zh-CN" altLang="en-US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；你现在是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……</a:t>
            </a:r>
            <a:endParaRPr lang="en-US" altLang="zh-CN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401435" y="2171065"/>
            <a:ext cx="5476875" cy="301688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noAutofit/>
          </a:bodyPr>
          <a:p>
            <a:pPr algn="l" defTabSz="266700" fontAlgn="auto">
              <a:buClrTx/>
              <a:buSzTx/>
              <a:buFontTx/>
            </a:pPr>
            <a:r>
              <a:rPr lang="zh-CN" altLang="en-US" sz="2000" b="1">
                <a:solidFill>
                  <a:schemeClr val="accent4"/>
                </a:solidFill>
                <a:latin typeface="宋体"/>
                <a:ea typeface="宋体"/>
                <a:sym typeface="+mn-ea"/>
              </a:rPr>
              <a:t>输出示例：</a:t>
            </a:r>
            <a:endParaRPr lang="zh-CN" altLang="en-US" sz="2000" b="1">
              <a:solidFill>
                <a:schemeClr val="accent4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3.1</a:t>
            </a:r>
            <a:r>
              <a:rPr lang="en-US" altLang="zh-CN">
                <a:sym typeface="+mn-ea"/>
              </a:rPr>
              <a:t>.2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示例引导法，使</a:t>
            </a:r>
            <a:r>
              <a:rPr lang="en-US" altLang="zh-CN"/>
              <a:t>AI</a:t>
            </a:r>
            <a:r>
              <a:rPr lang="zh-CN" altLang="en-US"/>
              <a:t>系统精准施策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350" y="2171065"/>
            <a:ext cx="5476875" cy="70675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宋体"/>
                <a:ea typeface="宋体"/>
              </a:rPr>
              <a:t>提示词示例</a:t>
            </a:r>
            <a:r>
              <a:rPr lang="zh-CN" altLang="en-US" sz="1600" b="1">
                <a:solidFill>
                  <a:schemeClr val="tx2">
                    <a:lumMod val="90000"/>
                    <a:lumOff val="10000"/>
                  </a:schemeClr>
                </a:solidFill>
                <a:latin typeface="宋体"/>
                <a:ea typeface="宋体"/>
              </a:rPr>
              <a:t>：</a:t>
            </a:r>
            <a:endParaRPr lang="zh-CN" altLang="en-US" sz="1600" b="1">
              <a:solidFill>
                <a:schemeClr val="tx2">
                  <a:lumMod val="90000"/>
                  <a:lumOff val="10000"/>
                </a:schemeClr>
              </a:solidFill>
              <a:latin typeface="宋体"/>
              <a:ea typeface="宋体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/>
                <a:ea typeface="宋体"/>
              </a:rPr>
              <a:t>    </a:t>
            </a:r>
            <a:r>
              <a:rPr lang="zh-CN" altLang="en-US" sz="2000">
                <a:latin typeface="宋体"/>
                <a:ea typeface="宋体"/>
              </a:rPr>
              <a:t>写一个迎新晚会的新闻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 b="1">
              <a:latin typeface="宋体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50" y="3138170"/>
            <a:ext cx="5476875" cy="28613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内容辨析</a:t>
            </a: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宋体"/>
                <a:ea typeface="宋体"/>
              </a:rPr>
              <a:t>：</a:t>
            </a:r>
            <a:endParaRPr lang="en-US" altLang="zh-CN" sz="2000" b="1">
              <a:solidFill>
                <a:schemeClr val="tx2">
                  <a:lumMod val="50000"/>
                  <a:lumOff val="50000"/>
                </a:schemeClr>
              </a:solidFill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latin typeface="宋体"/>
              <a:ea typeface="宋体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宋体"/>
                <a:ea typeface="宋体"/>
              </a:rPr>
              <a:t>        </a:t>
            </a:r>
            <a:r>
              <a:rPr lang="zh-CN" altLang="en-US" sz="2000">
                <a:latin typeface="宋体"/>
                <a:ea typeface="宋体"/>
              </a:rPr>
              <a:t>通过使用基础提示词方法，</a:t>
            </a:r>
            <a:r>
              <a:rPr lang="en-US" altLang="zh-CN" sz="2000">
                <a:latin typeface="宋体"/>
                <a:ea typeface="宋体"/>
              </a:rPr>
              <a:t>AIGC</a:t>
            </a:r>
            <a:r>
              <a:rPr lang="zh-CN" altLang="en-US" sz="2000">
                <a:latin typeface="宋体"/>
                <a:ea typeface="宋体"/>
              </a:rPr>
              <a:t>能迅速地生成一个简单的新闻稿。但是，</a:t>
            </a:r>
            <a:r>
              <a:rPr lang="en-US" altLang="zh-CN" sz="2000">
                <a:latin typeface="宋体"/>
                <a:ea typeface="宋体"/>
              </a:rPr>
              <a:t>AIGC</a:t>
            </a:r>
            <a:r>
              <a:rPr lang="zh-CN" altLang="en-US" sz="2000">
                <a:latin typeface="宋体"/>
                <a:ea typeface="宋体"/>
              </a:rPr>
              <a:t>不知道你期望的具体风格等。比如，这个新闻稿更活泼，结构较为简单，仅仅按照时间顺序介绍新闻。如果我们想按照重要性递减的顺序展开，那么，可以通过投喂具体的示例的方法，让</a:t>
            </a:r>
            <a:r>
              <a:rPr lang="en-US" altLang="zh-CN" sz="2000">
                <a:latin typeface="宋体"/>
                <a:ea typeface="宋体"/>
              </a:rPr>
              <a:t>AI</a:t>
            </a:r>
            <a:r>
              <a:rPr lang="zh-CN" altLang="en-US" sz="2000">
                <a:latin typeface="宋体"/>
                <a:ea typeface="宋体"/>
              </a:rPr>
              <a:t>学习示例，反馈更好的结构</a:t>
            </a:r>
            <a:r>
              <a:rPr lang="zh-CN" altLang="en-US" sz="2000">
                <a:latin typeface="宋体"/>
                <a:ea typeface="宋体"/>
              </a:rPr>
              <a:t>。</a:t>
            </a:r>
            <a:endParaRPr lang="zh-CN" altLang="en-US" sz="2000">
              <a:latin typeface="宋体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1570990"/>
            <a:ext cx="1097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步骤一</a:t>
            </a:r>
            <a:r>
              <a:rPr lang="en-US" altLang="zh-CN" sz="2400" b="1">
                <a:solidFill>
                  <a:srgbClr val="0070C0"/>
                </a:solidFill>
                <a:latin typeface="宋体"/>
                <a:ea typeface="宋体"/>
                <a:sym typeface="+mn-ea"/>
              </a:rPr>
              <a:t>：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简单提示词让</a:t>
            </a:r>
            <a:r>
              <a:rPr lang="en-US" altLang="zh-CN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AI</a:t>
            </a:r>
            <a:r>
              <a:rPr lang="zh-CN" altLang="en-US" sz="2400" b="1">
                <a:solidFill>
                  <a:srgbClr val="0070C0"/>
                </a:solidFill>
                <a:latin typeface="Times New Roman Regular" panose="02020503050405090304"/>
                <a:ea typeface="宋体"/>
                <a:sym typeface="+mn-ea"/>
              </a:rPr>
              <a:t>生成内容</a:t>
            </a:r>
            <a:endParaRPr lang="zh-CN" altLang="en-US" sz="2400" b="1">
              <a:solidFill>
                <a:srgbClr val="0070C0"/>
              </a:solidFill>
              <a:latin typeface="Times New Roman Regular" panose="02020503050405090304"/>
              <a:ea typeface="宋体"/>
              <a:sym typeface="+mn-ea"/>
            </a:endParaRPr>
          </a:p>
        </p:txBody>
      </p:sp>
      <p:pic>
        <p:nvPicPr>
          <p:cNvPr id="221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4935" y="2576513"/>
            <a:ext cx="5269230" cy="256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TABLE_ENDDRAG_ORIGIN_RECT" val="688*142"/>
  <p:tag name="TABLE_ENDDRAG_RECT" val="144*359*688*142"/>
</p:tagLst>
</file>

<file path=ppt/tags/tag101.xml><?xml version="1.0" encoding="utf-8"?>
<p:tagLst xmlns:p="http://schemas.openxmlformats.org/presentationml/2006/main">
  <p:tag name="TABLE_ENDDRAG_ORIGIN_RECT" val="688*142"/>
  <p:tag name="TABLE_ENDDRAG_RECT" val="144*359*688*142"/>
</p:tagLst>
</file>

<file path=ppt/tags/tag102.xml><?xml version="1.0" encoding="utf-8"?>
<p:tagLst xmlns:p="http://schemas.openxmlformats.org/presentationml/2006/main">
  <p:tag name="TABLE_ENDDRAG_ORIGIN_RECT" val="847*384"/>
  <p:tag name="TABLE_ENDDRAG_RECT" val="77*107*847*384"/>
</p:tagLst>
</file>

<file path=ppt/tags/tag103.xml><?xml version="1.0" encoding="utf-8"?>
<p:tagLst xmlns:p="http://schemas.openxmlformats.org/presentationml/2006/main">
  <p:tag name="COMMONDATA" val="eyJoZGlkIjoiMmExNzZmNWNlYjI2M2M4YjQzZTk4ZjMwMDRkNzMzMjgifQ=="/>
  <p:tag name="commondata" val="eyJoZGlkIjoiOTg1ODBjOTFhYTQyYTk5MzY2N2U5MjE2NGFjNmYxM2M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TABLE_ENDDRAG_ORIGIN_RECT" val="432*235"/>
  <p:tag name="TABLE_ENDDRAG_RECT" val="510*229*432*235"/>
</p:tagLst>
</file>

<file path=ppt/tags/tag55.xml><?xml version="1.0" encoding="utf-8"?>
<p:tagLst xmlns:p="http://schemas.openxmlformats.org/presentationml/2006/main">
  <p:tag name="KSO_WM_UNIT_HIGHLIGHT" val="0"/>
  <p:tag name="KSO_WM_DIAGRAM_GROUP_CODE" val="q1-1"/>
  <p:tag name="KSO_WM_UNIT_LAYERLEVEL" val="1_1_1"/>
  <p:tag name="KSO_WM_DIAGRAM_MAX_ITEMCNT" val="4"/>
  <p:tag name="KSO_WM_DIAGRAM_MIN_ITEMCNT" val="4"/>
  <p:tag name="KSO_WM_TAG_VERSION" val="3.0"/>
  <p:tag name="KSO_WM_UNIT_DIAGRAM_ISREFERUNIT" val="0"/>
  <p:tag name="KSO_WM_DIAGRAM_COLOR_TEXT_CAN_REMOVE" val="n"/>
  <p:tag name="KSO_WM_UNIT_ISCONTENTSTITLE" val="0"/>
  <p:tag name="KSO_WM_UNIT_ISNUMDGMTITLE" val="0"/>
  <p:tag name="KSO_WM_UNIT_NOCLEAR" val="0"/>
  <p:tag name="KSO_WM_UNIT_COMPATIBLE" val="0"/>
  <p:tag name="KSO_WM_UNIT_DIAGRAM_ISNUMVISUAL" val="0"/>
  <p:tag name="KSO_WM_UNIT_TYPE" val="q_h_i"/>
  <p:tag name="KSO_WM_UNIT_INDEX" val="1_2_4"/>
  <p:tag name="KSO_WM_UNIT_ID" val="diagram20230950_1*q_h_i*1_2_4"/>
  <p:tag name="KSO_WM_TEMPLATE_CATEGORY" val="diagram"/>
  <p:tag name="KSO_WM_TEMPLATE_INDEX" val="20230950"/>
  <p:tag name="KSO_WM_BEAUTIFY_FLAG" val="#wm#"/>
  <p:tag name="KSO_WM_DIAGRAM_VERSION" val="3"/>
  <p:tag name="KSO_WM_DIAGRAM_COLOR_TRICK" val="1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536.71,&quot;left&quot;:-0.002362204724409449,&quot;top&quot;:137.28149606299212,&quot;width&quot;:913.3747244094487}"/>
  <p:tag name="KSO_WM_UNIT_ISNUMDGMTITLE" val="0"/>
  <p:tag name="KSO_WM_DIAGRAM_MIN_ITEMCNT" val="4"/>
  <p:tag name="KSO_WM_UNIT_INDEX" val="1_4_4"/>
  <p:tag name="KSO_WM_DIAGRAM_COLOR_TEXT_CAN_REMOVE" val="n"/>
  <p:tag name="KSO_WM_DIAGRAM_VERSION" val="3"/>
  <p:tag name="KSO_WM_TAG_VERSION" val="3.0"/>
  <p:tag name="KSO_WM_TEMPLATE_INDEX" val="20230950"/>
  <p:tag name="KSO_WM_UNIT_ID" val="diagram20230950_1*q_h_i*1_4_4"/>
  <p:tag name="KSO_WM_UNIT_TYPE" val="q_h_i"/>
  <p:tag name="KSO_WM_UNIT_DIAGRAM_ISREFERUNIT" val="0"/>
  <p:tag name="KSO_WM_UNIT_COMPATIBLE" val="0"/>
  <p:tag name="KSO_WM_UNIT_NOCLEAR" val="0"/>
  <p:tag name="KSO_WM_UNIT_ISCONTENTSTITLE" val="0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536.71,&quot;left&quot;:-0.002362204724409449,&quot;top&quot;:137.28149606299212,&quot;width&quot;:913.3747244094487}"/>
  <p:tag name="KSO_WM_UNIT_ISCONTENTSTITLE" val="0"/>
  <p:tag name="KSO_WM_UNIT_ISNUMDGMTITLE" val="0"/>
  <p:tag name="KSO_WM_UNIT_NOCLEAR" val="0"/>
  <p:tag name="KSO_WM_UNIT_COMPATIBLE" val="0"/>
  <p:tag name="KSO_WM_UNIT_DIAGRAM_ISREFERUNIT" val="0"/>
  <p:tag name="KSO_WM_UNIT_TYPE" val="q_h_i"/>
  <p:tag name="KSO_WM_UNIT_INDEX" val="1_1_4"/>
  <p:tag name="KSO_WM_UNIT_ID" val="diagram20230950_1*q_h_i*1_1_4"/>
  <p:tag name="KSO_WM_TEMPLATE_INDEX" val="20230950"/>
  <p:tag name="KSO_WM_TAG_VERSION" val="3.0"/>
  <p:tag name="KSO_WM_DIAGRAM_VERSION" val="3"/>
  <p:tag name="KSO_WM_DIAGRAM_COLOR_TEXT_CAN_REMOVE" val="n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50_1*q_h_a*1_2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0950_1*q_h_f*1_2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VALUE" val="60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50_1*q_h_a*1_3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0950_1*q_h_f*1_3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8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0950_1*q_h_i*1_2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0950_1*q_h_i*1_2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0950_1*q_h_i*1_2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30950_1*q_h_i*1_3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0950_1*q_h_i*1_3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0950_1*q_h_i*1_3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50_1*q_h_a*1_1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0950_1*q_h_f*1_1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TEXT_TYPE" val="1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50_1*q_h_a*1_4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30950_1*q_h_i*1_1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0950_1*q_h_i*1_1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0950_1*q_h_i*1_1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230950_1*q_h_i*1_4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30950_1*q_h_i*1_4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30950_1*q_h_i*1_4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536.71,&quot;left&quot;:-0.002362204724409449,&quot;top&quot;:137.28149606299212,&quot;width&quot;:913.374724409448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536.71,&quot;left&quot;:-0.002362204724409449,&quot;top&quot;:137.28149606299212,&quot;width&quot;:913.3747244094487}"/>
  <p:tag name="KSO_WM_UNIT_ISCONTENTSTITLE" val="0"/>
  <p:tag name="KSO_WM_UNIT_ISNUMDGMTITLE" val="0"/>
  <p:tag name="KSO_WM_UNIT_NOCLEAR" val="0"/>
  <p:tag name="KSO_WM_UNIT_COMPATIBLE" val="0"/>
  <p:tag name="KSO_WM_UNIT_DIAGRAM_ISREFERUNIT" val="0"/>
  <p:tag name="KSO_WM_UNIT_TYPE" val="q_h_i"/>
  <p:tag name="KSO_WM_UNIT_INDEX" val="1_3_4"/>
  <p:tag name="KSO_WM_UNIT_ID" val="diagram20230950_1*q_h_i*1_3_4"/>
  <p:tag name="KSO_WM_TEMPLATE_INDEX" val="20230950"/>
  <p:tag name="KSO_WM_TAG_VERSION" val="3.0"/>
  <p:tag name="KSO_WM_DIAGRAM_VERSION" val="3"/>
  <p:tag name="KSO_WM_DIAGRAM_COLOR_TEXT_CAN_REMOVE" val="n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TABLE_ENDDRAG_ORIGIN_RECT" val="834*348"/>
  <p:tag name="TABLE_ENDDRAG_RECT" val="62*118*834*34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5_4*l_h_a*1_1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015_4*l_h_f*1_1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TYPE" val="1"/>
  <p:tag name="KSO_WM_UNIT_PRESET_TEXT" val="此处添加内容，简明扼要地阐述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015_4*l_h_a*1_2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TYPE" val="1"/>
  <p:tag name="KSO_WM_UNIT_VALUE" val="7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VALUE" val="448*44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1015_4*l_h_d*1_1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PICTURE_SUBTYPE" val="b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015_4*l_h_a*1_3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VALUE" val="448*44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1015_4*l_h_d*1_2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PICTURE_SUBTYPE" val="b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015_4*l_h_a*1_4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1015_4*l_h_a*1_5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VALUE" val="448*4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1015_4*l_h_d*1_4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PICTURE_SUBTYPE" val="b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VALUE" val="448*448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5_1"/>
  <p:tag name="KSO_WM_UNIT_ID" val="diagram20231015_4*l_h_d*1_5_1"/>
  <p:tag name="KSO_WM_TEMPLATE_CATEGORY" val="diagram"/>
  <p:tag name="KSO_WM_TEMPLATE_INDEX" val="20231015"/>
  <p:tag name="KSO_WM_UNIT_LAYERLEVEL" val="1_1_1"/>
  <p:tag name="KSO_WM_TAG_VERSION" val="3.0"/>
  <p:tag name="KSO_WM_DIAGRAM_GROUP_CODE" val="l1-1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PICTURE_SUBTYPE" val="b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015_4*l_h_f*1_5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TYPE" val="1"/>
  <p:tag name="KSO_WM_UNIT_PRESET_TEXT" val="此处添加内容，简明扼要地阐述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015_4*l_h_f*1_2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TYPE" val="1"/>
  <p:tag name="KSO_WM_UNIT_PRESET_TEXT" val="此处添加内容，简明扼要地阐述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015_4*l_h_f*1_3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TYPE" val="1"/>
  <p:tag name="KSO_WM_UNIT_PRESET_TEXT" val="此处添加内容，简明扼要地阐述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015_4*l_h_f*1_4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TYPE" val="1"/>
  <p:tag name="KSO_WM_UNIT_PRESET_TEXT" val="此处添加内容，简明扼要地阐述"/>
  <p:tag name="KSO_WM_UNIT_TEXT_FILL_FORE_SCHEMECOLOR_INDEX" val="1"/>
  <p:tag name="KSO_WM_UNIT_TEXT_FILL_TYPE" val="1"/>
  <p:tag name="KSO_WM_UNIT_TEXT_LAYER_COUNT" val="1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UNIT_VALUE" val="448*4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1015_4*l_h_d*1_3_1"/>
  <p:tag name="KSO_WM_TEMPLATE_CATEGORY" val="diagram"/>
  <p:tag name="KSO_WM_TEMPLATE_INDEX" val="20231015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537.0134645669291,&quot;left&quot;:0.75,&quot;top&quot;:139.75818897637794,&quot;width&quot;:915.644645669291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PICTURE_SUBTYPE" val="b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TABLE_ENDDRAG_ORIGIN_RECT" val="599*137"/>
  <p:tag name="TABLE_ENDDRAG_RECT" val="83*220*599*137"/>
</p:tagLst>
</file>

<file path=ppt/tags/tag95.xml><?xml version="1.0" encoding="utf-8"?>
<p:tagLst xmlns:p="http://schemas.openxmlformats.org/presentationml/2006/main">
  <p:tag name="TABLE_ENDDRAG_ORIGIN_RECT" val="629*316"/>
  <p:tag name="TABLE_ENDDRAG_RECT" val="63*171*629*316"/>
</p:tagLst>
</file>

<file path=ppt/tags/tag96.xml><?xml version="1.0" encoding="utf-8"?>
<p:tagLst xmlns:p="http://schemas.openxmlformats.org/presentationml/2006/main">
  <p:tag name="TABLE_ENDDRAG_ORIGIN_RECT" val="807*317"/>
  <p:tag name="TABLE_ENDDRAG_RECT" val="33*169*807*317"/>
</p:tagLst>
</file>

<file path=ppt/tags/tag97.xml><?xml version="1.0" encoding="utf-8"?>
<p:tagLst xmlns:p="http://schemas.openxmlformats.org/presentationml/2006/main">
  <p:tag name="TABLE_ENDDRAG_ORIGIN_RECT" val="688*142"/>
  <p:tag name="TABLE_ENDDRAG_RECT" val="144*359*688*142"/>
</p:tagLst>
</file>

<file path=ppt/tags/tag98.xml><?xml version="1.0" encoding="utf-8"?>
<p:tagLst xmlns:p="http://schemas.openxmlformats.org/presentationml/2006/main">
  <p:tag name="TABLE_ENDDRAG_ORIGIN_RECT" val="820*337"/>
  <p:tag name="TABLE_ENDDRAG_RECT" val="71*145*820*337"/>
</p:tagLst>
</file>

<file path=ppt/tags/tag99.xml><?xml version="1.0" encoding="utf-8"?>
<p:tagLst xmlns:p="http://schemas.openxmlformats.org/presentationml/2006/main">
  <p:tag name="TABLE_ENDDRAG_ORIGIN_RECT" val="745*288"/>
  <p:tag name="TABLE_ENDDRAG_RECT" val="59*170*745*288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9104</Words>
  <Application>WPS 表格</Application>
  <PresentationFormat>宽屏</PresentationFormat>
  <Paragraphs>1088</Paragraphs>
  <Slides>42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华文行楷</vt:lpstr>
      <vt:lpstr>行楷-简</vt:lpstr>
      <vt:lpstr>Ebrima</vt:lpstr>
      <vt:lpstr>书体坊米芾体</vt:lpstr>
      <vt:lpstr>汉仪旗黑</vt:lpstr>
      <vt:lpstr>黑体</vt:lpstr>
      <vt:lpstr>汉仪中黑KW</vt:lpstr>
      <vt:lpstr>Times New Roman Regular</vt:lpstr>
      <vt:lpstr>汉仪书宋二KW</vt:lpstr>
      <vt:lpstr>Times New Roman</vt:lpstr>
      <vt:lpstr>PingFang SC Semibold</vt:lpstr>
      <vt:lpstr>微软雅黑</vt:lpstr>
      <vt:lpstr>宋体</vt:lpstr>
      <vt:lpstr>Calibri</vt:lpstr>
      <vt:lpstr>Helvetica Neue</vt:lpstr>
      <vt:lpstr>宋体</vt:lpstr>
      <vt:lpstr>Arial Unicode MS</vt:lpstr>
      <vt:lpstr>微软雅黑</vt:lpstr>
      <vt:lpstr>苹方-简</vt:lpstr>
      <vt:lpstr>华文宋体</vt:lpstr>
      <vt:lpstr>Times New Roman</vt:lpstr>
      <vt:lpstr>Times New Roman Regular</vt:lpstr>
      <vt:lpstr>黑体</vt:lpstr>
      <vt:lpstr>WPS</vt:lpstr>
      <vt:lpstr>PowerPoint 演示文稿</vt:lpstr>
      <vt:lpstr>与AI的猜词游戏</vt:lpstr>
      <vt:lpstr>学习图谱</vt:lpstr>
      <vt:lpstr>提示词的基础知识（请扫码教材AI助学智能体）</vt:lpstr>
      <vt:lpstr>AI助学与评测</vt:lpstr>
      <vt:lpstr>3.1 掌握生成模型的提示词技巧</vt:lpstr>
      <vt:lpstr>3.1.1 角色扮演法，让AI成为全能专家</vt:lpstr>
      <vt:lpstr>3.1.1 角色扮演法，让AI成为全能专家</vt:lpstr>
      <vt:lpstr>3.1.2 示例引导法，使AI系统精准施策</vt:lpstr>
      <vt:lpstr>3.1.2 示例引导法，使AI系统精准施策</vt:lpstr>
      <vt:lpstr>3.1.3 演绎推理法，使AI尽显逻辑锋芒</vt:lpstr>
      <vt:lpstr>3.1.3 演绎推理法，使AI尽显逻辑锋芒</vt:lpstr>
      <vt:lpstr>3.1.3 演绎推理法，使AI尽显逻辑锋芒</vt:lpstr>
      <vt:lpstr>3.1 任务拓展</vt:lpstr>
      <vt:lpstr>3.2 掌握推理模型的提示词技巧</vt:lpstr>
      <vt:lpstr>3.2 掌握推理模型的提示词技巧</vt:lpstr>
      <vt:lpstr>3.2.1 明确的要求，让AI化身高效助手</vt:lpstr>
      <vt:lpstr>3.2.1 明确的要求，让AI化身高效助手</vt:lpstr>
      <vt:lpstr>3.2.1 明确的要求，让AI化身高效助手</vt:lpstr>
      <vt:lpstr>3.2.1 明确的要求，让AI化身高效助手</vt:lpstr>
      <vt:lpstr>3.2.2 充分的背景，让AI更加精准服务</vt:lpstr>
      <vt:lpstr>3.2.2 充分的背景，让AI更加精准服务</vt:lpstr>
      <vt:lpstr>3.2.2 充分的背景，让AI更加精准服务</vt:lpstr>
      <vt:lpstr>3.2.2 充分的背景，让AI更加精准服务</vt:lpstr>
      <vt:lpstr>3.2.3 合理的限制，使AI遵循规范路径</vt:lpstr>
      <vt:lpstr>3.2.3 合理的限制，使AI遵循规范路径</vt:lpstr>
      <vt:lpstr>3.2.3 合理的限制，使AI遵循规范路径</vt:lpstr>
      <vt:lpstr>3.2.3 合理的限制，使AI遵循规范路径</vt:lpstr>
      <vt:lpstr>问道解惑——春节</vt:lpstr>
      <vt:lpstr>3.2 任务拓展</vt:lpstr>
      <vt:lpstr>3.3 掌握提示词工程技巧</vt:lpstr>
      <vt:lpstr>3.3.1 RTGO框架</vt:lpstr>
      <vt:lpstr>3.3.1 RTGO框架</vt:lpstr>
      <vt:lpstr>3.3.2 BROKE框架</vt:lpstr>
      <vt:lpstr>3.3.2 BROKE框架</vt:lpstr>
      <vt:lpstr>3.3.3 ALIGN框架</vt:lpstr>
      <vt:lpstr>3.3.2 ALIGN框架</vt:lpstr>
      <vt:lpstr>3.3 任务拓展</vt:lpstr>
      <vt:lpstr>请扫描教材AI拓学智能体</vt:lpstr>
      <vt:lpstr>生成式作业（请扫描教材生成式作业智能体）</vt:lpstr>
      <vt:lpstr>评价与反思（请扫码教材AI评价智能体）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杨玲</dc:creator>
  <cp:lastModifiedBy>yuan zhanjiang</cp:lastModifiedBy>
  <cp:revision>301</cp:revision>
  <dcterms:created xsi:type="dcterms:W3CDTF">2025-06-28T13:33:51Z</dcterms:created>
  <dcterms:modified xsi:type="dcterms:W3CDTF">2025-06-28T13:33:51Z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2052-7.2.2.8955</vt:lpwstr>
  </property>
  <property fmtid="{D5CDD505-2E9C-101B-9397-08002B2CF9AE}" pid="3" name="ICV">
    <vt:lpwstr>5C5DD463FA3C7DB5D1D85F6832BDCC0C_43</vt:lpwstr>
  </property>
</Properties>
</file>