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image" Target="../media/image1.png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3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image" Target="../media/image1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 userDrawn="1">
            <p:custDataLst>
              <p:tags r:id="rId2"/>
            </p:custDataLst>
          </p:nvPr>
        </p:nvSpPr>
        <p:spPr>
          <a:xfrm flipH="1">
            <a:off x="1" y="0"/>
            <a:ext cx="4922187" cy="6858000"/>
          </a:xfrm>
          <a:custGeom>
            <a:avLst/>
            <a:gdLst>
              <a:gd name="connsiteX0" fmla="*/ 99918 w 4922187"/>
              <a:gd name="connsiteY0" fmla="*/ 3058556 h 6858000"/>
              <a:gd name="connsiteX1" fmla="*/ 53898 w 4922187"/>
              <a:gd name="connsiteY1" fmla="*/ 3071516 h 6858000"/>
              <a:gd name="connsiteX2" fmla="*/ 16364 w 4922187"/>
              <a:gd name="connsiteY2" fmla="*/ 3107213 h 6858000"/>
              <a:gd name="connsiteX3" fmla="*/ 0 w 4922187"/>
              <a:gd name="connsiteY3" fmla="*/ 3140721 h 6858000"/>
              <a:gd name="connsiteX4" fmla="*/ 0 w 4922187"/>
              <a:gd name="connsiteY4" fmla="*/ 6858000 h 6858000"/>
              <a:gd name="connsiteX5" fmla="*/ 4922187 w 4922187"/>
              <a:gd name="connsiteY5" fmla="*/ 6858000 h 6858000"/>
              <a:gd name="connsiteX6" fmla="*/ 4922187 w 4922187"/>
              <a:gd name="connsiteY6" fmla="*/ 4336445 h 6858000"/>
              <a:gd name="connsiteX7" fmla="*/ 4815905 w 4922187"/>
              <a:gd name="connsiteY7" fmla="*/ 4400749 h 6858000"/>
              <a:gd name="connsiteX8" fmla="*/ 3167365 w 4922187"/>
              <a:gd name="connsiteY8" fmla="*/ 4816476 h 6858000"/>
              <a:gd name="connsiteX9" fmla="*/ 498596 w 4922187"/>
              <a:gd name="connsiteY9" fmla="*/ 3563016 h 6858000"/>
              <a:gd name="connsiteX10" fmla="*/ 335060 w 4922187"/>
              <a:gd name="connsiteY10" fmla="*/ 3345212 h 6858000"/>
              <a:gd name="connsiteX11" fmla="*/ 333128 w 4922187"/>
              <a:gd name="connsiteY11" fmla="*/ 3351429 h 6858000"/>
              <a:gd name="connsiteX12" fmla="*/ 320219 w 4922187"/>
              <a:gd name="connsiteY12" fmla="*/ 3325446 h 6858000"/>
              <a:gd name="connsiteX13" fmla="*/ 299499 w 4922187"/>
              <a:gd name="connsiteY13" fmla="*/ 3297851 h 6858000"/>
              <a:gd name="connsiteX14" fmla="*/ 181269 w 4922187"/>
              <a:gd name="connsiteY14" fmla="*/ 3104030 h 6858000"/>
              <a:gd name="connsiteX15" fmla="*/ 144879 w 4922187"/>
              <a:gd name="connsiteY15" fmla="*/ 3073574 h 6858000"/>
              <a:gd name="connsiteX16" fmla="*/ 99918 w 4922187"/>
              <a:gd name="connsiteY16" fmla="*/ 3058556 h 6858000"/>
              <a:gd name="connsiteX17" fmla="*/ 4922187 w 4922187"/>
              <a:gd name="connsiteY17" fmla="*/ 0 h 6858000"/>
              <a:gd name="connsiteX18" fmla="*/ 1301131 w 4922187"/>
              <a:gd name="connsiteY18" fmla="*/ 0 h 6858000"/>
              <a:gd name="connsiteX19" fmla="*/ 1241823 w 4922187"/>
              <a:gd name="connsiteY19" fmla="*/ 78988 h 6858000"/>
              <a:gd name="connsiteX20" fmla="*/ 845240 w 4922187"/>
              <a:gd name="connsiteY20" fmla="*/ 1372026 h 6858000"/>
              <a:gd name="connsiteX21" fmla="*/ 3167365 w 4922187"/>
              <a:gd name="connsiteY21" fmla="*/ 3684699 h 6858000"/>
              <a:gd name="connsiteX22" fmla="*/ 4809355 w 4922187"/>
              <a:gd name="connsiteY22" fmla="*/ 3007332 h 6858000"/>
              <a:gd name="connsiteX23" fmla="*/ 4922187 w 4922187"/>
              <a:gd name="connsiteY23" fmla="*/ 28836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22187" h="6858000">
                <a:moveTo>
                  <a:pt x="99918" y="3058556"/>
                </a:moveTo>
                <a:cubicBezTo>
                  <a:pt x="84695" y="3057816"/>
                  <a:pt x="69297" y="3061740"/>
                  <a:pt x="53898" y="3071516"/>
                </a:cubicBezTo>
                <a:cubicBezTo>
                  <a:pt x="38499" y="3081293"/>
                  <a:pt x="26180" y="3093384"/>
                  <a:pt x="16364" y="3107213"/>
                </a:cubicBezTo>
                <a:lnTo>
                  <a:pt x="0" y="3140721"/>
                </a:lnTo>
                <a:lnTo>
                  <a:pt x="0" y="6858000"/>
                </a:lnTo>
                <a:lnTo>
                  <a:pt x="4922187" y="6858000"/>
                </a:lnTo>
                <a:lnTo>
                  <a:pt x="4922187" y="4336445"/>
                </a:lnTo>
                <a:lnTo>
                  <a:pt x="4815905" y="4400749"/>
                </a:lnTo>
                <a:cubicBezTo>
                  <a:pt x="4325854" y="4665878"/>
                  <a:pt x="3764269" y="4816476"/>
                  <a:pt x="3167365" y="4816476"/>
                </a:cubicBezTo>
                <a:cubicBezTo>
                  <a:pt x="2092938" y="4816476"/>
                  <a:pt x="1132942" y="4328536"/>
                  <a:pt x="498596" y="3563016"/>
                </a:cubicBezTo>
                <a:lnTo>
                  <a:pt x="335060" y="3345212"/>
                </a:lnTo>
                <a:lnTo>
                  <a:pt x="333128" y="3351429"/>
                </a:lnTo>
                <a:lnTo>
                  <a:pt x="320219" y="3325446"/>
                </a:lnTo>
                <a:lnTo>
                  <a:pt x="299499" y="3297851"/>
                </a:lnTo>
                <a:lnTo>
                  <a:pt x="181269" y="3104030"/>
                </a:lnTo>
                <a:lnTo>
                  <a:pt x="144879" y="3073574"/>
                </a:lnTo>
                <a:cubicBezTo>
                  <a:pt x="130186" y="3064698"/>
                  <a:pt x="115140" y="3059295"/>
                  <a:pt x="99918" y="3058556"/>
                </a:cubicBezTo>
                <a:close/>
                <a:moveTo>
                  <a:pt x="4922187" y="0"/>
                </a:moveTo>
                <a:lnTo>
                  <a:pt x="1301131" y="0"/>
                </a:lnTo>
                <a:lnTo>
                  <a:pt x="1241823" y="78988"/>
                </a:lnTo>
                <a:cubicBezTo>
                  <a:pt x="991441" y="448094"/>
                  <a:pt x="845240" y="893055"/>
                  <a:pt x="845240" y="1372026"/>
                </a:cubicBezTo>
                <a:cubicBezTo>
                  <a:pt x="845240" y="2649279"/>
                  <a:pt x="1884891" y="3684699"/>
                  <a:pt x="3167365" y="3684699"/>
                </a:cubicBezTo>
                <a:cubicBezTo>
                  <a:pt x="3808602" y="3684699"/>
                  <a:pt x="4389133" y="3425844"/>
                  <a:pt x="4809355" y="3007332"/>
                </a:cubicBezTo>
                <a:lnTo>
                  <a:pt x="4922187" y="288369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5000">
                <a:schemeClr val="accent1"/>
              </a:gs>
            </a:gsLst>
            <a:lin ang="189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3" name="直接连接符 12"/>
          <p:cNvCxnSpPr/>
          <p:nvPr userDrawn="1">
            <p:custDataLst>
              <p:tags r:id="rId3"/>
            </p:custDataLst>
          </p:nvPr>
        </p:nvCxnSpPr>
        <p:spPr>
          <a:xfrm>
            <a:off x="11360150" y="493395"/>
            <a:ext cx="182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4"/>
            </p:custDataLst>
          </p:nvPr>
        </p:nvCxnSpPr>
        <p:spPr>
          <a:xfrm>
            <a:off x="11360150" y="551815"/>
            <a:ext cx="182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5"/>
            </p:custDataLst>
          </p:nvPr>
        </p:nvCxnSpPr>
        <p:spPr>
          <a:xfrm>
            <a:off x="11360150" y="610235"/>
            <a:ext cx="182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5856514" y="1176719"/>
            <a:ext cx="5375326" cy="185904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838199" y="504000"/>
            <a:ext cx="2743199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 userDrawn="1">
            <p:custDataLst>
              <p:tags r:id="rId11"/>
            </p:custDataLst>
          </p:nvPr>
        </p:nvCxnSpPr>
        <p:spPr>
          <a:xfrm>
            <a:off x="5831840" y="3316790"/>
            <a:ext cx="5400000" cy="0"/>
          </a:xfrm>
          <a:prstGeom prst="straightConnector1">
            <a:avLst/>
          </a:prstGeom>
          <a:ln>
            <a:solidFill>
              <a:schemeClr val="accent3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: 形状 38"/>
          <p:cNvSpPr/>
          <p:nvPr userDrawn="1">
            <p:custDataLst>
              <p:tags r:id="rId12"/>
            </p:custDataLst>
          </p:nvPr>
        </p:nvSpPr>
        <p:spPr>
          <a:xfrm>
            <a:off x="9551700" y="5010785"/>
            <a:ext cx="2640300" cy="1865630"/>
          </a:xfrm>
          <a:custGeom>
            <a:avLst/>
            <a:gdLst>
              <a:gd name="connsiteX0" fmla="*/ 2045305 w 2640300"/>
              <a:gd name="connsiteY0" fmla="*/ 0 h 1865630"/>
              <a:gd name="connsiteX1" fmla="*/ 2620022 w 2640300"/>
              <a:gd name="connsiteY1" fmla="*/ 81451 h 1865630"/>
              <a:gd name="connsiteX2" fmla="*/ 2640300 w 2640300"/>
              <a:gd name="connsiteY2" fmla="*/ 88381 h 1865630"/>
              <a:gd name="connsiteX3" fmla="*/ 2640300 w 2640300"/>
              <a:gd name="connsiteY3" fmla="*/ 1040500 h 1865630"/>
              <a:gd name="connsiteX4" fmla="*/ 2631013 w 2640300"/>
              <a:gd name="connsiteY4" fmla="*/ 1034064 h 1865630"/>
              <a:gd name="connsiteX5" fmla="*/ 2045305 w 2640300"/>
              <a:gd name="connsiteY5" fmla="*/ 878165 h 1865630"/>
              <a:gd name="connsiteX6" fmla="*/ 892516 w 2640300"/>
              <a:gd name="connsiteY6" fmla="*/ 1817715 h 1865630"/>
              <a:gd name="connsiteX7" fmla="*/ 885203 w 2640300"/>
              <a:gd name="connsiteY7" fmla="*/ 1865630 h 1865630"/>
              <a:gd name="connsiteX8" fmla="*/ 0 w 2640300"/>
              <a:gd name="connsiteY8" fmla="*/ 1865630 h 1865630"/>
              <a:gd name="connsiteX9" fmla="*/ 1054 w 2640300"/>
              <a:gd name="connsiteY9" fmla="*/ 1844762 h 1865630"/>
              <a:gd name="connsiteX10" fmla="*/ 2045305 w 2640300"/>
              <a:gd name="connsiteY10" fmla="*/ 0 h 186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300" h="1865630">
                <a:moveTo>
                  <a:pt x="2045305" y="0"/>
                </a:moveTo>
                <a:cubicBezTo>
                  <a:pt x="2244794" y="0"/>
                  <a:pt x="2437643" y="28427"/>
                  <a:pt x="2620022" y="81451"/>
                </a:cubicBezTo>
                <a:lnTo>
                  <a:pt x="2640300" y="88381"/>
                </a:lnTo>
                <a:lnTo>
                  <a:pt x="2640300" y="1040500"/>
                </a:lnTo>
                <a:lnTo>
                  <a:pt x="2631013" y="1034064"/>
                </a:lnTo>
                <a:cubicBezTo>
                  <a:pt x="2458535" y="934886"/>
                  <a:pt x="2258544" y="878165"/>
                  <a:pt x="2045305" y="878165"/>
                </a:cubicBezTo>
                <a:cubicBezTo>
                  <a:pt x="1476668" y="878165"/>
                  <a:pt x="1002239" y="1281515"/>
                  <a:pt x="892516" y="1817715"/>
                </a:cubicBezTo>
                <a:lnTo>
                  <a:pt x="885203" y="1865630"/>
                </a:lnTo>
                <a:lnTo>
                  <a:pt x="0" y="1865630"/>
                </a:lnTo>
                <a:lnTo>
                  <a:pt x="1054" y="1844762"/>
                </a:lnTo>
                <a:cubicBezTo>
                  <a:pt x="106283" y="808587"/>
                  <a:pt x="981366" y="0"/>
                  <a:pt x="2045305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25000"/>
                </a:schemeClr>
              </a:gs>
            </a:gsLst>
            <a:lin ang="108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5213351" cy="4816476"/>
          </a:xfrm>
          <a:custGeom>
            <a:avLst/>
            <a:gdLst>
              <a:gd name="connsiteX0" fmla="*/ 3621057 w 5213351"/>
              <a:gd name="connsiteY0" fmla="*/ 0 h 4836161"/>
              <a:gd name="connsiteX1" fmla="*/ 4926428 w 5213351"/>
              <a:gd name="connsiteY1" fmla="*/ 0 h 4836161"/>
              <a:gd name="connsiteX2" fmla="*/ 4941563 w 5213351"/>
              <a:gd name="connsiteY2" fmla="*/ 31418 h 4836161"/>
              <a:gd name="connsiteX3" fmla="*/ 5213351 w 5213351"/>
              <a:gd name="connsiteY3" fmla="*/ 1377633 h 4836161"/>
              <a:gd name="connsiteX4" fmla="*/ 1754823 w 5213351"/>
              <a:gd name="connsiteY4" fmla="*/ 4836161 h 4836161"/>
              <a:gd name="connsiteX5" fmla="*/ 106283 w 5213351"/>
              <a:gd name="connsiteY5" fmla="*/ 4418735 h 4836161"/>
              <a:gd name="connsiteX6" fmla="*/ 0 w 5213351"/>
              <a:gd name="connsiteY6" fmla="*/ 4354167 h 4836161"/>
              <a:gd name="connsiteX7" fmla="*/ 0 w 5213351"/>
              <a:gd name="connsiteY7" fmla="*/ 2895476 h 4836161"/>
              <a:gd name="connsiteX8" fmla="*/ 112833 w 5213351"/>
              <a:gd name="connsiteY8" fmla="*/ 3019623 h 4836161"/>
              <a:gd name="connsiteX9" fmla="*/ 1754823 w 5213351"/>
              <a:gd name="connsiteY9" fmla="*/ 3699758 h 4836161"/>
              <a:gd name="connsiteX10" fmla="*/ 4076948 w 5213351"/>
              <a:gd name="connsiteY10" fmla="*/ 1377633 h 4836161"/>
              <a:gd name="connsiteX11" fmla="*/ 3680365 w 5213351"/>
              <a:gd name="connsiteY11" fmla="*/ 79311 h 4836161"/>
              <a:gd name="connsiteX12" fmla="*/ 3621057 w 5213351"/>
              <a:gd name="connsiteY12" fmla="*/ 0 h 483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3351" h="4836161">
                <a:moveTo>
                  <a:pt x="3621057" y="0"/>
                </a:moveTo>
                <a:lnTo>
                  <a:pt x="4926428" y="0"/>
                </a:lnTo>
                <a:lnTo>
                  <a:pt x="4941563" y="31418"/>
                </a:lnTo>
                <a:cubicBezTo>
                  <a:pt x="5116574" y="445191"/>
                  <a:pt x="5213351" y="900110"/>
                  <a:pt x="5213351" y="1377633"/>
                </a:cubicBezTo>
                <a:cubicBezTo>
                  <a:pt x="5213351" y="3287725"/>
                  <a:pt x="3664915" y="4836161"/>
                  <a:pt x="1754823" y="4836161"/>
                </a:cubicBezTo>
                <a:cubicBezTo>
                  <a:pt x="1157919" y="4836161"/>
                  <a:pt x="596334" y="4684947"/>
                  <a:pt x="106283" y="4418735"/>
                </a:cubicBezTo>
                <a:lnTo>
                  <a:pt x="0" y="4354167"/>
                </a:lnTo>
                <a:lnTo>
                  <a:pt x="0" y="2895476"/>
                </a:lnTo>
                <a:lnTo>
                  <a:pt x="112833" y="3019623"/>
                </a:lnTo>
                <a:cubicBezTo>
                  <a:pt x="533055" y="3439845"/>
                  <a:pt x="1113586" y="3699758"/>
                  <a:pt x="1754823" y="3699758"/>
                </a:cubicBezTo>
                <a:cubicBezTo>
                  <a:pt x="3037297" y="3699758"/>
                  <a:pt x="4076948" y="2660107"/>
                  <a:pt x="4076948" y="1377633"/>
                </a:cubicBezTo>
                <a:cubicBezTo>
                  <a:pt x="4076948" y="896705"/>
                  <a:pt x="3930747" y="449925"/>
                  <a:pt x="3680365" y="79311"/>
                </a:cubicBezTo>
                <a:lnTo>
                  <a:pt x="3621057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4000">
                <a:schemeClr val="accent1">
                  <a:alpha val="36000"/>
                </a:schemeClr>
              </a:gs>
            </a:gsLst>
            <a:lin ang="108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rcRect b="10671"/>
          <a:stretch>
            <a:fillRect/>
          </a:stretch>
        </p:blipFill>
        <p:spPr>
          <a:xfrm>
            <a:off x="0" y="2849880"/>
            <a:ext cx="9394825" cy="4008120"/>
          </a:xfrm>
          <a:prstGeom prst="rect">
            <a:avLst/>
          </a:prstGeom>
        </p:spPr>
      </p:pic>
      <p:sp>
        <p:nvSpPr>
          <p:cNvPr id="20" name="文本占位符 13"/>
          <p:cNvSpPr>
            <a:spLocks noGrp="1"/>
          </p:cNvSpPr>
          <p:nvPr>
            <p:ph type="body" sz="quarter" idx="18" hasCustomPrompt="1"/>
            <p:custDataLst>
              <p:tags r:id="rId16"/>
            </p:custDataLst>
          </p:nvPr>
        </p:nvSpPr>
        <p:spPr>
          <a:xfrm>
            <a:off x="8457881" y="3586961"/>
            <a:ext cx="2743200" cy="13225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2" name="文本占位符 23"/>
          <p:cNvSpPr>
            <a:spLocks noGrp="1"/>
          </p:cNvSpPr>
          <p:nvPr>
            <p:ph type="body" sz="quarter" idx="19" hasCustomPrompt="1"/>
            <p:custDataLst>
              <p:tags r:id="rId17"/>
            </p:custDataLst>
          </p:nvPr>
        </p:nvSpPr>
        <p:spPr>
          <a:xfrm>
            <a:off x="5825757" y="3586961"/>
            <a:ext cx="2533699" cy="13225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flipH="1">
            <a:off x="-251" y="0"/>
            <a:ext cx="12192000" cy="351287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95000">
                <a:schemeClr val="accent1"/>
              </a:gs>
            </a:gsLst>
            <a:lin ang="189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9398" y="422380"/>
            <a:ext cx="7632854" cy="54563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39788" y="1136700"/>
            <a:ext cx="2880000" cy="1081088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/>
          <p:cNvSpPr/>
          <p:nvPr userDrawn="1">
            <p:custDataLst>
              <p:tags r:id="rId9"/>
            </p:custDataLst>
          </p:nvPr>
        </p:nvSpPr>
        <p:spPr>
          <a:xfrm>
            <a:off x="643890" y="3145155"/>
            <a:ext cx="10904220" cy="3006090"/>
          </a:xfrm>
          <a:prstGeom prst="rect">
            <a:avLst/>
          </a:prstGeom>
          <a:gradFill>
            <a:gsLst>
              <a:gs pos="0">
                <a:schemeClr val="bg2">
                  <a:lumMod val="5000"/>
                  <a:lumOff val="95000"/>
                </a:schemeClr>
              </a:gs>
              <a:gs pos="100000">
                <a:schemeClr val="bg2">
                  <a:lumMod val="5000"/>
                  <a:lumOff val="95000"/>
                </a:schemeClr>
              </a:gs>
            </a:gsLst>
            <a:lin ang="13500000" scaled="0"/>
          </a:gradFill>
          <a:ln>
            <a:solidFill>
              <a:schemeClr val="accent1">
                <a:alpha val="57000"/>
              </a:schemeClr>
            </a:solidFill>
            <a:prstDash val="solid"/>
          </a:ln>
          <a:effectLst>
            <a:outerShdw blurRad="508000" dist="241300" dir="5400000" sx="95000" sy="95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 userDrawn="1">
            <p:custDataLst>
              <p:tags r:id="rId2"/>
            </p:custDataLst>
          </p:nvPr>
        </p:nvSpPr>
        <p:spPr>
          <a:xfrm>
            <a:off x="6744970" y="115"/>
            <a:ext cx="5447030" cy="5344045"/>
          </a:xfrm>
          <a:custGeom>
            <a:avLst/>
            <a:gdLst>
              <a:gd name="connsiteX0" fmla="*/ 886420 w 5447030"/>
              <a:gd name="connsiteY0" fmla="*/ 0 h 5344045"/>
              <a:gd name="connsiteX1" fmla="*/ 5422940 w 5447030"/>
              <a:gd name="connsiteY1" fmla="*/ 0 h 5344045"/>
              <a:gd name="connsiteX2" fmla="*/ 5447030 w 5447030"/>
              <a:gd name="connsiteY2" fmla="*/ 26506 h 5344045"/>
              <a:gd name="connsiteX3" fmla="*/ 5447030 w 5447030"/>
              <a:gd name="connsiteY3" fmla="*/ 4352225 h 5344045"/>
              <a:gd name="connsiteX4" fmla="*/ 5385376 w 5447030"/>
              <a:gd name="connsiteY4" fmla="*/ 4420061 h 5344045"/>
              <a:gd name="connsiteX5" fmla="*/ 3154680 w 5447030"/>
              <a:gd name="connsiteY5" fmla="*/ 5344045 h 5344045"/>
              <a:gd name="connsiteX6" fmla="*/ 0 w 5447030"/>
              <a:gd name="connsiteY6" fmla="*/ 2189365 h 5344045"/>
              <a:gd name="connsiteX7" fmla="*/ 720375 w 5447030"/>
              <a:gd name="connsiteY7" fmla="*/ 182695 h 5344045"/>
              <a:gd name="connsiteX8" fmla="*/ 886420 w 5447030"/>
              <a:gd name="connsiteY8" fmla="*/ 0 h 5344045"/>
              <a:gd name="connsiteX9" fmla="*/ 3154680 w 5447030"/>
              <a:gd name="connsiteY9" fmla="*/ 474670 h 5344045"/>
              <a:gd name="connsiteX10" fmla="*/ 1439985 w 5447030"/>
              <a:gd name="connsiteY10" fmla="*/ 2189365 h 5344045"/>
              <a:gd name="connsiteX11" fmla="*/ 3154680 w 5447030"/>
              <a:gd name="connsiteY11" fmla="*/ 3904060 h 5344045"/>
              <a:gd name="connsiteX12" fmla="*/ 4869375 w 5447030"/>
              <a:gd name="connsiteY12" fmla="*/ 2189365 h 5344045"/>
              <a:gd name="connsiteX13" fmla="*/ 3154680 w 5447030"/>
              <a:gd name="connsiteY13" fmla="*/ 474670 h 534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030" h="5344045">
                <a:moveTo>
                  <a:pt x="886420" y="0"/>
                </a:moveTo>
                <a:lnTo>
                  <a:pt x="5422940" y="0"/>
                </a:lnTo>
                <a:lnTo>
                  <a:pt x="5447030" y="26506"/>
                </a:lnTo>
                <a:lnTo>
                  <a:pt x="5447030" y="4352225"/>
                </a:lnTo>
                <a:lnTo>
                  <a:pt x="5385376" y="4420061"/>
                </a:lnTo>
                <a:cubicBezTo>
                  <a:pt x="4814491" y="4990946"/>
                  <a:pt x="4025821" y="5344045"/>
                  <a:pt x="3154680" y="5344045"/>
                </a:cubicBezTo>
                <a:cubicBezTo>
                  <a:pt x="1412398" y="5344045"/>
                  <a:pt x="0" y="3931647"/>
                  <a:pt x="0" y="2189365"/>
                </a:cubicBezTo>
                <a:cubicBezTo>
                  <a:pt x="0" y="1427117"/>
                  <a:pt x="270342" y="728010"/>
                  <a:pt x="720375" y="182695"/>
                </a:cubicBezTo>
                <a:lnTo>
                  <a:pt x="886420" y="0"/>
                </a:lnTo>
                <a:close/>
                <a:moveTo>
                  <a:pt x="3154680" y="474670"/>
                </a:moveTo>
                <a:cubicBezTo>
                  <a:pt x="2207680" y="474670"/>
                  <a:pt x="1439985" y="1242365"/>
                  <a:pt x="1439985" y="2189365"/>
                </a:cubicBezTo>
                <a:cubicBezTo>
                  <a:pt x="1439985" y="3136365"/>
                  <a:pt x="2207680" y="3904060"/>
                  <a:pt x="3154680" y="3904060"/>
                </a:cubicBezTo>
                <a:cubicBezTo>
                  <a:pt x="4101680" y="3904060"/>
                  <a:pt x="4869375" y="3136365"/>
                  <a:pt x="4869375" y="2189365"/>
                </a:cubicBezTo>
                <a:cubicBezTo>
                  <a:pt x="4869375" y="1242365"/>
                  <a:pt x="4101680" y="474670"/>
                  <a:pt x="3154680" y="47467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4800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>
            <a:off x="-1270" y="4457739"/>
            <a:ext cx="12192000" cy="2401531"/>
          </a:xfrm>
          <a:custGeom>
            <a:avLst/>
            <a:gdLst>
              <a:gd name="connsiteX0" fmla="*/ 0 w 12192000"/>
              <a:gd name="connsiteY0" fmla="*/ 0 h 1888180"/>
              <a:gd name="connsiteX1" fmla="*/ 12192000 w 12192000"/>
              <a:gd name="connsiteY1" fmla="*/ 0 h 1888180"/>
              <a:gd name="connsiteX2" fmla="*/ 12192000 w 12192000"/>
              <a:gd name="connsiteY2" fmla="*/ 1888180 h 1888180"/>
              <a:gd name="connsiteX3" fmla="*/ 0 w 12192000"/>
              <a:gd name="connsiteY3" fmla="*/ 1888180 h 18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88180">
                <a:moveTo>
                  <a:pt x="0" y="0"/>
                </a:moveTo>
                <a:lnTo>
                  <a:pt x="12192000" y="0"/>
                </a:lnTo>
                <a:lnTo>
                  <a:pt x="12192000" y="1888180"/>
                </a:lnTo>
                <a:lnTo>
                  <a:pt x="0" y="188818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b="6302"/>
          <a:stretch>
            <a:fillRect/>
          </a:stretch>
        </p:blipFill>
        <p:spPr>
          <a:xfrm>
            <a:off x="4735830" y="711835"/>
            <a:ext cx="7456170" cy="614616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>
            <p:custDataLst>
              <p:tags r:id="rId6"/>
            </p:custDataLst>
          </p:nvPr>
        </p:nvCxnSpPr>
        <p:spPr>
          <a:xfrm>
            <a:off x="822114" y="3665894"/>
            <a:ext cx="828000" cy="103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33988" y="2314650"/>
            <a:ext cx="7557025" cy="78700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831588" y="1029450"/>
            <a:ext cx="7557025" cy="1224000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5213351" cy="4816476"/>
          </a:xfrm>
          <a:custGeom>
            <a:avLst/>
            <a:gdLst>
              <a:gd name="connsiteX0" fmla="*/ 3621057 w 5213351"/>
              <a:gd name="connsiteY0" fmla="*/ 0 h 4836161"/>
              <a:gd name="connsiteX1" fmla="*/ 4926428 w 5213351"/>
              <a:gd name="connsiteY1" fmla="*/ 0 h 4836161"/>
              <a:gd name="connsiteX2" fmla="*/ 4941563 w 5213351"/>
              <a:gd name="connsiteY2" fmla="*/ 31418 h 4836161"/>
              <a:gd name="connsiteX3" fmla="*/ 5213351 w 5213351"/>
              <a:gd name="connsiteY3" fmla="*/ 1377633 h 4836161"/>
              <a:gd name="connsiteX4" fmla="*/ 1754823 w 5213351"/>
              <a:gd name="connsiteY4" fmla="*/ 4836161 h 4836161"/>
              <a:gd name="connsiteX5" fmla="*/ 106283 w 5213351"/>
              <a:gd name="connsiteY5" fmla="*/ 4418735 h 4836161"/>
              <a:gd name="connsiteX6" fmla="*/ 0 w 5213351"/>
              <a:gd name="connsiteY6" fmla="*/ 4354167 h 4836161"/>
              <a:gd name="connsiteX7" fmla="*/ 0 w 5213351"/>
              <a:gd name="connsiteY7" fmla="*/ 2895476 h 4836161"/>
              <a:gd name="connsiteX8" fmla="*/ 112833 w 5213351"/>
              <a:gd name="connsiteY8" fmla="*/ 3019623 h 4836161"/>
              <a:gd name="connsiteX9" fmla="*/ 1754823 w 5213351"/>
              <a:gd name="connsiteY9" fmla="*/ 3699758 h 4836161"/>
              <a:gd name="connsiteX10" fmla="*/ 4076948 w 5213351"/>
              <a:gd name="connsiteY10" fmla="*/ 1377633 h 4836161"/>
              <a:gd name="connsiteX11" fmla="*/ 3680365 w 5213351"/>
              <a:gd name="connsiteY11" fmla="*/ 79311 h 4836161"/>
              <a:gd name="connsiteX12" fmla="*/ 3621057 w 5213351"/>
              <a:gd name="connsiteY12" fmla="*/ 0 h 483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3351" h="4836161">
                <a:moveTo>
                  <a:pt x="3621057" y="0"/>
                </a:moveTo>
                <a:lnTo>
                  <a:pt x="4926428" y="0"/>
                </a:lnTo>
                <a:lnTo>
                  <a:pt x="4941563" y="31418"/>
                </a:lnTo>
                <a:cubicBezTo>
                  <a:pt x="5116574" y="445191"/>
                  <a:pt x="5213351" y="900110"/>
                  <a:pt x="5213351" y="1377633"/>
                </a:cubicBezTo>
                <a:cubicBezTo>
                  <a:pt x="5213351" y="3287725"/>
                  <a:pt x="3664915" y="4836161"/>
                  <a:pt x="1754823" y="4836161"/>
                </a:cubicBezTo>
                <a:cubicBezTo>
                  <a:pt x="1157919" y="4836161"/>
                  <a:pt x="596334" y="4684947"/>
                  <a:pt x="106283" y="4418735"/>
                </a:cubicBezTo>
                <a:lnTo>
                  <a:pt x="0" y="4354167"/>
                </a:lnTo>
                <a:lnTo>
                  <a:pt x="0" y="2895476"/>
                </a:lnTo>
                <a:lnTo>
                  <a:pt x="112833" y="3019623"/>
                </a:lnTo>
                <a:cubicBezTo>
                  <a:pt x="533055" y="3439845"/>
                  <a:pt x="1113586" y="3699758"/>
                  <a:pt x="1754823" y="3699758"/>
                </a:cubicBezTo>
                <a:cubicBezTo>
                  <a:pt x="3037297" y="3699758"/>
                  <a:pt x="4076948" y="2660107"/>
                  <a:pt x="4076948" y="1377633"/>
                </a:cubicBezTo>
                <a:cubicBezTo>
                  <a:pt x="4076948" y="896705"/>
                  <a:pt x="3930747" y="449925"/>
                  <a:pt x="3680365" y="79311"/>
                </a:cubicBezTo>
                <a:lnTo>
                  <a:pt x="3621057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4000">
                <a:schemeClr val="accent1">
                  <a:alpha val="36000"/>
                </a:schemeClr>
              </a:gs>
            </a:gsLst>
            <a:lin ang="108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 flipH="1">
            <a:off x="1" y="0"/>
            <a:ext cx="4922187" cy="6858000"/>
          </a:xfrm>
          <a:custGeom>
            <a:avLst/>
            <a:gdLst>
              <a:gd name="connsiteX0" fmla="*/ 99918 w 4922187"/>
              <a:gd name="connsiteY0" fmla="*/ 3058556 h 6858000"/>
              <a:gd name="connsiteX1" fmla="*/ 53898 w 4922187"/>
              <a:gd name="connsiteY1" fmla="*/ 3071516 h 6858000"/>
              <a:gd name="connsiteX2" fmla="*/ 16364 w 4922187"/>
              <a:gd name="connsiteY2" fmla="*/ 3107213 h 6858000"/>
              <a:gd name="connsiteX3" fmla="*/ 0 w 4922187"/>
              <a:gd name="connsiteY3" fmla="*/ 3140721 h 6858000"/>
              <a:gd name="connsiteX4" fmla="*/ 0 w 4922187"/>
              <a:gd name="connsiteY4" fmla="*/ 6858000 h 6858000"/>
              <a:gd name="connsiteX5" fmla="*/ 4922187 w 4922187"/>
              <a:gd name="connsiteY5" fmla="*/ 6858000 h 6858000"/>
              <a:gd name="connsiteX6" fmla="*/ 4922187 w 4922187"/>
              <a:gd name="connsiteY6" fmla="*/ 4336445 h 6858000"/>
              <a:gd name="connsiteX7" fmla="*/ 4815905 w 4922187"/>
              <a:gd name="connsiteY7" fmla="*/ 4400749 h 6858000"/>
              <a:gd name="connsiteX8" fmla="*/ 3167365 w 4922187"/>
              <a:gd name="connsiteY8" fmla="*/ 4816476 h 6858000"/>
              <a:gd name="connsiteX9" fmla="*/ 498596 w 4922187"/>
              <a:gd name="connsiteY9" fmla="*/ 3563016 h 6858000"/>
              <a:gd name="connsiteX10" fmla="*/ 335060 w 4922187"/>
              <a:gd name="connsiteY10" fmla="*/ 3345212 h 6858000"/>
              <a:gd name="connsiteX11" fmla="*/ 333128 w 4922187"/>
              <a:gd name="connsiteY11" fmla="*/ 3351429 h 6858000"/>
              <a:gd name="connsiteX12" fmla="*/ 320219 w 4922187"/>
              <a:gd name="connsiteY12" fmla="*/ 3325446 h 6858000"/>
              <a:gd name="connsiteX13" fmla="*/ 299499 w 4922187"/>
              <a:gd name="connsiteY13" fmla="*/ 3297851 h 6858000"/>
              <a:gd name="connsiteX14" fmla="*/ 181269 w 4922187"/>
              <a:gd name="connsiteY14" fmla="*/ 3104030 h 6858000"/>
              <a:gd name="connsiteX15" fmla="*/ 144879 w 4922187"/>
              <a:gd name="connsiteY15" fmla="*/ 3073574 h 6858000"/>
              <a:gd name="connsiteX16" fmla="*/ 99918 w 4922187"/>
              <a:gd name="connsiteY16" fmla="*/ 3058556 h 6858000"/>
              <a:gd name="connsiteX17" fmla="*/ 4922187 w 4922187"/>
              <a:gd name="connsiteY17" fmla="*/ 0 h 6858000"/>
              <a:gd name="connsiteX18" fmla="*/ 1301131 w 4922187"/>
              <a:gd name="connsiteY18" fmla="*/ 0 h 6858000"/>
              <a:gd name="connsiteX19" fmla="*/ 1241823 w 4922187"/>
              <a:gd name="connsiteY19" fmla="*/ 78988 h 6858000"/>
              <a:gd name="connsiteX20" fmla="*/ 845240 w 4922187"/>
              <a:gd name="connsiteY20" fmla="*/ 1372026 h 6858000"/>
              <a:gd name="connsiteX21" fmla="*/ 3167365 w 4922187"/>
              <a:gd name="connsiteY21" fmla="*/ 3684699 h 6858000"/>
              <a:gd name="connsiteX22" fmla="*/ 4809355 w 4922187"/>
              <a:gd name="connsiteY22" fmla="*/ 3007332 h 6858000"/>
              <a:gd name="connsiteX23" fmla="*/ 4922187 w 4922187"/>
              <a:gd name="connsiteY23" fmla="*/ 28836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22187" h="6858000">
                <a:moveTo>
                  <a:pt x="99918" y="3058556"/>
                </a:moveTo>
                <a:cubicBezTo>
                  <a:pt x="84695" y="3057816"/>
                  <a:pt x="69297" y="3061740"/>
                  <a:pt x="53898" y="3071516"/>
                </a:cubicBezTo>
                <a:cubicBezTo>
                  <a:pt x="38499" y="3081293"/>
                  <a:pt x="26180" y="3093384"/>
                  <a:pt x="16364" y="3107213"/>
                </a:cubicBezTo>
                <a:lnTo>
                  <a:pt x="0" y="3140721"/>
                </a:lnTo>
                <a:lnTo>
                  <a:pt x="0" y="6858000"/>
                </a:lnTo>
                <a:lnTo>
                  <a:pt x="4922187" y="6858000"/>
                </a:lnTo>
                <a:lnTo>
                  <a:pt x="4922187" y="4336445"/>
                </a:lnTo>
                <a:lnTo>
                  <a:pt x="4815905" y="4400749"/>
                </a:lnTo>
                <a:cubicBezTo>
                  <a:pt x="4325854" y="4665878"/>
                  <a:pt x="3764269" y="4816476"/>
                  <a:pt x="3167365" y="4816476"/>
                </a:cubicBezTo>
                <a:cubicBezTo>
                  <a:pt x="2092938" y="4816476"/>
                  <a:pt x="1132942" y="4328536"/>
                  <a:pt x="498596" y="3563016"/>
                </a:cubicBezTo>
                <a:lnTo>
                  <a:pt x="335060" y="3345212"/>
                </a:lnTo>
                <a:lnTo>
                  <a:pt x="333128" y="3351429"/>
                </a:lnTo>
                <a:lnTo>
                  <a:pt x="320219" y="3325446"/>
                </a:lnTo>
                <a:lnTo>
                  <a:pt x="299499" y="3297851"/>
                </a:lnTo>
                <a:lnTo>
                  <a:pt x="181269" y="3104030"/>
                </a:lnTo>
                <a:lnTo>
                  <a:pt x="144879" y="3073574"/>
                </a:lnTo>
                <a:cubicBezTo>
                  <a:pt x="130186" y="3064698"/>
                  <a:pt x="115140" y="3059295"/>
                  <a:pt x="99918" y="3058556"/>
                </a:cubicBezTo>
                <a:close/>
                <a:moveTo>
                  <a:pt x="4922187" y="0"/>
                </a:moveTo>
                <a:lnTo>
                  <a:pt x="1301131" y="0"/>
                </a:lnTo>
                <a:lnTo>
                  <a:pt x="1241823" y="78988"/>
                </a:lnTo>
                <a:cubicBezTo>
                  <a:pt x="991441" y="448094"/>
                  <a:pt x="845240" y="893055"/>
                  <a:pt x="845240" y="1372026"/>
                </a:cubicBezTo>
                <a:cubicBezTo>
                  <a:pt x="845240" y="2649279"/>
                  <a:pt x="1884891" y="3684699"/>
                  <a:pt x="3167365" y="3684699"/>
                </a:cubicBezTo>
                <a:cubicBezTo>
                  <a:pt x="3808602" y="3684699"/>
                  <a:pt x="4389133" y="3425844"/>
                  <a:pt x="4809355" y="3007332"/>
                </a:cubicBezTo>
                <a:lnTo>
                  <a:pt x="4922187" y="288369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5000">
                <a:schemeClr val="accent1"/>
              </a:gs>
            </a:gsLst>
            <a:lin ang="189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b="10671"/>
          <a:stretch>
            <a:fillRect/>
          </a:stretch>
        </p:blipFill>
        <p:spPr>
          <a:xfrm>
            <a:off x="0" y="2849880"/>
            <a:ext cx="9394825" cy="4008120"/>
          </a:xfrm>
          <a:prstGeom prst="rect">
            <a:avLst/>
          </a:prstGeom>
        </p:spPr>
      </p:pic>
      <p:sp>
        <p:nvSpPr>
          <p:cNvPr id="50" name="任意多边形: 形状 49"/>
          <p:cNvSpPr/>
          <p:nvPr userDrawn="1">
            <p:custDataLst>
              <p:tags r:id="rId6"/>
            </p:custDataLst>
          </p:nvPr>
        </p:nvSpPr>
        <p:spPr>
          <a:xfrm>
            <a:off x="9551700" y="5010785"/>
            <a:ext cx="2640300" cy="1865630"/>
          </a:xfrm>
          <a:custGeom>
            <a:avLst/>
            <a:gdLst>
              <a:gd name="connsiteX0" fmla="*/ 2045305 w 2640300"/>
              <a:gd name="connsiteY0" fmla="*/ 0 h 1865630"/>
              <a:gd name="connsiteX1" fmla="*/ 2620022 w 2640300"/>
              <a:gd name="connsiteY1" fmla="*/ 81451 h 1865630"/>
              <a:gd name="connsiteX2" fmla="*/ 2640300 w 2640300"/>
              <a:gd name="connsiteY2" fmla="*/ 88381 h 1865630"/>
              <a:gd name="connsiteX3" fmla="*/ 2640300 w 2640300"/>
              <a:gd name="connsiteY3" fmla="*/ 1040500 h 1865630"/>
              <a:gd name="connsiteX4" fmla="*/ 2631013 w 2640300"/>
              <a:gd name="connsiteY4" fmla="*/ 1034064 h 1865630"/>
              <a:gd name="connsiteX5" fmla="*/ 2045305 w 2640300"/>
              <a:gd name="connsiteY5" fmla="*/ 878165 h 1865630"/>
              <a:gd name="connsiteX6" fmla="*/ 892516 w 2640300"/>
              <a:gd name="connsiteY6" fmla="*/ 1817715 h 1865630"/>
              <a:gd name="connsiteX7" fmla="*/ 885203 w 2640300"/>
              <a:gd name="connsiteY7" fmla="*/ 1865630 h 1865630"/>
              <a:gd name="connsiteX8" fmla="*/ 0 w 2640300"/>
              <a:gd name="connsiteY8" fmla="*/ 1865630 h 1865630"/>
              <a:gd name="connsiteX9" fmla="*/ 1054 w 2640300"/>
              <a:gd name="connsiteY9" fmla="*/ 1844762 h 1865630"/>
              <a:gd name="connsiteX10" fmla="*/ 2045305 w 2640300"/>
              <a:gd name="connsiteY10" fmla="*/ 0 h 186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0300" h="1865630">
                <a:moveTo>
                  <a:pt x="2045305" y="0"/>
                </a:moveTo>
                <a:cubicBezTo>
                  <a:pt x="2244794" y="0"/>
                  <a:pt x="2437643" y="28427"/>
                  <a:pt x="2620022" y="81451"/>
                </a:cubicBezTo>
                <a:lnTo>
                  <a:pt x="2640300" y="88381"/>
                </a:lnTo>
                <a:lnTo>
                  <a:pt x="2640300" y="1040500"/>
                </a:lnTo>
                <a:lnTo>
                  <a:pt x="2631013" y="1034064"/>
                </a:lnTo>
                <a:cubicBezTo>
                  <a:pt x="2458535" y="934886"/>
                  <a:pt x="2258544" y="878165"/>
                  <a:pt x="2045305" y="878165"/>
                </a:cubicBezTo>
                <a:cubicBezTo>
                  <a:pt x="1476668" y="878165"/>
                  <a:pt x="1002239" y="1281515"/>
                  <a:pt x="892516" y="1817715"/>
                </a:cubicBezTo>
                <a:lnTo>
                  <a:pt x="885203" y="1865630"/>
                </a:lnTo>
                <a:lnTo>
                  <a:pt x="0" y="1865630"/>
                </a:lnTo>
                <a:lnTo>
                  <a:pt x="1054" y="1844762"/>
                </a:lnTo>
                <a:cubicBezTo>
                  <a:pt x="106283" y="808587"/>
                  <a:pt x="981366" y="0"/>
                  <a:pt x="2045305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108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6" name="直接箭头连接符 25"/>
          <p:cNvCxnSpPr/>
          <p:nvPr userDrawn="1">
            <p:custDataLst>
              <p:tags r:id="rId7"/>
            </p:custDataLst>
          </p:nvPr>
        </p:nvCxnSpPr>
        <p:spPr>
          <a:xfrm>
            <a:off x="5998392" y="3325812"/>
            <a:ext cx="5400000" cy="0"/>
          </a:xfrm>
          <a:prstGeom prst="straightConnector1">
            <a:avLst/>
          </a:prstGeom>
          <a:ln>
            <a:solidFill>
              <a:schemeClr val="accent4">
                <a:alpha val="3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5867400" y="1102994"/>
            <a:ext cx="5768142" cy="197739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838799" y="504000"/>
            <a:ext cx="2657069" cy="504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公司名占位符</a:t>
            </a:r>
            <a:endParaRPr lang="zh-CN" altLang="en-US" dirty="0"/>
          </a:p>
        </p:txBody>
      </p:sp>
      <p:cxnSp>
        <p:nvCxnSpPr>
          <p:cNvPr id="47" name="直接连接符 46"/>
          <p:cNvCxnSpPr/>
          <p:nvPr userDrawn="1">
            <p:custDataLst>
              <p:tags r:id="rId13"/>
            </p:custDataLst>
          </p:nvPr>
        </p:nvCxnSpPr>
        <p:spPr>
          <a:xfrm>
            <a:off x="11360150" y="493395"/>
            <a:ext cx="182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 userDrawn="1">
            <p:custDataLst>
              <p:tags r:id="rId14"/>
            </p:custDataLst>
          </p:nvPr>
        </p:nvCxnSpPr>
        <p:spPr>
          <a:xfrm>
            <a:off x="11360150" y="551815"/>
            <a:ext cx="182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 userDrawn="1">
            <p:custDataLst>
              <p:tags r:id="rId15"/>
            </p:custDataLst>
          </p:nvPr>
        </p:nvCxnSpPr>
        <p:spPr>
          <a:xfrm>
            <a:off x="11360150" y="610235"/>
            <a:ext cx="182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13"/>
          <p:cNvSpPr>
            <a:spLocks noGrp="1"/>
          </p:cNvSpPr>
          <p:nvPr>
            <p:ph type="body" sz="quarter" idx="18" hasCustomPrompt="1"/>
            <p:custDataLst>
              <p:tags r:id="rId16"/>
            </p:custDataLst>
          </p:nvPr>
        </p:nvSpPr>
        <p:spPr>
          <a:xfrm>
            <a:off x="8457881" y="3586961"/>
            <a:ext cx="2743200" cy="13225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日期时间占位符</a:t>
            </a:r>
            <a:endParaRPr lang="zh-CN" altLang="en-US" dirty="0"/>
          </a:p>
        </p:txBody>
      </p:sp>
      <p:sp>
        <p:nvSpPr>
          <p:cNvPr id="23" name="文本占位符 23"/>
          <p:cNvSpPr>
            <a:spLocks noGrp="1"/>
          </p:cNvSpPr>
          <p:nvPr>
            <p:ph type="body" sz="quarter" idx="19" hasCustomPrompt="1"/>
            <p:custDataLst>
              <p:tags r:id="rId17"/>
            </p:custDataLst>
          </p:nvPr>
        </p:nvSpPr>
        <p:spPr>
          <a:xfrm>
            <a:off x="5825757" y="3586961"/>
            <a:ext cx="2533699" cy="13225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署名占位符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95000">
                <a:schemeClr val="accent1"/>
              </a:gs>
            </a:gsLst>
            <a:lin ang="27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0.xml"/><Relationship Id="rId3" Type="http://schemas.openxmlformats.org/officeDocument/2006/relationships/image" Target="../media/image6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4.xml"/><Relationship Id="rId3" Type="http://schemas.openxmlformats.org/officeDocument/2006/relationships/image" Target="../media/image7.jpe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6.xml"/><Relationship Id="rId3" Type="http://schemas.openxmlformats.org/officeDocument/2006/relationships/image" Target="../media/image8.jpe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4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224780" y="774065"/>
            <a:ext cx="6007100" cy="1859280"/>
          </a:xfrm>
        </p:spPr>
        <p:txBody>
          <a:bodyPr/>
          <a:lstStyle/>
          <a:p>
            <a:r>
              <a:rPr lang="zh-CN" altLang="en-US" sz="6000" dirty="0"/>
              <a:t>建筑美学概述</a:t>
            </a:r>
            <a:endParaRPr lang="zh-CN" altLang="en-US" sz="6000" dirty="0"/>
          </a:p>
        </p:txBody>
      </p:sp>
      <p:sp>
        <p:nvSpPr>
          <p:cNvPr id="9" name="日期时间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838199" y="504000"/>
            <a:ext cx="2743199" cy="504000"/>
          </a:xfrm>
        </p:spPr>
        <p:txBody>
          <a:bodyPr/>
          <a:lstStyle/>
          <a:p>
            <a:r>
              <a:rPr lang="en-US" altLang="zh-CN" dirty="0"/>
              <a:t>YOUR LOGO</a:t>
            </a:r>
            <a:endParaRPr lang="en-US" altLang="zh-CN" dirty="0"/>
          </a:p>
        </p:txBody>
      </p:sp>
      <p:sp>
        <p:nvSpPr>
          <p:cNvPr id="11" name="年份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744970" y="3903345"/>
            <a:ext cx="4009390" cy="13227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创意设计系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王德聚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</a:t>
            </a:r>
            <a:r>
              <a:rPr lang="zh-CN" altLang="en-US">
                <a:sym typeface="+mn-ea"/>
              </a:rPr>
              <a:t>建筑与建筑设计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301750"/>
            <a:ext cx="3201670" cy="4873625"/>
          </a:xfrm>
        </p:spPr>
        <p:txBody>
          <a:bodyPr/>
          <a:p>
            <a:r>
              <a:rPr lang="zh-CN" altLang="en-US"/>
              <a:t>构筑物呢，就是那些咱们不直接在里面干活或者活动的地方，比如说水塔、烟囱、栈桥、堤坝、挡土墙、蓄水池和公园里的雕塑这些，如图所示的日照火车站</a:t>
            </a:r>
            <a:r>
              <a:rPr lang="en-US" altLang="zh-CN"/>
              <a:t>“</a:t>
            </a:r>
            <a:r>
              <a:rPr lang="zh-CN" altLang="en-US"/>
              <a:t>海曲之光</a:t>
            </a:r>
            <a:r>
              <a:rPr lang="en-US" altLang="zh-CN"/>
              <a:t>”</a:t>
            </a:r>
            <a:r>
              <a:rPr lang="zh-CN" altLang="en-US"/>
              <a:t>就属于构筑物。</a:t>
            </a:r>
            <a:endParaRPr lang="zh-CN" altLang="en-US"/>
          </a:p>
        </p:txBody>
      </p:sp>
      <p:grpSp>
        <p:nvGrpSpPr>
          <p:cNvPr id="41" name="组合 41"/>
          <p:cNvGrpSpPr/>
          <p:nvPr/>
        </p:nvGrpSpPr>
        <p:grpSpPr>
          <a:xfrm>
            <a:off x="4601210" y="668521"/>
            <a:ext cx="7034530" cy="5768380"/>
            <a:chOff x="7290" y="38430"/>
            <a:chExt cx="8370" cy="6671"/>
          </a:xfrm>
        </p:grpSpPr>
        <p:pic>
          <p:nvPicPr>
            <p:cNvPr id="8" name="图片 8" descr="图1-3 海曲之光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9" y="38430"/>
              <a:ext cx="8303" cy="6117"/>
            </a:xfrm>
            <a:prstGeom prst="rect">
              <a:avLst/>
            </a:prstGeom>
          </p:spPr>
        </p:pic>
        <p:sp>
          <p:nvSpPr>
            <p:cNvPr id="9" name="文本框 9"/>
            <p:cNvSpPr txBox="1"/>
            <p:nvPr/>
          </p:nvSpPr>
          <p:spPr>
            <a:xfrm>
              <a:off x="7290" y="44621"/>
              <a:ext cx="8370" cy="4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050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图1-3  </a:t>
              </a:r>
              <a:r>
                <a:rPr lang="en-US" altLang="zh-CN" sz="1050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日照火车站“海曲之光”</a:t>
              </a:r>
              <a:endParaRPr lang="en-US" altLang="zh-CN" sz="105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</a:t>
            </a:r>
            <a:r>
              <a:rPr lang="zh-CN" altLang="en-US">
                <a:sym typeface="+mn-ea"/>
              </a:rPr>
              <a:t>建筑与建筑设计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2.</a:t>
            </a:r>
            <a:r>
              <a:rPr lang="zh-CN" altLang="en-US"/>
              <a:t>建筑是建筑工程技术和建筑艺术的综合创作</a:t>
            </a:r>
            <a:endParaRPr lang="zh-CN" altLang="en-US"/>
          </a:p>
          <a:p>
            <a:r>
              <a:rPr lang="zh-CN" altLang="en-US"/>
              <a:t>建筑工程技术嘛，就是咱们建筑工地上积累的经验，加上自然科学的那些原理，一起搞出来的各种盖房子的技巧和手法。这里面还包括了得心应手的工具和设备，以及咱们盖房子的一套流程和步骤。</a:t>
            </a:r>
            <a:endParaRPr lang="zh-CN" altLang="en-US"/>
          </a:p>
          <a:p>
            <a:r>
              <a:rPr lang="zh-CN" altLang="en-US"/>
              <a:t>建筑艺术呢，就是通过房子的布局、外观设计、结构搭建、空间搭配、装饰风格、颜色搭配这些方面的巧妙处理，创造出的一种全面的艺术形式。这种艺术不仅仅是看起来美，它还能反映出社会的状态、人们的精神面貌和经济条件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</a:t>
            </a:r>
            <a:r>
              <a:rPr lang="zh-CN" altLang="en-US">
                <a:sym typeface="+mn-ea"/>
              </a:rPr>
              <a:t>建筑与建筑设计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3.</a:t>
            </a:r>
            <a:r>
              <a:rPr lang="zh-CN" altLang="en-US"/>
              <a:t>建筑是各种土木工程和建筑工程的创造活动</a:t>
            </a:r>
            <a:endParaRPr lang="zh-CN" altLang="en-US"/>
          </a:p>
          <a:p>
            <a:r>
              <a:rPr lang="zh-CN" altLang="en-US"/>
              <a:t>土木工程啊，就是那些搭建桥梁、挖隧道、建设河港还有市政卫生工程之类的活儿，属于这个领域的技术活儿。</a:t>
            </a:r>
            <a:endParaRPr lang="zh-CN" altLang="en-US"/>
          </a:p>
          <a:p>
            <a:r>
              <a:rPr lang="zh-CN" altLang="en-US"/>
              <a:t>建筑工程呢，就是搞建筑的设计、施工和管理，简单说就是建新房、改造旧房、修复损坏的建筑，还包括给房子装暖气、卫生设施、通风、照明、煤气这些设备，还有埋设各种管道之类的，属于艺术与技术相结合的活动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</a:t>
            </a:r>
            <a:r>
              <a:rPr lang="zh-CN" altLang="en-US">
                <a:sym typeface="+mn-ea"/>
              </a:rPr>
              <a:t>建筑与建筑设计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4.</a:t>
            </a:r>
            <a:r>
              <a:rPr lang="zh-CN" altLang="en-US"/>
              <a:t>建筑是建筑行业和建筑专业的简称</a:t>
            </a:r>
            <a:endParaRPr lang="zh-CN" altLang="en-US"/>
          </a:p>
          <a:p>
            <a:r>
              <a:rPr lang="zh-CN" altLang="en-US"/>
              <a:t>建筑行业啊，咱们平时叫它建筑业，就是那个在国民经济里头，忙活着建筑安装工程的勘察、设计、施工，还包括给旧房子修修补补的行当。</a:t>
            </a:r>
            <a:endParaRPr lang="zh-CN" altLang="en-US"/>
          </a:p>
          <a:p>
            <a:r>
              <a:rPr lang="zh-CN" altLang="en-US"/>
              <a:t>建筑专业呢，就是那些专门搞建筑结构和美学设计、研究以及教学的大学和机构。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1.1.2 </a:t>
            </a:r>
            <a:r>
              <a:rPr lang="zh-CN" altLang="en-US"/>
              <a:t>建筑的双重性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咱们人类在不断地改造大自然、搭建家园、辛勤劳作的过程中，积攒下了海量的好东西，既有看得见、摸得着的实物，也有让人心里暖洋洋的精神财富。这在建筑上是同样道理，既有实在的建筑材料，又有让人感觉温馨舒适的设计，这就是建筑里的双重魅力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1.1.2 </a:t>
            </a:r>
            <a:r>
              <a:rPr lang="zh-CN" altLang="en-US">
                <a:sym typeface="+mn-ea"/>
              </a:rPr>
              <a:t>建筑的双重性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建筑的物质性</a:t>
            </a:r>
            <a:endParaRPr lang="zh-CN" altLang="en-US"/>
          </a:p>
          <a:p>
            <a:r>
              <a:rPr lang="zh-CN" altLang="en-US"/>
              <a:t>咱们住在房子里或者欣赏那些高楼大厦时，是不是觉得它们不只是个摆在那儿的玩意儿？建筑嘛，首先得实用，得让人感觉安全又舒服。一般来说，要想把一座建筑给鼓捣起来，那可得考虑一堆七七八八的条件，比如天气、地形、地质啦，用的材料、建筑结构、设备、施工技术啦，还有钱包鼓不鼓，钞票够不够这些因素。这些条件既是给你的限制，也是帮你实现建筑梦想的助力。总之，建筑这东西，都是跟物质打交道的大工程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1.1.2 </a:t>
            </a:r>
            <a:r>
              <a:rPr lang="zh-CN" altLang="en-US">
                <a:sym typeface="+mn-ea"/>
              </a:rPr>
              <a:t>建筑的双重性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/>
              <a:t>2.</a:t>
            </a:r>
            <a:r>
              <a:rPr lang="zh-CN" altLang="en-US"/>
              <a:t>建筑的精神性</a:t>
            </a:r>
            <a:endParaRPr lang="zh-CN" altLang="en-US"/>
          </a:p>
          <a:p>
            <a:r>
              <a:rPr lang="zh-CN" altLang="en-US"/>
              <a:t>再仔细瞧瞧建筑，你会发现它们其实有各自的精神</a:t>
            </a:r>
            <a:r>
              <a:rPr lang="en-US" altLang="zh-CN"/>
              <a:t>level</a:t>
            </a:r>
            <a:r>
              <a:rPr lang="zh-CN" altLang="en-US"/>
              <a:t>哦。首先，最基本的</a:t>
            </a:r>
            <a:r>
              <a:rPr lang="en-US" altLang="zh-CN"/>
              <a:t>level</a:t>
            </a:r>
            <a:r>
              <a:rPr lang="zh-CN" altLang="en-US"/>
              <a:t>就是跟实用功能紧紧相连的那个，就是让人感觉安全又舒服。安全跟舒服虽然是物质层面的，但给人的感觉却是精神层面的。通常满足这些的设计就能让人感到安全和舒适，但也有例外的时候。比如，门不能光为了不让人撞头就随便设计，高楼层的阳台和低楼层的阳台肯定不能一样高；</a:t>
            </a:r>
            <a:endParaRPr lang="zh-CN" altLang="en-US"/>
          </a:p>
          <a:p>
            <a:r>
              <a:rPr lang="zh-CN" altLang="en-US"/>
              <a:t>再往中间那个</a:t>
            </a:r>
            <a:r>
              <a:rPr lang="en-US" altLang="zh-CN"/>
              <a:t>level</a:t>
            </a:r>
            <a:r>
              <a:rPr lang="zh-CN" altLang="en-US"/>
              <a:t>看看，这个</a:t>
            </a:r>
            <a:r>
              <a:rPr lang="en-US" altLang="zh-CN"/>
              <a:t>level</a:t>
            </a:r>
            <a:r>
              <a:rPr lang="zh-CN" altLang="en-US"/>
              <a:t>的建筑在满足实用的基础上，还会注重外形的设计，简单说就是长得好看，让人看着顺眼。</a:t>
            </a:r>
            <a:r>
              <a:rPr lang="zh-CN" altLang="en-US">
                <a:sym typeface="+mn-ea"/>
              </a:rPr>
              <a:t>这种建筑满大街都是，我们见得最多的就是这种，大家也容易接受它的美学。就像人们常说的，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这个房子真好看，那个房子就一般般；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1.1.2 </a:t>
            </a:r>
            <a:r>
              <a:rPr lang="zh-CN" altLang="en-US">
                <a:sym typeface="+mn-ea"/>
              </a:rPr>
              <a:t>建筑的双重性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最后，更高</a:t>
            </a:r>
            <a:r>
              <a:rPr lang="en-US" altLang="zh-CN"/>
              <a:t>level</a:t>
            </a:r>
            <a:r>
              <a:rPr lang="zh-CN" altLang="en-US"/>
              <a:t>的建筑就厉害了，它不只是考虑实用和外形，还能创造出一种精神上的氛围，让人感觉有情趣，有感染力，能净化人的心灵，主要就是为了让人心情愉悦。这种建筑能表现出各种情调，比如亲切或者雄壮、优雅或者壮观、轻盈或者沉重、宁静或者动荡、细腻或者粗犷等等。有时候，它还能表现出神秘、不安或者恐怖的感觉。例如，去广州旅游的人都想着去看看</a:t>
            </a:r>
            <a:r>
              <a:rPr lang="en-US" altLang="zh-CN"/>
              <a:t>“</a:t>
            </a:r>
            <a:r>
              <a:rPr lang="zh-CN" altLang="en-US"/>
              <a:t>小蛮腰</a:t>
            </a:r>
            <a:r>
              <a:rPr lang="en-US" altLang="zh-CN"/>
              <a:t>”</a:t>
            </a:r>
            <a:r>
              <a:rPr lang="zh-CN" altLang="en-US"/>
              <a:t>（图</a:t>
            </a:r>
            <a:r>
              <a:rPr lang="en-US" altLang="zh-CN"/>
              <a:t>1-4</a:t>
            </a:r>
            <a:r>
              <a:rPr lang="zh-CN" altLang="en-US"/>
              <a:t>），拍几张不断变化色彩的照片，在夜色中她就是唯一的主角，婀娜的身材更加凸显柔美的气质，她是广州的一张名片。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05560" y="360045"/>
            <a:ext cx="10190480" cy="720090"/>
          </a:xfrm>
        </p:spPr>
        <p:txBody>
          <a:bodyPr/>
          <a:p>
            <a:r>
              <a:rPr lang="en-US" altLang="zh-CN">
                <a:sym typeface="+mn-ea"/>
              </a:rPr>
              <a:t>1.1.2 </a:t>
            </a:r>
            <a:r>
              <a:rPr lang="zh-CN" altLang="en-US">
                <a:sym typeface="+mn-ea"/>
              </a:rPr>
              <a:t>建筑的双重性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05560" y="1301750"/>
            <a:ext cx="3695700" cy="4873625"/>
          </a:xfrm>
        </p:spPr>
        <p:txBody>
          <a:bodyPr/>
          <a:p>
            <a:r>
              <a:rPr lang="zh-CN" altLang="en-US"/>
              <a:t>总之，这三个</a:t>
            </a:r>
            <a:r>
              <a:rPr lang="en-US" altLang="zh-CN"/>
              <a:t>level</a:t>
            </a:r>
            <a:r>
              <a:rPr lang="zh-CN" altLang="en-US"/>
              <a:t>的精神需求都说明了一个问题，建筑不仅仅是物质的堆砌，它还有精神层面的东西在里面。</a:t>
            </a:r>
            <a:endParaRPr lang="zh-CN" altLang="en-US"/>
          </a:p>
        </p:txBody>
      </p:sp>
      <p:grpSp>
        <p:nvGrpSpPr>
          <p:cNvPr id="42" name="组合 42"/>
          <p:cNvGrpSpPr/>
          <p:nvPr/>
        </p:nvGrpSpPr>
        <p:grpSpPr>
          <a:xfrm>
            <a:off x="5401310" y="0"/>
            <a:ext cx="4936043" cy="6874510"/>
            <a:chOff x="7224" y="70231"/>
            <a:chExt cx="6093" cy="8486"/>
          </a:xfrm>
        </p:grpSpPr>
        <p:pic>
          <p:nvPicPr>
            <p:cNvPr id="7" name="图片 7" descr="图1-4  小蛮腰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0" y="70231"/>
              <a:ext cx="5877" cy="7838"/>
            </a:xfrm>
            <a:prstGeom prst="rect">
              <a:avLst/>
            </a:prstGeom>
          </p:spPr>
        </p:pic>
        <p:sp>
          <p:nvSpPr>
            <p:cNvPr id="10" name="文本框 10"/>
            <p:cNvSpPr txBox="1"/>
            <p:nvPr/>
          </p:nvSpPr>
          <p:spPr>
            <a:xfrm>
              <a:off x="7224" y="78117"/>
              <a:ext cx="5925" cy="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050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图1-4  广州塔 </a:t>
              </a:r>
              <a:endParaRPr lang="en-US" altLang="zh-CN" sz="105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endParaRPr>
            </a:p>
          </p:txBody>
        </p:sp>
      </p:grp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1.1.3 </a:t>
            </a:r>
            <a:r>
              <a:rPr lang="zh-CN" altLang="en-US"/>
              <a:t>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0000"/>
          </a:bodyPr>
          <a:p>
            <a:r>
              <a:rPr lang="en-US" altLang="zh-CN"/>
              <a:t>1. </a:t>
            </a:r>
            <a:r>
              <a:rPr lang="zh-CN" altLang="en-US"/>
              <a:t>建筑的一般设计与艺术创作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）建筑的一般设计。说的就是咱们建房子那会儿，得考虑建筑、结构、设备等各种因素，整个一综合大杂烩。当然啦，有时候光考虑建筑本身也行。咱们中国民用建筑的设计啊，讲究</a:t>
            </a:r>
            <a:r>
              <a:rPr lang="en-US" altLang="zh-CN"/>
              <a:t>“</a:t>
            </a:r>
            <a:r>
              <a:rPr lang="zh-CN" altLang="en-US"/>
              <a:t>适用、经济、在可能条件下注意美观</a:t>
            </a:r>
            <a:r>
              <a:rPr lang="en-US" altLang="zh-CN"/>
              <a:t>”</a:t>
            </a:r>
            <a:r>
              <a:rPr lang="zh-CN" altLang="en-US"/>
              <a:t>这个原则。</a:t>
            </a:r>
            <a:endParaRPr lang="zh-CN" altLang="en-US"/>
          </a:p>
          <a:p>
            <a:r>
              <a:rPr lang="zh-CN" altLang="en-US"/>
              <a:t>这个原则里头，</a:t>
            </a:r>
            <a:r>
              <a:rPr lang="en-US" altLang="zh-CN"/>
              <a:t>“</a:t>
            </a:r>
            <a:r>
              <a:rPr lang="zh-CN" altLang="en-US"/>
              <a:t>适用</a:t>
            </a:r>
            <a:r>
              <a:rPr lang="en-US" altLang="zh-CN"/>
              <a:t>”</a:t>
            </a:r>
            <a:r>
              <a:rPr lang="zh-CN" altLang="en-US"/>
              <a:t>就是得让房子满足咱们工作和生活的需要，设计的时候还得结合不同时期的政治、经济、技术条件，还得考虑地方特色、建筑级别这些差别；</a:t>
            </a:r>
            <a:endParaRPr lang="zh-CN" altLang="en-US"/>
          </a:p>
          <a:p>
            <a:r>
              <a:rPr lang="en-US" altLang="zh-CN"/>
              <a:t>“</a:t>
            </a:r>
            <a:r>
              <a:rPr lang="zh-CN" altLang="en-US"/>
              <a:t>经济</a:t>
            </a:r>
            <a:r>
              <a:rPr lang="en-US" altLang="zh-CN"/>
              <a:t>”</a:t>
            </a:r>
            <a:r>
              <a:rPr lang="zh-CN" altLang="en-US"/>
              <a:t>就是得合理控制建造成本，资源得高效利用；</a:t>
            </a:r>
            <a:endParaRPr lang="zh-CN" altLang="en-US"/>
          </a:p>
          <a:p>
            <a:r>
              <a:rPr lang="en-US" altLang="zh-CN"/>
              <a:t>“</a:t>
            </a:r>
            <a:r>
              <a:rPr lang="zh-CN" altLang="en-US"/>
              <a:t>在可能条件下注意美观</a:t>
            </a:r>
            <a:r>
              <a:rPr lang="en-US" altLang="zh-CN"/>
              <a:t>”</a:t>
            </a:r>
            <a:r>
              <a:rPr lang="zh-CN" altLang="en-US"/>
              <a:t>呢，就是在满足适用和省钱的基础上，还得让建筑有审美感。</a:t>
            </a:r>
            <a:endParaRPr lang="zh-CN" altLang="en-US"/>
          </a:p>
          <a:p>
            <a:r>
              <a:rPr lang="zh-CN" altLang="en-US"/>
              <a:t>根据任务要求，咱们得调查研究一番，综合考虑功能、投资、材料、环境、地质、水文、结构一大堆因素，最后画出建筑的单体或群体图纸。建筑设计一般分两步走：初步设计和施工设计。大型、复杂的工程呢，得分三步：初步设计、技术设计和施工图设计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课前思考：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建筑的基本概念是什么？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建筑的双重性是什么？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我国民用建筑设计的基本原则是什么？</a:t>
            </a:r>
            <a:endParaRPr lang="zh-CN" altLang="en-US"/>
          </a:p>
          <a:p>
            <a:r>
              <a:rPr lang="en-US" altLang="zh-CN"/>
              <a:t>4.“</a:t>
            </a:r>
            <a:r>
              <a:rPr lang="zh-CN" altLang="en-US"/>
              <a:t>建筑意</a:t>
            </a:r>
            <a:r>
              <a:rPr lang="en-US" altLang="zh-CN"/>
              <a:t>”</a:t>
            </a:r>
            <a:r>
              <a:rPr lang="zh-CN" altLang="en-US"/>
              <a:t>这个概念是由谁提出来的？有什么影响？</a:t>
            </a:r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建筑的一般设计与艺术创作有什么不同之处？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1.1.3 </a:t>
            </a:r>
            <a:r>
              <a:rPr lang="zh-CN" altLang="en-US">
                <a:sym typeface="+mn-ea"/>
              </a:rPr>
              <a:t>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(2) </a:t>
            </a:r>
            <a:r>
              <a:rPr lang="zh-CN" altLang="en-US"/>
              <a:t>建筑的艺术创作。在设计房子的时候，得有一部分是让它看起来好看的，这其实就是在搞建筑艺术创作。一般来说，设计得满足结构上的需要，然后在这些基础上，尽可能地搞点艺术创作。建筑的艺术创作就是为了让房子更好看，更有艺术范儿，得在建筑美学的大家庭里，根据房子的功能来动手，用美学原理和艺术手段，先整体规划一下房子的形状和环境布局，再具体设计房子的每个部分。搞建筑艺术创作可不只是为了让房子好看，还关系到房子用起来舒不舒服。一个房子建起来，虽然最重要的是它得能实现它的功能，但给人的第一感觉就是它漂不漂亮。如果第一眼就让人喜欢，那人们才会想要用这个房子。现在科技这么发达，这个第一印象的影响力也越来越大。所以，在设计的时候，艺术创作这块儿可得放在很重要的位置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1.1.3 </a:t>
            </a:r>
            <a:r>
              <a:rPr lang="zh-CN" altLang="en-US">
                <a:sym typeface="+mn-ea"/>
              </a:rPr>
              <a:t>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0000"/>
          </a:bodyPr>
          <a:p>
            <a:r>
              <a:rPr lang="en-US" altLang="zh-CN"/>
              <a:t>2. </a:t>
            </a:r>
            <a:r>
              <a:rPr lang="zh-CN" altLang="en-US"/>
              <a:t>建筑艺术创作的重要性</a:t>
            </a:r>
            <a:endParaRPr lang="zh-CN" altLang="en-US"/>
          </a:p>
          <a:p>
            <a:r>
              <a:rPr lang="zh-CN" altLang="en-US"/>
              <a:t>建筑的美学设计一升级，变成建筑艺术的</a:t>
            </a:r>
            <a:r>
              <a:rPr lang="en-US" altLang="zh-CN"/>
              <a:t>“</a:t>
            </a:r>
            <a:r>
              <a:rPr lang="zh-CN" altLang="en-US"/>
              <a:t>大秀</a:t>
            </a:r>
            <a:r>
              <a:rPr lang="en-US" altLang="zh-CN"/>
              <a:t>”</a:t>
            </a:r>
            <a:r>
              <a:rPr lang="zh-CN" altLang="en-US"/>
              <a:t>，这建筑艺术就成了咱们身边最常见，但又最难搞的玩意儿。为啥说它常见？抬头不见低头见，到处都是建筑嘛；为啥说它难搞？设计起来真心不容易，欣赏它也不是件简单事儿。这建筑艺术，就像交响乐一样，高大上，比听个流行歌曲、翻翻通俗画册复杂多了。它本身就是个抽象的大师，一个爱表现自己的艺术家。</a:t>
            </a:r>
            <a:endParaRPr lang="zh-CN" altLang="en-US"/>
          </a:p>
          <a:p>
            <a:r>
              <a:rPr lang="zh-CN" altLang="en-US"/>
              <a:t>虽然鉴赏建筑艺术有点难度，但它可是咱们生活中不可或缺的艺术品。它不仅让我们的生活环境变得更美，还是人类文化最直观、最有活力的展示。那些经典的建筑作品，简直就是人类文化最深刻、最永恒的记载，就像雨果说的，建筑是人类思想的纪念碑。说它是时间的化石，一点也不夸张。但要想真正懂它，可得下一番功夫。如果我们对古代建筑和遗址保护不利，随意破坏，那就等于给研究建筑艺术遗产设置了障碍。所以，无论是建筑的创造者还是欣赏者，都应该有点危机感，齐心协力保护好前人留给我们的宝贝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1.1.3 </a:t>
            </a:r>
            <a:r>
              <a:rPr lang="zh-CN" altLang="en-US">
                <a:sym typeface="+mn-ea"/>
              </a:rPr>
              <a:t>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建筑艺术跟其他艺术最大的区别，就是它的信息独一无二，不能复制。音乐可以录下来，画画可以临摹，戏剧可以录像，小说可以重印；雕塑虽然有三度空间，但用图片代替总觉得差点意思，不过好歹还能搬来搬去或者做个复制品。但建筑呢？它的鉴赏是一个随着时间流动的三度空间体验，图片根本无法完全展现，最多只能给你一个固定角度的片面印象，那建筑的整体感觉、流动的空间和周围环境，是绝对表现不出来的。</a:t>
            </a:r>
            <a:endParaRPr lang="zh-CN" altLang="en-US"/>
          </a:p>
          <a:p>
            <a:r>
              <a:rPr lang="zh-CN" altLang="en-US"/>
              <a:t>咱们欣赏建筑的时候，得有个跟其他艺术不一样的眼光。比如说，林徽因、梁思成先生在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30</a:t>
            </a:r>
            <a:r>
              <a:rPr lang="zh-CN" altLang="en-US"/>
              <a:t>年代提出了</a:t>
            </a:r>
            <a:r>
              <a:rPr lang="en-US" altLang="zh-CN"/>
              <a:t>“</a:t>
            </a:r>
            <a:r>
              <a:rPr lang="zh-CN" altLang="en-US"/>
              <a:t>建筑意</a:t>
            </a:r>
            <a:r>
              <a:rPr lang="en-US" altLang="zh-CN"/>
              <a:t>”</a:t>
            </a:r>
            <a:r>
              <a:rPr lang="zh-CN" altLang="en-US"/>
              <a:t>这个词儿，用</a:t>
            </a:r>
            <a:r>
              <a:rPr lang="en-US" altLang="zh-CN"/>
              <a:t>“</a:t>
            </a:r>
            <a:r>
              <a:rPr lang="zh-CN" altLang="en-US"/>
              <a:t>建筑意</a:t>
            </a:r>
            <a:r>
              <a:rPr lang="en-US" altLang="zh-CN"/>
              <a:t>”</a:t>
            </a:r>
            <a:r>
              <a:rPr lang="zh-CN" altLang="en-US"/>
              <a:t>的眼光去欣赏中国的古建筑，我们会有一个不同于西方建筑的感受。例如山西晋祠的圣母殿（图</a:t>
            </a:r>
            <a:r>
              <a:rPr lang="en-US" altLang="zh-CN"/>
              <a:t>1-5</a:t>
            </a:r>
            <a:r>
              <a:rPr lang="zh-CN" altLang="en-US"/>
              <a:t>）位于建筑中轴线终端，是全祠主殿。殿宇背靠悬瓮山，前临鱼沼，左右为难老泉和善利泉，面宽七间、进深六间，重檐歇山顶高约</a:t>
            </a:r>
            <a:r>
              <a:rPr lang="en-US" altLang="zh-CN"/>
              <a:t>19</a:t>
            </a:r>
            <a:r>
              <a:rPr lang="zh-CN" altLang="en-US"/>
              <a:t>米。其最显著的建筑特色是四周围廊的</a:t>
            </a:r>
            <a:r>
              <a:rPr lang="en-US" altLang="zh-CN"/>
              <a:t> “</a:t>
            </a:r>
            <a:r>
              <a:rPr lang="zh-CN" altLang="en-US"/>
              <a:t>副阶周匝</a:t>
            </a:r>
            <a:r>
              <a:rPr lang="en-US" altLang="zh-CN"/>
              <a:t>”</a:t>
            </a:r>
            <a:r>
              <a:rPr lang="zh-CN" altLang="en-US"/>
              <a:t>做法，前廊进深两间，为现存古建筑中最早实例，为祭祀活动提供了宽敞空间。殿周柱子采用</a:t>
            </a:r>
            <a:r>
              <a:rPr lang="en-US" altLang="zh-CN"/>
              <a:t> “</a:t>
            </a:r>
            <a:r>
              <a:rPr lang="zh-CN" altLang="en-US"/>
              <a:t>侧角</a:t>
            </a:r>
            <a:r>
              <a:rPr lang="en-US" altLang="zh-CN"/>
              <a:t>” </a:t>
            </a:r>
            <a:r>
              <a:rPr lang="zh-CN" altLang="en-US"/>
              <a:t>与</a:t>
            </a:r>
            <a:r>
              <a:rPr lang="en-US" altLang="zh-CN"/>
              <a:t> “</a:t>
            </a:r>
            <a:r>
              <a:rPr lang="zh-CN" altLang="en-US"/>
              <a:t>生起</a:t>
            </a:r>
            <a:r>
              <a:rPr lang="en-US" altLang="zh-CN"/>
              <a:t>”</a:t>
            </a:r>
            <a:r>
              <a:rPr lang="zh-CN" altLang="en-US"/>
              <a:t>技法</a:t>
            </a:r>
            <a:r>
              <a:rPr lang="en-US" altLang="zh-CN"/>
              <a:t>——</a:t>
            </a:r>
            <a:r>
              <a:rPr lang="zh-CN" altLang="en-US"/>
              <a:t>柱子略向内倾，四角柱升高，使前檐形成优美曲线，就像一只正在展翅飞翔的雄鹰。</a:t>
            </a:r>
            <a:endParaRPr lang="zh-CN" altLang="en-US"/>
          </a:p>
        </p:txBody>
      </p:sp>
      <p:pic>
        <p:nvPicPr>
          <p:cNvPr id="15" name="图片 15" descr="图1-5  晋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70" y="115570"/>
            <a:ext cx="9333865" cy="6680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问题解答：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建筑的基本概念是什么？</a:t>
            </a:r>
            <a:endParaRPr lang="zh-CN" altLang="en-US"/>
          </a:p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建筑的双重性是什么？</a:t>
            </a:r>
            <a:endParaRPr lang="zh-CN" altLang="en-US"/>
          </a:p>
          <a:p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我国民用建筑设计的基本原则是什么？</a:t>
            </a:r>
            <a:endParaRPr lang="zh-CN" altLang="en-US"/>
          </a:p>
          <a:p>
            <a:r>
              <a:rPr lang="en-US" altLang="zh-CN">
                <a:sym typeface="+mn-ea"/>
              </a:rPr>
              <a:t>4.“</a:t>
            </a:r>
            <a:r>
              <a:rPr lang="zh-CN" altLang="en-US">
                <a:sym typeface="+mn-ea"/>
              </a:rPr>
              <a:t>建筑意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这个概念是由谁提出来的？有什么影响？</a:t>
            </a:r>
            <a:endParaRPr lang="zh-CN" altLang="en-US"/>
          </a:p>
          <a:p>
            <a:r>
              <a:rPr lang="en-US" altLang="zh-CN">
                <a:sym typeface="+mn-ea"/>
              </a:rPr>
              <a:t>5.</a:t>
            </a:r>
            <a:r>
              <a:rPr lang="zh-CN" altLang="en-US">
                <a:sym typeface="+mn-ea"/>
              </a:rPr>
              <a:t>建筑的一般设计与艺术创作有什么不同之处？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64590" y="1138555"/>
            <a:ext cx="9996170" cy="493141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建筑美学，说穿了就是建筑学和美学的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混血儿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，专门研究建筑怎么让人看着顺眼、舒服，这不仅仅是外观那么简单，还涉及到建筑的内在精神、实用性和咱们的心理感受。这个领域可是相当丰富，不仅考虑建筑的美，还要考虑它背后的道德、功能、心理各种因素。说到建筑美学的核心，那就是用美学的眼光去审视建筑的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内在美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，看看建筑的形式跟它的精神、技术、文化是不是能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和睦相处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1051560" y="1348105"/>
          <a:ext cx="10225405" cy="4218305"/>
        </p:xfrm>
        <a:graphic>
          <a:graphicData uri="http://schemas.openxmlformats.org/drawingml/2006/table">
            <a:tbl>
              <a:tblPr/>
              <a:tblGrid>
                <a:gridCol w="2254250"/>
                <a:gridCol w="7971155"/>
              </a:tblGrid>
              <a:tr h="937260">
                <a:tc>
                  <a:txBody>
                    <a:bodyPr/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知识目标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1600" indent="0" algn="l" defTabSz="91440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了解建筑的基本概念；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101600" indent="0" algn="l" defTabSz="91440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了解建筑的双重性；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6525">
                <a:tc>
                  <a:txBody>
                    <a:bodyPr/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能力目标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能够理解建筑美学的特征；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能够理解我国民用建筑设计的基本原则；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能够辨析欣赏建筑的基本风格。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7260">
                <a:tc>
                  <a:txBody>
                    <a:bodyPr/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素质目标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1600" indent="0" algn="l" defTabSz="91440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培养学生欣赏建筑的眼光与水平；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101600" indent="0" algn="l" defTabSz="91440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  <a:tabLst>
                          <a:tab pos="198120" algn="l"/>
                        </a:tabLs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培养学生认真、耐心、爱思考的建筑美学素养。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7260">
                <a:tc>
                  <a:txBody>
                    <a:bodyPr/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理论学习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101600" indent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建筑的定义、建筑的双重性、建筑设计、建筑的美学属性、建筑美学研究内容</a:t>
                      </a:r>
                      <a:endParaRPr lang="zh-CN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课程</a:t>
            </a:r>
            <a:r>
              <a:rPr lang="zh-CN" altLang="en-US"/>
              <a:t>导入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现在流行的是研究建筑和环境怎么和谐相处，建筑审美效果，以及建筑和自然景观的搭配。当我们仔细观察丹麦著名设计师</a:t>
            </a:r>
            <a:r>
              <a:rPr lang="en-US" altLang="zh-CN"/>
              <a:t>Lundgaard</a:t>
            </a:r>
            <a:r>
              <a:rPr lang="zh-CN" altLang="en-US"/>
              <a:t>和</a:t>
            </a:r>
            <a:r>
              <a:rPr lang="en-US" altLang="zh-CN"/>
              <a:t>Tranberg</a:t>
            </a:r>
            <a:r>
              <a:rPr lang="zh-CN" altLang="en-US"/>
              <a:t>在哥本哈根精心打造的</a:t>
            </a:r>
            <a:r>
              <a:rPr lang="en-US" altLang="zh-CN"/>
              <a:t>SEB</a:t>
            </a:r>
            <a:r>
              <a:rPr lang="zh-CN" altLang="en-US"/>
              <a:t>银行总部大楼时，不得不感叹他们的设计真是令人叹为观止！这座建筑的内部空间充满了圆形的设计元素，仿佛每一个角落都在诉说着设计师的巧妙构思。当你站在高处俯瞰整个大楼，你会看到一片片白色的楼板、棕色的木地板以及灰色的混凝土柱子，这些元素交织在一起，宛如一杯正在搅拌中的咖啡，散发出一种独特的视觉和感官体验。整个建筑不仅在视觉上给人以强烈的冲击，更在功能和美学上达到了完美的平衡。</a:t>
            </a:r>
            <a:r>
              <a:rPr lang="en-US" altLang="zh-CN"/>
              <a:t>	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741420" y="-635"/>
            <a:ext cx="4772025" cy="6770370"/>
            <a:chOff x="7569" y="6989"/>
            <a:chExt cx="5426" cy="7696"/>
          </a:xfrm>
        </p:grpSpPr>
        <p:pic>
          <p:nvPicPr>
            <p:cNvPr id="5" name="图片 1" descr="图1.丹麦SEB银行总部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69" y="6989"/>
              <a:ext cx="5401" cy="7142"/>
            </a:xfrm>
            <a:prstGeom prst="rect">
              <a:avLst/>
            </a:prstGeom>
          </p:spPr>
        </p:pic>
        <p:sp>
          <p:nvSpPr>
            <p:cNvPr id="6" name="文本框 2"/>
            <p:cNvSpPr txBox="1"/>
            <p:nvPr/>
          </p:nvSpPr>
          <p:spPr>
            <a:xfrm>
              <a:off x="7610" y="14190"/>
              <a:ext cx="5385" cy="49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050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图1-1  </a:t>
              </a:r>
              <a:r>
                <a:rPr lang="en-US" altLang="zh-CN" sz="1050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SEB银行总部大楼</a:t>
              </a:r>
              <a:endParaRPr lang="en-US" altLang="zh-CN" sz="105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日本建筑师石上纯也设计的日照在水美术馆，宛如一条晶莹剔透的玉带，轻盈地漂浮在水面上。这座建筑的独特设计，使得游客们在其中漫步时，仿佛置身于一个梦幻般的境界。天上的阳光透过透明的屋顶，将影子投射在平静的水面上，仿佛在云雾缭绕的仙境中漫步，令人陶醉。</a:t>
            </a:r>
            <a:endParaRPr lang="zh-CN" altLang="en-US"/>
          </a:p>
          <a:p>
            <a:r>
              <a:rPr lang="zh-CN" altLang="en-US"/>
              <a:t>在蓝天白云的映衬下，美术馆仿佛与天际线相连，延伸至无尽的远方。远处的五莲山脉和郁郁葱葱的树木环绕在美术馆周围，仿佛是大自然与建筑的完美融合。这种和谐的景象，为美术馆增添了几分神秘和梦幻的气息，使其不仅仅是一个展示艺术作品的空间，更是一个令人向往的视觉和心灵的体验之地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组合 25"/>
          <p:cNvGrpSpPr/>
          <p:nvPr/>
        </p:nvGrpSpPr>
        <p:grpSpPr>
          <a:xfrm>
            <a:off x="1922780" y="27940"/>
            <a:ext cx="8251825" cy="6798310"/>
            <a:chOff x="7269" y="20884"/>
            <a:chExt cx="8330" cy="6862"/>
          </a:xfrm>
        </p:grpSpPr>
        <p:pic>
          <p:nvPicPr>
            <p:cNvPr id="4" name="图片 4" descr="图1-2 在水美术馆 石上纯也建筑事务所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269" y="20884"/>
              <a:ext cx="8303" cy="6227"/>
            </a:xfrm>
            <a:prstGeom prst="rect">
              <a:avLst/>
            </a:prstGeom>
          </p:spPr>
        </p:pic>
        <p:sp>
          <p:nvSpPr>
            <p:cNvPr id="5" name="文本框 5"/>
            <p:cNvSpPr txBox="1"/>
            <p:nvPr/>
          </p:nvSpPr>
          <p:spPr>
            <a:xfrm>
              <a:off x="7275" y="27132"/>
              <a:ext cx="8325" cy="6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050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图1-2  </a:t>
              </a:r>
              <a:r>
                <a:rPr lang="en-US" altLang="zh-CN" sz="1050" kern="1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Times New Roman" panose="02020603050405020304"/>
                </a:rPr>
                <a:t>日照在水美术馆</a:t>
              </a:r>
              <a:endParaRPr lang="en-US" altLang="zh-CN" sz="105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Times New Roman" panose="02020603050405020304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1.1</a:t>
            </a:r>
            <a:r>
              <a:rPr lang="zh-CN" altLang="en-US"/>
              <a:t>建筑与建筑设计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咱们天天跟建筑打交道，生活在这个被称作建筑的空间里，但有多少人真正懂它、明白它的意思呢？你能用几句话概括一下建筑是啥吗？这可真不容易，因为好像到现在大家也没统一意见，找个大家都认可的建筑定义。</a:t>
            </a:r>
            <a:endParaRPr lang="zh-CN" altLang="en-US"/>
          </a:p>
          <a:p>
            <a:r>
              <a:rPr lang="en-US" altLang="zh-CN"/>
              <a:t>1.1.1 </a:t>
            </a:r>
            <a:r>
              <a:rPr lang="zh-CN" altLang="en-US"/>
              <a:t>建筑的定义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咱们的建筑概念现在已经不是原来的意思啦，不过大概可以总结一下。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建筑是建筑物和构筑物的通称</a:t>
            </a:r>
            <a:endParaRPr lang="zh-CN" altLang="en-US"/>
          </a:p>
          <a:p>
            <a:r>
              <a:rPr lang="zh-CN" altLang="en-US"/>
              <a:t>建筑物嘛，就是咱们用来工作、生活或者干点别的啥的房屋或者地方，比如工厂啊、住宅啊、农田啊、公园啊之类的，如上面讲到的</a:t>
            </a:r>
            <a:r>
              <a:rPr lang="en-US" altLang="zh-CN"/>
              <a:t>SEB</a:t>
            </a:r>
            <a:r>
              <a:rPr lang="zh-CN" altLang="en-US"/>
              <a:t>银行总部大楼、日照在水美术馆都属于建筑物。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custom20230987_2*l_i*1_1"/>
  <p:tag name="KSO_WM_TEMPLATE_CATEGORY" val="custom"/>
  <p:tag name="KSO_WM_TEMPLATE_INDEX" val="20230987"/>
  <p:tag name="KSO_WM_UNIT_LAYERLEVEL" val="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236.7,&quot;left&quot;:50.7,&quot;top&quot;:247.65,&quot;width&quot;:858.6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solidLine&quot;:{&quot;brightness&quot;:0,&quot;colorType&quot;:1,&quot;foreColorIndex&quot;:5,&quot;transparency&quot;:0.4300000071525574},&quot;type&quot;:1},&quot;shadow&quot;:{&quot;brightness&quot;:0,&quot;colorType&quot;:1,&quot;foreColorIndex&quot;:5,&quot;transparency&quot;:0.779999971389770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h_f"/>
  <p:tag name="KSO_WM_UNIT_INDEX" val="1_1"/>
  <p:tag name="KSO_WM_UNIT_VALUE" val="128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h_f"/>
  <p:tag name="KSO_WM_UNIT_INDEX" val="2_1"/>
  <p:tag name="KSO_WM_UNIT_VALUE" val="128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3"/>
  <p:tag name="KSO_WM_UNIT_LAYERLEVEL" val="1"/>
  <p:tag name="KSO_WM_TAG_VERSION" val="3.0"/>
  <p:tag name="KSO_WM_BEAUTIFY_FLAG" val="#wm#"/>
  <p:tag name="KSO_WM_UNIT_PRESET_TEXT" val="公司名占位符"/>
  <p:tag name="KSO_WM_UNIT_NOCLEAR" val="0"/>
  <p:tag name="KSO_WM_UNIT_VALUE" val="10"/>
  <p:tag name="KSO_WM_UNIT_TYPE" val="f"/>
  <p:tag name="KSO_WM_UNIT_INDEX" val="3"/>
  <p:tag name="KSO_WM_UNIT_SUBTYPE" val="g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</p:tagLst>
</file>

<file path=ppt/tags/tag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c"/>
  <p:tag name="KSO_WM_UNIT_PRESET_TEXT" val="日期时间占位符"/>
  <p:tag name="KSO_WM_UNIT_NOCLEAR" val="0"/>
  <p:tag name="KSO_WM_UNIT_VALUE" val="8"/>
  <p:tag name="KSO_WM_UNIT_TYPE" val="f"/>
  <p:tag name="KSO_WM_UNIT_INDEX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87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0987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987"/>
  <p:tag name="KSO_WM_TEMPLATE_THUMBS_INDEX" val="1、9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87_1*a*1"/>
  <p:tag name="KSO_WM_TEMPLATE_CATEGORY" val="custom"/>
  <p:tag name="KSO_WM_TEMPLATE_INDEX" val="20230987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89.xml><?xml version="1.0" encoding="utf-8"?>
<p:tagLst xmlns:p="http://schemas.openxmlformats.org/presentationml/2006/main">
  <p:tag name="KSO_WM_UNIT_SUBTYPE" val="g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987_1*f*1"/>
  <p:tag name="KSO_WM_TEMPLATE_CATEGORY" val="custom"/>
  <p:tag name="KSO_WM_TEMPLATE_INDEX" val="20230987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3"/>
  <p:tag name="KSO_WM_UNIT_LAYERLEVEL" val="1"/>
  <p:tag name="KSO_WM_TAG_VERSION" val="3.0"/>
  <p:tag name="KSO_WM_BEAUTIFY_FLAG" val="#wm#"/>
  <p:tag name="KSO_WM_UNIT_PRESET_TEXT" val="公司名占位符"/>
  <p:tag name="KSO_WM_UNIT_NOCLEAR" val="0"/>
  <p:tag name="KSO_WM_UNIT_VALUE" val="11"/>
  <p:tag name="KSO_WM_UNIT_TYPE" val="f"/>
  <p:tag name="KSO_WM_UNIT_INDEX" val="3"/>
  <p:tag name="KSO_WM_UNIT_SUBTYPE" val="g"/>
</p:tagLst>
</file>

<file path=ppt/tags/tag9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30987_1*f*2"/>
  <p:tag name="KSO_WM_TEMPLATE_CATEGORY" val="custom"/>
  <p:tag name="KSO_WM_TEMPLATE_INDEX" val="20230987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SLIDE_ID" val="custom20230987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987"/>
  <p:tag name="KSO_WM_SLIDE_LAYOUT" val="a_f"/>
  <p:tag name="KSO_WM_SLIDE_LAYOUT_CNT" val="1_3"/>
  <p:tag name="KSO_WM_SLIDE_TYPE" val="title"/>
  <p:tag name="KSO_WM_SLIDE_SUBTYPE" val="pureTxt"/>
  <p:tag name="KSO_WM_TEMPLATE_THUMBS_INDEX" val="1、9"/>
  <p:tag name="KSO_WM_SLIDE_THEME_ID" val="3312791"/>
  <p:tag name="KSO_WM_SLIDE_THEME_NAME" val="蓝色创意建筑商务风主题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95.xml><?xml version="1.0" encoding="utf-8"?>
<p:tagLst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96.xml><?xml version="1.0" encoding="utf-8"?>
<p:tagLst xmlns:p="http://schemas.openxmlformats.org/presentationml/2006/main">
  <p:tag name="KSO_WM_SLIDE_TYPE" val="text"/>
  <p:tag name="KSO_WM_BEAUTIFY_FLAG" val="#wm#"/>
  <p:tag name="KSO_WM_SLIDE_ID" val="custom202309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0987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30987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41">
      <a:dk1>
        <a:srgbClr val="000000"/>
      </a:dk1>
      <a:lt1>
        <a:srgbClr val="FFFFFF"/>
      </a:lt1>
      <a:dk2>
        <a:srgbClr val="08173E"/>
      </a:dk2>
      <a:lt2>
        <a:srgbClr val="E1F3FF"/>
      </a:lt2>
      <a:accent1>
        <a:srgbClr val="0099FF"/>
      </a:accent1>
      <a:accent2>
        <a:srgbClr val="1088F9"/>
      </a:accent2>
      <a:accent3>
        <a:srgbClr val="2076F3"/>
      </a:accent3>
      <a:accent4>
        <a:srgbClr val="3065EC"/>
      </a:accent4>
      <a:accent5>
        <a:srgbClr val="4053E6"/>
      </a:accent5>
      <a:accent6>
        <a:srgbClr val="5042E0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alpha val="33000"/>
              </a:schemeClr>
            </a:gs>
            <a:gs pos="95000">
              <a:schemeClr val="accent1"/>
            </a:gs>
          </a:gsLst>
          <a:lin ang="2700000" scaled="1"/>
          <a:tileRect/>
        </a:gradFill>
        <a:ln>
          <a:noFill/>
          <a:prstDash val="solid"/>
        </a:ln>
      </a:spPr>
      <a:bodyPr wrap="square" rtlCol="0" anchor="ctr">
        <a:noAutofit/>
      </a:bodyPr>
      <a:lstStyle>
        <a:defPPr algn="ctr">
          <a:defRPr>
            <a:ea typeface="微软雅黑" panose="020B0503020204020204" charset="-122"/>
            <a:cs typeface="微软雅黑" panose="020B050302020402020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4563</Words>
  <Application>WPS 演示</Application>
  <PresentationFormat>宽屏</PresentationFormat>
  <Paragraphs>134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楷体</vt:lpstr>
      <vt:lpstr>Arial Unicode MS</vt:lpstr>
      <vt:lpstr>Calibri</vt:lpstr>
      <vt:lpstr>WPS</vt:lpstr>
      <vt:lpstr>Office 主题​​</vt:lpstr>
      <vt:lpstr>建筑美学概述</vt:lpstr>
      <vt:lpstr>PowerPoint 演示文稿</vt:lpstr>
      <vt:lpstr>PowerPoint 演示文稿</vt:lpstr>
      <vt:lpstr>PowerPoint 演示文稿</vt:lpstr>
      <vt:lpstr>课程导入</vt:lpstr>
      <vt:lpstr>PowerPoint 演示文稿</vt:lpstr>
      <vt:lpstr>PowerPoint 演示文稿</vt:lpstr>
      <vt:lpstr>PowerPoint 演示文稿</vt:lpstr>
      <vt:lpstr>1.1建筑与建筑设计</vt:lpstr>
      <vt:lpstr>1.1建筑与建筑设计</vt:lpstr>
      <vt:lpstr>1.1建筑与建筑设计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溯源美术</cp:lastModifiedBy>
  <cp:revision>8</cp:revision>
  <dcterms:created xsi:type="dcterms:W3CDTF">2023-08-09T12:44:00Z</dcterms:created>
  <dcterms:modified xsi:type="dcterms:W3CDTF">2026-02-25T02:31:32Z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B29BD167421E4E10953ED2CBABE829F4_12</vt:lpwstr>
  </property>
</Properties>
</file>