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2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635" r:id="rId3"/>
    <p:sldId id="643" r:id="rId4"/>
    <p:sldId id="630" r:id="rId6"/>
    <p:sldId id="650" r:id="rId7"/>
    <p:sldId id="652" r:id="rId8"/>
    <p:sldId id="653" r:id="rId9"/>
    <p:sldId id="654" r:id="rId10"/>
    <p:sldId id="656" r:id="rId11"/>
    <p:sldId id="657" r:id="rId12"/>
    <p:sldId id="659" r:id="rId13"/>
    <p:sldId id="658" r:id="rId14"/>
    <p:sldId id="655" r:id="rId15"/>
    <p:sldId id="671" r:id="rId16"/>
    <p:sldId id="672" r:id="rId17"/>
    <p:sldId id="690" r:id="rId18"/>
    <p:sldId id="691" r:id="rId19"/>
    <p:sldId id="673" r:id="rId20"/>
    <p:sldId id="674" r:id="rId21"/>
    <p:sldId id="682" r:id="rId22"/>
    <p:sldId id="683" r:id="rId23"/>
    <p:sldId id="645" r:id="rId24"/>
    <p:sldId id="646" r:id="rId25"/>
    <p:sldId id="647" r:id="rId26"/>
    <p:sldId id="648" r:id="rId27"/>
    <p:sldId id="632" r:id="rId28"/>
  </p:sldIdLst>
  <p:sldSz cx="12192000" cy="6858000"/>
  <p:notesSz cx="7103745" cy="10234295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5" userDrawn="1">
          <p15:clr>
            <a:srgbClr val="A4A3A4"/>
          </p15:clr>
        </p15:guide>
        <p15:guide id="2" pos="37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9FF"/>
    <a:srgbClr val="0070C0"/>
    <a:srgbClr val="2690EC"/>
    <a:srgbClr val="EDF7FC"/>
    <a:srgbClr val="D5E8F6"/>
    <a:srgbClr val="C5E6FF"/>
    <a:srgbClr val="BDE3FF"/>
    <a:srgbClr val="008DF6"/>
    <a:srgbClr val="A3D8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 autoAdjust="0"/>
    <p:restoredTop sz="73023" autoAdjust="0"/>
  </p:normalViewPr>
  <p:slideViewPr>
    <p:cSldViewPr snapToGrid="0" showGuides="1">
      <p:cViewPr varScale="1">
        <p:scale>
          <a:sx n="79" d="100"/>
          <a:sy n="79" d="100"/>
        </p:scale>
        <p:origin x="2048" y="200"/>
      </p:cViewPr>
      <p:guideLst>
        <p:guide orient="horz" pos="2065"/>
        <p:guide pos="37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gs" Target="tags/tag13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本章的学习图谱如图所示。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在人工智能的星辰大海中，</a:t>
            </a:r>
            <a:r>
              <a:rPr lang="en-US" altLang="zh-CN"/>
              <a:t>DeepSeek</a:t>
            </a:r>
            <a:r>
              <a:rPr lang="zh-CN" altLang="en-US"/>
              <a:t>以自主创新的坚定步伐，书写着中国</a:t>
            </a:r>
            <a:r>
              <a:rPr lang="en-US" altLang="zh-CN"/>
              <a:t>AI</a:t>
            </a:r>
            <a:r>
              <a:rPr lang="zh-CN" altLang="en-US"/>
              <a:t>发展的壮丽篇章。作为国产大模型的杰出代表，</a:t>
            </a:r>
            <a:r>
              <a:rPr lang="en-US" altLang="zh-CN"/>
              <a:t>DeepSeek</a:t>
            </a:r>
            <a:r>
              <a:rPr lang="zh-CN" altLang="en-US"/>
              <a:t>展现了中华民族在人工智能领域的智慧与担当，其技术突破不仅代表着中国科技实力的跃升，更彰显了新时代科研工作者的开拓精神。</a:t>
            </a:r>
            <a:r>
              <a:rPr lang="en-US" altLang="zh-CN"/>
              <a:t>DeepSeek</a:t>
            </a:r>
            <a:r>
              <a:rPr lang="zh-CN" altLang="en-US"/>
              <a:t>大模型以强大的语义理解、精准的知识问答和流畅的文本生成能力，在多个国际测评中取得优异成绩，向世界证明了中国在人工智能基础研究领域的深厚积淀。从算法创新到工程实践，</a:t>
            </a:r>
            <a:r>
              <a:rPr lang="en-US" altLang="zh-CN"/>
              <a:t>DeepSeek</a:t>
            </a:r>
            <a:r>
              <a:rPr lang="zh-CN" altLang="en-US"/>
              <a:t>团队攻克了一个又一个技术难关，体现了</a:t>
            </a:r>
            <a:r>
              <a:rPr lang="en-US" altLang="zh-CN"/>
              <a:t>"</a:t>
            </a:r>
            <a:r>
              <a:rPr lang="zh-CN" altLang="en-US"/>
              <a:t>敢为人先</a:t>
            </a:r>
            <a:r>
              <a:rPr lang="en-US" altLang="zh-CN"/>
              <a:t>"</a:t>
            </a:r>
            <a:r>
              <a:rPr lang="zh-CN" altLang="en-US"/>
              <a:t>的创新勇气和</a:t>
            </a:r>
            <a:r>
              <a:rPr lang="en-US" altLang="zh-CN"/>
              <a:t>"</a:t>
            </a:r>
            <a:r>
              <a:rPr lang="zh-CN" altLang="en-US"/>
              <a:t>精益求精</a:t>
            </a:r>
            <a:r>
              <a:rPr lang="en-US" altLang="zh-CN"/>
              <a:t>"</a:t>
            </a:r>
            <a:r>
              <a:rPr lang="zh-CN" altLang="en-US"/>
              <a:t>的工匠精神。当前，全球人工智能竞争日趋激烈，</a:t>
            </a:r>
            <a:r>
              <a:rPr lang="en-US" altLang="zh-CN"/>
              <a:t>DeepSeek</a:t>
            </a:r>
            <a:r>
              <a:rPr lang="zh-CN" altLang="en-US"/>
              <a:t>坚持自主可控的发展道路，在核心技术研发上持续突破，展现了中华民族在科技自立自强道路上的坚定决心。这不仅是一家企业的成长故事，更是中国科技工作者勇攀高峰、报效祖国的生动写照。</a:t>
            </a:r>
            <a:endParaRPr lang="zh-CN" altLang="en-US"/>
          </a:p>
          <a:p>
            <a:r>
              <a:rPr lang="zh-CN" altLang="en-US"/>
              <a:t>你认为</a:t>
            </a:r>
            <a:r>
              <a:rPr lang="en-US" altLang="zh-CN"/>
              <a:t>DeepSeek</a:t>
            </a:r>
            <a:r>
              <a:rPr lang="zh-CN" altLang="en-US"/>
              <a:t>能在国际</a:t>
            </a:r>
            <a:r>
              <a:rPr lang="en-US" altLang="zh-CN"/>
              <a:t>AI</a:t>
            </a:r>
            <a:r>
              <a:rPr lang="zh-CN" altLang="en-US"/>
              <a:t>竞争中脱颖而出，最关键的因素是什么？</a:t>
            </a:r>
            <a:endParaRPr lang="zh-CN" altLang="en-US"/>
          </a:p>
          <a:p>
            <a:r>
              <a:rPr lang="zh-CN" altLang="en-US"/>
              <a:t>为什么说</a:t>
            </a:r>
            <a:r>
              <a:rPr lang="en-US" altLang="zh-CN"/>
              <a:t>DeepSeek</a:t>
            </a:r>
            <a:r>
              <a:rPr lang="zh-CN" altLang="en-US"/>
              <a:t>的自主可控对国家</a:t>
            </a:r>
            <a:r>
              <a:rPr lang="en-US" altLang="zh-CN"/>
              <a:t>AI</a:t>
            </a:r>
            <a:r>
              <a:rPr lang="zh-CN" altLang="en-US"/>
              <a:t>战略安全至关重要？</a:t>
            </a:r>
            <a:endParaRPr lang="zh-CN" altLang="en-US"/>
          </a:p>
          <a:p>
            <a:r>
              <a:rPr lang="zh-CN" altLang="en-US"/>
              <a:t>作为学生，你能从</a:t>
            </a:r>
            <a:r>
              <a:rPr lang="en-US" altLang="zh-CN"/>
              <a:t>DeepSeek</a:t>
            </a:r>
            <a:r>
              <a:rPr lang="zh-CN" altLang="en-US"/>
              <a:t>团队身上学到哪些品质？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人工智能的工作原理可以概括为</a:t>
            </a:r>
            <a:r>
              <a:rPr lang="en-US" altLang="zh-CN"/>
              <a:t>“</a:t>
            </a:r>
            <a:r>
              <a:rPr lang="zh-CN" altLang="en-US"/>
              <a:t>数据驱动</a:t>
            </a:r>
            <a:r>
              <a:rPr lang="en-US" altLang="zh-CN"/>
              <a:t>+</a:t>
            </a:r>
            <a:r>
              <a:rPr lang="zh-CN" altLang="en-US"/>
              <a:t>算法核心</a:t>
            </a:r>
            <a:r>
              <a:rPr lang="en-US" altLang="zh-CN"/>
              <a:t>+</a:t>
            </a:r>
            <a:r>
              <a:rPr lang="zh-CN" altLang="en-US"/>
              <a:t>硬件支持</a:t>
            </a:r>
            <a:r>
              <a:rPr lang="en-US" altLang="zh-CN"/>
              <a:t>”</a:t>
            </a:r>
            <a:r>
              <a:rPr lang="zh-CN" altLang="en-US"/>
              <a:t>三个核心部分。这三者相互配合，共同构成了</a:t>
            </a:r>
            <a:r>
              <a:rPr lang="en-US" altLang="zh-CN"/>
              <a:t>AI</a:t>
            </a:r>
            <a:r>
              <a:rPr lang="zh-CN" altLang="en-US"/>
              <a:t>系统的基础。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数据是人工智能的基础，</a:t>
            </a:r>
            <a:r>
              <a:rPr lang="en-US" altLang="zh-CN"/>
              <a:t>AI</a:t>
            </a:r>
            <a:r>
              <a:rPr lang="zh-CN" altLang="en-US"/>
              <a:t>系统通过大量数据进行训练和学习，从而掌握规律并做出决策。数据决定了</a:t>
            </a:r>
            <a:r>
              <a:rPr lang="en-US" altLang="zh-CN"/>
              <a:t>AI</a:t>
            </a:r>
            <a:r>
              <a:rPr lang="zh-CN" altLang="en-US"/>
              <a:t>的性能上限。</a:t>
            </a:r>
            <a:endParaRPr lang="zh-CN" altLang="en-US"/>
          </a:p>
          <a:p>
            <a:r>
              <a:rPr lang="zh-CN" altLang="en-US"/>
              <a:t>数据就像是</a:t>
            </a:r>
            <a:r>
              <a:rPr lang="en-US" altLang="zh-CN"/>
              <a:t>AI</a:t>
            </a:r>
            <a:r>
              <a:rPr lang="zh-CN" altLang="en-US"/>
              <a:t>的</a:t>
            </a:r>
            <a:r>
              <a:rPr lang="en-US" altLang="zh-CN"/>
              <a:t>“</a:t>
            </a:r>
            <a:r>
              <a:rPr lang="zh-CN" altLang="en-US"/>
              <a:t>粮食</a:t>
            </a:r>
            <a:r>
              <a:rPr lang="en-US" altLang="zh-CN"/>
              <a:t>”</a:t>
            </a:r>
            <a:r>
              <a:rPr lang="zh-CN" altLang="en-US"/>
              <a:t>和</a:t>
            </a:r>
            <a:r>
              <a:rPr lang="en-US" altLang="zh-CN"/>
              <a:t>“</a:t>
            </a:r>
            <a:r>
              <a:rPr lang="zh-CN" altLang="en-US"/>
              <a:t>学习资料</a:t>
            </a:r>
            <a:r>
              <a:rPr lang="en-US" altLang="zh-CN"/>
              <a:t>”</a:t>
            </a:r>
            <a:r>
              <a:rPr lang="zh-CN" altLang="en-US"/>
              <a:t>。</a:t>
            </a:r>
            <a:r>
              <a:rPr lang="en-US" altLang="zh-CN"/>
              <a:t>AI</a:t>
            </a:r>
            <a:r>
              <a:rPr lang="zh-CN" altLang="en-US"/>
              <a:t>要变得聪明，必须</a:t>
            </a:r>
            <a:r>
              <a:rPr lang="en-US" altLang="zh-CN"/>
              <a:t>“</a:t>
            </a:r>
            <a:r>
              <a:rPr lang="zh-CN" altLang="en-US"/>
              <a:t>吃</a:t>
            </a:r>
            <a:r>
              <a:rPr lang="en-US" altLang="zh-CN"/>
              <a:t>”</a:t>
            </a:r>
            <a:r>
              <a:rPr lang="zh-CN" altLang="en-US"/>
              <a:t>大量数据，比如文字、图片、语音等各种信息。这些数据的数量和质量很重要：数据越多，</a:t>
            </a:r>
            <a:r>
              <a:rPr lang="en-US" altLang="zh-CN"/>
              <a:t>AI</a:t>
            </a:r>
            <a:r>
              <a:rPr lang="zh-CN" altLang="en-US"/>
              <a:t>见识越广；数据越准确，</a:t>
            </a:r>
            <a:r>
              <a:rPr lang="en-US" altLang="zh-CN"/>
              <a:t>AI</a:t>
            </a:r>
            <a:r>
              <a:rPr lang="zh-CN" altLang="en-US"/>
              <a:t>学得越好。</a:t>
            </a:r>
            <a:r>
              <a:rPr lang="en-US" altLang="zh-CN"/>
              <a:t>AI</a:t>
            </a:r>
            <a:r>
              <a:rPr lang="zh-CN" altLang="en-US"/>
              <a:t>会自己从数据中找出有用的</a:t>
            </a:r>
            <a:r>
              <a:rPr lang="en-US" altLang="zh-CN"/>
              <a:t>“</a:t>
            </a:r>
            <a:r>
              <a:rPr lang="zh-CN" altLang="en-US"/>
              <a:t>特征</a:t>
            </a:r>
            <a:r>
              <a:rPr lang="en-US" altLang="zh-CN"/>
              <a:t>”</a:t>
            </a:r>
            <a:r>
              <a:rPr lang="zh-CN" altLang="en-US"/>
              <a:t>，就像我们能从照片中认出人脸一样</a:t>
            </a:r>
            <a:r>
              <a:rPr lang="en-US" altLang="zh-CN"/>
              <a:t>——AI</a:t>
            </a:r>
            <a:r>
              <a:rPr lang="zh-CN" altLang="en-US"/>
              <a:t>会注意图像的边缘、颜色，或者文字的用词和句式。没有足够好的数据，再厉害的</a:t>
            </a:r>
            <a:r>
              <a:rPr lang="en-US" altLang="zh-CN"/>
              <a:t>AI</a:t>
            </a:r>
            <a:r>
              <a:rPr lang="zh-CN" altLang="en-US"/>
              <a:t>也学不好本领。现在很多</a:t>
            </a:r>
            <a:r>
              <a:rPr lang="en-US" altLang="zh-CN"/>
              <a:t>AI</a:t>
            </a:r>
            <a:r>
              <a:rPr lang="zh-CN" altLang="en-US"/>
              <a:t>应用，从手机语音助手到人脸识别，都离不开高质量数据的</a:t>
            </a:r>
            <a:r>
              <a:rPr lang="en-US" altLang="zh-CN"/>
              <a:t>“</a:t>
            </a:r>
            <a:r>
              <a:rPr lang="zh-CN" altLang="en-US"/>
              <a:t>喂养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算法是人工智能的核心，决定了</a:t>
            </a:r>
            <a:r>
              <a:rPr lang="en-US" altLang="zh-CN"/>
              <a:t>AI</a:t>
            </a:r>
            <a:r>
              <a:rPr lang="zh-CN" altLang="en-US"/>
              <a:t>如何从数据中提取规律、学习并做出决策。</a:t>
            </a:r>
            <a:endParaRPr lang="zh-CN" altLang="en-US"/>
          </a:p>
          <a:p>
            <a:r>
              <a:rPr lang="zh-CN" altLang="en-US"/>
              <a:t>机器学习是</a:t>
            </a:r>
            <a:r>
              <a:rPr lang="en-US" altLang="zh-CN"/>
              <a:t>AI</a:t>
            </a:r>
            <a:r>
              <a:rPr lang="zh-CN" altLang="en-US"/>
              <a:t>的核心技术之一，主要分为三类：</a:t>
            </a:r>
            <a:r>
              <a:rPr lang="en-US" altLang="zh-CN"/>
              <a:t>1</a:t>
            </a:r>
            <a:r>
              <a:rPr lang="zh-CN" altLang="en-US"/>
              <a:t>）监督学习是</a:t>
            </a:r>
            <a:r>
              <a:rPr lang="en-US" altLang="zh-CN"/>
              <a:t>“</a:t>
            </a:r>
            <a:r>
              <a:rPr lang="zh-CN" altLang="en-US"/>
              <a:t>老师带着学</a:t>
            </a:r>
            <a:r>
              <a:rPr lang="en-US" altLang="zh-CN"/>
              <a:t>”</a:t>
            </a:r>
            <a:r>
              <a:rPr lang="zh-CN" altLang="en-US"/>
              <a:t>，给</a:t>
            </a:r>
            <a:r>
              <a:rPr lang="en-US" altLang="zh-CN"/>
              <a:t>AI</a:t>
            </a:r>
            <a:r>
              <a:rPr lang="zh-CN" altLang="en-US"/>
              <a:t>带标签的数据（如标记好的邮件）让它学会分类；</a:t>
            </a:r>
            <a:r>
              <a:rPr lang="en-US" altLang="zh-CN"/>
              <a:t>2</a:t>
            </a:r>
            <a:r>
              <a:rPr lang="zh-CN" altLang="en-US"/>
              <a:t>）无监督学习是</a:t>
            </a:r>
            <a:r>
              <a:rPr lang="en-US" altLang="zh-CN"/>
              <a:t>“</a:t>
            </a:r>
            <a:r>
              <a:rPr lang="zh-CN" altLang="en-US"/>
              <a:t>自己找规律</a:t>
            </a:r>
            <a:r>
              <a:rPr lang="en-US" altLang="zh-CN"/>
              <a:t>”</a:t>
            </a:r>
            <a:r>
              <a:rPr lang="zh-CN" altLang="en-US"/>
              <a:t>，让</a:t>
            </a:r>
            <a:r>
              <a:rPr lang="en-US" altLang="zh-CN"/>
              <a:t>AI</a:t>
            </a:r>
            <a:r>
              <a:rPr lang="zh-CN" altLang="en-US"/>
              <a:t>从无标签数据（如客户信息）中发现隐藏模式；</a:t>
            </a:r>
            <a:r>
              <a:rPr lang="en-US" altLang="zh-CN"/>
              <a:t>3</a:t>
            </a:r>
            <a:r>
              <a:rPr lang="zh-CN" altLang="en-US"/>
              <a:t>）强化学习是</a:t>
            </a:r>
            <a:r>
              <a:rPr lang="en-US" altLang="zh-CN"/>
              <a:t>“</a:t>
            </a:r>
            <a:r>
              <a:rPr lang="zh-CN" altLang="en-US"/>
              <a:t>边做边奖励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AI</a:t>
            </a:r>
            <a:r>
              <a:rPr lang="zh-CN" altLang="en-US"/>
              <a:t>通过试错和反馈（如</a:t>
            </a:r>
            <a:r>
              <a:rPr lang="en-US" altLang="zh-CN"/>
              <a:t>AlphaGo</a:t>
            </a:r>
            <a:r>
              <a:rPr lang="zh-CN" altLang="en-US"/>
              <a:t>下棋）优化策略。这三种方式各有所长，能解决不同问题，是让</a:t>
            </a:r>
            <a:r>
              <a:rPr lang="en-US" altLang="zh-CN"/>
              <a:t>AI</a:t>
            </a:r>
            <a:r>
              <a:rPr lang="zh-CN" altLang="en-US"/>
              <a:t>变聪明的核心技术。</a:t>
            </a:r>
            <a:endParaRPr lang="zh-CN" altLang="en-US"/>
          </a:p>
          <a:p>
            <a:r>
              <a:rPr lang="zh-CN" altLang="en-US"/>
              <a:t>深度学习就像教</a:t>
            </a:r>
            <a:r>
              <a:rPr lang="en-US" altLang="zh-CN"/>
              <a:t>AI</a:t>
            </a:r>
            <a:r>
              <a:rPr lang="zh-CN" altLang="en-US"/>
              <a:t>用</a:t>
            </a:r>
            <a:r>
              <a:rPr lang="en-US" altLang="zh-CN"/>
              <a:t>“</a:t>
            </a:r>
            <a:r>
              <a:rPr lang="zh-CN" altLang="en-US"/>
              <a:t>人造大脑</a:t>
            </a:r>
            <a:r>
              <a:rPr lang="en-US" altLang="zh-CN"/>
              <a:t>”</a:t>
            </a:r>
            <a:r>
              <a:rPr lang="zh-CN" altLang="en-US"/>
              <a:t>学习：它模仿人脑的神经网络，由多层</a:t>
            </a:r>
            <a:r>
              <a:rPr lang="en-US" altLang="zh-CN"/>
              <a:t>“</a:t>
            </a:r>
            <a:r>
              <a:rPr lang="zh-CN" altLang="en-US"/>
              <a:t>神经元</a:t>
            </a:r>
            <a:r>
              <a:rPr lang="en-US" altLang="zh-CN"/>
              <a:t>”</a:t>
            </a:r>
            <a:r>
              <a:rPr lang="zh-CN" altLang="en-US"/>
              <a:t>连接而成，能自动从数据中学习复杂规律。比如</a:t>
            </a:r>
            <a:r>
              <a:rPr lang="en-US" altLang="zh-CN"/>
              <a:t>CNN</a:t>
            </a:r>
            <a:r>
              <a:rPr lang="zh-CN" altLang="en-US"/>
              <a:t>擅长处理图片，像眼睛一样识别图像特征；</a:t>
            </a:r>
            <a:r>
              <a:rPr lang="en-US" altLang="zh-CN"/>
              <a:t>RNN</a:t>
            </a:r>
            <a:r>
              <a:rPr lang="zh-CN" altLang="en-US"/>
              <a:t>适合分析语音和文字，能记住前后关系；而</a:t>
            </a:r>
            <a:r>
              <a:rPr lang="en-US" altLang="zh-CN"/>
              <a:t>Transformer</a:t>
            </a:r>
            <a:r>
              <a:rPr lang="zh-CN" altLang="en-US"/>
              <a:t>（如</a:t>
            </a:r>
            <a:r>
              <a:rPr lang="en-US" altLang="zh-CN"/>
              <a:t>ChatGPT</a:t>
            </a:r>
            <a:r>
              <a:rPr lang="zh-CN" altLang="en-US"/>
              <a:t>）通过</a:t>
            </a:r>
            <a:r>
              <a:rPr lang="en-US" altLang="zh-CN"/>
              <a:t>“</a:t>
            </a:r>
            <a:r>
              <a:rPr lang="zh-CN" altLang="en-US"/>
              <a:t>注意力机制</a:t>
            </a:r>
            <a:r>
              <a:rPr lang="en-US" altLang="zh-CN"/>
              <a:t>”</a:t>
            </a:r>
            <a:r>
              <a:rPr lang="zh-CN" altLang="en-US"/>
              <a:t>理解长篇文章的上下文。这些不同类型的神经网络各有所长，让</a:t>
            </a:r>
            <a:r>
              <a:rPr lang="en-US" altLang="zh-CN"/>
              <a:t>AI</a:t>
            </a:r>
            <a:r>
              <a:rPr lang="zh-CN" altLang="en-US"/>
              <a:t>能看懂图片、听懂说话、读懂文章，是现在最强大的</a:t>
            </a:r>
            <a:r>
              <a:rPr lang="en-US" altLang="zh-CN"/>
              <a:t>AI</a:t>
            </a:r>
            <a:r>
              <a:rPr lang="zh-CN" altLang="en-US"/>
              <a:t>技术之一。</a:t>
            </a:r>
            <a:endParaRPr lang="zh-CN" altLang="en-US"/>
          </a:p>
          <a:p>
            <a:r>
              <a:rPr lang="zh-CN" altLang="en-US"/>
              <a:t>生成式</a:t>
            </a:r>
            <a:r>
              <a:rPr lang="en-US" altLang="zh-CN"/>
              <a:t>AI</a:t>
            </a:r>
            <a:r>
              <a:rPr lang="zh-CN" altLang="en-US"/>
              <a:t>就像</a:t>
            </a:r>
            <a:r>
              <a:rPr lang="en-US" altLang="zh-CN"/>
              <a:t>“</a:t>
            </a:r>
            <a:r>
              <a:rPr lang="zh-CN" altLang="en-US"/>
              <a:t>数字艺术家</a:t>
            </a:r>
            <a:r>
              <a:rPr lang="en-US" altLang="zh-CN"/>
              <a:t>”</a:t>
            </a:r>
            <a:r>
              <a:rPr lang="zh-CN" altLang="en-US"/>
              <a:t>，能创作全新的内容。它主要有两种创作方式：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GAN</a:t>
            </a:r>
            <a:r>
              <a:rPr lang="zh-CN" altLang="en-US"/>
              <a:t>（生成对抗网络）让两个</a:t>
            </a:r>
            <a:r>
              <a:rPr lang="en-US" altLang="zh-CN"/>
              <a:t>AI“</a:t>
            </a:r>
            <a:r>
              <a:rPr lang="zh-CN" altLang="en-US"/>
              <a:t>对抗</a:t>
            </a:r>
            <a:r>
              <a:rPr lang="en-US" altLang="zh-CN"/>
              <a:t>”——</a:t>
            </a:r>
            <a:r>
              <a:rPr lang="zh-CN" altLang="en-US"/>
              <a:t>一个负责伪造（生成图片</a:t>
            </a:r>
            <a:r>
              <a:rPr lang="en-US" altLang="zh-CN"/>
              <a:t>/</a:t>
            </a:r>
            <a:r>
              <a:rPr lang="zh-CN" altLang="en-US"/>
              <a:t>音乐），一个负责鉴定真伪，通过这种较量不断提升</a:t>
            </a:r>
            <a:r>
              <a:rPr lang="en-US" altLang="zh-CN"/>
              <a:t>“</a:t>
            </a:r>
            <a:r>
              <a:rPr lang="zh-CN" altLang="en-US"/>
              <a:t>造假</a:t>
            </a:r>
            <a:r>
              <a:rPr lang="en-US" altLang="zh-CN"/>
              <a:t>”</a:t>
            </a:r>
            <a:r>
              <a:rPr lang="zh-CN" altLang="en-US"/>
              <a:t>水平；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/>
              <a:t>VAE</a:t>
            </a:r>
            <a:r>
              <a:rPr lang="zh-CN" altLang="en-US"/>
              <a:t>（变分自编码器）则像先压缩再还原数据，在过程中学会创造相似但全新的作品。这两种技术让</a:t>
            </a:r>
            <a:r>
              <a:rPr lang="en-US" altLang="zh-CN"/>
              <a:t>AI</a:t>
            </a:r>
            <a:r>
              <a:rPr lang="zh-CN" altLang="en-US"/>
              <a:t>能画逼真图像、谱曲甚至写作，是当前生成式人工智能的核心技术。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AI</a:t>
            </a:r>
            <a:r>
              <a:rPr lang="zh-CN" altLang="en-US"/>
              <a:t>的高效运行需要强大的硬件支持，就像赛车需要强力引擎一样。</a:t>
            </a:r>
            <a:r>
              <a:rPr lang="en-US" altLang="zh-CN"/>
              <a:t>GPU</a:t>
            </a:r>
            <a:r>
              <a:rPr lang="zh-CN" altLang="en-US"/>
              <a:t>（显卡）擅长同时处理大量计算任务，特别适合训练</a:t>
            </a:r>
            <a:r>
              <a:rPr lang="en-US" altLang="zh-CN"/>
              <a:t>AI</a:t>
            </a:r>
            <a:r>
              <a:rPr lang="zh-CN" altLang="en-US"/>
              <a:t>模型；</a:t>
            </a:r>
            <a:r>
              <a:rPr lang="en-US" altLang="zh-CN"/>
              <a:t>TPU</a:t>
            </a:r>
            <a:r>
              <a:rPr lang="zh-CN" altLang="en-US"/>
              <a:t>是谷歌专门为</a:t>
            </a:r>
            <a:r>
              <a:rPr lang="en-US" altLang="zh-CN"/>
              <a:t>AI</a:t>
            </a:r>
            <a:r>
              <a:rPr lang="zh-CN" altLang="en-US"/>
              <a:t>设计的芯片，处理</a:t>
            </a:r>
            <a:r>
              <a:rPr lang="en-US" altLang="zh-CN"/>
              <a:t>AI</a:t>
            </a:r>
            <a:r>
              <a:rPr lang="zh-CN" altLang="en-US"/>
              <a:t>运算更快更省电。当数据量特别大时，还需要多台电脑联合工作（分布式计算），比如训练</a:t>
            </a:r>
            <a:r>
              <a:rPr lang="en-US" altLang="zh-CN"/>
              <a:t>ChatGPT</a:t>
            </a:r>
            <a:r>
              <a:rPr lang="zh-CN" altLang="en-US"/>
              <a:t>就需要几千块</a:t>
            </a:r>
            <a:r>
              <a:rPr lang="en-US" altLang="zh-CN"/>
              <a:t>GPU</a:t>
            </a:r>
            <a:r>
              <a:rPr lang="zh-CN" altLang="en-US"/>
              <a:t>一起运行。这些硬件就像</a:t>
            </a:r>
            <a:r>
              <a:rPr lang="en-US" altLang="zh-CN"/>
              <a:t>AI</a:t>
            </a:r>
            <a:r>
              <a:rPr lang="zh-CN" altLang="en-US"/>
              <a:t>的</a:t>
            </a:r>
            <a:r>
              <a:rPr lang="en-US" altLang="zh-CN"/>
              <a:t>"</a:t>
            </a:r>
            <a:r>
              <a:rPr lang="zh-CN" altLang="en-US"/>
              <a:t>加速器</a:t>
            </a:r>
            <a:r>
              <a:rPr lang="en-US" altLang="zh-CN"/>
              <a:t>"</a:t>
            </a:r>
            <a:r>
              <a:rPr lang="zh-CN" altLang="en-US"/>
              <a:t>，让复杂的</a:t>
            </a:r>
            <a:r>
              <a:rPr lang="en-US" altLang="zh-CN"/>
              <a:t>AI</a:t>
            </a:r>
            <a:r>
              <a:rPr lang="zh-CN" altLang="en-US"/>
              <a:t>模型能够快速学习和做出判断。正是硬件技术的进步，才使得现在</a:t>
            </a:r>
            <a:r>
              <a:rPr lang="en-US" altLang="zh-CN"/>
              <a:t>AI</a:t>
            </a:r>
            <a:r>
              <a:rPr lang="zh-CN" altLang="en-US"/>
              <a:t>能识图、对话、创作内容，完成各种智能任务。可以说，没有强大的硬件，再聪明的</a:t>
            </a:r>
            <a:r>
              <a:rPr lang="en-US" altLang="zh-CN"/>
              <a:t>AI</a:t>
            </a:r>
            <a:r>
              <a:rPr lang="zh-CN" altLang="en-US"/>
              <a:t>算法也难以发挥作用。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人工智能技术正以前所未有的速度重塑各行业发展格局，其应用场景已覆盖社会生产生活的关键领域。在医疗领域，</a:t>
            </a:r>
            <a:r>
              <a:rPr lang="en-US" altLang="zh-CN"/>
              <a:t>AI</a:t>
            </a:r>
            <a:r>
              <a:rPr lang="zh-CN" altLang="en-US"/>
              <a:t>赋能精准诊疗；金融行业依托</a:t>
            </a:r>
            <a:r>
              <a:rPr lang="en-US" altLang="zh-CN"/>
              <a:t>AI</a:t>
            </a:r>
            <a:r>
              <a:rPr lang="zh-CN" altLang="en-US"/>
              <a:t>实现智能风控；教育系统通过</a:t>
            </a:r>
            <a:r>
              <a:rPr lang="en-US" altLang="zh-CN"/>
              <a:t>AI</a:t>
            </a:r>
            <a:r>
              <a:rPr lang="zh-CN" altLang="en-US"/>
              <a:t>技术实现个性化教学；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交通出行因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而更智能高效；零售电商借助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优化用户体验；制造业运用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提升生产质量。这些应用案例生动展现了人工智能如何通过技术创新解决行业痛点，提升运营效率，优化服务质量，充分彰显了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技术从理论研发到产业化落地的完整价值链条，为理解人工智能的实践应用提供了清晰框架。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AI</a:t>
            </a:r>
            <a:r>
              <a:rPr lang="zh-CN" altLang="en-US"/>
              <a:t>技术正以前所未有的速度重塑世界。大模型、多模态学习等技术突破让</a:t>
            </a:r>
            <a:r>
              <a:rPr lang="en-US" altLang="zh-CN"/>
              <a:t>AI</a:t>
            </a:r>
            <a:r>
              <a:rPr lang="zh-CN" altLang="en-US"/>
              <a:t>变得更智能；医疗、金融等领域的应用推动产业升级；专用芯片和边缘计算提供强大算力支撑；伦理治理确保</a:t>
            </a:r>
            <a:r>
              <a:rPr lang="en-US" altLang="zh-CN"/>
              <a:t>AI</a:t>
            </a:r>
            <a:r>
              <a:rPr lang="zh-CN" altLang="en-US"/>
              <a:t>发展安全可控；未来</a:t>
            </a:r>
            <a:r>
              <a:rPr lang="en-US" altLang="zh-CN"/>
              <a:t>AGI</a:t>
            </a:r>
            <a:r>
              <a:rPr lang="zh-CN" altLang="en-US"/>
              <a:t>和智能基础设施将带来更深远的变革。</a:t>
            </a:r>
            <a:r>
              <a:rPr lang="en-US" altLang="zh-CN"/>
              <a:t>AI</a:t>
            </a:r>
            <a:r>
              <a:rPr lang="zh-CN" altLang="en-US"/>
              <a:t>正在改变生活，也引发我们对技术与社会的新思考。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）技术突破与创新</a:t>
            </a:r>
            <a:endParaRPr lang="zh-CN" altLang="en-US"/>
          </a:p>
          <a:p>
            <a:r>
              <a:rPr lang="zh-CN" altLang="en-US"/>
              <a:t>当前</a:t>
            </a:r>
            <a:r>
              <a:rPr lang="en-US" altLang="zh-CN"/>
              <a:t>AI</a:t>
            </a:r>
            <a:r>
              <a:rPr lang="zh-CN" altLang="en-US"/>
              <a:t>技术发展主要呈现三大方向：首先是大模型技术，像</a:t>
            </a:r>
            <a:r>
              <a:rPr lang="en-US" altLang="zh-CN"/>
              <a:t>GPT-4</a:t>
            </a:r>
            <a:r>
              <a:rPr lang="zh-CN" altLang="en-US"/>
              <a:t>这样的</a:t>
            </a:r>
            <a:r>
              <a:rPr lang="en-US" altLang="zh-CN"/>
              <a:t>“</a:t>
            </a:r>
            <a:r>
              <a:rPr lang="zh-CN" altLang="en-US"/>
              <a:t>超级大脑</a:t>
            </a:r>
            <a:r>
              <a:rPr lang="en-US" altLang="zh-CN"/>
              <a:t>”</a:t>
            </a:r>
            <a:r>
              <a:rPr lang="zh-CN" altLang="en-US"/>
              <a:t>能同时处理写作、编程等多种任务；其次是多模态学习，让</a:t>
            </a:r>
            <a:r>
              <a:rPr lang="en-US" altLang="zh-CN"/>
              <a:t>AI</a:t>
            </a:r>
            <a:r>
              <a:rPr lang="zh-CN" altLang="en-US"/>
              <a:t>可以像人类一样同时理解文字、图片和声音；最后是自监督学习，</a:t>
            </a:r>
            <a:r>
              <a:rPr lang="en-US" altLang="zh-CN"/>
              <a:t>AI</a:t>
            </a:r>
            <a:r>
              <a:rPr lang="zh-CN" altLang="en-US"/>
              <a:t>通过</a:t>
            </a:r>
            <a:r>
              <a:rPr lang="en-US" altLang="zh-CN"/>
              <a:t>“</a:t>
            </a:r>
            <a:r>
              <a:rPr lang="zh-CN" altLang="en-US"/>
              <a:t>自学</a:t>
            </a:r>
            <a:r>
              <a:rPr lang="en-US" altLang="zh-CN"/>
              <a:t>”</a:t>
            </a:r>
            <a:r>
              <a:rPr lang="zh-CN" altLang="en-US"/>
              <a:t>从海量数据中发现规律，不再完全依赖人工标注。这些技术突破让</a:t>
            </a:r>
            <a:r>
              <a:rPr lang="en-US" altLang="zh-CN"/>
              <a:t>AI</a:t>
            </a:r>
            <a:r>
              <a:rPr lang="zh-CN" altLang="en-US"/>
              <a:t>变得更智能、更通用，正在推动智能助手、自动驾驶等应用快速发展。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）应用场景的扩展</a:t>
            </a:r>
            <a:endParaRPr lang="zh-CN" altLang="en-US"/>
          </a:p>
          <a:p>
            <a:r>
              <a:rPr lang="zh-CN" altLang="en-US"/>
              <a:t>人工智能正在快速改变我们的生活！现在，生成式人工智能（</a:t>
            </a:r>
            <a:r>
              <a:rPr lang="en-US" altLang="zh-CN"/>
              <a:t>AIGC</a:t>
            </a:r>
            <a:r>
              <a:rPr lang="zh-CN" altLang="en-US"/>
              <a:t>）可以像魔术师一样，根据文字描述自动生成逼真的图片（如即梦</a:t>
            </a:r>
            <a:r>
              <a:rPr lang="en-US" altLang="zh-CN"/>
              <a:t>AI</a:t>
            </a:r>
            <a:r>
              <a:rPr lang="zh-CN" altLang="en-US"/>
              <a:t>、文心一格等）。在专业领域，</a:t>
            </a:r>
            <a:r>
              <a:rPr lang="en-US" altLang="zh-CN"/>
              <a:t>AI</a:t>
            </a:r>
            <a:r>
              <a:rPr lang="zh-CN" altLang="en-US"/>
              <a:t>也大显身手：医生用它研发新药，金融专家用它分析投资风险，老师用它为学生定制个性化课程。更棒的是，</a:t>
            </a:r>
            <a:r>
              <a:rPr lang="en-US" altLang="zh-CN"/>
              <a:t>AI</a:t>
            </a:r>
            <a:r>
              <a:rPr lang="zh-CN" altLang="en-US"/>
              <a:t>开始成为我们的工作伙伴，比如帮助程序员写代码（</a:t>
            </a:r>
            <a:r>
              <a:rPr lang="en-US" altLang="zh-CN"/>
              <a:t>Copilot</a:t>
            </a:r>
            <a:r>
              <a:rPr lang="zh-CN" altLang="en-US"/>
              <a:t>）、辅助医生诊断病情。这些创新让</a:t>
            </a:r>
            <a:r>
              <a:rPr lang="en-US" altLang="zh-CN"/>
              <a:t>AI</a:t>
            </a:r>
            <a:r>
              <a:rPr lang="zh-CN" altLang="en-US"/>
              <a:t>从实验室走向现实，正在让各行各业变得更智能、更高效！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）硬件与算力的提升</a:t>
            </a:r>
            <a:endParaRPr lang="zh-CN" altLang="en-US"/>
          </a:p>
          <a:p>
            <a:r>
              <a:rPr lang="en-US" altLang="zh-CN"/>
              <a:t>AI</a:t>
            </a:r>
            <a:r>
              <a:rPr lang="zh-CN" altLang="en-US"/>
              <a:t>的快速发展离不开硬件技术的强力支撑！现在有了专门为</a:t>
            </a:r>
            <a:r>
              <a:rPr lang="en-US" altLang="zh-CN"/>
              <a:t>AI</a:t>
            </a:r>
            <a:r>
              <a:rPr lang="zh-CN" altLang="en-US"/>
              <a:t>设计的芯片，比如英伟达的</a:t>
            </a:r>
            <a:r>
              <a:rPr lang="en-US" altLang="zh-CN"/>
              <a:t>GPU</a:t>
            </a:r>
            <a:r>
              <a:rPr lang="zh-CN" altLang="en-US"/>
              <a:t>和谷歌的</a:t>
            </a:r>
            <a:r>
              <a:rPr lang="en-US" altLang="zh-CN"/>
              <a:t>TPU</a:t>
            </a:r>
            <a:r>
              <a:rPr lang="zh-CN" altLang="en-US"/>
              <a:t>，它们就像</a:t>
            </a:r>
            <a:r>
              <a:rPr lang="en-US" altLang="zh-CN"/>
              <a:t>AI</a:t>
            </a:r>
            <a:r>
              <a:rPr lang="zh-CN" altLang="en-US"/>
              <a:t>的</a:t>
            </a:r>
            <a:r>
              <a:rPr lang="en-US" altLang="zh-CN"/>
              <a:t>“</a:t>
            </a:r>
            <a:r>
              <a:rPr lang="zh-CN" altLang="en-US"/>
              <a:t>超级引擎</a:t>
            </a:r>
            <a:r>
              <a:rPr lang="en-US" altLang="zh-CN"/>
              <a:t>”</a:t>
            </a:r>
            <a:r>
              <a:rPr lang="zh-CN" altLang="en-US"/>
              <a:t>，能让大模型的训练速度提升几十倍。同时，边缘计算技术让</a:t>
            </a:r>
            <a:r>
              <a:rPr lang="en-US" altLang="zh-CN"/>
              <a:t>AI</a:t>
            </a:r>
            <a:r>
              <a:rPr lang="zh-CN" altLang="en-US"/>
              <a:t>可以直接在我们的手机、智能家居上运行，比如华为手机就能实时处理照片和语音，不用总是连接云端。虽然量子计算尚处早期，但像谷歌</a:t>
            </a:r>
            <a:r>
              <a:rPr lang="en-US" altLang="zh-CN"/>
              <a:t>Sycamore</a:t>
            </a:r>
            <a:r>
              <a:rPr lang="zh-CN" altLang="en-US"/>
              <a:t>这样的量子计算机已经展现出惊人潜力，未来可能会给</a:t>
            </a:r>
            <a:r>
              <a:rPr lang="en-US" altLang="zh-CN"/>
              <a:t>AI</a:t>
            </a:r>
            <a:r>
              <a:rPr lang="zh-CN" altLang="en-US"/>
              <a:t>带来革命性的突破。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）伦理与治理</a:t>
            </a:r>
            <a:endParaRPr lang="zh-CN" altLang="en-US"/>
          </a:p>
          <a:p>
            <a:r>
              <a:rPr lang="en-US" altLang="zh-CN"/>
              <a:t>AI</a:t>
            </a:r>
            <a:r>
              <a:rPr lang="zh-CN" altLang="en-US"/>
              <a:t>的快速发展也带来新的挑战。技术使用中的隐私保护、算法偏见等问题备受关注，比如人脸识别可能存在的种族偏见。为此，各国都在制定监管政策，如欧盟《人工智能法案》规范高风险</a:t>
            </a:r>
            <a:r>
              <a:rPr lang="en-US" altLang="zh-CN"/>
              <a:t>AI</a:t>
            </a:r>
            <a:r>
              <a:rPr lang="zh-CN" altLang="en-US"/>
              <a:t>使用。同时，</a:t>
            </a:r>
            <a:r>
              <a:rPr lang="en-US" altLang="zh-CN"/>
              <a:t>AI</a:t>
            </a:r>
            <a:r>
              <a:rPr lang="zh-CN" altLang="en-US"/>
              <a:t>的高能耗问题也不容忽视，训练大模型的碳排放堪比数百次航班。研究人员正通过改进算法（如谷歌的稀疏模型）和硬件来打造更环保的</a:t>
            </a:r>
            <a:r>
              <a:rPr lang="en-US" altLang="zh-CN"/>
              <a:t>AI</a:t>
            </a:r>
            <a:r>
              <a:rPr lang="zh-CN" altLang="en-US"/>
              <a:t>。这些措施旨在让</a:t>
            </a:r>
            <a:r>
              <a:rPr lang="en-US" altLang="zh-CN"/>
              <a:t>AI</a:t>
            </a:r>
            <a:r>
              <a:rPr lang="zh-CN" altLang="en-US"/>
              <a:t>发展更安全、公平和可持续。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5</a:t>
            </a:r>
            <a:r>
              <a:rPr lang="zh-CN" altLang="en-US"/>
              <a:t>）未来展望</a:t>
            </a:r>
            <a:endParaRPr lang="zh-CN" altLang="en-US"/>
          </a:p>
          <a:p>
            <a:r>
              <a:rPr lang="zh-CN" altLang="en-US"/>
              <a:t>未来</a:t>
            </a:r>
            <a:r>
              <a:rPr lang="en-US" altLang="zh-CN"/>
              <a:t>AI</a:t>
            </a:r>
            <a:r>
              <a:rPr lang="zh-CN" altLang="en-US"/>
              <a:t>将向两个方向突破：一是追求像人类一样聪明的</a:t>
            </a:r>
            <a:r>
              <a:rPr lang="en-US" altLang="zh-CN"/>
              <a:t>“</a:t>
            </a:r>
            <a:r>
              <a:rPr lang="zh-CN" altLang="en-US"/>
              <a:t>全能</a:t>
            </a:r>
            <a:r>
              <a:rPr lang="en-US" altLang="zh-CN"/>
              <a:t>AI”</a:t>
            </a:r>
            <a:r>
              <a:rPr lang="zh-CN" altLang="en-US"/>
              <a:t>（</a:t>
            </a:r>
            <a:r>
              <a:rPr lang="en-US" altLang="zh-CN"/>
              <a:t>AGI</a:t>
            </a:r>
            <a:r>
              <a:rPr lang="zh-CN" altLang="en-US"/>
              <a:t>），虽然还没实现，但可能彻底改变社会；二是更深度融入生活，像智能音箱、自动驾驶这些</a:t>
            </a:r>
            <a:r>
              <a:rPr lang="en-US" altLang="zh-CN"/>
              <a:t>AI</a:t>
            </a:r>
            <a:r>
              <a:rPr lang="zh-CN" altLang="en-US"/>
              <a:t>应用会像水电一样成为日常</a:t>
            </a:r>
            <a:r>
              <a:rPr lang="en-US" altLang="zh-CN"/>
              <a:t>“</a:t>
            </a:r>
            <a:r>
              <a:rPr lang="zh-CN" altLang="en-US"/>
              <a:t>基础设施</a:t>
            </a:r>
            <a:r>
              <a:rPr lang="en-US" altLang="zh-CN"/>
              <a:t>”</a:t>
            </a:r>
            <a:r>
              <a:rPr lang="zh-CN" altLang="en-US"/>
              <a:t>。不过，这些发展也带来新挑战，需要我们在技术进步和社会影响之间找到平衡。</a:t>
            </a:r>
            <a:r>
              <a:rPr lang="en-US" altLang="zh-CN"/>
              <a:t>AI</a:t>
            </a:r>
            <a:r>
              <a:rPr lang="zh-CN" altLang="en-US"/>
              <a:t>正在推动社会全面数字化，让生活更智能，但也需要我们共同思考如何用好这项技术。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我们可以通过</a:t>
            </a:r>
            <a:r>
              <a:rPr lang="en-US" altLang="zh-CN"/>
              <a:t>“</a:t>
            </a:r>
            <a:r>
              <a:rPr lang="zh-CN" altLang="en-US"/>
              <a:t>腾讯</a:t>
            </a:r>
            <a:r>
              <a:rPr lang="en-US" altLang="zh-CN"/>
              <a:t>AI</a:t>
            </a:r>
            <a:r>
              <a:rPr lang="zh-CN" altLang="en-US"/>
              <a:t>体验中心</a:t>
            </a:r>
            <a:r>
              <a:rPr lang="en-US" altLang="zh-CN"/>
              <a:t>”</a:t>
            </a:r>
            <a:r>
              <a:rPr lang="zh-CN" altLang="en-US"/>
              <a:t>这一微信小程序体验人工智能的人脸识别技术。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打开微信应用，输入</a:t>
            </a:r>
            <a:r>
              <a:rPr lang="en-US" altLang="zh-CN"/>
              <a:t>“</a:t>
            </a:r>
            <a:r>
              <a:rPr lang="zh-CN" altLang="en-US"/>
              <a:t>腾讯</a:t>
            </a:r>
            <a:r>
              <a:rPr lang="en-US" altLang="zh-CN"/>
              <a:t>AI</a:t>
            </a:r>
            <a:r>
              <a:rPr lang="zh-CN" altLang="en-US"/>
              <a:t>体验中心</a:t>
            </a:r>
            <a:r>
              <a:rPr lang="en-US" altLang="zh-CN"/>
              <a:t>”</a:t>
            </a:r>
            <a:r>
              <a:rPr lang="zh-CN" altLang="en-US"/>
              <a:t>进行小程序搜索；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在技术分类中找到并选择</a:t>
            </a:r>
            <a:r>
              <a:rPr lang="en-US" altLang="zh-CN"/>
              <a:t>“</a:t>
            </a:r>
            <a:r>
              <a:rPr lang="zh-CN" altLang="en-US"/>
              <a:t>人脸识别</a:t>
            </a:r>
            <a:r>
              <a:rPr lang="en-US" altLang="zh-CN"/>
              <a:t>”</a:t>
            </a:r>
            <a:r>
              <a:rPr lang="zh-CN" altLang="en-US"/>
              <a:t>模块，点击</a:t>
            </a:r>
            <a:r>
              <a:rPr lang="en-US" altLang="zh-CN"/>
              <a:t>“</a:t>
            </a:r>
            <a:r>
              <a:rPr lang="zh-CN" altLang="en-US"/>
              <a:t>人脸属性</a:t>
            </a:r>
            <a:r>
              <a:rPr lang="en-US" altLang="zh-CN"/>
              <a:t>”</a:t>
            </a:r>
            <a:r>
              <a:rPr lang="zh-CN" altLang="en-US"/>
              <a:t>功能选项；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上传图片</a:t>
            </a:r>
            <a:r>
              <a:rPr lang="en-US" altLang="zh-CN"/>
              <a:t>”</a:t>
            </a:r>
            <a:r>
              <a:rPr lang="zh-CN" altLang="en-US"/>
              <a:t>按钮，从相册中选择或拍摄一张清晰的人脸照片。</a:t>
            </a:r>
            <a:endParaRPr lang="zh-CN" altLang="en-US"/>
          </a:p>
          <a:p>
            <a:r>
              <a:rPr lang="zh-CN" altLang="en-US"/>
              <a:t>系统将自动进行人脸分析，显示包括面部关键点定位、性别判断和年龄预测等详细属性信息。该功能采用的人脸识别算法，能够精准识别面部特征并输出分析结果，提供专业的人脸属性分析。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我们可以使用</a:t>
            </a:r>
            <a:r>
              <a:rPr lang="en-US" altLang="zh-CN"/>
              <a:t>“</a:t>
            </a:r>
            <a:r>
              <a:rPr lang="zh-CN" altLang="en-US"/>
              <a:t>讯飞听见</a:t>
            </a:r>
            <a:r>
              <a:rPr lang="en-US" altLang="zh-CN"/>
              <a:t>”</a:t>
            </a:r>
            <a:r>
              <a:rPr lang="zh-CN" altLang="en-US"/>
              <a:t>微信小程序体验人工智能的语音识别功能。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打开微信，搜索</a:t>
            </a:r>
            <a:r>
              <a:rPr lang="en-US" altLang="zh-CN"/>
              <a:t>“</a:t>
            </a:r>
            <a:r>
              <a:rPr lang="zh-CN" altLang="en-US"/>
              <a:t>讯飞听见</a:t>
            </a:r>
            <a:r>
              <a:rPr lang="en-US" altLang="zh-CN"/>
              <a:t>”</a:t>
            </a:r>
            <a:r>
              <a:rPr lang="zh-CN" altLang="en-US"/>
              <a:t>，找到对应的小程序并进入；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在小程序首页选择</a:t>
            </a:r>
            <a:r>
              <a:rPr lang="en-US" altLang="zh-CN"/>
              <a:t>“</a:t>
            </a:r>
            <a:r>
              <a:rPr lang="zh-CN" altLang="en-US"/>
              <a:t>录音实时转文字</a:t>
            </a:r>
            <a:r>
              <a:rPr lang="en-US" altLang="zh-CN"/>
              <a:t>”</a:t>
            </a:r>
            <a:r>
              <a:rPr lang="zh-CN" altLang="en-US"/>
              <a:t>功能，点击后即可开始录音。</a:t>
            </a:r>
            <a:r>
              <a:rPr lang="en-US" altLang="zh-CN"/>
              <a:t>  </a:t>
            </a:r>
            <a:endParaRPr lang="en-US" altLang="zh-CN"/>
          </a:p>
          <a:p>
            <a:r>
              <a:rPr lang="zh-CN" altLang="en-US"/>
              <a:t>该功能采用语音识别技术，能够实时将语音转换为文字，并显示在手机屏幕上，方便用户随时查看转录内容。录音结束后，点击右下角的</a:t>
            </a:r>
            <a:r>
              <a:rPr lang="en-US" altLang="zh-CN"/>
              <a:t>“√”</a:t>
            </a:r>
            <a:r>
              <a:rPr lang="zh-CN" altLang="en-US"/>
              <a:t>按钮，即可保存文字记录，方便后续查看或导出。</a:t>
            </a:r>
            <a:r>
              <a:rPr lang="en-US" altLang="zh-CN"/>
              <a:t>  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人工智能（</a:t>
            </a:r>
            <a:r>
              <a:rPr lang="en-US" altLang="zh-CN"/>
              <a:t>Artificial Intelligence</a:t>
            </a:r>
            <a:r>
              <a:rPr lang="zh-CN" altLang="en-US"/>
              <a:t>，</a:t>
            </a:r>
            <a:r>
              <a:rPr lang="en-US" altLang="zh-CN"/>
              <a:t>AI</a:t>
            </a:r>
            <a:r>
              <a:rPr lang="zh-CN" altLang="en-US"/>
              <a:t>）是指通过计算机系统模拟人类智能的能力，包括学习、推理、感知、规划、语言理解等。</a:t>
            </a:r>
            <a:r>
              <a:rPr lang="en-US" altLang="zh-CN"/>
              <a:t>AI</a:t>
            </a:r>
            <a:r>
              <a:rPr lang="zh-CN" altLang="en-US"/>
              <a:t>的核心目标是使机器能够执行通常需要人类智能的任务，例如识别图像、理解自然语言、做出决策等。本章将带领大家全面了解</a:t>
            </a:r>
            <a:r>
              <a:rPr lang="en-US" altLang="zh-CN"/>
              <a:t>AI</a:t>
            </a:r>
            <a:r>
              <a:rPr lang="zh-CN" altLang="en-US"/>
              <a:t>的核心内容：从早期图灵测试到现代深度学习的发展历程，揭示</a:t>
            </a:r>
            <a:r>
              <a:rPr lang="en-US" altLang="zh-CN"/>
              <a:t>AI</a:t>
            </a:r>
            <a:r>
              <a:rPr lang="zh-CN" altLang="en-US"/>
              <a:t>如何通过数据、算法和硬件三大要素实现工作原理；通过医疗健康、金融科技、智能教育等应用场景，展示</a:t>
            </a:r>
            <a:r>
              <a:rPr lang="en-US" altLang="zh-CN"/>
              <a:t>AI</a:t>
            </a:r>
            <a:r>
              <a:rPr lang="zh-CN" altLang="en-US"/>
              <a:t>如何赋能各行各业；最后展望大模型、多模态学习等前沿发展趋势，帮助同学们把握</a:t>
            </a:r>
            <a:r>
              <a:rPr lang="en-US" altLang="zh-CN"/>
              <a:t>AI</a:t>
            </a:r>
            <a:r>
              <a:rPr lang="zh-CN" altLang="en-US"/>
              <a:t>技术的未来方向。让我们一起探索这个模拟人类智能的奇妙世界，理解</a:t>
            </a:r>
            <a:r>
              <a:rPr lang="en-US" altLang="zh-CN"/>
              <a:t>AI</a:t>
            </a:r>
            <a:r>
              <a:rPr lang="zh-CN" altLang="en-US"/>
              <a:t>如何通过学习、推理和决策改变人类社会！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我们可以通过</a:t>
            </a:r>
            <a:r>
              <a:rPr lang="en-US" altLang="zh-CN"/>
              <a:t>“</a:t>
            </a:r>
            <a:r>
              <a:rPr lang="zh-CN" altLang="en-US"/>
              <a:t>腾讯</a:t>
            </a:r>
            <a:r>
              <a:rPr lang="en-US" altLang="zh-CN"/>
              <a:t>AI</a:t>
            </a:r>
            <a:r>
              <a:rPr lang="zh-CN" altLang="en-US"/>
              <a:t>体验中心</a:t>
            </a:r>
            <a:r>
              <a:rPr lang="en-US" altLang="zh-CN"/>
              <a:t>”</a:t>
            </a:r>
            <a:r>
              <a:rPr lang="zh-CN" altLang="en-US"/>
              <a:t>这一微信小程序体验人工智能的文字识别技术。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打开微信，在搜索框中输入</a:t>
            </a:r>
            <a:r>
              <a:rPr lang="en-US" altLang="zh-CN"/>
              <a:t>“</a:t>
            </a:r>
            <a:r>
              <a:rPr lang="zh-CN" altLang="en-US"/>
              <a:t>腾讯</a:t>
            </a:r>
            <a:r>
              <a:rPr lang="en-US" altLang="zh-CN"/>
              <a:t>AI</a:t>
            </a:r>
            <a:r>
              <a:rPr lang="zh-CN" altLang="en-US"/>
              <a:t>体验中心</a:t>
            </a:r>
            <a:r>
              <a:rPr lang="en-US" altLang="zh-CN"/>
              <a:t>”</a:t>
            </a:r>
            <a:r>
              <a:rPr lang="zh-CN" altLang="en-US"/>
              <a:t>，找到并进入该小程序；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在技术分类中选择</a:t>
            </a:r>
            <a:r>
              <a:rPr lang="en-US" altLang="zh-CN"/>
              <a:t>“</a:t>
            </a:r>
            <a:r>
              <a:rPr lang="zh-CN" altLang="en-US"/>
              <a:t>文字识别</a:t>
            </a:r>
            <a:r>
              <a:rPr lang="en-US" altLang="zh-CN"/>
              <a:t>”</a:t>
            </a:r>
            <a:r>
              <a:rPr lang="zh-CN" altLang="en-US"/>
              <a:t>模块，然后进入</a:t>
            </a:r>
            <a:r>
              <a:rPr lang="en-US" altLang="zh-CN"/>
              <a:t>“</a:t>
            </a:r>
            <a:r>
              <a:rPr lang="zh-CN" altLang="en-US"/>
              <a:t>通用文字识别</a:t>
            </a:r>
            <a:r>
              <a:rPr lang="en-US" altLang="zh-CN"/>
              <a:t>”</a:t>
            </a:r>
            <a:r>
              <a:rPr lang="zh-CN" altLang="en-US"/>
              <a:t>功能类别，在细化功能列表中，选择</a:t>
            </a:r>
            <a:r>
              <a:rPr lang="en-US" altLang="zh-CN"/>
              <a:t>“</a:t>
            </a:r>
            <a:r>
              <a:rPr lang="zh-CN" altLang="en-US"/>
              <a:t>通用印刷体识别</a:t>
            </a:r>
            <a:r>
              <a:rPr lang="en-US" altLang="zh-CN"/>
              <a:t>”</a:t>
            </a:r>
            <a:r>
              <a:rPr lang="zh-CN" altLang="en-US"/>
              <a:t>功能；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点击</a:t>
            </a:r>
            <a:r>
              <a:rPr lang="en-US" altLang="zh-CN"/>
              <a:t> “</a:t>
            </a:r>
            <a:r>
              <a:rPr lang="zh-CN" altLang="en-US"/>
              <a:t>上传图片</a:t>
            </a:r>
            <a:r>
              <a:rPr lang="en-US" altLang="zh-CN"/>
              <a:t>” </a:t>
            </a:r>
            <a:r>
              <a:rPr lang="zh-CN" altLang="en-US"/>
              <a:t>按钮，从相册中选择或拍摄一张包含文字的清晰图片。</a:t>
            </a:r>
            <a:endParaRPr lang="zh-CN" altLang="en-US"/>
          </a:p>
          <a:p>
            <a:r>
              <a:rPr lang="zh-CN" altLang="en-US"/>
              <a:t>该功能基于光学字符识别（</a:t>
            </a:r>
            <a:r>
              <a:rPr lang="en-US" altLang="zh-CN"/>
              <a:t>OCR</a:t>
            </a:r>
            <a:r>
              <a:rPr lang="zh-CN" altLang="en-US"/>
              <a:t>）技术，能够自动识别图片中的印刷体文字，并输出可编辑的文本内容。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我们可以打开</a:t>
            </a:r>
            <a:r>
              <a:rPr lang="en-US" altLang="zh-CN"/>
              <a:t>DeepSeek</a:t>
            </a:r>
            <a:r>
              <a:rPr lang="zh-CN" altLang="en-US"/>
              <a:t>体验大语言模型的魅力。进入</a:t>
            </a:r>
            <a:r>
              <a:rPr lang="en-US" altLang="zh-CN"/>
              <a:t>“DeepSeek”</a:t>
            </a:r>
            <a:r>
              <a:rPr lang="zh-CN" altLang="en-US"/>
              <a:t>网站，在对话框中，我们可以输入任何想要咨询的问题。此处以生成一首以</a:t>
            </a:r>
            <a:r>
              <a:rPr lang="en-US" altLang="zh-CN"/>
              <a:t>“</a:t>
            </a:r>
            <a:r>
              <a:rPr lang="zh-CN" altLang="en-US"/>
              <a:t>学业顺利</a:t>
            </a:r>
            <a:r>
              <a:rPr lang="en-US" altLang="zh-CN"/>
              <a:t>”</a:t>
            </a:r>
            <a:r>
              <a:rPr lang="zh-CN" altLang="en-US"/>
              <a:t>为藏头的诗为例，我们可以输入提示词，查看</a:t>
            </a:r>
            <a:r>
              <a:rPr lang="en-US" altLang="zh-CN"/>
              <a:t>DeepSeek</a:t>
            </a:r>
            <a:r>
              <a:rPr lang="zh-CN" altLang="en-US"/>
              <a:t>推理模型生成的内容。</a:t>
            </a:r>
            <a:endParaRPr lang="zh-CN" altLang="en-US"/>
          </a:p>
          <a:p>
            <a:r>
              <a:rPr lang="zh-CN" altLang="en-US"/>
              <a:t>接下来，我们可以选择</a:t>
            </a:r>
            <a:r>
              <a:rPr lang="en-US" altLang="zh-CN"/>
              <a:t>“</a:t>
            </a:r>
            <a:r>
              <a:rPr lang="zh-CN" altLang="en-US"/>
              <a:t>深度思考（</a:t>
            </a:r>
            <a:r>
              <a:rPr lang="en-US" altLang="zh-CN"/>
              <a:t>R1</a:t>
            </a:r>
            <a:r>
              <a:rPr lang="zh-CN" altLang="en-US"/>
              <a:t>）</a:t>
            </a:r>
            <a:r>
              <a:rPr lang="en-US" altLang="zh-CN"/>
              <a:t>”</a:t>
            </a:r>
            <a:r>
              <a:rPr lang="zh-CN" altLang="en-US"/>
              <a:t>模式，输入同样的问题，体验</a:t>
            </a:r>
            <a:r>
              <a:rPr lang="en-US" altLang="zh-CN"/>
              <a:t>DeepSeek</a:t>
            </a:r>
            <a:r>
              <a:rPr lang="zh-CN" altLang="en-US"/>
              <a:t>深度思考模型生成内容的方式。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灵活运用本章所学知识，完成下列任务。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工智能的发展历程可谓跌宕起伏，共经历了三次发展浪潮和两次重大瓶颈期。这一螺旋式上升的过程，既反映了技术突破的阶段性特征，也展现了人类对智能本质认识的不断深化。从最初的逻辑推理到如今的深度学习，</a:t>
            </a:r>
            <a:r>
              <a:rPr lang="en-US" altLang="zh-CN"/>
              <a:t>AI</a:t>
            </a:r>
            <a:r>
              <a:rPr lang="zh-CN" altLang="en-US"/>
              <a:t>技术正在重塑人类社会的方方面面。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人工智能的萌芽可以追溯到计算机科学诞生之初。</a:t>
            </a:r>
            <a:endParaRPr lang="zh-CN" altLang="en-US"/>
          </a:p>
          <a:p>
            <a:r>
              <a:rPr lang="en-US" altLang="zh-CN"/>
              <a:t>1950</a:t>
            </a:r>
            <a:r>
              <a:rPr lang="zh-CN" altLang="en-US"/>
              <a:t>年，英国数学家艾伦</a:t>
            </a:r>
            <a:r>
              <a:rPr lang="en-US" altLang="zh-CN"/>
              <a:t>·</a:t>
            </a:r>
            <a:r>
              <a:rPr lang="zh-CN" altLang="en-US"/>
              <a:t>图灵（</a:t>
            </a:r>
            <a:r>
              <a:rPr lang="en-US" altLang="zh-CN"/>
              <a:t>Alan Turing</a:t>
            </a:r>
            <a:r>
              <a:rPr lang="zh-CN" altLang="en-US"/>
              <a:t>）发表了划时代的论文《计算机器与智能》，提出了著名的</a:t>
            </a:r>
            <a:r>
              <a:rPr lang="en-US" altLang="zh-CN"/>
              <a:t>“</a:t>
            </a:r>
            <a:r>
              <a:rPr lang="zh-CN" altLang="en-US"/>
              <a:t>图灵测试</a:t>
            </a:r>
            <a:r>
              <a:rPr lang="en-US" altLang="zh-CN"/>
              <a:t>”——</a:t>
            </a:r>
            <a:r>
              <a:rPr lang="zh-CN" altLang="en-US"/>
              <a:t>如果一台机器能够与人类对话而不被辨别出来，就可以认为它具有智能。这一思想实验为</a:t>
            </a:r>
            <a:r>
              <a:rPr lang="en-US" altLang="zh-CN"/>
              <a:t>AI</a:t>
            </a:r>
            <a:r>
              <a:rPr lang="zh-CN" altLang="en-US"/>
              <a:t>研究奠定了理论基础。</a:t>
            </a:r>
            <a:endParaRPr lang="zh-CN" altLang="en-US"/>
          </a:p>
          <a:p>
            <a:r>
              <a:rPr lang="en-US" altLang="zh-CN"/>
              <a:t>1956</a:t>
            </a:r>
            <a:r>
              <a:rPr lang="zh-CN" altLang="en-US"/>
              <a:t>年夏天，约翰</a:t>
            </a:r>
            <a:r>
              <a:rPr lang="en-US" altLang="zh-CN"/>
              <a:t>·</a:t>
            </a:r>
            <a:r>
              <a:rPr lang="zh-CN" altLang="en-US"/>
              <a:t>麦卡锡（</a:t>
            </a:r>
            <a:r>
              <a:rPr lang="en-US" altLang="zh-CN"/>
              <a:t>John McCarthy</a:t>
            </a:r>
            <a:r>
              <a:rPr lang="zh-CN" altLang="en-US"/>
              <a:t>）、马文</a:t>
            </a:r>
            <a:r>
              <a:rPr lang="en-US" altLang="zh-CN"/>
              <a:t>·</a:t>
            </a:r>
            <a:r>
              <a:rPr lang="zh-CN" altLang="en-US"/>
              <a:t>明斯基（</a:t>
            </a:r>
            <a:r>
              <a:rPr lang="en-US" altLang="zh-CN"/>
              <a:t>Marvin Minsky</a:t>
            </a:r>
            <a:r>
              <a:rPr lang="zh-CN" altLang="en-US"/>
              <a:t>）等科学家在达特茅斯学院召开了一次为期两个月的研讨会，首次正式提出</a:t>
            </a:r>
            <a:r>
              <a:rPr lang="en-US" altLang="zh-CN"/>
              <a:t>“</a:t>
            </a:r>
            <a:r>
              <a:rPr lang="zh-CN" altLang="en-US"/>
              <a:t>人工智能</a:t>
            </a:r>
            <a:r>
              <a:rPr lang="en-US" altLang="zh-CN"/>
              <a:t>”</a:t>
            </a:r>
            <a:r>
              <a:rPr lang="zh-CN" altLang="en-US"/>
              <a:t>这一术语。这次会议聚集了当时最杰出的计算机科学家，确立了</a:t>
            </a:r>
            <a:r>
              <a:rPr lang="en-US" altLang="zh-CN"/>
              <a:t>AI</a:t>
            </a:r>
            <a:r>
              <a:rPr lang="zh-CN" altLang="en-US"/>
              <a:t>作为一个独立研究领域的地位，因此被称为</a:t>
            </a:r>
            <a:r>
              <a:rPr lang="en-US" altLang="zh-CN"/>
              <a:t>“AI</a:t>
            </a:r>
            <a:r>
              <a:rPr lang="zh-CN" altLang="en-US"/>
              <a:t>的诞生时刻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第一次</a:t>
            </a:r>
            <a:r>
              <a:rPr lang="en-US" altLang="zh-CN"/>
              <a:t>AI</a:t>
            </a:r>
            <a:r>
              <a:rPr lang="zh-CN" altLang="en-US"/>
              <a:t>浪潮以</a:t>
            </a:r>
            <a:r>
              <a:rPr lang="en-US" altLang="zh-CN"/>
              <a:t>“</a:t>
            </a:r>
            <a:r>
              <a:rPr lang="zh-CN" altLang="en-US"/>
              <a:t>运算智能</a:t>
            </a:r>
            <a:r>
              <a:rPr lang="en-US" altLang="zh-CN"/>
              <a:t>”</a:t>
            </a:r>
            <a:r>
              <a:rPr lang="zh-CN" altLang="en-US"/>
              <a:t>为特征，专注于开发能够解决特定问题的程序。这一时期诞生了许多开创性成果。</a:t>
            </a:r>
            <a:endParaRPr lang="zh-CN" altLang="en-US"/>
          </a:p>
          <a:p>
            <a:r>
              <a:rPr lang="en-US" altLang="zh-CN"/>
              <a:t>1956</a:t>
            </a:r>
            <a:r>
              <a:rPr lang="zh-CN" altLang="en-US"/>
              <a:t>年，艾伦</a:t>
            </a:r>
            <a:r>
              <a:rPr lang="en-US" altLang="zh-CN"/>
              <a:t>·</a:t>
            </a:r>
            <a:r>
              <a:rPr lang="zh-CN" altLang="en-US"/>
              <a:t>纽厄尔（</a:t>
            </a:r>
            <a:r>
              <a:rPr lang="en-US" altLang="zh-CN"/>
              <a:t>Allen Newell</a:t>
            </a:r>
            <a:r>
              <a:rPr lang="zh-CN" altLang="en-US"/>
              <a:t>）和赫伯特</a:t>
            </a:r>
            <a:r>
              <a:rPr lang="en-US" altLang="zh-CN"/>
              <a:t>·</a:t>
            </a:r>
            <a:r>
              <a:rPr lang="zh-CN" altLang="en-US"/>
              <a:t>西蒙（</a:t>
            </a:r>
            <a:r>
              <a:rPr lang="en-US" altLang="zh-CN"/>
              <a:t>Herbert Simon</a:t>
            </a:r>
            <a:r>
              <a:rPr lang="zh-CN" altLang="en-US"/>
              <a:t>）开发了</a:t>
            </a:r>
            <a:r>
              <a:rPr lang="en-US" altLang="zh-CN"/>
              <a:t>“</a:t>
            </a:r>
            <a:r>
              <a:rPr lang="zh-CN" altLang="en-US"/>
              <a:t>逻辑理论家</a:t>
            </a:r>
            <a:r>
              <a:rPr lang="en-US" altLang="zh-CN"/>
              <a:t>”</a:t>
            </a:r>
            <a:r>
              <a:rPr lang="zh-CN" altLang="en-US"/>
              <a:t>（</a:t>
            </a:r>
            <a:r>
              <a:rPr lang="en-US" altLang="zh-CN"/>
              <a:t>Logic Theorist</a:t>
            </a:r>
            <a:r>
              <a:rPr lang="zh-CN" altLang="en-US"/>
              <a:t>），这是第一个能够模拟人类问题解决能力的程序。</a:t>
            </a:r>
            <a:endParaRPr lang="zh-CN" altLang="en-US"/>
          </a:p>
          <a:p>
            <a:r>
              <a:rPr lang="en-US" altLang="zh-CN"/>
              <a:t>1959</a:t>
            </a:r>
            <a:r>
              <a:rPr lang="zh-CN" altLang="en-US"/>
              <a:t>年，亚瑟</a:t>
            </a:r>
            <a:r>
              <a:rPr lang="en-US" altLang="zh-CN"/>
              <a:t>·</a:t>
            </a:r>
            <a:r>
              <a:rPr lang="zh-CN" altLang="en-US"/>
              <a:t>塞缪尔（</a:t>
            </a:r>
            <a:r>
              <a:rPr lang="en-US" altLang="zh-CN"/>
              <a:t>Arthur Samuel</a:t>
            </a:r>
            <a:r>
              <a:rPr lang="zh-CN" altLang="en-US"/>
              <a:t>）创造了第一个跳棋程序，引入了机器学习的概念，该程序通过自我对弈不断提高水平，如图</a:t>
            </a:r>
            <a:r>
              <a:rPr lang="en-US" altLang="zh-CN"/>
              <a:t>1-4</a:t>
            </a:r>
            <a:r>
              <a:rPr lang="zh-CN" altLang="en-US"/>
              <a:t>所示。</a:t>
            </a:r>
            <a:endParaRPr lang="zh-CN" altLang="en-US"/>
          </a:p>
          <a:p>
            <a:r>
              <a:rPr lang="en-US" altLang="zh-CN"/>
              <a:t>1966</a:t>
            </a:r>
            <a:r>
              <a:rPr lang="zh-CN" altLang="en-US"/>
              <a:t>年，约瑟夫</a:t>
            </a:r>
            <a:r>
              <a:rPr lang="en-US" altLang="zh-CN"/>
              <a:t>·</a:t>
            </a:r>
            <a:r>
              <a:rPr lang="zh-CN" altLang="en-US"/>
              <a:t>魏泽鲍姆（</a:t>
            </a:r>
            <a:r>
              <a:rPr lang="en-US" altLang="zh-CN"/>
              <a:t>Joseph Weizenbaum</a:t>
            </a:r>
            <a:r>
              <a:rPr lang="zh-CN" altLang="en-US"/>
              <a:t>）开发了</a:t>
            </a:r>
            <a:r>
              <a:rPr lang="en-US" altLang="zh-CN"/>
              <a:t>ELIZA</a:t>
            </a:r>
            <a:r>
              <a:rPr lang="zh-CN" altLang="en-US"/>
              <a:t>，这是最早的</a:t>
            </a:r>
            <a:r>
              <a:rPr lang="en-US" altLang="zh-CN"/>
              <a:t>"</a:t>
            </a:r>
            <a:r>
              <a:rPr lang="zh-CN" altLang="en-US"/>
              <a:t>聊天机器人</a:t>
            </a:r>
            <a:r>
              <a:rPr lang="en-US" altLang="zh-CN"/>
              <a:t>"</a:t>
            </a:r>
            <a:r>
              <a:rPr lang="zh-CN" altLang="en-US"/>
              <a:t>之一，能够模拟心理咨询师的对话。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到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70</a:t>
            </a:r>
            <a:r>
              <a:rPr lang="zh-CN" altLang="en-US"/>
              <a:t>年代中期，早期</a:t>
            </a:r>
            <a:r>
              <a:rPr lang="en-US" altLang="zh-CN"/>
              <a:t>AI</a:t>
            </a:r>
            <a:r>
              <a:rPr lang="zh-CN" altLang="en-US"/>
              <a:t>的局限性逐渐显现：</a:t>
            </a:r>
            <a:endParaRPr lang="zh-CN" altLang="en-US"/>
          </a:p>
          <a:p>
            <a:r>
              <a:rPr lang="en-US" altLang="en-US"/>
              <a:t></a:t>
            </a:r>
            <a:r>
              <a:rPr lang="zh-CN" altLang="en-US"/>
              <a:t>计算机处理能力严重不足，无法支持复杂计算</a:t>
            </a:r>
            <a:r>
              <a:rPr lang="en-US" altLang="zh-CN"/>
              <a:t>;</a:t>
            </a:r>
            <a:endParaRPr lang="en-US" altLang="zh-CN"/>
          </a:p>
          <a:p>
            <a:r>
              <a:rPr lang="en-US" altLang="en-US"/>
              <a:t></a:t>
            </a:r>
            <a:r>
              <a:rPr lang="zh-CN" altLang="en-US"/>
              <a:t>内存和存储空间极其有限</a:t>
            </a:r>
            <a:r>
              <a:rPr lang="en-US" altLang="zh-CN"/>
              <a:t>;</a:t>
            </a:r>
            <a:endParaRPr lang="en-US" altLang="zh-CN"/>
          </a:p>
          <a:p>
            <a:r>
              <a:rPr lang="en-US" altLang="en-US"/>
              <a:t></a:t>
            </a:r>
            <a:r>
              <a:rPr lang="zh-CN" altLang="en-US"/>
              <a:t>算法效率低下，难以处理现实世界问题</a:t>
            </a:r>
            <a:r>
              <a:rPr lang="en-US" altLang="zh-CN"/>
              <a:t>;</a:t>
            </a:r>
            <a:endParaRPr lang="en-US" altLang="zh-CN"/>
          </a:p>
          <a:p>
            <a:r>
              <a:rPr lang="en-US" altLang="en-US"/>
              <a:t></a:t>
            </a:r>
            <a:r>
              <a:rPr lang="zh-CN" altLang="en-US"/>
              <a:t>对自然语言理解和常识推理等挑战束手无策</a:t>
            </a:r>
            <a:r>
              <a:rPr lang="en-US" altLang="zh-CN"/>
              <a:t>;</a:t>
            </a:r>
            <a:endParaRPr lang="en-US" altLang="zh-CN"/>
          </a:p>
          <a:p>
            <a:r>
              <a:rPr lang="zh-CN" altLang="en-US"/>
              <a:t>这些问题导致政府和投资者对</a:t>
            </a:r>
            <a:r>
              <a:rPr lang="en-US" altLang="zh-CN"/>
              <a:t>AI</a:t>
            </a:r>
            <a:r>
              <a:rPr lang="zh-CN" altLang="en-US"/>
              <a:t>失去信心，研究经费大幅削减，</a:t>
            </a:r>
            <a:r>
              <a:rPr lang="en-US" altLang="zh-CN"/>
              <a:t>AI</a:t>
            </a:r>
            <a:r>
              <a:rPr lang="zh-CN" altLang="en-US"/>
              <a:t>发展进入第一个</a:t>
            </a:r>
            <a:r>
              <a:rPr lang="en-US" altLang="zh-CN"/>
              <a:t>“</a:t>
            </a:r>
            <a:r>
              <a:rPr lang="zh-CN" altLang="en-US"/>
              <a:t>寒冬期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在人工智能的第二次发展浪潮中，专家系统在特定领域展现出显著的实用价值，其中最著名的案例是</a:t>
            </a:r>
            <a:r>
              <a:rPr lang="en-US" altLang="zh-CN"/>
              <a:t>1980</a:t>
            </a:r>
            <a:r>
              <a:rPr lang="zh-CN" altLang="en-US"/>
              <a:t>年卡内基梅隆大学为</a:t>
            </a:r>
            <a:r>
              <a:rPr lang="en-US" altLang="zh-CN"/>
              <a:t>DEC</a:t>
            </a:r>
            <a:r>
              <a:rPr lang="zh-CN" altLang="en-US"/>
              <a:t>公司开发的</a:t>
            </a:r>
            <a:r>
              <a:rPr lang="en-US" altLang="zh-CN"/>
              <a:t>XCON</a:t>
            </a:r>
            <a:r>
              <a:rPr lang="zh-CN" altLang="en-US"/>
              <a:t>专家系统，该系统成功应用于计算机配置领域，每年为公司节省数千万美元成本。</a:t>
            </a:r>
            <a:endParaRPr lang="zh-CN" altLang="en-US"/>
          </a:p>
          <a:p>
            <a:r>
              <a:rPr lang="zh-CN" altLang="en-US"/>
              <a:t>与此同时，日本通产省于</a:t>
            </a:r>
            <a:r>
              <a:rPr lang="en-US" altLang="zh-CN"/>
              <a:t>1981</a:t>
            </a:r>
            <a:r>
              <a:rPr lang="zh-CN" altLang="en-US"/>
              <a:t>年启动了雄心勃勃的</a:t>
            </a:r>
            <a:r>
              <a:rPr lang="en-US" altLang="zh-CN"/>
              <a:t>“</a:t>
            </a:r>
            <a:r>
              <a:rPr lang="zh-CN" altLang="en-US"/>
              <a:t>第五代计算机</a:t>
            </a:r>
            <a:r>
              <a:rPr lang="en-US" altLang="zh-CN"/>
              <a:t>”</a:t>
            </a:r>
            <a:r>
              <a:rPr lang="zh-CN" altLang="en-US"/>
              <a:t>项目，投入巨资研发具备推理和知识处理能力的智能计算机。这一时期，神经网络研究取得初步进展，机器学习算法也开始在商业领域得到应用，为人工智能技术的商业化奠定了基础。这些突破性进展共同推动了人工智能从理论研究向实际应用的转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到</a:t>
            </a:r>
            <a:r>
              <a:rPr lang="en-US" altLang="zh-CN"/>
              <a:t>80</a:t>
            </a:r>
            <a:r>
              <a:rPr lang="zh-CN" altLang="en-US"/>
              <a:t>年代末，</a:t>
            </a:r>
            <a:r>
              <a:rPr lang="en-US" altLang="zh-CN"/>
              <a:t>AI</a:t>
            </a:r>
            <a:r>
              <a:rPr lang="zh-CN" altLang="en-US"/>
              <a:t>发展再次遭遇挫折：</a:t>
            </a:r>
            <a:endParaRPr lang="zh-CN" altLang="en-US"/>
          </a:p>
          <a:p>
            <a:r>
              <a:rPr lang="en-US" altLang="en-US"/>
              <a:t></a:t>
            </a:r>
            <a:r>
              <a:rPr lang="zh-CN" altLang="en-US"/>
              <a:t>专家系统维护成本高昂，难以扩展；</a:t>
            </a:r>
            <a:endParaRPr lang="zh-CN" altLang="en-US"/>
          </a:p>
          <a:p>
            <a:r>
              <a:rPr lang="en-US" altLang="en-US"/>
              <a:t></a:t>
            </a:r>
            <a:r>
              <a:rPr lang="zh-CN" altLang="en-US"/>
              <a:t>日本第五代计算机计划未能实现预期目标；</a:t>
            </a:r>
            <a:endParaRPr lang="zh-CN" altLang="en-US"/>
          </a:p>
          <a:p>
            <a:r>
              <a:rPr lang="en-US" altLang="en-US"/>
              <a:t></a:t>
            </a:r>
            <a:r>
              <a:rPr lang="zh-CN" altLang="en-US"/>
              <a:t>神经网络训练效率低下，应用受限；</a:t>
            </a:r>
            <a:endParaRPr lang="zh-CN" altLang="en-US"/>
          </a:p>
          <a:p>
            <a:r>
              <a:rPr lang="zh-CN" altLang="en-US"/>
              <a:t>这些问题导致政府和投资者对</a:t>
            </a:r>
            <a:r>
              <a:rPr lang="en-US" altLang="zh-CN"/>
              <a:t>AI</a:t>
            </a:r>
            <a:r>
              <a:rPr lang="zh-CN" altLang="en-US"/>
              <a:t>失去信心，政府和企业再次削减</a:t>
            </a:r>
            <a:r>
              <a:rPr lang="en-US" altLang="zh-CN"/>
              <a:t>AI</a:t>
            </a:r>
            <a:r>
              <a:rPr lang="zh-CN" altLang="en-US"/>
              <a:t>研发投入，</a:t>
            </a:r>
            <a:r>
              <a:rPr lang="en-US" altLang="zh-CN"/>
              <a:t>AI</a:t>
            </a:r>
            <a:r>
              <a:rPr lang="zh-CN" altLang="en-US"/>
              <a:t>发展进入第二个</a:t>
            </a:r>
            <a:r>
              <a:rPr lang="en-US" altLang="zh-CN"/>
              <a:t>“</a:t>
            </a:r>
            <a:r>
              <a:rPr lang="zh-CN" altLang="en-US"/>
              <a:t>寒冬期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90</a:t>
            </a:r>
            <a:r>
              <a:rPr lang="zh-CN" altLang="en-US"/>
              <a:t>年代至今，人工智能迎来了前所未有的快速发展期，一系列里程碑式的事件标志着</a:t>
            </a:r>
            <a:r>
              <a:rPr lang="en-US" altLang="zh-CN"/>
              <a:t>AI</a:t>
            </a:r>
            <a:r>
              <a:rPr lang="zh-CN" altLang="en-US"/>
              <a:t>技术取得了突破性进展。</a:t>
            </a:r>
            <a:endParaRPr lang="zh-CN" altLang="en-US"/>
          </a:p>
          <a:p>
            <a:r>
              <a:rPr lang="en-US" altLang="zh-CN"/>
              <a:t>1997</a:t>
            </a:r>
            <a:r>
              <a:rPr lang="zh-CN" altLang="en-US"/>
              <a:t>年，</a:t>
            </a:r>
            <a:r>
              <a:rPr lang="en-US" altLang="zh-CN"/>
              <a:t>IBM</a:t>
            </a:r>
            <a:r>
              <a:rPr lang="zh-CN" altLang="en-US"/>
              <a:t>研发的</a:t>
            </a:r>
            <a:r>
              <a:rPr lang="en-US" altLang="zh-CN"/>
              <a:t>"</a:t>
            </a:r>
            <a:r>
              <a:rPr lang="zh-CN" altLang="en-US"/>
              <a:t>深蓝</a:t>
            </a:r>
            <a:r>
              <a:rPr lang="en-US" altLang="zh-CN"/>
              <a:t>"</a:t>
            </a:r>
            <a:r>
              <a:rPr lang="zh-CN" altLang="en-US"/>
              <a:t>超级计算机战胜了国际象棋世界冠军加里</a:t>
            </a:r>
            <a:r>
              <a:rPr lang="en-US" altLang="zh-CN"/>
              <a:t>·</a:t>
            </a:r>
            <a:r>
              <a:rPr lang="zh-CN" altLang="en-US"/>
              <a:t>卡斯帕罗夫。这是人工智能首次在智力竞技领域战胜人类顶尖选手，展示了计算机在特定领域的强大计算和决策能力。</a:t>
            </a:r>
            <a:endParaRPr lang="zh-CN" altLang="en-US"/>
          </a:p>
          <a:p>
            <a:r>
              <a:rPr lang="en-US" altLang="zh-CN"/>
              <a:t>2006</a:t>
            </a:r>
            <a:r>
              <a:rPr lang="zh-CN" altLang="en-US"/>
              <a:t>年，杰弗里</a:t>
            </a:r>
            <a:r>
              <a:rPr lang="en-US" altLang="zh-CN"/>
              <a:t>·</a:t>
            </a:r>
            <a:r>
              <a:rPr lang="zh-CN" altLang="en-US"/>
              <a:t>辛顿（</a:t>
            </a:r>
            <a:r>
              <a:rPr lang="en-US" altLang="zh-CN"/>
              <a:t>Geoffrey Hinton</a:t>
            </a:r>
            <a:r>
              <a:rPr lang="zh-CN" altLang="en-US"/>
              <a:t>）教授提出了深度学习的新方法，通过改进神经网络训练算法，为后来的人工智能革命奠定了理论基础。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2016</a:t>
            </a:r>
            <a:r>
              <a:rPr lang="zh-CN" altLang="en-US"/>
              <a:t>年，</a:t>
            </a:r>
            <a:r>
              <a:rPr lang="en-US" altLang="zh-CN"/>
              <a:t>DeepMind</a:t>
            </a:r>
            <a:r>
              <a:rPr lang="zh-CN" altLang="en-US"/>
              <a:t>开发的</a:t>
            </a:r>
            <a:r>
              <a:rPr lang="en-US" altLang="zh-CN"/>
              <a:t>AlphaGo</a:t>
            </a:r>
            <a:r>
              <a:rPr lang="zh-CN" altLang="en-US"/>
              <a:t>程序战胜了围棋世界冠军李世石。这一成就震惊世界，因为围棋的复杂性远超国际象棋，</a:t>
            </a:r>
            <a:r>
              <a:rPr lang="en-US" altLang="zh-CN"/>
              <a:t>AlphaGo</a:t>
            </a:r>
            <a:r>
              <a:rPr lang="zh-CN" altLang="en-US"/>
              <a:t>的胜利标志着</a:t>
            </a:r>
            <a:r>
              <a:rPr lang="en-US" altLang="zh-CN"/>
              <a:t>AI</a:t>
            </a:r>
            <a:r>
              <a:rPr lang="zh-CN" altLang="en-US"/>
              <a:t>在复杂决策和模式识别方面取得了重大突破。</a:t>
            </a:r>
            <a:endParaRPr lang="zh-CN" altLang="en-US"/>
          </a:p>
          <a:p>
            <a:r>
              <a:rPr lang="en-US" altLang="zh-CN"/>
              <a:t>2022</a:t>
            </a:r>
            <a:r>
              <a:rPr lang="zh-CN" altLang="en-US"/>
              <a:t>年，</a:t>
            </a:r>
            <a:r>
              <a:rPr lang="en-US" altLang="zh-CN"/>
              <a:t>OpenAI</a:t>
            </a:r>
            <a:r>
              <a:rPr lang="zh-CN" altLang="en-US"/>
              <a:t>发布的</a:t>
            </a:r>
            <a:r>
              <a:rPr lang="en-US" altLang="zh-CN"/>
              <a:t>ChatGPT</a:t>
            </a:r>
            <a:r>
              <a:rPr lang="zh-CN" altLang="en-US"/>
              <a:t>横空出世，展现了强大的自然语言能力，推动</a:t>
            </a:r>
            <a:r>
              <a:rPr lang="en-US" altLang="zh-CN"/>
              <a:t>AI</a:t>
            </a:r>
            <a:r>
              <a:rPr lang="zh-CN" altLang="en-US"/>
              <a:t>技术跨越式发展。</a:t>
            </a:r>
            <a:r>
              <a:rPr lang="en-US" altLang="zh-CN"/>
              <a:t>2024</a:t>
            </a:r>
            <a:r>
              <a:rPr lang="zh-CN" altLang="en-US"/>
              <a:t>年，深度求索（</a:t>
            </a:r>
            <a:r>
              <a:rPr lang="en-US" altLang="zh-CN"/>
              <a:t>DeepSeek</a:t>
            </a:r>
            <a:r>
              <a:rPr lang="zh-CN" altLang="en-US"/>
              <a:t>）推出</a:t>
            </a:r>
            <a:r>
              <a:rPr lang="en-US" altLang="zh-CN"/>
              <a:t>DeepSeek Chat</a:t>
            </a:r>
            <a:r>
              <a:rPr lang="zh-CN" altLang="en-US"/>
              <a:t>，凭借长文本处理（</a:t>
            </a:r>
            <a:r>
              <a:rPr lang="en-US" altLang="zh-CN"/>
              <a:t>128K</a:t>
            </a:r>
            <a:r>
              <a:rPr lang="zh-CN" altLang="en-US"/>
              <a:t>上下文）、精准代码生成和免费开放等优势迅速崛起。其强大的多轮对话和复杂任务处理能力，成为开发者、研究者的高效助手。</a:t>
            </a:r>
            <a:r>
              <a:rPr lang="en-US" altLang="zh-CN"/>
              <a:t>DeepSeek</a:t>
            </a:r>
            <a:r>
              <a:rPr lang="zh-CN" altLang="en-US"/>
              <a:t>不仅延续了大模型的突破性进展，更以高效、实用、可及的特点，持续推动</a:t>
            </a:r>
            <a:r>
              <a:rPr lang="en-US" altLang="zh-CN"/>
              <a:t>AI</a:t>
            </a:r>
            <a:r>
              <a:rPr lang="zh-CN" altLang="en-US"/>
              <a:t>技术赋能各行各业，重塑人类生产生活方式。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" Target="../slides/slide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4267201" y="5547766"/>
            <a:ext cx="3596453" cy="461664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《人工智能通识》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rId2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rId2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rId2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rId2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8471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rId2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77983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3332410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训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484688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 rot="0">
            <a:off x="6418580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6427470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 rot="0">
            <a:off x="8409305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8418195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4267201" y="5547766"/>
            <a:ext cx="3596453" cy="461664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《人工智能通识》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image" Target="../media/image1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88.xml"/><Relationship Id="rId13" Type="http://schemas.openxmlformats.org/officeDocument/2006/relationships/image" Target="../media/image14.png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image" Target="../media/image18.jpeg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../media/image17.jpe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4" Type="http://schemas.openxmlformats.org/officeDocument/2006/relationships/notesSlide" Target="../notesSlides/notesSlide15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9.jpeg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21.jpeg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20.jpe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22.webp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8" Type="http://schemas.openxmlformats.org/officeDocument/2006/relationships/notesSlide" Target="../notesSlides/notesSlide17.xml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08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77.xml"/><Relationship Id="rId24" Type="http://schemas.openxmlformats.org/officeDocument/2006/relationships/tags" Target="../tags/tag76.xml"/><Relationship Id="rId23" Type="http://schemas.openxmlformats.org/officeDocument/2006/relationships/tags" Target="../tags/tag75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4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认识人工智能：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揭开智能科技神秘面纱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" name="文本占位符 3"/>
          <p:cNvSpPr>
            <a:spLocks noGrp="1"/>
          </p:cNvSpPr>
          <p:nvPr/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</a:t>
            </a:r>
            <a:r>
              <a:rPr lang="zh-CN" altLang="en-US" smtClean="0"/>
              <a:t>一章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 lang="zh-CN" altLang="en-US">
                <a:sym typeface="+mn-ea"/>
              </a:rPr>
              <a:t>人工智能的发展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8155" y="1907540"/>
            <a:ext cx="529971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2016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DeepMind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开发的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AlphaGo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程序战胜了围棋世界冠军李世石。这一成就震惊世界，因为围棋的复杂性远超国际象棋，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AlphaGo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的胜利标志着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在复杂决策和模式识别方面取得了重大突破。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0" name="图片 20" descr="w700d1q75cms"/>
          <p:cNvPicPr>
            <a:picLocks noChangeAspect="1"/>
          </p:cNvPicPr>
          <p:nvPr/>
        </p:nvPicPr>
        <p:blipFill>
          <a:blip r:embed="rId1"/>
          <a:srcRect t="24254"/>
          <a:stretch>
            <a:fillRect/>
          </a:stretch>
        </p:blipFill>
        <p:spPr>
          <a:xfrm>
            <a:off x="821055" y="3095625"/>
            <a:ext cx="4613910" cy="21882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1055" y="5434965"/>
            <a:ext cx="461391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2016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DeepMind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开发的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AlphaGo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击败围棋世界冠军李世石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36665" y="1907223"/>
            <a:ext cx="5080000" cy="206121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OpenAI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发布的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ChatGPT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横空出世，展现了强大的自然语言能力，推动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技术跨越式发展。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年，深度求索（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DeepSeek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）推出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DeepSeek Chat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，凭借长文本处理（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128K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上下文）、精准代码生成和免费开放等优势迅速崛起。其强大的多轮对话和复杂任务处理能力，成为开发者、研究者的高效助手。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DeepSeek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不仅延续了大模型的突破性进展，更以高效、实用、可及的特点，持续推动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技术赋能各行各业，重塑人类生产生活方式。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6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418" y="3968750"/>
            <a:ext cx="3197225" cy="1798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277735" y="5866765"/>
            <a:ext cx="319786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</a:rPr>
              <a:t>大语言模型时代到来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6765" y="13696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）第三次浪潮：认知智能（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1993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至今）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人工智能的发展</a:t>
            </a:r>
            <a:endParaRPr lang="zh-CN" altLang="en-US"/>
          </a:p>
        </p:txBody>
      </p:sp>
      <p:sp>
        <p:nvSpPr>
          <p:cNvPr id="42" name="圆角矩形 42"/>
          <p:cNvSpPr/>
          <p:nvPr/>
        </p:nvSpPr>
        <p:spPr>
          <a:xfrm>
            <a:off x="986790" y="1508125"/>
            <a:ext cx="10182860" cy="4342765"/>
          </a:xfrm>
          <a:prstGeom prst="roundRect">
            <a:avLst>
              <a:gd name="adj" fmla="val 1379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457200"/>
            <a:endParaRPr lang="en-US" altLang="zh-CN" sz="1600" kern="1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Times New Roman" panose="02020603050405020304"/>
            </a:endParaRPr>
          </a:p>
        </p:txBody>
      </p:sp>
      <p:pic>
        <p:nvPicPr>
          <p:cNvPr id="51" name="图片 51" descr="五角星logo (蓝色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068" y="1628140"/>
            <a:ext cx="252095" cy="25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95805" y="1628140"/>
            <a:ext cx="8574405" cy="4192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ts val="246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大语言模型时代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:</a:t>
            </a:r>
            <a:endParaRPr lang="zh-CN" altLang="en-US"/>
          </a:p>
          <a:p>
            <a:pPr indent="0" fontAlgn="auto">
              <a:lnSpc>
                <a:spcPts val="2460"/>
              </a:lnSpc>
            </a:pPr>
            <a:r>
              <a:rPr lang="zh-CN" altLang="en-US"/>
              <a:t>按权威统计（</a:t>
            </a:r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月，中国信通院</a:t>
            </a:r>
            <a:r>
              <a:rPr lang="en-US" altLang="zh-CN"/>
              <a:t>/</a:t>
            </a:r>
            <a:r>
              <a:rPr lang="zh-CN" altLang="en-US"/>
              <a:t>世界人工智能大会）：</a:t>
            </a:r>
            <a:endParaRPr lang="zh-CN" altLang="en-US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 </a:t>
            </a:r>
            <a:r>
              <a:rPr lang="zh-CN" altLang="en-US"/>
              <a:t>一、全球已发布大模型总数</a:t>
            </a:r>
            <a:endParaRPr lang="zh-CN" altLang="en-US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 </a:t>
            </a:r>
            <a:r>
              <a:rPr lang="zh-CN" altLang="en-US"/>
              <a:t>约</a:t>
            </a:r>
            <a:r>
              <a:rPr lang="en-US" altLang="zh-CN"/>
              <a:t> 3755 </a:t>
            </a:r>
            <a:r>
              <a:rPr lang="zh-CN" altLang="en-US"/>
              <a:t>个（含通用、垂直、开源</a:t>
            </a:r>
            <a:r>
              <a:rPr lang="en-US" altLang="zh-CN"/>
              <a:t>/</a:t>
            </a:r>
            <a:r>
              <a:rPr lang="zh-CN" altLang="en-US"/>
              <a:t>闭源、多模态）</a:t>
            </a:r>
            <a:r>
              <a:rPr lang="en-US" altLang="zh-CN"/>
              <a:t>  </a:t>
            </a:r>
            <a:endParaRPr lang="en-US" altLang="zh-CN"/>
          </a:p>
          <a:p>
            <a:pPr indent="0" fontAlgn="auto">
              <a:lnSpc>
                <a:spcPts val="2460"/>
              </a:lnSpc>
            </a:pPr>
            <a:r>
              <a:rPr lang="zh-CN" altLang="en-US"/>
              <a:t>二、中国已发布大模型</a:t>
            </a:r>
            <a:endParaRPr lang="en-US" altLang="zh-CN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1509 </a:t>
            </a:r>
            <a:r>
              <a:rPr lang="zh-CN" altLang="en-US"/>
              <a:t>个，全球第一</a:t>
            </a:r>
            <a:r>
              <a:rPr lang="en-US" altLang="zh-CN"/>
              <a:t>  </a:t>
            </a:r>
            <a:endParaRPr lang="en-US" altLang="zh-CN"/>
          </a:p>
          <a:p>
            <a:pPr indent="0" fontAlgn="auto">
              <a:lnSpc>
                <a:spcPts val="2460"/>
              </a:lnSpc>
            </a:pPr>
            <a:r>
              <a:rPr lang="zh-CN" altLang="en-US"/>
              <a:t>三、</a:t>
            </a:r>
            <a:r>
              <a:rPr lang="en-US" altLang="zh-CN"/>
              <a:t>2026</a:t>
            </a:r>
            <a:r>
              <a:rPr lang="zh-CN" altLang="en-US"/>
              <a:t>年初现状（估算）</a:t>
            </a:r>
            <a:endParaRPr lang="en-US" altLang="zh-CN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- </a:t>
            </a:r>
            <a:r>
              <a:rPr lang="zh-CN" altLang="en-US"/>
              <a:t>全球：约</a:t>
            </a:r>
            <a:r>
              <a:rPr lang="en-US" altLang="zh-CN"/>
              <a:t> 4000+ </a:t>
            </a:r>
            <a:r>
              <a:rPr lang="zh-CN" altLang="en-US"/>
              <a:t>个（持续新增）</a:t>
            </a:r>
            <a:endParaRPr lang="en-US" altLang="zh-CN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- </a:t>
            </a:r>
            <a:r>
              <a:rPr lang="zh-CN" altLang="en-US"/>
              <a:t>国内：约</a:t>
            </a:r>
            <a:r>
              <a:rPr lang="en-US" altLang="zh-CN"/>
              <a:t> 1600+ </a:t>
            </a:r>
            <a:r>
              <a:rPr lang="zh-CN" altLang="en-US"/>
              <a:t>个（备案</a:t>
            </a:r>
            <a:r>
              <a:rPr lang="en-US" altLang="zh-CN"/>
              <a:t>+</a:t>
            </a:r>
            <a:r>
              <a:rPr lang="zh-CN" altLang="en-US"/>
              <a:t>未备案）</a:t>
            </a:r>
            <a:endParaRPr lang="en-US" altLang="zh-CN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- </a:t>
            </a:r>
            <a:r>
              <a:rPr lang="zh-CN" altLang="en-US"/>
              <a:t>主流活跃</a:t>
            </a:r>
            <a:r>
              <a:rPr lang="en-US" altLang="zh-CN"/>
              <a:t>/</a:t>
            </a:r>
            <a:r>
              <a:rPr lang="zh-CN" altLang="en-US"/>
              <a:t>常用：约</a:t>
            </a:r>
            <a:r>
              <a:rPr lang="en-US" altLang="zh-CN"/>
              <a:t> 50–100 </a:t>
            </a:r>
            <a:r>
              <a:rPr lang="zh-CN" altLang="en-US"/>
              <a:t>个（头部</a:t>
            </a:r>
            <a:r>
              <a:rPr lang="en-US" altLang="zh-CN"/>
              <a:t>+</a:t>
            </a:r>
            <a:r>
              <a:rPr lang="zh-CN" altLang="en-US"/>
              <a:t>垂直标杆）</a:t>
            </a:r>
            <a:endParaRPr lang="zh-CN" altLang="en-US"/>
          </a:p>
          <a:p>
            <a:pPr indent="0" fontAlgn="auto">
              <a:lnSpc>
                <a:spcPts val="2460"/>
              </a:lnSpc>
            </a:pPr>
            <a:r>
              <a:rPr lang="zh-CN" altLang="en-US"/>
              <a:t>四、统计口径说明</a:t>
            </a:r>
            <a:endParaRPr lang="zh-CN" altLang="en-US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 - </a:t>
            </a:r>
            <a:r>
              <a:rPr lang="zh-CN" altLang="en-US"/>
              <a:t>统计范围：参数量</a:t>
            </a:r>
            <a:r>
              <a:rPr lang="en-US" altLang="zh-CN"/>
              <a:t>≥1B</a:t>
            </a:r>
            <a:r>
              <a:rPr lang="zh-CN" altLang="en-US"/>
              <a:t>、公开可调用</a:t>
            </a:r>
            <a:r>
              <a:rPr lang="en-US" altLang="zh-CN"/>
              <a:t>/</a:t>
            </a:r>
            <a:r>
              <a:rPr lang="zh-CN" altLang="en-US"/>
              <a:t>下载的模型</a:t>
            </a:r>
            <a:endParaRPr lang="zh-CN" altLang="en-US"/>
          </a:p>
          <a:p>
            <a:pPr indent="0" fontAlgn="auto">
              <a:lnSpc>
                <a:spcPts val="2460"/>
              </a:lnSpc>
            </a:pPr>
            <a:r>
              <a:rPr lang="en-US" altLang="zh-CN"/>
              <a:t>- </a:t>
            </a:r>
            <a:r>
              <a:rPr lang="zh-CN" altLang="en-US"/>
              <a:t>包含：通用</a:t>
            </a:r>
            <a:r>
              <a:rPr lang="en-US" altLang="zh-CN"/>
              <a:t>LLM</a:t>
            </a:r>
            <a:r>
              <a:rPr lang="zh-CN" altLang="en-US"/>
              <a:t>、代码</a:t>
            </a:r>
            <a:r>
              <a:rPr lang="en-US" altLang="zh-CN"/>
              <a:t>/</a:t>
            </a:r>
            <a:r>
              <a:rPr lang="zh-CN" altLang="en-US"/>
              <a:t>医疗</a:t>
            </a:r>
            <a:r>
              <a:rPr lang="en-US" altLang="zh-CN"/>
              <a:t>/</a:t>
            </a:r>
            <a:r>
              <a:rPr lang="zh-CN" altLang="en-US"/>
              <a:t>金融等垂直模型、开源基座、闭源</a:t>
            </a:r>
            <a:r>
              <a:rPr lang="en-US" altLang="zh-CN"/>
              <a:t>API</a:t>
            </a:r>
            <a:r>
              <a:rPr lang="zh-CN" altLang="en-US"/>
              <a:t>、多模态模型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 </a:t>
            </a:r>
            <a:r>
              <a:rPr lang="zh-CN" altLang="en-US"/>
              <a:t>人工智能的原理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86790" y="1632585"/>
            <a:ext cx="10179050" cy="829945"/>
          </a:xfrm>
          <a:prstGeom prst="rect">
            <a:avLst/>
          </a:prstGeom>
        </p:spPr>
        <p:txBody>
          <a:bodyPr wrap="square">
            <a:spAutoFit/>
          </a:bodyPr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人工智能的工作原理可以概括为“数据驱动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算法核心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硬件支持”三个核心部分。这三者相互配合，共同构成了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系统的基础。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280795" y="2842895"/>
            <a:ext cx="9684385" cy="201231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538345" y="2915285"/>
            <a:ext cx="3132455" cy="1860550"/>
            <a:chOff x="3068" y="4496"/>
            <a:chExt cx="4933" cy="2930"/>
          </a:xfrm>
          <a:solidFill>
            <a:schemeClr val="bg1"/>
          </a:solidFill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3068" y="4496"/>
              <a:ext cx="4933" cy="293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9e796215d99678a2c986896679276cb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2858" t="5792" r="3583" b="5417"/>
            <a:stretch>
              <a:fillRect/>
            </a:stretch>
          </p:blipFill>
          <p:spPr>
            <a:xfrm>
              <a:off x="3203" y="4591"/>
              <a:ext cx="4688" cy="2212"/>
            </a:xfrm>
            <a:prstGeom prst="rect">
              <a:avLst/>
            </a:prstGeom>
            <a:grpFill/>
          </p:spPr>
        </p:pic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4710" y="6803"/>
              <a:ext cx="1734" cy="5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/>
                <a:t>算法核心</a:t>
              </a:r>
              <a:endParaRPr lang="zh-CN" altLang="en-US"/>
            </a:p>
          </p:txBody>
        </p:sp>
      </p:grp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324610" y="2915285"/>
            <a:ext cx="3132455" cy="18605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0_S4LF1ObkVh2ke-I-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r="8172"/>
          <a:stretch>
            <a:fillRect/>
          </a:stretch>
        </p:blipFill>
        <p:spPr>
          <a:xfrm>
            <a:off x="1324610" y="2925445"/>
            <a:ext cx="3132455" cy="136525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339975" y="4380230"/>
            <a:ext cx="11010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数据</a:t>
            </a:r>
            <a:r>
              <a:rPr lang="zh-CN" altLang="en-US"/>
              <a:t>驱动</a:t>
            </a:r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7752080" y="2925445"/>
            <a:ext cx="3132455" cy="18605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GeFoce_GTX_TITANX_Front_575px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8186" r="4195"/>
          <a:stretch>
            <a:fillRect/>
          </a:stretch>
        </p:blipFill>
        <p:spPr>
          <a:xfrm>
            <a:off x="7945120" y="3039745"/>
            <a:ext cx="2745740" cy="133096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8768080" y="4380230"/>
            <a:ext cx="11010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硬件支持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 </a:t>
            </a:r>
            <a:r>
              <a:rPr lang="zh-CN" altLang="en-US"/>
              <a:t>人工智能的原理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8015" y="2119630"/>
            <a:ext cx="5080000" cy="3969385"/>
          </a:xfrm>
          <a:prstGeom prst="rect">
            <a:avLst/>
          </a:prstGeom>
        </p:spPr>
        <p:txBody>
          <a:bodyPr>
            <a:spAutoFit/>
          </a:bodyPr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数据是人工智能的基础，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系统通过大量数据进行训练和学习，从而掌握规律并做出决策。数据决定了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的性能上限。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数据就像是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的“粮食”和“学习资料”。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要变得聪明，必须“吃”大量数据，比如文字、图片、语音等各种信息。这些数据的数量和质量很重要：数据越多，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见识越广；数据越准确，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学得越好。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会自己从数据中找出有用的“特征”，就像我们能从照片中认出人脸一样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会注意图像的边缘、颜色，或者文字的用词和句式。没有足够好的数据，再厉害的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也学不好本领。现在很多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应用，从手机语音助手到人脸识别，都离不开高质量数据的“喂养”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6790" y="1508125"/>
            <a:ext cx="4826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）数据驱动：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的“粮食”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8" name="图片 3" descr="生成 AI 寒冬图片 (2)"/>
          <p:cNvPicPr>
            <a:picLocks noChangeAspect="1"/>
          </p:cNvPicPr>
          <p:nvPr/>
        </p:nvPicPr>
        <p:blipFill>
          <a:blip r:embed="rId1"/>
          <a:srcRect b="7228"/>
          <a:stretch>
            <a:fillRect/>
          </a:stretch>
        </p:blipFill>
        <p:spPr>
          <a:xfrm>
            <a:off x="6969125" y="1906905"/>
            <a:ext cx="4086860" cy="379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 </a:t>
            </a:r>
            <a:r>
              <a:rPr lang="zh-CN" altLang="en-US"/>
              <a:t>人工智能的原理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86790" y="1906905"/>
            <a:ext cx="10354310" cy="26765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算法是人工智能的核心，决定了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如何从数据中提取规律、学习并做出决策。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机器学习算法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：机器学习是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的核心技术之一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）监督学习是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老师带着学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，给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带标签的数据让它学会分类；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）无监督学习是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自己找规律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，让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从无标签数据中发现隐藏模式；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）强化学习是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边做边奖励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通过试错和反馈优化策略。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深度学习算法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：深度学习就像教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人造大脑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学习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生成式模型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：生成式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就像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数字艺术家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，能创作全新的内容。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6790" y="1508125"/>
            <a:ext cx="4826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）算法核心：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大脑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19785" y="1095375"/>
            <a:ext cx="10551795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机器学习算法：</a:t>
            </a:r>
            <a:endParaRPr lang="zh-CN" altLang="en-US" b="1"/>
          </a:p>
          <a:p>
            <a:r>
              <a:rPr lang="en-US" altLang="zh-CN"/>
              <a:t>1</a:t>
            </a:r>
            <a:r>
              <a:rPr lang="zh-CN" altLang="en-US"/>
              <a:t>、监督学习（</a:t>
            </a:r>
            <a:r>
              <a:rPr lang="en-US" altLang="zh-CN"/>
              <a:t>Supervised Learning</a:t>
            </a:r>
            <a:r>
              <a:rPr lang="zh-CN" altLang="en-US"/>
              <a:t>）：有标签、有正确答案的学习。</a:t>
            </a:r>
            <a:endParaRPr lang="zh-CN" altLang="en-US"/>
          </a:p>
          <a:p>
            <a:r>
              <a:rPr lang="zh-CN" altLang="en-US"/>
              <a:t>概念：就像老师教学生做题，老师会告诉你每道题的正确答案，你通过不断练习，学会从题目推到答案。</a:t>
            </a:r>
            <a:endParaRPr lang="zh-CN" altLang="en-US"/>
          </a:p>
          <a:p>
            <a:r>
              <a:rPr lang="zh-CN" altLang="en-US"/>
              <a:t>例子：</a:t>
            </a:r>
            <a:endParaRPr lang="en-US" altLang="zh-CN"/>
          </a:p>
          <a:p>
            <a:r>
              <a:rPr lang="zh-CN" altLang="en-US"/>
              <a:t>你想让计算机识别猫和狗的照片。你给它很多照片，并且每张照片都标好</a:t>
            </a:r>
            <a:r>
              <a:rPr lang="en-US" altLang="zh-CN"/>
              <a:t>“</a:t>
            </a:r>
            <a:r>
              <a:rPr lang="zh-CN" altLang="en-US"/>
              <a:t>这是猫</a:t>
            </a:r>
            <a:r>
              <a:rPr lang="en-US" altLang="zh-CN"/>
              <a:t>”</a:t>
            </a:r>
            <a:r>
              <a:rPr lang="zh-CN" altLang="en-US"/>
              <a:t>或</a:t>
            </a:r>
            <a:r>
              <a:rPr lang="en-US" altLang="zh-CN"/>
              <a:t>“</a:t>
            </a:r>
            <a:r>
              <a:rPr lang="zh-CN" altLang="en-US"/>
              <a:t>这是狗</a:t>
            </a:r>
            <a:r>
              <a:rPr lang="en-US" altLang="zh-CN"/>
              <a:t>”</a:t>
            </a:r>
            <a:r>
              <a:rPr lang="zh-CN" altLang="en-US"/>
              <a:t>。计算机会分析这些带标签的数据，总结出规律，然后能自己判断新照片是猫还是狗。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、无监督学习（</a:t>
            </a:r>
            <a:r>
              <a:rPr lang="en-US" altLang="zh-CN"/>
              <a:t>Unsupervised Learning</a:t>
            </a:r>
            <a:r>
              <a:rPr lang="zh-CN" altLang="en-US"/>
              <a:t>）：没标签、自己找规律的学习</a:t>
            </a:r>
            <a:endParaRPr lang="zh-CN" altLang="en-US"/>
          </a:p>
          <a:p>
            <a:r>
              <a:rPr lang="zh-CN" altLang="en-US"/>
              <a:t>概念：没有老师给答案，只有一堆数据，你自己找规律、分类。</a:t>
            </a:r>
            <a:endParaRPr lang="zh-CN" altLang="en-US"/>
          </a:p>
          <a:p>
            <a:r>
              <a:rPr lang="zh-CN" altLang="en-US"/>
              <a:t>例子：</a:t>
            </a:r>
            <a:endParaRPr lang="en-US" altLang="zh-CN"/>
          </a:p>
          <a:p>
            <a:r>
              <a:rPr lang="zh-CN" altLang="en-US"/>
              <a:t>你有一堆新闻文章，但没有人告诉它们属于什么类别。计算机通过分析文章里的关键词、主题，自动把它们分成</a:t>
            </a:r>
            <a:r>
              <a:rPr lang="en-US" altLang="zh-CN"/>
              <a:t>“</a:t>
            </a:r>
            <a:r>
              <a:rPr lang="zh-CN" altLang="en-US"/>
              <a:t>体育</a:t>
            </a:r>
            <a:r>
              <a:rPr lang="en-US" altLang="zh-CN"/>
              <a:t>”“</a:t>
            </a:r>
            <a:r>
              <a:rPr lang="zh-CN" altLang="en-US"/>
              <a:t>科技</a:t>
            </a:r>
            <a:r>
              <a:rPr lang="en-US" altLang="zh-CN"/>
              <a:t>”“</a:t>
            </a:r>
            <a:r>
              <a:rPr lang="zh-CN" altLang="en-US"/>
              <a:t>娱乐</a:t>
            </a:r>
            <a:r>
              <a:rPr lang="en-US" altLang="zh-CN"/>
              <a:t>”</a:t>
            </a:r>
            <a:r>
              <a:rPr lang="zh-CN" altLang="en-US"/>
              <a:t>等类别。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、强化学习（</a:t>
            </a:r>
            <a:r>
              <a:rPr lang="en-US" altLang="zh-CN"/>
              <a:t>Reinforcement Learning</a:t>
            </a:r>
            <a:r>
              <a:rPr lang="zh-CN" altLang="en-US"/>
              <a:t>）：靠奖励和惩罚试错学习</a:t>
            </a:r>
            <a:endParaRPr lang="zh-CN" altLang="en-US"/>
          </a:p>
          <a:p>
            <a:r>
              <a:rPr lang="zh-CN" altLang="en-US"/>
              <a:t>概念：像训练宠物，它做对了就给奖励，做错了就给惩罚，通过不断试错来学习最佳策略。</a:t>
            </a:r>
            <a:endParaRPr lang="zh-CN" altLang="en-US"/>
          </a:p>
          <a:p>
            <a:r>
              <a:rPr lang="zh-CN" altLang="en-US"/>
              <a:t>例子：</a:t>
            </a:r>
            <a:endParaRPr lang="zh-CN" altLang="en-US"/>
          </a:p>
          <a:p>
            <a:r>
              <a:rPr lang="zh-CN" altLang="en-US"/>
              <a:t>教计算机玩电子游戏，比如《超级马里奥》。刚开始它乱按按钮，如果跳过了障碍、得了分，就得到</a:t>
            </a:r>
            <a:r>
              <a:rPr lang="en-US" altLang="zh-CN"/>
              <a:t>“</a:t>
            </a:r>
            <a:r>
              <a:rPr lang="zh-CN" altLang="en-US"/>
              <a:t>奖励</a:t>
            </a:r>
            <a:r>
              <a:rPr lang="en-US" altLang="zh-CN"/>
              <a:t>”</a:t>
            </a:r>
            <a:r>
              <a:rPr lang="zh-CN" altLang="en-US"/>
              <a:t>；如果掉进坑里，就得到</a:t>
            </a:r>
            <a:r>
              <a:rPr lang="en-US" altLang="zh-CN"/>
              <a:t>“</a:t>
            </a:r>
            <a:r>
              <a:rPr lang="zh-CN" altLang="en-US"/>
              <a:t>惩罚</a:t>
            </a:r>
            <a:r>
              <a:rPr lang="en-US" altLang="zh-CN"/>
              <a:t>”</a:t>
            </a:r>
            <a:r>
              <a:rPr lang="zh-CN" altLang="en-US"/>
              <a:t>。久而久之，它就知道怎么操作才能得高分。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33145" y="1398905"/>
            <a:ext cx="1023493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深度学习算法：</a:t>
            </a:r>
            <a:r>
              <a:rPr lang="zh-CN" altLang="en-US">
                <a:sym typeface="+mn-ea"/>
              </a:rPr>
              <a:t>用多层神经网络从数据中逐层提取特征。</a:t>
            </a:r>
            <a:endParaRPr lang="zh-CN" altLang="en-US" b="1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>
                <a:sym typeface="+mn-ea"/>
              </a:rPr>
              <a:t>概念：深度学习是机器学习的一个分支，它的特点是：用人工神经网络（像很多层“神经元”叠在一起）来学习数据，它模仿人脑的神经网络，由多层“神经元”连接而成，能自动从数据中学习复杂规律。</a:t>
            </a:r>
            <a:endParaRPr lang="zh-CN" altLang="en-US"/>
          </a:p>
          <a:p>
            <a:r>
              <a:rPr lang="zh-CN" altLang="en-US">
                <a:sym typeface="+mn-ea"/>
              </a:rPr>
              <a:t>比喻：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想象你要学认人，你的大脑不是一下子记住整张脸，而是先看眼睛、鼻子、嘴巴，再组合成整张脸。深度学习就是让计算机用类似的方法，一层层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看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数据，最后学会理解或预测。</a:t>
            </a:r>
            <a:endParaRPr lang="zh-CN" altLang="en-US">
              <a:sym typeface="+mn-ea"/>
            </a:endParaRPr>
          </a:p>
          <a:p>
            <a:r>
              <a:rPr lang="zh-CN" altLang="en-US" b="1">
                <a:sym typeface="+mn-ea"/>
              </a:rPr>
              <a:t>生成式模型（</a:t>
            </a:r>
            <a:r>
              <a:rPr lang="en-US" altLang="zh-CN" b="1">
                <a:sym typeface="+mn-ea"/>
              </a:rPr>
              <a:t>Generative Model</a:t>
            </a:r>
            <a:r>
              <a:rPr lang="zh-CN" altLang="en-US" b="1">
                <a:sym typeface="+mn-ea"/>
              </a:rPr>
              <a:t>）：</a:t>
            </a:r>
            <a:r>
              <a:rPr lang="zh-CN" altLang="en-US">
                <a:sym typeface="+mn-ea"/>
              </a:rPr>
              <a:t>不仅会识别，还能创造出逼真的新东西。</a:t>
            </a:r>
            <a:endParaRPr lang="zh-CN" altLang="en-US">
              <a:sym typeface="+mn-ea"/>
            </a:endParaRPr>
          </a:p>
          <a:p>
            <a:r>
              <a:rPr lang="zh-CN" altLang="en-US"/>
              <a:t>概念：生成式模型是深度学习中的一种类型，它的目标不是判断</a:t>
            </a:r>
            <a:r>
              <a:rPr lang="en-US" altLang="zh-CN"/>
              <a:t>/</a:t>
            </a:r>
            <a:r>
              <a:rPr lang="zh-CN" altLang="en-US"/>
              <a:t>分类数据，而是自己造出新的数据，而且这些数据要看起来和训练数据很像。</a:t>
            </a:r>
            <a:endParaRPr lang="zh-CN" altLang="en-US"/>
          </a:p>
          <a:p>
            <a:r>
              <a:rPr lang="zh-CN" altLang="en-US">
                <a:sym typeface="+mn-ea"/>
              </a:rPr>
              <a:t>例子：</a:t>
            </a:r>
            <a:endParaRPr lang="en-US" altLang="zh-CN"/>
          </a:p>
          <a:p>
            <a:r>
              <a:rPr lang="zh-CN" altLang="en-US">
                <a:sym typeface="+mn-ea"/>
              </a:rPr>
              <a:t>你给计算机看了成千上万张猫的照片，它学会了猫的特征后，不仅学会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这是猫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，还能自己画一只从没见过的猫，画出来的猫很真实，别人会以为它真的存在。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 </a:t>
            </a:r>
            <a:r>
              <a:rPr lang="zh-CN" altLang="en-US"/>
              <a:t>人工智能的原理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8015" y="2119630"/>
            <a:ext cx="5080000" cy="3138170"/>
          </a:xfrm>
          <a:prstGeom prst="rect">
            <a:avLst/>
          </a:prstGeom>
        </p:spPr>
        <p:txBody>
          <a:bodyPr>
            <a:spAutoFit/>
          </a:bodyPr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的高效运行需要强大的硬件支持，就像赛车需要强力引擎一样。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GPU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（显卡）擅长同时处理大量计算任务，特别适合训练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模型；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TPU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是谷歌专门为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设计的芯片，处理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运算更快更省电。当数据量特别大时，还需要多台电脑联合工作（分布式计算），比如训练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ChatGPT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就需要几千块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GPU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一起运行。这些硬件就像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加速器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，让复杂的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模型能够快速学习和做出判断。正是硬件技术的进步，才使得现在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能识图、对话、创作内容，完成各种智能任务。可以说，没有强大的硬件，再聪明的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算法也难以发挥作用。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6790" y="1508125"/>
            <a:ext cx="4826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）硬件支持：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加速器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5" descr="生成 AI 寒冬图片 (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2180" y="1515745"/>
            <a:ext cx="3742055" cy="3742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3. </a:t>
            </a:r>
            <a:r>
              <a:rPr lang="zh-CN" altLang="en-US"/>
              <a:t>人工智能的应用</a:t>
            </a:r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1"/>
            </p:custDataLst>
          </p:nvPr>
        </p:nvSpPr>
        <p:spPr>
          <a:xfrm>
            <a:off x="791539" y="2047875"/>
            <a:ext cx="3333743" cy="1148078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jus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辅助医学影像诊断、智能问诊和药物研发，提升诊疗效率和精准度，如</a:t>
            </a:r>
            <a:r>
              <a:rPr lang="en-US" altLang="zh-CN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影像识别系统帮助医生快速定位病灶。</a:t>
            </a:r>
            <a:endParaRPr lang="zh-CN" altLang="en-US" dirty="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6" name="矩形 35"/>
          <p:cNvSpPr/>
          <p:nvPr>
            <p:custDataLst>
              <p:tags r:id="rId2"/>
            </p:custDataLst>
          </p:nvPr>
        </p:nvSpPr>
        <p:spPr bwMode="auto">
          <a:xfrm>
            <a:off x="791539" y="1517650"/>
            <a:ext cx="3333743" cy="4895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01 </a:t>
            </a:r>
            <a:r>
              <a:rPr lang="zh-CN" altLang="en-US" sz="2400" b="1" dirty="0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医疗健康</a:t>
            </a:r>
            <a:endParaRPr lang="zh-CN" altLang="en-US" sz="2400" b="1" dirty="0">
              <a:solidFill>
                <a:srgbClr val="376FFF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7" name="图片 36" descr="E:/广科院/教材撰写/人工智能通识/作图/9699a72147a5d9aef051a49281349e6d.jpg9699a72147a5d9aef051a49281349e6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7611" r="7611"/>
          <a:stretch>
            <a:fillRect/>
          </a:stretch>
        </p:blipFill>
        <p:spPr>
          <a:xfrm>
            <a:off x="788364" y="3298822"/>
            <a:ext cx="3336918" cy="2623814"/>
          </a:xfrm>
          <a:prstGeom prst="roundRect">
            <a:avLst>
              <a:gd name="adj" fmla="val 9668"/>
            </a:avLst>
          </a:prstGeom>
          <a:ln w="9525" cap="flat" cmpd="sng" algn="ctr">
            <a:solidFill>
              <a:srgbClr val="000000">
                <a:lumMod val="40000"/>
                <a:lumOff val="60000"/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" name="矩形 37"/>
          <p:cNvSpPr/>
          <p:nvPr>
            <p:custDataLst>
              <p:tags r:id="rId5"/>
            </p:custDataLst>
          </p:nvPr>
        </p:nvSpPr>
        <p:spPr>
          <a:xfrm>
            <a:off x="8251504" y="2047875"/>
            <a:ext cx="3333743" cy="1148078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实现个性化学习推荐、智能批改和在线辅导，如自适应学习平台根据学生水平推送专属练习题。</a:t>
            </a:r>
            <a:endParaRPr lang="zh-CN" altLang="en-US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40" name="矩形 39"/>
          <p:cNvSpPr/>
          <p:nvPr>
            <p:custDataLst>
              <p:tags r:id="rId6"/>
            </p:custDataLst>
          </p:nvPr>
        </p:nvSpPr>
        <p:spPr bwMode="auto">
          <a:xfrm>
            <a:off x="8251504" y="1522730"/>
            <a:ext cx="3333743" cy="4895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03 </a:t>
            </a:r>
            <a:r>
              <a:rPr lang="zh-CN" altLang="en-US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智能教育</a:t>
            </a:r>
            <a:endParaRPr lang="zh-CN" altLang="en-US" sz="2400" b="1">
              <a:solidFill>
                <a:srgbClr val="376FFF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1" name="图片 40" descr="E:/广科院/教材撰写/人工智能通识/作图/AI智能教育.jpgAI智能教育"/>
          <p:cNvPicPr/>
          <p:nvPr>
            <p:custDataLst>
              <p:tags r:id="rId7"/>
            </p:custDataLst>
          </p:nvPr>
        </p:nvPicPr>
        <p:blipFill>
          <a:blip r:embed="rId8"/>
          <a:srcRect l="13573" r="13573"/>
          <a:stretch>
            <a:fillRect/>
          </a:stretch>
        </p:blipFill>
        <p:spPr>
          <a:xfrm>
            <a:off x="8250869" y="3319142"/>
            <a:ext cx="3340728" cy="2624394"/>
          </a:xfrm>
          <a:prstGeom prst="roundRect">
            <a:avLst>
              <a:gd name="adj" fmla="val 7893"/>
            </a:avLst>
          </a:prstGeom>
          <a:ln w="9525" cap="flat" cmpd="sng" algn="ctr">
            <a:solidFill>
              <a:srgbClr val="000000">
                <a:lumMod val="40000"/>
                <a:lumOff val="60000"/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3" name="矩形 42"/>
          <p:cNvSpPr/>
          <p:nvPr>
            <p:custDataLst>
              <p:tags r:id="rId9"/>
            </p:custDataLst>
          </p:nvPr>
        </p:nvSpPr>
        <p:spPr>
          <a:xfrm>
            <a:off x="4521522" y="2047875"/>
            <a:ext cx="3333743" cy="1148078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应用于智能风控、量化交易和反欺诈，通过大数据分析评估信用风险，优化投资决策，如智能投顾系统。</a:t>
            </a:r>
            <a:endParaRPr lang="zh-CN" altLang="en-US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44" name="矩形 43"/>
          <p:cNvSpPr/>
          <p:nvPr>
            <p:custDataLst>
              <p:tags r:id="rId10"/>
            </p:custDataLst>
          </p:nvPr>
        </p:nvSpPr>
        <p:spPr bwMode="auto">
          <a:xfrm>
            <a:off x="4521522" y="1520190"/>
            <a:ext cx="3333743" cy="4895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02 </a:t>
            </a:r>
            <a:r>
              <a:rPr lang="zh-CN" altLang="en-US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金融科技</a:t>
            </a:r>
            <a:endParaRPr lang="zh-CN" altLang="en-US" sz="2400" b="1">
              <a:solidFill>
                <a:srgbClr val="376FFF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5" name="图片 44" descr="E:/广科院/教材撰写/人工智能通识/作图/shutterstock_234722569.jpgshutterstock_2347225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7539" r="7539"/>
          <a:stretch>
            <a:fillRect/>
          </a:stretch>
        </p:blipFill>
        <p:spPr>
          <a:xfrm>
            <a:off x="4517712" y="3314062"/>
            <a:ext cx="3340728" cy="2623814"/>
          </a:xfrm>
          <a:prstGeom prst="roundRect">
            <a:avLst>
              <a:gd name="adj" fmla="val 10287"/>
            </a:avLst>
          </a:prstGeom>
          <a:ln w="9525" cap="flat" cmpd="sng" algn="ctr">
            <a:solidFill>
              <a:srgbClr val="000000">
                <a:lumMod val="40000"/>
                <a:lumOff val="60000"/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3. </a:t>
            </a:r>
            <a:r>
              <a:rPr lang="zh-CN" altLang="en-US"/>
              <a:t>人工智能的应用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684530" y="2145030"/>
            <a:ext cx="3333750" cy="102108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 algn="just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推动自动驾驶和智慧交通管理，如车载</a:t>
            </a:r>
            <a:r>
              <a:rPr lang="en-US" altLang="zh-CN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dirty="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系统实现环境感知，智能信号灯优化城市交通流量。</a:t>
            </a:r>
            <a:endParaRPr lang="zh-CN" altLang="en-US" dirty="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 bwMode="auto">
          <a:xfrm>
            <a:off x="684224" y="1614805"/>
            <a:ext cx="3333743" cy="4895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04 </a:t>
            </a:r>
            <a:r>
              <a:rPr lang="zh-CN" altLang="en-US" sz="2400" b="1" dirty="0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交通出行</a:t>
            </a:r>
            <a:endParaRPr lang="zh-CN" altLang="en-US" sz="2400" b="1" dirty="0">
              <a:solidFill>
                <a:srgbClr val="376FFF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4" name="图片 13" descr="E:/广科院/教材撰写/人工智能通识/作图/speeding-cars-blur-blue-modern-city-rush-generated-by-ai-scaled-1-1-768x439.jpgspeeding-cars-blur-blue-modern-city-rush-generated-by-ai-scaled-1-1-768x4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3662" r="13662"/>
          <a:stretch>
            <a:fillRect/>
          </a:stretch>
        </p:blipFill>
        <p:spPr>
          <a:xfrm>
            <a:off x="681049" y="3166107"/>
            <a:ext cx="3336918" cy="2623814"/>
          </a:xfrm>
          <a:prstGeom prst="roundRect">
            <a:avLst>
              <a:gd name="adj" fmla="val 9668"/>
            </a:avLst>
          </a:prstGeom>
          <a:ln w="9525" cap="flat" cmpd="sng" algn="ctr">
            <a:solidFill>
              <a:srgbClr val="000000">
                <a:lumMod val="40000"/>
                <a:lumOff val="60000"/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8143875" y="2145030"/>
            <a:ext cx="3333750" cy="102108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实现智能质检、预测性维护，如</a:t>
            </a:r>
            <a:r>
              <a:rPr lang="en-US" altLang="zh-CN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视觉检测产品缺陷，传感器预警设备故障，提高良品率。</a:t>
            </a:r>
            <a:endParaRPr lang="zh-CN" altLang="en-US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矩形 41"/>
          <p:cNvSpPr/>
          <p:nvPr>
            <p:custDataLst>
              <p:tags r:id="rId6"/>
            </p:custDataLst>
          </p:nvPr>
        </p:nvSpPr>
        <p:spPr bwMode="auto">
          <a:xfrm>
            <a:off x="8144189" y="1619885"/>
            <a:ext cx="3333743" cy="4895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06 </a:t>
            </a:r>
            <a:r>
              <a:rPr lang="zh-CN" altLang="en-US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智能制造</a:t>
            </a:r>
            <a:endParaRPr lang="zh-CN" altLang="en-US" sz="2400" b="1">
              <a:solidFill>
                <a:srgbClr val="376FFF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6" name="图片 15" descr="E:/广科院/教材撰写/人工智能通识/作图/AI智能制造.jpgAI智能制造"/>
          <p:cNvPicPr/>
          <p:nvPr>
            <p:custDataLst>
              <p:tags r:id="rId7"/>
            </p:custDataLst>
          </p:nvPr>
        </p:nvPicPr>
        <p:blipFill>
          <a:blip r:embed="rId8"/>
          <a:srcRect l="14238" r="14238"/>
          <a:stretch>
            <a:fillRect/>
          </a:stretch>
        </p:blipFill>
        <p:spPr>
          <a:xfrm>
            <a:off x="8143554" y="3186427"/>
            <a:ext cx="3340728" cy="2624394"/>
          </a:xfrm>
          <a:prstGeom prst="roundRect">
            <a:avLst>
              <a:gd name="adj" fmla="val 7893"/>
            </a:avLst>
          </a:prstGeom>
          <a:ln w="9525" cap="flat" cmpd="sng" algn="ctr">
            <a:solidFill>
              <a:srgbClr val="000000">
                <a:lumMod val="40000"/>
                <a:lumOff val="60000"/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4414520" y="2145030"/>
            <a:ext cx="3333750" cy="102108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46990" rIns="0" bIns="46990" rtlCol="0" anchor="t" anchorCtr="0">
            <a:noAutofit/>
          </a:bodyPr>
          <a:p>
            <a:pPr indent="-2286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应用于智能推荐、库存管理和客服，如基于用户画像的</a:t>
            </a:r>
            <a:r>
              <a:rPr lang="en-US" altLang="zh-CN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猜你喜欢</a:t>
            </a:r>
            <a:r>
              <a:rPr lang="en-US" altLang="zh-CN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推荐，提升购物体验。</a:t>
            </a:r>
            <a:endParaRPr lang="zh-CN" altLang="en-US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矩形 38"/>
          <p:cNvSpPr/>
          <p:nvPr>
            <p:custDataLst>
              <p:tags r:id="rId10"/>
            </p:custDataLst>
          </p:nvPr>
        </p:nvSpPr>
        <p:spPr bwMode="auto">
          <a:xfrm>
            <a:off x="4414207" y="1617345"/>
            <a:ext cx="3333743" cy="4895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05 </a:t>
            </a:r>
            <a:r>
              <a:rPr lang="zh-CN" altLang="en-US" sz="2400" b="1">
                <a:solidFill>
                  <a:srgbClr val="376FFF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零售电商</a:t>
            </a:r>
            <a:endParaRPr lang="zh-CN" altLang="en-US" sz="2400" b="1">
              <a:solidFill>
                <a:srgbClr val="376FFF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8" name="图片 17" descr="E:/广科院/教材撰写/人工智能通识/作图/a9d99ee1063b41daa0a590ed0a57bfc1.pnga9d99ee1063b41daa0a590ed0a57bfc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5053" r="15053"/>
          <a:stretch>
            <a:fillRect/>
          </a:stretch>
        </p:blipFill>
        <p:spPr>
          <a:xfrm>
            <a:off x="4410397" y="3181347"/>
            <a:ext cx="3340728" cy="2623814"/>
          </a:xfrm>
          <a:prstGeom prst="roundRect">
            <a:avLst>
              <a:gd name="adj" fmla="val 10287"/>
            </a:avLst>
          </a:prstGeom>
          <a:ln w="9525" cap="flat" cmpd="sng" algn="ctr">
            <a:solidFill>
              <a:srgbClr val="000000">
                <a:lumMod val="40000"/>
                <a:lumOff val="60000"/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学习图谱</a:t>
            </a: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887855" y="2304415"/>
            <a:ext cx="2771140" cy="722630"/>
          </a:xfrm>
          <a:prstGeom prst="roundRect">
            <a:avLst>
              <a:gd name="adj" fmla="val 50000"/>
            </a:avLst>
          </a:prstGeom>
          <a:solidFill>
            <a:srgbClr val="467CB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第一章</a:t>
            </a:r>
            <a:r>
              <a:rPr lang="en-US" altLang="zh-CN"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认识人工智能：</a:t>
            </a:r>
            <a:endParaRPr lang="zh-CN" altLang="en-US" sz="1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揭开智能科技神秘面纱</a:t>
            </a:r>
            <a:endParaRPr lang="zh-CN" altLang="en-US" sz="1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72995" y="3110865"/>
            <a:ext cx="1788795" cy="366395"/>
          </a:xfrm>
          <a:prstGeom prst="rect">
            <a:avLst/>
          </a:prstGeom>
          <a:noFill/>
          <a:ln w="19050">
            <a:solidFill>
              <a:srgbClr val="0165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</a:t>
            </a:r>
            <a:r>
              <a:rPr lang="en-US" alt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1.1 </a:t>
            </a:r>
            <a:r>
              <a:rPr 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图像识别</a:t>
            </a:r>
            <a:endParaRPr lang="zh-CN" sz="1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2995" y="3477260"/>
            <a:ext cx="1788795" cy="366395"/>
          </a:xfrm>
          <a:prstGeom prst="rect">
            <a:avLst/>
          </a:prstGeom>
          <a:noFill/>
          <a:ln w="19050">
            <a:solidFill>
              <a:srgbClr val="0165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</a:t>
            </a:r>
            <a:r>
              <a:rPr lang="en-US" alt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1.2 </a:t>
            </a:r>
            <a:r>
              <a:rPr 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语音识别</a:t>
            </a:r>
            <a:endParaRPr lang="zh-CN" sz="1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2995" y="3843655"/>
            <a:ext cx="1788795" cy="366395"/>
          </a:xfrm>
          <a:prstGeom prst="rect">
            <a:avLst/>
          </a:prstGeom>
          <a:noFill/>
          <a:ln w="19050">
            <a:solidFill>
              <a:srgbClr val="0165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</a:t>
            </a:r>
            <a:r>
              <a:rPr lang="en-US" alt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1.3 </a:t>
            </a:r>
            <a:r>
              <a:rPr 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文字识别</a:t>
            </a:r>
            <a:endParaRPr lang="zh-CN" sz="1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73675" y="2115820"/>
            <a:ext cx="1008380" cy="366395"/>
          </a:xfrm>
          <a:prstGeom prst="rect">
            <a:avLst/>
          </a:prstGeom>
          <a:noFill/>
          <a:ln w="19050">
            <a:solidFill>
              <a:srgbClr val="0165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知识目标</a:t>
            </a:r>
            <a:endParaRPr lang="zh-CN" altLang="en-US" sz="1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73675" y="3380105"/>
            <a:ext cx="1008380" cy="366395"/>
          </a:xfrm>
          <a:prstGeom prst="rect">
            <a:avLst/>
          </a:prstGeom>
          <a:noFill/>
          <a:ln w="19050">
            <a:solidFill>
              <a:srgbClr val="0165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能力目标</a:t>
            </a:r>
            <a:endParaRPr lang="zh-CN" altLang="en-US" sz="1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3675" y="4373245"/>
            <a:ext cx="1008380" cy="366395"/>
          </a:xfrm>
          <a:prstGeom prst="rect">
            <a:avLst/>
          </a:prstGeom>
          <a:noFill/>
          <a:ln w="19050">
            <a:solidFill>
              <a:srgbClr val="0165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素养目标</a:t>
            </a:r>
            <a:endParaRPr lang="zh-CN" altLang="en-US" sz="1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5750" y="2291080"/>
            <a:ext cx="241046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了解人工智能的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应用场景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cxnSp>
        <p:nvCxnSpPr>
          <p:cNvPr id="30" name="肘形连接符 29"/>
          <p:cNvCxnSpPr>
            <a:stCxn id="10" idx="3"/>
            <a:endCxn id="46" idx="1"/>
          </p:cNvCxnSpPr>
          <p:nvPr/>
        </p:nvCxnSpPr>
        <p:spPr>
          <a:xfrm flipV="1">
            <a:off x="6282055" y="1815465"/>
            <a:ext cx="353695" cy="483870"/>
          </a:xfrm>
          <a:prstGeom prst="bentConnector3">
            <a:avLst>
              <a:gd name="adj1" fmla="val 5009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635750" y="1984375"/>
            <a:ext cx="231457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熟悉人工智能的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工作原理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35750" y="2597785"/>
            <a:ext cx="250952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了解人工智能的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发展趋势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35750" y="1677670"/>
            <a:ext cx="223329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了解人工智能的定义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和发展史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47" name="肘形连接符 46"/>
          <p:cNvCxnSpPr>
            <a:stCxn id="10" idx="3"/>
            <a:endCxn id="39" idx="1"/>
          </p:cNvCxnSpPr>
          <p:nvPr/>
        </p:nvCxnSpPr>
        <p:spPr>
          <a:xfrm>
            <a:off x="6282055" y="2299335"/>
            <a:ext cx="353695" cy="436245"/>
          </a:xfrm>
          <a:prstGeom prst="bentConnector3">
            <a:avLst>
              <a:gd name="adj1" fmla="val 5009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10" idx="3"/>
            <a:endCxn id="20" idx="1"/>
          </p:cNvCxnSpPr>
          <p:nvPr/>
        </p:nvCxnSpPr>
        <p:spPr>
          <a:xfrm>
            <a:off x="6282055" y="2299335"/>
            <a:ext cx="353695" cy="129540"/>
          </a:xfrm>
          <a:prstGeom prst="bentConnector3">
            <a:avLst>
              <a:gd name="adj1" fmla="val 5009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10" idx="3"/>
            <a:endCxn id="35" idx="1"/>
          </p:cNvCxnSpPr>
          <p:nvPr/>
        </p:nvCxnSpPr>
        <p:spPr>
          <a:xfrm flipV="1">
            <a:off x="6282055" y="2122170"/>
            <a:ext cx="353695" cy="177165"/>
          </a:xfrm>
          <a:prstGeom prst="bentConnector3">
            <a:avLst>
              <a:gd name="adj1" fmla="val 5009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635750" y="3587115"/>
            <a:ext cx="280035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能评估人工智能的应用效果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35750" y="3280410"/>
            <a:ext cx="295084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能在简单生活场景中使用人工智能</a:t>
            </a: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工具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2" name="肘形连接符 51"/>
          <p:cNvCxnSpPr>
            <a:stCxn id="11" idx="3"/>
            <a:endCxn id="51" idx="1"/>
          </p:cNvCxnSpPr>
          <p:nvPr/>
        </p:nvCxnSpPr>
        <p:spPr>
          <a:xfrm flipV="1">
            <a:off x="6282055" y="3418205"/>
            <a:ext cx="353695" cy="145415"/>
          </a:xfrm>
          <a:prstGeom prst="bentConnector3">
            <a:avLst>
              <a:gd name="adj1" fmla="val 5009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11" idx="3"/>
            <a:endCxn id="50" idx="1"/>
          </p:cNvCxnSpPr>
          <p:nvPr/>
        </p:nvCxnSpPr>
        <p:spPr>
          <a:xfrm>
            <a:off x="6282055" y="3563620"/>
            <a:ext cx="353695" cy="161290"/>
          </a:xfrm>
          <a:prstGeom prst="bentConnector3">
            <a:avLst>
              <a:gd name="adj1" fmla="val 5009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640830" y="4581525"/>
            <a:ext cx="281495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树立科学认知态度，培养辩证思维能力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640830" y="4274820"/>
            <a:ext cx="298196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培育数字公民素养，提升智能社会适应力</a:t>
            </a:r>
            <a:endParaRPr lang="zh-CN" altLang="en-US" sz="12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cxnSp>
        <p:nvCxnSpPr>
          <p:cNvPr id="57" name="肘形连接符 56"/>
          <p:cNvCxnSpPr>
            <a:stCxn id="13" idx="3"/>
            <a:endCxn id="55" idx="1"/>
          </p:cNvCxnSpPr>
          <p:nvPr/>
        </p:nvCxnSpPr>
        <p:spPr>
          <a:xfrm flipV="1">
            <a:off x="6282055" y="4412615"/>
            <a:ext cx="358775" cy="144145"/>
          </a:xfrm>
          <a:prstGeom prst="bentConnector3">
            <a:avLst>
              <a:gd name="adj1" fmla="val 50088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13" idx="3"/>
            <a:endCxn id="54" idx="1"/>
          </p:cNvCxnSpPr>
          <p:nvPr/>
        </p:nvCxnSpPr>
        <p:spPr>
          <a:xfrm>
            <a:off x="6282055" y="4556760"/>
            <a:ext cx="358775" cy="162560"/>
          </a:xfrm>
          <a:prstGeom prst="bentConnector3">
            <a:avLst>
              <a:gd name="adj1" fmla="val 50088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0" name="肘形连接符 59"/>
          <p:cNvCxnSpPr>
            <a:stCxn id="3" idx="3"/>
            <a:endCxn id="11" idx="1"/>
          </p:cNvCxnSpPr>
          <p:nvPr/>
        </p:nvCxnSpPr>
        <p:spPr>
          <a:xfrm>
            <a:off x="4658995" y="2665730"/>
            <a:ext cx="614680" cy="897890"/>
          </a:xfrm>
          <a:prstGeom prst="bentConnector3">
            <a:avLst>
              <a:gd name="adj1" fmla="val 5000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3" idx="3"/>
            <a:endCxn id="10" idx="1"/>
          </p:cNvCxnSpPr>
          <p:nvPr/>
        </p:nvCxnSpPr>
        <p:spPr>
          <a:xfrm flipV="1">
            <a:off x="4658995" y="2299335"/>
            <a:ext cx="614680" cy="366395"/>
          </a:xfrm>
          <a:prstGeom prst="bentConnector3">
            <a:avLst>
              <a:gd name="adj1" fmla="val 5000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2" name="肘形连接符 61"/>
          <p:cNvCxnSpPr>
            <a:stCxn id="3" idx="3"/>
            <a:endCxn id="13" idx="1"/>
          </p:cNvCxnSpPr>
          <p:nvPr/>
        </p:nvCxnSpPr>
        <p:spPr>
          <a:xfrm>
            <a:off x="4658995" y="2665730"/>
            <a:ext cx="614680" cy="1891030"/>
          </a:xfrm>
          <a:prstGeom prst="bentConnector3">
            <a:avLst>
              <a:gd name="adj1" fmla="val 5000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372995" y="4208145"/>
            <a:ext cx="1788795" cy="366395"/>
          </a:xfrm>
          <a:prstGeom prst="rect">
            <a:avLst/>
          </a:prstGeom>
          <a:noFill/>
          <a:ln w="19050">
            <a:solidFill>
              <a:srgbClr val="0165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</a:t>
            </a:r>
            <a:r>
              <a:rPr lang="en-US" alt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1.4 </a:t>
            </a:r>
            <a:r>
              <a:rPr lang="zh-CN" sz="1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大模型初体验</a:t>
            </a:r>
            <a:endParaRPr lang="zh-CN" sz="1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4. </a:t>
            </a:r>
            <a:r>
              <a:rPr lang="zh-CN" altLang="en-US"/>
              <a:t>人工智能的发展趋势</a:t>
            </a:r>
            <a:endParaRPr lang="zh-CN" altLang="en-US"/>
          </a:p>
        </p:txBody>
      </p:sp>
      <p:sp>
        <p:nvSpPr>
          <p:cNvPr id="16" name="任意多边形 23"/>
          <p:cNvSpPr/>
          <p:nvPr>
            <p:custDataLst>
              <p:tags r:id="rId1"/>
            </p:custDataLst>
          </p:nvPr>
        </p:nvSpPr>
        <p:spPr>
          <a:xfrm>
            <a:off x="4500563" y="5221606"/>
            <a:ext cx="828675" cy="282575"/>
          </a:xfrm>
          <a:custGeom>
            <a:avLst/>
            <a:gdLst>
              <a:gd name="connsiteX0" fmla="*/ 0 w 1305"/>
              <a:gd name="connsiteY0" fmla="*/ 0 h 450"/>
              <a:gd name="connsiteX1" fmla="*/ 870 w 1305"/>
              <a:gd name="connsiteY1" fmla="*/ 15 h 450"/>
              <a:gd name="connsiteX2" fmla="*/ 1305 w 1305"/>
              <a:gd name="connsiteY2" fmla="*/ 450 h 450"/>
              <a:gd name="connsiteX0-1" fmla="*/ 0 w 10000"/>
              <a:gd name="connsiteY0-2" fmla="*/ 0 h 10000"/>
              <a:gd name="connsiteX1-3" fmla="*/ 6576 w 10000"/>
              <a:gd name="connsiteY1-4" fmla="*/ 5 h 10000"/>
              <a:gd name="connsiteX2-5" fmla="*/ 10000 w 10000"/>
              <a:gd name="connsiteY2-6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6576" y="5"/>
                </a:lnTo>
                <a:cubicBezTo>
                  <a:pt x="7687" y="3227"/>
                  <a:pt x="8889" y="6778"/>
                  <a:pt x="10000" y="10000"/>
                </a:cubicBezTo>
              </a:path>
            </a:pathLst>
          </a:custGeom>
          <a:noFill/>
          <a:ln w="9525">
            <a:solidFill>
              <a:srgbClr val="FF7429">
                <a:lumMod val="60000"/>
                <a:lumOff val="40000"/>
              </a:srgbClr>
            </a:solidFill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" name="任意多边形 22"/>
          <p:cNvSpPr/>
          <p:nvPr>
            <p:custDataLst>
              <p:tags r:id="rId2"/>
            </p:custDataLst>
          </p:nvPr>
        </p:nvSpPr>
        <p:spPr>
          <a:xfrm flipH="1">
            <a:off x="7278053" y="2319021"/>
            <a:ext cx="1061085" cy="599440"/>
          </a:xfrm>
          <a:custGeom>
            <a:avLst/>
            <a:gdLst>
              <a:gd name="connsiteX0" fmla="*/ 0 w 1174"/>
              <a:gd name="connsiteY0" fmla="*/ 0 h 662"/>
              <a:gd name="connsiteX1" fmla="*/ 480 w 1174"/>
              <a:gd name="connsiteY1" fmla="*/ 480 h 662"/>
              <a:gd name="connsiteX2" fmla="*/ 1174 w 1174"/>
              <a:gd name="connsiteY2" fmla="*/ 662 h 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" h="662">
                <a:moveTo>
                  <a:pt x="0" y="0"/>
                </a:moveTo>
                <a:lnTo>
                  <a:pt x="480" y="480"/>
                </a:lnTo>
                <a:lnTo>
                  <a:pt x="1174" y="662"/>
                </a:lnTo>
              </a:path>
            </a:pathLst>
          </a:custGeom>
          <a:noFill/>
          <a:ln w="9525">
            <a:solidFill>
              <a:srgbClr val="17D594">
                <a:lumMod val="60000"/>
                <a:lumOff val="40000"/>
              </a:srgbClr>
            </a:solidFill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 flipH="1">
            <a:off x="7332663" y="4206241"/>
            <a:ext cx="774065" cy="599440"/>
          </a:xfrm>
          <a:custGeom>
            <a:avLst/>
            <a:gdLst>
              <a:gd name="connsiteX0" fmla="*/ 0 w 1174"/>
              <a:gd name="connsiteY0" fmla="*/ 0 h 662"/>
              <a:gd name="connsiteX1" fmla="*/ 480 w 1174"/>
              <a:gd name="connsiteY1" fmla="*/ 480 h 662"/>
              <a:gd name="connsiteX2" fmla="*/ 1174 w 1174"/>
              <a:gd name="connsiteY2" fmla="*/ 662 h 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" h="662">
                <a:moveTo>
                  <a:pt x="0" y="0"/>
                </a:moveTo>
                <a:lnTo>
                  <a:pt x="480" y="480"/>
                </a:lnTo>
                <a:lnTo>
                  <a:pt x="1174" y="662"/>
                </a:lnTo>
              </a:path>
            </a:pathLst>
          </a:custGeom>
          <a:noFill/>
          <a:ln w="9525"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4"/>
            </p:custDataLst>
          </p:nvPr>
        </p:nvCxnSpPr>
        <p:spPr>
          <a:xfrm>
            <a:off x="3836988" y="3435351"/>
            <a:ext cx="627380" cy="0"/>
          </a:xfrm>
          <a:prstGeom prst="line">
            <a:avLst/>
          </a:prstGeom>
          <a:ln w="9525">
            <a:solidFill>
              <a:srgbClr val="F84949">
                <a:lumMod val="60000"/>
                <a:lumOff val="40000"/>
              </a:srgbClr>
            </a:solidFill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sp>
        <p:nvSpPr>
          <p:cNvPr id="14" name="椭圆 13"/>
          <p:cNvSpPr/>
          <p:nvPr>
            <p:custDataLst>
              <p:tags r:id="rId5"/>
            </p:custDataLst>
          </p:nvPr>
        </p:nvSpPr>
        <p:spPr>
          <a:xfrm>
            <a:off x="4777423" y="1719580"/>
            <a:ext cx="149860" cy="149860"/>
          </a:xfrm>
          <a:prstGeom prst="ellipse">
            <a:avLst/>
          </a:prstGeom>
          <a:gradFill>
            <a:gsLst>
              <a:gs pos="0">
                <a:srgbClr val="376FFF">
                  <a:lumMod val="75000"/>
                  <a:lumOff val="25000"/>
                </a:srgbClr>
              </a:gs>
              <a:gs pos="100000">
                <a:srgbClr val="376FFF">
                  <a:lumMod val="85000"/>
                  <a:lumOff val="15000"/>
                </a:srgbClr>
              </a:gs>
            </a:gsLst>
            <a:lin ang="2700000" scaled="0"/>
          </a:gradFill>
          <a:ln w="31750"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0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2" name="任意多边形 21"/>
          <p:cNvSpPr/>
          <p:nvPr>
            <p:custDataLst>
              <p:tags r:id="rId6"/>
            </p:custDataLst>
          </p:nvPr>
        </p:nvSpPr>
        <p:spPr>
          <a:xfrm>
            <a:off x="4927283" y="1917066"/>
            <a:ext cx="994410" cy="685165"/>
          </a:xfrm>
          <a:custGeom>
            <a:avLst/>
            <a:gdLst>
              <a:gd name="connsiteX0" fmla="*/ 0 w 1174"/>
              <a:gd name="connsiteY0" fmla="*/ 0 h 662"/>
              <a:gd name="connsiteX1" fmla="*/ 480 w 1174"/>
              <a:gd name="connsiteY1" fmla="*/ 480 h 662"/>
              <a:gd name="connsiteX2" fmla="*/ 1174 w 1174"/>
              <a:gd name="connsiteY2" fmla="*/ 662 h 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" h="662">
                <a:moveTo>
                  <a:pt x="0" y="0"/>
                </a:moveTo>
                <a:lnTo>
                  <a:pt x="480" y="480"/>
                </a:lnTo>
                <a:lnTo>
                  <a:pt x="1174" y="662"/>
                </a:lnTo>
              </a:path>
            </a:pathLst>
          </a:custGeom>
          <a:noFill/>
          <a:ln w="9525">
            <a:solidFill>
              <a:srgbClr val="376FFF">
                <a:lumMod val="60000"/>
                <a:lumOff val="40000"/>
              </a:srgbClr>
            </a:solidFill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8443595" y="4312920"/>
            <a:ext cx="2426970" cy="755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通用人工智能（</a:t>
            </a:r>
            <a:r>
              <a:rPr lang="en-US" altLang="zh-CN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AGI</a:t>
            </a: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与人类社会的融合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447405" y="3882390"/>
            <a:ext cx="1303020" cy="3657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未来展望</a:t>
            </a:r>
            <a:endParaRPr lang="zh-CN" altLang="en-US" sz="20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37" name="椭圆 36"/>
          <p:cNvSpPr/>
          <p:nvPr>
            <p:custDataLst>
              <p:tags r:id="rId9"/>
            </p:custDataLst>
          </p:nvPr>
        </p:nvSpPr>
        <p:spPr>
          <a:xfrm flipH="1">
            <a:off x="8121333" y="4057651"/>
            <a:ext cx="149860" cy="149860"/>
          </a:xfrm>
          <a:prstGeom prst="ellipse">
            <a:avLst/>
          </a:prstGeom>
          <a:gradFill>
            <a:gsLst>
              <a:gs pos="100000">
                <a:srgbClr val="FFC000">
                  <a:lumMod val="85000"/>
                  <a:lumOff val="15000"/>
                </a:srgbClr>
              </a:gs>
              <a:gs pos="0">
                <a:srgbClr val="FFC000">
                  <a:lumMod val="75000"/>
                  <a:lumOff val="25000"/>
                </a:srgbClr>
              </a:gs>
            </a:gsLst>
            <a:lin ang="2700000" scaled="0"/>
          </a:gradFill>
          <a:ln w="19050">
            <a:noFill/>
          </a:ln>
          <a:effectLst/>
        </p:spPr>
        <p:style>
          <a:lnRef idx="1">
            <a:srgbClr val="376FFF"/>
          </a:lnRef>
          <a:fillRef idx="2">
            <a:srgbClr val="376FFF"/>
          </a:fillRef>
          <a:effectRef idx="1">
            <a:srgbClr val="376FFF"/>
          </a:effectRef>
          <a:fontRef idx="minor">
            <a:srgbClr val="000000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10"/>
            </p:custDataLst>
          </p:nvPr>
        </p:nvSpPr>
        <p:spPr>
          <a:xfrm>
            <a:off x="4541203" y="3951606"/>
            <a:ext cx="1673225" cy="1673225"/>
          </a:xfrm>
          <a:prstGeom prst="ellipse">
            <a:avLst/>
          </a:prstGeom>
          <a:gradFill>
            <a:gsLst>
              <a:gs pos="100000">
                <a:srgbClr val="FF7429">
                  <a:lumMod val="80000"/>
                  <a:lumOff val="20000"/>
                </a:srgbClr>
              </a:gs>
              <a:gs pos="0">
                <a:srgbClr val="FF7429"/>
              </a:gs>
            </a:gsLst>
            <a:lin ang="10800000" scaled="0"/>
          </a:gradFill>
          <a:ln w="44450">
            <a:solidFill>
              <a:srgbClr val="FFFFFF">
                <a:lumMod val="100000"/>
              </a:srgbClr>
            </a:solidFill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11"/>
            </p:custDataLst>
          </p:nvPr>
        </p:nvSpPr>
        <p:spPr>
          <a:xfrm>
            <a:off x="5810568" y="3951606"/>
            <a:ext cx="1673225" cy="1673225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lumMod val="80000"/>
                  <a:lumOff val="20000"/>
                </a:srgbClr>
              </a:gs>
            </a:gsLst>
            <a:lin ang="10800000" scaled="0"/>
          </a:gradFill>
          <a:ln w="44450">
            <a:solidFill>
              <a:srgbClr val="FFFFFF">
                <a:lumMod val="100000"/>
              </a:srgbClr>
            </a:solidFill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12"/>
            </p:custDataLst>
          </p:nvPr>
        </p:nvSpPr>
        <p:spPr>
          <a:xfrm>
            <a:off x="6182043" y="2695576"/>
            <a:ext cx="1673225" cy="1673225"/>
          </a:xfrm>
          <a:prstGeom prst="ellipse">
            <a:avLst/>
          </a:prstGeom>
          <a:gradFill>
            <a:gsLst>
              <a:gs pos="100000">
                <a:srgbClr val="17D594">
                  <a:lumMod val="80000"/>
                  <a:lumOff val="20000"/>
                </a:srgbClr>
              </a:gs>
              <a:gs pos="0">
                <a:srgbClr val="17D594"/>
              </a:gs>
            </a:gsLst>
            <a:lin ang="10800000" scaled="0"/>
          </a:gradFill>
          <a:ln w="44450">
            <a:solidFill>
              <a:srgbClr val="FFFFFF">
                <a:lumMod val="100000"/>
              </a:srgbClr>
            </a:solidFill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" name="椭圆 23"/>
          <p:cNvSpPr/>
          <p:nvPr>
            <p:custDataLst>
              <p:tags r:id="rId13"/>
            </p:custDataLst>
          </p:nvPr>
        </p:nvSpPr>
        <p:spPr>
          <a:xfrm rot="15120000">
            <a:off x="5205413" y="1991996"/>
            <a:ext cx="1673225" cy="1673225"/>
          </a:xfrm>
          <a:prstGeom prst="ellipse">
            <a:avLst/>
          </a:prstGeom>
          <a:gradFill>
            <a:gsLst>
              <a:gs pos="100000">
                <a:srgbClr val="376FFF">
                  <a:lumMod val="80000"/>
                  <a:lumOff val="20000"/>
                </a:srgbClr>
              </a:gs>
              <a:gs pos="0">
                <a:srgbClr val="376FFF"/>
              </a:gs>
            </a:gsLst>
            <a:lin ang="10800000" scaled="0"/>
          </a:gradFill>
          <a:ln w="44450">
            <a:solidFill>
              <a:srgbClr val="FFFFFF">
                <a:lumMod val="100000"/>
              </a:srgbClr>
            </a:solidFill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5" name="任意多边形 24"/>
          <p:cNvSpPr/>
          <p:nvPr>
            <p:custDataLst>
              <p:tags r:id="rId14"/>
            </p:custDataLst>
          </p:nvPr>
        </p:nvSpPr>
        <p:spPr>
          <a:xfrm rot="20400000">
            <a:off x="4188778" y="2752091"/>
            <a:ext cx="1673225" cy="14052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635" h="2213">
                <a:moveTo>
                  <a:pt x="1318" y="0"/>
                </a:moveTo>
                <a:cubicBezTo>
                  <a:pt x="2045" y="0"/>
                  <a:pt x="2635" y="590"/>
                  <a:pt x="2635" y="1318"/>
                </a:cubicBezTo>
                <a:cubicBezTo>
                  <a:pt x="2635" y="1636"/>
                  <a:pt x="2522" y="1928"/>
                  <a:pt x="2334" y="2156"/>
                </a:cubicBezTo>
                <a:lnTo>
                  <a:pt x="2332" y="2158"/>
                </a:lnTo>
                <a:lnTo>
                  <a:pt x="2313" y="2145"/>
                </a:lnTo>
                <a:cubicBezTo>
                  <a:pt x="2110" y="2019"/>
                  <a:pt x="1871" y="1945"/>
                  <a:pt x="1615" y="1945"/>
                </a:cubicBezTo>
                <a:cubicBezTo>
                  <a:pt x="1515" y="1945"/>
                  <a:pt x="1418" y="1956"/>
                  <a:pt x="1325" y="1977"/>
                </a:cubicBezTo>
                <a:lnTo>
                  <a:pt x="1317" y="1979"/>
                </a:lnTo>
                <a:lnTo>
                  <a:pt x="1314" y="1979"/>
                </a:lnTo>
                <a:cubicBezTo>
                  <a:pt x="978" y="1929"/>
                  <a:pt x="643" y="2012"/>
                  <a:pt x="373" y="2198"/>
                </a:cubicBezTo>
                <a:lnTo>
                  <a:pt x="352" y="2213"/>
                </a:lnTo>
                <a:lnTo>
                  <a:pt x="342" y="2203"/>
                </a:lnTo>
                <a:cubicBezTo>
                  <a:pt x="130" y="1969"/>
                  <a:pt x="0" y="1659"/>
                  <a:pt x="0" y="1318"/>
                </a:cubicBezTo>
                <a:cubicBezTo>
                  <a:pt x="0" y="590"/>
                  <a:pt x="590" y="0"/>
                  <a:pt x="1318" y="0"/>
                </a:cubicBezTo>
                <a:close/>
              </a:path>
            </a:pathLst>
          </a:custGeom>
          <a:gradFill>
            <a:gsLst>
              <a:gs pos="100000">
                <a:srgbClr val="F84949">
                  <a:lumMod val="80000"/>
                  <a:lumOff val="20000"/>
                </a:srgbClr>
              </a:gs>
              <a:gs pos="0">
                <a:srgbClr val="F84949"/>
              </a:gs>
            </a:gsLst>
            <a:lin ang="10800000" scaled="0"/>
          </a:gradFill>
          <a:ln w="44450">
            <a:solidFill>
              <a:srgbClr val="FFFFFF">
                <a:lumMod val="100000"/>
              </a:srgbClr>
            </a:solidFill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5"/>
            </p:custDataLst>
          </p:nvPr>
        </p:nvSpPr>
        <p:spPr>
          <a:xfrm>
            <a:off x="2292350" y="5408930"/>
            <a:ext cx="1838325" cy="9804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专用</a:t>
            </a:r>
            <a:r>
              <a:rPr lang="en-US" altLang="zh-CN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芯片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边缘计算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量子计算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6"/>
            </p:custDataLst>
          </p:nvPr>
        </p:nvSpPr>
        <p:spPr>
          <a:xfrm>
            <a:off x="1339533" y="4978401"/>
            <a:ext cx="2784475" cy="3657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7429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硬件与算力的提升</a:t>
            </a:r>
            <a:endParaRPr lang="zh-CN" altLang="en-US" sz="2000" b="1">
              <a:solidFill>
                <a:srgbClr val="FF7429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7"/>
            </p:custDataLst>
          </p:nvPr>
        </p:nvSpPr>
        <p:spPr>
          <a:xfrm>
            <a:off x="2881630" y="1953895"/>
            <a:ext cx="1652270" cy="10471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大模型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多模态学习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自监督学习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8"/>
            </p:custDataLst>
          </p:nvPr>
        </p:nvSpPr>
        <p:spPr>
          <a:xfrm>
            <a:off x="1742758" y="1528445"/>
            <a:ext cx="2784475" cy="3657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gradFill>
                  <a:gsLst>
                    <a:gs pos="0">
                      <a:srgbClr val="376FFF">
                        <a:lumMod val="80000"/>
                        <a:lumOff val="20000"/>
                      </a:srgbClr>
                    </a:gs>
                    <a:gs pos="100000">
                      <a:srgbClr val="376FFF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技术突破与创新</a:t>
            </a:r>
            <a:endParaRPr lang="zh-CN" altLang="en-US" sz="2000" b="1">
              <a:gradFill>
                <a:gsLst>
                  <a:gs pos="0">
                    <a:srgbClr val="376FFF">
                      <a:lumMod val="80000"/>
                      <a:lumOff val="20000"/>
                    </a:srgbClr>
                  </a:gs>
                  <a:gs pos="100000">
                    <a:srgbClr val="376FFF">
                      <a:lumMod val="80000"/>
                      <a:lumOff val="20000"/>
                    </a:srgbClr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19"/>
            </p:custDataLst>
          </p:nvPr>
        </p:nvSpPr>
        <p:spPr>
          <a:xfrm>
            <a:off x="5196523" y="3009901"/>
            <a:ext cx="1741170" cy="174117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376FFF">
              <a:lumMod val="75000"/>
            </a:srgbClr>
          </a:lnRef>
          <a:fillRef idx="1">
            <a:srgbClr val="376FFF"/>
          </a:fillRef>
          <a:effectRef idx="0">
            <a:srgbClr val="FFFFFF"/>
          </a:effectRef>
          <a:fontRef idx="minor">
            <a:srgbClr val="FFFFFF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人工智能的发展</a:t>
            </a:r>
            <a:endParaRPr lang="zh-CN" altLang="en-US" sz="2000" b="1">
              <a:solidFill>
                <a:srgbClr val="262626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趋势</a:t>
            </a:r>
            <a:endParaRPr lang="zh-CN" altLang="en-US" sz="2000" b="1">
              <a:solidFill>
                <a:srgbClr val="262626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0"/>
            </p:custDataLst>
          </p:nvPr>
        </p:nvSpPr>
        <p:spPr>
          <a:xfrm flipV="1">
            <a:off x="4306253" y="5149216"/>
            <a:ext cx="149860" cy="149860"/>
          </a:xfrm>
          <a:prstGeom prst="ellipse">
            <a:avLst/>
          </a:prstGeom>
          <a:gradFill>
            <a:gsLst>
              <a:gs pos="100000">
                <a:srgbClr val="FF7429">
                  <a:lumMod val="85000"/>
                  <a:lumOff val="15000"/>
                </a:srgbClr>
              </a:gs>
              <a:gs pos="0">
                <a:srgbClr val="FF7429">
                  <a:lumMod val="75000"/>
                  <a:lumOff val="25000"/>
                </a:srgbClr>
              </a:gs>
            </a:gsLst>
            <a:lin ang="2700000" scaled="0"/>
          </a:gradFill>
          <a:ln w="19050">
            <a:noFill/>
          </a:ln>
          <a:effectLst/>
        </p:spPr>
        <p:style>
          <a:lnRef idx="1">
            <a:srgbClr val="376FFF"/>
          </a:lnRef>
          <a:fillRef idx="2">
            <a:srgbClr val="376FFF"/>
          </a:fillRef>
          <a:effectRef idx="1">
            <a:srgbClr val="376FFF"/>
          </a:effectRef>
          <a:fontRef idx="minor">
            <a:srgbClr val="000000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21"/>
            </p:custDataLst>
          </p:nvPr>
        </p:nvSpPr>
        <p:spPr>
          <a:xfrm>
            <a:off x="1061720" y="3611880"/>
            <a:ext cx="2402205" cy="10985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生成式人工智能（</a:t>
            </a:r>
            <a:r>
              <a:rPr lang="en-US" altLang="zh-CN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AIGC</a:t>
            </a: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垂直领域深化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人机协作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2"/>
            </p:custDataLst>
          </p:nvPr>
        </p:nvSpPr>
        <p:spPr>
          <a:xfrm>
            <a:off x="672783" y="3181351"/>
            <a:ext cx="2784475" cy="3657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84949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应用场景的扩展</a:t>
            </a:r>
            <a:endParaRPr lang="zh-CN" altLang="en-US" sz="2000" b="1">
              <a:solidFill>
                <a:srgbClr val="F84949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34" name="椭圆 33"/>
          <p:cNvSpPr/>
          <p:nvPr>
            <p:custDataLst>
              <p:tags r:id="rId23"/>
            </p:custDataLst>
          </p:nvPr>
        </p:nvSpPr>
        <p:spPr>
          <a:xfrm>
            <a:off x="3655378" y="3360421"/>
            <a:ext cx="149860" cy="149860"/>
          </a:xfrm>
          <a:prstGeom prst="ellipse">
            <a:avLst/>
          </a:prstGeom>
          <a:gradFill>
            <a:gsLst>
              <a:gs pos="100000">
                <a:srgbClr val="F84949"/>
              </a:gs>
              <a:gs pos="0">
                <a:srgbClr val="F84949">
                  <a:lumMod val="85000"/>
                  <a:lumOff val="15000"/>
                </a:srgbClr>
              </a:gs>
            </a:gsLst>
            <a:lin ang="2700000" scaled="0"/>
          </a:gradFill>
          <a:ln w="19050">
            <a:noFill/>
          </a:ln>
          <a:effectLst/>
        </p:spPr>
        <p:style>
          <a:lnRef idx="1">
            <a:srgbClr val="376FFF"/>
          </a:lnRef>
          <a:fillRef idx="2">
            <a:srgbClr val="376FFF"/>
          </a:fillRef>
          <a:effectRef idx="1">
            <a:srgbClr val="376FFF"/>
          </a:effectRef>
          <a:fontRef idx="minor">
            <a:srgbClr val="000000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0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24"/>
            </p:custDataLst>
          </p:nvPr>
        </p:nvSpPr>
        <p:spPr>
          <a:xfrm>
            <a:off x="8669020" y="2399030"/>
            <a:ext cx="1540510" cy="10363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伦理问题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监管与政策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n>
                  <a:noFill/>
                  <a:prstDash val="sysDot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可持续发展</a:t>
            </a:r>
            <a:endParaRPr lang="zh-CN" altLang="en-US" sz="1600">
              <a:ln>
                <a:noFill/>
                <a:prstDash val="sysDot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9" name="矩形 38"/>
          <p:cNvSpPr/>
          <p:nvPr>
            <p:custDataLst>
              <p:tags r:id="rId25"/>
            </p:custDataLst>
          </p:nvPr>
        </p:nvSpPr>
        <p:spPr>
          <a:xfrm>
            <a:off x="8671878" y="1973581"/>
            <a:ext cx="2784475" cy="3657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17D594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伦理与治理</a:t>
            </a:r>
            <a:endParaRPr lang="zh-CN" altLang="en-US" sz="2000" b="1">
              <a:solidFill>
                <a:srgbClr val="17D594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31" name="椭圆 30"/>
          <p:cNvSpPr/>
          <p:nvPr>
            <p:custDataLst>
              <p:tags r:id="rId26"/>
            </p:custDataLst>
          </p:nvPr>
        </p:nvSpPr>
        <p:spPr>
          <a:xfrm flipH="1">
            <a:off x="8354378" y="2164716"/>
            <a:ext cx="149860" cy="149860"/>
          </a:xfrm>
          <a:prstGeom prst="ellipse">
            <a:avLst/>
          </a:prstGeom>
          <a:gradFill>
            <a:gsLst>
              <a:gs pos="100000">
                <a:srgbClr val="17D594">
                  <a:lumMod val="85000"/>
                  <a:lumOff val="15000"/>
                </a:srgbClr>
              </a:gs>
              <a:gs pos="0">
                <a:srgbClr val="17D594">
                  <a:lumMod val="75000"/>
                  <a:lumOff val="25000"/>
                </a:srgbClr>
              </a:gs>
            </a:gsLst>
            <a:lin ang="2700000" scaled="0"/>
          </a:gradFill>
          <a:ln w="19050">
            <a:noFill/>
          </a:ln>
          <a:effectLst/>
        </p:spPr>
        <p:style>
          <a:lnRef idx="1">
            <a:srgbClr val="376FFF"/>
          </a:lnRef>
          <a:fillRef idx="2">
            <a:srgbClr val="376FFF"/>
          </a:fillRef>
          <a:effectRef idx="1">
            <a:srgbClr val="376FFF"/>
          </a:effectRef>
          <a:fontRef idx="minor">
            <a:srgbClr val="000000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20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5810" y="2399030"/>
            <a:ext cx="511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97400" y="3309303"/>
            <a:ext cx="511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987925" y="4710430"/>
            <a:ext cx="511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452235" y="4710430"/>
            <a:ext cx="511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972935" y="3309303"/>
            <a:ext cx="511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05</a:t>
            </a:r>
            <a:endParaRPr lang="en-US" altLang="zh-CN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1</a:t>
            </a:r>
            <a:r>
              <a:rPr lang="zh-CN" altLang="en-US"/>
              <a:t>.1 人脸图像识别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7680" y="1675130"/>
            <a:ext cx="5425440" cy="42519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我们可以通过“腾讯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体验中心”这一微信小程序体验人工智能的人脸识别技术。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打开微信应用，输入“腾讯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体验中心”进行小程序搜索；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在技术分类中找到并选择“人脸识别”模块，点击“人脸属性”功能选项；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选择“上传图片”按钮，从相册中选择或拍摄一张清晰的人脸照片。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defTabSz="266700">
              <a:spcBef>
                <a:spcPct val="0"/>
              </a:spcBef>
              <a:spcAft>
                <a:spcPct val="0"/>
              </a:spcAft>
              <a:buFont typeface="+mj-ea"/>
              <a:buNone/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系统将自动进行人脸分析，显示包括面部关键点定位、性别判断和年龄预测等详细属性信息。该功能采用的人脸识别算法，能够精准识别面部特征并输出分析结果，提供专业的人脸属性分析。</a:t>
            </a: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助训-1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5015" y="854075"/>
            <a:ext cx="3422015" cy="458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1.2 </a:t>
            </a:r>
            <a:r>
              <a:rPr lang="zh-CN" altLang="en-US">
                <a:sym typeface="+mn-ea"/>
              </a:rPr>
              <a:t>语音识别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7680" y="1675130"/>
            <a:ext cx="5425440" cy="42519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我们可以使用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讯飞听见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微信小程序体验人工智能的语音识别功能。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0100" lvl="1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打开微信，搜索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讯飞听见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，找到对应的小程序并进入；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0100" lvl="1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在小程序首页选择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录音实时转文字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功能，点击后即可开始录音。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该功能采用语音识别技术，能够实时将语音转换为文字，并显示在手机屏幕上，方便用户随时查看转录内容。录音结束后，点击右下角的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“√”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按钮，即可保存文字记录，方便后续查看或导出。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 descr="助训-1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3365" y="1294130"/>
            <a:ext cx="4483100" cy="456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1.3 </a:t>
            </a:r>
            <a:r>
              <a:rPr lang="zh-CN" altLang="en-US">
                <a:sym typeface="+mn-ea"/>
              </a:rPr>
              <a:t>文字识别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7680" y="1675130"/>
            <a:ext cx="5425440" cy="42519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我们可以通过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腾讯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体验中心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这一微信小程序体验人工智能的文字识别技术。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0100" lvl="1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打开微信，在搜索框中输入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腾讯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体验中心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，找到并进入该小程序；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0100" lvl="1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在技术分类中选择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文字识别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模块，然后进入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通用文字识别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功能类别，在细化功能列表中，选择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通用印刷体识别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功能；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0100" lvl="1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点击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上传图片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 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按钮，从相册中选择或拍摄一张包含文字的清晰图片。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800100" lvl="1" indent="-342900" defTabSz="266700"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</a:pP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该功能基于光学字符识别（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OCR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）技术，能够自动识别图片中的印刷体文字，并输出可编辑的文本内容。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图片 7" descr="助训-1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5395" y="867410"/>
            <a:ext cx="2485390" cy="5123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1.4 </a:t>
            </a:r>
            <a:r>
              <a:rPr lang="zh-CN" altLang="en-US"/>
              <a:t>大模型初体验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7680" y="1675130"/>
            <a:ext cx="5425440" cy="15252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我们可以打开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DeepSeek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体验大语言模型的魅力。进入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“DeepSeek”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网站，在对话框中，我们可以输入任何想要咨询的问题。此处以生成一首以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学业顺利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为藏头的诗为例，我们可以输入提示词，查看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DeepSeek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推理模型生成的内容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40120" y="1675130"/>
            <a:ext cx="5425440" cy="11233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接下来，我们可以选择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深度思考（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R1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模式，输入同样的问题，体验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DeepSeek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深度思考模型生成内容的方式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16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助训-1-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3367405"/>
            <a:ext cx="5247640" cy="1795780"/>
          </a:xfrm>
          <a:prstGeom prst="rect">
            <a:avLst/>
          </a:prstGeom>
        </p:spPr>
      </p:pic>
      <p:pic>
        <p:nvPicPr>
          <p:cNvPr id="5" name="图片 4" descr="助训-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0" y="3988435"/>
            <a:ext cx="5554980" cy="927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请扫描教材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拓学智能体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1127125" y="1432116"/>
          <a:ext cx="10325100" cy="5317490"/>
        </p:xfrm>
        <a:graphic>
          <a:graphicData uri="http://schemas.openxmlformats.org/drawingml/2006/table">
            <a:tbl>
              <a:tblPr/>
              <a:tblGrid>
                <a:gridCol w="1111250"/>
                <a:gridCol w="4375150"/>
                <a:gridCol w="1556385"/>
                <a:gridCol w="801370"/>
                <a:gridCol w="953135"/>
                <a:gridCol w="1527810"/>
              </a:tblGrid>
              <a:tr h="30416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任务名称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“腾讯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体验中心”的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技术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学生姓名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班级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 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</a:tr>
              <a:tr h="22669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实训工具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p>
                      <a:pPr marL="0" indent="45720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腾讯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体验中心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”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微信小程序。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任务描述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腾讯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体验中心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”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的多样化功能，开启走进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世界的奇妙之旅。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14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任务目的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p>
                      <a:pPr marL="0" indent="45720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探索人脸特效技术类别的更多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功能。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indent="45720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探索人脸识别技术类别的更多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功能。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indent="45720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</a:t>
                      </a: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探索文字识别技术类别的更多</a:t>
                      </a: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功能。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 gridSpan="6"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评价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任务实施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评价观测点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261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45720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“人脸特效”技术类别，体验“人像动漫化”功能。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是否能将上传的人脸照片转换成动漫化效果。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212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“人脸识别”技术类别，体验“人脸比对”功能。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是否能针对上传的两张人脸照片得到相似度比对。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5311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探索</a:t>
                      </a:r>
                      <a:r>
                        <a:rPr lang="zh-CN" altLang="en-US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“文字识别”技术类别，体验“通用文字识别”中的“通用手写体识别”功能。</a:t>
                      </a:r>
                      <a:endParaRPr lang="zh-CN" altLang="en-US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是否能针对上传的手写图片得到文字识别信息。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 gridSpan="6"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0">
                          <a:latin typeface="黑体" panose="02010609060101010101" charset="-122"/>
                          <a:ea typeface="黑体" panose="02010609060101010101" charset="-122"/>
                        </a:rPr>
                        <a:t>学生评价</a:t>
                      </a:r>
                      <a:endParaRPr lang="zh-CN" sz="1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 gridSpan="6"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学生自评或小组互评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6060">
                <a:tc gridSpan="6"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0">
                          <a:latin typeface="黑体" panose="02010609060101010101" charset="-122"/>
                          <a:ea typeface="黑体" panose="02010609060101010101" charset="-122"/>
                        </a:rPr>
                        <a:t>教师评价</a:t>
                      </a:r>
                      <a:endParaRPr lang="zh-CN" sz="16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 gridSpan="6"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教师评估与总结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人工智能</a:t>
            </a:r>
            <a:r>
              <a:rPr lang="zh-CN" altLang="en-US" kern="0" dirty="0">
                <a:solidFill>
                  <a:srgbClr val="0070C0"/>
                </a:solidFill>
                <a:sym typeface="+mn-ea"/>
              </a:rPr>
              <a:t>的基础知识</a:t>
            </a:r>
            <a:r>
              <a:rPr lang="zh-CN" altLang="en-US" dirty="0">
                <a:sym typeface="Times New Roman" panose="02020603050405020304"/>
              </a:rPr>
              <a:t>（请</a:t>
            </a:r>
            <a:r>
              <a:rPr lang="zh-CN" altLang="en-US" dirty="0">
                <a:sym typeface="+mn-ea"/>
              </a:rPr>
              <a:t>扫码教材</a:t>
            </a:r>
            <a:r>
              <a:rPr lang="en-US" altLang="zh-CN" dirty="0">
                <a:sym typeface="+mn-ea"/>
              </a:rPr>
              <a:t>AI</a:t>
            </a:r>
            <a:r>
              <a:rPr lang="zh-CN" altLang="en-US" dirty="0">
                <a:sym typeface="+mn-ea"/>
              </a:rPr>
              <a:t>助学智能体</a:t>
            </a:r>
            <a:r>
              <a:rPr lang="zh-CN" altLang="en-US" dirty="0">
                <a:sym typeface="Times New Roman" panose="02020603050405020304"/>
              </a:rPr>
              <a:t>）</a:t>
            </a:r>
            <a:endParaRPr lang="zh-CN" altLang="en-US"/>
          </a:p>
        </p:txBody>
      </p:sp>
      <p:pic>
        <p:nvPicPr>
          <p:cNvPr id="11" name="图片 10" descr="E:/广科院/教材撰写/人工智能通识/第6章作图/生成一张教材插画，科技感，人工智能logo.png生成一张教材插画，科技感，人工智能logo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4702175" y="2772410"/>
            <a:ext cx="1820672" cy="1820672"/>
          </a:xfrm>
          <a:prstGeom prst="rect">
            <a:avLst/>
          </a:prstGeom>
        </p:spPr>
      </p:pic>
      <p:sp>
        <p:nvSpPr>
          <p:cNvPr id="13" name="图片 2" descr="E:\关系图\SVG\箭头资源 7.svg箭头资源 7"/>
          <p:cNvSpPr/>
          <p:nvPr>
            <p:custDataLst>
              <p:tags r:id="rId2"/>
            </p:custDataLst>
          </p:nvPr>
        </p:nvSpPr>
        <p:spPr>
          <a:xfrm rot="5400000">
            <a:off x="5598164" y="2543193"/>
            <a:ext cx="1952027" cy="1250125"/>
          </a:xfrm>
          <a:custGeom>
            <a:avLst/>
            <a:gdLst>
              <a:gd name="connsiteX0" fmla="*/ 0 w 2037220"/>
              <a:gd name="connsiteY0" fmla="*/ 1304686 h 1304685"/>
              <a:gd name="connsiteX1" fmla="*/ 0 w 2037220"/>
              <a:gd name="connsiteY1" fmla="*/ 605603 h 1304685"/>
              <a:gd name="connsiteX2" fmla="*/ 435329 w 2037220"/>
              <a:gd name="connsiteY2" fmla="*/ 170539 h 1304685"/>
              <a:gd name="connsiteX3" fmla="*/ 1503573 w 2037220"/>
              <a:gd name="connsiteY3" fmla="*/ 170539 h 1304685"/>
              <a:gd name="connsiteX4" fmla="*/ 1503573 w 2037220"/>
              <a:gd name="connsiteY4" fmla="*/ 0 h 1304685"/>
              <a:gd name="connsiteX5" fmla="*/ 2037220 w 2037220"/>
              <a:gd name="connsiteY5" fmla="*/ 474477 h 1304685"/>
              <a:gd name="connsiteX6" fmla="*/ 1504772 w 2037220"/>
              <a:gd name="connsiteY6" fmla="*/ 960829 h 1304685"/>
              <a:gd name="connsiteX7" fmla="*/ 1504772 w 2037220"/>
              <a:gd name="connsiteY7" fmla="*/ 785363 h 1304685"/>
              <a:gd name="connsiteX8" fmla="*/ 758196 w 2037220"/>
              <a:gd name="connsiteY8" fmla="*/ 785363 h 1304685"/>
              <a:gd name="connsiteX9" fmla="*/ 653638 w 2037220"/>
              <a:gd name="connsiteY9" fmla="*/ 828813 h 1304685"/>
              <a:gd name="connsiteX10" fmla="*/ 610560 w 2037220"/>
              <a:gd name="connsiteY10" fmla="*/ 933543 h 1304685"/>
              <a:gd name="connsiteX11" fmla="*/ 611760 w 2037220"/>
              <a:gd name="connsiteY11" fmla="*/ 1304686 h 1304685"/>
              <a:gd name="connsiteX12" fmla="*/ 305880 w 2037220"/>
              <a:gd name="connsiteY12" fmla="*/ 967335 h 1304685"/>
              <a:gd name="connsiteX13" fmla="*/ 0 w 2037220"/>
              <a:gd name="connsiteY13" fmla="*/ 1304686 h 13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20" h="1304685">
                <a:moveTo>
                  <a:pt x="0" y="1304686"/>
                </a:moveTo>
                <a:lnTo>
                  <a:pt x="0" y="605603"/>
                </a:lnTo>
                <a:cubicBezTo>
                  <a:pt x="139" y="365233"/>
                  <a:pt x="195022" y="170469"/>
                  <a:pt x="435329" y="170539"/>
                </a:cubicBezTo>
                <a:lnTo>
                  <a:pt x="1503573" y="170539"/>
                </a:lnTo>
                <a:lnTo>
                  <a:pt x="1503573" y="0"/>
                </a:lnTo>
                <a:lnTo>
                  <a:pt x="2037220" y="474477"/>
                </a:lnTo>
                <a:lnTo>
                  <a:pt x="1504772" y="960829"/>
                </a:lnTo>
                <a:lnTo>
                  <a:pt x="1504772" y="785363"/>
                </a:lnTo>
                <a:lnTo>
                  <a:pt x="758196" y="785363"/>
                </a:lnTo>
                <a:cubicBezTo>
                  <a:pt x="718957" y="785382"/>
                  <a:pt x="681340" y="801015"/>
                  <a:pt x="653638" y="828813"/>
                </a:cubicBezTo>
                <a:cubicBezTo>
                  <a:pt x="625943" y="856611"/>
                  <a:pt x="610443" y="894293"/>
                  <a:pt x="610560" y="933543"/>
                </a:cubicBezTo>
                <a:lnTo>
                  <a:pt x="611760" y="1304686"/>
                </a:lnTo>
                <a:lnTo>
                  <a:pt x="305880" y="967335"/>
                </a:lnTo>
                <a:lnTo>
                  <a:pt x="0" y="1304686"/>
                </a:lnTo>
                <a:close/>
              </a:path>
            </a:pathLst>
          </a:cu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71000">
                <a:srgbClr val="376FFF">
                  <a:alpha val="100000"/>
                </a:srgbClr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376FFF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vert270" wrap="square" lIns="885346" tIns="103490" rIns="965910" bIns="431794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algn="ctr"/>
            <a:endParaRPr lang="zh-CN" altLang="zh-CN" sz="1600" b="1" dirty="0">
              <a:gradFill>
                <a:gsLst>
                  <a:gs pos="0">
                    <a:srgbClr val="FFFFFF"/>
                  </a:gs>
                  <a:gs pos="100000">
                    <a:srgbClr val="FFFFFF">
                      <a:alpha val="70000"/>
                    </a:srgbClr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图片 5" descr="E:\关系图\SVG\箭头资源 7.svg箭头资源 7"/>
          <p:cNvSpPr/>
          <p:nvPr>
            <p:custDataLst>
              <p:tags r:id="rId3"/>
            </p:custDataLst>
          </p:nvPr>
        </p:nvSpPr>
        <p:spPr>
          <a:xfrm rot="16200000">
            <a:off x="3658440" y="3440043"/>
            <a:ext cx="1952027" cy="1250125"/>
          </a:xfrm>
          <a:custGeom>
            <a:avLst/>
            <a:gdLst>
              <a:gd name="connsiteX0" fmla="*/ 0 w 2037220"/>
              <a:gd name="connsiteY0" fmla="*/ 1304686 h 1304685"/>
              <a:gd name="connsiteX1" fmla="*/ 0 w 2037220"/>
              <a:gd name="connsiteY1" fmla="*/ 605603 h 1304685"/>
              <a:gd name="connsiteX2" fmla="*/ 435329 w 2037220"/>
              <a:gd name="connsiteY2" fmla="*/ 170539 h 1304685"/>
              <a:gd name="connsiteX3" fmla="*/ 1503573 w 2037220"/>
              <a:gd name="connsiteY3" fmla="*/ 170539 h 1304685"/>
              <a:gd name="connsiteX4" fmla="*/ 1503573 w 2037220"/>
              <a:gd name="connsiteY4" fmla="*/ 0 h 1304685"/>
              <a:gd name="connsiteX5" fmla="*/ 2037220 w 2037220"/>
              <a:gd name="connsiteY5" fmla="*/ 474477 h 1304685"/>
              <a:gd name="connsiteX6" fmla="*/ 1504772 w 2037220"/>
              <a:gd name="connsiteY6" fmla="*/ 960829 h 1304685"/>
              <a:gd name="connsiteX7" fmla="*/ 1504772 w 2037220"/>
              <a:gd name="connsiteY7" fmla="*/ 785363 h 1304685"/>
              <a:gd name="connsiteX8" fmla="*/ 758196 w 2037220"/>
              <a:gd name="connsiteY8" fmla="*/ 785363 h 1304685"/>
              <a:gd name="connsiteX9" fmla="*/ 653638 w 2037220"/>
              <a:gd name="connsiteY9" fmla="*/ 828813 h 1304685"/>
              <a:gd name="connsiteX10" fmla="*/ 610560 w 2037220"/>
              <a:gd name="connsiteY10" fmla="*/ 933543 h 1304685"/>
              <a:gd name="connsiteX11" fmla="*/ 611760 w 2037220"/>
              <a:gd name="connsiteY11" fmla="*/ 1304686 h 1304685"/>
              <a:gd name="connsiteX12" fmla="*/ 305880 w 2037220"/>
              <a:gd name="connsiteY12" fmla="*/ 967335 h 1304685"/>
              <a:gd name="connsiteX13" fmla="*/ 0 w 2037220"/>
              <a:gd name="connsiteY13" fmla="*/ 1304686 h 13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20" h="1304685">
                <a:moveTo>
                  <a:pt x="0" y="1304686"/>
                </a:moveTo>
                <a:lnTo>
                  <a:pt x="0" y="605603"/>
                </a:lnTo>
                <a:cubicBezTo>
                  <a:pt x="139" y="365233"/>
                  <a:pt x="195022" y="170469"/>
                  <a:pt x="435329" y="170539"/>
                </a:cubicBezTo>
                <a:lnTo>
                  <a:pt x="1503573" y="170539"/>
                </a:lnTo>
                <a:lnTo>
                  <a:pt x="1503573" y="0"/>
                </a:lnTo>
                <a:lnTo>
                  <a:pt x="2037220" y="474477"/>
                </a:lnTo>
                <a:lnTo>
                  <a:pt x="1504772" y="960829"/>
                </a:lnTo>
                <a:lnTo>
                  <a:pt x="1504772" y="785363"/>
                </a:lnTo>
                <a:lnTo>
                  <a:pt x="758196" y="785363"/>
                </a:lnTo>
                <a:cubicBezTo>
                  <a:pt x="718957" y="785382"/>
                  <a:pt x="681340" y="801015"/>
                  <a:pt x="653638" y="828813"/>
                </a:cubicBezTo>
                <a:cubicBezTo>
                  <a:pt x="625943" y="856611"/>
                  <a:pt x="610443" y="894293"/>
                  <a:pt x="610560" y="933543"/>
                </a:cubicBezTo>
                <a:lnTo>
                  <a:pt x="611760" y="1304686"/>
                </a:lnTo>
                <a:lnTo>
                  <a:pt x="305880" y="967335"/>
                </a:lnTo>
                <a:lnTo>
                  <a:pt x="0" y="1304686"/>
                </a:lnTo>
                <a:close/>
              </a:path>
            </a:pathLst>
          </a:cu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71000">
                <a:srgbClr val="376FFF">
                  <a:alpha val="100000"/>
                </a:srgbClr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376FFF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eaVert" wrap="square" lIns="556155" tIns="416203" rIns="848971" bIns="758929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algn="ctr"/>
            <a:endParaRPr lang="zh-CN" altLang="zh-CN" sz="1600" b="1" dirty="0">
              <a:gradFill>
                <a:gsLst>
                  <a:gs pos="0">
                    <a:srgbClr val="FFFFFF"/>
                  </a:gs>
                  <a:gs pos="100000">
                    <a:srgbClr val="FFFFFF">
                      <a:alpha val="70000"/>
                    </a:srgbClr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图片 3" descr="E:\关系图\SVG\箭头资源 7.svg箭头资源 7"/>
          <p:cNvSpPr/>
          <p:nvPr>
            <p:custDataLst>
              <p:tags r:id="rId4"/>
            </p:custDataLst>
          </p:nvPr>
        </p:nvSpPr>
        <p:spPr>
          <a:xfrm>
            <a:off x="4173186" y="2023581"/>
            <a:ext cx="1952027" cy="1250125"/>
          </a:xfrm>
          <a:custGeom>
            <a:avLst/>
            <a:gdLst>
              <a:gd name="connsiteX0" fmla="*/ 0 w 2037220"/>
              <a:gd name="connsiteY0" fmla="*/ 1304686 h 1304685"/>
              <a:gd name="connsiteX1" fmla="*/ 0 w 2037220"/>
              <a:gd name="connsiteY1" fmla="*/ 605603 h 1304685"/>
              <a:gd name="connsiteX2" fmla="*/ 435329 w 2037220"/>
              <a:gd name="connsiteY2" fmla="*/ 170539 h 1304685"/>
              <a:gd name="connsiteX3" fmla="*/ 1503573 w 2037220"/>
              <a:gd name="connsiteY3" fmla="*/ 170539 h 1304685"/>
              <a:gd name="connsiteX4" fmla="*/ 1503573 w 2037220"/>
              <a:gd name="connsiteY4" fmla="*/ 0 h 1304685"/>
              <a:gd name="connsiteX5" fmla="*/ 2037220 w 2037220"/>
              <a:gd name="connsiteY5" fmla="*/ 474477 h 1304685"/>
              <a:gd name="connsiteX6" fmla="*/ 1504772 w 2037220"/>
              <a:gd name="connsiteY6" fmla="*/ 960829 h 1304685"/>
              <a:gd name="connsiteX7" fmla="*/ 1504772 w 2037220"/>
              <a:gd name="connsiteY7" fmla="*/ 785363 h 1304685"/>
              <a:gd name="connsiteX8" fmla="*/ 758196 w 2037220"/>
              <a:gd name="connsiteY8" fmla="*/ 785363 h 1304685"/>
              <a:gd name="connsiteX9" fmla="*/ 653638 w 2037220"/>
              <a:gd name="connsiteY9" fmla="*/ 828813 h 1304685"/>
              <a:gd name="connsiteX10" fmla="*/ 610560 w 2037220"/>
              <a:gd name="connsiteY10" fmla="*/ 933543 h 1304685"/>
              <a:gd name="connsiteX11" fmla="*/ 611760 w 2037220"/>
              <a:gd name="connsiteY11" fmla="*/ 1304686 h 1304685"/>
              <a:gd name="connsiteX12" fmla="*/ 305880 w 2037220"/>
              <a:gd name="connsiteY12" fmla="*/ 967335 h 1304685"/>
              <a:gd name="connsiteX13" fmla="*/ 0 w 2037220"/>
              <a:gd name="connsiteY13" fmla="*/ 1304686 h 13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20" h="1304685">
                <a:moveTo>
                  <a:pt x="0" y="1304686"/>
                </a:moveTo>
                <a:lnTo>
                  <a:pt x="0" y="605603"/>
                </a:lnTo>
                <a:cubicBezTo>
                  <a:pt x="139" y="365233"/>
                  <a:pt x="195022" y="170469"/>
                  <a:pt x="435329" y="170539"/>
                </a:cubicBezTo>
                <a:lnTo>
                  <a:pt x="1503573" y="170539"/>
                </a:lnTo>
                <a:lnTo>
                  <a:pt x="1503573" y="0"/>
                </a:lnTo>
                <a:lnTo>
                  <a:pt x="2037220" y="474477"/>
                </a:lnTo>
                <a:lnTo>
                  <a:pt x="1504772" y="960829"/>
                </a:lnTo>
                <a:lnTo>
                  <a:pt x="1504772" y="785363"/>
                </a:lnTo>
                <a:lnTo>
                  <a:pt x="758196" y="785363"/>
                </a:lnTo>
                <a:cubicBezTo>
                  <a:pt x="718957" y="785382"/>
                  <a:pt x="681340" y="801015"/>
                  <a:pt x="653638" y="828813"/>
                </a:cubicBezTo>
                <a:cubicBezTo>
                  <a:pt x="625943" y="856611"/>
                  <a:pt x="610443" y="894293"/>
                  <a:pt x="610560" y="933543"/>
                </a:cubicBezTo>
                <a:lnTo>
                  <a:pt x="611760" y="1304686"/>
                </a:lnTo>
                <a:lnTo>
                  <a:pt x="305880" y="967335"/>
                </a:lnTo>
                <a:lnTo>
                  <a:pt x="0" y="1304686"/>
                </a:lnTo>
                <a:close/>
              </a:path>
            </a:pathLst>
          </a:custGeom>
          <a:gradFill>
            <a:gsLst>
              <a:gs pos="0">
                <a:srgbClr val="376FFF">
                  <a:lumMod val="60000"/>
                  <a:lumOff val="40000"/>
                </a:srgbClr>
              </a:gs>
              <a:gs pos="71000">
                <a:srgbClr val="376FFF">
                  <a:alpha val="100000"/>
                </a:srgbClr>
              </a:gs>
            </a:gsLst>
            <a:lin ang="2700000" scaled="0"/>
          </a:gradFill>
          <a:ln>
            <a:noFill/>
          </a:ln>
          <a:effectLst>
            <a:outerShdw blurRad="50800" dist="38100" dir="8100000" algn="tr" rotWithShape="0">
              <a:srgbClr val="376FFF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751479" tIns="299374" rIns="653647" bIns="629552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algn="ctr"/>
            <a:endParaRPr lang="en-US" altLang="zh-CN" sz="1600" b="1" dirty="0">
              <a:gradFill>
                <a:gsLst>
                  <a:gs pos="0">
                    <a:srgbClr val="FFFFFF"/>
                  </a:gs>
                  <a:gs pos="100000">
                    <a:srgbClr val="FFFFFF">
                      <a:alpha val="70000"/>
                    </a:srgbClr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7889240" y="1705610"/>
            <a:ext cx="2240915" cy="6902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02 </a:t>
            </a:r>
            <a:r>
              <a:rPr lang="zh-CN" altLang="en-US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人工智能的工作原理</a:t>
            </a:r>
            <a:endParaRPr lang="zh-CN" altLang="en-US" sz="1600" b="1" kern="0" dirty="0">
              <a:solidFill>
                <a:srgbClr val="376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7889240" y="2401570"/>
            <a:ext cx="2947035" cy="10350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数据驱动：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粮食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算法核心：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大脑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硬件支持：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加速器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矩形 22"/>
          <p:cNvSpPr/>
          <p:nvPr>
            <p:custDataLst>
              <p:tags r:id="rId7"/>
            </p:custDataLst>
          </p:nvPr>
        </p:nvSpPr>
        <p:spPr>
          <a:xfrm>
            <a:off x="7873365" y="3413125"/>
            <a:ext cx="2208530" cy="3333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04 </a:t>
            </a:r>
            <a:r>
              <a:rPr lang="zh-CN" altLang="en-US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人工智能的发展趋势</a:t>
            </a:r>
            <a:endParaRPr lang="zh-CN" altLang="en-US" sz="1600" b="1" kern="0" dirty="0">
              <a:solidFill>
                <a:srgbClr val="376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矩形 26"/>
          <p:cNvSpPr/>
          <p:nvPr>
            <p:custDataLst>
              <p:tags r:id="rId8"/>
            </p:custDataLst>
          </p:nvPr>
        </p:nvSpPr>
        <p:spPr>
          <a:xfrm>
            <a:off x="7873365" y="3756660"/>
            <a:ext cx="3270250" cy="17418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技术突破与创新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应用场景的扩展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硬件与算力的提升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伦理与治理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未来展望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7402206" y="2203348"/>
            <a:ext cx="209913" cy="209913"/>
          </a:xfrm>
          <a:prstGeom prst="ellipse">
            <a:avLst/>
          </a:prstGeom>
          <a:solidFill>
            <a:srgbClr val="376FFF">
              <a:alpha val="20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7470960" y="2272102"/>
            <a:ext cx="72405" cy="72405"/>
          </a:xfrm>
          <a:prstGeom prst="ellipse">
            <a:avLst/>
          </a:prstGeom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>
            <a:off x="7612120" y="2308608"/>
            <a:ext cx="211739" cy="0"/>
          </a:xfrm>
          <a:prstGeom prst="line">
            <a:avLst/>
          </a:prstGeom>
          <a:ln>
            <a:solidFill>
              <a:srgbClr val="376FFF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29" name="椭圆 28"/>
          <p:cNvSpPr/>
          <p:nvPr>
            <p:custDataLst>
              <p:tags r:id="rId12"/>
            </p:custDataLst>
          </p:nvPr>
        </p:nvSpPr>
        <p:spPr>
          <a:xfrm>
            <a:off x="7386331" y="3536113"/>
            <a:ext cx="209913" cy="209913"/>
          </a:xfrm>
          <a:prstGeom prst="ellipse">
            <a:avLst/>
          </a:prstGeom>
          <a:solidFill>
            <a:srgbClr val="376FFF">
              <a:alpha val="20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椭圆 29"/>
          <p:cNvSpPr/>
          <p:nvPr>
            <p:custDataLst>
              <p:tags r:id="rId13"/>
            </p:custDataLst>
          </p:nvPr>
        </p:nvSpPr>
        <p:spPr>
          <a:xfrm>
            <a:off x="7455085" y="3604867"/>
            <a:ext cx="72405" cy="72405"/>
          </a:xfrm>
          <a:prstGeom prst="ellipse">
            <a:avLst/>
          </a:prstGeom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14"/>
            </p:custDataLst>
          </p:nvPr>
        </p:nvCxnSpPr>
        <p:spPr>
          <a:xfrm>
            <a:off x="7596245" y="3641373"/>
            <a:ext cx="211739" cy="0"/>
          </a:xfrm>
          <a:prstGeom prst="line">
            <a:avLst/>
          </a:prstGeom>
          <a:ln>
            <a:solidFill>
              <a:srgbClr val="376FFF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32" name="矩形 31"/>
          <p:cNvSpPr/>
          <p:nvPr>
            <p:custDataLst>
              <p:tags r:id="rId15"/>
            </p:custDataLst>
          </p:nvPr>
        </p:nvSpPr>
        <p:spPr>
          <a:xfrm>
            <a:off x="1698625" y="1699260"/>
            <a:ext cx="1811655" cy="6902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 </a:t>
            </a:r>
            <a:r>
              <a:rPr lang="zh-CN" altLang="en-US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人工智能的发展</a:t>
            </a:r>
            <a:endParaRPr lang="zh-CN" altLang="en-US" sz="1600" b="1" kern="0" dirty="0">
              <a:solidFill>
                <a:srgbClr val="376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矩形 32"/>
          <p:cNvSpPr/>
          <p:nvPr>
            <p:custDataLst>
              <p:tags r:id="rId16"/>
            </p:custDataLst>
          </p:nvPr>
        </p:nvSpPr>
        <p:spPr>
          <a:xfrm>
            <a:off x="1057910" y="2395855"/>
            <a:ext cx="2477770" cy="10350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的诞生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第一次浪潮：运算智能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第二次浪潮：感知智能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第三次浪潮：认知智能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矩形 33"/>
          <p:cNvSpPr/>
          <p:nvPr>
            <p:custDataLst>
              <p:tags r:id="rId17"/>
            </p:custDataLst>
          </p:nvPr>
        </p:nvSpPr>
        <p:spPr>
          <a:xfrm>
            <a:off x="1310005" y="3594100"/>
            <a:ext cx="2200275" cy="3327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03 </a:t>
            </a:r>
            <a:r>
              <a:rPr lang="zh-CN" altLang="en-US" sz="1600" b="1" kern="0" dirty="0">
                <a:solidFill>
                  <a:srgbClr val="376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人工智能的应用场景</a:t>
            </a:r>
            <a:endParaRPr lang="zh-CN" altLang="en-US" sz="1600" b="1" kern="0" dirty="0">
              <a:solidFill>
                <a:srgbClr val="376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矩形 34"/>
          <p:cNvSpPr/>
          <p:nvPr>
            <p:custDataLst>
              <p:tags r:id="rId18"/>
            </p:custDataLst>
          </p:nvPr>
        </p:nvSpPr>
        <p:spPr>
          <a:xfrm>
            <a:off x="901700" y="3937000"/>
            <a:ext cx="2608580" cy="10350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医疗健康、金融科技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智能教育、交通出行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零售电商、智能制造</a:t>
            </a: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>
            <p:custDataLst>
              <p:tags r:id="rId19"/>
            </p:custDataLst>
          </p:nvPr>
        </p:nvSpPr>
        <p:spPr>
          <a:xfrm>
            <a:off x="3778194" y="2197263"/>
            <a:ext cx="209913" cy="209913"/>
          </a:xfrm>
          <a:prstGeom prst="ellipse">
            <a:avLst/>
          </a:prstGeom>
          <a:solidFill>
            <a:srgbClr val="376FFF">
              <a:alpha val="20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椭圆 36"/>
          <p:cNvSpPr/>
          <p:nvPr>
            <p:custDataLst>
              <p:tags r:id="rId20"/>
            </p:custDataLst>
          </p:nvPr>
        </p:nvSpPr>
        <p:spPr>
          <a:xfrm>
            <a:off x="3846948" y="2266018"/>
            <a:ext cx="72405" cy="72405"/>
          </a:xfrm>
          <a:prstGeom prst="ellipse">
            <a:avLst/>
          </a:prstGeom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21"/>
            </p:custDataLst>
          </p:nvPr>
        </p:nvCxnSpPr>
        <p:spPr>
          <a:xfrm>
            <a:off x="3566456" y="2302525"/>
            <a:ext cx="211739" cy="0"/>
          </a:xfrm>
          <a:prstGeom prst="line">
            <a:avLst/>
          </a:prstGeom>
          <a:ln>
            <a:solidFill>
              <a:srgbClr val="376FFF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0" name="椭圆 39"/>
          <p:cNvSpPr/>
          <p:nvPr>
            <p:custDataLst>
              <p:tags r:id="rId22"/>
            </p:custDataLst>
          </p:nvPr>
        </p:nvSpPr>
        <p:spPr>
          <a:xfrm>
            <a:off x="3769676" y="3722537"/>
            <a:ext cx="209913" cy="209913"/>
          </a:xfrm>
          <a:prstGeom prst="ellipse">
            <a:avLst/>
          </a:prstGeom>
          <a:solidFill>
            <a:srgbClr val="376FFF">
              <a:alpha val="20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椭圆 40"/>
          <p:cNvSpPr/>
          <p:nvPr>
            <p:custDataLst>
              <p:tags r:id="rId23"/>
            </p:custDataLst>
          </p:nvPr>
        </p:nvSpPr>
        <p:spPr>
          <a:xfrm>
            <a:off x="3838431" y="3791291"/>
            <a:ext cx="72405" cy="72405"/>
          </a:xfrm>
          <a:prstGeom prst="ellipse">
            <a:avLst/>
          </a:prstGeom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24"/>
            </p:custDataLst>
          </p:nvPr>
        </p:nvCxnSpPr>
        <p:spPr>
          <a:xfrm>
            <a:off x="3557937" y="3827798"/>
            <a:ext cx="211739" cy="0"/>
          </a:xfrm>
          <a:prstGeom prst="line">
            <a:avLst/>
          </a:prstGeom>
          <a:ln>
            <a:solidFill>
              <a:srgbClr val="376FFF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3" name="任意多边形: 形状 37"/>
          <p:cNvSpPr/>
          <p:nvPr>
            <p:custDataLst>
              <p:tags r:id="rId25"/>
            </p:custDataLst>
          </p:nvPr>
        </p:nvSpPr>
        <p:spPr>
          <a:xfrm>
            <a:off x="5077335" y="3953570"/>
            <a:ext cx="1952027" cy="1250126"/>
          </a:xfrm>
          <a:custGeom>
            <a:avLst/>
            <a:gdLst>
              <a:gd name="connsiteX0" fmla="*/ 1425460 w 2037220"/>
              <a:gd name="connsiteY0" fmla="*/ 0 h 1304686"/>
              <a:gd name="connsiteX1" fmla="*/ 1731340 w 2037220"/>
              <a:gd name="connsiteY1" fmla="*/ 337351 h 1304686"/>
              <a:gd name="connsiteX2" fmla="*/ 2037220 w 2037220"/>
              <a:gd name="connsiteY2" fmla="*/ 0 h 1304686"/>
              <a:gd name="connsiteX3" fmla="*/ 2037220 w 2037220"/>
              <a:gd name="connsiteY3" fmla="*/ 699083 h 1304686"/>
              <a:gd name="connsiteX4" fmla="*/ 1601891 w 2037220"/>
              <a:gd name="connsiteY4" fmla="*/ 1134147 h 1304686"/>
              <a:gd name="connsiteX5" fmla="*/ 533647 w 2037220"/>
              <a:gd name="connsiteY5" fmla="*/ 1134147 h 1304686"/>
              <a:gd name="connsiteX6" fmla="*/ 533647 w 2037220"/>
              <a:gd name="connsiteY6" fmla="*/ 1304686 h 1304686"/>
              <a:gd name="connsiteX7" fmla="*/ 0 w 2037220"/>
              <a:gd name="connsiteY7" fmla="*/ 830209 h 1304686"/>
              <a:gd name="connsiteX8" fmla="*/ 532448 w 2037220"/>
              <a:gd name="connsiteY8" fmla="*/ 343857 h 1304686"/>
              <a:gd name="connsiteX9" fmla="*/ 532448 w 2037220"/>
              <a:gd name="connsiteY9" fmla="*/ 519323 h 1304686"/>
              <a:gd name="connsiteX10" fmla="*/ 1279024 w 2037220"/>
              <a:gd name="connsiteY10" fmla="*/ 519323 h 1304686"/>
              <a:gd name="connsiteX11" fmla="*/ 1383582 w 2037220"/>
              <a:gd name="connsiteY11" fmla="*/ 475873 h 1304686"/>
              <a:gd name="connsiteX12" fmla="*/ 1426660 w 2037220"/>
              <a:gd name="connsiteY12" fmla="*/ 371143 h 1304686"/>
              <a:gd name="connsiteX13" fmla="*/ 1425460 w 2037220"/>
              <a:gd name="connsiteY13" fmla="*/ 0 h 130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20" h="1304686">
                <a:moveTo>
                  <a:pt x="1425460" y="0"/>
                </a:moveTo>
                <a:lnTo>
                  <a:pt x="1731340" y="337351"/>
                </a:lnTo>
                <a:lnTo>
                  <a:pt x="2037220" y="0"/>
                </a:lnTo>
                <a:lnTo>
                  <a:pt x="2037220" y="699083"/>
                </a:lnTo>
                <a:cubicBezTo>
                  <a:pt x="2037081" y="939453"/>
                  <a:pt x="1842198" y="1134217"/>
                  <a:pt x="1601891" y="1134147"/>
                </a:cubicBezTo>
                <a:lnTo>
                  <a:pt x="533647" y="1134147"/>
                </a:lnTo>
                <a:lnTo>
                  <a:pt x="533647" y="1304686"/>
                </a:lnTo>
                <a:lnTo>
                  <a:pt x="0" y="830209"/>
                </a:lnTo>
                <a:lnTo>
                  <a:pt x="532448" y="343857"/>
                </a:lnTo>
                <a:lnTo>
                  <a:pt x="532448" y="519323"/>
                </a:lnTo>
                <a:lnTo>
                  <a:pt x="1279024" y="519323"/>
                </a:lnTo>
                <a:cubicBezTo>
                  <a:pt x="1318263" y="519304"/>
                  <a:pt x="1355880" y="503671"/>
                  <a:pt x="1383582" y="475873"/>
                </a:cubicBezTo>
                <a:cubicBezTo>
                  <a:pt x="1411277" y="448075"/>
                  <a:pt x="1426777" y="410393"/>
                  <a:pt x="1426660" y="371143"/>
                </a:cubicBezTo>
                <a:lnTo>
                  <a:pt x="1425460" y="0"/>
                </a:lnTo>
                <a:close/>
              </a:path>
            </a:pathLst>
          </a:custGeom>
          <a:gradFill flip="none" rotWithShape="1">
            <a:gsLst>
              <a:gs pos="0">
                <a:srgbClr val="376FFF">
                  <a:lumMod val="60000"/>
                  <a:lumOff val="40000"/>
                </a:srgbClr>
              </a:gs>
              <a:gs pos="71000">
                <a:srgbClr val="376FFF">
                  <a:alpha val="10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8100000" algn="tr" rotWithShape="0">
              <a:srgbClr val="376FFF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862420" tIns="758929" rIns="793426" bIns="4317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 dirty="0">
              <a:gradFill>
                <a:gsLst>
                  <a:gs pos="0">
                    <a:srgbClr val="FFFFFF"/>
                  </a:gs>
                  <a:gs pos="100000">
                    <a:srgbClr val="FFFFFF">
                      <a:alpha val="70000"/>
                    </a:srgbClr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>
                <a:sym typeface="+mn-ea"/>
              </a:rPr>
              <a:t>人工智能的发展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83310" y="1431290"/>
            <a:ext cx="1006284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的发展历程可谓跌宕起伏，共经历了三次发展浪潮和两次重大瓶颈期。这一螺旋式上升的过程，既反映了技术突破的阶段性特征，也展现了人类对智能本质认识的不断深化。从最初的逻辑推理到如今的深度学习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技术正在重塑人类社会的方方面面。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助学-1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6270" y="2032000"/>
            <a:ext cx="8019415" cy="407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 lang="zh-CN" altLang="en-US">
                <a:sym typeface="+mn-ea"/>
              </a:rPr>
              <a:t>人工智能的发展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49960" y="1842770"/>
            <a:ext cx="4632960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人工智能的萌芽可以追溯到计算机科学诞生之初。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1950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年，英国数学家艾伦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图灵（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Alan Turing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）发表了划时代的论文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计算机器与智能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，提出了著名的“图灵测试”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如果一台机器能够与人类对话而不被辨别出来，就可以认为它具有智能。这一思想实验为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研究奠定了理论基础。图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1-2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为图灵测试的实验场景。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5" name="图片 2" descr="IMG_256"/>
          <p:cNvPicPr>
            <a:picLocks noChangeAspect="1"/>
          </p:cNvPicPr>
          <p:nvPr/>
        </p:nvPicPr>
        <p:blipFill>
          <a:blip r:embed="rId1"/>
          <a:srcRect b="6536"/>
          <a:stretch>
            <a:fillRect/>
          </a:stretch>
        </p:blipFill>
        <p:spPr>
          <a:xfrm>
            <a:off x="1054100" y="3893185"/>
            <a:ext cx="4012565" cy="250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393180" y="1842770"/>
            <a:ext cx="4738370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1956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年夏天，约翰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麦卡锡（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John McCarthy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）、马文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明斯基（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Marvin Minsky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）等科学家在达特茅斯学院召开了一次为期两个月的研讨会，首次正式提出“人工智能”这一术语。这次会议聚集了当时最杰出的计算机科学家，确立了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作为一个独立研究领域的地位，因此被称为“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的诞生时刻”。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2" name="图片 9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48" y="3892868"/>
            <a:ext cx="5269865" cy="23310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4100" y="143383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的诞生（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1950-1956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 lang="zh-CN" altLang="en-US">
                <a:sym typeface="+mn-ea"/>
              </a:rPr>
              <a:t>人工智能的发展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8805" y="2006600"/>
            <a:ext cx="5050790" cy="32918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第一次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浪潮以“运算智能”为特征，专注于开发能够解决特定问题的程序。这一时期诞生了许多开创性成果。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1956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年，艾伦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纽厄尔（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Allen Newell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）和赫伯特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西蒙（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Herbert Simon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）开发了“逻辑理论家”（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Logic Theorist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），这是第一个能够模拟人类问题解决能力的程序。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1959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年，亚瑟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塞缪尔（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Arthur Samuel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）创造了第一个跳棋程序，引入了机器学习的概念，该程序通过自我对弈不断提高水平，如图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1-4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所示。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1966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年，约瑟夫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魏泽鲍姆（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Joseph Weizenbaum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）开发了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ELIZA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，这是最早的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聊天机器人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之一，能够模拟心理咨询师的对话。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8" name="图片 98" descr="smu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6375" y="2163445"/>
            <a:ext cx="4481830" cy="2530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56375" y="4832350"/>
            <a:ext cx="448119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</a:rPr>
              <a:t>第一个人工智能跳棋程序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805" y="138557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）第一次浪潮：运算智能（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1956-1974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 lang="zh-CN" altLang="en-US">
                <a:sym typeface="+mn-ea"/>
              </a:rPr>
              <a:t>人工智能的发展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87425" y="1863725"/>
            <a:ext cx="1056068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到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70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年代中期，早期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的局限性逐渐显现：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66800" indent="-266700" defTabSz="266700"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"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计算机处理能力严重不足，无法支持复杂计算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endParaRPr lang="en-US" altLang="zh-CN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66800" indent="-266700" defTabSz="266700"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"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内存和存储空间极其有限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endParaRPr lang="en-US" altLang="zh-CN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66800" indent="-266700" defTabSz="266700"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"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算法效率低下，难以处理现实世界问题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endParaRPr lang="en-US" altLang="zh-CN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66800" indent="-266700" defTabSz="266700"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"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对自然语言理解和常识推理等挑战束手无策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;</a:t>
            </a:r>
            <a:endParaRPr lang="en-US" altLang="zh-CN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这些问题导致政府和投资者对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失去信心，研究经费大幅削减，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发展进入第一个“寒冬期”。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8060" y="4029710"/>
            <a:ext cx="9153525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  <a:buFont typeface="微软雅黑" panose="020B0503020204020204" pitchFamily="34" charset="-122"/>
              <a:buNone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在人工智能的第二次发展浪潮中，专家系统在特定领域展现出显著的实用价值，其中最著名的案例是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1980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年卡内基梅隆大学为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DEC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公司开发的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XCON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专家系统，该系统成功应用于计算机配置领域，每年为公司节省数千万美元成本。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  <a:buFont typeface="微软雅黑" panose="020B0503020204020204" pitchFamily="34" charset="-122"/>
              <a:buNone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与此同时，日本通产省于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1981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启动了雄心勃勃的“第五代计算机”项目，投入巨资研发具备推理和知识处理能力的智能计算机。这一时期，神经网络研究取得初步进展，机器学习算法也开始在商业领域得到应用，为人工智能技术的商业化奠定了基础。这些突破性进展共同推动了人工智能从理论研究向实际应用的转变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9" name="图片 99" descr="xcon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7785" y="3934143"/>
            <a:ext cx="1259840" cy="1716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79305" y="5749290"/>
            <a:ext cx="233680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XCON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专家系统成功应用于计算机配置领域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120" y="141668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）第一次瓶颈：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寒冬（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1974-1980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3120" y="36417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）第二次浪潮：感知智能（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1980-1987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 lang="zh-CN" altLang="en-US">
                <a:sym typeface="+mn-ea"/>
              </a:rPr>
              <a:t>人工智能的发展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54735" y="2106930"/>
            <a:ext cx="1004316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微软雅黑" panose="020B0503020204020204" pitchFamily="34" charset="-122"/>
              <a:buNone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到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年代末，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发展再次遭遇挫折：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66800" indent="-266700" defTabSz="266700"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"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专家系统维护成本高昂，难以扩展；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66800" indent="-266700" defTabSz="266700"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"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日本第五代计算机计划未能实现预期目标；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66800" indent="-266700" defTabSz="266700"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"/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神经网络训练效率低下，应用受限；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这些问题导致政府和投资者对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失去信心，政府和企业再次削减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研发投入，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发展进入第二个“寒冬期”。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6790" y="15081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）第二次瓶颈：预期落空（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1987-1993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6790" y="854075"/>
            <a:ext cx="7593965" cy="481330"/>
          </a:xfrm>
        </p:spPr>
        <p:txBody>
          <a:bodyPr/>
          <a:p>
            <a:r>
              <a:rPr lang="en-US" altLang="zh-CN">
                <a:sym typeface="+mn-ea"/>
              </a:rPr>
              <a:t>1. </a:t>
            </a:r>
            <a:r>
              <a:rPr lang="zh-CN" altLang="en-US">
                <a:sym typeface="+mn-ea"/>
              </a:rPr>
              <a:t>人工智能的发展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26745" y="1855470"/>
            <a:ext cx="5080000" cy="1814830"/>
          </a:xfrm>
          <a:prstGeom prst="rect">
            <a:avLst/>
          </a:prstGeom>
        </p:spPr>
        <p:txBody>
          <a:bodyPr>
            <a:spAutoFit/>
          </a:bodyPr>
          <a:p>
            <a:pPr marL="0" indent="457200" algn="just" defTabSz="266700">
              <a:spcBef>
                <a:spcPct val="0"/>
              </a:spcBef>
              <a:spcAft>
                <a:spcPct val="0"/>
              </a:spcAft>
              <a:buFont typeface="微软雅黑" panose="020B0503020204020204" pitchFamily="34" charset="-122"/>
              <a:buNone/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90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年代至今，人工智能迎来了前所未有的快速发展期，一系列里程碑式的事件标志着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技术取得了突破性进展。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endParaRPr lang="en-US" altLang="zh-CN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457200" algn="just" defTabSz="266700">
              <a:spcBef>
                <a:spcPct val="0"/>
              </a:spcBef>
              <a:spcAft>
                <a:spcPct val="0"/>
              </a:spcAft>
              <a:buFont typeface="微软雅黑" panose="020B0503020204020204" pitchFamily="34" charset="-122"/>
              <a:buNone/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1997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IBM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研发的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深蓝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超级计算机战胜了国际象棋世界冠军加里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卡斯帕罗夫。这是人工智能首次在智力竞技领域战胜人类顶尖选手，展示了计算机在特定领域的强大计算和决策能力。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3" name="图片 17" descr="6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940" y="3745865"/>
            <a:ext cx="3229610" cy="22377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160135" y="1864995"/>
            <a:ext cx="552196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2006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年，杰弗里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辛顿（</a:t>
            </a:r>
            <a:r>
              <a:rPr lang="en-US" altLang="zh-CN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Geoffrey Hinton</a:t>
            </a:r>
            <a:r>
              <a:rPr lang="zh-CN" altLang="en-US"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）教授提出了深度学习的新方法，通过改进神经网络训练算法，为后来的人工智能革命奠定了理论基础。</a:t>
            </a:r>
            <a:endParaRPr lang="zh-CN" altLang="en-US" sz="16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4" name="图片 94" descr="c931049b7071c012e6b4498b2b0e9bf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60" y="3178810"/>
            <a:ext cx="5173345" cy="16376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37870" y="6022022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1997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IBM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的“深蓝”超级计算机击败国际象棋世界冠军加里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卡斯帕罗夫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28105" y="507396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早期深度学习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LeNet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网络结构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6765" y="13696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）第三次浪潮：认知智能（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1993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至今）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9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1127_2*l_h_d*1_1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127_2*l_h_f*1_3_1"/>
  <p:tag name="KSO_WM_TEMPLATE_CATEGORY" val="diagram"/>
  <p:tag name="KSO_WM_TEMPLATE_INDEX" val="20231127"/>
  <p:tag name="KSO_WM_UNIT_LAYERLEVEL" val="1_1_1"/>
  <p:tag name="KSO_WM_TAG_VERSION" val="3.0"/>
  <p:tag name="KSO_WM_UNIT_VALUE" val="12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127_2*l_h_a*1_3_1"/>
  <p:tag name="KSO_WM_TEMPLATE_CATEGORY" val="diagram"/>
  <p:tag name="KSO_WM_TEMPLATE_INDEX" val="20231127"/>
  <p:tag name="KSO_WM_UNIT_LAYERLEVEL" val="1_1_1"/>
  <p:tag name="KSO_WM_TAG_VERSION" val="3.0"/>
  <p:tag name="KSO_WM_UNIT_VALUE" val="9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9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1127_2*l_h_d*1_3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127_2*l_h_f*1_2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2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127_2*l_h_a*1_2_1"/>
  <p:tag name="KSO_WM_TEMPLATE_CATEGORY" val="diagram"/>
  <p:tag name="KSO_WM_TEMPLATE_INDEX" val="20231127"/>
  <p:tag name="KSO_WM_UNIT_LAYERLEVEL" val="1_1_1"/>
  <p:tag name="KSO_WM_TAG_VERSION" val="3.0"/>
  <p:tag name="KSO_WM_UNIT_VALUE" val="9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9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1127_2*l_h_d*1_2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4_2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4_2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8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2_2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2_2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6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3_2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3_2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7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5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5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9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9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1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1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1_2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1_2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90_3*n_h_h_f*1_2_3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090_3*n_h_h_a*1_2_3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此处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3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3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15000000596046448,&quot;colorType&quot;:1,&quot;foreColorIndex&quot;:7,&quot;pos&quot;:1,&quot;transparency&quot;:0},{&quot;brightness&quot;:0.25,&quot;colorType&quot;:1,&quot;foreColorIndex&quot;:7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4_3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4_3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20000000298023224,&quot;colorType&quot;:1,&quot;foreColorIndex&quot;:8,&quot;pos&quot;:1,&quot;transparency&quot;:0},{&quot;brightness&quot;:0,&quot;colorType&quot;:1,&quot;foreColorIndex&quot;:8,&quot;pos&quot;:0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3_3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3_3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,&quot;colorType&quot;:1,&quot;foreColorIndex&quot;:7,&quot;pos&quot;:0,&quot;transparency&quot;:0},{&quot;brightness&quot;:0.20000000298023224,&quot;colorType&quot;:1,&quot;foreColorIndex&quot;:7,&quot;pos&quot;:1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2_3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2_3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20000000298023224,&quot;colorType&quot;:1,&quot;foreColorIndex&quot;:6,&quot;pos&quot;:1,&quot;transparency&quot;:0},{&quot;brightness&quot;:0,&quot;colorType&quot;:1,&quot;foreColorIndex&quot;:6,&quot;pos&quot;:0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1_3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1_3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5_3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5_3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20000000298023224,&quot;colorType&quot;:1,&quot;foreColorIndex&quot;:9,&quot;pos&quot;:1,&quot;transparency&quot;:0},{&quot;brightness&quot;:0,&quot;colorType&quot;:1,&quot;foreColorIndex&quot;:9,&quot;pos&quot;:0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4_1"/>
  <p:tag name="KSO_WM_UNIT_ID" val="diagram20231090_3*n_h_h_f*1_2_4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1090_3*n_h_h_a*1_2_4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此处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90_3*n_h_h_f*1_2_1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90_3*n_h_h_a*1_2_1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20000000298023224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此处添加项标题"/>
  <p:tag name="KSO_WM_UNIT_TEXT_FILL_FORE_SCHEMECOLOR_INDEX" val="3"/>
  <p:tag name="KSO_WM_UNIT_TEXT_FILL_TYPE" val="3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a*1_1_1"/>
  <p:tag name="KSO_WM_TEMPLATE_CATEGORY" val="diagram"/>
  <p:tag name="KSO_WM_TEMPLATE_INDEX" val="20231090"/>
  <p:tag name="KSO_WM_UNIT_LAYERLEVEL" val="1_1_1"/>
  <p:tag name="KSO_WM_TAG_VERSION" val="3.0"/>
  <p:tag name="KSO_WM_DIAGRAM_GROUP_CODE" val="n1-1"/>
  <p:tag name="KSO_WM_UNIT_TYPE" val="n_h_a"/>
  <p:tag name="KSO_WM_UNIT_INDEX" val="1_1_1"/>
  <p:tag name="KSO_WM_UNIT_ISCONTENTSTITLE" val="0"/>
  <p:tag name="KSO_WM_UNIT_ISNUMDGMTITLE" val="0"/>
  <p:tag name="KSO_WM_UNIT_NOCLEAR" val="0"/>
  <p:tag name="KSO_WM_UNIT_VALUE" val="42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UNIT_TEXT_FILL_TYPE" val="1"/>
  <p:tag name="KSO_WM_UNIT_TEXT_TYPE" val="1"/>
  <p:tag name="KSO_WM_BEAUTIFY_FLAG" val="#wm#"/>
  <p:tag name="KSO_WM_UNIT_PRESET_TEXT" val="单击此处&#10;添加标题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4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4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15000000596046448,&quot;colorType&quot;:1,&quot;foreColorIndex&quot;:8,&quot;pos&quot;:1,&quot;transparency&quot;:0},{&quot;brightness&quot;:0.25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5_1"/>
  <p:tag name="KSO_WM_UNIT_ID" val="diagram20231090_3*n_h_h_f*1_2_5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5_1"/>
  <p:tag name="KSO_WM_UNIT_ID" val="diagram20231090_3*n_h_h_a*1_2_5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此处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5_2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5_2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,&quot;colorType&quot;:1,&quot;foreColorIndex&quot;:9,&quot;pos&quot;:1,&quot;transparency&quot;:0},{&quot;brightness&quot;:0.15000000596046448,&quot;colorType&quot;:1,&quot;foreColorIndex&quot;:9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90_3*n_h_h_f*1_2_2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90_3*n_h_h_a*1_2_2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此处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0_3*n_h_h_i*1_2_2_1"/>
  <p:tag name="KSO_WM_TEMPLATE_CATEGORY" val="diagram"/>
  <p:tag name="KSO_WM_TEMPLATE_INDEX" val="20231090"/>
  <p:tag name="KSO_WM_UNIT_LAYERLEVEL" val="1_1_1_1"/>
  <p:tag name="KSO_WM_TAG_VERSION" val="3.0"/>
  <p:tag name="KSO_WM_DIAGRAM_GROUP_CODE" val="n1-1"/>
  <p:tag name="KSO_WM_UNIT_TYPE" val="n_h_h_i"/>
  <p:tag name="KSO_WM_UNIT_INDEX" val="1_2_2_1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418.3750030517578,&quot;left&quot;:52.275,&quot;top&quot;:84.7249969482422,&quot;width&quot;:850.75}"/>
  <p:tag name="KSO_WM_DIAGRAM_COLOR_MATCH_VALUE" val="{&quot;shape&quot;:{&quot;fill&quot;:{&quot;gradient&quot;:[{&quot;brightness&quot;:0.15000000596046448,&quot;colorType&quot;:1,&quot;foreColorIndex&quot;:6,&quot;pos&quot;:1,&quot;transparency&quot;:0},{&quot;brightness&quot;:0.25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]}"/>
</p:tagLst>
</file>

<file path=ppt/tags/tag133.xml><?xml version="1.0" encoding="utf-8"?>
<p:tagLst xmlns:p="http://schemas.openxmlformats.org/presentationml/2006/main">
  <p:tag name="COMMONDATA" val="eyJoZGlkIjoiMmExNzZmNWNlYjI2M2M4YjQzZTk4ZjMwMDRkNzMzMjgifQ=="/>
  <p:tag name="commondata" val="eyJoZGlkIjoiOTg1ODBjOTFhYTQyYTk5MzY2N2U5MjE2NGFjNmYxM2M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UNIT_HIGHLIGHT" val="0"/>
  <p:tag name="KSO_WM_DIAGRAM_GROUP_CODE" val="q1-1"/>
  <p:tag name="KSO_WM_UNIT_LAYERLEVEL" val="1_1_1"/>
  <p:tag name="KSO_WM_DIAGRAM_MAX_ITEMCNT" val="4"/>
  <p:tag name="KSO_WM_DIAGRAM_MIN_ITEMCNT" val="4"/>
  <p:tag name="KSO_WM_TAG_VERSION" val="3.0"/>
  <p:tag name="KSO_WM_UNIT_DIAGRAM_ISREFERUNIT" val="0"/>
  <p:tag name="KSO_WM_DIAGRAM_COLOR_TEXT_CAN_REMOVE" val="n"/>
  <p:tag name="KSO_WM_UNIT_ISCONTENTSTITLE" val="0"/>
  <p:tag name="KSO_WM_UNIT_ISNUMDGMTITLE" val="0"/>
  <p:tag name="KSO_WM_UNIT_NOCLEAR" val="0"/>
  <p:tag name="KSO_WM_UNIT_COMPATIBLE" val="0"/>
  <p:tag name="KSO_WM_UNIT_DIAGRAM_ISNUMVISUAL" val="0"/>
  <p:tag name="KSO_WM_UNIT_TYPE" val="q_h_i"/>
  <p:tag name="KSO_WM_UNIT_INDEX" val="1_2_4"/>
  <p:tag name="KSO_WM_UNIT_ID" val="diagram20230950_1*q_h_i*1_2_4"/>
  <p:tag name="KSO_WM_TEMPLATE_CATEGORY" val="diagram"/>
  <p:tag name="KSO_WM_TEMPLATE_INDEX" val="20230950"/>
  <p:tag name="KSO_WM_BEAUTIFY_FLAG" val="#wm#"/>
  <p:tag name="KSO_WM_DIAGRAM_VERSION" val="3"/>
  <p:tag name="KSO_WM_DIAGRAM_COLOR_TRICK" val="1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2,&quot;pos&quot;:0,&quot;rgb&quot;:&quot;#ffffff&quot;,&quot;transparency&quot;:0},{&quot;brightness&quot;:0,&quot;colorType&quot;:2,&quot;pos&quot;:1,&quot;rgb&quot;:&quot;#ffffff&quot;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DIAGRAM_COLOR_TRICK" val="1"/>
  <p:tag name="KSO_WM_UNIT_HIGHLIGHT" val="0"/>
  <p:tag name="KSO_WM_UNIT_DIAGRAM_ISNUMVISUAL" val="0"/>
  <p:tag name="KSO_WM_DIAGRAM_GROUP_CODE" val="q1-1"/>
  <p:tag name="KSO_WM_TEMPLATE_CATEGORY" val="diagram"/>
  <p:tag name="KSO_WM_UNIT_LAYERLEVEL" val="1_1_1"/>
  <p:tag name="KSO_WM_BEAUTIFY_FLAG" val="#wm#"/>
  <p:tag name="KSO_WM_DIAGRAM_MAX_ITEMCNT" val="4"/>
  <p:tag name="KSO_WM_DIAGRAM_VIRTUALLY_FRAME" val="{&quot;height&quot;:476.2499999999999,&quot;left&quot;:-0.002125984251972568,&quot;top&quot;:133.8,&quot;width&quot;:877.452125984252}"/>
  <p:tag name="KSO_WM_UNIT_ISNUMDGMTITLE" val="0"/>
  <p:tag name="KSO_WM_DIAGRAM_MIN_ITEMCNT" val="4"/>
  <p:tag name="KSO_WM_UNIT_INDEX" val="1_4_4"/>
  <p:tag name="KSO_WM_DIAGRAM_COLOR_TEXT_CAN_REMOVE" val="n"/>
  <p:tag name="KSO_WM_DIAGRAM_VERSION" val="3"/>
  <p:tag name="KSO_WM_TAG_VERSION" val="3.0"/>
  <p:tag name="KSO_WM_TEMPLATE_INDEX" val="20230950"/>
  <p:tag name="KSO_WM_UNIT_ID" val="diagram20230950_1*q_h_i*1_4_4"/>
  <p:tag name="KSO_WM_UNIT_TYPE" val="q_h_i"/>
  <p:tag name="KSO_WM_UNIT_DIAGRAM_ISREFERUNIT" val="0"/>
  <p:tag name="KSO_WM_UNIT_COMPATIBLE" val="0"/>
  <p:tag name="KSO_WM_UNIT_NOCLEAR" val="0"/>
  <p:tag name="KSO_WM_UNIT_ISCONTENTSTITLE" val="0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2,&quot;pos&quot;:0,&quot;rgb&quot;:&quot;#ffffff&quot;,&quot;transparency&quot;:0},{&quot;brightness&quot;:0,&quot;colorType&quot;:2,&quot;pos&quot;:1,&quot;rgb&quot;:&quot;#ffffff&quot;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DIAGRAM_COLOR_TRICK" val="1"/>
  <p:tag name="KSO_WM_UNIT_HIGHLIGHT" val="0"/>
  <p:tag name="KSO_WM_UNIT_DIAGRAM_ISNUMVISUAL" val="0"/>
  <p:tag name="KSO_WM_DIAGRAM_GROUP_CODE" val="q1-1"/>
  <p:tag name="KSO_WM_TEMPLATE_CATEGORY" val="diagram"/>
  <p:tag name="KSO_WM_UNIT_LAYERLEVEL" val="1_1_1"/>
  <p:tag name="KSO_WM_BEAUTIFY_FLAG" val="#wm#"/>
  <p:tag name="KSO_WM_DIAGRAM_MAX_ITEMCNT" val="4"/>
  <p:tag name="KSO_WM_DIAGRAM_VIRTUALLY_FRAME" val="{&quot;height&quot;:476.2499999999999,&quot;left&quot;:-0.002125984251972568,&quot;top&quot;:133.8,&quot;width&quot;:877.452125984252}"/>
  <p:tag name="KSO_WM_UNIT_ISCONTENTSTITLE" val="0"/>
  <p:tag name="KSO_WM_UNIT_ISNUMDGMTITLE" val="0"/>
  <p:tag name="KSO_WM_UNIT_NOCLEAR" val="0"/>
  <p:tag name="KSO_WM_UNIT_COMPATIBLE" val="0"/>
  <p:tag name="KSO_WM_UNIT_DIAGRAM_ISREFERUNIT" val="0"/>
  <p:tag name="KSO_WM_UNIT_TYPE" val="q_h_i"/>
  <p:tag name="KSO_WM_UNIT_INDEX" val="1_1_4"/>
  <p:tag name="KSO_WM_UNIT_ID" val="diagram20230950_1*q_h_i*1_1_4"/>
  <p:tag name="KSO_WM_TEMPLATE_INDEX" val="20230950"/>
  <p:tag name="KSO_WM_TAG_VERSION" val="3.0"/>
  <p:tag name="KSO_WM_DIAGRAM_VERSION" val="3"/>
  <p:tag name="KSO_WM_DIAGRAM_COLOR_TEXT_CAN_REMOVE" val="n"/>
  <p:tag name="KSO_WM_DIAGRAM_MIN_ITEMCNT" val="4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2,&quot;pos&quot;:0,&quot;rgb&quot;:&quot;#ffffff&quot;,&quot;transparency&quot;:0},{&quot;brightness&quot;:0,&quot;colorType&quot;:2,&quot;pos&quot;:1,&quot;rgb&quot;:&quot;#ffffff&quot;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2_1"/>
  <p:tag name="KSO_WM_UNIT_ID" val="diagram20230950_1*q_h_a*1_2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30950_1*q_h_f*1_2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VALUE" val="60"/>
  <p:tag name="KSO_WM_UNIT_PRESET_TEXT" val="单击此处添加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3_1"/>
  <p:tag name="KSO_WM_UNIT_ID" val="diagram20230950_1*q_h_a*1_3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30950_1*q_h_f*1_3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30950_1*q_h_i*1_2_3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30950_1*q_h_i*1_2_2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30950_1*q_h_i*1_2_1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30950_1*q_h_i*1_3_3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230950_1*q_h_i*1_3_2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30950_1*q_h_i*1_3_1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1_1"/>
  <p:tag name="KSO_WM_UNIT_ID" val="diagram20230950_1*q_h_a*1_1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30950_1*q_h_f*1_1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0"/>
  <p:tag name="KSO_WM_UNIT_TEXT_TYPE" val="1"/>
  <p:tag name="KSO_WM_UNIT_PRESET_TEXT" val="单击此处添加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q_h_a"/>
  <p:tag name="KSO_WM_UNIT_INDEX" val="1_4_1"/>
  <p:tag name="KSO_WM_UNIT_ID" val="diagram20230950_1*q_h_a*1_4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q1-1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30950_1*q_h_f*1_4_1"/>
  <p:tag name="KSO_WM_TEMPLATE_CATEGORY" val="diagram"/>
  <p:tag name="KSO_WM_TEMPLATE_INDEX" val="2023095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VALUE" val="60"/>
  <p:tag name="KSO_WM_UNIT_PRESET_TEXT" val="单击此处添加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230950_1*q_h_i*1_1_3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30950_1*q_h_i*1_1_2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30950_1*q_h_i*1_1_1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3"/>
  <p:tag name="KSO_WM_UNIT_ID" val="diagram20230950_1*q_h_i*1_4_3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230950_1*q_h_i*1_4_2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30950_1*q_h_i*1_4_1"/>
  <p:tag name="KSO_WM_TEMPLATE_CATEGORY" val="diagram"/>
  <p:tag name="KSO_WM_TEMPLATE_INDEX" val="20230950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476.2499999999999,&quot;left&quot;:-0.002125984251972568,&quot;top&quot;:133.8,&quot;width&quot;:877.45212598425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DIAGRAM_COLOR_TRICK" val="1"/>
  <p:tag name="KSO_WM_UNIT_HIGHLIGHT" val="0"/>
  <p:tag name="KSO_WM_UNIT_DIAGRAM_ISNUMVISUAL" val="0"/>
  <p:tag name="KSO_WM_DIAGRAM_GROUP_CODE" val="q1-1"/>
  <p:tag name="KSO_WM_TEMPLATE_CATEGORY" val="diagram"/>
  <p:tag name="KSO_WM_UNIT_LAYERLEVEL" val="1_1_1"/>
  <p:tag name="KSO_WM_BEAUTIFY_FLAG" val="#wm#"/>
  <p:tag name="KSO_WM_DIAGRAM_MAX_ITEMCNT" val="4"/>
  <p:tag name="KSO_WM_DIAGRAM_VIRTUALLY_FRAME" val="{&quot;height&quot;:476.2499999999999,&quot;left&quot;:-0.002125984251972568,&quot;top&quot;:133.8,&quot;width&quot;:877.452125984252}"/>
  <p:tag name="KSO_WM_UNIT_ISCONTENTSTITLE" val="0"/>
  <p:tag name="KSO_WM_UNIT_ISNUMDGMTITLE" val="0"/>
  <p:tag name="KSO_WM_UNIT_NOCLEAR" val="0"/>
  <p:tag name="KSO_WM_UNIT_COMPATIBLE" val="0"/>
  <p:tag name="KSO_WM_UNIT_DIAGRAM_ISREFERUNIT" val="0"/>
  <p:tag name="KSO_WM_UNIT_TYPE" val="q_h_i"/>
  <p:tag name="KSO_WM_UNIT_INDEX" val="1_3_4"/>
  <p:tag name="KSO_WM_UNIT_ID" val="diagram20230950_1*q_h_i*1_3_4"/>
  <p:tag name="KSO_WM_TEMPLATE_INDEX" val="20230950"/>
  <p:tag name="KSO_WM_TAG_VERSION" val="3.0"/>
  <p:tag name="KSO_WM_DIAGRAM_VERSION" val="3"/>
  <p:tag name="KSO_WM_DIAGRAM_COLOR_TEXT_CAN_REMOVE" val="n"/>
  <p:tag name="KSO_WM_DIAGRAM_MIN_ITEMCNT" val="4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2,&quot;pos&quot;:0,&quot;rgb&quot;:&quot;#ffffff&quot;,&quot;transparency&quot;:0},{&quot;brightness&quot;:0,&quot;colorType&quot;:2,&quot;pos&quot;:1,&quot;rgb&quot;:&quot;#ffffff&quot;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TYPE" val="3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79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1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2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3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4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5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6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7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8.xml><?xml version="1.0" encoding="utf-8"?>
<p:tagLst xmlns:p="http://schemas.openxmlformats.org/presentationml/2006/main">
  <p:tag name="KSO_WM_DIAGRAM_VIRTUALLY_FRAME" val="{&quot;height&quot;:158.45,&quot;left&quot;:100.85,&quot;top&quot;:223.85,&quot;width&quot;:762.55}"/>
</p:tagLst>
</file>

<file path=ppt/tags/tag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127_2*l_h_f*1_1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127_2*l_h_a*1_1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9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1127_2*l_h_d*1_1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127_2*l_h_f*1_3_1"/>
  <p:tag name="KSO_WM_TEMPLATE_CATEGORY" val="diagram"/>
  <p:tag name="KSO_WM_TEMPLATE_INDEX" val="20231127"/>
  <p:tag name="KSO_WM_UNIT_LAYERLEVEL" val="1_1_1"/>
  <p:tag name="KSO_WM_TAG_VERSION" val="3.0"/>
  <p:tag name="KSO_WM_UNIT_VALUE" val="12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127_2*l_h_a*1_3_1"/>
  <p:tag name="KSO_WM_TEMPLATE_CATEGORY" val="diagram"/>
  <p:tag name="KSO_WM_TEMPLATE_INDEX" val="20231127"/>
  <p:tag name="KSO_WM_UNIT_LAYERLEVEL" val="1_1_1"/>
  <p:tag name="KSO_WM_TAG_VERSION" val="3.0"/>
  <p:tag name="KSO_WM_UNIT_VALUE" val="9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9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1127_2*l_h_d*1_3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127_2*l_h_f*1_2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2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127_2*l_h_a*1_2_1"/>
  <p:tag name="KSO_WM_TEMPLATE_CATEGORY" val="diagram"/>
  <p:tag name="KSO_WM_TEMPLATE_INDEX" val="20231127"/>
  <p:tag name="KSO_WM_UNIT_LAYERLEVEL" val="1_1_1"/>
  <p:tag name="KSO_WM_TAG_VERSION" val="3.0"/>
  <p:tag name="KSO_WM_UNIT_VALUE" val="9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9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728*9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1127_2*l_h_d*1_2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"/>
  <p:tag name="KSO_WM_UNIT_PICTURE_SUBTYPE" val="b"/>
  <p:tag name="KSO_WM_DIAGRAM_USE_COLOR_VALUE" val="{&quot;color_scheme&quot;:1,&quot;color_type&quot;:1,&quot;theme_color_indexes&quot;:[]}"/>
</p:tagLst>
</file>

<file path=ppt/tags/tag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127_2*l_h_f*1_1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]}"/>
</p:tagLst>
</file>

<file path=ppt/tags/tag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127_2*l_h_a*1_1_1"/>
  <p:tag name="KSO_WM_TEMPLATE_CATEGORY" val="diagram"/>
  <p:tag name="KSO_WM_TEMPLATE_INDEX" val="2023112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729.1949606299212,&quot;left&quot;:53.92498779296875,&quot;top&quot;:0,&quot;width&quot;:869.299185435377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6930</Words>
  <Application>WPS 演示</Application>
  <PresentationFormat>宽屏</PresentationFormat>
  <Paragraphs>498</Paragraphs>
  <Slides>25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华文行楷</vt:lpstr>
      <vt:lpstr>Ebrima</vt:lpstr>
      <vt:lpstr>书体坊米芾体</vt:lpstr>
      <vt:lpstr>黑体</vt:lpstr>
      <vt:lpstr>Times New Roman</vt:lpstr>
      <vt:lpstr>Wingdings</vt:lpstr>
      <vt:lpstr>Arial Unicode MS</vt:lpstr>
      <vt:lpstr>Calibri</vt:lpstr>
      <vt:lpstr>WPS</vt:lpstr>
      <vt:lpstr>PowerPoint 演示文稿</vt:lpstr>
      <vt:lpstr>学习图谱</vt:lpstr>
      <vt:lpstr>人工智能的基础知识（请扫码教材AI助学智能体）</vt:lpstr>
      <vt:lpstr>1. 人工智能的发展</vt:lpstr>
      <vt:lpstr>1. 人工智能的发展</vt:lpstr>
      <vt:lpstr>1. 人工智能的发展</vt:lpstr>
      <vt:lpstr>1. 人工智能的发展</vt:lpstr>
      <vt:lpstr>1. 人工智能的发展</vt:lpstr>
      <vt:lpstr>1. 人工智能的发展</vt:lpstr>
      <vt:lpstr>1. 人工智能的发展</vt:lpstr>
      <vt:lpstr>1. 人工智能的发展</vt:lpstr>
      <vt:lpstr>2. 人工智能的原理</vt:lpstr>
      <vt:lpstr>2. 人工智能的原理</vt:lpstr>
      <vt:lpstr>2. 人工智能的原理</vt:lpstr>
      <vt:lpstr>PowerPoint 演示文稿</vt:lpstr>
      <vt:lpstr>PowerPoint 演示文稿</vt:lpstr>
      <vt:lpstr>2. 人工智能的原理</vt:lpstr>
      <vt:lpstr>3. 人工智能的应用</vt:lpstr>
      <vt:lpstr>3. 人工智能的应用</vt:lpstr>
      <vt:lpstr>4. 人工智能的发展趋势</vt:lpstr>
      <vt:lpstr>任务1.1 人脸图像识别</vt:lpstr>
      <vt:lpstr>1.2 语音识别</vt:lpstr>
      <vt:lpstr>1.3 文字识别</vt:lpstr>
      <vt:lpstr>1.4 大模型初体验</vt:lpstr>
      <vt:lpstr>请扫描教材AI拓学智能体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杨玲</dc:creator>
  <cp:lastModifiedBy>刘良</cp:lastModifiedBy>
  <cp:revision>336</cp:revision>
  <dcterms:created xsi:type="dcterms:W3CDTF">2025-06-24T01:42:00Z</dcterms:created>
  <dcterms:modified xsi:type="dcterms:W3CDTF">2026-03-10T13:02:21Z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96BB0E0C9F734AD5A48FAE214E8055EE_13</vt:lpwstr>
  </property>
</Properties>
</file>