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4.png"/><Relationship Id="rId15" Type="http://schemas.openxmlformats.org/officeDocument/2006/relationships/image" Target="../media/image63.png"/><Relationship Id="rId14" Type="http://schemas.openxmlformats.org/officeDocument/2006/relationships/image" Target="../media/image62.png"/><Relationship Id="rId13" Type="http://schemas.openxmlformats.org/officeDocument/2006/relationships/image" Target="../media/image61.png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" y="0"/>
            <a:ext cx="2720046" cy="1572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8755" y="2395728"/>
            <a:ext cx="4645247" cy="96440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sz="7200" b="1" i="0">
                <a:solidFill>
                  <a:srgbClr val="04295F"/>
                </a:solidFill>
                <a:latin typeface="Noto Sans SC"/>
                <a:ea typeface="Noto Sans SC"/>
              </a:rPr>
              <a:t>开学第一课</a:t>
            </a:r>
            <a:endParaRPr sz="7200" b="1" i="0">
              <a:solidFill>
                <a:srgbClr val="04295F"/>
              </a:solidFill>
              <a:latin typeface="Noto Sans SC"/>
              <a:ea typeface="Noto Sans S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1475" y="3541490"/>
            <a:ext cx="3829050" cy="41786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000" b="0" i="0">
                <a:solidFill>
                  <a:srgbClr val="444548"/>
                </a:solidFill>
                <a:latin typeface="Noto Sans SC"/>
                <a:ea typeface="Noto Sans SC"/>
              </a:rPr>
              <a:t>思政引领筑牢安全防线</a:t>
            </a:r>
            <a:endParaRPr sz="3000" b="0" i="0">
              <a:solidFill>
                <a:srgbClr val="444548"/>
              </a:solidFill>
              <a:latin typeface="Noto Sans SC"/>
              <a:ea typeface="Noto Sans S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453" y="4680394"/>
            <a:ext cx="153828" cy="16078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sz="1050" b="0" i="0">
                <a:solidFill>
                  <a:srgbClr val="F5F7FA"/>
                </a:solidFill>
                <a:latin typeface="Noto Sans SC"/>
                <a:ea typeface="Noto Sans SC"/>
              </a:rPr>
              <a:t>70</a:t>
            </a:r>
            <a:endParaRPr sz="1050" b="0" i="0">
              <a:solidFill>
                <a:srgbClr val="F5F7FA"/>
              </a:solidFill>
              <a:latin typeface="Noto Sans SC"/>
              <a:ea typeface="Noto Sans S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4" y="4711827"/>
            <a:ext cx="123063" cy="1591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</a:pPr>
            <a:r>
              <a:rPr sz="750" b="0" i="0">
                <a:solidFill>
                  <a:srgbClr val="F5F7FA"/>
                </a:solidFill>
                <a:latin typeface="Noto Sans SC"/>
                <a:ea typeface="Noto Sans SC"/>
              </a:rPr>
              <a:t>87</a:t>
            </a:r>
            <a:endParaRPr sz="750" b="0" i="0">
              <a:solidFill>
                <a:srgbClr val="F5F7FA"/>
              </a:solidFill>
              <a:latin typeface="Noto Sans SC"/>
              <a:ea typeface="Noto Sans S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581" y="5870638"/>
            <a:ext cx="2095500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0" i="0">
                <a:solidFill>
                  <a:srgbClr val="141415"/>
                </a:solidFill>
                <a:latin typeface="Noto Sans SC"/>
                <a:ea typeface="Noto Sans SC"/>
              </a:rPr>
              <a:t>2026年春季学期</a:t>
            </a:r>
            <a:endParaRPr sz="2250" b="0" i="0">
              <a:solidFill>
                <a:srgbClr val="141415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5225" y="1819370"/>
            <a:ext cx="4429887" cy="73933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</a:pPr>
            <a:r>
              <a:rPr sz="5700" b="1" i="0">
                <a:solidFill>
                  <a:srgbClr val="052254"/>
                </a:solidFill>
                <a:latin typeface="Noto Sans SC"/>
                <a:ea typeface="Noto Sans SC"/>
              </a:rPr>
              <a:t>开学第一课:</a:t>
            </a:r>
            <a:endParaRPr sz="5700" b="1" i="0">
              <a:solidFill>
                <a:srgbClr val="052254"/>
              </a:solidFill>
              <a:latin typeface="Noto Sans SC"/>
              <a:ea typeface="Noto Sans S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7613" y="2704909"/>
            <a:ext cx="7746015" cy="83581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</a:pPr>
            <a:r>
              <a:rPr sz="6450" b="1" i="0">
                <a:solidFill>
                  <a:srgbClr val="052254"/>
                </a:solidFill>
                <a:latin typeface="Noto Sans SC"/>
                <a:ea typeface="Noto Sans SC"/>
              </a:rPr>
              <a:t>思政引领 安全护航</a:t>
            </a:r>
            <a:endParaRPr sz="6450" b="1" i="0">
              <a:solidFill>
                <a:srgbClr val="052254"/>
              </a:solidFill>
              <a:latin typeface="Noto Sans SC"/>
              <a:ea typeface="Noto Sans S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211" y="3800570"/>
            <a:ext cx="5792533" cy="38290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141416"/>
                </a:solidFill>
                <a:latin typeface="Noto Sans SC"/>
                <a:ea typeface="Noto Sans SC"/>
              </a:rPr>
              <a:t>以奋斗姿态激扬青春,用专业担当服务国家</a:t>
            </a:r>
            <a:endParaRPr sz="2475" b="0" i="0">
              <a:solidFill>
                <a:srgbClr val="141416"/>
              </a:solidFill>
              <a:latin typeface="Noto Sans SC"/>
              <a:ea typeface="Noto Sans S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988" y="4308443"/>
            <a:ext cx="3972687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141416"/>
                </a:solidFill>
                <a:latin typeface="Noto Sans SC"/>
                <a:ea typeface="Noto Sans SC"/>
              </a:rPr>
              <a:t>筑牢安全防线,共建和谐校园</a:t>
            </a:r>
            <a:endParaRPr sz="2475" b="0" i="0">
              <a:solidFill>
                <a:srgbClr val="141416"/>
              </a:solidFill>
              <a:latin typeface="Noto Sans SC"/>
              <a:ea typeface="Noto Sans S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8834" y="5625655"/>
            <a:ext cx="3384994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171618"/>
                </a:solidFill>
                <a:latin typeface="Noto Sans SC"/>
                <a:ea typeface="Noto Sans SC"/>
              </a:rPr>
              <a:t>2026年春季学期开学第一课</a:t>
            </a:r>
            <a:endParaRPr sz="2175" b="0" i="0">
              <a:solidFill>
                <a:srgbClr val="171618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953" y="445695"/>
            <a:ext cx="1134237" cy="128135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74" y="2344407"/>
            <a:ext cx="221170" cy="21646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057" y="2343292"/>
            <a:ext cx="225456" cy="225456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5369"/>
            <a:ext cx="1806035" cy="145340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802" y="2343483"/>
            <a:ext cx="224504" cy="224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969" y="326802"/>
            <a:ext cx="3594544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A090A"/>
                </a:solidFill>
                <a:latin typeface="Noto Sans SC"/>
                <a:ea typeface="Noto Sans SC"/>
              </a:rPr>
              <a:t>思政第一课:理论武装</a:t>
            </a:r>
            <a:endParaRPr sz="3000" b="1" i="0">
              <a:solidFill>
                <a:srgbClr val="0A090A"/>
              </a:solidFill>
              <a:latin typeface="Noto Sans SC"/>
              <a:ea typeface="Noto Sans S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1072" y="2257139"/>
            <a:ext cx="1774602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rgbClr val="0C0C0D"/>
                </a:solidFill>
                <a:latin typeface="Noto Sans SC"/>
                <a:ea typeface="Noto Sans SC"/>
              </a:rPr>
              <a:t>重要理论体系</a:t>
            </a:r>
            <a:endParaRPr sz="2325" b="1" i="0">
              <a:solidFill>
                <a:srgbClr val="0C0C0D"/>
              </a:solidFill>
              <a:latin typeface="Noto Sans SC"/>
              <a:ea typeface="Noto Sans S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7325" y="2257139"/>
            <a:ext cx="1745265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rgbClr val="0D0D0D"/>
                </a:solidFill>
                <a:latin typeface="Noto Sans SC"/>
                <a:ea typeface="Noto Sans SC"/>
              </a:rPr>
              <a:t>重要会议精神</a:t>
            </a:r>
            <a:endParaRPr sz="2250" b="1" i="0">
              <a:solidFill>
                <a:srgbClr val="0D0D0D"/>
              </a:solidFill>
              <a:latin typeface="Noto Sans SC"/>
              <a:ea typeface="Noto Sans S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4903" y="2257139"/>
            <a:ext cx="1774602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rgbClr val="0C0C0C"/>
                </a:solidFill>
                <a:latin typeface="Noto Sans SC"/>
                <a:ea typeface="Noto Sans SC"/>
              </a:rPr>
              <a:t>理论指导实践</a:t>
            </a:r>
            <a:endParaRPr sz="2325" b="1" i="0">
              <a:solidFill>
                <a:srgbClr val="0C0C0C"/>
              </a:solidFill>
              <a:latin typeface="Noto Sans SC"/>
              <a:ea typeface="Noto Sans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9171" y="2839593"/>
            <a:ext cx="2640330" cy="87106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C2137"/>
                </a:solidFill>
                <a:latin typeface="Noto Sans SC"/>
                <a:ea typeface="Noto Sans SC"/>
              </a:rPr>
              <a:t>深入学习党的最新理论成果</a:t>
            </a:r>
            <a:endParaRPr sz="1650" b="0" i="0">
              <a:solidFill>
                <a:srgbClr val="1C2137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650">
                <a:solidFill>
                  <a:srgbClr val="1C2137"/>
                </a:solidFill>
                <a:latin typeface="Noto Sans SC"/>
                <a:ea typeface="Noto Sans SC"/>
              </a:rPr>
              <a:t>理解国家发展大政方针</a:t>
            </a:r>
            <a:endParaRPr lang="zh-CN" sz="1650">
              <a:solidFill>
                <a:srgbClr val="1C2137"/>
              </a:solidFill>
              <a:latin typeface="Noto Sans SC"/>
              <a:ea typeface="Noto Sans SC"/>
            </a:endParaRPr>
          </a:p>
          <a:p>
            <a:pPr marL="1270">
              <a:spcBef>
                <a:spcPts val="0"/>
              </a:spcBef>
            </a:pPr>
            <a:r>
              <a:rPr lang="zh-CN" sz="1650">
                <a:solidFill>
                  <a:srgbClr val="1C2137"/>
                </a:solidFill>
                <a:latin typeface="Noto Sans SC"/>
                <a:ea typeface="Noto Sans SC"/>
              </a:rPr>
              <a:t>把握新时代前进方向</a:t>
            </a:r>
            <a:endParaRPr lang="zh-CN" sz="1650">
              <a:solidFill>
                <a:srgbClr val="1C2137"/>
              </a:solidFill>
              <a:latin typeface="Noto Sans SC"/>
              <a:ea typeface="Noto Sans S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6431" y="2840450"/>
            <a:ext cx="2913221" cy="117633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57785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C2036"/>
                </a:solidFill>
                <a:latin typeface="Noto Sans SC"/>
                <a:ea typeface="Noto Sans SC"/>
              </a:rPr>
              <a:t>深刻理解科学理论的世界观</a:t>
            </a:r>
            <a:endParaRPr sz="1650" b="0" i="0">
              <a:solidFill>
                <a:srgbClr val="1C2036"/>
              </a:solidFill>
              <a:latin typeface="Noto Sans SC"/>
              <a:ea typeface="Noto Sans SC"/>
            </a:endParaRPr>
          </a:p>
          <a:p>
            <a:pPr marL="58420">
              <a:spcBef>
                <a:spcPts val="140"/>
              </a:spcBef>
            </a:pPr>
            <a:r>
              <a:rPr lang="zh-CN" sz="1650">
                <a:solidFill>
                  <a:srgbClr val="1C2036"/>
                </a:solidFill>
                <a:latin typeface="Noto Sans SC"/>
                <a:ea typeface="Noto Sans SC"/>
              </a:rPr>
              <a:t>与方法论</a:t>
            </a:r>
            <a:endParaRPr lang="zh-CN" sz="1650">
              <a:solidFill>
                <a:srgbClr val="1C2036"/>
              </a:solidFill>
              <a:latin typeface="Noto Sans SC"/>
              <a:ea typeface="Noto Sans SC"/>
            </a:endParaRPr>
          </a:p>
          <a:p>
            <a:pPr marL="58420">
              <a:spcBef>
                <a:spcPts val="385"/>
              </a:spcBef>
            </a:pPr>
            <a:r>
              <a:rPr lang="zh-CN" sz="1650">
                <a:solidFill>
                  <a:srgbClr val="1C2036"/>
                </a:solidFill>
                <a:latin typeface="Noto Sans SC"/>
                <a:ea typeface="Noto Sans SC"/>
              </a:rPr>
              <a:t>把握思想精髓和实践要求</a:t>
            </a:r>
            <a:endParaRPr lang="zh-CN" sz="1650">
              <a:solidFill>
                <a:srgbClr val="1C2036"/>
              </a:solidFill>
              <a:latin typeface="Noto Sans SC"/>
              <a:ea typeface="Noto Sans SC"/>
            </a:endParaRPr>
          </a:p>
          <a:p>
            <a:pPr>
              <a:spcBef>
                <a:spcPts val="385"/>
              </a:spcBef>
            </a:pPr>
            <a:r>
              <a:rPr lang="zh-CN" sz="1650">
                <a:solidFill>
                  <a:srgbClr val="1C2036"/>
                </a:solidFill>
                <a:latin typeface="Noto Sans SC"/>
                <a:ea typeface="Noto Sans SC"/>
              </a:rPr>
              <a:t>用科学理论武装头脑、指导行动</a:t>
            </a:r>
            <a:endParaRPr lang="zh-CN" sz="1650">
              <a:solidFill>
                <a:srgbClr val="1C2036"/>
              </a:solidFill>
              <a:latin typeface="Noto Sans SC"/>
              <a:ea typeface="Noto Sans S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6753" y="2840450"/>
            <a:ext cx="2420302" cy="56407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10" b="0" i="0">
                <a:solidFill>
                  <a:srgbClr val="1C2138"/>
                </a:solidFill>
                <a:latin typeface="Noto Sans SC"/>
                <a:ea typeface="Noto Sans SC"/>
              </a:rPr>
              <a:t>用创新理论指导专业学习</a:t>
            </a:r>
            <a:endParaRPr sz="1610" b="0" i="0">
              <a:solidFill>
                <a:srgbClr val="1C2138"/>
              </a:solidFill>
              <a:latin typeface="Noto Sans SC"/>
              <a:ea typeface="Noto Sans SC"/>
            </a:endParaRPr>
          </a:p>
          <a:p>
            <a:pPr marL="635">
              <a:spcBef>
                <a:spcPts val="140"/>
              </a:spcBef>
            </a:pPr>
            <a:r>
              <a:rPr lang="zh-CN" sz="1610">
                <a:solidFill>
                  <a:srgbClr val="1C2138"/>
                </a:solidFill>
                <a:latin typeface="Noto Sans SC"/>
                <a:ea typeface="Noto Sans SC"/>
              </a:rPr>
              <a:t>将个人发展融入国家战略</a:t>
            </a:r>
            <a:endParaRPr lang="zh-CN" sz="1610">
              <a:solidFill>
                <a:srgbClr val="1C2138"/>
              </a:solidFill>
              <a:latin typeface="Noto Sans SC"/>
              <a:ea typeface="Noto Sans S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17515" y="3759612"/>
            <a:ext cx="2737294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1C2138"/>
                </a:solidFill>
                <a:latin typeface="Noto Sans SC"/>
                <a:ea typeface="Noto Sans SC"/>
              </a:rPr>
              <a:t>坚定理想信念,明确人生方向</a:t>
            </a:r>
            <a:endParaRPr sz="1725" b="0" i="0">
              <a:solidFill>
                <a:srgbClr val="1C2138"/>
              </a:solidFill>
              <a:latin typeface="Noto Sans SC"/>
              <a:ea typeface="Noto Sans S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750" y="5472588"/>
            <a:ext cx="5436584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1000"/>
              </a:lnSpc>
              <a:spcBef>
                <a:spcPts val="0"/>
              </a:spcBef>
              <a:spcAft>
                <a:spcPts val="0"/>
              </a:spcAft>
            </a:pPr>
            <a:r>
              <a:rPr sz="2100" b="1" i="0">
                <a:solidFill>
                  <a:srgbClr val="101011"/>
                </a:solidFill>
                <a:latin typeface="Noto Sans SC"/>
                <a:ea typeface="Noto Sans SC"/>
              </a:rPr>
              <a:t>深刻把握核心要义,用科学理论指引青春航向</a:t>
            </a:r>
            <a:endParaRPr sz="2100" b="1" i="0">
              <a:solidFill>
                <a:srgbClr val="101011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450" y="532299"/>
            <a:ext cx="537686" cy="74229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8" y="6054471"/>
            <a:ext cx="340414" cy="32623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821" y="4896135"/>
            <a:ext cx="732172" cy="779716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41" y="2495373"/>
            <a:ext cx="869061" cy="77883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5598" y="6058852"/>
            <a:ext cx="346352" cy="327374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0743" y="4395406"/>
            <a:ext cx="696753" cy="69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819" y="328326"/>
            <a:ext cx="3386518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sz="2550" b="1" i="0">
                <a:solidFill>
                  <a:srgbClr val="0C0C0D"/>
                </a:solidFill>
                <a:latin typeface="Noto Sans SC"/>
                <a:ea typeface="Noto Sans SC"/>
              </a:rPr>
              <a:t>思政第一课:爱国情怀</a:t>
            </a:r>
            <a:endParaRPr sz="2550" b="1" i="0">
              <a:solidFill>
                <a:srgbClr val="0C0C0D"/>
              </a:solidFill>
              <a:latin typeface="Noto Sans SC"/>
              <a:ea typeface="Noto Sans S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965" y="1244536"/>
            <a:ext cx="2511647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rgbClr val="0A0A0B"/>
                </a:solidFill>
                <a:latin typeface="Noto Sans SC"/>
                <a:ea typeface="Noto Sans SC"/>
              </a:rPr>
              <a:t>国家发展成就</a:t>
            </a:r>
            <a:endParaRPr sz="3150" b="1" i="0">
              <a:solidFill>
                <a:srgbClr val="0A0A0B"/>
              </a:solidFill>
              <a:latin typeface="Noto Sans SC"/>
              <a:ea typeface="Noto Sans S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0218" y="1244536"/>
            <a:ext cx="2540984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225" b="1" i="0">
                <a:solidFill>
                  <a:srgbClr val="0C0C0D"/>
                </a:solidFill>
                <a:latin typeface="Noto Sans SC"/>
                <a:ea typeface="Noto Sans SC"/>
              </a:rPr>
              <a:t>模范人物故事</a:t>
            </a:r>
            <a:endParaRPr sz="3225" b="1" i="0">
              <a:solidFill>
                <a:srgbClr val="0C0C0D"/>
              </a:solidFill>
              <a:latin typeface="Noto Sans SC"/>
              <a:ea typeface="Noto Sans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2228850"/>
            <a:ext cx="3235547" cy="50139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rgbClr val="222432"/>
                </a:solidFill>
                <a:latin typeface="Noto Sans SC"/>
                <a:ea typeface="Noto Sans SC"/>
              </a:rPr>
              <a:t>科技创新工作者:勇攀高峰,为国家科</a:t>
            </a:r>
            <a:endParaRPr sz="1425" b="0" i="0">
              <a:solidFill>
                <a:srgbClr val="222432"/>
              </a:solidFill>
              <a:latin typeface="Noto Sans SC"/>
              <a:ea typeface="Noto Sans SC"/>
            </a:endParaRPr>
          </a:p>
          <a:p>
            <a:pPr marL="635">
              <a:spcBef>
                <a:spcPts val="150"/>
              </a:spcBef>
            </a:pPr>
            <a:r>
              <a:rPr lang="zh-CN" sz="1425">
                <a:solidFill>
                  <a:srgbClr val="222432"/>
                </a:solidFill>
                <a:latin typeface="Noto Sans SC"/>
                <a:ea typeface="Noto Sans SC"/>
              </a:rPr>
              <a:t>技强国贡献力量</a:t>
            </a:r>
            <a:endParaRPr lang="zh-CN" sz="1425">
              <a:solidFill>
                <a:srgbClr val="222432"/>
              </a:solidFill>
              <a:latin typeface="Noto Sans SC"/>
              <a:ea typeface="Noto Sans S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7259" y="2258663"/>
            <a:ext cx="2270283" cy="50292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460" b="0" i="0">
                <a:solidFill>
                  <a:srgbClr val="202333"/>
                </a:solidFill>
                <a:latin typeface="Noto Sans SC"/>
                <a:ea typeface="Noto Sans SC"/>
              </a:rPr>
              <a:t>科技自立自强:载人航天、</a:t>
            </a:r>
            <a:endParaRPr sz="1460" b="0" i="0">
              <a:solidFill>
                <a:srgbClr val="202333"/>
              </a:solidFill>
              <a:latin typeface="Noto Sans SC"/>
              <a:ea typeface="Noto Sans SC"/>
            </a:endParaRPr>
          </a:p>
          <a:p>
            <a:pPr marL="635">
              <a:spcBef>
                <a:spcPts val="0"/>
              </a:spcBef>
            </a:pPr>
            <a:r>
              <a:rPr lang="zh-CN" sz="1460">
                <a:solidFill>
                  <a:srgbClr val="202333"/>
                </a:solidFill>
                <a:latin typeface="Noto Sans SC"/>
                <a:ea typeface="Noto Sans SC"/>
              </a:rPr>
              <a:t>探月探火等重大突破</a:t>
            </a:r>
            <a:endParaRPr lang="zh-CN" sz="1460">
              <a:solidFill>
                <a:srgbClr val="202333"/>
              </a:solidFill>
              <a:latin typeface="Noto Sans SC"/>
              <a:ea typeface="Noto Sans S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401" y="3085528"/>
            <a:ext cx="2593824" cy="120767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35" b="0" i="0">
                <a:solidFill>
                  <a:srgbClr val="202333"/>
                </a:solidFill>
                <a:latin typeface="Noto Sans SC"/>
                <a:ea typeface="Noto Sans SC"/>
              </a:rPr>
              <a:t>经济持续发展:脱贫攻坚全面</a:t>
            </a:r>
            <a:endParaRPr sz="1535" b="0" i="0">
              <a:solidFill>
                <a:srgbClr val="202333"/>
              </a:solidFill>
              <a:latin typeface="Noto Sans SC"/>
              <a:ea typeface="Noto Sans SC"/>
            </a:endParaRPr>
          </a:p>
          <a:p>
            <a:pPr marL="3810">
              <a:spcBef>
                <a:spcPts val="0"/>
              </a:spcBef>
            </a:pPr>
            <a:r>
              <a:rPr lang="zh-CN" sz="1535">
                <a:solidFill>
                  <a:srgbClr val="202333"/>
                </a:solidFill>
                <a:latin typeface="Noto Sans SC"/>
                <a:ea typeface="Noto Sans SC"/>
              </a:rPr>
              <a:t>胜利,高质量发展</a:t>
            </a:r>
            <a:endParaRPr lang="zh-CN" sz="1535">
              <a:solidFill>
                <a:srgbClr val="202333"/>
              </a:solidFill>
              <a:latin typeface="Noto Sans SC"/>
              <a:ea typeface="Noto Sans SC"/>
            </a:endParaRPr>
          </a:p>
          <a:p>
            <a:pPr marL="3810">
              <a:spcBef>
                <a:spcPts val="1350"/>
              </a:spcBef>
            </a:pPr>
            <a:r>
              <a:rPr lang="zh-CN" sz="1535">
                <a:solidFill>
                  <a:srgbClr val="202333"/>
                </a:solidFill>
                <a:latin typeface="Noto Sans SC"/>
                <a:ea typeface="Noto Sans SC"/>
              </a:rPr>
              <a:t>文化自信增强:</a:t>
            </a:r>
            <a:endParaRPr lang="zh-CN" sz="1535">
              <a:solidFill>
                <a:srgbClr val="202333"/>
              </a:solidFill>
              <a:latin typeface="Noto Sans SC"/>
              <a:ea typeface="Noto Sans SC"/>
            </a:endParaRPr>
          </a:p>
          <a:p>
            <a:pPr marL="32385">
              <a:spcBef>
                <a:spcPts val="0"/>
              </a:spcBef>
            </a:pPr>
            <a:r>
              <a:rPr lang="zh-CN" sz="1535">
                <a:solidFill>
                  <a:srgbClr val="202333"/>
                </a:solidFill>
                <a:latin typeface="Noto Sans SC"/>
                <a:ea typeface="Noto Sans SC"/>
              </a:rPr>
              <a:t>中华优秀传统文化创造性转化</a:t>
            </a:r>
            <a:endParaRPr lang="zh-CN" sz="1535">
              <a:solidFill>
                <a:srgbClr val="202333"/>
              </a:solidFill>
              <a:latin typeface="Noto Sans SC"/>
              <a:ea typeface="Noto Sans S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4838" y="3146583"/>
            <a:ext cx="2357818" cy="50282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rgbClr val="222432"/>
                </a:solidFill>
                <a:latin typeface="Noto Sans SC"/>
                <a:ea typeface="Noto Sans SC"/>
              </a:rPr>
              <a:t>基层一线工作者:默默奉献,</a:t>
            </a:r>
            <a:endParaRPr sz="1500" b="0" i="0">
              <a:solidFill>
                <a:srgbClr val="222432"/>
              </a:solidFill>
              <a:latin typeface="Noto Sans SC"/>
              <a:ea typeface="Noto Sans SC"/>
            </a:endParaRPr>
          </a:p>
          <a:p>
            <a:pPr marL="635">
              <a:spcBef>
                <a:spcPts val="0"/>
              </a:spcBef>
            </a:pPr>
            <a:r>
              <a:rPr lang="zh-CN" sz="1500">
                <a:solidFill>
                  <a:srgbClr val="222432"/>
                </a:solidFill>
                <a:latin typeface="Noto Sans SC"/>
                <a:ea typeface="Noto Sans SC"/>
              </a:rPr>
              <a:t>坚守岗位服务人民</a:t>
            </a:r>
            <a:endParaRPr lang="zh-CN" sz="1500">
              <a:solidFill>
                <a:srgbClr val="222432"/>
              </a:solidFill>
              <a:latin typeface="Noto Sans SC"/>
              <a:ea typeface="Noto Sans S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4035171"/>
            <a:ext cx="3792378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222432"/>
                </a:solidFill>
                <a:latin typeface="Noto Sans SC"/>
                <a:ea typeface="Noto Sans SC"/>
              </a:rPr>
              <a:t>新时代青年代表:担当作为,在基层建功立业</a:t>
            </a:r>
            <a:endParaRPr sz="1575" b="0" i="0">
              <a:solidFill>
                <a:srgbClr val="222432"/>
              </a:solidFill>
              <a:latin typeface="Noto Sans SC"/>
              <a:ea typeface="Noto Sans S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8021" y="4616862"/>
            <a:ext cx="2000250" cy="50215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rgbClr val="232635"/>
                </a:solidFill>
                <a:latin typeface="Noto Sans SC"/>
                <a:ea typeface="Noto Sans SC"/>
              </a:rPr>
              <a:t>社会和谐稳定:</a:t>
            </a:r>
            <a:endParaRPr sz="1500" b="0" i="0">
              <a:solidFill>
                <a:srgbClr val="232635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500">
                <a:solidFill>
                  <a:srgbClr val="232635"/>
                </a:solidFill>
                <a:latin typeface="Noto Sans SC"/>
                <a:ea typeface="Noto Sans SC"/>
              </a:rPr>
              <a:t>人民生活水平不断提升</a:t>
            </a:r>
            <a:endParaRPr lang="zh-CN" sz="1500">
              <a:solidFill>
                <a:srgbClr val="232635"/>
              </a:solidFill>
              <a:latin typeface="Noto Sans SC"/>
              <a:ea typeface="Noto Sans S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6362" y="4893183"/>
            <a:ext cx="3439287" cy="2250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222432"/>
                </a:solidFill>
                <a:latin typeface="Noto Sans SC"/>
                <a:ea typeface="Noto Sans SC"/>
              </a:rPr>
              <a:t>大国工匠精神:精益求精,追求卓越品质</a:t>
            </a:r>
            <a:endParaRPr sz="1575" b="0" i="0">
              <a:solidFill>
                <a:srgbClr val="222432"/>
              </a:solidFill>
              <a:latin typeface="Noto Sans SC"/>
              <a:ea typeface="Noto Sans S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8577" y="5992368"/>
            <a:ext cx="5936265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111328"/>
                </a:solidFill>
                <a:latin typeface="Noto Sans SC"/>
                <a:ea typeface="Noto Sans SC"/>
              </a:rPr>
              <a:t>培养家国情怀,坚定强国志向,涵养坚韧品格</a:t>
            </a:r>
            <a:endParaRPr sz="2475" b="0" i="0">
              <a:solidFill>
                <a:srgbClr val="111328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519" y="627935"/>
            <a:ext cx="663321" cy="99498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160" y="2756894"/>
            <a:ext cx="312610" cy="32208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675" y="4326712"/>
            <a:ext cx="1891569" cy="2057913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981" y="1127760"/>
            <a:ext cx="305723" cy="31527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76" y="4987766"/>
            <a:ext cx="1097089" cy="1097089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991" y="4419932"/>
            <a:ext cx="318611" cy="318611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79" y="1243585"/>
            <a:ext cx="1891760" cy="1715449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05164"/>
            <a:ext cx="701611" cy="410466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876" y="3509540"/>
            <a:ext cx="195072" cy="209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390" y="296227"/>
            <a:ext cx="3682555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9090B"/>
                </a:solidFill>
                <a:latin typeface="Noto Sans SC"/>
                <a:ea typeface="Noto Sans SC"/>
              </a:rPr>
              <a:t>思政第一课:奋斗精神</a:t>
            </a:r>
            <a:endParaRPr sz="3000" b="1" i="0">
              <a:solidFill>
                <a:srgbClr val="09090B"/>
              </a:solidFill>
              <a:latin typeface="Noto Sans SC"/>
              <a:ea typeface="Noto Sans S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0727" y="1030986"/>
            <a:ext cx="2598134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sz="2775" b="1" i="0">
                <a:solidFill>
                  <a:srgbClr val="0A090A"/>
                </a:solidFill>
                <a:latin typeface="Noto Sans SC"/>
                <a:ea typeface="Noto Sans SC"/>
              </a:rPr>
              <a:t>理解奋斗的意义</a:t>
            </a:r>
            <a:endParaRPr sz="2775" b="1" i="0">
              <a:solidFill>
                <a:srgbClr val="0A090A"/>
              </a:solidFill>
              <a:latin typeface="Noto Sans SC"/>
              <a:ea typeface="Noto Sans S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1775" y="1553718"/>
            <a:ext cx="3924490" cy="87106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1270" algn="just"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171718"/>
                </a:solidFill>
                <a:latin typeface="Noto Sans SC"/>
                <a:ea typeface="Noto Sans SC"/>
              </a:rPr>
              <a:t>幸福生活是奋斗出来的</a:t>
            </a:r>
            <a:endParaRPr sz="1725" b="0" i="0">
              <a:solidFill>
                <a:srgbClr val="171718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725">
                <a:solidFill>
                  <a:srgbClr val="171718"/>
                </a:solidFill>
                <a:latin typeface="Noto Sans SC"/>
                <a:ea typeface="Noto Sans SC"/>
              </a:rPr>
              <a:t>奋斗是青春最亮丽的底色</a:t>
            </a:r>
            <a:endParaRPr lang="zh-CN" sz="1725">
              <a:solidFill>
                <a:srgbClr val="171718"/>
              </a:solidFill>
              <a:latin typeface="Noto Sans SC"/>
              <a:ea typeface="Noto Sans SC"/>
            </a:endParaRPr>
          </a:p>
          <a:p>
            <a:pPr marL="2540">
              <a:spcBef>
                <a:spcPts val="100"/>
              </a:spcBef>
            </a:pPr>
            <a:r>
              <a:rPr lang="zh-CN" sz="1725">
                <a:solidFill>
                  <a:srgbClr val="171718"/>
                </a:solidFill>
                <a:latin typeface="Noto Sans SC"/>
                <a:ea typeface="Noto Sans SC"/>
              </a:rPr>
              <a:t>没有等出来的辉煌,只有拼出来的精彩</a:t>
            </a:r>
            <a:endParaRPr lang="zh-CN" sz="1725">
              <a:solidFill>
                <a:srgbClr val="171718"/>
              </a:solidFill>
              <a:latin typeface="Noto Sans SC"/>
              <a:ea typeface="Noto Sans S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969" y="2684240"/>
            <a:ext cx="2275713" cy="41786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sz="2850" b="1" i="0">
                <a:solidFill>
                  <a:srgbClr val="0A090A"/>
                </a:solidFill>
                <a:latin typeface="Noto Sans SC"/>
                <a:ea typeface="Noto Sans SC"/>
              </a:rPr>
              <a:t>涵养进取品格</a:t>
            </a:r>
            <a:endParaRPr sz="2850" b="1" i="0">
              <a:solidFill>
                <a:srgbClr val="0A090A"/>
              </a:solidFill>
              <a:latin typeface="Noto Sans SC"/>
              <a:ea typeface="Noto Sans S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255" y="3207829"/>
            <a:ext cx="2964370" cy="83962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171718"/>
                </a:solidFill>
                <a:latin typeface="Noto Sans SC"/>
                <a:ea typeface="Noto Sans SC"/>
              </a:rPr>
              <a:t>勇于攻坚克难,不畏艰难险阻</a:t>
            </a:r>
            <a:endParaRPr sz="1725" b="0" i="0">
              <a:solidFill>
                <a:srgbClr val="171718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725">
                <a:solidFill>
                  <a:srgbClr val="171718"/>
                </a:solidFill>
                <a:latin typeface="Noto Sans SC"/>
                <a:ea typeface="Noto Sans SC"/>
              </a:rPr>
              <a:t>敢于担当作为,积极主动作为</a:t>
            </a:r>
            <a:endParaRPr lang="zh-CN" sz="1725">
              <a:solidFill>
                <a:srgbClr val="171718"/>
              </a:solidFill>
              <a:latin typeface="Noto Sans SC"/>
              <a:ea typeface="Noto Sans SC"/>
            </a:endParaRPr>
          </a:p>
          <a:p>
            <a:pPr marL="1270">
              <a:spcBef>
                <a:spcPts val="0"/>
              </a:spcBef>
            </a:pPr>
            <a:r>
              <a:rPr lang="zh-CN" sz="1725">
                <a:solidFill>
                  <a:srgbClr val="171718"/>
                </a:solidFill>
                <a:latin typeface="Noto Sans SC"/>
                <a:ea typeface="Noto Sans SC"/>
              </a:rPr>
              <a:t>善于学习实践,不断提升能力</a:t>
            </a:r>
            <a:endParaRPr lang="zh-CN" sz="1725">
              <a:solidFill>
                <a:srgbClr val="171718"/>
              </a:solidFill>
              <a:latin typeface="Noto Sans SC"/>
              <a:ea typeface="Noto Sans S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559" y="4337494"/>
            <a:ext cx="2979134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sz="2850" b="1" i="0">
                <a:solidFill>
                  <a:srgbClr val="0A090A"/>
                </a:solidFill>
                <a:latin typeface="Noto Sans SC"/>
                <a:ea typeface="Noto Sans SC"/>
              </a:rPr>
              <a:t>融入国家发展大局</a:t>
            </a:r>
            <a:endParaRPr sz="2850" b="1" i="0">
              <a:solidFill>
                <a:srgbClr val="0A090A"/>
              </a:solidFill>
              <a:latin typeface="Noto Sans SC"/>
              <a:ea typeface="Noto Sans S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2512" y="4861083"/>
            <a:ext cx="3588638" cy="87106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71718"/>
                </a:solidFill>
                <a:latin typeface="Noto Sans SC"/>
                <a:ea typeface="Noto Sans SC"/>
              </a:rPr>
              <a:t>将个人理想与国家需要紧密结合</a:t>
            </a:r>
            <a:endParaRPr sz="1650" b="0" i="0">
              <a:solidFill>
                <a:srgbClr val="171718"/>
              </a:solidFill>
              <a:latin typeface="Noto Sans SC"/>
              <a:ea typeface="Noto Sans SC"/>
            </a:endParaRPr>
          </a:p>
          <a:p>
            <a:pPr marL="29845">
              <a:spcBef>
                <a:spcPts val="140"/>
              </a:spcBef>
            </a:pPr>
            <a:r>
              <a:rPr lang="zh-CN" sz="1650">
                <a:solidFill>
                  <a:srgbClr val="171718"/>
                </a:solidFill>
                <a:latin typeface="Noto Sans SC"/>
                <a:ea typeface="Noto Sans SC"/>
              </a:rPr>
              <a:t>在实现中国梦的伟大实践中成就自我</a:t>
            </a:r>
            <a:endParaRPr lang="zh-CN" sz="1650">
              <a:solidFill>
                <a:srgbClr val="171718"/>
              </a:solidFill>
              <a:latin typeface="Noto Sans SC"/>
              <a:ea typeface="Noto Sans SC"/>
            </a:endParaRPr>
          </a:p>
          <a:p>
            <a:pPr marL="29210">
              <a:spcBef>
                <a:spcPts val="140"/>
              </a:spcBef>
            </a:pPr>
            <a:r>
              <a:rPr lang="zh-CN" sz="1650">
                <a:solidFill>
                  <a:srgbClr val="171718"/>
                </a:solidFill>
                <a:latin typeface="Noto Sans SC"/>
                <a:ea typeface="Noto Sans SC"/>
              </a:rPr>
              <a:t>以奋斗姿态激扬青春,书写人生华章</a:t>
            </a:r>
            <a:endParaRPr lang="zh-CN" sz="1650">
              <a:solidFill>
                <a:srgbClr val="171718"/>
              </a:solidFill>
              <a:latin typeface="Noto Sans SC"/>
              <a:ea typeface="Noto Sans S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6175" y="6055137"/>
            <a:ext cx="4790313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171718"/>
                </a:solidFill>
                <a:latin typeface="Noto Sans SC"/>
                <a:ea typeface="Noto Sans SC"/>
              </a:rPr>
              <a:t>新时代是奋斗者的时代,青春在奋斗中绽放光彩</a:t>
            </a:r>
            <a:endParaRPr sz="1725" b="0" i="0">
              <a:solidFill>
                <a:srgbClr val="171718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90" y="1982628"/>
            <a:ext cx="2412036" cy="1441513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571" y="4596288"/>
            <a:ext cx="1696014" cy="2000916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814"/>
            <a:ext cx="291465" cy="37269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93" y="4412265"/>
            <a:ext cx="2505258" cy="145942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159" y="2787872"/>
            <a:ext cx="2429685" cy="1464468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468" y="4410187"/>
            <a:ext cx="2447067" cy="14568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475" y="265557"/>
            <a:ext cx="3741134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i="0">
                <a:solidFill>
                  <a:srgbClr val="0A090B"/>
                </a:solidFill>
                <a:latin typeface="Noto Sans SC"/>
                <a:ea typeface="Noto Sans SC"/>
              </a:rPr>
              <a:t>思政第一课:专业使命</a:t>
            </a:r>
            <a:endParaRPr sz="3000" b="1" i="0">
              <a:solidFill>
                <a:srgbClr val="0A090B"/>
              </a:solidFill>
              <a:latin typeface="Noto Sans SC"/>
              <a:ea typeface="Noto Sans S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34" y="1033272"/>
            <a:ext cx="1743837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rgbClr val="0C0C0D"/>
                </a:solidFill>
                <a:latin typeface="Noto Sans SC"/>
                <a:ea typeface="Noto Sans SC"/>
              </a:rPr>
              <a:t>行业前沿动态</a:t>
            </a:r>
            <a:endParaRPr sz="2250" b="1" i="0">
              <a:solidFill>
                <a:srgbClr val="0C0C0D"/>
              </a:solidFill>
              <a:latin typeface="Noto Sans SC"/>
              <a:ea typeface="Noto Sans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0325" y="1063180"/>
            <a:ext cx="1774602" cy="353663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1" i="0">
                <a:solidFill>
                  <a:srgbClr val="0C0C0D"/>
                </a:solidFill>
                <a:latin typeface="Noto Sans SC"/>
                <a:ea typeface="Noto Sans SC"/>
              </a:rPr>
              <a:t>增强专业认同</a:t>
            </a:r>
            <a:endParaRPr sz="2325" b="1" i="0">
              <a:solidFill>
                <a:srgbClr val="0C0C0D"/>
              </a:solidFill>
              <a:latin typeface="Noto Sans SC"/>
              <a:ea typeface="Noto Sans S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596" y="1432845"/>
            <a:ext cx="2800350" cy="80752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rgbClr val="1D233E"/>
                </a:solidFill>
                <a:latin typeface="Noto Sans SC"/>
                <a:ea typeface="Noto Sans SC"/>
              </a:rPr>
              <a:t>了解本专业最新发展趋势</a:t>
            </a:r>
            <a:endParaRPr sz="1425" b="0" i="0">
              <a:solidFill>
                <a:srgbClr val="1D233E"/>
              </a:solidFill>
              <a:latin typeface="Noto Sans SC"/>
              <a:ea typeface="Noto Sans SC"/>
            </a:endParaRPr>
          </a:p>
          <a:p>
            <a:pPr>
              <a:spcBef>
                <a:spcPts val="140"/>
              </a:spcBef>
            </a:pPr>
            <a:r>
              <a:rPr lang="zh-CN" sz="1425">
                <a:solidFill>
                  <a:srgbClr val="1D233E"/>
                </a:solidFill>
                <a:latin typeface="Noto Sans SC"/>
                <a:ea typeface="Noto Sans SC"/>
              </a:rPr>
              <a:t>掌握产业升级方向和新技术应用</a:t>
            </a:r>
            <a:endParaRPr lang="zh-CN" sz="1425">
              <a:solidFill>
                <a:srgbClr val="1D233E"/>
              </a:solidFill>
              <a:latin typeface="Noto Sans SC"/>
              <a:ea typeface="Noto Sans SC"/>
            </a:endParaRPr>
          </a:p>
          <a:p>
            <a:pPr marL="1270">
              <a:spcBef>
                <a:spcPts val="145"/>
              </a:spcBef>
            </a:pPr>
            <a:r>
              <a:rPr lang="zh-CN" sz="1425">
                <a:solidFill>
                  <a:srgbClr val="1D233E"/>
                </a:solidFill>
                <a:latin typeface="Noto Sans SC"/>
                <a:ea typeface="Noto Sans SC"/>
              </a:rPr>
              <a:t>认识专业领域面临的机遇与挑战</a:t>
            </a:r>
            <a:endParaRPr lang="zh-CN" sz="1425">
              <a:solidFill>
                <a:srgbClr val="1D233E"/>
              </a:solidFill>
              <a:latin typeface="Noto Sans SC"/>
              <a:ea typeface="Noto Sans S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1753" y="1523904"/>
            <a:ext cx="2738818" cy="93154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1A2240"/>
                </a:solidFill>
                <a:latin typeface="Noto Sans SC"/>
                <a:ea typeface="Noto Sans SC"/>
              </a:rPr>
              <a:t>深刻理解专业价值和社会意义</a:t>
            </a:r>
            <a:endParaRPr sz="1575" b="0" i="0">
              <a:solidFill>
                <a:srgbClr val="1A2240"/>
              </a:solidFill>
              <a:latin typeface="Noto Sans SC"/>
              <a:ea typeface="Noto Sans SC"/>
            </a:endParaRPr>
          </a:p>
          <a:p>
            <a:pPr marL="635">
              <a:spcBef>
                <a:spcPts val="380"/>
              </a:spcBef>
            </a:pPr>
            <a:r>
              <a:rPr lang="zh-CN" sz="1575">
                <a:solidFill>
                  <a:srgbClr val="1A2240"/>
                </a:solidFill>
                <a:latin typeface="Noto Sans SC"/>
                <a:ea typeface="Noto Sans SC"/>
              </a:rPr>
              <a:t>树立正确的职业观和使命感</a:t>
            </a:r>
            <a:endParaRPr lang="zh-CN" sz="1575">
              <a:solidFill>
                <a:srgbClr val="1A2240"/>
              </a:solidFill>
              <a:latin typeface="Noto Sans SC"/>
              <a:ea typeface="Noto Sans SC"/>
            </a:endParaRPr>
          </a:p>
          <a:p>
            <a:pPr marL="635">
              <a:spcBef>
                <a:spcPts val="625"/>
              </a:spcBef>
            </a:pPr>
            <a:r>
              <a:rPr lang="zh-CN" sz="1575">
                <a:solidFill>
                  <a:srgbClr val="1A2240"/>
                </a:solidFill>
                <a:latin typeface="Noto Sans SC"/>
                <a:ea typeface="Noto Sans SC"/>
              </a:rPr>
              <a:t>培养精益求精的工匠精神</a:t>
            </a:r>
            <a:endParaRPr lang="zh-CN" sz="1575">
              <a:solidFill>
                <a:srgbClr val="1A2240"/>
              </a:solidFill>
              <a:latin typeface="Noto Sans SC"/>
              <a:ea typeface="Noto Sans S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06662" y="2808255"/>
            <a:ext cx="1745265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rgbClr val="0D0D0F"/>
                </a:solidFill>
                <a:latin typeface="Noto Sans SC"/>
                <a:ea typeface="Noto Sans SC"/>
              </a:rPr>
              <a:t>培养职业素养</a:t>
            </a:r>
            <a:endParaRPr sz="2250" b="1" i="0">
              <a:solidFill>
                <a:srgbClr val="0D0D0F"/>
              </a:solidFill>
              <a:latin typeface="Noto Sans SC"/>
              <a:ea typeface="Noto Sans S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834" y="2809017"/>
            <a:ext cx="1743837" cy="3214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250" b="1" i="0">
                <a:solidFill>
                  <a:srgbClr val="F7F8F7"/>
                </a:solidFill>
                <a:latin typeface="Noto Sans SC"/>
                <a:ea typeface="Noto Sans SC"/>
              </a:rPr>
              <a:t>服务国家战略</a:t>
            </a:r>
            <a:endParaRPr sz="2250" b="1" i="0">
              <a:solidFill>
                <a:srgbClr val="F7F8F7"/>
              </a:solidFill>
              <a:latin typeface="Noto Sans SC"/>
              <a:ea typeface="Noto Sans S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596" y="3269837"/>
            <a:ext cx="2420302" cy="59474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610" b="0" i="0">
                <a:solidFill>
                  <a:srgbClr val="191F3A"/>
                </a:solidFill>
                <a:latin typeface="Noto Sans SC"/>
                <a:ea typeface="Noto Sans SC"/>
              </a:rPr>
              <a:t>理解专业在支撑国家重大</a:t>
            </a:r>
            <a:endParaRPr sz="1610" b="0" i="0">
              <a:solidFill>
                <a:srgbClr val="191F3A"/>
              </a:solidFill>
              <a:latin typeface="Noto Sans SC"/>
              <a:ea typeface="Noto Sans SC"/>
            </a:endParaRPr>
          </a:p>
          <a:p>
            <a:pPr>
              <a:spcBef>
                <a:spcPts val="380"/>
              </a:spcBef>
            </a:pPr>
            <a:r>
              <a:rPr lang="zh-CN" sz="1610">
                <a:solidFill>
                  <a:srgbClr val="191F3A"/>
                </a:solidFill>
                <a:latin typeface="Noto Sans SC"/>
                <a:ea typeface="Noto Sans SC"/>
              </a:rPr>
              <a:t>战略中的作用</a:t>
            </a:r>
            <a:endParaRPr lang="zh-CN" sz="1610">
              <a:solidFill>
                <a:srgbClr val="191F3A"/>
              </a:solidFill>
              <a:latin typeface="Noto Sans SC"/>
              <a:ea typeface="Noto Sans S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08852" y="3269837"/>
            <a:ext cx="2560701" cy="90011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29210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92142"/>
                </a:solidFill>
                <a:latin typeface="Noto Sans SC"/>
                <a:ea typeface="Noto Sans SC"/>
              </a:rPr>
              <a:t>扎实的专业基础知识</a:t>
            </a:r>
            <a:endParaRPr sz="1650" b="0" i="0">
              <a:solidFill>
                <a:srgbClr val="192142"/>
              </a:solidFill>
              <a:latin typeface="Noto Sans SC"/>
              <a:ea typeface="Noto Sans SC"/>
            </a:endParaRPr>
          </a:p>
          <a:p>
            <a:pPr marL="29845">
              <a:spcBef>
                <a:spcPts val="630"/>
              </a:spcBef>
            </a:pPr>
            <a:r>
              <a:rPr lang="zh-CN" sz="1650">
                <a:solidFill>
                  <a:srgbClr val="192142"/>
                </a:solidFill>
                <a:latin typeface="Noto Sans SC"/>
                <a:ea typeface="Noto Sans SC"/>
              </a:rPr>
              <a:t>良好的职业道德和责任意识</a:t>
            </a:r>
            <a:endParaRPr lang="zh-CN" sz="1650">
              <a:solidFill>
                <a:srgbClr val="192142"/>
              </a:solidFill>
              <a:latin typeface="Noto Sans SC"/>
              <a:ea typeface="Noto Sans SC"/>
            </a:endParaRPr>
          </a:p>
          <a:p>
            <a:pPr>
              <a:spcBef>
                <a:spcPts val="635"/>
              </a:spcBef>
            </a:pPr>
            <a:r>
              <a:rPr lang="zh-CN" sz="1650">
                <a:solidFill>
                  <a:srgbClr val="192142"/>
                </a:solidFill>
                <a:latin typeface="Noto Sans SC"/>
                <a:ea typeface="Noto Sans SC"/>
              </a:rPr>
              <a:t>持续学习和创新能力</a:t>
            </a:r>
            <a:endParaRPr lang="zh-CN" sz="1650">
              <a:solidFill>
                <a:srgbClr val="192142"/>
              </a:solidFill>
              <a:latin typeface="Noto Sans SC"/>
              <a:ea typeface="Noto Sans S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3090" y="4401788"/>
            <a:ext cx="2562225" cy="126911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760" b="0" i="0">
                <a:solidFill>
                  <a:srgbClr val="171D3B"/>
                </a:solidFill>
                <a:latin typeface="Noto Sans SC"/>
                <a:ea typeface="Noto Sans SC"/>
              </a:rPr>
              <a:t>认识专业知识服务区域</a:t>
            </a:r>
            <a:endParaRPr sz="1760" b="0" i="0">
              <a:solidFill>
                <a:srgbClr val="171D3B"/>
              </a:solidFill>
              <a:latin typeface="Noto Sans SC"/>
              <a:ea typeface="Noto Sans SC"/>
            </a:endParaRPr>
          </a:p>
          <a:p>
            <a:pPr marL="635">
              <a:spcBef>
                <a:spcPts val="380"/>
              </a:spcBef>
            </a:pPr>
            <a:r>
              <a:rPr lang="zh-CN" sz="1760">
                <a:solidFill>
                  <a:srgbClr val="171D3B"/>
                </a:solidFill>
                <a:latin typeface="Noto Sans SC"/>
                <a:ea typeface="Noto Sans SC"/>
              </a:rPr>
              <a:t>经济社会发展的重要性</a:t>
            </a:r>
            <a:endParaRPr lang="zh-CN" sz="1760">
              <a:solidFill>
                <a:srgbClr val="171D3B"/>
              </a:solidFill>
              <a:latin typeface="Noto Sans SC"/>
              <a:ea typeface="Noto Sans SC"/>
            </a:endParaRPr>
          </a:p>
          <a:p>
            <a:pPr marL="635">
              <a:spcBef>
                <a:spcPts val="625"/>
              </a:spcBef>
            </a:pPr>
            <a:r>
              <a:rPr lang="zh-CN" sz="1760">
                <a:solidFill>
                  <a:srgbClr val="171D3B"/>
                </a:solidFill>
                <a:latin typeface="Noto Sans SC"/>
                <a:ea typeface="Noto Sans SC"/>
              </a:rPr>
              <a:t>明确个人职业规划与国家需</a:t>
            </a:r>
            <a:endParaRPr lang="zh-CN" sz="1760">
              <a:solidFill>
                <a:srgbClr val="171D3B"/>
              </a:solidFill>
              <a:latin typeface="Noto Sans SC"/>
              <a:ea typeface="Noto Sans SC"/>
            </a:endParaRPr>
          </a:p>
          <a:p>
            <a:pPr>
              <a:spcBef>
                <a:spcPts val="380"/>
              </a:spcBef>
            </a:pPr>
            <a:r>
              <a:rPr lang="zh-CN" sz="1760">
                <a:solidFill>
                  <a:srgbClr val="171D3B"/>
                </a:solidFill>
                <a:latin typeface="Noto Sans SC"/>
                <a:ea typeface="Noto Sans SC"/>
              </a:rPr>
              <a:t>求的契合点</a:t>
            </a:r>
            <a:endParaRPr lang="zh-CN" sz="1760">
              <a:solidFill>
                <a:srgbClr val="171D3B"/>
              </a:solidFill>
              <a:latin typeface="Noto Sans SC"/>
              <a:ea typeface="Noto Sans S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7838" y="6116288"/>
            <a:ext cx="4145565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151B38"/>
                </a:solidFill>
                <a:latin typeface="Noto Sans SC"/>
                <a:ea typeface="Noto Sans SC"/>
              </a:rPr>
              <a:t>立足专业,服务国家,成就精彩人生</a:t>
            </a:r>
            <a:endParaRPr sz="2175" b="0" i="0">
              <a:solidFill>
                <a:srgbClr val="151B38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867" y="384461"/>
            <a:ext cx="326231" cy="36940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22" y="6266402"/>
            <a:ext cx="246549" cy="256032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7" y="6172390"/>
            <a:ext cx="252555" cy="16678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873" y="300037"/>
            <a:ext cx="675147" cy="912876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602" y="6312408"/>
            <a:ext cx="164835" cy="169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797" y="601599"/>
            <a:ext cx="5149405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sz="3300" b="1" i="0">
                <a:solidFill>
                  <a:srgbClr val="080809"/>
                </a:solidFill>
                <a:latin typeface="Noto Sans SC"/>
                <a:ea typeface="Noto Sans SC"/>
              </a:rPr>
              <a:t>安全第一课:政策法规学习</a:t>
            </a:r>
            <a:endParaRPr sz="3300" b="1" i="0">
              <a:solidFill>
                <a:srgbClr val="080809"/>
              </a:solidFill>
              <a:latin typeface="Noto Sans SC"/>
              <a:ea typeface="Noto Sans S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6805" y="1825752"/>
            <a:ext cx="2508313" cy="37214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A0B0E"/>
                </a:solidFill>
                <a:latin typeface="Noto Sans SC"/>
                <a:ea typeface="Noto Sans SC"/>
              </a:rPr>
              <a:t>安全工作重要论述</a:t>
            </a:r>
            <a:endParaRPr sz="2400" b="0" i="0">
              <a:solidFill>
                <a:srgbClr val="0A0B0E"/>
              </a:solidFill>
              <a:latin typeface="Noto Sans SC"/>
              <a:ea typeface="Noto Sans S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9409" y="1828514"/>
            <a:ext cx="1862518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F0E0F"/>
                </a:solidFill>
                <a:latin typeface="Noto Sans SC"/>
                <a:ea typeface="Noto Sans SC"/>
              </a:rPr>
              <a:t>重要法规学习</a:t>
            </a:r>
            <a:endParaRPr sz="2325" b="0" i="0">
              <a:solidFill>
                <a:srgbClr val="0F0E0F"/>
              </a:solidFill>
              <a:latin typeface="Noto Sans SC"/>
              <a:ea typeface="Noto Sans S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4577" y="1828514"/>
            <a:ext cx="1247012" cy="35356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F0E0F"/>
                </a:solidFill>
                <a:latin typeface="Noto Sans SC"/>
                <a:ea typeface="Noto Sans SC"/>
              </a:rPr>
              <a:t>工作部署</a:t>
            </a:r>
            <a:endParaRPr sz="2325" b="0" i="0">
              <a:solidFill>
                <a:srgbClr val="0F0E0F"/>
              </a:solidFill>
              <a:latin typeface="Noto Sans SC"/>
              <a:ea typeface="Noto Sans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3347" y="2412587"/>
            <a:ext cx="2992374" cy="93068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0F0E0F"/>
                </a:solidFill>
                <a:latin typeface="Noto Sans SC"/>
                <a:ea typeface="Noto Sans SC"/>
              </a:rPr>
              <a:t>·关于安全生产的重要指示批示</a:t>
            </a:r>
            <a:endParaRPr sz="1650" b="0" i="0">
              <a:solidFill>
                <a:srgbClr val="0F0E0F"/>
              </a:solidFill>
              <a:latin typeface="Noto Sans SC"/>
              <a:ea typeface="Noto Sans SC"/>
            </a:endParaRPr>
          </a:p>
          <a:p>
            <a:pPr>
              <a:spcBef>
                <a:spcPts val="625"/>
              </a:spcBef>
            </a:pPr>
            <a:r>
              <a:rPr lang="zh-CN" sz="1650">
                <a:solidFill>
                  <a:srgbClr val="0F0E0F"/>
                </a:solidFill>
                <a:latin typeface="Noto Sans SC"/>
                <a:ea typeface="Noto Sans SC"/>
              </a:rPr>
              <a:t>·关于学校安全工作的具体要求</a:t>
            </a:r>
            <a:endParaRPr lang="zh-CN" sz="1650">
              <a:solidFill>
                <a:srgbClr val="0F0E0F"/>
              </a:solidFill>
              <a:latin typeface="Noto Sans SC"/>
              <a:ea typeface="Noto Sans SC"/>
            </a:endParaRPr>
          </a:p>
          <a:p>
            <a:pPr>
              <a:spcBef>
                <a:spcPts val="625"/>
              </a:spcBef>
            </a:pPr>
            <a:r>
              <a:rPr lang="zh-CN" sz="1650">
                <a:solidFill>
                  <a:srgbClr val="0F0E0F"/>
                </a:solidFill>
                <a:latin typeface="Noto Sans SC"/>
                <a:ea typeface="Noto Sans SC"/>
              </a:rPr>
              <a:t>·坚持人民至上、生命至上理念</a:t>
            </a:r>
            <a:endParaRPr lang="zh-CN" sz="1650">
              <a:solidFill>
                <a:srgbClr val="0F0E0F"/>
              </a:solidFill>
              <a:latin typeface="Noto Sans SC"/>
              <a:ea typeface="Noto Sans S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4768" y="2412587"/>
            <a:ext cx="3080385" cy="593883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192240"/>
                </a:solidFill>
                <a:latin typeface="Noto Sans SC"/>
                <a:ea typeface="Noto Sans SC"/>
              </a:rPr>
              <a:t>教育系统重大事故隐患判定指南</a:t>
            </a:r>
            <a:endParaRPr sz="1575" b="0" i="0">
              <a:solidFill>
                <a:srgbClr val="192240"/>
              </a:solidFill>
              <a:latin typeface="Noto Sans SC"/>
              <a:ea typeface="Noto Sans SC"/>
            </a:endParaRPr>
          </a:p>
          <a:p>
            <a:pPr>
              <a:spcBef>
                <a:spcPts val="625"/>
              </a:spcBef>
            </a:pPr>
            <a:r>
              <a:rPr lang="zh-CN" sz="1575">
                <a:solidFill>
                  <a:srgbClr val="192240"/>
                </a:solidFill>
                <a:latin typeface="Noto Sans SC"/>
                <a:ea typeface="Noto Sans SC"/>
              </a:rPr>
              <a:t>·学校安全条例及实施细则</a:t>
            </a:r>
            <a:endParaRPr lang="zh-CN" sz="1575">
              <a:solidFill>
                <a:srgbClr val="192240"/>
              </a:solidFill>
              <a:latin typeface="Noto Sans SC"/>
              <a:ea typeface="Noto Sans S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4768" y="2412587"/>
            <a:ext cx="2825305" cy="593883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29210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82240"/>
                </a:solidFill>
                <a:latin typeface="Noto Sans SC"/>
                <a:ea typeface="Noto Sans SC"/>
              </a:rPr>
              <a:t>国家关于安全工作的决策部署</a:t>
            </a:r>
            <a:endParaRPr sz="1650" b="0" i="0">
              <a:solidFill>
                <a:srgbClr val="182240"/>
              </a:solidFill>
              <a:latin typeface="Noto Sans SC"/>
              <a:ea typeface="Noto Sans SC"/>
            </a:endParaRPr>
          </a:p>
          <a:p>
            <a:pPr>
              <a:spcBef>
                <a:spcPts val="625"/>
              </a:spcBef>
            </a:pPr>
            <a:r>
              <a:rPr lang="zh-CN" sz="1650">
                <a:solidFill>
                  <a:srgbClr val="182240"/>
                </a:solidFill>
                <a:latin typeface="Noto Sans SC"/>
                <a:ea typeface="Noto Sans SC"/>
              </a:rPr>
              <a:t>教合定内容</a:t>
            </a:r>
            <a:endParaRPr lang="zh-CN" sz="1650">
              <a:solidFill>
                <a:srgbClr val="182240"/>
              </a:solidFill>
              <a:latin typeface="Noto Sans SC"/>
              <a:ea typeface="Noto Sans S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3347" y="3973925"/>
            <a:ext cx="2971800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3000"/>
              </a:lnSpc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8203C"/>
                </a:solidFill>
                <a:latin typeface="Noto Sans SC"/>
                <a:ea typeface="Noto Sans SC"/>
              </a:rPr>
              <a:t>·关于学校安全工作的具体要求</a:t>
            </a:r>
            <a:endParaRPr sz="1650" b="0" i="0">
              <a:solidFill>
                <a:srgbClr val="18203C"/>
              </a:solidFill>
              <a:latin typeface="Noto Sans SC"/>
              <a:ea typeface="Noto Sans S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4006" y="3973925"/>
            <a:ext cx="2992374" cy="96221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1A213E"/>
                </a:solidFill>
                <a:latin typeface="Noto Sans SC"/>
                <a:ea typeface="Noto Sans SC"/>
              </a:rPr>
              <a:t>·学校安全条例及实施细则</a:t>
            </a:r>
            <a:endParaRPr sz="1650" b="0" i="0">
              <a:solidFill>
                <a:srgbClr val="1A213E"/>
              </a:solidFill>
              <a:latin typeface="Noto Sans SC"/>
              <a:ea typeface="Noto Sans SC"/>
            </a:endParaRPr>
          </a:p>
          <a:p>
            <a:pPr marL="635">
              <a:spcBef>
                <a:spcPts val="625"/>
              </a:spcBef>
            </a:pPr>
            <a:r>
              <a:rPr lang="zh-CN" sz="1650">
                <a:solidFill>
                  <a:srgbClr val="1A213E"/>
                </a:solidFill>
                <a:latin typeface="Noto Sans SC"/>
                <a:ea typeface="Noto Sans SC"/>
              </a:rPr>
              <a:t>·学校安全刚性要求和责任体系</a:t>
            </a:r>
            <a:endParaRPr lang="zh-CN" sz="1650">
              <a:solidFill>
                <a:srgbClr val="1A213E"/>
              </a:solidFill>
              <a:latin typeface="Noto Sans SC"/>
              <a:ea typeface="Noto Sans SC"/>
            </a:endParaRPr>
          </a:p>
          <a:p>
            <a:pPr>
              <a:spcBef>
                <a:spcPts val="620"/>
              </a:spcBef>
            </a:pPr>
            <a:r>
              <a:rPr lang="zh-CN" sz="1650">
                <a:solidFill>
                  <a:srgbClr val="1A213E"/>
                </a:solidFill>
                <a:latin typeface="Noto Sans SC"/>
                <a:ea typeface="Noto Sans SC"/>
              </a:rPr>
              <a:t>·学校安全刚性要求和责任体系</a:t>
            </a:r>
            <a:endParaRPr lang="zh-CN" sz="1650">
              <a:solidFill>
                <a:srgbClr val="1A213E"/>
              </a:solidFill>
              <a:latin typeface="Noto Sans SC"/>
              <a:ea typeface="Noto Sans S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76094" y="3973925"/>
            <a:ext cx="2942462" cy="96135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1A223E"/>
                </a:solidFill>
                <a:latin typeface="Noto Sans SC"/>
                <a:ea typeface="Noto Sans SC"/>
              </a:rPr>
              <a:t>·国家关于安全工作的决策部署</a:t>
            </a:r>
            <a:endParaRPr sz="1575" b="0" i="0">
              <a:solidFill>
                <a:srgbClr val="1A223E"/>
              </a:solidFill>
              <a:latin typeface="Noto Sans SC"/>
              <a:ea typeface="Noto Sans SC"/>
            </a:endParaRPr>
          </a:p>
          <a:p>
            <a:pPr marL="88900">
              <a:spcBef>
                <a:spcPts val="875"/>
              </a:spcBef>
            </a:pPr>
            <a:r>
              <a:rPr lang="zh-CN" sz="1575">
                <a:solidFill>
                  <a:srgbClr val="1A223E"/>
                </a:solidFill>
                <a:latin typeface="Noto Sans SC"/>
                <a:ea typeface="Noto Sans SC"/>
              </a:rPr>
              <a:t>地方政府的具体工作要求</a:t>
            </a:r>
            <a:endParaRPr lang="zh-CN" sz="1575">
              <a:solidFill>
                <a:srgbClr val="1A223E"/>
              </a:solidFill>
              <a:latin typeface="Noto Sans SC"/>
              <a:ea typeface="Noto Sans SC"/>
            </a:endParaRPr>
          </a:p>
          <a:p>
            <a:pPr>
              <a:spcBef>
                <a:spcPts val="870"/>
              </a:spcBef>
            </a:pPr>
            <a:r>
              <a:rPr lang="zh-CN" sz="1575">
                <a:solidFill>
                  <a:srgbClr val="1A223E"/>
                </a:solidFill>
                <a:latin typeface="Noto Sans SC"/>
                <a:ea typeface="Noto Sans SC"/>
              </a:rPr>
              <a:t>·学校安全工作实施方案</a:t>
            </a:r>
            <a:endParaRPr lang="zh-CN" sz="1575">
              <a:solidFill>
                <a:srgbClr val="1A223E"/>
              </a:solidFill>
              <a:latin typeface="Noto Sans SC"/>
              <a:ea typeface="Noto Sans S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2684" y="4678108"/>
            <a:ext cx="2942463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sz="1575" b="0" i="0">
                <a:solidFill>
                  <a:srgbClr val="18203C"/>
                </a:solidFill>
                <a:latin typeface="Noto Sans SC"/>
                <a:ea typeface="Noto Sans SC"/>
              </a:rPr>
              <a:t>·坚持人民至上、生命至上理念</a:t>
            </a:r>
            <a:endParaRPr sz="1575" b="0" i="0">
              <a:solidFill>
                <a:srgbClr val="18203C"/>
              </a:solidFill>
              <a:latin typeface="Noto Sans SC"/>
              <a:ea typeface="Noto Sans S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512" y="5534596"/>
            <a:ext cx="4761071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1875" b="1" i="0">
                <a:solidFill>
                  <a:srgbClr val="0F0E0F"/>
                </a:solidFill>
                <a:latin typeface="Noto Sans SC"/>
                <a:ea typeface="Noto Sans SC"/>
              </a:rPr>
              <a:t>深入学习法规,明确安全责任,筑牢制度防线</a:t>
            </a:r>
            <a:endParaRPr sz="1875" b="1" i="0">
              <a:solidFill>
                <a:srgbClr val="0F0E0F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24" y="5839177"/>
            <a:ext cx="473964" cy="402869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3" y="4823650"/>
            <a:ext cx="901522" cy="79181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88" y="1813441"/>
            <a:ext cx="1022222" cy="993694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015" y="903841"/>
            <a:ext cx="2236565" cy="1565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947" y="814387"/>
            <a:ext cx="4566094" cy="51435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sz="3825" b="1" i="0">
                <a:solidFill>
                  <a:srgbClr val="09090A"/>
                </a:solidFill>
                <a:latin typeface="Noto Sans SC"/>
                <a:ea typeface="Noto Sans SC"/>
              </a:rPr>
              <a:t>安全第一课:警示教育</a:t>
            </a:r>
            <a:endParaRPr sz="3825" b="1" i="0">
              <a:solidFill>
                <a:srgbClr val="09090A"/>
              </a:solidFill>
              <a:latin typeface="Noto Sans SC"/>
              <a:ea typeface="Noto Sans S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7134" y="2591657"/>
            <a:ext cx="2482405" cy="45005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3150" b="1" i="0">
                <a:solidFill>
                  <a:srgbClr val="0A090A"/>
                </a:solidFill>
                <a:latin typeface="Noto Sans SC"/>
                <a:ea typeface="Noto Sans SC"/>
              </a:rPr>
              <a:t>火灾事故警示</a:t>
            </a:r>
            <a:endParaRPr sz="3150" b="1" i="0">
              <a:solidFill>
                <a:srgbClr val="0A090A"/>
              </a:solidFill>
              <a:latin typeface="Noto Sans SC"/>
              <a:ea typeface="Noto Sans S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0130" y="2682716"/>
            <a:ext cx="3363087" cy="48215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sz="3300" b="1" i="0">
                <a:solidFill>
                  <a:srgbClr val="090B10"/>
                </a:solidFill>
                <a:latin typeface="Noto Sans SC"/>
                <a:ea typeface="Noto Sans SC"/>
              </a:rPr>
              <a:t>其他安全事故警示</a:t>
            </a:r>
            <a:endParaRPr sz="3300" b="1" i="0">
              <a:solidFill>
                <a:srgbClr val="090B10"/>
              </a:solidFill>
              <a:latin typeface="Noto Sans SC"/>
              <a:ea typeface="Noto Sans S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8094" y="3239928"/>
            <a:ext cx="4247030" cy="178727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400" b="0" i="0">
                <a:solidFill>
                  <a:srgbClr val="1B1A1B"/>
                </a:solidFill>
                <a:latin typeface="Noto Sans SC"/>
                <a:ea typeface="Noto Sans SC"/>
              </a:rPr>
              <a:t>河南方城县1·19重大火灾事故:深刻汲取教训</a:t>
            </a:r>
            <a:endParaRPr sz="1400" b="0" i="0">
              <a:solidFill>
                <a:srgbClr val="1B1A1B"/>
              </a:solidFill>
              <a:latin typeface="Noto Sans SC"/>
              <a:ea typeface="Noto Sans SC"/>
            </a:endParaRPr>
          </a:p>
          <a:p>
            <a:pPr marL="635">
              <a:spcBef>
                <a:spcPts val="1600"/>
              </a:spcBef>
            </a:pPr>
            <a:r>
              <a:rPr lang="zh-CN" sz="1400">
                <a:solidFill>
                  <a:srgbClr val="1B1A1B"/>
                </a:solidFill>
                <a:latin typeface="Noto Sans SC"/>
                <a:ea typeface="Noto Sans SC"/>
              </a:rPr>
              <a:t>江西新余1·24重大火灾事故:警钟长鸣</a:t>
            </a:r>
            <a:endParaRPr lang="zh-CN" sz="1400">
              <a:solidFill>
                <a:srgbClr val="1B1A1B"/>
              </a:solidFill>
              <a:latin typeface="Noto Sans SC"/>
              <a:ea typeface="Noto Sans SC"/>
            </a:endParaRPr>
          </a:p>
          <a:p>
            <a:pPr marL="635">
              <a:spcBef>
                <a:spcPts val="1600"/>
              </a:spcBef>
            </a:pPr>
            <a:r>
              <a:rPr lang="zh-CN" sz="1400">
                <a:solidFill>
                  <a:srgbClr val="1B1A1B"/>
                </a:solidFill>
                <a:latin typeface="Noto Sans SC"/>
                <a:ea typeface="Noto Sans SC"/>
              </a:rPr>
              <a:t>事故原因:安全意识薄弱、违规操作、管理不到位</a:t>
            </a:r>
            <a:endParaRPr lang="zh-CN" sz="1400">
              <a:solidFill>
                <a:srgbClr val="1B1A1B"/>
              </a:solidFill>
              <a:latin typeface="Noto Sans SC"/>
              <a:ea typeface="Noto Sans SC"/>
            </a:endParaRPr>
          </a:p>
          <a:p>
            <a:pPr>
              <a:spcBef>
                <a:spcPts val="1595"/>
              </a:spcBef>
            </a:pPr>
            <a:r>
              <a:rPr lang="zh-CN" sz="1400">
                <a:solidFill>
                  <a:srgbClr val="1B1A1B"/>
                </a:solidFill>
                <a:latin typeface="Noto Sans SC"/>
                <a:ea typeface="Noto Sans SC"/>
              </a:rPr>
              <a:t>防范要点:增强安全意识、规范用电用火、定期检查</a:t>
            </a:r>
            <a:endParaRPr lang="zh-CN" sz="1400">
              <a:solidFill>
                <a:srgbClr val="1B1A1B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400">
                <a:solidFill>
                  <a:srgbClr val="1B1A1B"/>
                </a:solidFill>
                <a:latin typeface="Noto Sans SC"/>
                <a:ea typeface="Noto Sans SC"/>
              </a:rPr>
              <a:t>设施</a:t>
            </a:r>
            <a:endParaRPr lang="zh-CN" sz="1400">
              <a:solidFill>
                <a:srgbClr val="1B1A1B"/>
              </a:solidFill>
              <a:latin typeface="Noto Sans SC"/>
              <a:ea typeface="Noto Sans S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0105" y="3423666"/>
            <a:ext cx="4084701" cy="10823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29845" algn="just"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rgbClr val="191E29"/>
                </a:solidFill>
                <a:latin typeface="Noto Sans SC"/>
                <a:ea typeface="Noto Sans SC"/>
              </a:rPr>
              <a:t>校园欺凌案件:坚决抵制校园暴力,共建和谐校园</a:t>
            </a:r>
            <a:endParaRPr sz="1425" b="0" i="0">
              <a:solidFill>
                <a:srgbClr val="191E29"/>
              </a:solidFill>
              <a:latin typeface="Noto Sans SC"/>
              <a:ea typeface="Noto Sans SC"/>
            </a:endParaRPr>
          </a:p>
          <a:p>
            <a:pPr>
              <a:spcBef>
                <a:spcPts val="1595"/>
              </a:spcBef>
            </a:pPr>
            <a:r>
              <a:rPr lang="zh-CN" sz="1425">
                <a:solidFill>
                  <a:srgbClr val="191E29"/>
                </a:solidFill>
                <a:latin typeface="Noto Sans SC"/>
                <a:ea typeface="Noto Sans SC"/>
              </a:rPr>
              <a:t>校车安全事故:遵守交通规则,确保乘车安全</a:t>
            </a:r>
            <a:endParaRPr lang="zh-CN" sz="1425">
              <a:solidFill>
                <a:srgbClr val="191E29"/>
              </a:solidFill>
              <a:latin typeface="Noto Sans SC"/>
              <a:ea typeface="Noto Sans SC"/>
            </a:endParaRPr>
          </a:p>
          <a:p>
            <a:pPr marL="635">
              <a:spcBef>
                <a:spcPts val="1355"/>
              </a:spcBef>
            </a:pPr>
            <a:r>
              <a:rPr lang="zh-CN" sz="1425">
                <a:solidFill>
                  <a:srgbClr val="191E29"/>
                </a:solidFill>
                <a:latin typeface="Noto Sans SC"/>
                <a:ea typeface="Noto Sans SC"/>
              </a:rPr>
              <a:t>实习安全事故:严格遵守操作规程,防范职业风险</a:t>
            </a:r>
            <a:endParaRPr lang="zh-CN" sz="1425">
              <a:solidFill>
                <a:srgbClr val="191E29"/>
              </a:solidFill>
              <a:latin typeface="Noto Sans SC"/>
              <a:ea typeface="Noto Sans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7815" y="5838444"/>
            <a:ext cx="6729031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sz="2775" b="1" i="0">
                <a:solidFill>
                  <a:srgbClr val="0E0D0E"/>
                </a:solidFill>
                <a:latin typeface="Noto Sans SC"/>
                <a:ea typeface="Noto Sans SC"/>
              </a:rPr>
              <a:t>以案说法,警钟长鸣,安全无小事,防患于未然</a:t>
            </a:r>
            <a:endParaRPr sz="2775" b="1" i="0">
              <a:solidFill>
                <a:srgbClr val="0E0D0E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778" y="2171297"/>
            <a:ext cx="931068" cy="1026074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47" y="4001928"/>
            <a:ext cx="299843" cy="29508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17" y="1848926"/>
            <a:ext cx="298894" cy="28940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301" y="4372927"/>
            <a:ext cx="922020" cy="922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690" y="568737"/>
            <a:ext cx="5798534" cy="54644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3900" b="1" i="0">
                <a:solidFill>
                  <a:srgbClr val="07070A"/>
                </a:solidFill>
                <a:latin typeface="Noto Sans SC"/>
                <a:ea typeface="Noto Sans SC"/>
              </a:rPr>
              <a:t>安全第一课:春季专题教育</a:t>
            </a:r>
            <a:endParaRPr sz="3900" b="1" i="0">
              <a:solidFill>
                <a:srgbClr val="07070A"/>
              </a:solidFill>
              <a:latin typeface="Noto Sans SC"/>
              <a:ea typeface="Noto Sans S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068" y="1766506"/>
            <a:ext cx="1395031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B0B0C"/>
                </a:solidFill>
                <a:latin typeface="Noto Sans SC"/>
                <a:ea typeface="Noto Sans SC"/>
              </a:rPr>
              <a:t>消防安全</a:t>
            </a:r>
            <a:endParaRPr sz="2700" b="1" i="0">
              <a:solidFill>
                <a:srgbClr val="0B0B0C"/>
              </a:solidFill>
              <a:latin typeface="Noto Sans SC"/>
              <a:ea typeface="Noto Sans S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7068" y="1766506"/>
            <a:ext cx="1395031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B0B0B"/>
                </a:solidFill>
                <a:latin typeface="Noto Sans SC"/>
                <a:ea typeface="Noto Sans SC"/>
              </a:rPr>
              <a:t>交通安全</a:t>
            </a:r>
            <a:endParaRPr sz="2700" b="1" i="0">
              <a:solidFill>
                <a:srgbClr val="0B0B0B"/>
              </a:solidFill>
              <a:latin typeface="Noto Sans SC"/>
              <a:ea typeface="Noto Sans S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3259" y="2258663"/>
            <a:ext cx="2750343" cy="96212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1A1C27"/>
                </a:solidFill>
                <a:latin typeface="Noto Sans SC"/>
                <a:ea typeface="Noto Sans SC"/>
              </a:rPr>
              <a:t>掌握灭火器使用方法</a:t>
            </a:r>
            <a:endParaRPr sz="1875" b="0" i="0">
              <a:solidFill>
                <a:srgbClr val="1A1C27"/>
              </a:solidFill>
              <a:latin typeface="Noto Sans SC"/>
              <a:ea typeface="Noto Sans SC"/>
            </a:endParaRPr>
          </a:p>
          <a:p>
            <a:pPr marL="635">
              <a:spcBef>
                <a:spcPts val="620"/>
              </a:spcBef>
            </a:pPr>
            <a:r>
              <a:rPr lang="zh-CN" sz="1875">
                <a:solidFill>
                  <a:srgbClr val="1A1C27"/>
                </a:solidFill>
                <a:latin typeface="Noto Sans SC"/>
                <a:ea typeface="Noto Sans SC"/>
              </a:rPr>
              <a:t>熟悉疏散逃生路线</a:t>
            </a:r>
            <a:endParaRPr lang="zh-CN" sz="1875">
              <a:solidFill>
                <a:srgbClr val="1A1C27"/>
              </a:solidFill>
              <a:latin typeface="Noto Sans SC"/>
              <a:ea typeface="Noto Sans SC"/>
            </a:endParaRPr>
          </a:p>
          <a:p>
            <a:pPr marL="635">
              <a:spcBef>
                <a:spcPts val="625"/>
              </a:spcBef>
            </a:pPr>
            <a:r>
              <a:rPr lang="zh-CN" sz="1875">
                <a:solidFill>
                  <a:srgbClr val="1A1C27"/>
                </a:solidFill>
                <a:latin typeface="Noto Sans SC"/>
                <a:ea typeface="Noto Sans SC"/>
              </a:rPr>
              <a:t>严禁违规使用大功率电器</a:t>
            </a:r>
            <a:endParaRPr lang="zh-CN" sz="1875">
              <a:solidFill>
                <a:srgbClr val="1A1C27"/>
              </a:solidFill>
              <a:latin typeface="Noto Sans SC"/>
              <a:ea typeface="Noto Sans S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8497" y="2258663"/>
            <a:ext cx="3471433" cy="99431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191B27"/>
                </a:solidFill>
                <a:latin typeface="Noto Sans SC"/>
                <a:ea typeface="Noto Sans SC"/>
              </a:rPr>
              <a:t>遵守交通法规,不闯红灯不逆行</a:t>
            </a:r>
            <a:endParaRPr sz="1875" b="0" i="0">
              <a:solidFill>
                <a:srgbClr val="191B27"/>
              </a:solidFill>
              <a:latin typeface="Noto Sans SC"/>
              <a:ea typeface="Noto Sans SC"/>
            </a:endParaRPr>
          </a:p>
          <a:p>
            <a:pPr marL="635">
              <a:spcBef>
                <a:spcPts val="615"/>
              </a:spcBef>
            </a:pPr>
            <a:r>
              <a:rPr lang="zh-CN" sz="1875">
                <a:solidFill>
                  <a:srgbClr val="191B27"/>
                </a:solidFill>
                <a:latin typeface="Noto Sans SC"/>
                <a:ea typeface="Noto Sans SC"/>
              </a:rPr>
              <a:t>乘坐正规交通工具</a:t>
            </a:r>
            <a:endParaRPr lang="zh-CN" sz="1875">
              <a:solidFill>
                <a:srgbClr val="191B27"/>
              </a:solidFill>
              <a:latin typeface="Noto Sans SC"/>
              <a:ea typeface="Noto Sans SC"/>
            </a:endParaRPr>
          </a:p>
          <a:p>
            <a:pPr>
              <a:spcBef>
                <a:spcPts val="125"/>
              </a:spcBef>
            </a:pPr>
            <a:r>
              <a:rPr lang="zh-CN" sz="1875">
                <a:solidFill>
                  <a:srgbClr val="191B27"/>
                </a:solidFill>
                <a:latin typeface="Noto Sans SC"/>
                <a:ea typeface="Noto Sans SC"/>
              </a:rPr>
              <a:t>骑行佩戴安全头盔</a:t>
            </a:r>
            <a:endParaRPr lang="zh-CN" sz="1875">
              <a:solidFill>
                <a:srgbClr val="191B27"/>
              </a:solidFill>
              <a:latin typeface="Noto Sans SC"/>
              <a:ea typeface="Noto Sans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068" y="3940302"/>
            <a:ext cx="2743200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A0A0B"/>
                </a:solidFill>
                <a:latin typeface="Noto Sans SC"/>
                <a:ea typeface="Noto Sans SC"/>
              </a:rPr>
              <a:t>食品安全与防诈骗</a:t>
            </a:r>
            <a:endParaRPr sz="2700" b="1" i="0">
              <a:solidFill>
                <a:srgbClr val="0A0A0B"/>
              </a:solidFill>
              <a:latin typeface="Noto Sans SC"/>
              <a:ea typeface="Noto Sans S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7068" y="3940302"/>
            <a:ext cx="2801778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B0A0A"/>
                </a:solidFill>
                <a:latin typeface="Noto Sans SC"/>
                <a:ea typeface="Noto Sans SC"/>
              </a:rPr>
              <a:t>心理健康与防欺凌</a:t>
            </a:r>
            <a:endParaRPr sz="2700" b="1" i="0">
              <a:solidFill>
                <a:srgbClr val="0B0A0A"/>
              </a:solidFill>
              <a:latin typeface="Noto Sans SC"/>
              <a:ea typeface="Noto Sans S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8497" y="4432458"/>
            <a:ext cx="3262907" cy="96288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635" algn="just"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171A27"/>
                </a:solidFill>
                <a:latin typeface="Noto Sans SC"/>
                <a:ea typeface="Noto Sans SC"/>
              </a:rPr>
              <a:t>学会自我调节,保持积极心态</a:t>
            </a:r>
            <a:endParaRPr sz="1875" b="0" i="0">
              <a:solidFill>
                <a:srgbClr val="171A27"/>
              </a:solidFill>
              <a:latin typeface="Noto Sans SC"/>
              <a:ea typeface="Noto Sans SC"/>
            </a:endParaRPr>
          </a:p>
          <a:p>
            <a:pPr>
              <a:spcBef>
                <a:spcPts val="365"/>
              </a:spcBef>
            </a:pPr>
            <a:r>
              <a:rPr lang="zh-CN" sz="1875">
                <a:solidFill>
                  <a:srgbClr val="171A27"/>
                </a:solidFill>
                <a:latin typeface="Noto Sans SC"/>
                <a:ea typeface="Noto Sans SC"/>
              </a:rPr>
              <a:t>遇到困难及时寻求帮助</a:t>
            </a:r>
            <a:endParaRPr lang="zh-CN" sz="1875">
              <a:solidFill>
                <a:srgbClr val="171A27"/>
              </a:solidFill>
              <a:latin typeface="Noto Sans SC"/>
              <a:ea typeface="Noto Sans SC"/>
            </a:endParaRPr>
          </a:p>
          <a:p>
            <a:pPr marL="635">
              <a:spcBef>
                <a:spcPts val="125"/>
              </a:spcBef>
            </a:pPr>
            <a:r>
              <a:rPr lang="zh-CN" sz="1875">
                <a:solidFill>
                  <a:srgbClr val="171A27"/>
                </a:solidFill>
                <a:latin typeface="Noto Sans SC"/>
                <a:ea typeface="Noto Sans SC"/>
              </a:rPr>
              <a:t>坚决抵制校园欺凌,勇敢说“不”</a:t>
            </a:r>
            <a:endParaRPr lang="zh-CN" sz="1875">
              <a:solidFill>
                <a:srgbClr val="171A27"/>
              </a:solidFill>
              <a:latin typeface="Noto Sans SC"/>
              <a:ea typeface="Noto Sans S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4684" y="4433220"/>
            <a:ext cx="3587972" cy="96212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950" b="0" i="0">
                <a:solidFill>
                  <a:srgbClr val="191B28"/>
                </a:solidFill>
                <a:latin typeface="Noto Sans SC"/>
                <a:ea typeface="Noto Sans SC"/>
              </a:rPr>
              <a:t>注意饮食卫生,不购买三无食品</a:t>
            </a:r>
            <a:endParaRPr sz="1950" b="0" i="0">
              <a:solidFill>
                <a:srgbClr val="191B28"/>
              </a:solidFill>
              <a:latin typeface="Noto Sans SC"/>
              <a:ea typeface="Noto Sans SC"/>
            </a:endParaRPr>
          </a:p>
          <a:p>
            <a:pPr marL="28575">
              <a:spcBef>
                <a:spcPts val="620"/>
              </a:spcBef>
            </a:pPr>
            <a:r>
              <a:rPr lang="zh-CN" sz="1950">
                <a:solidFill>
                  <a:srgbClr val="191B28"/>
                </a:solidFill>
                <a:latin typeface="Noto Sans SC"/>
                <a:ea typeface="Noto Sans SC"/>
              </a:rPr>
              <a:t>提高防范意识,警惕电信网络诈骗</a:t>
            </a:r>
            <a:endParaRPr lang="zh-CN" sz="1950">
              <a:solidFill>
                <a:srgbClr val="191B28"/>
              </a:solidFill>
              <a:latin typeface="Noto Sans SC"/>
              <a:ea typeface="Noto Sans SC"/>
            </a:endParaRPr>
          </a:p>
          <a:p>
            <a:pPr marL="28575">
              <a:spcBef>
                <a:spcPts val="370"/>
              </a:spcBef>
            </a:pPr>
            <a:r>
              <a:rPr lang="zh-CN" sz="1950">
                <a:solidFill>
                  <a:srgbClr val="191B28"/>
                </a:solidFill>
                <a:latin typeface="Noto Sans SC"/>
                <a:ea typeface="Noto Sans SC"/>
              </a:rPr>
              <a:t>保护个人信息,不轻信陌生链接</a:t>
            </a:r>
            <a:endParaRPr lang="zh-CN" sz="1950">
              <a:solidFill>
                <a:srgbClr val="191B28"/>
              </a:solidFill>
              <a:latin typeface="Noto Sans SC"/>
              <a:ea typeface="Noto Sans S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7838" y="5963221"/>
            <a:ext cx="4145565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sz="2175" b="1" i="0">
                <a:solidFill>
                  <a:srgbClr val="101010"/>
                </a:solidFill>
                <a:latin typeface="Noto Sans SC"/>
                <a:ea typeface="Noto Sans SC"/>
              </a:rPr>
              <a:t>春季安全,从我做起,共建平安校园</a:t>
            </a:r>
            <a:endParaRPr sz="2175" b="1" i="0">
              <a:solidFill>
                <a:srgbClr val="101010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742" y="2105972"/>
            <a:ext cx="795909" cy="75800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364" y="2099150"/>
            <a:ext cx="797337" cy="773464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2865" y="542768"/>
            <a:ext cx="283654" cy="15128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826" y="5657333"/>
            <a:ext cx="1508855" cy="1199468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642" y="0"/>
            <a:ext cx="833436" cy="804862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8" y="5384035"/>
            <a:ext cx="510159" cy="784133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62025"/>
            <a:ext cx="951071" cy="60868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1995" y="4957638"/>
            <a:ext cx="800004" cy="1900009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9835" y="6343173"/>
            <a:ext cx="180793" cy="190309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037" y="3720655"/>
            <a:ext cx="785909" cy="771620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463" y="6525101"/>
            <a:ext cx="1070029" cy="332898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014" y="5786818"/>
            <a:ext cx="1479523" cy="960977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4650" y="3719364"/>
            <a:ext cx="795051" cy="771247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0931" y="3716072"/>
            <a:ext cx="814006" cy="766403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90502" y="6442995"/>
            <a:ext cx="190198" cy="1806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0815" y="327564"/>
            <a:ext cx="4120705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09000"/>
              </a:lnSpc>
              <a:spcBef>
                <a:spcPts val="0"/>
              </a:spcBef>
              <a:spcAft>
                <a:spcPts val="0"/>
              </a:spcAft>
            </a:pPr>
            <a:r>
              <a:rPr sz="2775" b="1" i="0">
                <a:solidFill>
                  <a:srgbClr val="0A0B19"/>
                </a:solidFill>
                <a:latin typeface="Noto Sans SC"/>
                <a:ea typeface="Noto Sans SC"/>
              </a:rPr>
              <a:t>安全第一课:专业领域安全</a:t>
            </a:r>
            <a:endParaRPr sz="2775" b="1" i="0">
              <a:solidFill>
                <a:srgbClr val="0A0B19"/>
              </a:solidFill>
              <a:latin typeface="Noto Sans SC"/>
              <a:ea typeface="Noto Sans S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5896" y="1367790"/>
            <a:ext cx="2099881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B0D20"/>
                </a:solidFill>
                <a:latin typeface="Noto Sans SC"/>
                <a:ea typeface="Noto Sans SC"/>
              </a:rPr>
              <a:t>校园学习安全</a:t>
            </a:r>
            <a:endParaRPr sz="2700" b="1" i="0">
              <a:solidFill>
                <a:srgbClr val="0B0D20"/>
              </a:solidFill>
              <a:latin typeface="Noto Sans SC"/>
              <a:ea typeface="Noto Sans S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4727" y="1367790"/>
            <a:ext cx="2129218" cy="417957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A0C20"/>
                </a:solidFill>
                <a:latin typeface="Noto Sans SC"/>
                <a:ea typeface="Noto Sans SC"/>
              </a:rPr>
              <a:t>实习期间安全</a:t>
            </a:r>
            <a:endParaRPr sz="2700" b="1" i="0">
              <a:solidFill>
                <a:srgbClr val="0A0C20"/>
              </a:solidFill>
              <a:latin typeface="Noto Sans SC"/>
              <a:ea typeface="Noto Sans S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58753" y="2166842"/>
            <a:ext cx="3969734" cy="50291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535" b="0" i="0">
                <a:solidFill>
                  <a:srgbClr val="161A38"/>
                </a:solidFill>
                <a:latin typeface="Noto Sans SC"/>
                <a:ea typeface="Noto Sans SC"/>
              </a:rPr>
              <a:t>实验实训室安全:严格遵守操作规程,正确使</a:t>
            </a:r>
            <a:endParaRPr sz="1535" b="0" i="0">
              <a:solidFill>
                <a:srgbClr val="161A38"/>
              </a:solidFill>
              <a:latin typeface="Noto Sans SC"/>
              <a:ea typeface="Noto Sans SC"/>
            </a:endParaRPr>
          </a:p>
          <a:p>
            <a:pPr marL="635">
              <a:spcBef>
                <a:spcPts val="0"/>
              </a:spcBef>
            </a:pPr>
            <a:r>
              <a:rPr lang="zh-CN" sz="1535">
                <a:solidFill>
                  <a:srgbClr val="161A38"/>
                </a:solidFill>
                <a:latin typeface="Noto Sans SC"/>
                <a:ea typeface="Noto Sans SC"/>
              </a:rPr>
              <a:t>用器材设备</a:t>
            </a:r>
            <a:endParaRPr lang="zh-CN" sz="1535">
              <a:solidFill>
                <a:srgbClr val="161A38"/>
              </a:solidFill>
              <a:latin typeface="Noto Sans SC"/>
              <a:ea typeface="Noto Sans S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8446" y="2903124"/>
            <a:ext cx="1094612" cy="68437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275" b="0" i="0">
                <a:solidFill>
                  <a:srgbClr val="21243E"/>
                </a:solidFill>
                <a:latin typeface="Noto Sans SC"/>
                <a:ea typeface="Noto Sans SC"/>
              </a:rPr>
              <a:t>企业安全规范:</a:t>
            </a:r>
            <a:endParaRPr sz="1275" b="0" i="0">
              <a:solidFill>
                <a:srgbClr val="21243E"/>
              </a:solidFill>
              <a:latin typeface="Noto Sans SC"/>
              <a:ea typeface="Noto Sans SC"/>
            </a:endParaRPr>
          </a:p>
          <a:p>
            <a:pPr>
              <a:spcBef>
                <a:spcPts val="155"/>
              </a:spcBef>
            </a:pPr>
            <a:r>
              <a:rPr lang="zh-CN" sz="1275">
                <a:solidFill>
                  <a:srgbClr val="21243E"/>
                </a:solidFill>
                <a:latin typeface="Noto Sans SC"/>
                <a:ea typeface="Noto Sans SC"/>
              </a:rPr>
              <a:t>严格遵守企业</a:t>
            </a:r>
            <a:endParaRPr lang="zh-CN" sz="1275">
              <a:solidFill>
                <a:srgbClr val="21243E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275">
                <a:solidFill>
                  <a:srgbClr val="21243E"/>
                </a:solidFill>
                <a:latin typeface="Noto Sans SC"/>
                <a:ea typeface="Noto Sans SC"/>
              </a:rPr>
              <a:t>安全生产制度</a:t>
            </a:r>
            <a:endParaRPr lang="zh-CN" sz="1275">
              <a:solidFill>
                <a:srgbClr val="21243E"/>
              </a:solidFill>
              <a:latin typeface="Noto Sans SC"/>
              <a:ea typeface="Noto Sans S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3109" y="2903124"/>
            <a:ext cx="1036034" cy="43862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275" b="0" i="0">
                <a:solidFill>
                  <a:srgbClr val="21243E"/>
                </a:solidFill>
                <a:latin typeface="Noto Sans SC"/>
                <a:ea typeface="Noto Sans SC"/>
              </a:rPr>
              <a:t>职业健康防护</a:t>
            </a:r>
            <a:endParaRPr sz="1275" b="0" i="0">
              <a:solidFill>
                <a:srgbClr val="21243E"/>
              </a:solidFill>
              <a:latin typeface="Noto Sans SC"/>
              <a:ea typeface="Noto Sans SC"/>
            </a:endParaRPr>
          </a:p>
          <a:p>
            <a:pPr marL="635">
              <a:spcBef>
                <a:spcPts val="160"/>
              </a:spcBef>
            </a:pPr>
            <a:r>
              <a:rPr lang="zh-CN" sz="1275">
                <a:solidFill>
                  <a:srgbClr val="21243E"/>
                </a:solidFill>
                <a:latin typeface="Noto Sans SC"/>
                <a:ea typeface="Noto Sans SC"/>
              </a:rPr>
              <a:t>安全生产制度</a:t>
            </a:r>
            <a:endParaRPr lang="zh-CN" sz="1275">
              <a:solidFill>
                <a:srgbClr val="21243E"/>
              </a:solidFill>
              <a:latin typeface="Noto Sans SC"/>
              <a:ea typeface="Noto Sans S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19094" y="2903124"/>
            <a:ext cx="1260157" cy="68437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59690" algn="ctr"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rgbClr val="21243E"/>
                </a:solidFill>
                <a:latin typeface="Noto Sans SC"/>
                <a:ea typeface="Noto Sans SC"/>
              </a:rPr>
              <a:t>职业健康防护:</a:t>
            </a:r>
            <a:endParaRPr sz="1350" b="0" i="0">
              <a:solidFill>
                <a:srgbClr val="21243E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350">
                <a:solidFill>
                  <a:srgbClr val="21243E"/>
                </a:solidFill>
                <a:latin typeface="Noto Sans SC"/>
                <a:ea typeface="Noto Sans SC"/>
              </a:rPr>
              <a:t>正确佩戴和使用</a:t>
            </a:r>
            <a:endParaRPr lang="zh-CN" sz="1350">
              <a:solidFill>
                <a:srgbClr val="21243E"/>
              </a:solidFill>
              <a:latin typeface="Noto Sans SC"/>
              <a:ea typeface="Noto Sans SC"/>
            </a:endParaRPr>
          </a:p>
          <a:p>
            <a:pPr marL="59690">
              <a:spcBef>
                <a:spcPts val="0"/>
              </a:spcBef>
            </a:pPr>
            <a:r>
              <a:rPr lang="zh-CN" sz="1350">
                <a:solidFill>
                  <a:srgbClr val="21243E"/>
                </a:solidFill>
                <a:latin typeface="Noto Sans SC"/>
                <a:ea typeface="Noto Sans SC"/>
              </a:rPr>
              <a:t>劳动防护用品</a:t>
            </a:r>
            <a:endParaRPr lang="zh-CN" sz="1350">
              <a:solidFill>
                <a:srgbClr val="21243E"/>
              </a:solidFill>
              <a:latin typeface="Noto Sans SC"/>
              <a:ea typeface="Noto Sans SC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88725" y="3298475"/>
            <a:ext cx="4086987" cy="28936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rgbClr val="161A38"/>
                </a:solidFill>
                <a:latin typeface="Noto Sans SC"/>
                <a:ea typeface="Noto Sans SC"/>
              </a:rPr>
              <a:t>设备操作:培训合格后方可使用大型设备,严禁违</a:t>
            </a:r>
            <a:endParaRPr sz="1500" b="0" i="0">
              <a:solidFill>
                <a:srgbClr val="161A38"/>
              </a:solidFill>
              <a:latin typeface="Noto Sans SC"/>
              <a:ea typeface="Noto Sans S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88281" y="3720338"/>
            <a:ext cx="596455" cy="22498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sz="1425" b="0" i="0">
                <a:solidFill>
                  <a:srgbClr val="161A38"/>
                </a:solidFill>
                <a:latin typeface="Noto Sans SC"/>
                <a:ea typeface="Noto Sans SC"/>
              </a:rPr>
              <a:t>规操作</a:t>
            </a:r>
            <a:endParaRPr sz="1425" b="0" i="0">
              <a:solidFill>
                <a:srgbClr val="161A38"/>
              </a:solidFill>
              <a:latin typeface="Noto Sans SC"/>
              <a:ea typeface="Noto Sans S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9515" y="4433220"/>
            <a:ext cx="3938968" cy="2571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sz="1500" b="0" i="0">
                <a:solidFill>
                  <a:srgbClr val="161A38"/>
                </a:solidFill>
                <a:latin typeface="Noto Sans SC"/>
                <a:ea typeface="Noto Sans SC"/>
              </a:rPr>
              <a:t>用电安全:不私拉乱接电线,发现隐患及时报告</a:t>
            </a:r>
            <a:endParaRPr sz="1500" b="0" i="0">
              <a:solidFill>
                <a:srgbClr val="161A38"/>
              </a:solidFill>
              <a:latin typeface="Noto Sans SC"/>
              <a:ea typeface="Noto Sans SC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7021" y="4525803"/>
            <a:ext cx="1037462" cy="68503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118110" algn="ctr"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rgbClr val="1F223F"/>
                </a:solidFill>
                <a:latin typeface="Noto Sans SC"/>
                <a:ea typeface="Noto Sans SC"/>
              </a:rPr>
              <a:t>交通安全:</a:t>
            </a:r>
            <a:endParaRPr sz="1350" b="0" i="0">
              <a:solidFill>
                <a:srgbClr val="1F223F"/>
              </a:solidFill>
              <a:latin typeface="Noto Sans SC"/>
              <a:ea typeface="Noto Sans SC"/>
            </a:endParaRPr>
          </a:p>
          <a:p>
            <a:pPr marL="88265">
              <a:spcBef>
                <a:spcPts val="0"/>
              </a:spcBef>
            </a:pPr>
            <a:r>
              <a:rPr lang="zh-CN" sz="1350">
                <a:solidFill>
                  <a:srgbClr val="1F223F"/>
                </a:solidFill>
                <a:latin typeface="Noto Sans SC"/>
                <a:ea typeface="Noto Sans SC"/>
              </a:rPr>
              <a:t>上下班途中</a:t>
            </a:r>
            <a:endParaRPr lang="zh-CN" sz="1350">
              <a:solidFill>
                <a:srgbClr val="1F223F"/>
              </a:solidFill>
              <a:latin typeface="Noto Sans SC"/>
              <a:ea typeface="Noto Sans SC"/>
            </a:endParaRPr>
          </a:p>
          <a:p>
            <a:pPr>
              <a:spcBef>
                <a:spcPts val="0"/>
              </a:spcBef>
            </a:pPr>
            <a:r>
              <a:rPr lang="zh-CN" sz="1350">
                <a:solidFill>
                  <a:srgbClr val="1F223F"/>
                </a:solidFill>
                <a:latin typeface="Noto Sans SC"/>
                <a:ea typeface="Noto Sans SC"/>
              </a:rPr>
              <a:t>注意交通安全</a:t>
            </a:r>
            <a:endParaRPr lang="zh-CN" sz="1350">
              <a:solidFill>
                <a:srgbClr val="1F223F"/>
              </a:solidFill>
              <a:latin typeface="Noto Sans SC"/>
              <a:ea typeface="Noto Sans SC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01025" y="4525803"/>
            <a:ext cx="900112" cy="68437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58420" algn="ctr"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rgbClr val="1F223F"/>
                </a:solidFill>
                <a:latin typeface="Noto Sans SC"/>
                <a:ea typeface="Noto Sans SC"/>
              </a:rPr>
              <a:t>交通安全:</a:t>
            </a:r>
            <a:endParaRPr sz="1350" b="0" i="0">
              <a:solidFill>
                <a:srgbClr val="1F223F"/>
              </a:solidFill>
              <a:latin typeface="Noto Sans SC"/>
              <a:ea typeface="Noto Sans SC"/>
            </a:endParaRPr>
          </a:p>
          <a:p>
            <a:pPr marL="29210">
              <a:spcBef>
                <a:spcPts val="0"/>
              </a:spcBef>
            </a:pPr>
            <a:r>
              <a:rPr lang="zh-CN" sz="1350">
                <a:solidFill>
                  <a:srgbClr val="1F223F"/>
                </a:solidFill>
                <a:latin typeface="Noto Sans SC"/>
                <a:ea typeface="Noto Sans SC"/>
              </a:rPr>
              <a:t>上下班途中</a:t>
            </a:r>
            <a:endParaRPr lang="zh-CN" sz="1350">
              <a:solidFill>
                <a:srgbClr val="1F223F"/>
              </a:solidFill>
              <a:latin typeface="Noto Sans SC"/>
              <a:ea typeface="Noto Sans SC"/>
            </a:endParaRPr>
          </a:p>
          <a:p>
            <a:pPr>
              <a:spcBef>
                <a:spcPts val="155"/>
              </a:spcBef>
            </a:pPr>
            <a:r>
              <a:rPr lang="zh-CN" sz="1350">
                <a:solidFill>
                  <a:srgbClr val="1F223F"/>
                </a:solidFill>
                <a:latin typeface="Noto Sans SC"/>
                <a:ea typeface="Noto Sans SC"/>
              </a:rPr>
              <a:t>意交通安全</a:t>
            </a:r>
            <a:endParaRPr lang="zh-CN" sz="1350">
              <a:solidFill>
                <a:srgbClr val="1F223F"/>
              </a:solidFill>
              <a:latin typeface="Noto Sans SC"/>
              <a:ea typeface="Noto Sans SC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83603" y="4525803"/>
            <a:ext cx="742950" cy="2250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</a:pPr>
            <a:r>
              <a:rPr sz="1350" b="0" i="0">
                <a:solidFill>
                  <a:srgbClr val="1F223F"/>
                </a:solidFill>
                <a:latin typeface="Noto Sans SC"/>
                <a:ea typeface="Noto Sans SC"/>
              </a:rPr>
              <a:t>应急处理:</a:t>
            </a:r>
            <a:endParaRPr sz="1350" b="0" i="0">
              <a:solidFill>
                <a:srgbClr val="1F223F"/>
              </a:solidFill>
              <a:latin typeface="Noto Sans SC"/>
              <a:ea typeface="Noto Sans S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31940" y="4740116"/>
            <a:ext cx="1417034" cy="47005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29210" algn="ctr">
              <a:spcBef>
                <a:spcPts val="0"/>
              </a:spcBef>
              <a:spcAft>
                <a:spcPts val="0"/>
              </a:spcAft>
            </a:pPr>
            <a:r>
              <a:rPr sz="1275" b="0" i="0">
                <a:solidFill>
                  <a:srgbClr val="1F223F"/>
                </a:solidFill>
                <a:latin typeface="Noto Sans SC"/>
                <a:ea typeface="Noto Sans SC"/>
              </a:rPr>
              <a:t>掌握基本的急救知</a:t>
            </a:r>
            <a:endParaRPr sz="1275" b="0" i="0">
              <a:solidFill>
                <a:srgbClr val="1F223F"/>
              </a:solidFill>
              <a:latin typeface="Noto Sans SC"/>
              <a:ea typeface="Noto Sans SC"/>
            </a:endParaRPr>
          </a:p>
          <a:p>
            <a:pPr>
              <a:spcBef>
                <a:spcPts val="155"/>
              </a:spcBef>
            </a:pPr>
            <a:r>
              <a:rPr lang="zh-CN" sz="1275">
                <a:solidFill>
                  <a:srgbClr val="1F223F"/>
                </a:solidFill>
                <a:latin typeface="Noto Sans SC"/>
                <a:ea typeface="Noto Sans SC"/>
              </a:rPr>
              <a:t>识和应急逃生技能</a:t>
            </a:r>
            <a:endParaRPr lang="zh-CN" sz="1275">
              <a:solidFill>
                <a:srgbClr val="1F223F"/>
              </a:solidFill>
              <a:latin typeface="Noto Sans SC"/>
              <a:ea typeface="Noto Sans SC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27152" y="5624131"/>
            <a:ext cx="5879115" cy="3857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B0E2C"/>
                </a:solidFill>
                <a:latin typeface="Noto Sans SC"/>
                <a:ea typeface="Noto Sans SC"/>
              </a:rPr>
              <a:t>专业为本,安全为先,规范操作,平安成长</a:t>
            </a:r>
            <a:endParaRPr sz="2700" b="1" i="0">
              <a:solidFill>
                <a:srgbClr val="0B0E2C"/>
              </a:solidFill>
              <a:latin typeface="Noto Sans SC"/>
              <a:ea typeface="Noto Sans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1677</Words>
  <Application>WPS 文字</Application>
  <PresentationFormat>On-screen Show (4:3)</PresentationFormat>
  <Paragraphs>246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宋体</vt:lpstr>
      <vt:lpstr>Wingdings</vt:lpstr>
      <vt:lpstr>Arial</vt:lpstr>
      <vt:lpstr>Noto Sans SC</vt:lpstr>
      <vt:lpstr>Thonburi</vt:lpstr>
      <vt:lpstr>宋体</vt:lpstr>
      <vt:lpstr>汉仪书宋二KW</vt:lpstr>
      <vt:lpstr>微软雅黑</vt:lpstr>
      <vt:lpstr>汉仪旗黑</vt:lpstr>
      <vt:lpstr>Arial Unicode MS</vt:lpstr>
      <vt:lpstr>Calibri</vt:lpstr>
      <vt:lpstr>Helvetica Neue</vt:lpstr>
      <vt:lpstr>Noto Sans SC</vt:lpstr>
      <vt:lpstr>苹方-简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商学系</cp:lastModifiedBy>
  <cp:revision>2</cp:revision>
  <dcterms:created xsi:type="dcterms:W3CDTF">2026-03-04T11:17:12Z</dcterms:created>
  <dcterms:modified xsi:type="dcterms:W3CDTF">2026-03-04T11:17:12Z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671EC4C9C58D5631B814A869662D9B20_42</vt:lpwstr>
  </property>
  <property fmtid="{D5CDD505-2E9C-101B-9397-08002B2CF9AE}" pid="3" name="KSOProductBuildVer">
    <vt:lpwstr>2052-7.5.1.8994</vt:lpwstr>
  </property>
</Properties>
</file>