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0.svg" ContentType="image/svg+xml"/>
  <Override PartName="/ppt/media/image10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1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6"/>
  </p:notesMasterIdLst>
  <p:sldIdLst>
    <p:sldId id="256" r:id="rId4"/>
    <p:sldId id="351" r:id="rId5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4" r:id="rId15"/>
    <p:sldId id="365" r:id="rId16"/>
    <p:sldId id="360" r:id="rId17"/>
    <p:sldId id="361" r:id="rId18"/>
    <p:sldId id="362" r:id="rId19"/>
    <p:sldId id="36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20" y="72"/>
      </p:cViewPr>
      <p:guideLst>
        <p:guide orient="horz" pos="2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先看屏幕上两张对比图：左边是传统餐厅，人工点单、排队结账，显得忙乱易错；右边是数字化餐厅，顾客扫码点餐，前台智能收银，一切井然有序。我想提问大家：同样是餐饮服务，差距到底在哪里？答案很明确：数字化，正在重新定义餐饮行业。这就是我们这门课的价值所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关于学习要求和考核方案，我们采用高职标准：平时成绩占50%，包括出勤、课堂表现、作业和实训；实操技能占30%，主要考察服务流程和工具操作；期末成果占20%，要求大家完成一个餐饮数字化小方案。学习上，希望大家做到不迟到早退，认真参与实训，尊重我们的职业，尊重每一位顾客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职业发展方面，大家可以从服务员做起，逐步晋升为领班、主管、店长，甚至运营经理。同时，我们的课程也融入了思政元素：服务要讲温度、诚信和责任；技术要讲学习、创新和精进。希望大家都能成为有匠心、懂数字、能上岗的新时代高职人才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用三句话总结今天的课程：第一，餐饮已进入数字化时代，不学习就会被淘汰；第二，这门课将教会大家如何做好服务，如何用好数字；第三，希望这学期结束，大家都能成为企业抢着要的餐饮数字化人才。今天的课就到这里，谢谢大家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本节课我们有三个学习目标：第一，知道本课程在专业中的地位；第二，理解餐饮服务与数字化经营的内涵；第三，明确本学期我们学什么、怎么考，以及未来能做什么。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课程在专业里的定位非常清晰：它前接我们学过的前厅服务、职业礼仪和酒店管理基础，后承后续的餐饮管理、门店运营和数字营销课程。更重要的是，它直接对接餐饮服务员、领班、主管、店长助理以及数字化运营专员等岗位。一句话总结，这是一门“上岗就能用、升职靠得住”的核心课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给大家总结三句行业现实：第一，现在的酒店和连锁餐饮，没有数字化就无法生存；第二，只懂端盘子、不懂数字工具的人，晋升空间越来越小；第三，既会标准服务、又会数字化运营的人才，是企业最紧缺的。所以，对我们高职同学来说，早学一步，就多一份竞争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门课，我们只抓两条主线：第一，餐饮服务，这是我们的立岗之本，服务做得好，顾客才能留下来；第二，数字化经营，这是我们的发展之路，用好数字化工具，餐厅才能赚更多钱。所以，我们要两手都要硬，才能成为一名优秀的现代餐饮人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很多同学有个误区，认为服务就是端盘子。今天我明确告诉大家：餐饮服务是全过程的体验管理。我们重点学习餐前的迎宾、引座、点餐推荐；餐中的巡台、应答、细节服务；以及餐后的结账、送客和投诉处理。高职培养的不是“体力服务员”，而是懂礼仪、会沟通、能处理问题的专业服务人才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什么是数字化经营？通俗讲就是：用工具提高效率，用数据做决策，用线上渠道做流量，用会员体系做复购。本学期我们重点掌握智能点餐和收银系统的操作，学习外卖、团购和线上评价的管理方法，掌握会员体系与精准营销的技巧，并且要能看懂、会用营业数据。我们的目标是，以后大家当了店长，做决策不靠感觉，靠数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现在我们来做一个1分钟的小组任务：假如你在校门口开一家餐厅，你会用哪些服务和数字化方法，让生意更好？给大家1分钟时间讨论一下。（等待1分钟）好，时间到。我简单总结一下大家可能想到的方法：服务上，要做到热情、规范、注重细节和卫生；数字化上，可以采用扫码点单、推出线上优惠、积极管理线上评价、建立会员体系进行留存。这些都是我们这学期要重点练习的实战能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学期的教学内容分为四大模块：第一，餐饮服务礼仪与标准流程；第二，中餐和西餐的实务操作；第三，数字化工具的实操训练；第四，门店运营与综合实训。我们的教学模式是：理论够用、实训为主、案例驱动、岗课对接，确保大家学到的都是实用技能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2">
              <a:lumMod val="1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任意多边形 8"/>
          <p:cNvSpPr/>
          <p:nvPr userDrawn="1"/>
        </p:nvSpPr>
        <p:spPr>
          <a:xfrm>
            <a:off x="-200223" y="452696"/>
            <a:ext cx="1238646" cy="511157"/>
          </a:xfrm>
          <a:custGeom>
            <a:avLst/>
            <a:gdLst>
              <a:gd name="connsiteX0" fmla="*/ 0 w 7920945"/>
              <a:gd name="connsiteY0" fmla="*/ 0 h 3268768"/>
              <a:gd name="connsiteX1" fmla="*/ 6286561 w 7920945"/>
              <a:gd name="connsiteY1" fmla="*/ 0 h 3268768"/>
              <a:gd name="connsiteX2" fmla="*/ 6348474 w 7920945"/>
              <a:gd name="connsiteY2" fmla="*/ 0 h 3268768"/>
              <a:gd name="connsiteX3" fmla="*/ 6348474 w 7920945"/>
              <a:gd name="connsiteY3" fmla="*/ 3126 h 3268768"/>
              <a:gd name="connsiteX4" fmla="*/ 6453668 w 7920945"/>
              <a:gd name="connsiteY4" fmla="*/ 8438 h 3268768"/>
              <a:gd name="connsiteX5" fmla="*/ 7920945 w 7920945"/>
              <a:gd name="connsiteY5" fmla="*/ 1634384 h 3268768"/>
              <a:gd name="connsiteX6" fmla="*/ 6453668 w 7920945"/>
              <a:gd name="connsiteY6" fmla="*/ 3260330 h 3268768"/>
              <a:gd name="connsiteX7" fmla="*/ 6348474 w 7920945"/>
              <a:gd name="connsiteY7" fmla="*/ 3265642 h 3268768"/>
              <a:gd name="connsiteX8" fmla="*/ 6348474 w 7920945"/>
              <a:gd name="connsiteY8" fmla="*/ 3268767 h 3268768"/>
              <a:gd name="connsiteX9" fmla="*/ 6286581 w 7920945"/>
              <a:gd name="connsiteY9" fmla="*/ 3268767 h 3268768"/>
              <a:gd name="connsiteX10" fmla="*/ 6286561 w 7920945"/>
              <a:gd name="connsiteY10" fmla="*/ 3268768 h 3268768"/>
              <a:gd name="connsiteX11" fmla="*/ 6286542 w 7920945"/>
              <a:gd name="connsiteY11" fmla="*/ 3268767 h 3268768"/>
              <a:gd name="connsiteX12" fmla="*/ 0 w 7920945"/>
              <a:gd name="connsiteY12" fmla="*/ 3268767 h 32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20945" h="3268768">
                <a:moveTo>
                  <a:pt x="0" y="0"/>
                </a:moveTo>
                <a:lnTo>
                  <a:pt x="6286561" y="0"/>
                </a:lnTo>
                <a:lnTo>
                  <a:pt x="6348474" y="0"/>
                </a:lnTo>
                <a:lnTo>
                  <a:pt x="6348474" y="3126"/>
                </a:lnTo>
                <a:lnTo>
                  <a:pt x="6453668" y="8438"/>
                </a:lnTo>
                <a:cubicBezTo>
                  <a:pt x="7277815" y="92135"/>
                  <a:pt x="7920945" y="788155"/>
                  <a:pt x="7920945" y="1634384"/>
                </a:cubicBezTo>
                <a:cubicBezTo>
                  <a:pt x="7920945" y="2480614"/>
                  <a:pt x="7277815" y="3176633"/>
                  <a:pt x="6453668" y="3260330"/>
                </a:cubicBezTo>
                <a:lnTo>
                  <a:pt x="6348474" y="3265642"/>
                </a:lnTo>
                <a:lnTo>
                  <a:pt x="6348474" y="3268767"/>
                </a:lnTo>
                <a:lnTo>
                  <a:pt x="6286581" y="3268767"/>
                </a:lnTo>
                <a:lnTo>
                  <a:pt x="6286561" y="3268768"/>
                </a:lnTo>
                <a:lnTo>
                  <a:pt x="6286542" y="3268767"/>
                </a:lnTo>
                <a:lnTo>
                  <a:pt x="0" y="3268767"/>
                </a:lnTo>
                <a:close/>
              </a:path>
            </a:pathLst>
          </a:custGeom>
          <a:gradFill>
            <a:gsLst>
              <a:gs pos="26000">
                <a:srgbClr val="FF0000"/>
              </a:gs>
              <a:gs pos="100000">
                <a:srgbClr val="FF5121"/>
              </a:gs>
            </a:gsLst>
            <a:lin ang="2100000" scaled="0"/>
          </a:gra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8"/>
          <p:cNvSpPr txBox="1"/>
          <p:nvPr userDrawn="1"/>
        </p:nvSpPr>
        <p:spPr>
          <a:xfrm>
            <a:off x="0" y="519130"/>
            <a:ext cx="1038423" cy="378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1" kern="1200">
                <a:solidFill>
                  <a:srgbClr val="FF51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任务二 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标题 8"/>
          <p:cNvSpPr txBox="1"/>
          <p:nvPr userDrawn="1"/>
        </p:nvSpPr>
        <p:spPr>
          <a:xfrm>
            <a:off x="1038423" y="519130"/>
            <a:ext cx="1741948" cy="378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1" kern="1200">
                <a:solidFill>
                  <a:srgbClr val="FF51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rgbClr val="B82700"/>
                </a:solidFill>
              </a:rPr>
              <a:t>初识餐饮产品</a:t>
            </a:r>
            <a:endParaRPr lang="zh-CN" altLang="en-US" sz="2000" dirty="0">
              <a:solidFill>
                <a:srgbClr val="B827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2">
              <a:lumMod val="1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任意多边形 8"/>
          <p:cNvSpPr/>
          <p:nvPr userDrawn="1"/>
        </p:nvSpPr>
        <p:spPr>
          <a:xfrm>
            <a:off x="-200223" y="452696"/>
            <a:ext cx="1238646" cy="511157"/>
          </a:xfrm>
          <a:custGeom>
            <a:avLst/>
            <a:gdLst>
              <a:gd name="connsiteX0" fmla="*/ 0 w 7920945"/>
              <a:gd name="connsiteY0" fmla="*/ 0 h 3268768"/>
              <a:gd name="connsiteX1" fmla="*/ 6286561 w 7920945"/>
              <a:gd name="connsiteY1" fmla="*/ 0 h 3268768"/>
              <a:gd name="connsiteX2" fmla="*/ 6348474 w 7920945"/>
              <a:gd name="connsiteY2" fmla="*/ 0 h 3268768"/>
              <a:gd name="connsiteX3" fmla="*/ 6348474 w 7920945"/>
              <a:gd name="connsiteY3" fmla="*/ 3126 h 3268768"/>
              <a:gd name="connsiteX4" fmla="*/ 6453668 w 7920945"/>
              <a:gd name="connsiteY4" fmla="*/ 8438 h 3268768"/>
              <a:gd name="connsiteX5" fmla="*/ 7920945 w 7920945"/>
              <a:gd name="connsiteY5" fmla="*/ 1634384 h 3268768"/>
              <a:gd name="connsiteX6" fmla="*/ 6453668 w 7920945"/>
              <a:gd name="connsiteY6" fmla="*/ 3260330 h 3268768"/>
              <a:gd name="connsiteX7" fmla="*/ 6348474 w 7920945"/>
              <a:gd name="connsiteY7" fmla="*/ 3265642 h 3268768"/>
              <a:gd name="connsiteX8" fmla="*/ 6348474 w 7920945"/>
              <a:gd name="connsiteY8" fmla="*/ 3268767 h 3268768"/>
              <a:gd name="connsiteX9" fmla="*/ 6286581 w 7920945"/>
              <a:gd name="connsiteY9" fmla="*/ 3268767 h 3268768"/>
              <a:gd name="connsiteX10" fmla="*/ 6286561 w 7920945"/>
              <a:gd name="connsiteY10" fmla="*/ 3268768 h 3268768"/>
              <a:gd name="connsiteX11" fmla="*/ 6286542 w 7920945"/>
              <a:gd name="connsiteY11" fmla="*/ 3268767 h 3268768"/>
              <a:gd name="connsiteX12" fmla="*/ 0 w 7920945"/>
              <a:gd name="connsiteY12" fmla="*/ 3268767 h 32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20945" h="3268768">
                <a:moveTo>
                  <a:pt x="0" y="0"/>
                </a:moveTo>
                <a:lnTo>
                  <a:pt x="6286561" y="0"/>
                </a:lnTo>
                <a:lnTo>
                  <a:pt x="6348474" y="0"/>
                </a:lnTo>
                <a:lnTo>
                  <a:pt x="6348474" y="3126"/>
                </a:lnTo>
                <a:lnTo>
                  <a:pt x="6453668" y="8438"/>
                </a:lnTo>
                <a:cubicBezTo>
                  <a:pt x="7277815" y="92135"/>
                  <a:pt x="7920945" y="788155"/>
                  <a:pt x="7920945" y="1634384"/>
                </a:cubicBezTo>
                <a:cubicBezTo>
                  <a:pt x="7920945" y="2480614"/>
                  <a:pt x="7277815" y="3176633"/>
                  <a:pt x="6453668" y="3260330"/>
                </a:cubicBezTo>
                <a:lnTo>
                  <a:pt x="6348474" y="3265642"/>
                </a:lnTo>
                <a:lnTo>
                  <a:pt x="6348474" y="3268767"/>
                </a:lnTo>
                <a:lnTo>
                  <a:pt x="6286581" y="3268767"/>
                </a:lnTo>
                <a:lnTo>
                  <a:pt x="6286561" y="3268768"/>
                </a:lnTo>
                <a:lnTo>
                  <a:pt x="6286542" y="3268767"/>
                </a:lnTo>
                <a:lnTo>
                  <a:pt x="0" y="3268767"/>
                </a:lnTo>
                <a:close/>
              </a:path>
            </a:pathLst>
          </a:custGeom>
          <a:gradFill>
            <a:gsLst>
              <a:gs pos="26000">
                <a:srgbClr val="FF0000"/>
              </a:gs>
              <a:gs pos="100000">
                <a:srgbClr val="FF5121"/>
              </a:gs>
            </a:gsLst>
            <a:lin ang="2100000" scaled="0"/>
          </a:gra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8"/>
          <p:cNvSpPr txBox="1"/>
          <p:nvPr userDrawn="1"/>
        </p:nvSpPr>
        <p:spPr>
          <a:xfrm>
            <a:off x="0" y="519130"/>
            <a:ext cx="1038423" cy="378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1" kern="1200">
                <a:solidFill>
                  <a:srgbClr val="FF51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任务三 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标题 8"/>
          <p:cNvSpPr txBox="1"/>
          <p:nvPr userDrawn="1"/>
        </p:nvSpPr>
        <p:spPr>
          <a:xfrm>
            <a:off x="1038423" y="519130"/>
            <a:ext cx="1741948" cy="378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1" kern="1200">
                <a:solidFill>
                  <a:srgbClr val="FF51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rgbClr val="B82700"/>
                </a:solidFill>
              </a:rPr>
              <a:t>初识餐饮设备</a:t>
            </a:r>
            <a:endParaRPr lang="zh-CN" altLang="en-US" sz="2000" dirty="0">
              <a:solidFill>
                <a:srgbClr val="B827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任意多边形 8"/>
          <p:cNvSpPr/>
          <p:nvPr userDrawn="1"/>
        </p:nvSpPr>
        <p:spPr>
          <a:xfrm>
            <a:off x="-200223" y="452696"/>
            <a:ext cx="1238646" cy="511157"/>
          </a:xfrm>
          <a:custGeom>
            <a:avLst/>
            <a:gdLst>
              <a:gd name="connsiteX0" fmla="*/ 0 w 7920945"/>
              <a:gd name="connsiteY0" fmla="*/ 0 h 3268768"/>
              <a:gd name="connsiteX1" fmla="*/ 6286561 w 7920945"/>
              <a:gd name="connsiteY1" fmla="*/ 0 h 3268768"/>
              <a:gd name="connsiteX2" fmla="*/ 6348474 w 7920945"/>
              <a:gd name="connsiteY2" fmla="*/ 0 h 3268768"/>
              <a:gd name="connsiteX3" fmla="*/ 6348474 w 7920945"/>
              <a:gd name="connsiteY3" fmla="*/ 3126 h 3268768"/>
              <a:gd name="connsiteX4" fmla="*/ 6453668 w 7920945"/>
              <a:gd name="connsiteY4" fmla="*/ 8438 h 3268768"/>
              <a:gd name="connsiteX5" fmla="*/ 7920945 w 7920945"/>
              <a:gd name="connsiteY5" fmla="*/ 1634384 h 3268768"/>
              <a:gd name="connsiteX6" fmla="*/ 6453668 w 7920945"/>
              <a:gd name="connsiteY6" fmla="*/ 3260330 h 3268768"/>
              <a:gd name="connsiteX7" fmla="*/ 6348474 w 7920945"/>
              <a:gd name="connsiteY7" fmla="*/ 3265642 h 3268768"/>
              <a:gd name="connsiteX8" fmla="*/ 6348474 w 7920945"/>
              <a:gd name="connsiteY8" fmla="*/ 3268767 h 3268768"/>
              <a:gd name="connsiteX9" fmla="*/ 6286581 w 7920945"/>
              <a:gd name="connsiteY9" fmla="*/ 3268767 h 3268768"/>
              <a:gd name="connsiteX10" fmla="*/ 6286561 w 7920945"/>
              <a:gd name="connsiteY10" fmla="*/ 3268768 h 3268768"/>
              <a:gd name="connsiteX11" fmla="*/ 6286542 w 7920945"/>
              <a:gd name="connsiteY11" fmla="*/ 3268767 h 3268768"/>
              <a:gd name="connsiteX12" fmla="*/ 0 w 7920945"/>
              <a:gd name="connsiteY12" fmla="*/ 3268767 h 32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20945" h="3268768">
                <a:moveTo>
                  <a:pt x="0" y="0"/>
                </a:moveTo>
                <a:lnTo>
                  <a:pt x="6286561" y="0"/>
                </a:lnTo>
                <a:lnTo>
                  <a:pt x="6348474" y="0"/>
                </a:lnTo>
                <a:lnTo>
                  <a:pt x="6348474" y="3126"/>
                </a:lnTo>
                <a:lnTo>
                  <a:pt x="6453668" y="8438"/>
                </a:lnTo>
                <a:cubicBezTo>
                  <a:pt x="7277815" y="92135"/>
                  <a:pt x="7920945" y="788155"/>
                  <a:pt x="7920945" y="1634384"/>
                </a:cubicBezTo>
                <a:cubicBezTo>
                  <a:pt x="7920945" y="2480614"/>
                  <a:pt x="7277815" y="3176633"/>
                  <a:pt x="6453668" y="3260330"/>
                </a:cubicBezTo>
                <a:lnTo>
                  <a:pt x="6348474" y="3265642"/>
                </a:lnTo>
                <a:lnTo>
                  <a:pt x="6348474" y="3268767"/>
                </a:lnTo>
                <a:lnTo>
                  <a:pt x="6286581" y="3268767"/>
                </a:lnTo>
                <a:lnTo>
                  <a:pt x="6286561" y="3268768"/>
                </a:lnTo>
                <a:lnTo>
                  <a:pt x="6286542" y="3268767"/>
                </a:lnTo>
                <a:lnTo>
                  <a:pt x="0" y="3268767"/>
                </a:lnTo>
                <a:close/>
              </a:path>
            </a:pathLst>
          </a:custGeom>
          <a:gradFill>
            <a:gsLst>
              <a:gs pos="26000">
                <a:srgbClr val="FF0000"/>
              </a:gs>
              <a:gs pos="100000">
                <a:srgbClr val="FF5121"/>
              </a:gs>
            </a:gsLst>
            <a:lin ang="2100000" scaled="0"/>
          </a:gra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8"/>
          <p:cNvSpPr txBox="1"/>
          <p:nvPr userDrawn="1"/>
        </p:nvSpPr>
        <p:spPr>
          <a:xfrm>
            <a:off x="0" y="519130"/>
            <a:ext cx="1038423" cy="378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1" kern="1200">
                <a:solidFill>
                  <a:srgbClr val="FF51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任务四 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标题 8"/>
          <p:cNvSpPr txBox="1"/>
          <p:nvPr userDrawn="1"/>
        </p:nvSpPr>
        <p:spPr>
          <a:xfrm>
            <a:off x="1038423" y="519130"/>
            <a:ext cx="1741948" cy="378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1" kern="1200">
                <a:solidFill>
                  <a:srgbClr val="FF51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rgbClr val="B82700"/>
                </a:solidFill>
              </a:rPr>
              <a:t>初识智慧餐厅</a:t>
            </a:r>
            <a:endParaRPr lang="zh-CN" altLang="en-US" sz="2000" dirty="0">
              <a:solidFill>
                <a:srgbClr val="B827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手动输入 6"/>
          <p:cNvSpPr/>
          <p:nvPr userDrawn="1"/>
        </p:nvSpPr>
        <p:spPr>
          <a:xfrm rot="5400000">
            <a:off x="704849" y="347662"/>
            <a:ext cx="361950" cy="514350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 userDrawn="1"/>
        </p:nvSpPr>
        <p:spPr>
          <a:xfrm>
            <a:off x="376237" y="423862"/>
            <a:ext cx="147638" cy="36195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247773" y="423862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  初识餐饮环境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手动输入 6"/>
          <p:cNvSpPr/>
          <p:nvPr userDrawn="1"/>
        </p:nvSpPr>
        <p:spPr>
          <a:xfrm rot="5400000">
            <a:off x="704849" y="347662"/>
            <a:ext cx="361950" cy="514350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 userDrawn="1"/>
        </p:nvSpPr>
        <p:spPr>
          <a:xfrm>
            <a:off x="376237" y="423862"/>
            <a:ext cx="147638" cy="36195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247773" y="423862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项目二  初识餐饮产品 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图: 手动输入 6"/>
          <p:cNvSpPr/>
          <p:nvPr userDrawn="1"/>
        </p:nvSpPr>
        <p:spPr>
          <a:xfrm rot="5400000">
            <a:off x="704849" y="347662"/>
            <a:ext cx="361950" cy="514350"/>
          </a:xfrm>
          <a:prstGeom prst="flowChartManualInpu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 userDrawn="1"/>
        </p:nvSpPr>
        <p:spPr>
          <a:xfrm>
            <a:off x="376237" y="423862"/>
            <a:ext cx="147638" cy="36195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1247773" y="423862"/>
            <a:ext cx="443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项目三  初识餐饮设备</a:t>
            </a:r>
            <a:endParaRPr lang="zh-CN" altLang="en-US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任意多边形 8"/>
          <p:cNvSpPr/>
          <p:nvPr userDrawn="1"/>
        </p:nvSpPr>
        <p:spPr>
          <a:xfrm>
            <a:off x="-200223" y="452696"/>
            <a:ext cx="1238646" cy="511157"/>
          </a:xfrm>
          <a:custGeom>
            <a:avLst/>
            <a:gdLst>
              <a:gd name="connsiteX0" fmla="*/ 0 w 7920945"/>
              <a:gd name="connsiteY0" fmla="*/ 0 h 3268768"/>
              <a:gd name="connsiteX1" fmla="*/ 6286561 w 7920945"/>
              <a:gd name="connsiteY1" fmla="*/ 0 h 3268768"/>
              <a:gd name="connsiteX2" fmla="*/ 6348474 w 7920945"/>
              <a:gd name="connsiteY2" fmla="*/ 0 h 3268768"/>
              <a:gd name="connsiteX3" fmla="*/ 6348474 w 7920945"/>
              <a:gd name="connsiteY3" fmla="*/ 3126 h 3268768"/>
              <a:gd name="connsiteX4" fmla="*/ 6453668 w 7920945"/>
              <a:gd name="connsiteY4" fmla="*/ 8438 h 3268768"/>
              <a:gd name="connsiteX5" fmla="*/ 7920945 w 7920945"/>
              <a:gd name="connsiteY5" fmla="*/ 1634384 h 3268768"/>
              <a:gd name="connsiteX6" fmla="*/ 6453668 w 7920945"/>
              <a:gd name="connsiteY6" fmla="*/ 3260330 h 3268768"/>
              <a:gd name="connsiteX7" fmla="*/ 6348474 w 7920945"/>
              <a:gd name="connsiteY7" fmla="*/ 3265642 h 3268768"/>
              <a:gd name="connsiteX8" fmla="*/ 6348474 w 7920945"/>
              <a:gd name="connsiteY8" fmla="*/ 3268767 h 3268768"/>
              <a:gd name="connsiteX9" fmla="*/ 6286581 w 7920945"/>
              <a:gd name="connsiteY9" fmla="*/ 3268767 h 3268768"/>
              <a:gd name="connsiteX10" fmla="*/ 6286561 w 7920945"/>
              <a:gd name="connsiteY10" fmla="*/ 3268768 h 3268768"/>
              <a:gd name="connsiteX11" fmla="*/ 6286542 w 7920945"/>
              <a:gd name="connsiteY11" fmla="*/ 3268767 h 3268768"/>
              <a:gd name="connsiteX12" fmla="*/ 0 w 7920945"/>
              <a:gd name="connsiteY12" fmla="*/ 3268767 h 32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20945" h="3268768">
                <a:moveTo>
                  <a:pt x="0" y="0"/>
                </a:moveTo>
                <a:lnTo>
                  <a:pt x="6286561" y="0"/>
                </a:lnTo>
                <a:lnTo>
                  <a:pt x="6348474" y="0"/>
                </a:lnTo>
                <a:lnTo>
                  <a:pt x="6348474" y="3126"/>
                </a:lnTo>
                <a:lnTo>
                  <a:pt x="6453668" y="8438"/>
                </a:lnTo>
                <a:cubicBezTo>
                  <a:pt x="7277815" y="92135"/>
                  <a:pt x="7920945" y="788155"/>
                  <a:pt x="7920945" y="1634384"/>
                </a:cubicBezTo>
                <a:cubicBezTo>
                  <a:pt x="7920945" y="2480614"/>
                  <a:pt x="7277815" y="3176633"/>
                  <a:pt x="6453668" y="3260330"/>
                </a:cubicBezTo>
                <a:lnTo>
                  <a:pt x="6348474" y="3265642"/>
                </a:lnTo>
                <a:lnTo>
                  <a:pt x="6348474" y="3268767"/>
                </a:lnTo>
                <a:lnTo>
                  <a:pt x="6286581" y="3268767"/>
                </a:lnTo>
                <a:lnTo>
                  <a:pt x="6286561" y="3268768"/>
                </a:lnTo>
                <a:lnTo>
                  <a:pt x="6286542" y="3268767"/>
                </a:lnTo>
                <a:lnTo>
                  <a:pt x="0" y="3268767"/>
                </a:lnTo>
                <a:close/>
              </a:path>
            </a:pathLst>
          </a:custGeom>
          <a:gradFill>
            <a:gsLst>
              <a:gs pos="26000">
                <a:srgbClr val="FF0000"/>
              </a:gs>
              <a:gs pos="100000">
                <a:srgbClr val="FF5121"/>
              </a:gs>
            </a:gsLst>
            <a:lin ang="2100000" scaled="0"/>
          </a:gradFill>
          <a:ln>
            <a:noFill/>
          </a:ln>
          <a:effectLst>
            <a:outerShdw blurRad="190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8"/>
          <p:cNvSpPr txBox="1"/>
          <p:nvPr userDrawn="1"/>
        </p:nvSpPr>
        <p:spPr>
          <a:xfrm>
            <a:off x="0" y="519130"/>
            <a:ext cx="1038423" cy="378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1" kern="1200">
                <a:solidFill>
                  <a:srgbClr val="FF51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任务一 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标题 8"/>
          <p:cNvSpPr txBox="1"/>
          <p:nvPr userDrawn="1"/>
        </p:nvSpPr>
        <p:spPr>
          <a:xfrm>
            <a:off x="1038423" y="519130"/>
            <a:ext cx="1741948" cy="378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1" kern="1200">
                <a:solidFill>
                  <a:srgbClr val="FF51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rgbClr val="B82700"/>
                </a:solidFill>
              </a:rPr>
              <a:t>初识餐饮环境</a:t>
            </a:r>
            <a:endParaRPr lang="zh-CN" altLang="en-US" sz="2000" dirty="0">
              <a:solidFill>
                <a:srgbClr val="B827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.png"/><Relationship Id="rId8" Type="http://schemas.openxmlformats.org/officeDocument/2006/relationships/image" Target="../media/image66.svg"/><Relationship Id="rId7" Type="http://schemas.openxmlformats.org/officeDocument/2006/relationships/image" Target="../media/image65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64.svg"/><Relationship Id="rId3" Type="http://schemas.openxmlformats.org/officeDocument/2006/relationships/image" Target="../media/image63.png"/><Relationship Id="rId2" Type="http://schemas.openxmlformats.org/officeDocument/2006/relationships/image" Target="../media/image59.sv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8.svg"/><Relationship Id="rId1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hemeOverride" Target="../theme/themeOverride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74.svg"/><Relationship Id="rId7" Type="http://schemas.openxmlformats.org/officeDocument/2006/relationships/image" Target="../media/image73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72.svg"/><Relationship Id="rId3" Type="http://schemas.openxmlformats.org/officeDocument/2006/relationships/image" Target="../media/image71.png"/><Relationship Id="rId26" Type="http://schemas.openxmlformats.org/officeDocument/2006/relationships/notesSlide" Target="../notesSlides/notesSlide10.xml"/><Relationship Id="rId25" Type="http://schemas.openxmlformats.org/officeDocument/2006/relationships/slideLayout" Target="../slideLayouts/slideLayout1.xml"/><Relationship Id="rId24" Type="http://schemas.openxmlformats.org/officeDocument/2006/relationships/image" Target="../media/image84.svg"/><Relationship Id="rId23" Type="http://schemas.openxmlformats.org/officeDocument/2006/relationships/image" Target="../media/image83.png"/><Relationship Id="rId22" Type="http://schemas.openxmlformats.org/officeDocument/2006/relationships/image" Target="../media/image23.svg"/><Relationship Id="rId21" Type="http://schemas.openxmlformats.org/officeDocument/2006/relationships/image" Target="../media/image22.png"/><Relationship Id="rId20" Type="http://schemas.openxmlformats.org/officeDocument/2006/relationships/image" Target="../media/image82.svg"/><Relationship Id="rId2" Type="http://schemas.openxmlformats.org/officeDocument/2006/relationships/image" Target="../media/image70.svg"/><Relationship Id="rId19" Type="http://schemas.openxmlformats.org/officeDocument/2006/relationships/image" Target="../media/image81.png"/><Relationship Id="rId18" Type="http://schemas.openxmlformats.org/officeDocument/2006/relationships/image" Target="../media/image80.svg"/><Relationship Id="rId17" Type="http://schemas.openxmlformats.org/officeDocument/2006/relationships/image" Target="../media/image79.png"/><Relationship Id="rId16" Type="http://schemas.openxmlformats.org/officeDocument/2006/relationships/image" Target="../media/image78.svg"/><Relationship Id="rId15" Type="http://schemas.openxmlformats.org/officeDocument/2006/relationships/image" Target="../media/image77.png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image" Target="../media/image76.svg"/><Relationship Id="rId11" Type="http://schemas.openxmlformats.org/officeDocument/2006/relationships/image" Target="../media/image75.png"/><Relationship Id="rId10" Type="http://schemas.openxmlformats.org/officeDocument/2006/relationships/tags" Target="../tags/tag6.xml"/><Relationship Id="rId1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90.svg"/><Relationship Id="rId7" Type="http://schemas.openxmlformats.org/officeDocument/2006/relationships/image" Target="../media/image89.png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8.svg"/><Relationship Id="rId3" Type="http://schemas.openxmlformats.org/officeDocument/2006/relationships/image" Target="../media/image87.png"/><Relationship Id="rId2" Type="http://schemas.openxmlformats.org/officeDocument/2006/relationships/image" Target="../media/image86.svg"/><Relationship Id="rId18" Type="http://schemas.openxmlformats.org/officeDocument/2006/relationships/notesSlide" Target="../notesSlides/notesSlide11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5.svg"/><Relationship Id="rId15" Type="http://schemas.openxmlformats.org/officeDocument/2006/relationships/image" Target="../media/image24.png"/><Relationship Id="rId14" Type="http://schemas.openxmlformats.org/officeDocument/2006/relationships/image" Target="../media/image94.svg"/><Relationship Id="rId13" Type="http://schemas.openxmlformats.org/officeDocument/2006/relationships/image" Target="../media/image93.png"/><Relationship Id="rId12" Type="http://schemas.openxmlformats.org/officeDocument/2006/relationships/image" Target="../media/image92.svg"/><Relationship Id="rId11" Type="http://schemas.openxmlformats.org/officeDocument/2006/relationships/image" Target="../media/image91.png"/><Relationship Id="rId10" Type="http://schemas.openxmlformats.org/officeDocument/2006/relationships/image" Target="../media/image28.svg"/><Relationship Id="rId1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01.png"/><Relationship Id="rId6" Type="http://schemas.openxmlformats.org/officeDocument/2006/relationships/image" Target="../media/image100.svg"/><Relationship Id="rId5" Type="http://schemas.openxmlformats.org/officeDocument/2006/relationships/image" Target="../media/image99.png"/><Relationship Id="rId4" Type="http://schemas.openxmlformats.org/officeDocument/2006/relationships/image" Target="../media/image98.svg"/><Relationship Id="rId3" Type="http://schemas.openxmlformats.org/officeDocument/2006/relationships/image" Target="../media/image97.png"/><Relationship Id="rId2" Type="http://schemas.openxmlformats.org/officeDocument/2006/relationships/image" Target="../media/image96.svg"/><Relationship Id="rId1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7.jpe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svg"/><Relationship Id="rId7" Type="http://schemas.openxmlformats.org/officeDocument/2006/relationships/image" Target="../media/image24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5.svg"/><Relationship Id="rId7" Type="http://schemas.openxmlformats.org/officeDocument/2006/relationships/image" Target="../media/image24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Relationship Id="rId3" Type="http://schemas.openxmlformats.org/officeDocument/2006/relationships/image" Target="../media/image33.png"/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40.svg"/><Relationship Id="rId7" Type="http://schemas.openxmlformats.org/officeDocument/2006/relationships/image" Target="../media/image39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10.sv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41.jpeg"/><Relationship Id="rId10" Type="http://schemas.openxmlformats.org/officeDocument/2006/relationships/image" Target="../media/image25.sv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svg"/><Relationship Id="rId7" Type="http://schemas.openxmlformats.org/officeDocument/2006/relationships/image" Target="../media/image44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34.svg"/><Relationship Id="rId3" Type="http://schemas.openxmlformats.org/officeDocument/2006/relationships/image" Target="../media/image33.png"/><Relationship Id="rId20" Type="http://schemas.openxmlformats.org/officeDocument/2006/relationships/notesSlide" Target="../notesSlides/notesSlide7.xml"/><Relationship Id="rId2" Type="http://schemas.openxmlformats.org/officeDocument/2006/relationships/image" Target="../media/image14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55.svg"/><Relationship Id="rId17" Type="http://schemas.openxmlformats.org/officeDocument/2006/relationships/image" Target="../media/image54.png"/><Relationship Id="rId16" Type="http://schemas.openxmlformats.org/officeDocument/2006/relationships/image" Target="../media/image53.svg"/><Relationship Id="rId15" Type="http://schemas.openxmlformats.org/officeDocument/2006/relationships/image" Target="../media/image52.png"/><Relationship Id="rId14" Type="http://schemas.openxmlformats.org/officeDocument/2006/relationships/image" Target="../media/image51.svg"/><Relationship Id="rId13" Type="http://schemas.openxmlformats.org/officeDocument/2006/relationships/image" Target="../media/image50.png"/><Relationship Id="rId12" Type="http://schemas.openxmlformats.org/officeDocument/2006/relationships/image" Target="../media/image49.svg"/><Relationship Id="rId11" Type="http://schemas.openxmlformats.org/officeDocument/2006/relationships/image" Target="../media/image48.png"/><Relationship Id="rId10" Type="http://schemas.openxmlformats.org/officeDocument/2006/relationships/image" Target="../media/image47.sv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2.jpeg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Relationship Id="rId3" Type="http://schemas.openxmlformats.org/officeDocument/2006/relationships/image" Target="../media/image58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3" b="34"/>
          <a:stretch>
            <a:fillRect/>
          </a:stretch>
        </p:blipFill>
        <p:spPr>
          <a:xfrm>
            <a:off x="0" y="0"/>
            <a:ext cx="12192000" cy="628519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-86995" y="3351499"/>
            <a:ext cx="12192000" cy="3506501"/>
            <a:chOff x="13904686" y="3351499"/>
            <a:chExt cx="12192000" cy="3506501"/>
          </a:xfrm>
        </p:grpSpPr>
        <p:sp>
          <p:nvSpPr>
            <p:cNvPr id="39" name="Freeform 10"/>
            <p:cNvSpPr/>
            <p:nvPr/>
          </p:nvSpPr>
          <p:spPr bwMode="auto">
            <a:xfrm>
              <a:off x="13904686" y="3351499"/>
              <a:ext cx="12192000" cy="3263804"/>
            </a:xfrm>
            <a:custGeom>
              <a:avLst/>
              <a:gdLst>
                <a:gd name="T0" fmla="*/ 0 w 2560"/>
                <a:gd name="T1" fmla="*/ 459 h 683"/>
                <a:gd name="T2" fmla="*/ 0 w 2560"/>
                <a:gd name="T3" fmla="*/ 0 h 683"/>
                <a:gd name="T4" fmla="*/ 773 w 2560"/>
                <a:gd name="T5" fmla="*/ 389 h 683"/>
                <a:gd name="T6" fmla="*/ 1737 w 2560"/>
                <a:gd name="T7" fmla="*/ 226 h 683"/>
                <a:gd name="T8" fmla="*/ 2560 w 2560"/>
                <a:gd name="T9" fmla="*/ 208 h 683"/>
                <a:gd name="T10" fmla="*/ 2560 w 2560"/>
                <a:gd name="T11" fmla="*/ 683 h 683"/>
                <a:gd name="T12" fmla="*/ 0 w 2560"/>
                <a:gd name="T13" fmla="*/ 683 h 683"/>
                <a:gd name="T14" fmla="*/ 0 w 2560"/>
                <a:gd name="T1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60" h="683">
                  <a:moveTo>
                    <a:pt x="0" y="45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29" y="413"/>
                    <a:pt x="773" y="389"/>
                  </a:cubicBezTo>
                  <a:cubicBezTo>
                    <a:pt x="773" y="389"/>
                    <a:pt x="1132" y="373"/>
                    <a:pt x="1737" y="226"/>
                  </a:cubicBezTo>
                  <a:cubicBezTo>
                    <a:pt x="1737" y="226"/>
                    <a:pt x="2216" y="108"/>
                    <a:pt x="2560" y="208"/>
                  </a:cubicBezTo>
                  <a:cubicBezTo>
                    <a:pt x="2560" y="683"/>
                    <a:pt x="2560" y="683"/>
                    <a:pt x="2560" y="683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6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13904686" y="4162996"/>
              <a:ext cx="12192000" cy="2695004"/>
            </a:xfrm>
            <a:custGeom>
              <a:avLst/>
              <a:gdLst>
                <a:gd name="connsiteX0" fmla="*/ 10744260 w 12192000"/>
                <a:gd name="connsiteY0" fmla="*/ 680 h 2695004"/>
                <a:gd name="connsiteX1" fmla="*/ 12192000 w 12192000"/>
                <a:gd name="connsiteY1" fmla="*/ 182143 h 2695004"/>
                <a:gd name="connsiteX2" fmla="*/ 12192000 w 12192000"/>
                <a:gd name="connsiteY2" fmla="*/ 2246061 h 2695004"/>
                <a:gd name="connsiteX3" fmla="*/ 12192000 w 12192000"/>
                <a:gd name="connsiteY3" fmla="*/ 2445142 h 2695004"/>
                <a:gd name="connsiteX4" fmla="*/ 12192000 w 12192000"/>
                <a:gd name="connsiteY4" fmla="*/ 2452307 h 2695004"/>
                <a:gd name="connsiteX5" fmla="*/ 12192000 w 12192000"/>
                <a:gd name="connsiteY5" fmla="*/ 2695004 h 2695004"/>
                <a:gd name="connsiteX6" fmla="*/ 0 w 12192000"/>
                <a:gd name="connsiteY6" fmla="*/ 2695004 h 2695004"/>
                <a:gd name="connsiteX7" fmla="*/ 0 w 12192000"/>
                <a:gd name="connsiteY7" fmla="*/ 2452307 h 2695004"/>
                <a:gd name="connsiteX8" fmla="*/ 0 w 12192000"/>
                <a:gd name="connsiteY8" fmla="*/ 2450216 h 2695004"/>
                <a:gd name="connsiteX9" fmla="*/ 0 w 12192000"/>
                <a:gd name="connsiteY9" fmla="*/ 2445142 h 2695004"/>
                <a:gd name="connsiteX10" fmla="*/ 0 w 12192000"/>
                <a:gd name="connsiteY10" fmla="*/ 2435579 h 2695004"/>
                <a:gd name="connsiteX11" fmla="*/ 0 w 12192000"/>
                <a:gd name="connsiteY11" fmla="*/ 1381746 h 2695004"/>
                <a:gd name="connsiteX12" fmla="*/ 5467350 w 12192000"/>
                <a:gd name="connsiteY12" fmla="*/ 1152340 h 2695004"/>
                <a:gd name="connsiteX13" fmla="*/ 7824788 w 12192000"/>
                <a:gd name="connsiteY13" fmla="*/ 411549 h 2695004"/>
                <a:gd name="connsiteX14" fmla="*/ 10744260 w 12192000"/>
                <a:gd name="connsiteY14" fmla="*/ 680 h 2695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2695004">
                  <a:moveTo>
                    <a:pt x="10744260" y="680"/>
                  </a:moveTo>
                  <a:cubicBezTo>
                    <a:pt x="11681166" y="12777"/>
                    <a:pt x="12192000" y="182143"/>
                    <a:pt x="12192000" y="182143"/>
                  </a:cubicBezTo>
                  <a:cubicBezTo>
                    <a:pt x="12192000" y="182143"/>
                    <a:pt x="12192000" y="182143"/>
                    <a:pt x="12192000" y="2246061"/>
                  </a:cubicBezTo>
                  <a:lnTo>
                    <a:pt x="12192000" y="2445142"/>
                  </a:lnTo>
                  <a:lnTo>
                    <a:pt x="12192000" y="2452307"/>
                  </a:lnTo>
                  <a:lnTo>
                    <a:pt x="12192000" y="2695004"/>
                  </a:lnTo>
                  <a:lnTo>
                    <a:pt x="0" y="2695004"/>
                  </a:lnTo>
                  <a:lnTo>
                    <a:pt x="0" y="2452307"/>
                  </a:lnTo>
                  <a:lnTo>
                    <a:pt x="0" y="2450216"/>
                  </a:lnTo>
                  <a:lnTo>
                    <a:pt x="0" y="2445142"/>
                  </a:lnTo>
                  <a:lnTo>
                    <a:pt x="0" y="2435579"/>
                  </a:lnTo>
                  <a:cubicBezTo>
                    <a:pt x="0" y="2385397"/>
                    <a:pt x="0" y="2184666"/>
                    <a:pt x="0" y="1381746"/>
                  </a:cubicBezTo>
                  <a:cubicBezTo>
                    <a:pt x="1781175" y="2342383"/>
                    <a:pt x="5467350" y="1152340"/>
                    <a:pt x="5467350" y="1152340"/>
                  </a:cubicBezTo>
                  <a:cubicBezTo>
                    <a:pt x="6800850" y="712645"/>
                    <a:pt x="7824788" y="411549"/>
                    <a:pt x="7824788" y="411549"/>
                  </a:cubicBezTo>
                  <a:cubicBezTo>
                    <a:pt x="9029104" y="76999"/>
                    <a:pt x="10015556" y="-8729"/>
                    <a:pt x="10744260" y="6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244340" y="4518025"/>
            <a:ext cx="7411720" cy="1475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endParaRPr lang="zh-CN" altLang="en-US" sz="4000" b="1" dirty="0">
              <a:solidFill>
                <a:schemeClr val="accent6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48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餐饮服务与数字化运营</a:t>
            </a:r>
            <a:endParaRPr lang="zh-CN" altLang="en-US" sz="4000" b="1" dirty="0">
              <a:solidFill>
                <a:schemeClr val="accent6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宁双</a:t>
            </a:r>
            <a:endParaRPr lang="zh-CN" altLang="en-US" sz="4000" b="1" dirty="0">
              <a:solidFill>
                <a:schemeClr val="accent6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762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本学期教学内容安排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5207000" cy="1651000"/>
          </a:xfrm>
          <a:prstGeom prst="roundRect">
            <a:avLst>
              <a:gd name="adj" fmla="val 7692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0955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78000" y="2032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01. 餐饮服务礼仪与标准流程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778000" y="24765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规范服务仪态，掌握标准化接待流程，提升职业素养与沟通能力。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223000" y="1778000"/>
            <a:ext cx="5207000" cy="1651000"/>
          </a:xfrm>
          <a:prstGeom prst="roundRect">
            <a:avLst>
              <a:gd name="adj" fmla="val 7692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00" y="20955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7239000" y="2032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02. 中餐/西餐实务操作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7239000" y="24765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涵盖中西餐摆台、上菜服务及酒水服务等核心技能的实操训练。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62000" y="3683000"/>
            <a:ext cx="5207000" cy="1651000"/>
          </a:xfrm>
          <a:prstGeom prst="roundRect">
            <a:avLst>
              <a:gd name="adj" fmla="val 7692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40005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778000" y="3937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03. 数字化工具实操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778000" y="43815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熟练掌握餐厅管理系统、点餐APP等数字化工具的应用与操作。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223000" y="3683000"/>
            <a:ext cx="5207000" cy="1651000"/>
          </a:xfrm>
          <a:prstGeom prst="roundRect">
            <a:avLst>
              <a:gd name="adj" fmla="val 7692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4000500"/>
            <a:ext cx="609600" cy="609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7239000" y="3937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04. 门店运营与综合实训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239000" y="43815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模拟真实门店运营场景，进行客流管理、突发状况处理等综合演练。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762000" y="5588000"/>
            <a:ext cx="10668000" cy="762000"/>
          </a:xfrm>
          <a:prstGeom prst="roundRect">
            <a:avLst>
              <a:gd name="adj" fmla="val 16666"/>
            </a:avLst>
          </a:prstGeom>
          <a:solidFill>
            <a:srgbClr val="005A9C">
              <a:alpha val="100000"/>
            </a:srgbClr>
          </a:solidFill>
          <a:ln cap="flat" cmpd="sng">
            <a:solidFill>
              <a:srgbClr val="004B83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000" y="5791200"/>
            <a:ext cx="355600" cy="3556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1524000" y="5753100"/>
            <a:ext cx="9652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教学模式：理论够用 · 实训为主 · 案例驱动 · 岗课对接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87468" y="2549690"/>
            <a:ext cx="1658312" cy="2479782"/>
            <a:chOff x="1387468" y="2549690"/>
            <a:chExt cx="1658312" cy="2479782"/>
          </a:xfrm>
        </p:grpSpPr>
        <p:sp>
          <p:nvSpPr>
            <p:cNvPr id="22" name="文本框 21"/>
            <p:cNvSpPr txBox="1"/>
            <p:nvPr/>
          </p:nvSpPr>
          <p:spPr>
            <a:xfrm>
              <a:off x="1524474" y="2741657"/>
              <a:ext cx="1384300" cy="1015663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84733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01</a:t>
              </a:r>
              <a:endParaRPr kumimoji="0" lang="zh-CN" altLang="en-US" sz="6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4733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387468" y="4506252"/>
              <a:ext cx="1658312" cy="52322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 algn="just">
                <a:defRPr/>
              </a:pPr>
              <a:r>
                <a:rPr lang="zh-CN" altLang="en-US" sz="2800" dirty="0">
                  <a:solidFill>
                    <a:srgbClr val="FFFFFF">
                      <a:lumMod val="90000"/>
                      <a:lumOff val="10000"/>
                    </a:srgbClr>
                  </a:solidFill>
                  <a:latin typeface="+mj-ea"/>
                  <a:ea typeface="+mj-ea"/>
                </a:rPr>
                <a:t>初识餐饮</a:t>
              </a:r>
              <a:endPara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5" name="弧 24"/>
            <p:cNvSpPr/>
            <p:nvPr/>
          </p:nvSpPr>
          <p:spPr>
            <a:xfrm rot="3231425">
              <a:off x="1477652" y="2549691"/>
              <a:ext cx="1497572" cy="1497570"/>
            </a:xfrm>
            <a:prstGeom prst="arc">
              <a:avLst>
                <a:gd name="adj1" fmla="val 16200000"/>
                <a:gd name="adj2" fmla="val 12111527"/>
              </a:avLst>
            </a:prstGeom>
            <a:ln w="76200" cap="rnd">
              <a:gradFill>
                <a:gsLst>
                  <a:gs pos="100000">
                    <a:schemeClr val="accent6">
                      <a:lumMod val="60000"/>
                      <a:lumOff val="40000"/>
                      <a:alpha val="0"/>
                    </a:schemeClr>
                  </a:gs>
                  <a:gs pos="20000">
                    <a:schemeClr val="accent6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551104" y="2549690"/>
            <a:ext cx="2295071" cy="2937464"/>
            <a:chOff x="3551104" y="2549690"/>
            <a:chExt cx="2295071" cy="2937464"/>
          </a:xfrm>
        </p:grpSpPr>
        <p:sp>
          <p:nvSpPr>
            <p:cNvPr id="18" name="文本框 17"/>
            <p:cNvSpPr txBox="1"/>
            <p:nvPr/>
          </p:nvSpPr>
          <p:spPr>
            <a:xfrm>
              <a:off x="3996676" y="2741657"/>
              <a:ext cx="1384300" cy="1015663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84733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02</a:t>
              </a:r>
              <a:endParaRPr kumimoji="0" lang="zh-CN" altLang="en-US" sz="6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4733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551104" y="4533047"/>
              <a:ext cx="2295071" cy="95410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>
                <a:defRPr/>
              </a:pPr>
              <a:r>
                <a:rPr lang="zh-CN" altLang="en-US" sz="2800" dirty="0">
                  <a:solidFill>
                    <a:srgbClr val="FFFFFF">
                      <a:lumMod val="90000"/>
                      <a:lumOff val="10000"/>
                    </a:srgbClr>
                  </a:solidFill>
                  <a:latin typeface="+mj-ea"/>
                  <a:ea typeface="+mj-ea"/>
                </a:rPr>
                <a:t>初识中西餐知识</a:t>
              </a:r>
              <a:endPara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1" name="弧 20"/>
            <p:cNvSpPr/>
            <p:nvPr/>
          </p:nvSpPr>
          <p:spPr>
            <a:xfrm rot="3231425">
              <a:off x="3949854" y="2549691"/>
              <a:ext cx="1497572" cy="1497570"/>
            </a:xfrm>
            <a:prstGeom prst="arc">
              <a:avLst>
                <a:gd name="adj1" fmla="val 16200000"/>
                <a:gd name="adj2" fmla="val 12111527"/>
              </a:avLst>
            </a:prstGeom>
            <a:ln w="76200" cap="rnd">
              <a:gradFill>
                <a:gsLst>
                  <a:gs pos="100000">
                    <a:schemeClr val="accent4">
                      <a:lumMod val="60000"/>
                      <a:lumOff val="40000"/>
                      <a:alpha val="0"/>
                    </a:schemeClr>
                  </a:gs>
                  <a:gs pos="20000">
                    <a:schemeClr val="accent4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38347" y="2549690"/>
            <a:ext cx="1645362" cy="2464248"/>
            <a:chOff x="6338347" y="2549690"/>
            <a:chExt cx="1645362" cy="2464248"/>
          </a:xfrm>
        </p:grpSpPr>
        <p:sp>
          <p:nvSpPr>
            <p:cNvPr id="14" name="文本框 13"/>
            <p:cNvSpPr txBox="1"/>
            <p:nvPr/>
          </p:nvSpPr>
          <p:spPr>
            <a:xfrm>
              <a:off x="6468878" y="2741657"/>
              <a:ext cx="1384300" cy="1015663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84733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03</a:t>
              </a:r>
              <a:endParaRPr kumimoji="0" lang="zh-CN" altLang="en-US" sz="6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4733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338347" y="4490718"/>
              <a:ext cx="1645362" cy="52322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 algn="just">
                <a:defRPr/>
              </a:pPr>
              <a:r>
                <a:rPr lang="zh-CN" altLang="en-US" sz="2800" dirty="0">
                  <a:solidFill>
                    <a:srgbClr val="FFFFFF">
                      <a:lumMod val="90000"/>
                      <a:lumOff val="10000"/>
                    </a:srgbClr>
                  </a:solidFill>
                  <a:latin typeface="+mj-ea"/>
                  <a:ea typeface="+mj-ea"/>
                </a:rPr>
                <a:t>初识酒水</a:t>
              </a:r>
              <a:endPara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7" name="弧 16"/>
            <p:cNvSpPr/>
            <p:nvPr/>
          </p:nvSpPr>
          <p:spPr>
            <a:xfrm rot="3231425">
              <a:off x="6422056" y="2549691"/>
              <a:ext cx="1497572" cy="1497570"/>
            </a:xfrm>
            <a:prstGeom prst="arc">
              <a:avLst>
                <a:gd name="adj1" fmla="val 16200000"/>
                <a:gd name="adj2" fmla="val 12111527"/>
              </a:avLst>
            </a:prstGeom>
            <a:ln w="76200" cap="rnd">
              <a:gradFill>
                <a:gsLst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  <a:gs pos="20000">
                    <a:schemeClr val="accent3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394288" y="2550825"/>
            <a:ext cx="2497513" cy="2936329"/>
            <a:chOff x="8394288" y="2550825"/>
            <a:chExt cx="2497513" cy="2936329"/>
          </a:xfrm>
        </p:grpSpPr>
        <p:sp>
          <p:nvSpPr>
            <p:cNvPr id="5" name="文本框 4"/>
            <p:cNvSpPr txBox="1"/>
            <p:nvPr/>
          </p:nvSpPr>
          <p:spPr>
            <a:xfrm>
              <a:off x="8941081" y="2742792"/>
              <a:ext cx="1384300" cy="1015663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84733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04</a:t>
              </a:r>
              <a:endParaRPr kumimoji="0" lang="zh-CN" altLang="en-US" sz="60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4733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394288" y="4533047"/>
              <a:ext cx="2497513" cy="95410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>
                <a:defRPr/>
              </a:pPr>
              <a:r>
                <a:rPr lang="zh-CN" altLang="en-US" sz="2800" dirty="0">
                  <a:solidFill>
                    <a:srgbClr val="FFFFFF">
                      <a:lumMod val="90000"/>
                      <a:lumOff val="10000"/>
                    </a:srgbClr>
                  </a:solidFill>
                  <a:latin typeface="+mj-ea"/>
                  <a:ea typeface="+mj-ea"/>
                </a:rPr>
                <a:t>练就餐饮服务技能</a:t>
              </a:r>
              <a:endPara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8" name="弧 27"/>
            <p:cNvSpPr/>
            <p:nvPr/>
          </p:nvSpPr>
          <p:spPr>
            <a:xfrm rot="3231425">
              <a:off x="8894259" y="2550826"/>
              <a:ext cx="1497572" cy="1497570"/>
            </a:xfrm>
            <a:prstGeom prst="arc">
              <a:avLst>
                <a:gd name="adj1" fmla="val 16200000"/>
                <a:gd name="adj2" fmla="val 12111527"/>
              </a:avLst>
            </a:prstGeom>
            <a:ln w="76200" cap="rnd">
              <a:gradFill>
                <a:gsLst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  <a:gs pos="20000">
                    <a:schemeClr val="accent3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24474" y="899783"/>
            <a:ext cx="9174588" cy="1107996"/>
            <a:chOff x="1524474" y="899783"/>
            <a:chExt cx="9174588" cy="1107996"/>
          </a:xfrm>
        </p:grpSpPr>
        <p:sp>
          <p:nvSpPr>
            <p:cNvPr id="10" name="文本框 9"/>
            <p:cNvSpPr txBox="1"/>
            <p:nvPr/>
          </p:nvSpPr>
          <p:spPr>
            <a:xfrm>
              <a:off x="8545084" y="1406953"/>
              <a:ext cx="21539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u="none" strike="noStrike" kern="1200" cap="none" spc="0" normalizeH="0" baseline="0" noProof="0" dirty="0">
                  <a:ln>
                    <a:noFill/>
                  </a:ln>
                  <a:solidFill>
                    <a:srgbClr val="FF6B42"/>
                  </a:solidFill>
                  <a:effectLst/>
                  <a:uLnTx/>
                  <a:uFillTx/>
                  <a:latin typeface="+mj-ea"/>
                  <a:ea typeface="+mj-ea"/>
                </a:rPr>
                <a:t>Contents</a:t>
              </a:r>
              <a:endParaRPr kumimoji="0" lang="en-US" altLang="zh-CN" sz="3200" u="none" strike="noStrike" kern="1200" cap="none" spc="0" normalizeH="0" baseline="0" noProof="0" dirty="0">
                <a:ln>
                  <a:noFill/>
                </a:ln>
                <a:solidFill>
                  <a:srgbClr val="FF6B42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524474" y="899783"/>
              <a:ext cx="202663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660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ea"/>
                  <a:ea typeface="+mj-ea"/>
                </a:rPr>
                <a:t>目录</a:t>
              </a:r>
              <a:endParaRPr kumimoji="0" lang="en-US" altLang="zh-CN" sz="66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ea"/>
                <a:ea typeface="+mj-ea"/>
              </a:endParaRPr>
            </a:p>
          </p:txBody>
        </p:sp>
        <p:cxnSp>
          <p:nvCxnSpPr>
            <p:cNvPr id="29" name="直线连接符 28"/>
            <p:cNvCxnSpPr/>
            <p:nvPr/>
          </p:nvCxnSpPr>
          <p:spPr>
            <a:xfrm flipH="1">
              <a:off x="3708679" y="1836271"/>
              <a:ext cx="4555021" cy="0"/>
            </a:xfrm>
            <a:prstGeom prst="line">
              <a:avLst/>
            </a:prstGeom>
            <a:ln w="19050" cap="rnd">
              <a:solidFill>
                <a:srgbClr val="FFFF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97115" y="895830"/>
            <a:ext cx="1665722" cy="2289533"/>
            <a:chOff x="1171884" y="2549691"/>
            <a:chExt cx="2087726" cy="2869578"/>
          </a:xfrm>
        </p:grpSpPr>
        <p:sp>
          <p:nvSpPr>
            <p:cNvPr id="22" name="文本框 21"/>
            <p:cNvSpPr txBox="1"/>
            <p:nvPr/>
          </p:nvSpPr>
          <p:spPr>
            <a:xfrm>
              <a:off x="1524474" y="2728725"/>
              <a:ext cx="1384301" cy="104152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84733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05</a:t>
              </a:r>
              <a:endParaRPr kumimoji="0" lang="zh-CN" altLang="en-US" sz="4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4733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71884" y="4223443"/>
              <a:ext cx="2087726" cy="1195826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>
                <a:defRPr/>
              </a:pPr>
              <a:r>
                <a:rPr lang="zh-CN" altLang="en-US" sz="2800" dirty="0">
                  <a:solidFill>
                    <a:srgbClr val="FFFFFF">
                      <a:lumMod val="90000"/>
                      <a:lumOff val="10000"/>
                    </a:srgbClr>
                  </a:solidFill>
                  <a:latin typeface="+mj-ea"/>
                  <a:ea typeface="+mj-ea"/>
                </a:rPr>
                <a:t>学做中餐服务</a:t>
              </a:r>
              <a:endPara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5" name="弧 24"/>
            <p:cNvSpPr/>
            <p:nvPr/>
          </p:nvSpPr>
          <p:spPr>
            <a:xfrm rot="3231425">
              <a:off x="1477652" y="2549692"/>
              <a:ext cx="1497572" cy="1497570"/>
            </a:xfrm>
            <a:prstGeom prst="arc">
              <a:avLst>
                <a:gd name="adj1" fmla="val 16200000"/>
                <a:gd name="adj2" fmla="val 12111527"/>
              </a:avLst>
            </a:prstGeom>
            <a:ln w="76200" cap="rnd">
              <a:gradFill>
                <a:gsLst>
                  <a:gs pos="100000">
                    <a:schemeClr val="accent6">
                      <a:lumMod val="60000"/>
                      <a:lumOff val="40000"/>
                      <a:alpha val="0"/>
                    </a:schemeClr>
                  </a:gs>
                  <a:gs pos="20000">
                    <a:schemeClr val="accent6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36299" y="745236"/>
            <a:ext cx="1831155" cy="2440127"/>
            <a:chOff x="3551104" y="2549690"/>
            <a:chExt cx="2295071" cy="3058324"/>
          </a:xfrm>
        </p:grpSpPr>
        <p:sp>
          <p:nvSpPr>
            <p:cNvPr id="18" name="文本框 17"/>
            <p:cNvSpPr txBox="1"/>
            <p:nvPr/>
          </p:nvSpPr>
          <p:spPr>
            <a:xfrm>
              <a:off x="3996676" y="2728726"/>
              <a:ext cx="1384299" cy="104152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84733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06</a:t>
              </a:r>
              <a:endParaRPr kumimoji="0" lang="zh-CN" altLang="en-US" sz="4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4733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551104" y="4412188"/>
              <a:ext cx="2295071" cy="1195826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>
                <a:defRPr/>
              </a:pPr>
              <a:r>
                <a:rPr lang="zh-CN" altLang="en-US" sz="2800" dirty="0">
                  <a:solidFill>
                    <a:srgbClr val="FFFFFF">
                      <a:lumMod val="90000"/>
                      <a:lumOff val="10000"/>
                    </a:srgbClr>
                  </a:solidFill>
                  <a:latin typeface="+mj-ea"/>
                  <a:ea typeface="+mj-ea"/>
                </a:rPr>
                <a:t>学做西餐服务</a:t>
              </a:r>
              <a:endPara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1" name="弧 20"/>
            <p:cNvSpPr/>
            <p:nvPr/>
          </p:nvSpPr>
          <p:spPr>
            <a:xfrm rot="3231425">
              <a:off x="3949854" y="2549691"/>
              <a:ext cx="1497572" cy="1497570"/>
            </a:xfrm>
            <a:prstGeom prst="arc">
              <a:avLst>
                <a:gd name="adj1" fmla="val 16200000"/>
                <a:gd name="adj2" fmla="val 12111527"/>
              </a:avLst>
            </a:prstGeom>
            <a:ln w="76200" cap="rnd">
              <a:gradFill>
                <a:gsLst>
                  <a:gs pos="100000">
                    <a:schemeClr val="accent4">
                      <a:lumMod val="60000"/>
                      <a:lumOff val="40000"/>
                      <a:alpha val="0"/>
                    </a:schemeClr>
                  </a:gs>
                  <a:gs pos="20000">
                    <a:schemeClr val="accent4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15070" y="966331"/>
            <a:ext cx="1665722" cy="2232777"/>
            <a:chOff x="6225746" y="2549690"/>
            <a:chExt cx="2087727" cy="2798442"/>
          </a:xfrm>
        </p:grpSpPr>
        <p:sp>
          <p:nvSpPr>
            <p:cNvPr id="14" name="文本框 13"/>
            <p:cNvSpPr txBox="1"/>
            <p:nvPr/>
          </p:nvSpPr>
          <p:spPr>
            <a:xfrm>
              <a:off x="6468878" y="2728726"/>
              <a:ext cx="1384300" cy="104152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84733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07</a:t>
              </a:r>
              <a:endParaRPr kumimoji="0" lang="zh-CN" altLang="en-US" sz="4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4733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25746" y="4152306"/>
              <a:ext cx="2087727" cy="1195826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>
                <a:defRPr/>
              </a:pPr>
              <a:r>
                <a:rPr lang="zh-CN" altLang="en-US" sz="2800" dirty="0">
                  <a:solidFill>
                    <a:srgbClr val="FFFFFF">
                      <a:lumMod val="90000"/>
                      <a:lumOff val="10000"/>
                    </a:srgbClr>
                  </a:solidFill>
                  <a:latin typeface="+mj-ea"/>
                  <a:ea typeface="+mj-ea"/>
                </a:rPr>
                <a:t>学做其他服务</a:t>
              </a:r>
              <a:endPara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7" name="弧 16"/>
            <p:cNvSpPr/>
            <p:nvPr/>
          </p:nvSpPr>
          <p:spPr>
            <a:xfrm rot="3231425">
              <a:off x="6422056" y="2549691"/>
              <a:ext cx="1497572" cy="1497570"/>
            </a:xfrm>
            <a:prstGeom prst="arc">
              <a:avLst>
                <a:gd name="adj1" fmla="val 16200000"/>
                <a:gd name="adj2" fmla="val 12111527"/>
              </a:avLst>
            </a:prstGeom>
            <a:ln w="76200" cap="rnd">
              <a:gradFill>
                <a:gsLst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  <a:gs pos="20000">
                    <a:schemeClr val="accent3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31681" y="3612868"/>
            <a:ext cx="1992676" cy="2439221"/>
            <a:chOff x="8394288" y="2550825"/>
            <a:chExt cx="2497513" cy="3057189"/>
          </a:xfrm>
        </p:grpSpPr>
        <p:sp>
          <p:nvSpPr>
            <p:cNvPr id="5" name="文本框 4"/>
            <p:cNvSpPr txBox="1"/>
            <p:nvPr/>
          </p:nvSpPr>
          <p:spPr>
            <a:xfrm>
              <a:off x="8941082" y="2729861"/>
              <a:ext cx="1384300" cy="104152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84733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08</a:t>
              </a:r>
              <a:endParaRPr kumimoji="0" lang="zh-CN" altLang="en-US" sz="4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4733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394288" y="4412187"/>
              <a:ext cx="2497513" cy="119582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>
                <a:defRPr/>
              </a:pPr>
              <a:r>
                <a:rPr lang="zh-CN" altLang="en-US" sz="2800" dirty="0">
                  <a:solidFill>
                    <a:srgbClr val="FFFFFF">
                      <a:lumMod val="90000"/>
                      <a:lumOff val="10000"/>
                    </a:srgbClr>
                  </a:solidFill>
                  <a:latin typeface="+mj-ea"/>
                  <a:ea typeface="+mj-ea"/>
                </a:rPr>
                <a:t>宴会筹划与管理</a:t>
              </a:r>
              <a:endPara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8" name="弧 27"/>
            <p:cNvSpPr/>
            <p:nvPr/>
          </p:nvSpPr>
          <p:spPr>
            <a:xfrm rot="3231425">
              <a:off x="8894259" y="2550826"/>
              <a:ext cx="1497572" cy="1497570"/>
            </a:xfrm>
            <a:prstGeom prst="arc">
              <a:avLst>
                <a:gd name="adj1" fmla="val 16200000"/>
                <a:gd name="adj2" fmla="val 12111527"/>
              </a:avLst>
            </a:prstGeom>
            <a:ln w="76200" cap="rnd">
              <a:gradFill>
                <a:gsLst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  <a:gs pos="20000">
                    <a:schemeClr val="accent3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79932" y="3612868"/>
            <a:ext cx="1831155" cy="2439220"/>
            <a:chOff x="8506178" y="2550825"/>
            <a:chExt cx="2295071" cy="3057188"/>
          </a:xfrm>
        </p:grpSpPr>
        <p:sp>
          <p:nvSpPr>
            <p:cNvPr id="12" name="文本框 11"/>
            <p:cNvSpPr txBox="1"/>
            <p:nvPr/>
          </p:nvSpPr>
          <p:spPr>
            <a:xfrm>
              <a:off x="8941082" y="2729861"/>
              <a:ext cx="1384300" cy="104152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84733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09</a:t>
              </a:r>
              <a:endParaRPr kumimoji="0" lang="zh-CN" altLang="en-US" sz="4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4733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06178" y="4412186"/>
              <a:ext cx="2295071" cy="119582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>
                <a:defRPr/>
              </a:pPr>
              <a:r>
                <a:rPr lang="zh-CN" altLang="en-US" sz="2800" dirty="0">
                  <a:solidFill>
                    <a:srgbClr val="FFFFFF">
                      <a:lumMod val="90000"/>
                      <a:lumOff val="10000"/>
                    </a:srgbClr>
                  </a:solidFill>
                  <a:latin typeface="+mj-ea"/>
                  <a:ea typeface="+mj-ea"/>
                </a:rPr>
                <a:t>现代餐厅管理</a:t>
              </a:r>
              <a:endPara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16" name="弧 27"/>
            <p:cNvSpPr/>
            <p:nvPr/>
          </p:nvSpPr>
          <p:spPr>
            <a:xfrm rot="3231425">
              <a:off x="8894259" y="2550826"/>
              <a:ext cx="1497572" cy="1497570"/>
            </a:xfrm>
            <a:prstGeom prst="arc">
              <a:avLst>
                <a:gd name="adj1" fmla="val 16200000"/>
                <a:gd name="adj2" fmla="val 12111527"/>
              </a:avLst>
            </a:prstGeom>
            <a:ln w="76200" cap="rnd">
              <a:gradFill>
                <a:gsLst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  <a:gs pos="20000">
                    <a:schemeClr val="accent3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49636" y="3514666"/>
            <a:ext cx="1992676" cy="2439221"/>
            <a:chOff x="8394288" y="2550825"/>
            <a:chExt cx="2497513" cy="3057189"/>
          </a:xfrm>
        </p:grpSpPr>
        <p:sp>
          <p:nvSpPr>
            <p:cNvPr id="24" name="文本框 23"/>
            <p:cNvSpPr txBox="1"/>
            <p:nvPr/>
          </p:nvSpPr>
          <p:spPr>
            <a:xfrm>
              <a:off x="8941082" y="2729861"/>
              <a:ext cx="1384300" cy="104152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alpha val="84733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10</a:t>
              </a:r>
              <a:endParaRPr kumimoji="0" lang="zh-CN" altLang="en-US" sz="480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alpha val="84733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94288" y="4412187"/>
              <a:ext cx="2497513" cy="1195827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sp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lvl="0">
                <a:defRPr/>
              </a:pPr>
              <a:r>
                <a:rPr lang="zh-CN" altLang="en-US" sz="2800" dirty="0">
                  <a:solidFill>
                    <a:srgbClr val="FFFFFF">
                      <a:lumMod val="90000"/>
                      <a:lumOff val="10000"/>
                    </a:srgbClr>
                  </a:solidFill>
                  <a:latin typeface="+mj-ea"/>
                  <a:ea typeface="+mj-ea"/>
                </a:rPr>
                <a:t>餐饮数字化营销</a:t>
              </a:r>
              <a:endParaRPr kumimoji="0" lang="en-US" altLang="zh-CN" sz="280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30" name="弧 27"/>
            <p:cNvSpPr/>
            <p:nvPr/>
          </p:nvSpPr>
          <p:spPr>
            <a:xfrm rot="3231425">
              <a:off x="8894259" y="2550826"/>
              <a:ext cx="1497572" cy="1497570"/>
            </a:xfrm>
            <a:prstGeom prst="arc">
              <a:avLst>
                <a:gd name="adj1" fmla="val 16200000"/>
                <a:gd name="adj2" fmla="val 12111527"/>
              </a:avLst>
            </a:prstGeom>
            <a:ln w="76200" cap="rnd">
              <a:gradFill>
                <a:gsLst>
                  <a:gs pos="100000">
                    <a:schemeClr val="accent3">
                      <a:lumMod val="60000"/>
                      <a:lumOff val="40000"/>
                      <a:alpha val="0"/>
                    </a:schemeClr>
                  </a:gs>
                  <a:gs pos="20000">
                    <a:schemeClr val="accent3"/>
                  </a:gs>
                </a:gsLst>
                <a:lin ang="12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学习要求与考核方案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032000"/>
            <a:ext cx="5080000" cy="3810000"/>
          </a:xfrm>
          <a:prstGeom prst="roundRect">
            <a:avLst>
              <a:gd name="adj" fmla="val 3333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2860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460500" y="2260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考核构成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549">
            <a:off x="1016009" y="2724150"/>
            <a:ext cx="457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2984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>
            <p:custDataLst>
              <p:tags r:id="rId5"/>
            </p:custDataLst>
          </p:nvPr>
        </p:nvSpPr>
        <p:spPr>
          <a:xfrm>
            <a:off x="1460500" y="29464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平时成绩 50%</a:t>
            </a:r>
            <a:endParaRPr lang="en-US" sz="1100"/>
          </a:p>
        </p:txBody>
      </p:sp>
      <p:sp>
        <p:nvSpPr>
          <p:cNvPr id="9" name="AutoShape 9"/>
          <p:cNvSpPr/>
          <p:nvPr>
            <p:custDataLst>
              <p:tags r:id="rId6"/>
            </p:custDataLst>
          </p:nvPr>
        </p:nvSpPr>
        <p:spPr>
          <a:xfrm>
            <a:off x="1460500" y="3251200"/>
            <a:ext cx="381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包含出勤、课堂表现、作业提交及实训参与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36830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1460500" y="36449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实操技能 30%</a:t>
            </a:r>
            <a:endParaRPr lang="en-US" sz="1100"/>
          </a:p>
        </p:txBody>
      </p:sp>
      <p:sp>
        <p:nvSpPr>
          <p:cNvPr id="12" name="AutoShape 12"/>
          <p:cNvSpPr/>
          <p:nvPr>
            <p:custDataLst>
              <p:tags r:id="rId10"/>
            </p:custDataLst>
          </p:nvPr>
        </p:nvSpPr>
        <p:spPr>
          <a:xfrm>
            <a:off x="1460500" y="3949700"/>
            <a:ext cx="381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重点考察服务流程规范性与工具操作熟练度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6000" y="43815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>
            <p:custDataLst>
              <p:tags r:id="rId13"/>
            </p:custDataLst>
          </p:nvPr>
        </p:nvSpPr>
        <p:spPr>
          <a:xfrm>
            <a:off x="1460500" y="43434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期末成果 20%</a:t>
            </a:r>
            <a:endParaRPr lang="en-US" sz="1100"/>
          </a:p>
        </p:txBody>
      </p:sp>
      <p:sp>
        <p:nvSpPr>
          <p:cNvPr id="15" name="AutoShape 15"/>
          <p:cNvSpPr/>
          <p:nvPr>
            <p:custDataLst>
              <p:tags r:id="rId14"/>
            </p:custDataLst>
          </p:nvPr>
        </p:nvSpPr>
        <p:spPr>
          <a:xfrm>
            <a:off x="1460500" y="4648200"/>
            <a:ext cx="3810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独立完成餐饮数字化小方案设计与展示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350000" y="2032000"/>
            <a:ext cx="5080000" cy="3810000"/>
          </a:xfrm>
          <a:prstGeom prst="roundRect">
            <a:avLst>
              <a:gd name="adj" fmla="val 3333"/>
            </a:avLst>
          </a:prstGeom>
          <a:solidFill>
            <a:srgbClr val="F5A623">
              <a:alpha val="5000"/>
            </a:srgbClr>
          </a:solidFill>
          <a:ln w="12700" cap="flat" cmpd="sng">
            <a:solidFill>
              <a:srgbClr val="F5A623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04000" y="2286000"/>
            <a:ext cx="355600" cy="355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7048500" y="22606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学习行为规范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9549">
            <a:off x="6604009" y="2724150"/>
            <a:ext cx="457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5A623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604000" y="2984500"/>
            <a:ext cx="304800" cy="3048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7048500" y="29845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遵守作息：不迟到、不早退，按时出勤</a:t>
            </a:r>
            <a:endParaRPr lang="en-US" sz="1100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604000" y="3492500"/>
            <a:ext cx="304800" cy="3048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7048500" y="34925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实训态度：认真参与实操，注重动手能力</a:t>
            </a:r>
            <a:endParaRPr lang="en-US" sz="110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604000" y="4000500"/>
            <a:ext cx="304800" cy="3048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7048500" y="40005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职业素养：尊重职业，树立专业服务意识</a:t>
            </a:r>
            <a:endParaRPr lang="en-US" sz="1100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04000" y="4508500"/>
            <a:ext cx="304800" cy="3048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7048500" y="45085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服务意识：尊重顾客，践行服务礼仪规范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762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职业发展与课程思政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未来岗位发展路径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2159000"/>
            <a:ext cx="1778000" cy="762000"/>
          </a:xfrm>
          <a:prstGeom prst="roundRect">
            <a:avLst>
              <a:gd name="adj" fmla="val 16666"/>
            </a:avLst>
          </a:prstGeom>
          <a:solidFill>
            <a:srgbClr val="005A9C">
              <a:alpha val="10000"/>
            </a:srgbClr>
          </a:solidFill>
          <a:ln w="12700" cap="flat" cmpd="sng">
            <a:solidFill>
              <a:srgbClr val="005A9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9000" y="2311400"/>
            <a:ext cx="457200" cy="4572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97000" y="2260600"/>
            <a:ext cx="10795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服务员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7000" y="23114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098800" y="2159000"/>
            <a:ext cx="1778000" cy="762000"/>
          </a:xfrm>
          <a:prstGeom prst="roundRect">
            <a:avLst>
              <a:gd name="adj" fmla="val 16666"/>
            </a:avLst>
          </a:prstGeom>
          <a:solidFill>
            <a:srgbClr val="005A9C">
              <a:alpha val="10000"/>
            </a:srgbClr>
          </a:solidFill>
          <a:ln w="12700" cap="flat" cmpd="sng">
            <a:solidFill>
              <a:srgbClr val="005A9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25800" y="2311400"/>
            <a:ext cx="457200" cy="4572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3733800" y="2260600"/>
            <a:ext cx="10795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领班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3800" y="23114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435600" y="2159000"/>
            <a:ext cx="1778000" cy="762000"/>
          </a:xfrm>
          <a:prstGeom prst="roundRect">
            <a:avLst>
              <a:gd name="adj" fmla="val 16666"/>
            </a:avLst>
          </a:prstGeom>
          <a:solidFill>
            <a:srgbClr val="005A9C">
              <a:alpha val="10000"/>
            </a:srgbClr>
          </a:solidFill>
          <a:ln w="12700" cap="flat" cmpd="sng">
            <a:solidFill>
              <a:srgbClr val="005A9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2600" y="2311400"/>
            <a:ext cx="457200" cy="4572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070600" y="2260600"/>
            <a:ext cx="10795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主管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40600" y="23114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7772400" y="2159000"/>
            <a:ext cx="1778000" cy="762000"/>
          </a:xfrm>
          <a:prstGeom prst="roundRect">
            <a:avLst>
              <a:gd name="adj" fmla="val 16666"/>
            </a:avLst>
          </a:prstGeom>
          <a:solidFill>
            <a:srgbClr val="005A9C">
              <a:alpha val="10000"/>
            </a:srgbClr>
          </a:solidFill>
          <a:ln w="12700" cap="flat" cmpd="sng">
            <a:solidFill>
              <a:srgbClr val="005A9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9400" y="2311400"/>
            <a:ext cx="457200" cy="4572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407400" y="2260600"/>
            <a:ext cx="10795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店长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7400" y="23114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0109200" y="2159000"/>
            <a:ext cx="1778000" cy="762000"/>
          </a:xfrm>
          <a:prstGeom prst="roundRect">
            <a:avLst>
              <a:gd name="adj" fmla="val 16666"/>
            </a:avLst>
          </a:prstGeom>
          <a:solidFill>
            <a:srgbClr val="005A9C">
              <a:alpha val="10000"/>
            </a:srgbClr>
          </a:solidFill>
          <a:ln w="12700" cap="flat" cmpd="sng">
            <a:solidFill>
              <a:srgbClr val="005A9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236200" y="2311400"/>
            <a:ext cx="457200" cy="4572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10744200" y="2260600"/>
            <a:ext cx="10795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运营经理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62000" y="3302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课程思政核心要素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762000" y="3810000"/>
            <a:ext cx="3302000" cy="1651000"/>
          </a:xfrm>
          <a:prstGeom prst="roundRect">
            <a:avLst>
              <a:gd name="adj" fmla="val 7692"/>
            </a:avLst>
          </a:prstGeom>
          <a:solidFill>
            <a:srgbClr val="F8F9FA">
              <a:alpha val="100000"/>
            </a:srgbClr>
          </a:solidFill>
          <a:ln cap="flat" cmpd="sng">
            <a:solidFill>
              <a:srgbClr val="C8D4E1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6000" y="4000500"/>
            <a:ext cx="406400" cy="4064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1524000" y="40005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服务精神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1016000" y="4445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坚持服务讲温度、诚信、责任，培养学生的职业素养与人文关怀。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4445000" y="3810000"/>
            <a:ext cx="3302000" cy="1651000"/>
          </a:xfrm>
          <a:prstGeom prst="roundRect">
            <a:avLst>
              <a:gd name="adj" fmla="val 7692"/>
            </a:avLst>
          </a:prstGeom>
          <a:solidFill>
            <a:srgbClr val="F8F9FA">
              <a:alpha val="100000"/>
            </a:srgbClr>
          </a:solidFill>
          <a:ln cap="flat" cmpd="sng">
            <a:solidFill>
              <a:srgbClr val="C8D4E1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99000" y="4000500"/>
            <a:ext cx="406400" cy="406400"/>
          </a:xfrm>
          <a:prstGeom prst="rect">
            <a:avLst/>
          </a:prstGeom>
        </p:spPr>
      </p:pic>
      <p:sp>
        <p:nvSpPr>
          <p:cNvPr id="30" name="AutoShape 30"/>
          <p:cNvSpPr/>
          <p:nvPr/>
        </p:nvSpPr>
        <p:spPr>
          <a:xfrm>
            <a:off x="5207000" y="40005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技术素养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4699000" y="4445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强调技术讲学习、创新、精进，鼓励学生掌握数字化技能，追求卓越。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8128000" y="3810000"/>
            <a:ext cx="3302000" cy="1651000"/>
          </a:xfrm>
          <a:prstGeom prst="roundRect">
            <a:avLst>
              <a:gd name="adj" fmla="val 7692"/>
            </a:avLst>
          </a:prstGeom>
          <a:solidFill>
            <a:srgbClr val="F8F9FA">
              <a:alpha val="100000"/>
            </a:srgbClr>
          </a:solidFill>
          <a:ln cap="flat" cmpd="sng">
            <a:solidFill>
              <a:srgbClr val="C8D4E1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82000" y="4000500"/>
            <a:ext cx="406400" cy="406400"/>
          </a:xfrm>
          <a:prstGeom prst="rect">
            <a:avLst/>
          </a:prstGeom>
        </p:spPr>
      </p:pic>
      <p:sp>
        <p:nvSpPr>
          <p:cNvPr id="34" name="AutoShape 34"/>
          <p:cNvSpPr/>
          <p:nvPr/>
        </p:nvSpPr>
        <p:spPr>
          <a:xfrm>
            <a:off x="8890000" y="40005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培养目标</a:t>
            </a:r>
            <a:endParaRPr lang="en-US" sz="1100"/>
          </a:p>
        </p:txBody>
      </p:sp>
      <p:sp>
        <p:nvSpPr>
          <p:cNvPr id="35" name="AutoShape 35"/>
          <p:cNvSpPr/>
          <p:nvPr/>
        </p:nvSpPr>
        <p:spPr>
          <a:xfrm>
            <a:off x="8382000" y="4445000"/>
            <a:ext cx="279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致力于培养有匠心、懂数字、能上岗的新时代高素质技术技能人才。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总结与寄语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032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95500" y="2413000"/>
            <a:ext cx="635000" cy="635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16000" y="3175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时代趋势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57290">
            <a:off x="2032053" y="36131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5A623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1016000" y="3810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餐饮已进入数字化时代，不学习就会被淘汰。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2032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8500" y="2413000"/>
            <a:ext cx="635000" cy="635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699000" y="3175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课程核心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57290">
            <a:off x="5715053" y="36131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5A623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" name="AutoShape 12"/>
          <p:cNvSpPr/>
          <p:nvPr/>
        </p:nvSpPr>
        <p:spPr>
          <a:xfrm>
            <a:off x="4699000" y="3810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这门课教会你：做好服务，用好数字。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8128000" y="2032000"/>
            <a:ext cx="3302000" cy="3556000"/>
          </a:xfrm>
          <a:prstGeom prst="roundRect">
            <a:avLst>
              <a:gd name="adj" fmla="val 3846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1500" y="2413000"/>
            <a:ext cx="635000" cy="635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382000" y="3175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未来寄语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57290">
            <a:off x="9398053" y="36131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5A623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" name="AutoShape 17"/>
          <p:cNvSpPr/>
          <p:nvPr/>
        </p:nvSpPr>
        <p:spPr>
          <a:xfrm>
            <a:off x="8382000" y="3810000"/>
            <a:ext cx="2794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希望这学期结束，大家都能成为企业抢着要的餐饮数字化人才。</a:t>
            </a:r>
            <a:endParaRPr lang="en-US" sz="110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0" y="6190112"/>
            <a:ext cx="1524000" cy="6678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-2" y="-9316"/>
            <a:ext cx="12192000" cy="6858000"/>
          </a:xfrm>
          <a:prstGeom prst="rect">
            <a:avLst/>
          </a:prstGeom>
          <a:solidFill>
            <a:schemeClr val="bg2">
              <a:lumMod val="1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 rot="16200000">
            <a:off x="11335655" y="587723"/>
            <a:ext cx="474435" cy="474435"/>
          </a:xfrm>
          <a:prstGeom prst="ellipse">
            <a:avLst/>
          </a:prstGeom>
          <a:gradFill>
            <a:gsLst>
              <a:gs pos="0">
                <a:srgbClr val="FF8665"/>
              </a:gs>
              <a:gs pos="72000">
                <a:srgbClr val="FF51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100678" y="913787"/>
            <a:ext cx="5183428" cy="5884377"/>
            <a:chOff x="256945" y="1294733"/>
            <a:chExt cx="5183428" cy="5884377"/>
          </a:xfrm>
        </p:grpSpPr>
        <p:sp>
          <p:nvSpPr>
            <p:cNvPr id="7" name="椭圆 6"/>
            <p:cNvSpPr/>
            <p:nvPr/>
          </p:nvSpPr>
          <p:spPr>
            <a:xfrm rot="16392324">
              <a:off x="256945" y="4634486"/>
              <a:ext cx="2544624" cy="2544624"/>
            </a:xfrm>
            <a:prstGeom prst="ellipse">
              <a:avLst/>
            </a:prstGeom>
            <a:gradFill>
              <a:gsLst>
                <a:gs pos="0">
                  <a:srgbClr val="FF5121">
                    <a:alpha val="76000"/>
                  </a:srgbClr>
                </a:gs>
                <a:gs pos="100000">
                  <a:srgbClr val="FF5121">
                    <a:alpha val="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rot="5400000">
              <a:off x="3961419" y="1294733"/>
              <a:ext cx="1478954" cy="1478954"/>
            </a:xfrm>
            <a:prstGeom prst="ellipse">
              <a:avLst/>
            </a:prstGeom>
            <a:gradFill>
              <a:gsLst>
                <a:gs pos="0">
                  <a:srgbClr val="FF5121">
                    <a:alpha val="60000"/>
                  </a:srgbClr>
                </a:gs>
                <a:gs pos="100000">
                  <a:srgbClr val="FF5121">
                    <a:alpha val="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6200000">
              <a:off x="1232985" y="1886075"/>
              <a:ext cx="296272" cy="296272"/>
            </a:xfrm>
            <a:prstGeom prst="ellipse">
              <a:avLst/>
            </a:prstGeom>
            <a:gradFill>
              <a:gsLst>
                <a:gs pos="0">
                  <a:srgbClr val="FF8665"/>
                </a:gs>
                <a:gs pos="72000">
                  <a:srgbClr val="FF512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84106" y="2200414"/>
            <a:ext cx="5754938" cy="2031230"/>
            <a:chOff x="5284106" y="2038479"/>
            <a:chExt cx="5754938" cy="2031230"/>
          </a:xfrm>
        </p:grpSpPr>
        <p:sp>
          <p:nvSpPr>
            <p:cNvPr id="27" name="标题 8"/>
            <p:cNvSpPr txBox="1"/>
            <p:nvPr/>
          </p:nvSpPr>
          <p:spPr>
            <a:xfrm>
              <a:off x="5284106" y="2038479"/>
              <a:ext cx="5754938" cy="203123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8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9600" b="0" dirty="0">
                  <a:latin typeface="+mj-ea"/>
                </a:rPr>
                <a:t>谢谢观看！</a:t>
              </a:r>
              <a:endParaRPr lang="zh-CN" altLang="en-US" sz="9600" b="0" dirty="0">
                <a:latin typeface="+mj-ea"/>
              </a:endParaRPr>
            </a:p>
          </p:txBody>
        </p:sp>
        <p:cxnSp>
          <p:nvCxnSpPr>
            <p:cNvPr id="30" name="直线连接符 29"/>
            <p:cNvCxnSpPr/>
            <p:nvPr/>
          </p:nvCxnSpPr>
          <p:spPr>
            <a:xfrm flipH="1">
              <a:off x="5520134" y="3713523"/>
              <a:ext cx="5282882" cy="0"/>
            </a:xfrm>
            <a:prstGeom prst="line">
              <a:avLst/>
            </a:prstGeom>
            <a:ln w="19050" cap="rnd">
              <a:solidFill>
                <a:srgbClr val="FFFFFF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弧 10"/>
          <p:cNvSpPr/>
          <p:nvPr/>
        </p:nvSpPr>
        <p:spPr>
          <a:xfrm rot="10069328">
            <a:off x="8596362" y="-1696976"/>
            <a:ext cx="3584267" cy="3250933"/>
          </a:xfrm>
          <a:prstGeom prst="arc">
            <a:avLst>
              <a:gd name="adj1" fmla="val 11350476"/>
              <a:gd name="adj2" fmla="val 623637"/>
            </a:avLst>
          </a:prstGeom>
          <a:ln>
            <a:gradFill flip="none" rotWithShape="1">
              <a:gsLst>
                <a:gs pos="0">
                  <a:schemeClr val="accent2"/>
                </a:gs>
                <a:gs pos="100000">
                  <a:srgbClr val="FF8665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弧 11"/>
          <p:cNvSpPr/>
          <p:nvPr/>
        </p:nvSpPr>
        <p:spPr>
          <a:xfrm rot="10800000" flipH="1" flipV="1">
            <a:off x="4793709" y="6070548"/>
            <a:ext cx="4056520" cy="3250933"/>
          </a:xfrm>
          <a:prstGeom prst="arc">
            <a:avLst>
              <a:gd name="adj1" fmla="val 11350476"/>
              <a:gd name="adj2" fmla="val 20185693"/>
            </a:avLst>
          </a:prstGeom>
          <a:ln>
            <a:gradFill flip="none" rotWithShape="1">
              <a:gsLst>
                <a:gs pos="0">
                  <a:schemeClr val="accent2"/>
                </a:gs>
                <a:gs pos="100000">
                  <a:srgbClr val="FF8665">
                    <a:alpha val="0"/>
                  </a:srgb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94874" y="1495812"/>
            <a:ext cx="3180156" cy="3913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课程导入：从两张图看差距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032000"/>
            <a:ext cx="5080000" cy="3048000"/>
          </a:xfrm>
          <a:prstGeom prst="roundRect">
            <a:avLst>
              <a:gd name="adj" fmla="val 4166"/>
            </a:avLst>
          </a:prstGeom>
          <a:solidFill>
            <a:srgbClr val="F8F9FA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t="13963" b="13963"/>
          <a:stretch>
            <a:fillRect/>
          </a:stretch>
        </p:blipFill>
        <p:spPr>
          <a:xfrm>
            <a:off x="952500" y="2222500"/>
            <a:ext cx="4699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42545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33500" y="4216400"/>
            <a:ext cx="431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传统餐厅：人工低效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952500" y="4572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人工点单 · 排队结账 · 忙乱易错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350000" y="2032000"/>
            <a:ext cx="5080000" cy="3048000"/>
          </a:xfrm>
          <a:prstGeom prst="roundRect">
            <a:avLst>
              <a:gd name="adj" fmla="val 4166"/>
            </a:avLst>
          </a:prstGeom>
          <a:solidFill>
            <a:srgbClr val="F8F9FA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13963" b="13963"/>
          <a:stretch>
            <a:fillRect/>
          </a:stretch>
        </p:blipFill>
        <p:spPr>
          <a:xfrm>
            <a:off x="6540500" y="2222500"/>
            <a:ext cx="4699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0500" y="42545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921500" y="4216400"/>
            <a:ext cx="4318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5A62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数字化餐厅：智能高效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6540500" y="4572000"/>
            <a:ext cx="469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扫码点餐 · 智能收银 · 数据化管理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762000" y="53340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005A9C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5562600"/>
            <a:ext cx="355600" cy="3556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524000" y="5524500"/>
            <a:ext cx="9652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核心洞察：</a:t>
            </a: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数字化正在重新定义餐饮行业，效率与体验的双重升级是关键。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本节课学习目标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 rot="-42969">
            <a:off x="762040" y="1771650"/>
            <a:ext cx="1016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50800" cap="flat" cmpd="sng">
            <a:solidFill>
              <a:srgbClr val="F5A623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AutoShape 4"/>
          <p:cNvSpPr/>
          <p:nvPr/>
        </p:nvSpPr>
        <p:spPr>
          <a:xfrm>
            <a:off x="762000" y="2286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3000" y="26670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143000" y="34290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课程定位认知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143000" y="3873500"/>
            <a:ext cx="254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了解本课程在专业体系中的核心地位，明确其重要性与价值。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4445000" y="2286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6000" y="2667000"/>
            <a:ext cx="609600" cy="609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826000" y="34290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核心概念理解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4826000" y="3873500"/>
            <a:ext cx="254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深入理解“餐饮服务+数字化经营”的内涵，掌握现代餐饮的运营模式。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8128000" y="2286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09000" y="2667000"/>
            <a:ext cx="609600" cy="6096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509000" y="34290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学习路径规划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509000" y="3873500"/>
            <a:ext cx="254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明确本学期的学习内容、考核方式以及未来的职业发展方向。</a:t>
            </a:r>
            <a:endParaRPr lang="en-US" sz="11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/>
          <a:stretch>
            <a:fillRect/>
          </a:stretch>
        </p:blipFill>
        <p:spPr>
          <a:xfrm>
            <a:off x="8872855" y="133985"/>
            <a:ext cx="2900045" cy="206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课程定位：为什么要学？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032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286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2286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前接课程基础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15626">
            <a:off x="1016014" y="2787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2921000"/>
            <a:ext cx="2794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前厅服务实务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职业礼仪规范</a:t>
            </a:r>
            <a:endParaRPr lang="en-US" sz="1400" b="0" i="0" u="none" strike="noStrike">
              <a:solidFill>
                <a:srgbClr val="50505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酒店管理基础</a:t>
            </a:r>
            <a:endParaRPr lang="en-US" sz="1400" b="0" i="0" u="none" strike="noStrike">
              <a:solidFill>
                <a:srgbClr val="50505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5000" y="2032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000" y="2286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5207000" y="2286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后承进阶课程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15626">
            <a:off x="4699014" y="2787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4699000" y="2921000"/>
            <a:ext cx="2794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餐饮管理实务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门店运营管理</a:t>
            </a:r>
            <a:endParaRPr lang="en-US" sz="1400" b="0" i="0" u="none" strike="noStrike">
              <a:solidFill>
                <a:srgbClr val="50505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数字营销应用</a:t>
            </a:r>
            <a:endParaRPr lang="en-US" sz="1400" b="0" i="0" u="none" strike="noStrike">
              <a:solidFill>
                <a:srgbClr val="50505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128000" y="2032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005A9C">
              <a:alpha val="5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0" y="22860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8890000" y="2286000"/>
            <a:ext cx="2286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核心对接岗位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15626">
            <a:off x="8382014" y="2787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AutoShape 17"/>
          <p:cNvSpPr/>
          <p:nvPr/>
        </p:nvSpPr>
        <p:spPr>
          <a:xfrm>
            <a:off x="8382000" y="2921000"/>
            <a:ext cx="2794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餐饮服务员 / 领班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主管 / 店长助理</a:t>
            </a:r>
            <a:endParaRPr lang="en-US" sz="1400" b="0" i="0" u="none" strike="noStrike">
              <a:solidFill>
                <a:srgbClr val="50505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数字化运营专员</a:t>
            </a:r>
            <a:endParaRPr lang="en-US" sz="1400" b="0" i="0" u="none" strike="noStrike">
              <a:solidFill>
                <a:srgbClr val="50505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762000" y="53340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F5A623">
              <a:alpha val="10000"/>
            </a:srgbClr>
          </a:solidFill>
          <a:ln w="12700" cap="flat" cmpd="sng">
            <a:solidFill>
              <a:srgbClr val="F5A623">
                <a:alpha val="5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5562600"/>
            <a:ext cx="558800" cy="558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778000" y="5524500"/>
            <a:ext cx="939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总结：这是一门“上岗就能用、升职靠得住”的核心课。</a:t>
            </a:r>
            <a:endParaRPr lang="en-US" sz="110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/>
          <a:stretch>
            <a:fillRect/>
          </a:stretch>
        </p:blipFill>
        <p:spPr>
          <a:xfrm>
            <a:off x="7985760" y="-15875"/>
            <a:ext cx="3557905" cy="203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762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行业趋势：餐饮已进入“数字时代”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0320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16000" y="2730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行业生存法则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3175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现代酒店与连锁餐饮，数字化已成为生存的基本门槛，没有数字化能力将难以立足。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4445000" y="1778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000" y="20320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699000" y="2730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个人晋升瓶颈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699000" y="3175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仅掌握基础服务技能（如端盘子），不懂数字工具的员工，职业晋升空间将越来越受限。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8128000" y="1778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0" y="20320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8382000" y="2730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紧缺复合型人才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382000" y="3175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企业最急需的是既精通标准服务流程，又具备数字化运营思维的复合型人才。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62000" y="50800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F5A623">
              <a:alpha val="10000"/>
            </a:srgbClr>
          </a:solidFill>
          <a:ln w="12700" cap="flat" cmpd="sng">
            <a:solidFill>
              <a:srgbClr val="F5A623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5334000"/>
            <a:ext cx="508000" cy="508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651000" y="5270500"/>
            <a:ext cx="952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结论：</a:t>
            </a: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对高职同学而言，早一步掌握数字化技能，就多一份职场竞争力。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762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课程两大核心：服务 + 数字化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5080000" cy="3302000"/>
          </a:xfrm>
          <a:prstGeom prst="roundRect">
            <a:avLst>
              <a:gd name="adj" fmla="val 3846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5080000" cy="76200"/>
          </a:xfrm>
          <a:prstGeom prst="roundRect">
            <a:avLst>
              <a:gd name="adj" fmla="val 0"/>
            </a:avLst>
          </a:prstGeom>
          <a:solidFill>
            <a:srgbClr val="005A9C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43000" y="21590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905000" y="2184400"/>
            <a:ext cx="355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餐饮服务——立岗之本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0110">
            <a:off x="1143009" y="2851150"/>
            <a:ext cx="431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/>
        </p:nvSpPr>
        <p:spPr>
          <a:xfrm>
            <a:off x="1143000" y="3048000"/>
            <a:ext cx="431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服务是餐饮行业的基石。优质的服务体验能提升顾客满意度，建立良好口碑，让顾客愿意留下来并成为回头客。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350000" y="1778000"/>
            <a:ext cx="5080000" cy="3302000"/>
          </a:xfrm>
          <a:prstGeom prst="roundRect">
            <a:avLst>
              <a:gd name="adj" fmla="val 3846"/>
            </a:avLst>
          </a:prstGeom>
          <a:solidFill>
            <a:srgbClr val="F5A623">
              <a:alpha val="5000"/>
            </a:srgbClr>
          </a:solidFill>
          <a:ln cap="flat" cmpd="sng">
            <a:solidFill>
              <a:srgbClr val="DC8C09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/>
        </p:nvSpPr>
        <p:spPr>
          <a:xfrm>
            <a:off x="6350000" y="1778000"/>
            <a:ext cx="5080000" cy="76200"/>
          </a:xfrm>
          <a:prstGeom prst="roundRect">
            <a:avLst>
              <a:gd name="adj" fmla="val 0"/>
            </a:avLst>
          </a:prstGeom>
          <a:solidFill>
            <a:srgbClr val="F5A623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1000" y="2159000"/>
            <a:ext cx="609600" cy="609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7493000" y="2184400"/>
            <a:ext cx="355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F5A62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数字化经营——发展之路</a:t>
            </a:r>
            <a:endParaRPr lang="en-US" sz="1100"/>
          </a:p>
        </p:txBody>
      </p:sp>
      <p:cxnSp>
        <p:nvCxnSpPr>
          <p:cNvPr id="13" name="Connector 13"/>
          <p:cNvCxnSpPr/>
          <p:nvPr/>
        </p:nvCxnSpPr>
        <p:spPr>
          <a:xfrm rot="-10110">
            <a:off x="6731009" y="2851150"/>
            <a:ext cx="431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5A623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/>
        </p:nvSpPr>
        <p:spPr>
          <a:xfrm>
            <a:off x="6731000" y="3048000"/>
            <a:ext cx="431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数字化是餐饮企业增长的新引擎。通过数据分析优化运营效率，精准营销提升营收，实现餐厅利润最大化。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62000" y="53340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005A9C">
              <a:alpha val="10000"/>
            </a:srgbClr>
          </a:solidFill>
          <a:ln w="12700" cap="flat" cmpd="sng">
            <a:solidFill>
              <a:srgbClr val="005A9C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000" y="5588000"/>
            <a:ext cx="508000" cy="508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778000" y="5524500"/>
            <a:ext cx="9271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总结：两手都要硬，才是现代餐饮人。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模块一：餐饮服务——职业基本功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905000"/>
            <a:ext cx="10668000" cy="889000"/>
          </a:xfrm>
          <a:prstGeom prst="roundRect">
            <a:avLst>
              <a:gd name="adj" fmla="val 14285"/>
            </a:avLst>
          </a:prstGeom>
          <a:solidFill>
            <a:srgbClr val="F5A623">
              <a:alpha val="10000"/>
            </a:srgbClr>
          </a:solidFill>
          <a:ln cap="flat" cmpd="sng">
            <a:solidFill>
              <a:srgbClr val="DC8C09">
                <a:alpha val="1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095500"/>
            <a:ext cx="508000" cy="5080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651000" y="2032000"/>
            <a:ext cx="952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误区纠正：</a:t>
            </a:r>
            <a:r>
              <a:rPr lang="en-US" sz="1600" b="0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服务 ≠ 端盘子，而是全过程体验管理。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3048000"/>
            <a:ext cx="3302000" cy="2032000"/>
          </a:xfrm>
          <a:prstGeom prst="roundRect">
            <a:avLst>
              <a:gd name="adj" fmla="val 6250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005A9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32385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24000" y="32385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餐前准备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15626">
            <a:off x="1016014" y="3740150"/>
            <a:ext cx="2794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1016000" y="3873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热情迎宾与微笑服务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专业引座安排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精准点餐推荐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445000" y="3048000"/>
            <a:ext cx="3302000" cy="2032000"/>
          </a:xfrm>
          <a:prstGeom prst="roundRect">
            <a:avLst>
              <a:gd name="adj" fmla="val 6250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005A9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9000" y="3238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207000" y="32385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餐中服务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15626">
            <a:off x="4699014" y="3740150"/>
            <a:ext cx="2794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4699000" y="3873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主动巡台添水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及时应答需求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关注细节服务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8128000" y="3048000"/>
            <a:ext cx="3302000" cy="2032000"/>
          </a:xfrm>
          <a:prstGeom prst="roundRect">
            <a:avLst>
              <a:gd name="adj" fmla="val 6250"/>
            </a:avLst>
          </a:prstGeom>
          <a:solidFill>
            <a:srgbClr val="F0F8FF">
              <a:alpha val="100000"/>
            </a:srgbClr>
          </a:solidFill>
          <a:ln w="12700" cap="flat" cmpd="sng">
            <a:solidFill>
              <a:srgbClr val="005A9C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0" y="3238500"/>
            <a:ext cx="406400" cy="4064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8890000" y="32385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餐后收尾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15626">
            <a:off x="8382014" y="3740150"/>
            <a:ext cx="2794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AutoShape 20"/>
          <p:cNvSpPr/>
          <p:nvPr/>
        </p:nvSpPr>
        <p:spPr>
          <a:xfrm>
            <a:off x="8382000" y="38735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高效结账服务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礼貌送客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77800" indent="-1778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妥善处理投诉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762000" y="53340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005A9C">
              <a:alpha val="100000"/>
            </a:srgbClr>
          </a:solidFill>
          <a:ln cap="flat" cmpd="sng">
            <a:solidFill>
              <a:srgbClr val="004B83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000" y="5524500"/>
            <a:ext cx="508000" cy="5080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1651000" y="5461000"/>
            <a:ext cx="9525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培养目标：</a:t>
            </a:r>
            <a:r>
              <a:rPr lang="en-US" sz="1600" b="0" i="0" u="none" strike="noStrike">
                <a:solidFill>
                  <a:srgbClr val="F0F8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高职培养的不是“体力服务员”，而是懂礼仪、会沟通、能处理问题的专业服务人才。</a:t>
            </a:r>
            <a:endParaRPr lang="en-US" sz="1100"/>
          </a:p>
        </p:txBody>
      </p:sp>
      <p:grpSp>
        <p:nvGrpSpPr>
          <p:cNvPr id="104" name="组合 103"/>
          <p:cNvGrpSpPr/>
          <p:nvPr/>
        </p:nvGrpSpPr>
        <p:grpSpPr>
          <a:xfrm>
            <a:off x="8788400" y="120015"/>
            <a:ext cx="2748915" cy="2853690"/>
            <a:chOff x="7914198" y="1454270"/>
            <a:chExt cx="3825997" cy="4563181"/>
          </a:xfrm>
        </p:grpSpPr>
        <p:sp>
          <p:nvSpPr>
            <p:cNvPr id="103" name="矩形 102"/>
            <p:cNvSpPr/>
            <p:nvPr/>
          </p:nvSpPr>
          <p:spPr>
            <a:xfrm>
              <a:off x="11564960" y="1708210"/>
              <a:ext cx="175235" cy="40553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" name="图片 10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2" r="21010" b="6749"/>
            <a:stretch>
              <a:fillRect/>
            </a:stretch>
          </p:blipFill>
          <p:spPr>
            <a:xfrm>
              <a:off x="7914198" y="1454270"/>
              <a:ext cx="3681969" cy="456318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模块二：数字化经营——职场竞争力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2032000"/>
            <a:ext cx="5143500" cy="2794000"/>
          </a:xfrm>
          <a:prstGeom prst="roundRect">
            <a:avLst>
              <a:gd name="adj" fmla="val 4545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22500"/>
            <a:ext cx="463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数字化经营核心内涵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9418">
            <a:off x="1016009" y="2597150"/>
            <a:ext cx="4635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27940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397000" y="2794000"/>
            <a:ext cx="4254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工具提效：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利用数字化工具优化流程，提升运营效率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31750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97000" y="3175000"/>
            <a:ext cx="4254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数据决策：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摒弃经验主义，基于客观数据进行科学决策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35560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397000" y="3556000"/>
            <a:ext cx="4254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线上流量：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拓展外卖、团购等线上渠道，获取增量客流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6000" y="39370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397000" y="3937000"/>
            <a:ext cx="4254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会员复购：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构建会员体系，提升用户粘性与复购率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286500" y="2032000"/>
            <a:ext cx="5143500" cy="2794000"/>
          </a:xfrm>
          <a:prstGeom prst="roundRect">
            <a:avLst>
              <a:gd name="adj" fmla="val 4545"/>
            </a:avLst>
          </a:prstGeom>
          <a:solidFill>
            <a:srgbClr val="005A9C">
              <a:alpha val="5000"/>
            </a:srgbClr>
          </a:solidFill>
          <a:ln cap="flat" cmpd="sng">
            <a:solidFill>
              <a:srgbClr val="004B83">
                <a:alpha val="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5" name="AutoShape 15"/>
          <p:cNvSpPr/>
          <p:nvPr/>
        </p:nvSpPr>
        <p:spPr>
          <a:xfrm>
            <a:off x="6540500" y="2222500"/>
            <a:ext cx="46355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本学期重点掌握技能</a:t>
            </a:r>
            <a:endParaRPr lang="en-US" sz="1100"/>
          </a:p>
        </p:txBody>
      </p:sp>
      <p:cxnSp>
        <p:nvCxnSpPr>
          <p:cNvPr id="16" name="Connector 16"/>
          <p:cNvCxnSpPr/>
          <p:nvPr/>
        </p:nvCxnSpPr>
        <p:spPr>
          <a:xfrm rot="-9418">
            <a:off x="6540509" y="2597150"/>
            <a:ext cx="4635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40500" y="27940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921500" y="2794000"/>
            <a:ext cx="4254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智能点餐与收银：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熟练操作主流POS系统，掌握点餐流程优化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40500" y="31750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921500" y="3175000"/>
            <a:ext cx="4254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线上渠道运营：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外卖平台管理、团购活动策划及评价维护</a:t>
            </a:r>
            <a:endParaRPr lang="en-US" sz="110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40500" y="35560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6921500" y="3556000"/>
            <a:ext cx="4254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会员体系与营销：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设计会员权益，实施精准营销活动</a:t>
            </a:r>
            <a:endParaRPr lang="en-US" sz="1100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40500" y="3937000"/>
            <a:ext cx="304800" cy="3048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6921500" y="3937000"/>
            <a:ext cx="4254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营业数据分析：</a:t>
            </a:r>
            <a:r>
              <a:rPr lang="en-US" sz="14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读懂核心经营报表，发现问题并制定对策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762000" y="50800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005A9C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01600" dist="508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6000" y="5334000"/>
            <a:ext cx="508000" cy="5080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1651000" y="5270500"/>
            <a:ext cx="952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核心目标：未来你当店长，不靠感觉，靠数据！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课堂互动：校园餐厅小方案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905000"/>
            <a:ext cx="10668000" cy="1524000"/>
          </a:xfrm>
          <a:prstGeom prst="roundRect">
            <a:avLst>
              <a:gd name="adj" fmla="val 8333"/>
            </a:avLst>
          </a:prstGeom>
          <a:solidFill>
            <a:srgbClr val="005A9C">
              <a:alpha val="8000"/>
            </a:srgbClr>
          </a:solidFill>
          <a:ln cap="flat" cmpd="sng">
            <a:solidFill>
              <a:srgbClr val="004B83">
                <a:alpha val="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9500" y="22225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87500" y="2222500"/>
            <a:ext cx="952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互动任务：假如你在校门口开一家餐厅...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587500" y="2603500"/>
            <a:ext cx="9525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你会用哪些服务+数字化方法，让生意更好？请分组讨论并构思方案。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3683000"/>
            <a:ext cx="5207000" cy="2032000"/>
          </a:xfrm>
          <a:prstGeom prst="roundRect">
            <a:avLst>
              <a:gd name="adj" fmla="val 625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39370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97000" y="3911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服务维度 (Service)</a:t>
            </a:r>
            <a:endParaRPr lang="en-US" sz="1100"/>
          </a:p>
        </p:txBody>
      </p:sp>
      <p:cxnSp>
        <p:nvCxnSpPr>
          <p:cNvPr id="10" name="Connector 10"/>
          <p:cNvCxnSpPr/>
          <p:nvPr/>
        </p:nvCxnSpPr>
        <p:spPr>
          <a:xfrm rot="-9291">
            <a:off x="1016009" y="4311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AutoShape 11"/>
          <p:cNvSpPr/>
          <p:nvPr/>
        </p:nvSpPr>
        <p:spPr>
          <a:xfrm>
            <a:off x="1016000" y="44450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服务态度：热情周到，微笑服务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运营规范：出餐流程标准，注重细节</a:t>
            </a:r>
            <a:endParaRPr lang="en-US" sz="1400" b="0" i="0" u="none" strike="noStrike">
              <a:solidFill>
                <a:srgbClr val="50505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环境管理：保持卫生，打造舒适就餐区</a:t>
            </a:r>
            <a:endParaRPr lang="en-US" sz="1400" b="0" i="0" u="none" strike="noStrike">
              <a:solidFill>
                <a:srgbClr val="50505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223000" y="3683000"/>
            <a:ext cx="5207000" cy="2032000"/>
          </a:xfrm>
          <a:prstGeom prst="roundRect">
            <a:avLst>
              <a:gd name="adj" fmla="val 6250"/>
            </a:avLst>
          </a:prstGeom>
          <a:solidFill>
            <a:srgbClr val="F8FAFC">
              <a:alpha val="100000"/>
            </a:srgbClr>
          </a:solidFill>
          <a:ln w="12700" cap="flat" cmpd="sng">
            <a:solidFill>
              <a:srgbClr val="005A9C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7000" y="39370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858000" y="3911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A9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数字化维度 (Digital)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-9291">
            <a:off x="6477009" y="43116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5A9C">
                <a:alpha val="1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6477000" y="44450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便捷体验：扫码点单，减少排队等待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营销推广：线上优惠活动，评价管理</a:t>
            </a:r>
            <a:endParaRPr lang="en-US" sz="1400" b="0" i="0" u="none" strike="noStrike">
              <a:solidFill>
                <a:srgbClr val="50505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77800" indent="-177800" algn="l">
              <a:lnSpc>
                <a:spcPct val="125000"/>
              </a:lnSpc>
              <a:buClr>
                <a:srgbClr val="505050"/>
              </a:buClr>
              <a:buChar char="•"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用户留存：建立会员体系，沉淀私域流量</a:t>
            </a:r>
            <a:endParaRPr lang="en-US" sz="1400" b="0" i="0" u="none" strike="noStrike">
              <a:solidFill>
                <a:srgbClr val="505050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172960" y="314325"/>
            <a:ext cx="4735830" cy="2770505"/>
            <a:chOff x="420914" y="1924049"/>
            <a:chExt cx="5822156" cy="4345345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r="13021" b="4551"/>
            <a:stretch>
              <a:fillRect/>
            </a:stretch>
          </p:blipFill>
          <p:spPr>
            <a:xfrm>
              <a:off x="420914" y="1924050"/>
              <a:ext cx="5820551" cy="4345344"/>
            </a:xfrm>
            <a:prstGeom prst="snip1Rect">
              <a:avLst/>
            </a:prstGeom>
          </p:spPr>
        </p:pic>
        <p:sp>
          <p:nvSpPr>
            <p:cNvPr id="19" name="直角三角形 18"/>
            <p:cNvSpPr/>
            <p:nvPr/>
          </p:nvSpPr>
          <p:spPr>
            <a:xfrm rot="10800000">
              <a:off x="5646419" y="1924049"/>
              <a:ext cx="596651" cy="596651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#654132;"/>
</p:tagLst>
</file>

<file path=ppt/tags/tag2.xml><?xml version="1.0" encoding="utf-8"?>
<p:tagLst xmlns:p="http://schemas.openxmlformats.org/presentationml/2006/main">
  <p:tag name="ISLIDE.DIAGRAM" val="#654132;"/>
</p:tagLst>
</file>

<file path=ppt/tags/tag3.xml><?xml version="1.0" encoding="utf-8"?>
<p:tagLst xmlns:p="http://schemas.openxmlformats.org/presentationml/2006/main">
  <p:tag name="KSO_WM_DIAGRAM_VIRTUALLY_FRAME" val="{&quot;height&quot;:154,&quot;left&quot;:115,&quot;top&quot;:232,&quot;width&quot;:300}"/>
</p:tagLst>
</file>

<file path=ppt/tags/tag4.xml><?xml version="1.0" encoding="utf-8"?>
<p:tagLst xmlns:p="http://schemas.openxmlformats.org/presentationml/2006/main">
  <p:tag name="KSO_WM_DIAGRAM_VIRTUALLY_FRAME" val="{&quot;height&quot;:154,&quot;left&quot;:115,&quot;top&quot;:232,&quot;width&quot;:300}"/>
</p:tagLst>
</file>

<file path=ppt/tags/tag5.xml><?xml version="1.0" encoding="utf-8"?>
<p:tagLst xmlns:p="http://schemas.openxmlformats.org/presentationml/2006/main">
  <p:tag name="KSO_WM_DIAGRAM_VIRTUALLY_FRAME" val="{&quot;height&quot;:154,&quot;left&quot;:115,&quot;top&quot;:232,&quot;width&quot;:300}"/>
</p:tagLst>
</file>

<file path=ppt/tags/tag6.xml><?xml version="1.0" encoding="utf-8"?>
<p:tagLst xmlns:p="http://schemas.openxmlformats.org/presentationml/2006/main">
  <p:tag name="KSO_WM_DIAGRAM_VIRTUALLY_FRAME" val="{&quot;height&quot;:154,&quot;left&quot;:115,&quot;top&quot;:232,&quot;width&quot;:300}"/>
</p:tagLst>
</file>

<file path=ppt/tags/tag7.xml><?xml version="1.0" encoding="utf-8"?>
<p:tagLst xmlns:p="http://schemas.openxmlformats.org/presentationml/2006/main">
  <p:tag name="KSO_WM_DIAGRAM_VIRTUALLY_FRAME" val="{&quot;height&quot;:154,&quot;left&quot;:115,&quot;top&quot;:232,&quot;width&quot;:300}"/>
</p:tagLst>
</file>

<file path=ppt/tags/tag8.xml><?xml version="1.0" encoding="utf-8"?>
<p:tagLst xmlns:p="http://schemas.openxmlformats.org/presentationml/2006/main">
  <p:tag name="KSO_WM_DIAGRAM_VIRTUALLY_FRAME" val="{&quot;height&quot;:154,&quot;left&quot;:115,&quot;top&quot;:232,&quot;width&quot;:300}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50000"/>
      </a:accent1>
      <a:accent2>
        <a:srgbClr val="791C16"/>
      </a:accent2>
      <a:accent3>
        <a:srgbClr val="A26650"/>
      </a:accent3>
      <a:accent4>
        <a:srgbClr val="417B98"/>
      </a:accent4>
      <a:accent5>
        <a:srgbClr val="D6BD9C"/>
      </a:accent5>
      <a:accent6>
        <a:srgbClr val="000000"/>
      </a:accent6>
      <a:hlink>
        <a:srgbClr val="4472C4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indent="457200" algn="just">
          <a:lnSpc>
            <a:spcPct val="150000"/>
          </a:lnSpc>
          <a:defRPr sz="2000" dirty="0">
            <a:solidFill>
              <a:schemeClr val="tx1">
                <a:lumMod val="65000"/>
                <a:lumOff val="3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ed by iSlide">
  <a:themeElements>
    <a:clrScheme name="iSlide VI标准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FF5121"/>
      </a:accent1>
      <a:accent2>
        <a:srgbClr val="FF6B42"/>
      </a:accent2>
      <a:accent3>
        <a:srgbClr val="FF5121"/>
      </a:accent3>
      <a:accent4>
        <a:srgbClr val="FF6B42"/>
      </a:accent4>
      <a:accent5>
        <a:srgbClr val="FF5121"/>
      </a:accent5>
      <a:accent6>
        <a:srgbClr val="FF6B42"/>
      </a:accent6>
      <a:hlink>
        <a:srgbClr val="FFFFFF"/>
      </a:hlink>
      <a:folHlink>
        <a:srgbClr val="979797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10000"/>
            <a:alpha val="6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E50000"/>
    </a:accent1>
    <a:accent2>
      <a:srgbClr val="791C16"/>
    </a:accent2>
    <a:accent3>
      <a:srgbClr val="A26650"/>
    </a:accent3>
    <a:accent4>
      <a:srgbClr val="417B98"/>
    </a:accent4>
    <a:accent5>
      <a:srgbClr val="D6BD9C"/>
    </a:accent5>
    <a:accent6>
      <a:srgbClr val="000000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iSlide VI标准">
    <a:dk1>
      <a:srgbClr val="2F2F2F"/>
    </a:dk1>
    <a:lt1>
      <a:srgbClr val="FFFFFF"/>
    </a:lt1>
    <a:dk2>
      <a:srgbClr val="778495"/>
    </a:dk2>
    <a:lt2>
      <a:srgbClr val="F0F0F0"/>
    </a:lt2>
    <a:accent1>
      <a:srgbClr val="FF5121"/>
    </a:accent1>
    <a:accent2>
      <a:srgbClr val="FF6B42"/>
    </a:accent2>
    <a:accent3>
      <a:srgbClr val="FF5121"/>
    </a:accent3>
    <a:accent4>
      <a:srgbClr val="FF6B42"/>
    </a:accent4>
    <a:accent5>
      <a:srgbClr val="FF5121"/>
    </a:accent5>
    <a:accent6>
      <a:srgbClr val="FF6B42"/>
    </a:accent6>
    <a:hlink>
      <a:srgbClr val="FFFFFF"/>
    </a:hlink>
    <a:folHlink>
      <a:srgbClr val="9797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1954</Words>
  <Application>WPS 演示</Application>
  <PresentationFormat>宽屏</PresentationFormat>
  <Paragraphs>279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Noto Sans SC</vt:lpstr>
      <vt:lpstr>Arial</vt:lpstr>
      <vt:lpstr>Calibri</vt:lpstr>
      <vt:lpstr>Arial Unicode MS</vt:lpstr>
      <vt:lpstr>Calibri Light</vt:lpstr>
      <vt:lpstr>Office 主题</vt:lpstr>
      <vt:lpstr>Designed by iSlide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双双</cp:lastModifiedBy>
  <cp:revision>1249</cp:revision>
  <dcterms:created xsi:type="dcterms:W3CDTF">2019-01-09T04:03:00Z</dcterms:created>
  <dcterms:modified xsi:type="dcterms:W3CDTF">2026-03-09T11:54:53Z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4B2FDD02124441CE9BE484DBA54248EE_13</vt:lpwstr>
  </property>
</Properties>
</file>